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28"/>
  </p:notesMasterIdLst>
  <p:sldIdLst>
    <p:sldId id="259" r:id="rId3"/>
    <p:sldId id="317" r:id="rId4"/>
    <p:sldId id="315" r:id="rId5"/>
    <p:sldId id="316" r:id="rId6"/>
    <p:sldId id="325" r:id="rId7"/>
    <p:sldId id="288" r:id="rId8"/>
    <p:sldId id="308" r:id="rId9"/>
    <p:sldId id="318" r:id="rId10"/>
    <p:sldId id="319" r:id="rId11"/>
    <p:sldId id="320" r:id="rId12"/>
    <p:sldId id="321" r:id="rId13"/>
    <p:sldId id="322" r:id="rId14"/>
    <p:sldId id="296" r:id="rId15"/>
    <p:sldId id="297" r:id="rId16"/>
    <p:sldId id="313" r:id="rId17"/>
    <p:sldId id="300" r:id="rId18"/>
    <p:sldId id="289" r:id="rId19"/>
    <p:sldId id="326" r:id="rId20"/>
    <p:sldId id="306" r:id="rId21"/>
    <p:sldId id="311" r:id="rId22"/>
    <p:sldId id="314" r:id="rId23"/>
    <p:sldId id="303" r:id="rId24"/>
    <p:sldId id="301" r:id="rId25"/>
    <p:sldId id="295" r:id="rId26"/>
    <p:sldId id="32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8D1"/>
    <a:srgbClr val="99BBBB"/>
    <a:srgbClr val="00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53" autoAdjust="0"/>
  </p:normalViewPr>
  <p:slideViewPr>
    <p:cSldViewPr snapToGrid="0">
      <p:cViewPr>
        <p:scale>
          <a:sx n="100" d="100"/>
          <a:sy n="100" d="100"/>
        </p:scale>
        <p:origin x="306" y="300"/>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17.06.2024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144473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p:cNvSpPr>
            <a:spLocks noGrp="1"/>
          </p:cNvSpPr>
          <p:nvPr>
            <p:ph type="sldNum" sz="quarter" idx="10"/>
          </p:nvPr>
        </p:nvSpPr>
        <p:spPr/>
        <p:txBody>
          <a:bodyPr/>
          <a:lstStyle/>
          <a:p>
            <a:fld id="{CC85E968-FCE0-431C-99B4-EC8EA971DFFE}" type="slidenum">
              <a:rPr lang="de-DE" smtClean="0"/>
              <a:t>4</a:t>
            </a:fld>
            <a:endParaRPr lang="de-DE"/>
          </a:p>
        </p:txBody>
      </p:sp>
    </p:spTree>
    <p:extLst>
      <p:ext uri="{BB962C8B-B14F-4D97-AF65-F5344CB8AC3E}">
        <p14:creationId xmlns:p14="http://schemas.microsoft.com/office/powerpoint/2010/main" val="286635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p:cNvSpPr>
            <a:spLocks noGrp="1"/>
          </p:cNvSpPr>
          <p:nvPr>
            <p:ph type="sldNum" sz="quarter" idx="10"/>
          </p:nvPr>
        </p:nvSpPr>
        <p:spPr/>
        <p:txBody>
          <a:bodyPr/>
          <a:lstStyle/>
          <a:p>
            <a:fld id="{CC85E968-FCE0-431C-99B4-EC8EA971DFFE}" type="slidenum">
              <a:rPr lang="de-DE" smtClean="0"/>
              <a:t>5</a:t>
            </a:fld>
            <a:endParaRPr lang="de-DE"/>
          </a:p>
        </p:txBody>
      </p:sp>
    </p:spTree>
    <p:extLst>
      <p:ext uri="{BB962C8B-B14F-4D97-AF65-F5344CB8AC3E}">
        <p14:creationId xmlns:p14="http://schemas.microsoft.com/office/powerpoint/2010/main" val="264851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C85E968-FCE0-431C-99B4-EC8EA971DFFE}" type="slidenum">
              <a:rPr lang="de-DE" smtClean="0"/>
              <a:t>8</a:t>
            </a:fld>
            <a:endParaRPr lang="de-DE"/>
          </a:p>
        </p:txBody>
      </p:sp>
    </p:spTree>
    <p:extLst>
      <p:ext uri="{BB962C8B-B14F-4D97-AF65-F5344CB8AC3E}">
        <p14:creationId xmlns:p14="http://schemas.microsoft.com/office/powerpoint/2010/main" val="66589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C85E968-FCE0-431C-99B4-EC8EA971DFFE}" type="slidenum">
              <a:rPr lang="de-DE" smtClean="0"/>
              <a:t>9</a:t>
            </a:fld>
            <a:endParaRPr lang="de-DE"/>
          </a:p>
        </p:txBody>
      </p:sp>
    </p:spTree>
    <p:extLst>
      <p:ext uri="{BB962C8B-B14F-4D97-AF65-F5344CB8AC3E}">
        <p14:creationId xmlns:p14="http://schemas.microsoft.com/office/powerpoint/2010/main" val="7416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C85E968-FCE0-431C-99B4-EC8EA971DFFE}" type="slidenum">
              <a:rPr lang="de-DE" smtClean="0"/>
              <a:t>10</a:t>
            </a:fld>
            <a:endParaRPr lang="de-DE"/>
          </a:p>
        </p:txBody>
      </p:sp>
    </p:spTree>
    <p:extLst>
      <p:ext uri="{BB962C8B-B14F-4D97-AF65-F5344CB8AC3E}">
        <p14:creationId xmlns:p14="http://schemas.microsoft.com/office/powerpoint/2010/main" val="208275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C85E968-FCE0-431C-99B4-EC8EA971DFFE}" type="slidenum">
              <a:rPr lang="de-DE" smtClean="0"/>
              <a:t>11</a:t>
            </a:fld>
            <a:endParaRPr lang="de-DE"/>
          </a:p>
        </p:txBody>
      </p:sp>
    </p:spTree>
    <p:extLst>
      <p:ext uri="{BB962C8B-B14F-4D97-AF65-F5344CB8AC3E}">
        <p14:creationId xmlns:p14="http://schemas.microsoft.com/office/powerpoint/2010/main" val="1299948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smtClean="0"/>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Sheath model for shallow angles</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 Pandey | 24.06.2024</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7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en-US" smtClean="0"/>
              <a:t>Sheath model for shallow angles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 Pandey | 24.06.2024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9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en-US" smtClean="0"/>
              <a:t>Sheath model for shallow angles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 Pandey | 24.06.2024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23"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en-US" smtClean="0"/>
              <a:t>Sheath model for shallow angles</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 Pandey | 24.06.2024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Sheath model for shallow angles</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 Pandey | 24.06.2024</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Sheath model for shallow angles</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 Pandey | 24.06.2024</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2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Sheath model for shallow angles</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 Pandey | 24.06.2024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5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Sheath model for shallow angles</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 Pandey | 24.06.2024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74"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Sheath model for shallow angles</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 Pandey | 24.06.2024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Sheath model for shallow angles</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 Pandey | 24.06.2024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Sheath model for shallow angles</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 Pandey | 24.06.2024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smtClean="0"/>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Sheath model for shallow angles</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 Pandey | 24.06.2024</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9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Sheath model for shallow angles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 Pandey | 24.06.2024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2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Sheath model for shallow angles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 Pandey | 24.06.2024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4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Sheath model for shallow angles</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 Pandey | 24.06.2024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smtClean="0"/>
              <a:t>Sheath model for shallow angles</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 Pandey | 24.06.2024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smtClean="0"/>
              <a:t>Sheath model for shallow angles</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 Pandey | 24.06.2024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7"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Sheath model for shallow angles</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 Pandey | 24.06.2024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7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Sheath model for shallow angles</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 Pandey | 24.06.2024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51"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en-US" smtClean="0"/>
              <a:t>Sheath model for shallow angles</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 Pandey | 24.06.2024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Sheath model for shallow angles</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 Pandey | 24.06.2024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Sheath model for shallow angles</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 Pandey | 24.06.2024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5"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Sheath model for shallow angles</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 Pandey | 24.06.2024</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02"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Sheath model for shallow angles</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 Pandey | 24.06.2024</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23.png"/><Relationship Id="rId10" Type="http://schemas.openxmlformats.org/officeDocument/2006/relationships/image" Target="../media/image38.png"/><Relationship Id="rId4" Type="http://schemas.openxmlformats.org/officeDocument/2006/relationships/image" Target="../media/image29.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60.png"/><Relationship Id="rId7" Type="http://schemas.openxmlformats.org/officeDocument/2006/relationships/image" Target="../media/image58.png"/><Relationship Id="rId2" Type="http://schemas.openxmlformats.org/officeDocument/2006/relationships/image" Target="../media/image251.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90.png"/><Relationship Id="rId10" Type="http://schemas.openxmlformats.org/officeDocument/2006/relationships/image" Target="../media/image59.png"/><Relationship Id="rId4" Type="http://schemas.openxmlformats.org/officeDocument/2006/relationships/image" Target="../media/image57.png"/><Relationship Id="rId9" Type="http://schemas.openxmlformats.org/officeDocument/2006/relationships/image" Target="../media/image3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fontScale="77500" lnSpcReduction="20000"/>
          </a:bodyPr>
          <a:lstStyle/>
          <a:p>
            <a:r>
              <a:rPr lang="en-US" b="1" dirty="0"/>
              <a:t>A </a:t>
            </a:r>
            <a:r>
              <a:rPr lang="en-US" b="1" dirty="0" smtClean="0"/>
              <a:t>Pandey, M Endler, Y Gao and the W7-X Team</a:t>
            </a:r>
            <a:endParaRPr lang="en-US" b="1" baseline="30000" dirty="0" smtClean="0"/>
          </a:p>
          <a:p>
            <a:r>
              <a:rPr lang="en-US" b="1" dirty="0" smtClean="0"/>
              <a:t>Max-Planck </a:t>
            </a:r>
            <a:r>
              <a:rPr lang="en-US" b="1" dirty="0" err="1" smtClean="0"/>
              <a:t>Institüt</a:t>
            </a:r>
            <a:r>
              <a:rPr lang="en-US" b="1" dirty="0" smtClean="0"/>
              <a:t> f</a:t>
            </a:r>
            <a:r>
              <a:rPr lang="de-DE" b="1" dirty="0"/>
              <a:t>ü</a:t>
            </a:r>
            <a:r>
              <a:rPr lang="en-US" b="1" dirty="0" smtClean="0"/>
              <a:t>r </a:t>
            </a:r>
            <a:r>
              <a:rPr lang="en-US" b="1" dirty="0" err="1"/>
              <a:t>Plasmaphysik</a:t>
            </a:r>
            <a:r>
              <a:rPr lang="en-US" b="1" dirty="0"/>
              <a:t>, Greifswald 17491, </a:t>
            </a:r>
            <a:r>
              <a:rPr lang="en-US" b="1" dirty="0" smtClean="0"/>
              <a:t>Germany</a:t>
            </a:r>
            <a:endParaRPr lang="en-US" b="1" baseline="30000" dirty="0"/>
          </a:p>
        </p:txBody>
      </p:sp>
      <p:sp>
        <p:nvSpPr>
          <p:cNvPr id="3" name="Titel 2">
            <a:extLst>
              <a:ext uri="{FF2B5EF4-FFF2-40B4-BE49-F238E27FC236}">
                <a16:creationId xmlns:a16="http://schemas.microsoft.com/office/drawing/2014/main" id="{218972D2-5651-8BE8-F398-BCAC37AF5AD1}"/>
              </a:ext>
            </a:extLst>
          </p:cNvPr>
          <p:cNvSpPr>
            <a:spLocks noGrp="1"/>
          </p:cNvSpPr>
          <p:nvPr>
            <p:ph type="title"/>
          </p:nvPr>
        </p:nvSpPr>
        <p:spPr/>
        <p:txBody>
          <a:bodyPr/>
          <a:lstStyle/>
          <a:p>
            <a:r>
              <a:rPr lang="en-US" sz="2000" dirty="0" smtClean="0"/>
              <a:t>Two flux model for shallow magnetic field incidence on the divertors</a:t>
            </a:r>
            <a:endParaRPr lang="en-US" sz="2000" dirty="0"/>
          </a:p>
        </p:txBody>
      </p:sp>
      <p:sp>
        <p:nvSpPr>
          <p:cNvPr id="4" name="Datumsplatzhalter 3">
            <a:extLst>
              <a:ext uri="{FF2B5EF4-FFF2-40B4-BE49-F238E27FC236}">
                <a16:creationId xmlns:a16="http://schemas.microsoft.com/office/drawing/2014/main" id="{89280B27-558E-4105-1C63-0CA8D489EF7B}"/>
              </a:ext>
            </a:extLst>
          </p:cNvPr>
          <p:cNvSpPr>
            <a:spLocks noGrp="1"/>
          </p:cNvSpPr>
          <p:nvPr>
            <p:ph type="dt" sz="half" idx="10"/>
          </p:nvPr>
        </p:nvSpPr>
        <p:spPr/>
        <p:txBody>
          <a:bodyPr/>
          <a:lstStyle/>
          <a:p>
            <a:r>
              <a:rPr lang="en-US" smtClean="0"/>
              <a:t>Sheath model for shallow angles</a:t>
            </a:r>
            <a:endParaRPr lang="de-DE" dirty="0"/>
          </a:p>
        </p:txBody>
      </p:sp>
      <p:sp>
        <p:nvSpPr>
          <p:cNvPr id="51" name="Fußzeilenplatzhalter 50"/>
          <p:cNvSpPr>
            <a:spLocks noGrp="1"/>
          </p:cNvSpPr>
          <p:nvPr>
            <p:ph type="ftr" sz="quarter" idx="11"/>
          </p:nvPr>
        </p:nvSpPr>
        <p:spPr/>
        <p:txBody>
          <a:bodyPr/>
          <a:lstStyle/>
          <a:p>
            <a:r>
              <a:rPr lang="de-DE" smtClean="0"/>
              <a:t>Max-Planck-Institut für Plasmaphysik | A Pandey | 24.06.2024</a:t>
            </a:r>
            <a:endParaRPr lang="de-DE" dirty="0"/>
          </a:p>
        </p:txBody>
      </p:sp>
      <p:sp>
        <p:nvSpPr>
          <p:cNvPr id="6" name="Foliennummernplatzhalter 5">
            <a:extLst>
              <a:ext uri="{FF2B5EF4-FFF2-40B4-BE49-F238E27FC236}">
                <a16:creationId xmlns:a16="http://schemas.microsoft.com/office/drawing/2014/main" id="{9EF0E3FE-E50C-E620-F596-896EF169B2B1}"/>
              </a:ext>
            </a:extLst>
          </p:cNvPr>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1831499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el 2"/>
              <p:cNvSpPr>
                <a:spLocks noGrp="1"/>
              </p:cNvSpPr>
              <p:nvPr>
                <p:ph type="title"/>
              </p:nvPr>
            </p:nvSpPr>
            <p:spPr>
              <a:xfrm>
                <a:off x="695327" y="441325"/>
                <a:ext cx="5817440" cy="1058543"/>
              </a:xfrm>
            </p:spPr>
            <p:txBody>
              <a:bodyPr/>
              <a:lstStyle/>
              <a:p>
                <a:r>
                  <a:rPr lang="en-US" dirty="0" smtClean="0"/>
                  <a:t>Open-orbit ion flux </a:t>
                </a:r>
                <a:br>
                  <a:rPr lang="en-US" dirty="0" smtClean="0"/>
                </a:br>
                <a:r>
                  <a:rPr lang="en-US" sz="1200" dirty="0" smtClean="0"/>
                  <a:t>Assumption: For high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𝒗</m:t>
                        </m:r>
                      </m:e>
                      <m:sub>
                        <m:r>
                          <a:rPr lang="en-US" sz="1200" i="1">
                            <a:latin typeface="Cambria Math" panose="02040503050406030204" pitchFamily="18" charset="0"/>
                          </a:rPr>
                          <m:t>⊥</m:t>
                        </m:r>
                      </m:sub>
                    </m:sSub>
                  </m:oMath>
                </a14:m>
                <a:r>
                  <a:rPr lang="en-US" sz="1200" dirty="0" smtClean="0"/>
                  <a:t> the gyro-orbit is not affected by the electric field in the magnetic </a:t>
                </a:r>
                <a:r>
                  <a:rPr lang="en-US" sz="1200" dirty="0" err="1" smtClean="0"/>
                  <a:t>presheath</a:t>
                </a:r>
                <a:r>
                  <a:rPr lang="en-US" sz="1200" dirty="0" smtClean="0"/>
                  <a:t> </a:t>
                </a:r>
                <a:r>
                  <a:rPr lang="en-US" sz="1200" dirty="0" smtClean="0"/>
                  <a:t>[9] </a:t>
                </a:r>
                <a:endParaRPr lang="en-US" sz="1200" dirty="0"/>
              </a:p>
            </p:txBody>
          </p:sp>
        </mc:Choice>
        <mc:Fallback>
          <p:sp>
            <p:nvSpPr>
              <p:cNvPr id="3" name="Titel 2"/>
              <p:cNvSpPr>
                <a:spLocks noGrp="1" noRot="1" noChangeAspect="1" noMove="1" noResize="1" noEditPoints="1" noAdjustHandles="1" noChangeArrowheads="1" noChangeShapeType="1" noTextEdit="1"/>
              </p:cNvSpPr>
              <p:nvPr>
                <p:ph type="title"/>
              </p:nvPr>
            </p:nvSpPr>
            <p:spPr>
              <a:xfrm>
                <a:off x="695327" y="441325"/>
                <a:ext cx="5817440" cy="1058543"/>
              </a:xfrm>
              <a:blipFill>
                <a:blip r:embed="rId3"/>
                <a:stretch>
                  <a:fillRect l="-3249" t="-11494" r="-1992" b="-4023"/>
                </a:stretch>
              </a:blipFill>
            </p:spPr>
            <p:txBody>
              <a:bodyPr/>
              <a:lstStyle/>
              <a:p>
                <a:r>
                  <a:rPr lang="en-US">
                    <a:noFill/>
                  </a:rPr>
                  <a:t> </a:t>
                </a:r>
              </a:p>
            </p:txBody>
          </p:sp>
        </mc:Fallback>
      </mc:AlternateContent>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10</a:t>
            </a:fld>
            <a:endParaRPr lang="de-DE" dirty="0"/>
          </a:p>
        </p:txBody>
      </p:sp>
      <p:pic>
        <p:nvPicPr>
          <p:cNvPr id="86" name="Grafik 85"/>
          <p:cNvPicPr>
            <a:picLocks noChangeAspect="1"/>
          </p:cNvPicPr>
          <p:nvPr/>
        </p:nvPicPr>
        <p:blipFill rotWithShape="1">
          <a:blip r:embed="rId4"/>
          <a:srcRect r="57340"/>
          <a:stretch/>
        </p:blipFill>
        <p:spPr>
          <a:xfrm>
            <a:off x="6278558" y="576425"/>
            <a:ext cx="2277618" cy="2773900"/>
          </a:xfrm>
          <a:prstGeom prst="rect">
            <a:avLst/>
          </a:prstGeom>
        </p:spPr>
      </p:pic>
      <mc:AlternateContent xmlns:mc="http://schemas.openxmlformats.org/markup-compatibility/2006">
        <mc:Choice xmlns:a14="http://schemas.microsoft.com/office/drawing/2010/main" Requires="a14">
          <p:sp>
            <p:nvSpPr>
              <p:cNvPr id="18" name="Inhaltsplatzhalter 1"/>
              <p:cNvSpPr>
                <a:spLocks noGrp="1"/>
              </p:cNvSpPr>
              <p:nvPr>
                <p:ph sz="quarter" idx="13"/>
              </p:nvPr>
            </p:nvSpPr>
            <p:spPr>
              <a:xfrm>
                <a:off x="608484" y="1608919"/>
                <a:ext cx="5733466" cy="4440983"/>
              </a:xfrm>
            </p:spPr>
            <p:txBody>
              <a:bodyPr>
                <a:normAutofit/>
              </a:bodyPr>
              <a:lstStyle/>
              <a:p>
                <a:pPr marL="285750" indent="-285750">
                  <a:buFont typeface="Arial" panose="020B0604020202020204" pitchFamily="34" charset="0"/>
                  <a:buChar char="•"/>
                </a:pPr>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  </m:t>
                        </m:r>
                        <m:r>
                          <a:rPr lang="en-US" sz="1400" b="0" i="1">
                            <a:latin typeface="Cambria Math" panose="02040503050406030204" pitchFamily="18" charset="0"/>
                          </a:rPr>
                          <m:t>𝑥</m:t>
                        </m:r>
                      </m:sub>
                    </m:sSub>
                    <m:d>
                      <m:dPr>
                        <m:ctrlPr>
                          <a:rPr lang="en-US" sz="1400" b="0" i="1">
                            <a:latin typeface="Cambria Math" panose="02040503050406030204" pitchFamily="18" charset="0"/>
                          </a:rPr>
                        </m:ctrlPr>
                      </m:dPr>
                      <m:e>
                        <m:r>
                          <a:rPr lang="en-US" sz="1400" b="0" i="1">
                            <a:latin typeface="Cambria Math" panose="02040503050406030204" pitchFamily="18" charset="0"/>
                          </a:rPr>
                          <m:t>𝑡</m:t>
                        </m:r>
                      </m:e>
                    </m:d>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𝛼</m:t>
                        </m:r>
                      </m:e>
                    </m:func>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cos</m:t>
                        </m:r>
                      </m:fName>
                      <m:e>
                        <m:r>
                          <a:rPr lang="en-US" sz="1400" b="0" i="1">
                            <a:latin typeface="Cambria Math" panose="02040503050406030204" pitchFamily="18" charset="0"/>
                          </a:rPr>
                          <m:t>𝛼</m:t>
                        </m:r>
                      </m:e>
                    </m:func>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𝛽</m:t>
                        </m:r>
                      </m:e>
                    </m:func>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oMath>
                </a14:m>
                <a:endParaRPr lang="en-US" sz="1400" b="0" dirty="0"/>
              </a:p>
              <a:p>
                <a:pPr marL="285750" indent="-285750">
                  <a:buFont typeface="Arial" panose="020B0604020202020204" pitchFamily="34" charset="0"/>
                  <a:buChar char="•"/>
                </a:pPr>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𝛽</m:t>
                        </m:r>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r>
                          <m:rPr>
                            <m:nor/>
                          </m:rPr>
                          <a:rPr lang="en-US" sz="1400" b="0" dirty="0"/>
                          <m:t> = </m:t>
                        </m:r>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𝜔</m:t>
                        </m:r>
                      </m:e>
                      <m:sub>
                        <m:r>
                          <a:rPr lang="en-US" sz="1400" b="0" i="1">
                            <a:latin typeface="Cambria Math" panose="02040503050406030204" pitchFamily="18" charset="0"/>
                          </a:rPr>
                          <m:t>𝑖</m:t>
                        </m:r>
                      </m:sub>
                    </m:sSub>
                    <m:r>
                      <a:rPr lang="en-US" sz="1400" b="0" i="1">
                        <a:latin typeface="Cambria Math" panose="02040503050406030204" pitchFamily="18" charset="0"/>
                      </a:rPr>
                      <m:t>𝑡</m:t>
                    </m:r>
                    <m:r>
                      <a:rPr lang="en-US" sz="1400" b="0" i="1">
                        <a:latin typeface="Cambria Math" panose="02040503050406030204" pitchFamily="18" charset="0"/>
                      </a:rPr>
                      <m:t> ;      </m:t>
                    </m:r>
                    <m:sSub>
                      <m:sSubPr>
                        <m:ctrlPr>
                          <a:rPr lang="en-US" sz="1400" b="0" i="1">
                            <a:latin typeface="Cambria Math" panose="02040503050406030204" pitchFamily="18" charset="0"/>
                          </a:rPr>
                        </m:ctrlPr>
                      </m:sSubPr>
                      <m:e>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∈[0, 2</m:t>
                    </m:r>
                    <m:r>
                      <a:rPr lang="en-US" sz="1400" b="0" i="1">
                        <a:latin typeface="Cambria Math" panose="02040503050406030204" pitchFamily="18" charset="0"/>
                      </a:rPr>
                      <m:t>𝜋</m:t>
                    </m:r>
                    <m:r>
                      <a:rPr lang="en-US" sz="1400" b="0" i="1">
                        <a:latin typeface="Cambria Math" panose="02040503050406030204" pitchFamily="18" charset="0"/>
                      </a:rPr>
                      <m:t>]</m:t>
                    </m:r>
                  </m:oMath>
                </a14:m>
                <a:endParaRPr lang="en-US" sz="1400" b="0" i="1" dirty="0">
                  <a:latin typeface="Cambria Math" panose="02040503050406030204" pitchFamily="18" charset="0"/>
                </a:endParaRPr>
              </a:p>
              <a:p>
                <a:pPr marL="285750" lvl="1" indent="-285750">
                  <a:buFont typeface="Arial" panose="020B0604020202020204" pitchFamily="34" charset="0"/>
                  <a:buChar char="•"/>
                </a:pPr>
                <a:r>
                  <a:rPr lang="en-US" sz="1400" dirty="0">
                    <a:solidFill>
                      <a:srgbClr val="005555"/>
                    </a:solidFill>
                  </a:rPr>
                  <a:t>For open-orbits: </a:t>
                </a:r>
                <a14:m>
                  <m:oMath xmlns:m="http://schemas.openxmlformats.org/officeDocument/2006/math">
                    <m:d>
                      <m:dPr>
                        <m:begChr m:val="⟨"/>
                        <m:endChr m:val="⟩"/>
                        <m:ctrlPr>
                          <a:rPr lang="en-US" sz="1400" i="1">
                            <a:solidFill>
                              <a:srgbClr val="005555"/>
                            </a:solidFill>
                            <a:latin typeface="Cambria Math" panose="02040503050406030204" pitchFamily="18" charset="0"/>
                          </a:rPr>
                        </m:ctrlPr>
                      </m:dPr>
                      <m:e>
                        <m:func>
                          <m:funcPr>
                            <m:ctrlPr>
                              <a:rPr lang="en-US" sz="1400" i="1">
                                <a:solidFill>
                                  <a:srgbClr val="005555"/>
                                </a:solidFill>
                                <a:latin typeface="Cambria Math" panose="02040503050406030204" pitchFamily="18" charset="0"/>
                              </a:rPr>
                            </m:ctrlPr>
                          </m:funcPr>
                          <m:fName>
                            <m:r>
                              <m:rPr>
                                <m:sty m:val="p"/>
                              </m:rPr>
                              <a:rPr lang="en-US" sz="1400">
                                <a:solidFill>
                                  <a:srgbClr val="005555"/>
                                </a:solidFill>
                                <a:latin typeface="Cambria Math" panose="02040503050406030204" pitchFamily="18" charset="0"/>
                              </a:rPr>
                              <m:t>sin</m:t>
                            </m:r>
                          </m:fName>
                          <m:e>
                            <m:r>
                              <a:rPr lang="en-US" sz="1400" i="1">
                                <a:solidFill>
                                  <a:srgbClr val="005555"/>
                                </a:solidFill>
                                <a:latin typeface="Cambria Math" panose="02040503050406030204" pitchFamily="18" charset="0"/>
                              </a:rPr>
                              <m:t>𝛽</m:t>
                            </m:r>
                          </m:e>
                        </m:func>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e>
                    </m:d>
                    <m:r>
                      <a:rPr lang="en-US" sz="1400" i="1">
                        <a:solidFill>
                          <a:srgbClr val="005555"/>
                        </a:solidFill>
                        <a:latin typeface="Cambria Math" panose="02040503050406030204" pitchFamily="18" charset="0"/>
                      </a:rPr>
                      <m:t>≠0</m:t>
                    </m:r>
                  </m:oMath>
                </a14:m>
                <a:endParaRPr lang="en-US" sz="1400" i="1" dirty="0">
                  <a:solidFill>
                    <a:srgbClr val="005555"/>
                  </a:solidFill>
                  <a:latin typeface="Cambria Math" panose="02040503050406030204" pitchFamily="18" charset="0"/>
                </a:endParaRPr>
              </a:p>
              <a:p>
                <a:pPr marL="648000" lvl="2" indent="-285750"/>
                <a14:m>
                  <m:oMath xmlns:m="http://schemas.openxmlformats.org/officeDocument/2006/math">
                    <m:r>
                      <a:rPr lang="en-US" sz="1400" b="0" i="1">
                        <a:latin typeface="Cambria Math" panose="02040503050406030204" pitchFamily="18" charset="0"/>
                      </a:rPr>
                      <m:t>𝑞</m:t>
                    </m:r>
                    <m:sSub>
                      <m:sSubPr>
                        <m:ctrlPr>
                          <a:rPr lang="en-US" sz="1400" b="0" i="1">
                            <a:latin typeface="Cambria Math" panose="02040503050406030204" pitchFamily="18" charset="0"/>
                          </a:rPr>
                        </m:ctrlPr>
                      </m:sSubPr>
                      <m:e>
                        <m:sSub>
                          <m:sSubPr>
                            <m:ctrlPr>
                              <a:rPr lang="en-US" sz="1400" b="0" i="1">
                                <a:latin typeface="Cambria Math" panose="02040503050406030204" pitchFamily="18" charset="0"/>
                              </a:rPr>
                            </m:ctrlPr>
                          </m:sSubPr>
                          <m:e>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m:t>
                        </m:r>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cos</m:t>
                            </m:r>
                          </m:fName>
                          <m:e>
                            <m:r>
                              <a:rPr lang="en-US" sz="1400" b="0" i="1">
                                <a:latin typeface="Cambria Math" panose="02040503050406030204" pitchFamily="18" charset="0"/>
                              </a:rPr>
                              <m:t>𝛽</m:t>
                            </m:r>
                          </m:e>
                        </m:func>
                      </m:e>
                      <m:sub>
                        <m:r>
                          <a:rPr lang="en-US" sz="1400" b="0" i="1">
                            <a:latin typeface="Cambria Math" panose="02040503050406030204" pitchFamily="18" charset="0"/>
                          </a:rPr>
                          <m:t>𝑐</m:t>
                        </m:r>
                      </m:sub>
                    </m:sSub>
                    <m:r>
                      <a:rPr lang="en-US" sz="1400" b="0" i="1">
                        <a:latin typeface="Cambria Math" panose="02040503050406030204" pitchFamily="18" charset="0"/>
                      </a:rPr>
                      <m:t>+</m:t>
                    </m:r>
                    <m:r>
                      <a:rPr lang="en-US" sz="1400" b="0" i="1">
                        <a:latin typeface="Cambria Math" panose="02040503050406030204" pitchFamily="18" charset="0"/>
                      </a:rPr>
                      <m:t>𝑞</m:t>
                    </m:r>
                    <m:sSub>
                      <m:sSubPr>
                        <m:ctrlPr>
                          <a:rPr lang="en-US" sz="1400" b="0" i="1">
                            <a:latin typeface="Cambria Math" panose="02040503050406030204" pitchFamily="18" charset="0"/>
                          </a:rPr>
                        </m:ctrlPr>
                      </m:sSubPr>
                      <m:e>
                        <m:r>
                          <a:rPr lang="en-US" sz="1400" b="0" i="1">
                            <a:latin typeface="Cambria Math" panose="02040503050406030204" pitchFamily="18" charset="0"/>
                          </a:rPr>
                          <m:t>𝛽</m:t>
                        </m:r>
                      </m:e>
                      <m:sub>
                        <m:r>
                          <a:rPr lang="en-US" sz="1400" b="0" i="1">
                            <a:latin typeface="Cambria Math" panose="02040503050406030204" pitchFamily="18" charset="0"/>
                          </a:rPr>
                          <m:t>𝑐</m:t>
                        </m:r>
                      </m:sub>
                    </m:sSub>
                    <m:r>
                      <a:rPr lang="en-US" sz="1400" b="0" i="1">
                        <a:latin typeface="Cambria Math" panose="02040503050406030204" pitchFamily="18" charset="0"/>
                      </a:rPr>
                      <m:t> −1</m:t>
                    </m:r>
                  </m:oMath>
                </a14:m>
                <a:r>
                  <a:rPr lang="en-US" sz="1400" b="0" i="1" dirty="0">
                    <a:latin typeface="Cambria Math" panose="02040503050406030204" pitchFamily="18" charset="0"/>
                  </a:rPr>
                  <a:t> </a:t>
                </a:r>
                <a:endParaRPr lang="en-US" sz="1400" b="0" dirty="0">
                  <a:latin typeface="Cambria Math" panose="02040503050406030204" pitchFamily="18" charset="0"/>
                </a:endParaRPr>
              </a:p>
              <a:p>
                <a:pPr marL="648000" lvl="2" indent="-285750"/>
                <a14:m>
                  <m:oMath xmlns:m="http://schemas.openxmlformats.org/officeDocument/2006/math">
                    <m:r>
                      <a:rPr lang="en-US" sz="1400" b="0" i="1">
                        <a:latin typeface="Cambria Math" panose="02040503050406030204" pitchFamily="18" charset="0"/>
                      </a:rPr>
                      <m:t>𝑞</m:t>
                    </m:r>
                    <m:r>
                      <a:rPr lang="en-US" sz="1400" b="0" i="1">
                        <a:latin typeface="Cambria Math" panose="02040503050406030204" pitchFamily="18" charset="0"/>
                      </a:rPr>
                      <m:t>=</m:t>
                    </m:r>
                    <m:f>
                      <m:fPr>
                        <m:ctrlPr>
                          <a:rPr lang="en-US" sz="1400" b="0" i="1">
                            <a:latin typeface="Cambria Math" panose="02040503050406030204" pitchFamily="18" charset="0"/>
                          </a:rPr>
                        </m:ctrlPr>
                      </m:fPr>
                      <m:num>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tan</m:t>
                            </m:r>
                          </m:fName>
                          <m:e>
                            <m:r>
                              <a:rPr lang="en-US" sz="1400" b="0" i="1">
                                <a:solidFill>
                                  <a:srgbClr val="005555"/>
                                </a:solidFill>
                                <a:latin typeface="Cambria Math" panose="02040503050406030204" pitchFamily="18" charset="0"/>
                              </a:rPr>
                              <m:t>𝛼</m:t>
                            </m:r>
                          </m:e>
                        </m:func>
                      </m:num>
                      <m:den>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m:t>
                            </m:r>
                          </m:sub>
                        </m:sSub>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m:t>
                            </m:r>
                          </m:sub>
                        </m:sSub>
                      </m:den>
                    </m:f>
                    <m:r>
                      <a:rPr lang="en-US" sz="1400" b="0" i="1">
                        <a:latin typeface="Cambria Math" panose="02040503050406030204" pitchFamily="18" charset="0"/>
                      </a:rPr>
                      <m:t>=</m:t>
                    </m:r>
                    <m:f>
                      <m:fPr>
                        <m:ctrlPr>
                          <a:rPr lang="en-US" sz="1400" b="0" i="1">
                            <a:latin typeface="Cambria Math" panose="02040503050406030204" pitchFamily="18" charset="0"/>
                          </a:rPr>
                        </m:ctrlPr>
                      </m:fPr>
                      <m:num>
                        <m:r>
                          <a:rPr lang="en-US" sz="1400" b="0" i="1">
                            <a:latin typeface="Cambria Math" panose="02040503050406030204" pitchFamily="18" charset="0"/>
                          </a:rPr>
                          <m:t>1</m:t>
                        </m:r>
                      </m:num>
                      <m:den>
                        <m:r>
                          <a:rPr lang="en-US" sz="1400" b="0" i="1">
                            <a:latin typeface="Cambria Math" panose="02040503050406030204" pitchFamily="18" charset="0"/>
                          </a:rPr>
                          <m:t>2</m:t>
                        </m:r>
                        <m:r>
                          <a:rPr lang="en-US" sz="1400" b="0" i="1">
                            <a:latin typeface="Cambria Math" panose="02040503050406030204" pitchFamily="18" charset="0"/>
                          </a:rPr>
                          <m:t>𝜋𝜒</m:t>
                        </m:r>
                      </m:den>
                    </m:f>
                  </m:oMath>
                </a14:m>
                <a:endParaRPr lang="en-US" sz="1400" b="0" dirty="0"/>
              </a:p>
              <a:p>
                <a:pPr marL="285750" indent="-285750">
                  <a:buFont typeface="Arial" panose="020B0604020202020204" pitchFamily="34" charset="0"/>
                  <a:buChar char="•"/>
                </a:pPr>
                <a:endParaRPr lang="en-US" sz="1400" b="0" dirty="0"/>
              </a:p>
            </p:txBody>
          </p:sp>
        </mc:Choice>
        <mc:Fallback>
          <p:sp>
            <p:nvSpPr>
              <p:cNvPr id="18" name="Inhaltsplatzhalter 1"/>
              <p:cNvSpPr>
                <a:spLocks noGrp="1" noRot="1" noChangeAspect="1" noMove="1" noResize="1" noEditPoints="1" noAdjustHandles="1" noChangeArrowheads="1" noChangeShapeType="1" noTextEdit="1"/>
              </p:cNvSpPr>
              <p:nvPr>
                <p:ph sz="quarter" idx="13"/>
              </p:nvPr>
            </p:nvSpPr>
            <p:spPr>
              <a:xfrm>
                <a:off x="608484" y="1608919"/>
                <a:ext cx="5733466" cy="4440983"/>
              </a:xfrm>
              <a:blipFill>
                <a:blip r:embed="rId5"/>
                <a:stretch>
                  <a:fillRect l="-1809"/>
                </a:stretch>
              </a:blipFill>
            </p:spPr>
            <p:txBody>
              <a:bodyPr/>
              <a:lstStyle/>
              <a:p>
                <a:r>
                  <a:rPr lang="en-US">
                    <a:noFill/>
                  </a:rPr>
                  <a:t> </a:t>
                </a:r>
              </a:p>
            </p:txBody>
          </p:sp>
        </mc:Fallback>
      </mc:AlternateContent>
      <p:pic>
        <p:nvPicPr>
          <p:cNvPr id="2" name="Grafik 1"/>
          <p:cNvPicPr>
            <a:picLocks noChangeAspect="1"/>
          </p:cNvPicPr>
          <p:nvPr/>
        </p:nvPicPr>
        <p:blipFill>
          <a:blip r:embed="rId6"/>
          <a:stretch>
            <a:fillRect/>
          </a:stretch>
        </p:blipFill>
        <p:spPr>
          <a:xfrm>
            <a:off x="8640000" y="1080000"/>
            <a:ext cx="2874381" cy="2700000"/>
          </a:xfrm>
          <a:prstGeom prst="rect">
            <a:avLst/>
          </a:prstGeom>
        </p:spPr>
      </p:pic>
      <mc:AlternateContent xmlns:mc="http://schemas.openxmlformats.org/markup-compatibility/2006">
        <mc:Choice xmlns:a14="http://schemas.microsoft.com/office/drawing/2010/main" Requires="a14">
          <p:sp>
            <p:nvSpPr>
              <p:cNvPr id="10" name="TextBox 9"/>
              <p:cNvSpPr txBox="1"/>
              <p:nvPr/>
            </p:nvSpPr>
            <p:spPr>
              <a:xfrm>
                <a:off x="9553575" y="986654"/>
                <a:ext cx="1133281" cy="294953"/>
              </a:xfrm>
              <a:prstGeom prst="rect">
                <a:avLst/>
              </a:prstGeom>
              <a:solidFill>
                <a:schemeClr val="bg1"/>
              </a:solid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en-US" sz="1000" b="1" i="1" smtClean="0">
                          <a:solidFill>
                            <a:schemeClr val="accent4">
                              <a:lumMod val="75000"/>
                            </a:schemeClr>
                          </a:solidFill>
                          <a:latin typeface="Cambria Math" panose="02040503050406030204" pitchFamily="18" charset="0"/>
                        </a:rPr>
                        <m:t>𝜷</m:t>
                      </m:r>
                      <m:d>
                        <m:dPr>
                          <m:ctrlPr>
                            <a:rPr lang="en-US" sz="1000" b="1" i="1" smtClean="0">
                              <a:solidFill>
                                <a:schemeClr val="accent4">
                                  <a:lumMod val="75000"/>
                                </a:schemeClr>
                              </a:solidFill>
                              <a:latin typeface="Cambria Math" panose="02040503050406030204" pitchFamily="18" charset="0"/>
                            </a:rPr>
                          </m:ctrlPr>
                        </m:dPr>
                        <m:e>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𝒕</m:t>
                              </m:r>
                            </m:e>
                            <m:sub>
                              <m:r>
                                <a:rPr lang="en-US" sz="1000" b="1" i="1" smtClean="0">
                                  <a:solidFill>
                                    <a:schemeClr val="accent4">
                                      <a:lumMod val="75000"/>
                                    </a:schemeClr>
                                  </a:solidFill>
                                  <a:latin typeface="Cambria Math" panose="02040503050406030204" pitchFamily="18" charset="0"/>
                                </a:rPr>
                                <m:t>𝟐</m:t>
                              </m:r>
                            </m:sub>
                          </m:sSub>
                        </m:e>
                      </m:d>
                      <m:r>
                        <a:rPr lang="en-US" sz="1000" b="1" i="1" smtClean="0">
                          <a:solidFill>
                            <a:schemeClr val="accent4">
                              <a:lumMod val="75000"/>
                            </a:schemeClr>
                          </a:solidFill>
                          <a:latin typeface="Cambria Math" panose="02040503050406030204" pitchFamily="18" charset="0"/>
                        </a:rPr>
                        <m:t>=</m:t>
                      </m:r>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𝝍</m:t>
                          </m:r>
                        </m:e>
                        <m:sub>
                          <m:r>
                            <a:rPr lang="en-US" sz="1000" b="1" i="1" smtClean="0">
                              <a:solidFill>
                                <a:schemeClr val="accent4">
                                  <a:lumMod val="75000"/>
                                </a:schemeClr>
                              </a:solidFill>
                              <a:latin typeface="Cambria Math" panose="02040503050406030204" pitchFamily="18" charset="0"/>
                            </a:rPr>
                            <m:t>𝟎</m:t>
                          </m:r>
                        </m:sub>
                      </m:sSub>
                      <m:r>
                        <a:rPr lang="en-US" sz="1000" b="1" i="1" smtClean="0">
                          <a:solidFill>
                            <a:schemeClr val="accent4">
                              <a:lumMod val="75000"/>
                            </a:schemeClr>
                          </a:solidFill>
                          <a:latin typeface="Cambria Math" panose="02040503050406030204" pitchFamily="18" charset="0"/>
                        </a:rPr>
                        <m:t>+</m:t>
                      </m:r>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𝝎</m:t>
                          </m:r>
                        </m:e>
                        <m:sub>
                          <m:r>
                            <a:rPr lang="en-US" sz="1000" b="1" i="1" smtClean="0">
                              <a:solidFill>
                                <a:schemeClr val="accent4">
                                  <a:lumMod val="75000"/>
                                </a:schemeClr>
                              </a:solidFill>
                              <a:latin typeface="Cambria Math" panose="02040503050406030204" pitchFamily="18" charset="0"/>
                            </a:rPr>
                            <m:t>𝒊</m:t>
                          </m:r>
                        </m:sub>
                      </m:sSub>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𝒕</m:t>
                          </m:r>
                        </m:e>
                        <m:sub>
                          <m:r>
                            <a:rPr lang="en-US" sz="1000" b="1" i="1" smtClean="0">
                              <a:solidFill>
                                <a:schemeClr val="accent4">
                                  <a:lumMod val="75000"/>
                                </a:schemeClr>
                              </a:solidFill>
                              <a:latin typeface="Cambria Math" panose="02040503050406030204" pitchFamily="18" charset="0"/>
                            </a:rPr>
                            <m:t>𝟐</m:t>
                          </m:r>
                        </m:sub>
                      </m:sSub>
                    </m:oMath>
                  </m:oMathPara>
                </a14:m>
                <a:endParaRPr lang="en-US" sz="1000" b="1" dirty="0" err="1" smtClean="0">
                  <a:solidFill>
                    <a:schemeClr val="accent4">
                      <a:lumMod val="75000"/>
                    </a:schemeClr>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9553575" y="986654"/>
                <a:ext cx="1133281" cy="294953"/>
              </a:xfrm>
              <a:prstGeom prst="rect">
                <a:avLst/>
              </a:prstGeom>
              <a:blipFill>
                <a:blip r:embed="rId7"/>
                <a:stretch>
                  <a:fillRect l="-1075" b="-4167"/>
                </a:stretch>
              </a:blipFill>
            </p:spPr>
            <p:txBody>
              <a:bodyPr/>
              <a:lstStyle/>
              <a:p>
                <a:r>
                  <a:rPr lang="en-US">
                    <a:noFill/>
                  </a:rPr>
                  <a:t> </a:t>
                </a:r>
              </a:p>
            </p:txBody>
          </p:sp>
        </mc:Fallback>
      </mc:AlternateContent>
      <p:sp>
        <p:nvSpPr>
          <p:cNvPr id="11" name="Rechteck 26"/>
          <p:cNvSpPr/>
          <p:nvPr/>
        </p:nvSpPr>
        <p:spPr>
          <a:xfrm>
            <a:off x="477189" y="5873918"/>
            <a:ext cx="3196043" cy="507831"/>
          </a:xfrm>
          <a:prstGeom prst="rect">
            <a:avLst/>
          </a:prstGeom>
        </p:spPr>
        <p:txBody>
          <a:bodyPr wrap="square">
            <a:spAutoFit/>
          </a:bodyPr>
          <a:lstStyle/>
          <a:p>
            <a:r>
              <a:rPr lang="en-US" sz="900" dirty="0" smtClean="0">
                <a:solidFill>
                  <a:srgbClr val="005555"/>
                </a:solidFill>
              </a:rPr>
              <a:t>[4] </a:t>
            </a:r>
            <a:r>
              <a:rPr lang="en-US" sz="900" dirty="0">
                <a:solidFill>
                  <a:srgbClr val="005555"/>
                </a:solidFill>
              </a:rPr>
              <a:t>Cohen and </a:t>
            </a:r>
            <a:r>
              <a:rPr lang="en-US" sz="900" dirty="0" err="1">
                <a:solidFill>
                  <a:srgbClr val="005555"/>
                </a:solidFill>
              </a:rPr>
              <a:t>Ryutov</a:t>
            </a:r>
            <a:r>
              <a:rPr lang="en-US" sz="900" dirty="0">
                <a:solidFill>
                  <a:srgbClr val="005555"/>
                </a:solidFill>
              </a:rPr>
              <a:t> </a:t>
            </a:r>
            <a:r>
              <a:rPr lang="en-US" sz="900" dirty="0" smtClean="0">
                <a:solidFill>
                  <a:srgbClr val="005555"/>
                </a:solidFill>
              </a:rPr>
              <a:t>Physics </a:t>
            </a:r>
            <a:r>
              <a:rPr lang="en-US" sz="900" dirty="0">
                <a:solidFill>
                  <a:srgbClr val="005555"/>
                </a:solidFill>
              </a:rPr>
              <a:t>of Plasmas </a:t>
            </a:r>
            <a:r>
              <a:rPr lang="en-US" sz="900" b="1" dirty="0">
                <a:solidFill>
                  <a:srgbClr val="005555"/>
                </a:solidFill>
              </a:rPr>
              <a:t>5</a:t>
            </a:r>
            <a:r>
              <a:rPr lang="en-US" sz="900" dirty="0">
                <a:solidFill>
                  <a:srgbClr val="005555"/>
                </a:solidFill>
              </a:rPr>
              <a:t>, (1998</a:t>
            </a:r>
            <a:r>
              <a:rPr lang="en-US" sz="900" dirty="0" smtClean="0">
                <a:solidFill>
                  <a:srgbClr val="005555"/>
                </a:solidFill>
              </a:rPr>
              <a:t>)</a:t>
            </a:r>
          </a:p>
          <a:p>
            <a:r>
              <a:rPr lang="en-US" sz="900" dirty="0" smtClean="0">
                <a:solidFill>
                  <a:srgbClr val="005555"/>
                </a:solidFill>
              </a:rPr>
              <a:t>[5] </a:t>
            </a:r>
            <a:r>
              <a:rPr lang="en-US" sz="900" dirty="0">
                <a:solidFill>
                  <a:srgbClr val="005555"/>
                </a:solidFill>
              </a:rPr>
              <a:t>Geraldini, </a:t>
            </a:r>
            <a:r>
              <a:rPr lang="en-US" sz="900" dirty="0" smtClean="0">
                <a:solidFill>
                  <a:srgbClr val="005555"/>
                </a:solidFill>
              </a:rPr>
              <a:t>Journal </a:t>
            </a:r>
            <a:r>
              <a:rPr lang="en-US" sz="900" dirty="0">
                <a:solidFill>
                  <a:srgbClr val="005555"/>
                </a:solidFill>
              </a:rPr>
              <a:t>of Plasma Physics </a:t>
            </a:r>
            <a:r>
              <a:rPr lang="en-US" sz="900" b="1" dirty="0">
                <a:solidFill>
                  <a:srgbClr val="005555"/>
                </a:solidFill>
              </a:rPr>
              <a:t>87</a:t>
            </a:r>
            <a:r>
              <a:rPr lang="en-US" sz="900" dirty="0">
                <a:solidFill>
                  <a:srgbClr val="005555"/>
                </a:solidFill>
              </a:rPr>
              <a:t>, (2021</a:t>
            </a:r>
            <a:r>
              <a:rPr lang="en-US" sz="900" dirty="0" smtClean="0">
                <a:solidFill>
                  <a:srgbClr val="005555"/>
                </a:solidFill>
              </a:rPr>
              <a:t>)</a:t>
            </a:r>
          </a:p>
          <a:p>
            <a:r>
              <a:rPr lang="en-US" sz="900" dirty="0" smtClean="0">
                <a:solidFill>
                  <a:srgbClr val="005555"/>
                </a:solidFill>
              </a:rPr>
              <a:t>[9] </a:t>
            </a:r>
            <a:r>
              <a:rPr lang="en-US" sz="900" dirty="0">
                <a:solidFill>
                  <a:srgbClr val="005555"/>
                </a:solidFill>
              </a:rPr>
              <a:t>Parks and </a:t>
            </a:r>
            <a:r>
              <a:rPr lang="en-US" sz="900" dirty="0" err="1">
                <a:solidFill>
                  <a:srgbClr val="005555"/>
                </a:solidFill>
              </a:rPr>
              <a:t>Lippman</a:t>
            </a:r>
            <a:r>
              <a:rPr lang="en-US" sz="900" dirty="0">
                <a:solidFill>
                  <a:srgbClr val="005555"/>
                </a:solidFill>
              </a:rPr>
              <a:t> P Physics of Plasmas </a:t>
            </a:r>
            <a:r>
              <a:rPr lang="en-US" sz="900" b="1" dirty="0">
                <a:solidFill>
                  <a:srgbClr val="005555"/>
                </a:solidFill>
              </a:rPr>
              <a:t>1</a:t>
            </a:r>
            <a:r>
              <a:rPr lang="en-US" sz="900" dirty="0">
                <a:solidFill>
                  <a:srgbClr val="005555"/>
                </a:solidFill>
              </a:rPr>
              <a:t>, (1994</a:t>
            </a:r>
            <a:r>
              <a:rPr lang="en-US" sz="900" dirty="0" smtClean="0">
                <a:solidFill>
                  <a:srgbClr val="005555"/>
                </a:solidFill>
              </a:rPr>
              <a:t>)</a:t>
            </a:r>
            <a:endParaRPr lang="en-US" sz="900" dirty="0">
              <a:solidFill>
                <a:srgbClr val="005555"/>
              </a:solidFill>
            </a:endParaRPr>
          </a:p>
        </p:txBody>
      </p:sp>
    </p:spTree>
    <p:extLst>
      <p:ext uri="{BB962C8B-B14F-4D97-AF65-F5344CB8AC3E}">
        <p14:creationId xmlns:p14="http://schemas.microsoft.com/office/powerpoint/2010/main" val="3460955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
          <p:cNvPicPr>
            <a:picLocks noChangeAspect="1"/>
          </p:cNvPicPr>
          <p:nvPr/>
        </p:nvPicPr>
        <p:blipFill>
          <a:blip r:embed="rId3"/>
          <a:stretch>
            <a:fillRect/>
          </a:stretch>
        </p:blipFill>
        <p:spPr>
          <a:xfrm>
            <a:off x="8648965" y="1079997"/>
            <a:ext cx="2874381" cy="2700000"/>
          </a:xfrm>
          <a:prstGeom prst="rect">
            <a:avLst/>
          </a:prstGeom>
        </p:spPr>
      </p:pic>
      <mc:AlternateContent xmlns:mc="http://schemas.openxmlformats.org/markup-compatibility/2006">
        <mc:Choice xmlns:a14="http://schemas.microsoft.com/office/drawing/2010/main" Requires="a14">
          <p:sp>
            <p:nvSpPr>
              <p:cNvPr id="2" name="Inhaltsplatzhalter 1"/>
              <p:cNvSpPr>
                <a:spLocks noGrp="1"/>
              </p:cNvSpPr>
              <p:nvPr>
                <p:ph sz="quarter" idx="13"/>
              </p:nvPr>
            </p:nvSpPr>
            <p:spPr>
              <a:xfrm>
                <a:off x="608484" y="1608919"/>
                <a:ext cx="5733466" cy="4440983"/>
              </a:xfrm>
            </p:spPr>
            <p:txBody>
              <a:bodyPr>
                <a:normAutofit/>
              </a:bodyPr>
              <a:lstStyle/>
              <a:p>
                <a:pPr marL="285750" indent="-285750">
                  <a:buFont typeface="Arial" panose="020B0604020202020204" pitchFamily="34" charset="0"/>
                  <a:buChar char="•"/>
                </a:pPr>
                <a14:m>
                  <m:oMath xmlns:m="http://schemas.openxmlformats.org/officeDocument/2006/math">
                    <m:sSub>
                      <m:sSubPr>
                        <m:ctrlPr>
                          <a:rPr lang="en-US" sz="1400" b="0" i="1" smtClean="0">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  </m:t>
                        </m:r>
                        <m:r>
                          <a:rPr lang="en-US" sz="1400" b="0" i="1">
                            <a:latin typeface="Cambria Math" panose="02040503050406030204" pitchFamily="18" charset="0"/>
                          </a:rPr>
                          <m:t>𝑥</m:t>
                        </m:r>
                      </m:sub>
                    </m:sSub>
                    <m:d>
                      <m:dPr>
                        <m:ctrlPr>
                          <a:rPr lang="en-US" sz="1400" b="0" i="1">
                            <a:latin typeface="Cambria Math" panose="02040503050406030204" pitchFamily="18" charset="0"/>
                          </a:rPr>
                        </m:ctrlPr>
                      </m:dPr>
                      <m:e>
                        <m:r>
                          <a:rPr lang="en-US" sz="1400" b="0" i="1">
                            <a:latin typeface="Cambria Math" panose="02040503050406030204" pitchFamily="18" charset="0"/>
                          </a:rPr>
                          <m:t>𝑡</m:t>
                        </m:r>
                      </m:e>
                    </m:d>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𝛼</m:t>
                        </m:r>
                      </m:e>
                    </m:func>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cos</m:t>
                        </m:r>
                      </m:fName>
                      <m:e>
                        <m:r>
                          <a:rPr lang="en-US" sz="1400" b="0" i="1">
                            <a:latin typeface="Cambria Math" panose="02040503050406030204" pitchFamily="18" charset="0"/>
                          </a:rPr>
                          <m:t>𝛼</m:t>
                        </m:r>
                      </m:e>
                    </m:func>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𝛽</m:t>
                        </m:r>
                      </m:e>
                    </m:func>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oMath>
                </a14:m>
                <a:endParaRPr lang="en-US" sz="1400" b="0" dirty="0"/>
              </a:p>
              <a:p>
                <a:pPr marL="285750" indent="-285750">
                  <a:buFont typeface="Arial" panose="020B0604020202020204" pitchFamily="34" charset="0"/>
                  <a:buChar char="•"/>
                </a:pPr>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𝛽</m:t>
                        </m:r>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r>
                          <m:rPr>
                            <m:nor/>
                          </m:rPr>
                          <a:rPr lang="en-US" sz="1400" b="0" dirty="0"/>
                          <m:t> = </m:t>
                        </m:r>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𝜔</m:t>
                        </m:r>
                      </m:e>
                      <m:sub>
                        <m:r>
                          <a:rPr lang="en-US" sz="1400" b="0" i="1">
                            <a:latin typeface="Cambria Math" panose="02040503050406030204" pitchFamily="18" charset="0"/>
                          </a:rPr>
                          <m:t>𝑖</m:t>
                        </m:r>
                      </m:sub>
                    </m:sSub>
                    <m:r>
                      <a:rPr lang="en-US" sz="1400" b="0" i="1">
                        <a:latin typeface="Cambria Math" panose="02040503050406030204" pitchFamily="18" charset="0"/>
                      </a:rPr>
                      <m:t>𝑡</m:t>
                    </m:r>
                    <m:r>
                      <a:rPr lang="en-US" sz="1400" b="0" i="1">
                        <a:latin typeface="Cambria Math" panose="02040503050406030204" pitchFamily="18" charset="0"/>
                      </a:rPr>
                      <m:t> ;      </m:t>
                    </m:r>
                    <m:sSub>
                      <m:sSubPr>
                        <m:ctrlPr>
                          <a:rPr lang="en-US" sz="1400" b="0" i="1">
                            <a:latin typeface="Cambria Math" panose="02040503050406030204" pitchFamily="18" charset="0"/>
                          </a:rPr>
                        </m:ctrlPr>
                      </m:sSubPr>
                      <m:e>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∈[0, 2</m:t>
                    </m:r>
                    <m:r>
                      <a:rPr lang="en-US" sz="1400" b="0" i="1">
                        <a:latin typeface="Cambria Math" panose="02040503050406030204" pitchFamily="18" charset="0"/>
                      </a:rPr>
                      <m:t>𝜋</m:t>
                    </m:r>
                    <m:r>
                      <a:rPr lang="en-US" sz="1400" b="0" i="1">
                        <a:latin typeface="Cambria Math" panose="02040503050406030204" pitchFamily="18" charset="0"/>
                      </a:rPr>
                      <m:t>]</m:t>
                    </m:r>
                  </m:oMath>
                </a14:m>
                <a:endParaRPr lang="en-US" sz="1400" b="0" i="1" dirty="0">
                  <a:latin typeface="Cambria Math" panose="02040503050406030204" pitchFamily="18" charset="0"/>
                </a:endParaRPr>
              </a:p>
              <a:p>
                <a:pPr marL="285750" lvl="1" indent="-285750">
                  <a:buFont typeface="Arial" panose="020B0604020202020204" pitchFamily="34" charset="0"/>
                  <a:buChar char="•"/>
                </a:pPr>
                <a:r>
                  <a:rPr lang="en-US" sz="1400" dirty="0">
                    <a:solidFill>
                      <a:srgbClr val="005555"/>
                    </a:solidFill>
                  </a:rPr>
                  <a:t>For open-orbits: </a:t>
                </a:r>
                <a14:m>
                  <m:oMath xmlns:m="http://schemas.openxmlformats.org/officeDocument/2006/math">
                    <m:d>
                      <m:dPr>
                        <m:begChr m:val="⟨"/>
                        <m:endChr m:val="⟩"/>
                        <m:ctrlPr>
                          <a:rPr lang="en-US" sz="1400" i="1">
                            <a:solidFill>
                              <a:srgbClr val="005555"/>
                            </a:solidFill>
                            <a:latin typeface="Cambria Math" panose="02040503050406030204" pitchFamily="18" charset="0"/>
                          </a:rPr>
                        </m:ctrlPr>
                      </m:dPr>
                      <m:e>
                        <m:func>
                          <m:funcPr>
                            <m:ctrlPr>
                              <a:rPr lang="en-US" sz="1400" i="1">
                                <a:solidFill>
                                  <a:srgbClr val="005555"/>
                                </a:solidFill>
                                <a:latin typeface="Cambria Math" panose="02040503050406030204" pitchFamily="18" charset="0"/>
                              </a:rPr>
                            </m:ctrlPr>
                          </m:funcPr>
                          <m:fName>
                            <m:r>
                              <m:rPr>
                                <m:sty m:val="p"/>
                              </m:rPr>
                              <a:rPr lang="en-US" sz="1400">
                                <a:solidFill>
                                  <a:srgbClr val="005555"/>
                                </a:solidFill>
                                <a:latin typeface="Cambria Math" panose="02040503050406030204" pitchFamily="18" charset="0"/>
                              </a:rPr>
                              <m:t>sin</m:t>
                            </m:r>
                          </m:fName>
                          <m:e>
                            <m:r>
                              <a:rPr lang="en-US" sz="1400" i="1">
                                <a:solidFill>
                                  <a:srgbClr val="005555"/>
                                </a:solidFill>
                                <a:latin typeface="Cambria Math" panose="02040503050406030204" pitchFamily="18" charset="0"/>
                              </a:rPr>
                              <m:t>𝛽</m:t>
                            </m:r>
                          </m:e>
                        </m:func>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e>
                    </m:d>
                    <m:r>
                      <a:rPr lang="en-US" sz="1400" i="1">
                        <a:solidFill>
                          <a:srgbClr val="005555"/>
                        </a:solidFill>
                        <a:latin typeface="Cambria Math" panose="02040503050406030204" pitchFamily="18" charset="0"/>
                      </a:rPr>
                      <m:t>≠0</m:t>
                    </m:r>
                  </m:oMath>
                </a14:m>
                <a:endParaRPr lang="en-US" sz="1400" i="1" dirty="0">
                  <a:solidFill>
                    <a:srgbClr val="005555"/>
                  </a:solidFill>
                  <a:latin typeface="Cambria Math" panose="02040503050406030204" pitchFamily="18" charset="0"/>
                </a:endParaRPr>
              </a:p>
              <a:p>
                <a:pPr marL="648000" lvl="2" indent="-285750"/>
                <a14:m>
                  <m:oMath xmlns:m="http://schemas.openxmlformats.org/officeDocument/2006/math">
                    <m:r>
                      <a:rPr lang="en-US" sz="1400" b="0" i="1">
                        <a:latin typeface="Cambria Math" panose="02040503050406030204" pitchFamily="18" charset="0"/>
                      </a:rPr>
                      <m:t>𝑞</m:t>
                    </m:r>
                    <m:sSub>
                      <m:sSubPr>
                        <m:ctrlPr>
                          <a:rPr lang="en-US" sz="1400" b="0" i="1">
                            <a:latin typeface="Cambria Math" panose="02040503050406030204" pitchFamily="18" charset="0"/>
                          </a:rPr>
                        </m:ctrlPr>
                      </m:sSubPr>
                      <m:e>
                        <m:sSub>
                          <m:sSubPr>
                            <m:ctrlPr>
                              <a:rPr lang="en-US" sz="1400" b="0" i="1">
                                <a:latin typeface="Cambria Math" panose="02040503050406030204" pitchFamily="18" charset="0"/>
                              </a:rPr>
                            </m:ctrlPr>
                          </m:sSubPr>
                          <m:e>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m:t>
                        </m:r>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cos</m:t>
                            </m:r>
                          </m:fName>
                          <m:e>
                            <m:r>
                              <a:rPr lang="en-US" sz="1400" b="0" i="1">
                                <a:latin typeface="Cambria Math" panose="02040503050406030204" pitchFamily="18" charset="0"/>
                              </a:rPr>
                              <m:t>𝛽</m:t>
                            </m:r>
                          </m:e>
                        </m:func>
                      </m:e>
                      <m:sub>
                        <m:r>
                          <a:rPr lang="en-US" sz="1400" b="0" i="1">
                            <a:latin typeface="Cambria Math" panose="02040503050406030204" pitchFamily="18" charset="0"/>
                          </a:rPr>
                          <m:t>𝑐</m:t>
                        </m:r>
                      </m:sub>
                    </m:sSub>
                    <m:r>
                      <a:rPr lang="en-US" sz="1400" b="0" i="1">
                        <a:latin typeface="Cambria Math" panose="02040503050406030204" pitchFamily="18" charset="0"/>
                      </a:rPr>
                      <m:t>+</m:t>
                    </m:r>
                    <m:r>
                      <a:rPr lang="en-US" sz="1400" b="0" i="1">
                        <a:latin typeface="Cambria Math" panose="02040503050406030204" pitchFamily="18" charset="0"/>
                      </a:rPr>
                      <m:t>𝑞</m:t>
                    </m:r>
                    <m:sSub>
                      <m:sSubPr>
                        <m:ctrlPr>
                          <a:rPr lang="en-US" sz="1400" b="0" i="1">
                            <a:latin typeface="Cambria Math" panose="02040503050406030204" pitchFamily="18" charset="0"/>
                          </a:rPr>
                        </m:ctrlPr>
                      </m:sSubPr>
                      <m:e>
                        <m:r>
                          <a:rPr lang="en-US" sz="1400" b="0" i="1">
                            <a:latin typeface="Cambria Math" panose="02040503050406030204" pitchFamily="18" charset="0"/>
                          </a:rPr>
                          <m:t>𝛽</m:t>
                        </m:r>
                      </m:e>
                      <m:sub>
                        <m:r>
                          <a:rPr lang="en-US" sz="1400" b="0" i="1">
                            <a:latin typeface="Cambria Math" panose="02040503050406030204" pitchFamily="18" charset="0"/>
                          </a:rPr>
                          <m:t>𝑐</m:t>
                        </m:r>
                      </m:sub>
                    </m:sSub>
                    <m:r>
                      <a:rPr lang="en-US" sz="1400" b="0" i="1">
                        <a:latin typeface="Cambria Math" panose="02040503050406030204" pitchFamily="18" charset="0"/>
                      </a:rPr>
                      <m:t> −1</m:t>
                    </m:r>
                  </m:oMath>
                </a14:m>
                <a:endParaRPr lang="en-US" sz="1400" b="0" dirty="0">
                  <a:latin typeface="Cambria Math" panose="02040503050406030204" pitchFamily="18" charset="0"/>
                </a:endParaRPr>
              </a:p>
              <a:p>
                <a:pPr marL="648000" lvl="2" indent="-285750"/>
                <a14:m>
                  <m:oMath xmlns:m="http://schemas.openxmlformats.org/officeDocument/2006/math">
                    <m:r>
                      <a:rPr lang="en-US" sz="1400" b="0" i="1">
                        <a:latin typeface="Cambria Math" panose="02040503050406030204" pitchFamily="18" charset="0"/>
                      </a:rPr>
                      <m:t>𝑞</m:t>
                    </m:r>
                    <m:r>
                      <a:rPr lang="en-US" sz="1400" b="0" i="1">
                        <a:latin typeface="Cambria Math" panose="02040503050406030204" pitchFamily="18" charset="0"/>
                      </a:rPr>
                      <m:t>=</m:t>
                    </m:r>
                    <m:f>
                      <m:fPr>
                        <m:ctrlPr>
                          <a:rPr lang="en-US" sz="1400" b="0" i="1">
                            <a:latin typeface="Cambria Math" panose="02040503050406030204" pitchFamily="18" charset="0"/>
                          </a:rPr>
                        </m:ctrlPr>
                      </m:fPr>
                      <m:num>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tan</m:t>
                            </m:r>
                          </m:fName>
                          <m:e>
                            <m:r>
                              <a:rPr lang="en-US" sz="1400" b="0" i="1">
                                <a:solidFill>
                                  <a:srgbClr val="005555"/>
                                </a:solidFill>
                                <a:latin typeface="Cambria Math" panose="02040503050406030204" pitchFamily="18" charset="0"/>
                              </a:rPr>
                              <m:t>𝛼</m:t>
                            </m:r>
                          </m:e>
                        </m:func>
                      </m:num>
                      <m:den>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m:t>
                            </m:r>
                          </m:sub>
                        </m:sSub>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m:t>
                            </m:r>
                          </m:sub>
                        </m:sSub>
                      </m:den>
                    </m:f>
                    <m:r>
                      <a:rPr lang="en-US" sz="1400" b="0" i="1">
                        <a:latin typeface="Cambria Math" panose="02040503050406030204" pitchFamily="18" charset="0"/>
                      </a:rPr>
                      <m:t>=</m:t>
                    </m:r>
                    <m:f>
                      <m:fPr>
                        <m:ctrlPr>
                          <a:rPr lang="en-US" sz="1400" b="0" i="1">
                            <a:latin typeface="Cambria Math" panose="02040503050406030204" pitchFamily="18" charset="0"/>
                          </a:rPr>
                        </m:ctrlPr>
                      </m:fPr>
                      <m:num>
                        <m:r>
                          <a:rPr lang="en-US" sz="1400" b="0" i="1">
                            <a:latin typeface="Cambria Math" panose="02040503050406030204" pitchFamily="18" charset="0"/>
                          </a:rPr>
                          <m:t>1</m:t>
                        </m:r>
                      </m:num>
                      <m:den>
                        <m:r>
                          <a:rPr lang="en-US" sz="1400" b="0" i="1">
                            <a:latin typeface="Cambria Math" panose="02040503050406030204" pitchFamily="18" charset="0"/>
                          </a:rPr>
                          <m:t>2</m:t>
                        </m:r>
                        <m:r>
                          <a:rPr lang="en-US" sz="1400" b="0" i="1">
                            <a:latin typeface="Cambria Math" panose="02040503050406030204" pitchFamily="18" charset="0"/>
                          </a:rPr>
                          <m:t>𝜋𝜒</m:t>
                        </m:r>
                      </m:den>
                    </m:f>
                  </m:oMath>
                </a14:m>
                <a:endParaRPr lang="en-US" sz="1400" b="0" dirty="0"/>
              </a:p>
              <a:p>
                <a:pPr marL="285750" indent="-285750">
                  <a:buFont typeface="Arial" panose="020B0604020202020204" pitchFamily="34" charset="0"/>
                  <a:buChar char="•"/>
                </a:pPr>
                <a:endParaRPr lang="en-US" sz="1400" b="0" dirty="0"/>
              </a:p>
            </p:txBody>
          </p:sp>
        </mc:Choice>
        <mc:Fallback>
          <p:sp>
            <p:nvSpPr>
              <p:cNvPr id="2" name="Inhaltsplatzhalter 1"/>
              <p:cNvSpPr>
                <a:spLocks noGrp="1" noRot="1" noChangeAspect="1" noMove="1" noResize="1" noEditPoints="1" noAdjustHandles="1" noChangeArrowheads="1" noChangeShapeType="1" noTextEdit="1"/>
              </p:cNvSpPr>
              <p:nvPr>
                <p:ph sz="quarter" idx="13"/>
              </p:nvPr>
            </p:nvSpPr>
            <p:spPr>
              <a:xfrm>
                <a:off x="608484" y="1608919"/>
                <a:ext cx="5733466" cy="4440983"/>
              </a:xfrm>
              <a:blipFill>
                <a:blip r:embed="rId4"/>
                <a:stretch>
                  <a:fillRect l="-1809"/>
                </a:stretch>
              </a:blipFill>
            </p:spPr>
            <p:txBody>
              <a:bodyPr/>
              <a:lstStyle/>
              <a:p>
                <a:r>
                  <a:rPr lang="en-US">
                    <a:noFill/>
                  </a:rPr>
                  <a:t> </a:t>
                </a:r>
              </a:p>
            </p:txBody>
          </p:sp>
        </mc:Fallback>
      </mc:AlternateContent>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11</a:t>
            </a:fld>
            <a:endParaRPr lang="de-DE" dirty="0"/>
          </a:p>
        </p:txBody>
      </p:sp>
      <p:grpSp>
        <p:nvGrpSpPr>
          <p:cNvPr id="12" name="Group 11"/>
          <p:cNvGrpSpPr/>
          <p:nvPr/>
        </p:nvGrpSpPr>
        <p:grpSpPr>
          <a:xfrm>
            <a:off x="6278558" y="576425"/>
            <a:ext cx="5497192" cy="3362849"/>
            <a:chOff x="6278558" y="576425"/>
            <a:chExt cx="5497192" cy="3362849"/>
          </a:xfrm>
        </p:grpSpPr>
        <p:pic>
          <p:nvPicPr>
            <p:cNvPr id="86" name="Grafik 85"/>
            <p:cNvPicPr>
              <a:picLocks noChangeAspect="1"/>
            </p:cNvPicPr>
            <p:nvPr/>
          </p:nvPicPr>
          <p:blipFill rotWithShape="1">
            <a:blip r:embed="rId5"/>
            <a:srcRect r="57340"/>
            <a:stretch/>
          </p:blipFill>
          <p:spPr>
            <a:xfrm>
              <a:off x="6278558" y="576425"/>
              <a:ext cx="2277618" cy="2773900"/>
            </a:xfrm>
            <a:prstGeom prst="rect">
              <a:avLst/>
            </a:prstGeom>
          </p:spPr>
        </p:pic>
        <p:grpSp>
          <p:nvGrpSpPr>
            <p:cNvPr id="10" name="Group 9"/>
            <p:cNvGrpSpPr/>
            <p:nvPr/>
          </p:nvGrpSpPr>
          <p:grpSpPr>
            <a:xfrm>
              <a:off x="8648965" y="1006459"/>
              <a:ext cx="3126785" cy="2932815"/>
              <a:chOff x="8741754" y="3448934"/>
              <a:chExt cx="3126785" cy="2932815"/>
            </a:xfrm>
          </p:grpSpPr>
          <p:sp>
            <p:nvSpPr>
              <p:cNvPr id="9" name="Rectangle 8"/>
              <p:cNvSpPr/>
              <p:nvPr/>
            </p:nvSpPr>
            <p:spPr>
              <a:xfrm>
                <a:off x="8741754" y="3448934"/>
                <a:ext cx="3126785" cy="293281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grpSp>
            <p:nvGrpSpPr>
              <p:cNvPr id="25" name="Group 24"/>
              <p:cNvGrpSpPr/>
              <p:nvPr/>
            </p:nvGrpSpPr>
            <p:grpSpPr>
              <a:xfrm>
                <a:off x="8741754" y="3524463"/>
                <a:ext cx="2874381" cy="2700000"/>
                <a:chOff x="8640000" y="1080000"/>
                <a:chExt cx="2874381" cy="2700000"/>
              </a:xfrm>
            </p:grpSpPr>
            <p:pic>
              <p:nvPicPr>
                <p:cNvPr id="7" name="Grafik 6"/>
                <p:cNvPicPr>
                  <a:picLocks noChangeAspect="1"/>
                </p:cNvPicPr>
                <p:nvPr/>
              </p:nvPicPr>
              <p:blipFill>
                <a:blip r:embed="rId6"/>
                <a:stretch>
                  <a:fillRect/>
                </a:stretch>
              </p:blipFill>
              <p:spPr>
                <a:xfrm>
                  <a:off x="8640000" y="1080000"/>
                  <a:ext cx="2874381" cy="2700000"/>
                </a:xfrm>
                <a:prstGeom prst="rect">
                  <a:avLst/>
                </a:prstGeom>
              </p:spPr>
            </p:pic>
            <p:sp>
              <p:nvSpPr>
                <p:cNvPr id="24" name="Rectangle 23"/>
                <p:cNvSpPr/>
                <p:nvPr/>
              </p:nvSpPr>
              <p:spPr>
                <a:xfrm rot="2019839">
                  <a:off x="10109745" y="2365232"/>
                  <a:ext cx="45719" cy="5804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grpSp>
        </p:grpSp>
        <mc:AlternateContent xmlns:mc="http://schemas.openxmlformats.org/markup-compatibility/2006">
          <mc:Choice xmlns:a14="http://schemas.microsoft.com/office/drawing/2010/main" Requires="a14">
            <p:sp>
              <p:nvSpPr>
                <p:cNvPr id="20" name="TextBox 19"/>
                <p:cNvSpPr txBox="1"/>
                <p:nvPr/>
              </p:nvSpPr>
              <p:spPr>
                <a:xfrm>
                  <a:off x="9365008" y="1004468"/>
                  <a:ext cx="1442293" cy="294953"/>
                </a:xfrm>
                <a:prstGeom prst="rect">
                  <a:avLst/>
                </a:prstGeom>
                <a:solidFill>
                  <a:schemeClr val="bg1"/>
                </a:solid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en-US" sz="1000" b="1" i="1" smtClean="0">
                            <a:solidFill>
                              <a:schemeClr val="accent4">
                                <a:lumMod val="75000"/>
                              </a:schemeClr>
                            </a:solidFill>
                            <a:latin typeface="Cambria Math" panose="02040503050406030204" pitchFamily="18" charset="0"/>
                          </a:rPr>
                          <m:t>𝜷</m:t>
                        </m:r>
                        <m:d>
                          <m:dPr>
                            <m:ctrlPr>
                              <a:rPr lang="en-US" sz="1000" b="1" i="1" smtClean="0">
                                <a:solidFill>
                                  <a:schemeClr val="accent4">
                                    <a:lumMod val="75000"/>
                                  </a:schemeClr>
                                </a:solidFill>
                                <a:latin typeface="Cambria Math" panose="02040503050406030204" pitchFamily="18" charset="0"/>
                              </a:rPr>
                            </m:ctrlPr>
                          </m:dPr>
                          <m:e>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𝒕</m:t>
                                </m:r>
                              </m:e>
                              <m:sub>
                                <m:r>
                                  <a:rPr lang="en-US" sz="1000" b="1" i="1" smtClean="0">
                                    <a:solidFill>
                                      <a:schemeClr val="accent4">
                                        <a:lumMod val="75000"/>
                                      </a:schemeClr>
                                    </a:solidFill>
                                    <a:latin typeface="Cambria Math" panose="02040503050406030204" pitchFamily="18" charset="0"/>
                                  </a:rPr>
                                  <m:t>𝒄</m:t>
                                </m:r>
                              </m:sub>
                            </m:sSub>
                          </m:e>
                        </m:d>
                        <m:r>
                          <a:rPr lang="en-US" sz="1000" b="1" i="1" smtClean="0">
                            <a:solidFill>
                              <a:schemeClr val="accent4">
                                <a:lumMod val="75000"/>
                              </a:schemeClr>
                            </a:solidFill>
                            <a:latin typeface="Cambria Math" panose="02040503050406030204" pitchFamily="18" charset="0"/>
                          </a:rPr>
                          <m:t>=</m:t>
                        </m:r>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𝝍</m:t>
                            </m:r>
                          </m:e>
                          <m:sub>
                            <m:r>
                              <a:rPr lang="en-US" sz="1000" b="1" i="1" smtClean="0">
                                <a:solidFill>
                                  <a:schemeClr val="accent4">
                                    <a:lumMod val="75000"/>
                                  </a:schemeClr>
                                </a:solidFill>
                                <a:latin typeface="Cambria Math" panose="02040503050406030204" pitchFamily="18" charset="0"/>
                              </a:rPr>
                              <m:t>𝟎</m:t>
                            </m:r>
                          </m:sub>
                        </m:sSub>
                        <m:r>
                          <a:rPr lang="en-US" sz="1000" b="1" i="1" smtClean="0">
                            <a:solidFill>
                              <a:schemeClr val="accent4">
                                <a:lumMod val="75000"/>
                              </a:schemeClr>
                            </a:solidFill>
                            <a:latin typeface="Cambria Math" panose="02040503050406030204" pitchFamily="18" charset="0"/>
                          </a:rPr>
                          <m:t>+</m:t>
                        </m:r>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𝝎</m:t>
                            </m:r>
                          </m:e>
                          <m:sub>
                            <m:r>
                              <a:rPr lang="en-US" sz="1000" b="1" i="1" smtClean="0">
                                <a:solidFill>
                                  <a:schemeClr val="accent4">
                                    <a:lumMod val="75000"/>
                                  </a:schemeClr>
                                </a:solidFill>
                                <a:latin typeface="Cambria Math" panose="02040503050406030204" pitchFamily="18" charset="0"/>
                              </a:rPr>
                              <m:t>𝒊</m:t>
                            </m:r>
                          </m:sub>
                        </m:sSub>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𝒕</m:t>
                            </m:r>
                          </m:e>
                          <m:sub>
                            <m:r>
                              <a:rPr lang="en-US" sz="1000" b="1" i="1" smtClean="0">
                                <a:solidFill>
                                  <a:schemeClr val="accent4">
                                    <a:lumMod val="75000"/>
                                  </a:schemeClr>
                                </a:solidFill>
                                <a:latin typeface="Cambria Math" panose="02040503050406030204" pitchFamily="18" charset="0"/>
                              </a:rPr>
                              <m:t>𝒄</m:t>
                            </m:r>
                          </m:sub>
                        </m:sSub>
                        <m:r>
                          <a:rPr lang="en-US" sz="1000" b="1" i="1" smtClean="0">
                            <a:solidFill>
                              <a:schemeClr val="accent4">
                                <a:lumMod val="75000"/>
                              </a:schemeClr>
                            </a:solidFill>
                            <a:latin typeface="Cambria Math" panose="02040503050406030204" pitchFamily="18" charset="0"/>
                          </a:rPr>
                          <m:t>=</m:t>
                        </m:r>
                        <m:sSub>
                          <m:sSubPr>
                            <m:ctrlPr>
                              <a:rPr lang="en-US" sz="1000" b="1" i="1" smtClean="0">
                                <a:solidFill>
                                  <a:schemeClr val="accent4">
                                    <a:lumMod val="75000"/>
                                  </a:schemeClr>
                                </a:solidFill>
                                <a:latin typeface="Cambria Math" panose="02040503050406030204" pitchFamily="18" charset="0"/>
                              </a:rPr>
                            </m:ctrlPr>
                          </m:sSubPr>
                          <m:e>
                            <m:r>
                              <a:rPr lang="en-US" sz="1000" b="1" i="1" smtClean="0">
                                <a:solidFill>
                                  <a:schemeClr val="accent4">
                                    <a:lumMod val="75000"/>
                                  </a:schemeClr>
                                </a:solidFill>
                                <a:latin typeface="Cambria Math" panose="02040503050406030204" pitchFamily="18" charset="0"/>
                              </a:rPr>
                              <m:t>𝜷</m:t>
                            </m:r>
                          </m:e>
                          <m:sub>
                            <m:r>
                              <a:rPr lang="en-US" sz="1000" b="1" i="1" smtClean="0">
                                <a:solidFill>
                                  <a:schemeClr val="accent4">
                                    <a:lumMod val="75000"/>
                                  </a:schemeClr>
                                </a:solidFill>
                                <a:latin typeface="Cambria Math" panose="02040503050406030204" pitchFamily="18" charset="0"/>
                              </a:rPr>
                              <m:t>𝒄</m:t>
                            </m:r>
                          </m:sub>
                        </m:sSub>
                      </m:oMath>
                    </m:oMathPara>
                  </a14:m>
                  <a:endParaRPr lang="en-US" sz="1000" b="1" dirty="0" err="1" smtClean="0">
                    <a:solidFill>
                      <a:schemeClr val="accent4">
                        <a:lumMod val="75000"/>
                      </a:schemeClr>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9365008" y="1004468"/>
                  <a:ext cx="1442293" cy="294953"/>
                </a:xfrm>
                <a:prstGeom prst="rect">
                  <a:avLst/>
                </a:prstGeom>
                <a:blipFill>
                  <a:blip r:embed="rId7"/>
                  <a:stretch>
                    <a:fillRect b="-4167"/>
                  </a:stretch>
                </a:blipFill>
              </p:spPr>
              <p:txBody>
                <a:bodyPr/>
                <a:lstStyle/>
                <a:p>
                  <a:r>
                    <a:rPr lang="en-US">
                      <a:noFill/>
                    </a:rPr>
                    <a:t> </a:t>
                  </a:r>
                </a:p>
              </p:txBody>
            </p:sp>
          </mc:Fallback>
        </mc:AlternateContent>
      </p:gr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t="15233"/>
          <a:stretch/>
        </p:blipFill>
        <p:spPr>
          <a:xfrm>
            <a:off x="6319352" y="606744"/>
            <a:ext cx="5586029" cy="3906456"/>
          </a:xfrm>
          <a:prstGeom prst="rect">
            <a:avLst/>
          </a:prstGeom>
        </p:spPr>
      </p:pic>
      <p:grpSp>
        <p:nvGrpSpPr>
          <p:cNvPr id="30" name="Gruppieren 29"/>
          <p:cNvGrpSpPr/>
          <p:nvPr/>
        </p:nvGrpSpPr>
        <p:grpSpPr>
          <a:xfrm>
            <a:off x="3973808" y="3448934"/>
            <a:ext cx="3810435" cy="2851059"/>
            <a:chOff x="4607549" y="3585214"/>
            <a:chExt cx="3810435" cy="2851059"/>
          </a:xfrm>
        </p:grpSpPr>
        <p:pic>
          <p:nvPicPr>
            <p:cNvPr id="17" name="Grafik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7549" y="3585214"/>
              <a:ext cx="3810435" cy="2851059"/>
            </a:xfrm>
            <a:prstGeom prst="rect">
              <a:avLst/>
            </a:prstGeom>
            <a:ln w="25400">
              <a:solidFill>
                <a:schemeClr val="tx1"/>
              </a:solidFill>
            </a:ln>
          </p:spPr>
        </p:pic>
        <p:cxnSp>
          <p:nvCxnSpPr>
            <p:cNvPr id="29" name="Gerade Verbindung mit Pfeil 28"/>
            <p:cNvCxnSpPr/>
            <p:nvPr/>
          </p:nvCxnSpPr>
          <p:spPr>
            <a:xfrm>
              <a:off x="7550870" y="5194169"/>
              <a:ext cx="377072" cy="0"/>
            </a:xfrm>
            <a:prstGeom prst="straightConnector1">
              <a:avLst/>
            </a:prstGeom>
            <a:ln w="25400" cmpd="sng">
              <a:solidFill>
                <a:schemeClr val="tx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6" name="Rechteck 25"/>
              <p:cNvSpPr/>
              <p:nvPr/>
            </p:nvSpPr>
            <p:spPr>
              <a:xfrm>
                <a:off x="4602766" y="4548455"/>
                <a:ext cx="2026773" cy="419089"/>
              </a:xfrm>
              <a:prstGeom prst="rect">
                <a:avLst/>
              </a:prstGeom>
              <a:solidFill>
                <a:schemeClr val="bg1"/>
              </a:solidFill>
            </p:spPr>
            <p:txBody>
              <a:bodyPr wrap="none">
                <a:spAutoFit/>
              </a:bodyPr>
              <a:lstStyle/>
              <a:p>
                <a14:m>
                  <m:oMathPara xmlns:m="http://schemas.openxmlformats.org/officeDocument/2006/math">
                    <m:oMathParaPr>
                      <m:jc m:val="centerGroup"/>
                    </m:oMathParaPr>
                    <m:oMath xmlns:m="http://schemas.openxmlformats.org/officeDocument/2006/math">
                      <m:bar>
                        <m:barPr>
                          <m:pos m:val="top"/>
                          <m:ctrlPr>
                            <a:rPr lang="en-US" i="1" smtClean="0">
                              <a:latin typeface="Cambria Math" panose="02040503050406030204" pitchFamily="18" charset="0"/>
                            </a:rPr>
                          </m:ctrlPr>
                        </m:barPr>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𝑐</m:t>
                                          </m:r>
                                        </m:sub>
                                      </m:sSub>
                                    </m:e>
                                  </m:d>
                                </m:e>
                              </m:func>
                            </m:e>
                          </m:d>
                        </m:e>
                      </m:bar>
                      <m:r>
                        <a:rPr lang="en-US" b="0" i="1" smtClean="0">
                          <a:latin typeface="Cambria Math" panose="02040503050406030204" pitchFamily="18" charset="0"/>
                        </a:rPr>
                        <m:t>≈−0.3</m:t>
                      </m:r>
                      <m:r>
                        <a:rPr lang="en-US" b="0" i="1" smtClean="0">
                          <a:latin typeface="Cambria Math" panose="02040503050406030204" pitchFamily="18" charset="0"/>
                        </a:rPr>
                        <m:t>6</m:t>
                      </m:r>
                    </m:oMath>
                  </m:oMathPara>
                </a14:m>
                <a:endParaRPr lang="en-US" dirty="0"/>
              </a:p>
            </p:txBody>
          </p:sp>
        </mc:Choice>
        <mc:Fallback>
          <p:sp>
            <p:nvSpPr>
              <p:cNvPr id="26" name="Rechteck 25"/>
              <p:cNvSpPr>
                <a:spLocks noRot="1" noChangeAspect="1" noMove="1" noResize="1" noEditPoints="1" noAdjustHandles="1" noChangeArrowheads="1" noChangeShapeType="1" noTextEdit="1"/>
              </p:cNvSpPr>
              <p:nvPr/>
            </p:nvSpPr>
            <p:spPr>
              <a:xfrm>
                <a:off x="4602766" y="4548455"/>
                <a:ext cx="2026773" cy="419089"/>
              </a:xfrm>
              <a:prstGeom prst="rect">
                <a:avLst/>
              </a:prstGeom>
              <a:blipFill>
                <a:blip r:embed="rId10"/>
                <a:stretch>
                  <a:fillRect b="-144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itel 2"/>
              <p:cNvSpPr>
                <a:spLocks noGrp="1"/>
              </p:cNvSpPr>
              <p:nvPr>
                <p:ph type="title"/>
              </p:nvPr>
            </p:nvSpPr>
            <p:spPr>
              <a:xfrm>
                <a:off x="695327" y="441325"/>
                <a:ext cx="5817440" cy="1167593"/>
              </a:xfrm>
            </p:spPr>
            <p:txBody>
              <a:bodyPr/>
              <a:lstStyle/>
              <a:p>
                <a:r>
                  <a:rPr lang="en-US" dirty="0" smtClean="0"/>
                  <a:t>Open-orbit ion flux </a:t>
                </a:r>
                <a:br>
                  <a:rPr lang="en-US" dirty="0" smtClean="0"/>
                </a:br>
                <a:r>
                  <a:rPr lang="en-US" sz="1200" dirty="0" smtClean="0"/>
                  <a:t>Assumption: For high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𝒗</m:t>
                        </m:r>
                      </m:e>
                      <m:sub>
                        <m:r>
                          <a:rPr lang="en-US" sz="1200" i="1">
                            <a:latin typeface="Cambria Math" panose="02040503050406030204" pitchFamily="18" charset="0"/>
                          </a:rPr>
                          <m:t>⊥</m:t>
                        </m:r>
                      </m:sub>
                    </m:sSub>
                  </m:oMath>
                </a14:m>
                <a:r>
                  <a:rPr lang="en-US" sz="1200" dirty="0" smtClean="0"/>
                  <a:t> the gyro-orbit is not affected by the electric field in the magnetic </a:t>
                </a:r>
                <a:r>
                  <a:rPr lang="en-US" sz="1200" dirty="0" err="1" smtClean="0"/>
                  <a:t>presheath</a:t>
                </a:r>
                <a:r>
                  <a:rPr lang="en-US" sz="1200" dirty="0" smtClean="0"/>
                  <a:t> </a:t>
                </a:r>
                <a:r>
                  <a:rPr lang="en-US" sz="1200" dirty="0" smtClean="0"/>
                  <a:t>[9]</a:t>
                </a:r>
                <a:endParaRPr lang="en-US" sz="1200" dirty="0"/>
              </a:p>
            </p:txBody>
          </p:sp>
        </mc:Choice>
        <mc:Fallback>
          <p:sp>
            <p:nvSpPr>
              <p:cNvPr id="3" name="Titel 2"/>
              <p:cNvSpPr>
                <a:spLocks noGrp="1" noRot="1" noChangeAspect="1" noMove="1" noResize="1" noEditPoints="1" noAdjustHandles="1" noChangeArrowheads="1" noChangeShapeType="1" noTextEdit="1"/>
              </p:cNvSpPr>
              <p:nvPr>
                <p:ph type="title"/>
              </p:nvPr>
            </p:nvSpPr>
            <p:spPr>
              <a:xfrm>
                <a:off x="695327" y="441325"/>
                <a:ext cx="5817440" cy="1167593"/>
              </a:xfrm>
              <a:blipFill>
                <a:blip r:embed="rId11"/>
                <a:stretch>
                  <a:fillRect l="-3249" t="-10417" r="-1992"/>
                </a:stretch>
              </a:blipFill>
            </p:spPr>
            <p:txBody>
              <a:bodyPr/>
              <a:lstStyle/>
              <a:p>
                <a:r>
                  <a:rPr lang="en-US">
                    <a:noFill/>
                  </a:rPr>
                  <a:t> </a:t>
                </a:r>
              </a:p>
            </p:txBody>
          </p:sp>
        </mc:Fallback>
      </mc:AlternateContent>
      <p:sp>
        <p:nvSpPr>
          <p:cNvPr id="23" name="Rechteck 26"/>
          <p:cNvSpPr/>
          <p:nvPr/>
        </p:nvSpPr>
        <p:spPr>
          <a:xfrm>
            <a:off x="477189" y="5873918"/>
            <a:ext cx="3196043" cy="507831"/>
          </a:xfrm>
          <a:prstGeom prst="rect">
            <a:avLst/>
          </a:prstGeom>
        </p:spPr>
        <p:txBody>
          <a:bodyPr wrap="square">
            <a:spAutoFit/>
          </a:bodyPr>
          <a:lstStyle/>
          <a:p>
            <a:r>
              <a:rPr lang="en-US" sz="900" dirty="0" smtClean="0">
                <a:solidFill>
                  <a:srgbClr val="005555"/>
                </a:solidFill>
              </a:rPr>
              <a:t>[4] </a:t>
            </a:r>
            <a:r>
              <a:rPr lang="en-US" sz="900" dirty="0">
                <a:solidFill>
                  <a:srgbClr val="005555"/>
                </a:solidFill>
              </a:rPr>
              <a:t>Cohen and </a:t>
            </a:r>
            <a:r>
              <a:rPr lang="en-US" sz="900" dirty="0" err="1">
                <a:solidFill>
                  <a:srgbClr val="005555"/>
                </a:solidFill>
              </a:rPr>
              <a:t>Ryutov</a:t>
            </a:r>
            <a:r>
              <a:rPr lang="en-US" sz="900" dirty="0">
                <a:solidFill>
                  <a:srgbClr val="005555"/>
                </a:solidFill>
              </a:rPr>
              <a:t> </a:t>
            </a:r>
            <a:r>
              <a:rPr lang="en-US" sz="900" dirty="0" smtClean="0">
                <a:solidFill>
                  <a:srgbClr val="005555"/>
                </a:solidFill>
              </a:rPr>
              <a:t>Physics </a:t>
            </a:r>
            <a:r>
              <a:rPr lang="en-US" sz="900" dirty="0">
                <a:solidFill>
                  <a:srgbClr val="005555"/>
                </a:solidFill>
              </a:rPr>
              <a:t>of Plasmas </a:t>
            </a:r>
            <a:r>
              <a:rPr lang="en-US" sz="900" b="1" dirty="0">
                <a:solidFill>
                  <a:srgbClr val="005555"/>
                </a:solidFill>
              </a:rPr>
              <a:t>5</a:t>
            </a:r>
            <a:r>
              <a:rPr lang="en-US" sz="900" dirty="0">
                <a:solidFill>
                  <a:srgbClr val="005555"/>
                </a:solidFill>
              </a:rPr>
              <a:t>, (1998</a:t>
            </a:r>
            <a:r>
              <a:rPr lang="en-US" sz="900" dirty="0" smtClean="0">
                <a:solidFill>
                  <a:srgbClr val="005555"/>
                </a:solidFill>
              </a:rPr>
              <a:t>)</a:t>
            </a:r>
          </a:p>
          <a:p>
            <a:r>
              <a:rPr lang="en-US" sz="900" dirty="0" smtClean="0">
                <a:solidFill>
                  <a:srgbClr val="005555"/>
                </a:solidFill>
              </a:rPr>
              <a:t>[5] </a:t>
            </a:r>
            <a:r>
              <a:rPr lang="en-US" sz="900" dirty="0">
                <a:solidFill>
                  <a:srgbClr val="005555"/>
                </a:solidFill>
              </a:rPr>
              <a:t>Geraldini, </a:t>
            </a:r>
            <a:r>
              <a:rPr lang="en-US" sz="900" dirty="0" smtClean="0">
                <a:solidFill>
                  <a:srgbClr val="005555"/>
                </a:solidFill>
              </a:rPr>
              <a:t>Journal </a:t>
            </a:r>
            <a:r>
              <a:rPr lang="en-US" sz="900" dirty="0">
                <a:solidFill>
                  <a:srgbClr val="005555"/>
                </a:solidFill>
              </a:rPr>
              <a:t>of Plasma Physics </a:t>
            </a:r>
            <a:r>
              <a:rPr lang="en-US" sz="900" b="1" dirty="0">
                <a:solidFill>
                  <a:srgbClr val="005555"/>
                </a:solidFill>
              </a:rPr>
              <a:t>87</a:t>
            </a:r>
            <a:r>
              <a:rPr lang="en-US" sz="900" dirty="0">
                <a:solidFill>
                  <a:srgbClr val="005555"/>
                </a:solidFill>
              </a:rPr>
              <a:t>, (2021</a:t>
            </a:r>
            <a:r>
              <a:rPr lang="en-US" sz="900" dirty="0" smtClean="0">
                <a:solidFill>
                  <a:srgbClr val="005555"/>
                </a:solidFill>
              </a:rPr>
              <a:t>)</a:t>
            </a:r>
          </a:p>
          <a:p>
            <a:r>
              <a:rPr lang="en-US" sz="900" dirty="0" smtClean="0">
                <a:solidFill>
                  <a:srgbClr val="005555"/>
                </a:solidFill>
              </a:rPr>
              <a:t>[9] </a:t>
            </a:r>
            <a:r>
              <a:rPr lang="en-US" sz="900" dirty="0">
                <a:solidFill>
                  <a:srgbClr val="005555"/>
                </a:solidFill>
              </a:rPr>
              <a:t>Parks and </a:t>
            </a:r>
            <a:r>
              <a:rPr lang="en-US" sz="900" dirty="0" err="1">
                <a:solidFill>
                  <a:srgbClr val="005555"/>
                </a:solidFill>
              </a:rPr>
              <a:t>Lippman</a:t>
            </a:r>
            <a:r>
              <a:rPr lang="en-US" sz="900" dirty="0">
                <a:solidFill>
                  <a:srgbClr val="005555"/>
                </a:solidFill>
              </a:rPr>
              <a:t> P Physics of Plasmas </a:t>
            </a:r>
            <a:r>
              <a:rPr lang="en-US" sz="900" b="1" dirty="0">
                <a:solidFill>
                  <a:srgbClr val="005555"/>
                </a:solidFill>
              </a:rPr>
              <a:t>1</a:t>
            </a:r>
            <a:r>
              <a:rPr lang="en-US" sz="900" dirty="0">
                <a:solidFill>
                  <a:srgbClr val="005555"/>
                </a:solidFill>
              </a:rPr>
              <a:t>, (1994</a:t>
            </a:r>
            <a:r>
              <a:rPr lang="en-US" sz="900" dirty="0" smtClean="0">
                <a:solidFill>
                  <a:srgbClr val="005555"/>
                </a:solidFill>
              </a:rPr>
              <a:t>)</a:t>
            </a:r>
            <a:endParaRPr lang="en-US" sz="900" dirty="0">
              <a:solidFill>
                <a:srgbClr val="005555"/>
              </a:solidFill>
            </a:endParaRPr>
          </a:p>
        </p:txBody>
      </p:sp>
    </p:spTree>
    <p:extLst>
      <p:ext uri="{BB962C8B-B14F-4D97-AF65-F5344CB8AC3E}">
        <p14:creationId xmlns:p14="http://schemas.microsoft.com/office/powerpoint/2010/main" val="2757710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326" y="441325"/>
            <a:ext cx="9576471" cy="584957"/>
          </a:xfrm>
        </p:spPr>
        <p:txBody>
          <a:bodyPr/>
          <a:lstStyle/>
          <a:p>
            <a:r>
              <a:rPr lang="en-US" dirty="0" smtClean="0"/>
              <a:t>Open orbit ion flux</a:t>
            </a:r>
            <a:endParaRPr lang="en-US" dirty="0"/>
          </a:p>
        </p:txBody>
      </p:sp>
      <p:sp>
        <p:nvSpPr>
          <p:cNvPr id="4" name="Date Placeholder 3"/>
          <p:cNvSpPr>
            <a:spLocks noGrp="1"/>
          </p:cNvSpPr>
          <p:nvPr>
            <p:ph type="dt" sz="half" idx="14"/>
          </p:nvPr>
        </p:nvSpPr>
        <p:spPr/>
        <p:txBody>
          <a:bodyPr/>
          <a:lstStyle/>
          <a:p>
            <a:r>
              <a:rPr lang="en-US" smtClean="0"/>
              <a:t>Sheath model for shallow angles</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12</a:t>
            </a:fld>
            <a:endParaRPr lang="de-DE" dirty="0"/>
          </a:p>
        </p:txBody>
      </p:sp>
      <mc:AlternateContent xmlns:mc="http://schemas.openxmlformats.org/markup-compatibility/2006">
        <mc:Choice xmlns:a14="http://schemas.microsoft.com/office/drawing/2010/main" Requires="a14">
          <p:sp>
            <p:nvSpPr>
              <p:cNvPr id="7" name="Inhaltsplatzhalter 1"/>
              <p:cNvSpPr>
                <a:spLocks noGrp="1"/>
              </p:cNvSpPr>
              <p:nvPr>
                <p:ph sz="quarter" idx="13"/>
              </p:nvPr>
            </p:nvSpPr>
            <p:spPr>
              <a:xfrm>
                <a:off x="695326" y="1026283"/>
                <a:ext cx="10801349" cy="5355467"/>
              </a:xfrm>
            </p:spPr>
            <p:txBody>
              <a:bodyPr>
                <a:normAutofit/>
              </a:bodyPr>
              <a:lstStyle/>
              <a:p>
                <a:pPr marL="285750" indent="-285750">
                  <a:lnSpc>
                    <a:spcPct val="150000"/>
                  </a:lnSpc>
                  <a:buFont typeface="Arial" panose="020B0604020202020204" pitchFamily="34" charset="0"/>
                  <a:buChar char="•"/>
                </a:pPr>
                <a14:m>
                  <m:oMath xmlns:m="http://schemas.openxmlformats.org/officeDocument/2006/math">
                    <m:sSub>
                      <m:sSubPr>
                        <m:ctrlPr>
                          <a:rPr lang="en-US" sz="1400" b="0" i="1" smtClean="0">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  </m:t>
                        </m:r>
                        <m:r>
                          <a:rPr lang="en-US" sz="1400" b="0" i="1">
                            <a:latin typeface="Cambria Math" panose="02040503050406030204" pitchFamily="18" charset="0"/>
                          </a:rPr>
                          <m:t>𝑥</m:t>
                        </m:r>
                      </m:sub>
                    </m:sSub>
                    <m:d>
                      <m:dPr>
                        <m:ctrlPr>
                          <a:rPr lang="en-US" sz="1400" b="0" i="1">
                            <a:latin typeface="Cambria Math" panose="02040503050406030204" pitchFamily="18" charset="0"/>
                          </a:rPr>
                        </m:ctrlPr>
                      </m:dPr>
                      <m:e>
                        <m:r>
                          <a:rPr lang="en-US" sz="1400" b="0" i="1">
                            <a:latin typeface="Cambria Math" panose="02040503050406030204" pitchFamily="18" charset="0"/>
                          </a:rPr>
                          <m:t>𝑡</m:t>
                        </m:r>
                      </m:e>
                    </m:d>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𝛼</m:t>
                        </m:r>
                      </m:e>
                    </m:func>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cos</m:t>
                        </m:r>
                      </m:fName>
                      <m:e>
                        <m:r>
                          <a:rPr lang="en-US" sz="1400" b="0" i="1">
                            <a:latin typeface="Cambria Math" panose="02040503050406030204" pitchFamily="18" charset="0"/>
                          </a:rPr>
                          <m:t>𝛼</m:t>
                        </m:r>
                      </m:e>
                    </m:func>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𝛽</m:t>
                        </m:r>
                      </m:e>
                    </m:func>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oMath>
                </a14:m>
                <a:endParaRPr lang="en-US" sz="1400" b="0" i="1" dirty="0" smtClean="0">
                  <a:solidFill>
                    <a:srgbClr val="005555"/>
                  </a:solidFill>
                  <a:latin typeface="Cambria Math" panose="020405030504060302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𝑣</m:t>
                        </m:r>
                      </m:e>
                      <m:sub>
                        <m:r>
                          <a:rPr lang="en-US" sz="1400" b="0" i="1" smtClean="0">
                            <a:solidFill>
                              <a:srgbClr val="005555"/>
                            </a:solidFill>
                            <a:latin typeface="Cambria Math" panose="02040503050406030204" pitchFamily="18" charset="0"/>
                          </a:rPr>
                          <m:t>𝑖</m:t>
                        </m:r>
                        <m:r>
                          <a:rPr lang="en-US" sz="1400" b="0" i="1" smtClean="0">
                            <a:solidFill>
                              <a:srgbClr val="005555"/>
                            </a:solidFill>
                            <a:latin typeface="Cambria Math" panose="02040503050406030204" pitchFamily="18" charset="0"/>
                          </a:rPr>
                          <m:t>,  </m:t>
                        </m:r>
                        <m:r>
                          <a:rPr lang="en-US" sz="1400" b="0" i="1" smtClean="0">
                            <a:solidFill>
                              <a:srgbClr val="005555"/>
                            </a:solidFill>
                            <a:latin typeface="Cambria Math" panose="02040503050406030204" pitchFamily="18" charset="0"/>
                          </a:rPr>
                          <m:t>𝑥</m:t>
                        </m:r>
                      </m:sub>
                    </m:sSub>
                    <m:d>
                      <m:dPr>
                        <m:ctrlPr>
                          <a:rPr lang="en-US" sz="1400" b="0" i="1" smtClean="0">
                            <a:solidFill>
                              <a:srgbClr val="005555"/>
                            </a:solidFill>
                            <a:latin typeface="Cambria Math" panose="02040503050406030204" pitchFamily="18" charset="0"/>
                          </a:rPr>
                        </m:ctrlPr>
                      </m:dPr>
                      <m:e>
                        <m:r>
                          <a:rPr lang="en-US" sz="1400" b="0" i="1" smtClean="0">
                            <a:solidFill>
                              <a:srgbClr val="005555"/>
                            </a:solidFill>
                            <a:latin typeface="Cambria Math" panose="02040503050406030204" pitchFamily="18" charset="0"/>
                          </a:rPr>
                          <m:t>𝑡</m:t>
                        </m:r>
                      </m:e>
                    </m:d>
                    <m:r>
                      <a:rPr lang="en-US" sz="1400" b="0" i="1" smtClean="0">
                        <a:solidFill>
                          <a:srgbClr val="005555"/>
                        </a:solidFill>
                        <a:latin typeface="Cambria Math" panose="02040503050406030204" pitchFamily="18" charset="0"/>
                      </a:rPr>
                      <m:t>=</m:t>
                    </m:r>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𝑣</m:t>
                        </m:r>
                      </m:e>
                      <m:sub>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𝑠</m:t>
                            </m:r>
                          </m:e>
                          <m:sub>
                            <m:r>
                              <a:rPr lang="en-US" sz="1400" b="0" i="1" smtClean="0">
                                <a:solidFill>
                                  <a:srgbClr val="005555"/>
                                </a:solidFill>
                                <a:latin typeface="Cambria Math" panose="02040503050406030204" pitchFamily="18" charset="0"/>
                              </a:rPr>
                              <m:t>1</m:t>
                            </m:r>
                          </m:sub>
                        </m:sSub>
                      </m:sub>
                    </m:sSub>
                    <m:func>
                      <m:funcPr>
                        <m:ctrlPr>
                          <a:rPr lang="en-US" sz="1400" b="0" i="1" smtClean="0">
                            <a:solidFill>
                              <a:srgbClr val="005555"/>
                            </a:solidFill>
                            <a:latin typeface="Cambria Math" panose="02040503050406030204" pitchFamily="18" charset="0"/>
                          </a:rPr>
                        </m:ctrlPr>
                      </m:funcPr>
                      <m:fName>
                        <m:r>
                          <m:rPr>
                            <m:sty m:val="p"/>
                          </m:rPr>
                          <a:rPr lang="en-US" sz="1400" b="0" i="0" smtClean="0">
                            <a:solidFill>
                              <a:srgbClr val="005555"/>
                            </a:solidFill>
                            <a:latin typeface="Cambria Math" panose="02040503050406030204" pitchFamily="18" charset="0"/>
                          </a:rPr>
                          <m:t>sin</m:t>
                        </m:r>
                      </m:fName>
                      <m:e>
                        <m:r>
                          <a:rPr lang="en-US" sz="1400" b="0" i="1" smtClean="0">
                            <a:solidFill>
                              <a:srgbClr val="005555"/>
                            </a:solidFill>
                            <a:latin typeface="Cambria Math" panose="02040503050406030204" pitchFamily="18" charset="0"/>
                          </a:rPr>
                          <m:t>𝛼</m:t>
                        </m:r>
                      </m:e>
                    </m:func>
                    <m:r>
                      <a:rPr lang="en-US" sz="1400" b="0" i="1" smtClean="0">
                        <a:solidFill>
                          <a:srgbClr val="005555"/>
                        </a:solidFill>
                        <a:latin typeface="Cambria Math" panose="02040503050406030204" pitchFamily="18" charset="0"/>
                      </a:rPr>
                      <m:t>+</m:t>
                    </m:r>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𝑣</m:t>
                        </m:r>
                      </m:e>
                      <m:sub>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𝑠</m:t>
                            </m:r>
                          </m:e>
                          <m:sub>
                            <m:r>
                              <a:rPr lang="en-US" sz="1400" b="0" i="1" smtClean="0">
                                <a:solidFill>
                                  <a:srgbClr val="005555"/>
                                </a:solidFill>
                                <a:latin typeface="Cambria Math" panose="02040503050406030204" pitchFamily="18" charset="0"/>
                              </a:rPr>
                              <m:t>2</m:t>
                            </m:r>
                          </m:sub>
                        </m:sSub>
                      </m:sub>
                    </m:sSub>
                    <m:func>
                      <m:funcPr>
                        <m:ctrlPr>
                          <a:rPr lang="en-US" sz="1400" b="0" i="1" smtClean="0">
                            <a:solidFill>
                              <a:srgbClr val="005555"/>
                            </a:solidFill>
                            <a:latin typeface="Cambria Math" panose="02040503050406030204" pitchFamily="18" charset="0"/>
                          </a:rPr>
                        </m:ctrlPr>
                      </m:funcPr>
                      <m:fName>
                        <m:r>
                          <m:rPr>
                            <m:sty m:val="p"/>
                          </m:rPr>
                          <a:rPr lang="en-US" sz="1400" b="0" i="0" smtClean="0">
                            <a:solidFill>
                              <a:srgbClr val="005555"/>
                            </a:solidFill>
                            <a:latin typeface="Cambria Math" panose="02040503050406030204" pitchFamily="18" charset="0"/>
                          </a:rPr>
                          <m:t>cos</m:t>
                        </m:r>
                      </m:fName>
                      <m:e>
                        <m:r>
                          <a:rPr lang="en-US" sz="1400" b="0" i="1" smtClean="0">
                            <a:solidFill>
                              <a:srgbClr val="005555"/>
                            </a:solidFill>
                            <a:latin typeface="Cambria Math" panose="02040503050406030204" pitchFamily="18" charset="0"/>
                          </a:rPr>
                          <m:t>𝛼</m:t>
                        </m:r>
                      </m:e>
                    </m:func>
                  </m:oMath>
                </a14:m>
                <a:endParaRPr lang="en-US" sz="1400" b="0" dirty="0" smtClean="0">
                  <a:solidFill>
                    <a:srgbClr val="005555"/>
                  </a:solidFill>
                </a:endParaRPr>
              </a:p>
              <a:p>
                <a:pPr marL="285750" indent="-285750">
                  <a:lnSpc>
                    <a:spcPct val="150000"/>
                  </a:lnSpc>
                  <a:buFont typeface="Arial" panose="020B0604020202020204" pitchFamily="34" charset="0"/>
                  <a:buChar char="•"/>
                </a:pPr>
                <a:r>
                  <a:rPr lang="en-US" sz="1400" b="0" dirty="0" smtClean="0">
                    <a:solidFill>
                      <a:srgbClr val="005555"/>
                    </a:solidFill>
                  </a:rPr>
                  <a:t>For ion flux to the wall:</a:t>
                </a:r>
              </a:p>
              <a:p>
                <a:pPr marL="642938" lvl="4" indent="-285750">
                  <a:lnSpc>
                    <a:spcPct val="150000"/>
                  </a:lnSpc>
                </a:pPr>
                <a14:m>
                  <m:oMath xmlns:m="http://schemas.openxmlformats.org/officeDocument/2006/math">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𝑣</m:t>
                        </m:r>
                      </m:e>
                      <m:sub>
                        <m:r>
                          <a:rPr lang="en-US" sz="1400" b="0" i="1" smtClean="0">
                            <a:solidFill>
                              <a:srgbClr val="005555"/>
                            </a:solidFill>
                            <a:latin typeface="Cambria Math" panose="02040503050406030204" pitchFamily="18" charset="0"/>
                          </a:rPr>
                          <m:t>𝑖</m:t>
                        </m:r>
                        <m:r>
                          <a:rPr lang="en-US" sz="1400" b="0" i="1" smtClean="0">
                            <a:solidFill>
                              <a:srgbClr val="005555"/>
                            </a:solidFill>
                            <a:latin typeface="Cambria Math" panose="02040503050406030204" pitchFamily="18" charset="0"/>
                          </a:rPr>
                          <m:t>, </m:t>
                        </m:r>
                        <m:r>
                          <a:rPr lang="en-US" sz="1400" b="0" i="1" smtClean="0">
                            <a:solidFill>
                              <a:srgbClr val="005555"/>
                            </a:solidFill>
                            <a:latin typeface="Cambria Math" panose="02040503050406030204" pitchFamily="18" charset="0"/>
                          </a:rPr>
                          <m:t>𝑥</m:t>
                        </m:r>
                      </m:sub>
                    </m:sSub>
                    <m:r>
                      <a:rPr lang="en-US" sz="1400" b="0" i="1" smtClean="0">
                        <a:solidFill>
                          <a:srgbClr val="005555"/>
                        </a:solidFill>
                        <a:latin typeface="Cambria Math" panose="02040503050406030204" pitchFamily="18" charset="0"/>
                      </a:rPr>
                      <m:t>&gt;0</m:t>
                    </m:r>
                  </m:oMath>
                </a14:m>
                <a:endParaRPr lang="en-US" sz="1400" b="0" dirty="0" smtClean="0">
                  <a:solidFill>
                    <a:srgbClr val="005555"/>
                  </a:solidFill>
                </a:endParaRPr>
              </a:p>
              <a:p>
                <a:pPr marL="642938" lvl="4" indent="-285750">
                  <a:lnSpc>
                    <a:spcPct val="150000"/>
                  </a:lnSpc>
                </a:pPr>
                <a14:m>
                  <m:oMath xmlns:m="http://schemas.openxmlformats.org/officeDocument/2006/math">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𝑣</m:t>
                        </m:r>
                      </m:e>
                      <m:sub>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𝑠</m:t>
                            </m:r>
                          </m:e>
                          <m:sub>
                            <m:r>
                              <a:rPr lang="en-US" sz="1400" b="0" i="1" smtClean="0">
                                <a:solidFill>
                                  <a:srgbClr val="005555"/>
                                </a:solidFill>
                                <a:latin typeface="Cambria Math" panose="02040503050406030204" pitchFamily="18" charset="0"/>
                              </a:rPr>
                              <m:t>2</m:t>
                            </m:r>
                          </m:sub>
                        </m:sSub>
                      </m:sub>
                    </m:sSub>
                    <m:r>
                      <a:rPr lang="en-US" sz="1400" b="0" i="1" smtClean="0">
                        <a:solidFill>
                          <a:srgbClr val="005555"/>
                        </a:solidFill>
                        <a:latin typeface="Cambria Math" panose="02040503050406030204" pitchFamily="18" charset="0"/>
                      </a:rPr>
                      <m:t>&gt;</m:t>
                    </m:r>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m:t>
                        </m:r>
                        <m:r>
                          <a:rPr lang="en-US" sz="1400" b="0" i="1" smtClean="0">
                            <a:solidFill>
                              <a:srgbClr val="005555"/>
                            </a:solidFill>
                            <a:latin typeface="Cambria Math" panose="02040503050406030204" pitchFamily="18" charset="0"/>
                          </a:rPr>
                          <m:t>𝑣</m:t>
                        </m:r>
                      </m:e>
                      <m:sub>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𝑠</m:t>
                            </m:r>
                          </m:e>
                          <m:sub>
                            <m:r>
                              <a:rPr lang="en-US" sz="1400" b="0" i="1" smtClean="0">
                                <a:solidFill>
                                  <a:srgbClr val="005555"/>
                                </a:solidFill>
                                <a:latin typeface="Cambria Math" panose="02040503050406030204" pitchFamily="18" charset="0"/>
                              </a:rPr>
                              <m:t>1</m:t>
                            </m:r>
                          </m:sub>
                        </m:sSub>
                      </m:sub>
                    </m:sSub>
                    <m:func>
                      <m:funcPr>
                        <m:ctrlPr>
                          <a:rPr lang="en-US" sz="1400" b="0" i="1" smtClean="0">
                            <a:solidFill>
                              <a:srgbClr val="005555"/>
                            </a:solidFill>
                            <a:latin typeface="Cambria Math" panose="02040503050406030204" pitchFamily="18" charset="0"/>
                          </a:rPr>
                        </m:ctrlPr>
                      </m:funcPr>
                      <m:fName>
                        <m:r>
                          <m:rPr>
                            <m:sty m:val="p"/>
                          </m:rPr>
                          <a:rPr lang="en-US" sz="1400" b="0" i="0" smtClean="0">
                            <a:solidFill>
                              <a:srgbClr val="005555"/>
                            </a:solidFill>
                            <a:latin typeface="Cambria Math" panose="02040503050406030204" pitchFamily="18" charset="0"/>
                          </a:rPr>
                          <m:t>tan</m:t>
                        </m:r>
                      </m:fName>
                      <m:e>
                        <m:r>
                          <a:rPr lang="en-US" sz="1400" b="0" i="1" smtClean="0">
                            <a:solidFill>
                              <a:srgbClr val="005555"/>
                            </a:solidFill>
                            <a:latin typeface="Cambria Math" panose="02040503050406030204" pitchFamily="18" charset="0"/>
                          </a:rPr>
                          <m:t>𝛼</m:t>
                        </m:r>
                      </m:e>
                    </m:func>
                    <m:r>
                      <a:rPr lang="en-US" sz="1400" b="0" i="0" smtClean="0">
                        <a:solidFill>
                          <a:srgbClr val="005555"/>
                        </a:solidFill>
                        <a:latin typeface="Cambria Math" panose="02040503050406030204" pitchFamily="18" charset="0"/>
                      </a:rPr>
                      <m:t>=</m:t>
                    </m:r>
                    <m:sSubSup>
                      <m:sSubSupPr>
                        <m:ctrlPr>
                          <a:rPr lang="en-US" sz="1400" b="0" i="1" smtClean="0">
                            <a:solidFill>
                              <a:srgbClr val="005555"/>
                            </a:solidFill>
                            <a:latin typeface="Cambria Math" panose="02040503050406030204" pitchFamily="18" charset="0"/>
                          </a:rPr>
                        </m:ctrlPr>
                      </m:sSubSupPr>
                      <m:e>
                        <m:r>
                          <a:rPr lang="en-US" sz="1400" b="0" i="1" smtClean="0">
                            <a:solidFill>
                              <a:srgbClr val="005555"/>
                            </a:solidFill>
                            <a:latin typeface="Cambria Math" panose="02040503050406030204" pitchFamily="18" charset="0"/>
                          </a:rPr>
                          <m:t>−</m:t>
                        </m:r>
                        <m:r>
                          <a:rPr lang="en-US" sz="1400" b="0" i="1" smtClean="0">
                            <a:solidFill>
                              <a:srgbClr val="005555"/>
                            </a:solidFill>
                            <a:latin typeface="Cambria Math" panose="02040503050406030204" pitchFamily="18" charset="0"/>
                          </a:rPr>
                          <m:t>𝑣</m:t>
                        </m:r>
                      </m:e>
                      <m:sub>
                        <m:r>
                          <a:rPr lang="en-US" sz="1400" b="0" i="1" smtClean="0">
                            <a:solidFill>
                              <a:srgbClr val="005555"/>
                            </a:solidFill>
                            <a:latin typeface="Cambria Math" panose="02040503050406030204" pitchFamily="18" charset="0"/>
                          </a:rPr>
                          <m:t>𝑖</m:t>
                        </m:r>
                      </m:sub>
                      <m:sup>
                        <m:r>
                          <a:rPr lang="en-US" sz="1400" b="0" i="1" smtClean="0">
                            <a:solidFill>
                              <a:srgbClr val="005555"/>
                            </a:solidFill>
                            <a:latin typeface="Cambria Math" panose="02040503050406030204" pitchFamily="18" charset="0"/>
                          </a:rPr>
                          <m:t>𝑛</m:t>
                        </m:r>
                      </m:sup>
                    </m:sSubSup>
                    <m:r>
                      <a:rPr lang="en-US" sz="1400" b="0" i="1" smtClean="0">
                        <a:solidFill>
                          <a:srgbClr val="005555"/>
                        </a:solidFill>
                        <a:latin typeface="Cambria Math" panose="02040503050406030204" pitchFamily="18" charset="0"/>
                      </a:rPr>
                      <m:t>;</m:t>
                    </m:r>
                  </m:oMath>
                </a14:m>
                <a:endParaRPr lang="en-US" sz="1400" b="0" i="1" dirty="0" smtClean="0">
                  <a:solidFill>
                    <a:srgbClr val="005555"/>
                  </a:solidFill>
                  <a:latin typeface="Cambria Math" panose="02040503050406030204" pitchFamily="18" charset="0"/>
                </a:endParaRPr>
              </a:p>
              <a:p>
                <a:pPr marL="642938" lvl="4" indent="-285750">
                  <a:lnSpc>
                    <a:spcPct val="150000"/>
                  </a:lnSpc>
                </a:pPr>
                <a14:m>
                  <m:oMath xmlns:m="http://schemas.openxmlformats.org/officeDocument/2006/math">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𝑣</m:t>
                        </m:r>
                      </m:e>
                      <m:sub>
                        <m:r>
                          <a:rPr lang="en-US" sz="1400" b="0" i="1" smtClean="0">
                            <a:solidFill>
                              <a:srgbClr val="005555"/>
                            </a:solidFill>
                            <a:latin typeface="Cambria Math" panose="02040503050406030204" pitchFamily="18" charset="0"/>
                          </a:rPr>
                          <m:t>𝑖</m:t>
                        </m:r>
                        <m:r>
                          <a:rPr lang="en-US" sz="1400" b="0" i="1" smtClean="0">
                            <a:solidFill>
                              <a:srgbClr val="005555"/>
                            </a:solidFill>
                            <a:latin typeface="Cambria Math" panose="02040503050406030204" pitchFamily="18" charset="0"/>
                          </a:rPr>
                          <m:t>, ⊥</m:t>
                        </m:r>
                      </m:sub>
                    </m:sSub>
                    <m:r>
                      <a:rPr lang="en-US" sz="1400" b="0" i="1" smtClean="0">
                        <a:solidFill>
                          <a:srgbClr val="005555"/>
                        </a:solidFill>
                        <a:latin typeface="Cambria Math" panose="02040503050406030204" pitchFamily="18" charset="0"/>
                      </a:rPr>
                      <m:t>=</m:t>
                    </m:r>
                    <m:rad>
                      <m:radPr>
                        <m:degHide m:val="on"/>
                        <m:ctrlPr>
                          <a:rPr lang="en-US" sz="1400" b="0" i="1" smtClean="0">
                            <a:solidFill>
                              <a:srgbClr val="005555"/>
                            </a:solidFill>
                            <a:latin typeface="Cambria Math" panose="02040503050406030204" pitchFamily="18" charset="0"/>
                          </a:rPr>
                        </m:ctrlPr>
                      </m:radPr>
                      <m:deg/>
                      <m:e>
                        <m:sSubSup>
                          <m:sSubSupPr>
                            <m:ctrlPr>
                              <a:rPr lang="en-US" sz="1400" b="0" i="1" smtClean="0">
                                <a:solidFill>
                                  <a:srgbClr val="005555"/>
                                </a:solidFill>
                                <a:latin typeface="Cambria Math" panose="02040503050406030204" pitchFamily="18" charset="0"/>
                              </a:rPr>
                            </m:ctrlPr>
                          </m:sSubSupPr>
                          <m:e>
                            <m:r>
                              <a:rPr lang="en-US" sz="1400" b="0" i="1" smtClean="0">
                                <a:solidFill>
                                  <a:srgbClr val="005555"/>
                                </a:solidFill>
                                <a:latin typeface="Cambria Math" panose="02040503050406030204" pitchFamily="18" charset="0"/>
                              </a:rPr>
                              <m:t>𝑣</m:t>
                            </m:r>
                          </m:e>
                          <m:sub>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𝑠</m:t>
                                </m:r>
                              </m:e>
                              <m:sub>
                                <m:r>
                                  <a:rPr lang="en-US" sz="1400" b="0" i="1" smtClean="0">
                                    <a:solidFill>
                                      <a:srgbClr val="005555"/>
                                    </a:solidFill>
                                    <a:latin typeface="Cambria Math" panose="02040503050406030204" pitchFamily="18" charset="0"/>
                                  </a:rPr>
                                  <m:t>2</m:t>
                                </m:r>
                              </m:sub>
                            </m:sSub>
                          </m:sub>
                          <m:sup>
                            <m:r>
                              <a:rPr lang="en-US" sz="1400" b="0" i="1" smtClean="0">
                                <a:solidFill>
                                  <a:srgbClr val="005555"/>
                                </a:solidFill>
                                <a:latin typeface="Cambria Math" panose="02040503050406030204" pitchFamily="18" charset="0"/>
                              </a:rPr>
                              <m:t>2</m:t>
                            </m:r>
                          </m:sup>
                        </m:sSubSup>
                        <m:sSubSup>
                          <m:sSubSupPr>
                            <m:ctrlPr>
                              <a:rPr lang="en-US" sz="1400" i="1">
                                <a:solidFill>
                                  <a:srgbClr val="005555"/>
                                </a:solidFill>
                                <a:latin typeface="Cambria Math" panose="02040503050406030204" pitchFamily="18" charset="0"/>
                              </a:rPr>
                            </m:ctrlPr>
                          </m:sSubSupPr>
                          <m:e>
                            <m:r>
                              <a:rPr lang="en-US" sz="1400" b="0" i="1" smtClean="0">
                                <a:solidFill>
                                  <a:srgbClr val="005555"/>
                                </a:solidFill>
                                <a:latin typeface="Cambria Math" panose="02040503050406030204" pitchFamily="18" charset="0"/>
                              </a:rPr>
                              <m:t>+</m:t>
                            </m:r>
                            <m:r>
                              <a:rPr lang="en-US" sz="1400" i="1">
                                <a:solidFill>
                                  <a:srgbClr val="005555"/>
                                </a:solidFill>
                                <a:latin typeface="Cambria Math" panose="02040503050406030204" pitchFamily="18" charset="0"/>
                              </a:rPr>
                              <m:t>𝑣</m:t>
                            </m:r>
                          </m:e>
                          <m:sub>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𝑠</m:t>
                                </m:r>
                              </m:e>
                              <m:sub>
                                <m:r>
                                  <a:rPr lang="en-US" sz="1400" b="0" i="1" smtClean="0">
                                    <a:solidFill>
                                      <a:srgbClr val="005555"/>
                                    </a:solidFill>
                                    <a:latin typeface="Cambria Math" panose="02040503050406030204" pitchFamily="18" charset="0"/>
                                  </a:rPr>
                                  <m:t>3</m:t>
                                </m:r>
                              </m:sub>
                            </m:sSub>
                          </m:sub>
                          <m:sup>
                            <m:r>
                              <a:rPr lang="en-US" sz="1400" i="1">
                                <a:solidFill>
                                  <a:srgbClr val="005555"/>
                                </a:solidFill>
                                <a:latin typeface="Cambria Math" panose="02040503050406030204" pitchFamily="18" charset="0"/>
                              </a:rPr>
                              <m:t>2</m:t>
                            </m:r>
                          </m:sup>
                        </m:sSubSup>
                      </m:e>
                    </m:rad>
                    <m:r>
                      <a:rPr lang="en-US" sz="1400" b="0" i="1" smtClean="0">
                        <a:solidFill>
                          <a:srgbClr val="005555"/>
                        </a:solidFill>
                        <a:latin typeface="Cambria Math" panose="02040503050406030204" pitchFamily="18" charset="0"/>
                      </a:rPr>
                      <m:t> &gt;</m:t>
                    </m:r>
                    <m:sSubSup>
                      <m:sSubSupPr>
                        <m:ctrlPr>
                          <a:rPr lang="en-US" sz="1400" b="0" i="1" smtClean="0">
                            <a:solidFill>
                              <a:srgbClr val="005555"/>
                            </a:solidFill>
                            <a:latin typeface="Cambria Math" panose="02040503050406030204" pitchFamily="18" charset="0"/>
                          </a:rPr>
                        </m:ctrlPr>
                      </m:sSubSupPr>
                      <m:e>
                        <m:r>
                          <a:rPr lang="en-US" sz="1400" b="0" i="1" smtClean="0">
                            <a:solidFill>
                              <a:srgbClr val="005555"/>
                            </a:solidFill>
                            <a:latin typeface="Cambria Math" panose="02040503050406030204" pitchFamily="18" charset="0"/>
                          </a:rPr>
                          <m:t>𝑣</m:t>
                        </m:r>
                      </m:e>
                      <m:sub>
                        <m:r>
                          <a:rPr lang="en-US" sz="1400" b="0" i="1" smtClean="0">
                            <a:solidFill>
                              <a:srgbClr val="005555"/>
                            </a:solidFill>
                            <a:latin typeface="Cambria Math" panose="02040503050406030204" pitchFamily="18" charset="0"/>
                          </a:rPr>
                          <m:t>𝑖</m:t>
                        </m:r>
                        <m:r>
                          <a:rPr lang="en-US" sz="1400" b="0" i="1" smtClean="0">
                            <a:solidFill>
                              <a:srgbClr val="005555"/>
                            </a:solidFill>
                            <a:latin typeface="Cambria Math" panose="02040503050406030204" pitchFamily="18" charset="0"/>
                          </a:rPr>
                          <m:t>, ⊥</m:t>
                        </m:r>
                      </m:sub>
                      <m:sup>
                        <m:r>
                          <a:rPr lang="en-US" sz="1400" b="0" i="1" smtClean="0">
                            <a:solidFill>
                              <a:srgbClr val="005555"/>
                            </a:solidFill>
                            <a:latin typeface="Cambria Math" panose="02040503050406030204" pitchFamily="18" charset="0"/>
                          </a:rPr>
                          <m:t>𝑙</m:t>
                        </m:r>
                      </m:sup>
                    </m:sSubSup>
                  </m:oMath>
                </a14:m>
                <a:endParaRPr lang="en-US" b="0" dirty="0"/>
              </a:p>
              <a:p>
                <a:pPr marL="285750" indent="-285750">
                  <a:lnSpc>
                    <a:spcPct val="150000"/>
                  </a:lnSpc>
                  <a:buFont typeface="Arial" panose="020B0604020202020204" pitchFamily="34" charset="0"/>
                  <a:buChar char="•"/>
                </a:pPr>
                <a14:m>
                  <m:oMath xmlns:m="http://schemas.openxmlformats.org/officeDocument/2006/math">
                    <m:sSub>
                      <m:sSubPr>
                        <m:ctrlPr>
                          <a:rPr lang="en-US" b="0" i="1" dirty="0">
                            <a:latin typeface="Cambria Math" panose="02040503050406030204" pitchFamily="18" charset="0"/>
                          </a:rPr>
                        </m:ctrlPr>
                      </m:sSubPr>
                      <m:e>
                        <m:r>
                          <m:rPr>
                            <m:sty m:val="p"/>
                          </m:rPr>
                          <a:rPr lang="en-US" b="0" dirty="0">
                            <a:latin typeface="Cambria Math" panose="02040503050406030204" pitchFamily="18" charset="0"/>
                          </a:rPr>
                          <m:t>Γ</m:t>
                        </m:r>
                      </m:e>
                      <m:sub>
                        <m:r>
                          <a:rPr lang="en-US" b="0" i="1" dirty="0" err="1">
                            <a:latin typeface="Cambria Math" panose="02040503050406030204" pitchFamily="18" charset="0"/>
                          </a:rPr>
                          <m:t>𝑖</m:t>
                        </m:r>
                        <m:r>
                          <a:rPr lang="en-US" b="0" i="1" dirty="0">
                            <a:latin typeface="Cambria Math" panose="02040503050406030204" pitchFamily="18" charset="0"/>
                          </a:rPr>
                          <m:t>,   </m:t>
                        </m:r>
                        <m:r>
                          <m:rPr>
                            <m:sty m:val="p"/>
                          </m:rPr>
                          <a:rPr lang="en-US" b="0" i="0" dirty="0">
                            <a:latin typeface="Cambria Math" panose="02040503050406030204" pitchFamily="18" charset="0"/>
                          </a:rPr>
                          <m:t>open</m:t>
                        </m:r>
                      </m:sub>
                    </m:sSub>
                    <m:r>
                      <a:rPr lang="en-US" b="0" i="1" dirty="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𝑗</m:t>
                        </m:r>
                        <m:r>
                          <a:rPr lang="en-US" b="0" i="1" dirty="0" smtClean="0">
                            <a:latin typeface="Cambria Math" panose="02040503050406030204" pitchFamily="18" charset="0"/>
                          </a:rPr>
                          <m:t>=1</m:t>
                        </m:r>
                      </m:sub>
                      <m:sup>
                        <m:r>
                          <a:rPr lang="en-US" b="0" i="1" dirty="0" smtClean="0">
                            <a:latin typeface="Cambria Math" panose="02040503050406030204" pitchFamily="18" charset="0"/>
                          </a:rPr>
                          <m:t>5</m:t>
                        </m:r>
                      </m:sup>
                      <m:e>
                        <m:nary>
                          <m:naryPr>
                            <m:ctrlPr>
                              <a:rPr lang="en-US" b="0" i="1" dirty="0">
                                <a:latin typeface="Cambria Math" panose="02040503050406030204" pitchFamily="18" charset="0"/>
                              </a:rPr>
                            </m:ctrlPr>
                          </m:naryPr>
                          <m:sub>
                            <m:r>
                              <m:rPr>
                                <m:brk m:alnAt="23"/>
                              </m:rPr>
                              <a:rPr lang="en-US" b="0" i="1" dirty="0">
                                <a:latin typeface="Cambria Math" panose="02040503050406030204" pitchFamily="18" charset="0"/>
                              </a:rPr>
                              <m:t>𝑙</m:t>
                            </m:r>
                            <m:sSub>
                              <m:sSubPr>
                                <m:ctrlPr>
                                  <a:rPr lang="en-US" b="0" i="1" dirty="0">
                                    <a:latin typeface="Cambria Math" panose="02040503050406030204" pitchFamily="18" charset="0"/>
                                  </a:rPr>
                                </m:ctrlPr>
                              </m:sSubPr>
                              <m:e>
                                <m:r>
                                  <m:rPr>
                                    <m:brk m:alnAt="23"/>
                                  </m:rPr>
                                  <a:rPr lang="en-US" b="0" i="1" dirty="0">
                                    <a:latin typeface="Cambria Math" panose="02040503050406030204" pitchFamily="18" charset="0"/>
                                  </a:rPr>
                                  <m:t>𝑠</m:t>
                                </m:r>
                              </m:e>
                              <m:sub>
                                <m:r>
                                  <m:rPr>
                                    <m:brk m:alnAt="23"/>
                                  </m:rPr>
                                  <a:rPr lang="en-US" b="0" i="1" dirty="0">
                                    <a:latin typeface="Cambria Math" panose="02040503050406030204" pitchFamily="18" charset="0"/>
                                  </a:rPr>
                                  <m:t>3</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3</m:t>
                                </m:r>
                                <m:r>
                                  <a:rPr lang="en-US" b="0" i="1" dirty="0">
                                    <a:latin typeface="Cambria Math" panose="02040503050406030204" pitchFamily="18" charset="0"/>
                                  </a:rPr>
                                  <m:t>𝑗</m:t>
                                </m:r>
                              </m:sub>
                            </m:sSub>
                          </m:sup>
                          <m:e>
                            <m:nary>
                              <m:naryPr>
                                <m:ctrlPr>
                                  <a:rPr lang="en-US" b="0" i="1" dirty="0">
                                    <a:latin typeface="Cambria Math" panose="02040503050406030204" pitchFamily="18" charset="0"/>
                                  </a:rPr>
                                </m:ctrlPr>
                              </m:naryPr>
                              <m:sub>
                                <m:sSub>
                                  <m:sSubPr>
                                    <m:ctrlPr>
                                      <a:rPr lang="en-US" b="0" i="1" dirty="0">
                                        <a:latin typeface="Cambria Math" panose="02040503050406030204" pitchFamily="18" charset="0"/>
                                      </a:rPr>
                                    </m:ctrlPr>
                                  </m:sSubPr>
                                  <m:e>
                                    <m:r>
                                      <a:rPr lang="en-US" b="0" i="1" dirty="0">
                                        <a:latin typeface="Cambria Math" panose="02040503050406030204" pitchFamily="18" charset="0"/>
                                      </a:rPr>
                                      <m:t>𝑙</m:t>
                                    </m:r>
                                  </m:e>
                                  <m:sub>
                                    <m:r>
                                      <a:rPr lang="en-US" b="0" i="1" dirty="0">
                                        <a:latin typeface="Cambria Math" panose="02040503050406030204" pitchFamily="18" charset="0"/>
                                      </a:rPr>
                                      <m:t>𝑠</m:t>
                                    </m:r>
                                    <m:r>
                                      <a:rPr lang="en-US" b="0" i="1" dirty="0">
                                        <a:latin typeface="Cambria Math" panose="02040503050406030204" pitchFamily="18" charset="0"/>
                                      </a:rPr>
                                      <m:t>2</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2</m:t>
                                    </m:r>
                                    <m:r>
                                      <a:rPr lang="en-US" b="0" i="1" dirty="0">
                                        <a:latin typeface="Cambria Math" panose="02040503050406030204" pitchFamily="18" charset="0"/>
                                      </a:rPr>
                                      <m:t>𝑗</m:t>
                                    </m:r>
                                  </m:sub>
                                </m:sSub>
                              </m:sup>
                              <m:e>
                                <m:nary>
                                  <m:naryPr>
                                    <m:ctrlPr>
                                      <a:rPr lang="en-US" b="0" i="1" dirty="0">
                                        <a:latin typeface="Cambria Math" panose="02040503050406030204" pitchFamily="18" charset="0"/>
                                      </a:rPr>
                                    </m:ctrlPr>
                                  </m:naryPr>
                                  <m:sub>
                                    <m:sSub>
                                      <m:sSubPr>
                                        <m:ctrlPr>
                                          <a:rPr lang="en-US" b="0" i="1" dirty="0">
                                            <a:latin typeface="Cambria Math" panose="02040503050406030204" pitchFamily="18" charset="0"/>
                                          </a:rPr>
                                        </m:ctrlPr>
                                      </m:sSubPr>
                                      <m:e>
                                        <m:r>
                                          <a:rPr lang="en-US" b="0" i="1" dirty="0">
                                            <a:latin typeface="Cambria Math" panose="02040503050406030204" pitchFamily="18" charset="0"/>
                                          </a:rPr>
                                          <m:t>𝑙</m:t>
                                        </m:r>
                                      </m:e>
                                      <m:sub>
                                        <m:r>
                                          <a:rPr lang="en-US" b="0" i="1" dirty="0">
                                            <a:latin typeface="Cambria Math" panose="02040503050406030204" pitchFamily="18" charset="0"/>
                                          </a:rPr>
                                          <m:t>𝑠</m:t>
                                        </m:r>
                                        <m:r>
                                          <a:rPr lang="en-US" b="0" i="1" dirty="0">
                                            <a:latin typeface="Cambria Math" panose="02040503050406030204" pitchFamily="18" charset="0"/>
                                          </a:rPr>
                                          <m:t>2</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1</m:t>
                                        </m:r>
                                        <m:r>
                                          <a:rPr lang="en-US" b="0" i="1" dirty="0">
                                            <a:latin typeface="Cambria Math" panose="02040503050406030204" pitchFamily="18" charset="0"/>
                                          </a:rPr>
                                          <m:t>𝑗</m:t>
                                        </m:r>
                                      </m:sub>
                                    </m:sSub>
                                  </m:sup>
                                  <m:e>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𝑖</m:t>
                                        </m:r>
                                        <m:r>
                                          <a:rPr lang="en-US" b="0" i="1" dirty="0">
                                            <a:latin typeface="Cambria Math" panose="02040503050406030204" pitchFamily="18" charset="0"/>
                                          </a:rPr>
                                          <m:t>, </m:t>
                                        </m:r>
                                        <m:r>
                                          <a:rPr lang="en-US" b="0" i="1" dirty="0">
                                            <a:latin typeface="Cambria Math" panose="02040503050406030204" pitchFamily="18" charset="0"/>
                                          </a:rPr>
                                          <m:t>𝑥</m:t>
                                        </m:r>
                                      </m:sub>
                                    </m:sSub>
                                    <m:sSub>
                                      <m:sSubPr>
                                        <m:ctrlPr>
                                          <a:rPr lang="en-US" b="0" i="1" dirty="0">
                                            <a:latin typeface="Cambria Math" panose="02040503050406030204" pitchFamily="18" charset="0"/>
                                          </a:rPr>
                                        </m:ctrlPr>
                                      </m:sSubPr>
                                      <m:e>
                                        <m:r>
                                          <a:rPr lang="en-US" b="0" i="1" dirty="0">
                                            <a:latin typeface="Cambria Math" panose="02040503050406030204" pitchFamily="18" charset="0"/>
                                          </a:rPr>
                                          <m:t>𝑓</m:t>
                                        </m:r>
                                      </m:e>
                                      <m:sub>
                                        <m:r>
                                          <a:rPr lang="en-US" b="0" i="1" dirty="0">
                                            <a:latin typeface="Cambria Math" panose="02040503050406030204" pitchFamily="18" charset="0"/>
                                          </a:rPr>
                                          <m:t>𝑖</m:t>
                                        </m:r>
                                      </m:sub>
                                    </m:sSub>
                                    <m:d>
                                      <m:dPr>
                                        <m:ctrlPr>
                                          <a:rPr lang="en-US" b="0" i="1" dirty="0">
                                            <a:latin typeface="Cambria Math" panose="02040503050406030204" pitchFamily="18" charset="0"/>
                                          </a:rPr>
                                        </m:ctrlPr>
                                      </m:dPr>
                                      <m:e>
                                        <m:r>
                                          <a:rPr lang="en-US" b="0" i="1" dirty="0">
                                            <a:latin typeface="Cambria Math" panose="02040503050406030204" pitchFamily="18" charset="0"/>
                                          </a:rPr>
                                          <m:t>𝑣</m:t>
                                        </m:r>
                                      </m:e>
                                    </m:d>
                                    <m:r>
                                      <a:rPr lang="en-US" b="0" i="1" dirty="0">
                                        <a:latin typeface="Cambria Math" panose="02040503050406030204" pitchFamily="18" charset="0"/>
                                      </a:rPr>
                                      <m:t> </m:t>
                                    </m:r>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sSub>
                                          <m:sSubPr>
                                            <m:ctrlPr>
                                              <a:rPr lang="en-US" b="0" i="1" dirty="0">
                                                <a:latin typeface="Cambria Math" panose="02040503050406030204" pitchFamily="18" charset="0"/>
                                              </a:rPr>
                                            </m:ctrlPr>
                                          </m:sSubPr>
                                          <m:e>
                                            <m:r>
                                              <a:rPr lang="en-US" b="0" i="1" dirty="0">
                                                <a:latin typeface="Cambria Math" panose="02040503050406030204" pitchFamily="18" charset="0"/>
                                              </a:rPr>
                                              <m:t>𝑠</m:t>
                                            </m:r>
                                          </m:e>
                                          <m:sub>
                                            <m:r>
                                              <a:rPr lang="en-US" b="0" i="1" dirty="0">
                                                <a:latin typeface="Cambria Math" panose="02040503050406030204" pitchFamily="18" charset="0"/>
                                              </a:rPr>
                                              <m:t>1</m:t>
                                            </m:r>
                                          </m:sub>
                                        </m:sSub>
                                      </m:sub>
                                    </m:sSub>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2</m:t>
                                        </m:r>
                                      </m:sub>
                                    </m:sSub>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3</m:t>
                                        </m:r>
                                      </m:sub>
                                    </m:sSub>
                                  </m:e>
                                </m:nary>
                              </m:e>
                            </m:nary>
                          </m:e>
                        </m:nary>
                      </m:e>
                    </m:nary>
                  </m:oMath>
                </a14:m>
                <a:endParaRPr lang="en-US" b="0" dirty="0" smtClean="0"/>
              </a:p>
              <a:p>
                <a:pPr marL="285750" indent="-285750">
                  <a:lnSpc>
                    <a:spcPct val="150000"/>
                  </a:lnSpc>
                  <a:buFont typeface="Arial" panose="020B0604020202020204" pitchFamily="34" charset="0"/>
                  <a:buChar char="•"/>
                </a:pPr>
                <a14:m>
                  <m:oMath xmlns:m="http://schemas.openxmlformats.org/officeDocument/2006/math">
                    <m:sSub>
                      <m:sSubPr>
                        <m:ctrlPr>
                          <a:rPr lang="en-US" b="0" i="1" dirty="0">
                            <a:latin typeface="Cambria Math" panose="02040503050406030204" pitchFamily="18" charset="0"/>
                          </a:rPr>
                        </m:ctrlPr>
                      </m:sSubPr>
                      <m:e>
                        <m:r>
                          <m:rPr>
                            <m:sty m:val="p"/>
                          </m:rPr>
                          <a:rPr lang="en-US" b="0" dirty="0">
                            <a:latin typeface="Cambria Math" panose="02040503050406030204" pitchFamily="18" charset="0"/>
                          </a:rPr>
                          <m:t>Γ</m:t>
                        </m:r>
                      </m:e>
                      <m:sub>
                        <m:r>
                          <a:rPr lang="en-US" b="0" i="1" dirty="0" err="1">
                            <a:latin typeface="Cambria Math" panose="02040503050406030204" pitchFamily="18" charset="0"/>
                          </a:rPr>
                          <m:t>𝑖</m:t>
                        </m:r>
                        <m:r>
                          <a:rPr lang="en-US" b="0" i="1" dirty="0">
                            <a:latin typeface="Cambria Math" panose="02040503050406030204" pitchFamily="18" charset="0"/>
                          </a:rPr>
                          <m:t>,   </m:t>
                        </m:r>
                        <m:r>
                          <m:rPr>
                            <m:sty m:val="p"/>
                          </m:rPr>
                          <a:rPr lang="en-US" b="0" i="0" dirty="0" smtClean="0">
                            <a:latin typeface="Cambria Math" panose="02040503050406030204" pitchFamily="18" charset="0"/>
                          </a:rPr>
                          <m:t>IO</m:t>
                        </m:r>
                      </m:sub>
                    </m:sSub>
                    <m:r>
                      <a:rPr lang="en-US" b="0" i="1" dirty="0">
                        <a:latin typeface="Cambria Math" panose="02040503050406030204" pitchFamily="18" charset="0"/>
                      </a:rPr>
                      <m:t>=</m:t>
                    </m:r>
                    <m:nary>
                      <m:naryPr>
                        <m:chr m:val="∑"/>
                        <m:ctrlPr>
                          <a:rPr lang="en-US" b="0" i="1" dirty="0">
                            <a:latin typeface="Cambria Math" panose="02040503050406030204" pitchFamily="18" charset="0"/>
                          </a:rPr>
                        </m:ctrlPr>
                      </m:naryPr>
                      <m:sub>
                        <m:r>
                          <m:rPr>
                            <m:brk m:alnAt="23"/>
                          </m:rPr>
                          <a:rPr lang="en-US" b="0" i="1" dirty="0">
                            <a:latin typeface="Cambria Math" panose="02040503050406030204" pitchFamily="18" charset="0"/>
                          </a:rPr>
                          <m:t>𝑗</m:t>
                        </m:r>
                        <m:r>
                          <a:rPr lang="en-US" b="0" i="1" dirty="0">
                            <a:latin typeface="Cambria Math" panose="02040503050406030204" pitchFamily="18" charset="0"/>
                          </a:rPr>
                          <m:t>=1</m:t>
                        </m:r>
                      </m:sub>
                      <m:sup>
                        <m:r>
                          <a:rPr lang="en-US" b="0" i="1" dirty="0">
                            <a:latin typeface="Cambria Math" panose="02040503050406030204" pitchFamily="18" charset="0"/>
                          </a:rPr>
                          <m:t>5</m:t>
                        </m:r>
                      </m:sup>
                      <m:e>
                        <m:nary>
                          <m:naryPr>
                            <m:ctrlPr>
                              <a:rPr lang="en-US" b="0" i="1" dirty="0">
                                <a:latin typeface="Cambria Math" panose="02040503050406030204" pitchFamily="18" charset="0"/>
                              </a:rPr>
                            </m:ctrlPr>
                          </m:naryPr>
                          <m:sub>
                            <m:r>
                              <m:rPr>
                                <m:brk m:alnAt="23"/>
                              </m:rPr>
                              <a:rPr lang="en-US" b="0" i="1" dirty="0">
                                <a:latin typeface="Cambria Math" panose="02040503050406030204" pitchFamily="18" charset="0"/>
                              </a:rPr>
                              <m:t>𝑙</m:t>
                            </m:r>
                            <m:sSub>
                              <m:sSubPr>
                                <m:ctrlPr>
                                  <a:rPr lang="en-US" b="0" i="1" dirty="0">
                                    <a:latin typeface="Cambria Math" panose="02040503050406030204" pitchFamily="18" charset="0"/>
                                  </a:rPr>
                                </m:ctrlPr>
                              </m:sSubPr>
                              <m:e>
                                <m:r>
                                  <m:rPr>
                                    <m:brk m:alnAt="23"/>
                                  </m:rPr>
                                  <a:rPr lang="en-US" b="0" i="1" dirty="0">
                                    <a:latin typeface="Cambria Math" panose="02040503050406030204" pitchFamily="18" charset="0"/>
                                  </a:rPr>
                                  <m:t>𝑠</m:t>
                                </m:r>
                              </m:e>
                              <m:sub>
                                <m:r>
                                  <m:rPr>
                                    <m:brk m:alnAt="23"/>
                                  </m:rPr>
                                  <a:rPr lang="en-US" b="0" i="1" dirty="0">
                                    <a:latin typeface="Cambria Math" panose="02040503050406030204" pitchFamily="18" charset="0"/>
                                  </a:rPr>
                                  <m:t>3</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3</m:t>
                                </m:r>
                                <m:r>
                                  <a:rPr lang="en-US" b="0" i="1" dirty="0">
                                    <a:latin typeface="Cambria Math" panose="02040503050406030204" pitchFamily="18" charset="0"/>
                                  </a:rPr>
                                  <m:t>𝑗</m:t>
                                </m:r>
                              </m:sub>
                            </m:sSub>
                          </m:sup>
                          <m:e>
                            <m:nary>
                              <m:naryPr>
                                <m:ctrlPr>
                                  <a:rPr lang="en-US" b="0" i="1" dirty="0">
                                    <a:latin typeface="Cambria Math" panose="02040503050406030204" pitchFamily="18" charset="0"/>
                                  </a:rPr>
                                </m:ctrlPr>
                              </m:naryPr>
                              <m:sub>
                                <m:sSub>
                                  <m:sSubPr>
                                    <m:ctrlPr>
                                      <a:rPr lang="en-US" b="0" i="1" dirty="0">
                                        <a:latin typeface="Cambria Math" panose="02040503050406030204" pitchFamily="18" charset="0"/>
                                      </a:rPr>
                                    </m:ctrlPr>
                                  </m:sSubPr>
                                  <m:e>
                                    <m:r>
                                      <a:rPr lang="en-US" b="0" i="1" dirty="0">
                                        <a:latin typeface="Cambria Math" panose="02040503050406030204" pitchFamily="18" charset="0"/>
                                      </a:rPr>
                                      <m:t>𝑙</m:t>
                                    </m:r>
                                  </m:e>
                                  <m:sub>
                                    <m:r>
                                      <a:rPr lang="en-US" b="0" i="1" dirty="0">
                                        <a:latin typeface="Cambria Math" panose="02040503050406030204" pitchFamily="18" charset="0"/>
                                      </a:rPr>
                                      <m:t>𝑠</m:t>
                                    </m:r>
                                    <m:r>
                                      <a:rPr lang="en-US" b="0" i="1" dirty="0">
                                        <a:latin typeface="Cambria Math" panose="02040503050406030204" pitchFamily="18" charset="0"/>
                                      </a:rPr>
                                      <m:t>2</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2</m:t>
                                    </m:r>
                                    <m:r>
                                      <a:rPr lang="en-US" b="0" i="1" dirty="0">
                                        <a:latin typeface="Cambria Math" panose="02040503050406030204" pitchFamily="18" charset="0"/>
                                      </a:rPr>
                                      <m:t>𝑗</m:t>
                                    </m:r>
                                  </m:sub>
                                </m:sSub>
                              </m:sup>
                              <m:e>
                                <m:nary>
                                  <m:naryPr>
                                    <m:ctrlPr>
                                      <a:rPr lang="en-US" b="0" i="1" dirty="0">
                                        <a:latin typeface="Cambria Math" panose="02040503050406030204" pitchFamily="18" charset="0"/>
                                      </a:rPr>
                                    </m:ctrlPr>
                                  </m:naryPr>
                                  <m:sub>
                                    <m:sSub>
                                      <m:sSubPr>
                                        <m:ctrlPr>
                                          <a:rPr lang="en-US" b="0" i="1" dirty="0">
                                            <a:latin typeface="Cambria Math" panose="02040503050406030204" pitchFamily="18" charset="0"/>
                                          </a:rPr>
                                        </m:ctrlPr>
                                      </m:sSubPr>
                                      <m:e>
                                        <m:r>
                                          <a:rPr lang="en-US" b="0" i="1" dirty="0">
                                            <a:latin typeface="Cambria Math" panose="02040503050406030204" pitchFamily="18" charset="0"/>
                                          </a:rPr>
                                          <m:t>𝑙</m:t>
                                        </m:r>
                                      </m:e>
                                      <m:sub>
                                        <m:r>
                                          <a:rPr lang="en-US" b="0" i="1" dirty="0">
                                            <a:latin typeface="Cambria Math" panose="02040503050406030204" pitchFamily="18" charset="0"/>
                                          </a:rPr>
                                          <m:t>𝑠</m:t>
                                        </m:r>
                                        <m:r>
                                          <a:rPr lang="en-US" b="0" i="1" dirty="0">
                                            <a:latin typeface="Cambria Math" panose="02040503050406030204" pitchFamily="18" charset="0"/>
                                          </a:rPr>
                                          <m:t>2</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1</m:t>
                                        </m:r>
                                        <m:r>
                                          <a:rPr lang="en-US" b="0" i="1" dirty="0">
                                            <a:latin typeface="Cambria Math" panose="02040503050406030204" pitchFamily="18" charset="0"/>
                                          </a:rPr>
                                          <m:t>𝑗</m:t>
                                        </m:r>
                                      </m:sub>
                                    </m:sSub>
                                  </m:sup>
                                  <m:e>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2</m:t>
                                            </m:r>
                                          </m:sub>
                                        </m:sSub>
                                      </m:sub>
                                    </m:sSub>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cos</m:t>
                                        </m:r>
                                      </m:fName>
                                      <m:e>
                                        <m:r>
                                          <a:rPr lang="en-US" b="0" i="1" dirty="0" smtClean="0">
                                            <a:latin typeface="Cambria Math" panose="02040503050406030204" pitchFamily="18" charset="0"/>
                                          </a:rPr>
                                          <m:t>𝛼</m:t>
                                        </m:r>
                                      </m:e>
                                    </m:func>
                                    <m:sSub>
                                      <m:sSubPr>
                                        <m:ctrlPr>
                                          <a:rPr lang="en-US" b="0" i="1" dirty="0">
                                            <a:latin typeface="Cambria Math" panose="02040503050406030204" pitchFamily="18" charset="0"/>
                                          </a:rPr>
                                        </m:ctrlPr>
                                      </m:sSubPr>
                                      <m:e>
                                        <m:r>
                                          <a:rPr lang="en-US" b="0" i="1" dirty="0">
                                            <a:latin typeface="Cambria Math" panose="02040503050406030204" pitchFamily="18" charset="0"/>
                                          </a:rPr>
                                          <m:t>𝑓</m:t>
                                        </m:r>
                                      </m:e>
                                      <m:sub>
                                        <m:r>
                                          <a:rPr lang="en-US" b="0" i="1" dirty="0">
                                            <a:latin typeface="Cambria Math" panose="02040503050406030204" pitchFamily="18" charset="0"/>
                                          </a:rPr>
                                          <m:t>𝑖</m:t>
                                        </m:r>
                                      </m:sub>
                                    </m:sSub>
                                    <m:d>
                                      <m:dPr>
                                        <m:ctrlPr>
                                          <a:rPr lang="en-US" b="0" i="1" dirty="0">
                                            <a:latin typeface="Cambria Math" panose="02040503050406030204" pitchFamily="18" charset="0"/>
                                          </a:rPr>
                                        </m:ctrlPr>
                                      </m:dPr>
                                      <m:e>
                                        <m:r>
                                          <a:rPr lang="en-US" b="0" i="1" dirty="0">
                                            <a:latin typeface="Cambria Math" panose="02040503050406030204" pitchFamily="18" charset="0"/>
                                          </a:rPr>
                                          <m:t>𝑣</m:t>
                                        </m:r>
                                      </m:e>
                                    </m:d>
                                    <m:r>
                                      <a:rPr lang="en-US" b="0" i="1" dirty="0">
                                        <a:latin typeface="Cambria Math" panose="02040503050406030204" pitchFamily="18" charset="0"/>
                                      </a:rPr>
                                      <m:t> </m:t>
                                    </m:r>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sSub>
                                          <m:sSubPr>
                                            <m:ctrlPr>
                                              <a:rPr lang="en-US" b="0" i="1" dirty="0">
                                                <a:latin typeface="Cambria Math" panose="02040503050406030204" pitchFamily="18" charset="0"/>
                                              </a:rPr>
                                            </m:ctrlPr>
                                          </m:sSubPr>
                                          <m:e>
                                            <m:r>
                                              <a:rPr lang="en-US" b="0" i="1" dirty="0">
                                                <a:latin typeface="Cambria Math" panose="02040503050406030204" pitchFamily="18" charset="0"/>
                                              </a:rPr>
                                              <m:t>𝑠</m:t>
                                            </m:r>
                                          </m:e>
                                          <m:sub>
                                            <m:r>
                                              <a:rPr lang="en-US" b="0" i="1" dirty="0">
                                                <a:latin typeface="Cambria Math" panose="02040503050406030204" pitchFamily="18" charset="0"/>
                                              </a:rPr>
                                              <m:t>1</m:t>
                                            </m:r>
                                          </m:sub>
                                        </m:sSub>
                                      </m:sub>
                                    </m:sSub>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2</m:t>
                                        </m:r>
                                      </m:sub>
                                    </m:sSub>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3</m:t>
                                        </m:r>
                                      </m:sub>
                                    </m:sSub>
                                  </m:e>
                                </m:nary>
                              </m:e>
                            </m:nary>
                          </m:e>
                        </m:nary>
                      </m:e>
                    </m:nary>
                  </m:oMath>
                </a14:m>
                <a:endParaRPr lang="en-US" b="0" dirty="0" smtClean="0"/>
              </a:p>
              <a:p>
                <a:pPr marL="285750" indent="-285750">
                  <a:lnSpc>
                    <a:spcPct val="150000"/>
                  </a:lnSpc>
                  <a:buFont typeface="Arial" panose="020B0604020202020204" pitchFamily="34" charset="0"/>
                  <a:buChar char="•"/>
                </a:pPr>
                <a14:m>
                  <m:oMath xmlns:m="http://schemas.openxmlformats.org/officeDocument/2006/math">
                    <m:sSub>
                      <m:sSubPr>
                        <m:ctrlPr>
                          <a:rPr lang="en-US" b="0" i="1" dirty="0">
                            <a:latin typeface="Cambria Math" panose="02040503050406030204" pitchFamily="18" charset="0"/>
                          </a:rPr>
                        </m:ctrlPr>
                      </m:sSubPr>
                      <m:e>
                        <m:r>
                          <m:rPr>
                            <m:sty m:val="p"/>
                          </m:rPr>
                          <a:rPr lang="en-US" b="0" dirty="0">
                            <a:latin typeface="Cambria Math" panose="02040503050406030204" pitchFamily="18" charset="0"/>
                          </a:rPr>
                          <m:t>Γ</m:t>
                        </m:r>
                      </m:e>
                      <m:sub>
                        <m:r>
                          <a:rPr lang="en-US" b="0" i="1" dirty="0" err="1">
                            <a:latin typeface="Cambria Math" panose="02040503050406030204" pitchFamily="18" charset="0"/>
                          </a:rPr>
                          <m:t>𝑖</m:t>
                        </m:r>
                        <m:r>
                          <a:rPr lang="en-US" b="0" i="1" dirty="0">
                            <a:latin typeface="Cambria Math" panose="02040503050406030204" pitchFamily="18" charset="0"/>
                          </a:rPr>
                          <m:t>,   </m:t>
                        </m:r>
                        <m:r>
                          <m:rPr>
                            <m:sty m:val="p"/>
                          </m:rPr>
                          <a:rPr lang="en-US" b="0" i="0" dirty="0" smtClean="0">
                            <a:latin typeface="Cambria Math" panose="02040503050406030204" pitchFamily="18" charset="0"/>
                          </a:rPr>
                          <m:t>total</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𝑒</m:t>
                        </m:r>
                        <m:r>
                          <a:rPr lang="en-US" b="0" i="1" dirty="0" smtClean="0">
                            <a:latin typeface="Cambria Math" panose="02040503050406030204" pitchFamily="18" charset="0"/>
                          </a:rPr>
                          <m:t>, </m:t>
                        </m:r>
                        <m:r>
                          <a:rPr lang="en-US" b="0" i="1" dirty="0" smtClean="0">
                            <a:latin typeface="Cambria Math" panose="02040503050406030204" pitchFamily="18" charset="0"/>
                          </a:rPr>
                          <m:t>𝑚𝑠𝑒</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𝐶</m:t>
                        </m:r>
                      </m:e>
                      <m:sub>
                        <m:r>
                          <a:rPr lang="en-US" b="0" i="1" dirty="0" smtClean="0">
                            <a:latin typeface="Cambria Math" panose="02040503050406030204" pitchFamily="18" charset="0"/>
                          </a:rPr>
                          <m:t>𝑠</m:t>
                        </m:r>
                      </m:sub>
                    </m:sSub>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sin</m:t>
                        </m:r>
                      </m:fName>
                      <m:e>
                        <m:r>
                          <a:rPr lang="en-US" b="0" i="1" dirty="0" smtClean="0">
                            <a:latin typeface="Cambria Math" panose="02040503050406030204" pitchFamily="18" charset="0"/>
                          </a:rPr>
                          <m:t>𝛼</m:t>
                        </m:r>
                      </m:e>
                    </m:fun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Γ</m:t>
                        </m:r>
                      </m:e>
                      <m:sub>
                        <m:r>
                          <a:rPr lang="en-US" b="0" i="1" dirty="0" smtClean="0">
                            <a:latin typeface="Cambria Math" panose="02040503050406030204" pitchFamily="18" charset="0"/>
                          </a:rPr>
                          <m:t>𝑖</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IO</m:t>
                        </m:r>
                      </m:sub>
                    </m:sSub>
                  </m:oMath>
                </a14:m>
                <a:endParaRPr lang="en-US" b="0" dirty="0"/>
              </a:p>
            </p:txBody>
          </p:sp>
        </mc:Choice>
        <mc:Fallback>
          <p:sp>
            <p:nvSpPr>
              <p:cNvPr id="7" name="Inhaltsplatzhalter 1"/>
              <p:cNvSpPr>
                <a:spLocks noGrp="1" noRot="1" noChangeAspect="1" noMove="1" noResize="1" noEditPoints="1" noAdjustHandles="1" noChangeArrowheads="1" noChangeShapeType="1" noTextEdit="1"/>
              </p:cNvSpPr>
              <p:nvPr>
                <p:ph sz="quarter" idx="13"/>
              </p:nvPr>
            </p:nvSpPr>
            <p:spPr>
              <a:xfrm>
                <a:off x="695326" y="1026283"/>
                <a:ext cx="10801349" cy="5355467"/>
              </a:xfrm>
              <a:blipFill>
                <a:blip r:embed="rId2"/>
                <a:stretch>
                  <a:fillRect l="-11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3977838760"/>
                  </p:ext>
                </p:extLst>
              </p:nvPr>
            </p:nvGraphicFramePr>
            <p:xfrm>
              <a:off x="7970565" y="3388357"/>
              <a:ext cx="4110679" cy="3105046"/>
            </p:xfrm>
            <a:graphic>
              <a:graphicData uri="http://schemas.openxmlformats.org/drawingml/2006/table">
                <a:tbl>
                  <a:tblPr firstRow="1" bandRow="1">
                    <a:tableStyleId>{5C22544A-7EE6-4342-B048-85BDC9FD1C3A}</a:tableStyleId>
                  </a:tblPr>
                  <a:tblGrid>
                    <a:gridCol w="902344">
                      <a:extLst>
                        <a:ext uri="{9D8B030D-6E8A-4147-A177-3AD203B41FA5}">
                          <a16:colId xmlns:a16="http://schemas.microsoft.com/office/drawing/2014/main" val="1065424591"/>
                        </a:ext>
                      </a:extLst>
                    </a:gridCol>
                    <a:gridCol w="1562393">
                      <a:extLst>
                        <a:ext uri="{9D8B030D-6E8A-4147-A177-3AD203B41FA5}">
                          <a16:colId xmlns:a16="http://schemas.microsoft.com/office/drawing/2014/main" val="2825947384"/>
                        </a:ext>
                      </a:extLst>
                    </a:gridCol>
                    <a:gridCol w="1645942">
                      <a:extLst>
                        <a:ext uri="{9D8B030D-6E8A-4147-A177-3AD203B41FA5}">
                          <a16:colId xmlns:a16="http://schemas.microsoft.com/office/drawing/2014/main" val="2968985012"/>
                        </a:ext>
                      </a:extLst>
                    </a:gridCol>
                  </a:tblGrid>
                  <a:tr h="947181">
                    <a:tc>
                      <a:txBody>
                        <a:bodyPr/>
                        <a:lstStyle/>
                        <a:p>
                          <a:r>
                            <a:rPr lang="en-US" dirty="0" smtClean="0"/>
                            <a:t>Group</a:t>
                          </a:r>
                          <a:endParaRPr lang="en-US" dirty="0"/>
                        </a:p>
                      </a:txBody>
                      <a:tcPr/>
                    </a:tc>
                    <a:tc>
                      <a:txBody>
                        <a:bodyPr/>
                        <a:lstStyle/>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sub>
                              </m:sSub>
                            </m:oMath>
                          </a14:m>
                          <a:r>
                            <a:rPr lang="en-US" dirty="0" smtClean="0"/>
                            <a:t>limits</a:t>
                          </a:r>
                        </a:p>
                        <a:p>
                          <a:r>
                            <a:rPr lang="en-US" dirty="0" smtClean="0"/>
                            <a:t>lower, upper </a:t>
                          </a:r>
                          <a:endParaRPr lang="en-US" dirty="0"/>
                        </a:p>
                      </a:txBody>
                      <a:tcPr/>
                    </a:tc>
                    <a:tc>
                      <a:txBody>
                        <a:bodyPr/>
                        <a:lstStyle/>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𝟑</m:t>
                                      </m:r>
                                    </m:sub>
                                  </m:sSub>
                                </m:sub>
                              </m:sSub>
                            </m:oMath>
                          </a14:m>
                          <a:r>
                            <a:rPr lang="en-US" dirty="0" smtClean="0"/>
                            <a:t>limits</a:t>
                          </a:r>
                        </a:p>
                        <a:p>
                          <a:r>
                            <a:rPr lang="en-US" dirty="0" smtClean="0"/>
                            <a:t>lower, upper </a:t>
                          </a:r>
                          <a:endParaRPr lang="en-US" dirty="0"/>
                        </a:p>
                        <a:p>
                          <a:endParaRPr lang="en-US" dirty="0"/>
                        </a:p>
                      </a:txBody>
                      <a:tcPr/>
                    </a:tc>
                    <a:extLst>
                      <a:ext uri="{0D108BD9-81ED-4DB2-BD59-A6C34878D82A}">
                        <a16:rowId xmlns:a16="http://schemas.microsoft.com/office/drawing/2014/main" val="2281774030"/>
                      </a:ext>
                    </a:extLst>
                  </a:tr>
                  <a:tr h="431573">
                    <a:tc>
                      <a:txBody>
                        <a:bodyPr/>
                        <a:lstStyle/>
                        <a:p>
                          <a:r>
                            <a:rPr lang="en-US" dirty="0" smtClean="0"/>
                            <a:t>1</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0, </m:t>
                                    </m:r>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r>
                                      <a:rPr lang="en-US" b="0" i="1" baseline="0" smtClean="0">
                                        <a:latin typeface="Cambria Math" panose="02040503050406030204" pitchFamily="18" charset="0"/>
                                      </a:rPr>
                                      <m:t>, ⊥</m:t>
                                    </m:r>
                                  </m:sub>
                                  <m:sup>
                                    <m:r>
                                      <a:rPr lang="en-US" b="0" i="1" baseline="0" smtClean="0">
                                        <a:latin typeface="Cambria Math" panose="02040503050406030204" pitchFamily="18" charset="0"/>
                                      </a:rPr>
                                      <m:t>𝑙</m:t>
                                    </m:r>
                                  </m:sup>
                                </m:sSub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r>
                                      <a:rPr lang="en-US" b="0" i="1" baseline="0" smtClean="0">
                                        <a:latin typeface="Cambria Math" panose="02040503050406030204" pitchFamily="18" charset="0"/>
                                      </a:rPr>
                                      <m:t>, ⊥</m:t>
                                    </m:r>
                                  </m:sub>
                                  <m:sup>
                                    <m:r>
                                      <a:rPr lang="en-US" b="0" i="1" baseline="0" smtClean="0">
                                        <a:latin typeface="Cambria Math" panose="02040503050406030204" pitchFamily="18" charset="0"/>
                                      </a:rPr>
                                      <m:t>𝑙</m:t>
                                    </m:r>
                                  </m:sup>
                                </m:sSubSup>
                                <m:r>
                                  <a:rPr lang="en-US" b="0" i="1" baseline="0" smtClean="0">
                                    <a:latin typeface="Cambria Math" panose="02040503050406030204" pitchFamily="18" charset="0"/>
                                  </a:rPr>
                                  <m:t>, ∞</m:t>
                                </m:r>
                              </m:oMath>
                            </m:oMathPara>
                          </a14:m>
                          <a:endParaRPr lang="en-US" dirty="0"/>
                        </a:p>
                      </a:txBody>
                      <a:tcPr/>
                    </a:tc>
                    <a:extLst>
                      <a:ext uri="{0D108BD9-81ED-4DB2-BD59-A6C34878D82A}">
                        <a16:rowId xmlns:a16="http://schemas.microsoft.com/office/drawing/2014/main" val="11169250"/>
                      </a:ext>
                    </a:extLst>
                  </a:tr>
                  <a:tr h="431573">
                    <a:tc>
                      <a:txBody>
                        <a:bodyPr/>
                        <a:lstStyle/>
                        <a:p>
                          <a:r>
                            <a:rPr lang="en-US" dirty="0" smtClean="0"/>
                            <a:t>2</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r>
                                      <a:rPr lang="en-US" b="0" i="1" baseline="0" smtClean="0">
                                        <a:latin typeface="Cambria Math" panose="02040503050406030204" pitchFamily="18" charset="0"/>
                                      </a:rPr>
                                      <m:t>, ⊥</m:t>
                                    </m:r>
                                  </m:sub>
                                  <m:sup>
                                    <m:r>
                                      <a:rPr lang="en-US" b="0" i="1" baseline="0" smtClean="0">
                                        <a:latin typeface="Cambria Math" panose="02040503050406030204" pitchFamily="18" charset="0"/>
                                      </a:rPr>
                                      <m:t>𝑙</m:t>
                                    </m:r>
                                  </m:sup>
                                </m:sSubSup>
                                <m:r>
                                  <a:rPr lang="en-US" b="0" i="1" baseline="0" smtClean="0">
                                    <a:latin typeface="Cambria Math" panose="02040503050406030204" pitchFamily="18" charset="0"/>
                                  </a:rPr>
                                  <m:t>, ∞</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 ∞</m:t>
                                </m:r>
                              </m:oMath>
                            </m:oMathPara>
                          </a14:m>
                          <a:endParaRPr lang="en-US" dirty="0"/>
                        </a:p>
                      </a:txBody>
                      <a:tcPr/>
                    </a:tc>
                    <a:extLst>
                      <a:ext uri="{0D108BD9-81ED-4DB2-BD59-A6C34878D82A}">
                        <a16:rowId xmlns:a16="http://schemas.microsoft.com/office/drawing/2014/main" val="3045671997"/>
                      </a:ext>
                    </a:extLst>
                  </a:tr>
                  <a:tr h="431573">
                    <a:tc>
                      <a:txBody>
                        <a:bodyPr/>
                        <a:lstStyle/>
                        <a:p>
                          <a:r>
                            <a:rPr lang="en-US" dirty="0" smtClean="0"/>
                            <a:t>3</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0, </m:t>
                                    </m:r>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r>
                                      <a:rPr lang="en-US" b="0" i="1" baseline="0" smtClean="0">
                                        <a:latin typeface="Cambria Math" panose="02040503050406030204" pitchFamily="18" charset="0"/>
                                      </a:rPr>
                                      <m:t>, ⊥</m:t>
                                    </m:r>
                                  </m:sub>
                                  <m:sup>
                                    <m:r>
                                      <a:rPr lang="en-US" b="0" i="1" baseline="0" smtClean="0">
                                        <a:latin typeface="Cambria Math" panose="02040503050406030204" pitchFamily="18" charset="0"/>
                                      </a:rPr>
                                      <m:t>𝑙</m:t>
                                    </m:r>
                                  </m:sup>
                                </m:sSub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 </m:t>
                                    </m:r>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r>
                                      <a:rPr lang="en-US" b="0" i="1" baseline="0" smtClean="0">
                                        <a:latin typeface="Cambria Math" panose="02040503050406030204" pitchFamily="18" charset="0"/>
                                      </a:rPr>
                                      <m:t>, ⊥</m:t>
                                    </m:r>
                                  </m:sub>
                                  <m:sup>
                                    <m:r>
                                      <a:rPr lang="en-US" b="0" i="1" baseline="0" smtClean="0">
                                        <a:latin typeface="Cambria Math" panose="02040503050406030204" pitchFamily="18" charset="0"/>
                                      </a:rPr>
                                      <m:t>𝑙</m:t>
                                    </m:r>
                                  </m:sup>
                                </m:sSubSup>
                              </m:oMath>
                            </m:oMathPara>
                          </a14:m>
                          <a:endParaRPr lang="en-US" dirty="0"/>
                        </a:p>
                      </a:txBody>
                      <a:tcPr/>
                    </a:tc>
                    <a:extLst>
                      <a:ext uri="{0D108BD9-81ED-4DB2-BD59-A6C34878D82A}">
                        <a16:rowId xmlns:a16="http://schemas.microsoft.com/office/drawing/2014/main" val="3333694644"/>
                      </a:ext>
                    </a:extLst>
                  </a:tr>
                  <a:tr h="431573">
                    <a:tc>
                      <a:txBody>
                        <a:bodyPr/>
                        <a:lstStyle/>
                        <a:p>
                          <a:r>
                            <a:rPr lang="en-US" dirty="0" smtClean="0"/>
                            <a:t>4</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m:t>
                                </m:r>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sub>
                                  <m:sup>
                                    <m:r>
                                      <a:rPr lang="en-US" b="0" i="1" baseline="0" smtClean="0">
                                        <a:latin typeface="Cambria Math" panose="02040503050406030204" pitchFamily="18" charset="0"/>
                                      </a:rPr>
                                      <m:t>𝑛</m:t>
                                    </m:r>
                                  </m:sup>
                                </m:sSubSup>
                                <m:r>
                                  <a:rPr lang="en-US" b="0" i="1" baseline="0" smtClean="0">
                                    <a:latin typeface="Cambria Math" panose="02040503050406030204" pitchFamily="18" charset="0"/>
                                  </a:rPr>
                                  <m:t>, </m:t>
                                </m:r>
                                <m:r>
                                  <a:rPr lang="en-US" b="0" i="0" baseline="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r>
                                      <a:rPr lang="en-US" b="0" i="1" baseline="0" smtClean="0">
                                        <a:latin typeface="Cambria Math" panose="02040503050406030204" pitchFamily="18" charset="0"/>
                                      </a:rPr>
                                      <m:t>, ⊥</m:t>
                                    </m:r>
                                  </m:sub>
                                  <m:sup>
                                    <m:r>
                                      <a:rPr lang="en-US" b="0" i="1" baseline="0" smtClean="0">
                                        <a:latin typeface="Cambria Math" panose="02040503050406030204" pitchFamily="18" charset="0"/>
                                      </a:rPr>
                                      <m:t>𝑙</m:t>
                                    </m:r>
                                  </m:sup>
                                </m:sSubSup>
                                <m:r>
                                  <a:rPr lang="en-US" b="0" i="1" baseline="0" smtClean="0">
                                    <a:latin typeface="Cambria Math" panose="02040503050406030204" pitchFamily="18" charset="0"/>
                                  </a:rPr>
                                  <m:t>, ∞</m:t>
                                </m:r>
                              </m:oMath>
                            </m:oMathPara>
                          </a14:m>
                          <a:endParaRPr lang="en-US" dirty="0"/>
                        </a:p>
                      </a:txBody>
                      <a:tcPr/>
                    </a:tc>
                    <a:extLst>
                      <a:ext uri="{0D108BD9-81ED-4DB2-BD59-A6C34878D82A}">
                        <a16:rowId xmlns:a16="http://schemas.microsoft.com/office/drawing/2014/main" val="1600495991"/>
                      </a:ext>
                    </a:extLst>
                  </a:tr>
                  <a:tr h="431573">
                    <a:tc>
                      <a:txBody>
                        <a:bodyPr/>
                        <a:lstStyle/>
                        <a:p>
                          <a:r>
                            <a:rPr lang="en-US" dirty="0" smtClean="0"/>
                            <a:t>5</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m:t>
                                </m:r>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sub>
                                  <m:sup>
                                    <m:r>
                                      <a:rPr lang="en-US" b="0" i="1" baseline="0" smtClean="0">
                                        <a:latin typeface="Cambria Math" panose="02040503050406030204" pitchFamily="18" charset="0"/>
                                      </a:rPr>
                                      <m:t>𝑛</m:t>
                                    </m:r>
                                  </m:sup>
                                </m:sSubSup>
                                <m:r>
                                  <a:rPr lang="en-US" b="0" i="1" baseline="0" smtClean="0">
                                    <a:latin typeface="Cambria Math" panose="02040503050406030204" pitchFamily="18" charset="0"/>
                                  </a:rPr>
                                  <m:t>, </m:t>
                                </m:r>
                                <m:r>
                                  <a:rPr lang="en-US" b="0" i="0" baseline="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 </m:t>
                                    </m:r>
                                    <m:r>
                                      <a:rPr lang="en-US" b="0" i="1" baseline="0" smtClean="0">
                                        <a:latin typeface="Cambria Math" panose="02040503050406030204" pitchFamily="18" charset="0"/>
                                      </a:rPr>
                                      <m:t>𝑣</m:t>
                                    </m:r>
                                  </m:e>
                                  <m:sub>
                                    <m:r>
                                      <a:rPr lang="en-US" b="0" i="1" baseline="0" smtClean="0">
                                        <a:latin typeface="Cambria Math" panose="02040503050406030204" pitchFamily="18" charset="0"/>
                                      </a:rPr>
                                      <m:t>𝑖</m:t>
                                    </m:r>
                                    <m:r>
                                      <a:rPr lang="en-US" b="0" i="1" baseline="0" smtClean="0">
                                        <a:latin typeface="Cambria Math" panose="02040503050406030204" pitchFamily="18" charset="0"/>
                                      </a:rPr>
                                      <m:t>, ⊥</m:t>
                                    </m:r>
                                  </m:sub>
                                  <m:sup>
                                    <m:r>
                                      <a:rPr lang="en-US" b="0" i="1" baseline="0" smtClean="0">
                                        <a:latin typeface="Cambria Math" panose="02040503050406030204" pitchFamily="18" charset="0"/>
                                      </a:rPr>
                                      <m:t>𝑙</m:t>
                                    </m:r>
                                  </m:sup>
                                </m:sSubSup>
                              </m:oMath>
                            </m:oMathPara>
                          </a14:m>
                          <a:endParaRPr lang="en-US" dirty="0"/>
                        </a:p>
                      </a:txBody>
                      <a:tcPr/>
                    </a:tc>
                    <a:extLst>
                      <a:ext uri="{0D108BD9-81ED-4DB2-BD59-A6C34878D82A}">
                        <a16:rowId xmlns:a16="http://schemas.microsoft.com/office/drawing/2014/main" val="1616702945"/>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3977838760"/>
                  </p:ext>
                </p:extLst>
              </p:nvPr>
            </p:nvGraphicFramePr>
            <p:xfrm>
              <a:off x="7970565" y="3388357"/>
              <a:ext cx="4110679" cy="3105046"/>
            </p:xfrm>
            <a:graphic>
              <a:graphicData uri="http://schemas.openxmlformats.org/drawingml/2006/table">
                <a:tbl>
                  <a:tblPr firstRow="1" bandRow="1">
                    <a:tableStyleId>{5C22544A-7EE6-4342-B048-85BDC9FD1C3A}</a:tableStyleId>
                  </a:tblPr>
                  <a:tblGrid>
                    <a:gridCol w="902344">
                      <a:extLst>
                        <a:ext uri="{9D8B030D-6E8A-4147-A177-3AD203B41FA5}">
                          <a16:colId xmlns:a16="http://schemas.microsoft.com/office/drawing/2014/main" val="1065424591"/>
                        </a:ext>
                      </a:extLst>
                    </a:gridCol>
                    <a:gridCol w="1562393">
                      <a:extLst>
                        <a:ext uri="{9D8B030D-6E8A-4147-A177-3AD203B41FA5}">
                          <a16:colId xmlns:a16="http://schemas.microsoft.com/office/drawing/2014/main" val="2825947384"/>
                        </a:ext>
                      </a:extLst>
                    </a:gridCol>
                    <a:gridCol w="1645942">
                      <a:extLst>
                        <a:ext uri="{9D8B030D-6E8A-4147-A177-3AD203B41FA5}">
                          <a16:colId xmlns:a16="http://schemas.microsoft.com/office/drawing/2014/main" val="2968985012"/>
                        </a:ext>
                      </a:extLst>
                    </a:gridCol>
                  </a:tblGrid>
                  <a:tr h="947181">
                    <a:tc>
                      <a:txBody>
                        <a:bodyPr/>
                        <a:lstStyle/>
                        <a:p>
                          <a:r>
                            <a:rPr lang="en-US" dirty="0" smtClean="0"/>
                            <a:t>Group</a:t>
                          </a:r>
                          <a:endParaRPr lang="en-US" dirty="0"/>
                        </a:p>
                      </a:txBody>
                      <a:tcPr/>
                    </a:tc>
                    <a:tc>
                      <a:txBody>
                        <a:bodyPr/>
                        <a:lstStyle/>
                        <a:p>
                          <a:endParaRPr lang="en-US"/>
                        </a:p>
                      </a:txBody>
                      <a:tcPr>
                        <a:blipFill>
                          <a:blip r:embed="rId3"/>
                          <a:stretch>
                            <a:fillRect l="-57977" t="-3205" r="-106615" b="-230128"/>
                          </a:stretch>
                        </a:blipFill>
                      </a:tcPr>
                    </a:tc>
                    <a:tc>
                      <a:txBody>
                        <a:bodyPr/>
                        <a:lstStyle/>
                        <a:p>
                          <a:endParaRPr lang="en-US"/>
                        </a:p>
                      </a:txBody>
                      <a:tcPr>
                        <a:blipFill>
                          <a:blip r:embed="rId3"/>
                          <a:stretch>
                            <a:fillRect l="-150370" t="-3205" r="-1481" b="-230128"/>
                          </a:stretch>
                        </a:blipFill>
                      </a:tcPr>
                    </a:tc>
                    <a:extLst>
                      <a:ext uri="{0D108BD9-81ED-4DB2-BD59-A6C34878D82A}">
                        <a16:rowId xmlns:a16="http://schemas.microsoft.com/office/drawing/2014/main" val="2281774030"/>
                      </a:ext>
                    </a:extLst>
                  </a:tr>
                  <a:tr h="431573">
                    <a:tc>
                      <a:txBody>
                        <a:bodyPr/>
                        <a:lstStyle/>
                        <a:p>
                          <a:r>
                            <a:rPr lang="en-US" dirty="0" smtClean="0"/>
                            <a:t>1</a:t>
                          </a:r>
                          <a:endParaRPr lang="en-US" dirty="0"/>
                        </a:p>
                      </a:txBody>
                      <a:tcPr/>
                    </a:tc>
                    <a:tc>
                      <a:txBody>
                        <a:bodyPr/>
                        <a:lstStyle/>
                        <a:p>
                          <a:endParaRPr lang="en-US"/>
                        </a:p>
                      </a:txBody>
                      <a:tcPr>
                        <a:blipFill>
                          <a:blip r:embed="rId3"/>
                          <a:stretch>
                            <a:fillRect l="-57977" t="-226761" r="-106615" b="-405634"/>
                          </a:stretch>
                        </a:blipFill>
                      </a:tcPr>
                    </a:tc>
                    <a:tc>
                      <a:txBody>
                        <a:bodyPr/>
                        <a:lstStyle/>
                        <a:p>
                          <a:endParaRPr lang="en-US"/>
                        </a:p>
                      </a:txBody>
                      <a:tcPr>
                        <a:blipFill>
                          <a:blip r:embed="rId3"/>
                          <a:stretch>
                            <a:fillRect l="-150370" t="-226761" r="-1481" b="-405634"/>
                          </a:stretch>
                        </a:blipFill>
                      </a:tcPr>
                    </a:tc>
                    <a:extLst>
                      <a:ext uri="{0D108BD9-81ED-4DB2-BD59-A6C34878D82A}">
                        <a16:rowId xmlns:a16="http://schemas.microsoft.com/office/drawing/2014/main" val="11169250"/>
                      </a:ext>
                    </a:extLst>
                  </a:tr>
                  <a:tr h="431573">
                    <a:tc>
                      <a:txBody>
                        <a:bodyPr/>
                        <a:lstStyle/>
                        <a:p>
                          <a:r>
                            <a:rPr lang="en-US" dirty="0" smtClean="0"/>
                            <a:t>2</a:t>
                          </a:r>
                          <a:endParaRPr lang="en-US" dirty="0"/>
                        </a:p>
                      </a:txBody>
                      <a:tcPr/>
                    </a:tc>
                    <a:tc>
                      <a:txBody>
                        <a:bodyPr/>
                        <a:lstStyle/>
                        <a:p>
                          <a:endParaRPr lang="en-US"/>
                        </a:p>
                      </a:txBody>
                      <a:tcPr>
                        <a:blipFill>
                          <a:blip r:embed="rId3"/>
                          <a:stretch>
                            <a:fillRect l="-57977" t="-326761" r="-106615" b="-305634"/>
                          </a:stretch>
                        </a:blipFill>
                      </a:tcPr>
                    </a:tc>
                    <a:tc>
                      <a:txBody>
                        <a:bodyPr/>
                        <a:lstStyle/>
                        <a:p>
                          <a:endParaRPr lang="en-US"/>
                        </a:p>
                      </a:txBody>
                      <a:tcPr>
                        <a:blipFill>
                          <a:blip r:embed="rId3"/>
                          <a:stretch>
                            <a:fillRect l="-150370" t="-326761" r="-1481" b="-305634"/>
                          </a:stretch>
                        </a:blipFill>
                      </a:tcPr>
                    </a:tc>
                    <a:extLst>
                      <a:ext uri="{0D108BD9-81ED-4DB2-BD59-A6C34878D82A}">
                        <a16:rowId xmlns:a16="http://schemas.microsoft.com/office/drawing/2014/main" val="3045671997"/>
                      </a:ext>
                    </a:extLst>
                  </a:tr>
                  <a:tr h="431573">
                    <a:tc>
                      <a:txBody>
                        <a:bodyPr/>
                        <a:lstStyle/>
                        <a:p>
                          <a:r>
                            <a:rPr lang="en-US" dirty="0" smtClean="0"/>
                            <a:t>3</a:t>
                          </a:r>
                          <a:endParaRPr lang="en-US" dirty="0"/>
                        </a:p>
                      </a:txBody>
                      <a:tcPr/>
                    </a:tc>
                    <a:tc>
                      <a:txBody>
                        <a:bodyPr/>
                        <a:lstStyle/>
                        <a:p>
                          <a:endParaRPr lang="en-US"/>
                        </a:p>
                      </a:txBody>
                      <a:tcPr>
                        <a:blipFill>
                          <a:blip r:embed="rId3"/>
                          <a:stretch>
                            <a:fillRect l="-57977" t="-426761" r="-106615" b="-205634"/>
                          </a:stretch>
                        </a:blipFill>
                      </a:tcPr>
                    </a:tc>
                    <a:tc>
                      <a:txBody>
                        <a:bodyPr/>
                        <a:lstStyle/>
                        <a:p>
                          <a:endParaRPr lang="en-US"/>
                        </a:p>
                      </a:txBody>
                      <a:tcPr>
                        <a:blipFill>
                          <a:blip r:embed="rId3"/>
                          <a:stretch>
                            <a:fillRect l="-150370" t="-426761" r="-1481" b="-205634"/>
                          </a:stretch>
                        </a:blipFill>
                      </a:tcPr>
                    </a:tc>
                    <a:extLst>
                      <a:ext uri="{0D108BD9-81ED-4DB2-BD59-A6C34878D82A}">
                        <a16:rowId xmlns:a16="http://schemas.microsoft.com/office/drawing/2014/main" val="3333694644"/>
                      </a:ext>
                    </a:extLst>
                  </a:tr>
                  <a:tr h="431573">
                    <a:tc>
                      <a:txBody>
                        <a:bodyPr/>
                        <a:lstStyle/>
                        <a:p>
                          <a:r>
                            <a:rPr lang="en-US" dirty="0" smtClean="0"/>
                            <a:t>4</a:t>
                          </a:r>
                          <a:endParaRPr lang="en-US" dirty="0"/>
                        </a:p>
                      </a:txBody>
                      <a:tcPr/>
                    </a:tc>
                    <a:tc>
                      <a:txBody>
                        <a:bodyPr/>
                        <a:lstStyle/>
                        <a:p>
                          <a:endParaRPr lang="en-US"/>
                        </a:p>
                      </a:txBody>
                      <a:tcPr>
                        <a:blipFill>
                          <a:blip r:embed="rId3"/>
                          <a:stretch>
                            <a:fillRect l="-57977" t="-526761" r="-106615" b="-105634"/>
                          </a:stretch>
                        </a:blipFill>
                      </a:tcPr>
                    </a:tc>
                    <a:tc>
                      <a:txBody>
                        <a:bodyPr/>
                        <a:lstStyle/>
                        <a:p>
                          <a:endParaRPr lang="en-US"/>
                        </a:p>
                      </a:txBody>
                      <a:tcPr>
                        <a:blipFill>
                          <a:blip r:embed="rId3"/>
                          <a:stretch>
                            <a:fillRect l="-150370" t="-526761" r="-1481" b="-105634"/>
                          </a:stretch>
                        </a:blipFill>
                      </a:tcPr>
                    </a:tc>
                    <a:extLst>
                      <a:ext uri="{0D108BD9-81ED-4DB2-BD59-A6C34878D82A}">
                        <a16:rowId xmlns:a16="http://schemas.microsoft.com/office/drawing/2014/main" val="1600495991"/>
                      </a:ext>
                    </a:extLst>
                  </a:tr>
                  <a:tr h="431573">
                    <a:tc>
                      <a:txBody>
                        <a:bodyPr/>
                        <a:lstStyle/>
                        <a:p>
                          <a:r>
                            <a:rPr lang="en-US" dirty="0" smtClean="0"/>
                            <a:t>5</a:t>
                          </a:r>
                          <a:endParaRPr lang="en-US" dirty="0"/>
                        </a:p>
                      </a:txBody>
                      <a:tcPr/>
                    </a:tc>
                    <a:tc>
                      <a:txBody>
                        <a:bodyPr/>
                        <a:lstStyle/>
                        <a:p>
                          <a:endParaRPr lang="en-US"/>
                        </a:p>
                      </a:txBody>
                      <a:tcPr>
                        <a:blipFill>
                          <a:blip r:embed="rId3"/>
                          <a:stretch>
                            <a:fillRect l="-57977" t="-626761" r="-106615" b="-5634"/>
                          </a:stretch>
                        </a:blipFill>
                      </a:tcPr>
                    </a:tc>
                    <a:tc>
                      <a:txBody>
                        <a:bodyPr/>
                        <a:lstStyle/>
                        <a:p>
                          <a:endParaRPr lang="en-US"/>
                        </a:p>
                      </a:txBody>
                      <a:tcPr>
                        <a:blipFill>
                          <a:blip r:embed="rId3"/>
                          <a:stretch>
                            <a:fillRect l="-150370" t="-626761" r="-1481" b="-5634"/>
                          </a:stretch>
                        </a:blipFill>
                      </a:tcPr>
                    </a:tc>
                    <a:extLst>
                      <a:ext uri="{0D108BD9-81ED-4DB2-BD59-A6C34878D82A}">
                        <a16:rowId xmlns:a16="http://schemas.microsoft.com/office/drawing/2014/main" val="1616702945"/>
                      </a:ext>
                    </a:extLst>
                  </a:tr>
                </a:tbl>
              </a:graphicData>
            </a:graphic>
          </p:graphicFrame>
        </mc:Fallback>
      </mc:AlternateContent>
      <p:grpSp>
        <p:nvGrpSpPr>
          <p:cNvPr id="12" name="Group 11"/>
          <p:cNvGrpSpPr/>
          <p:nvPr/>
        </p:nvGrpSpPr>
        <p:grpSpPr>
          <a:xfrm>
            <a:off x="7059827" y="200502"/>
            <a:ext cx="3764692" cy="3076197"/>
            <a:chOff x="7059827" y="200503"/>
            <a:chExt cx="3439154" cy="2773900"/>
          </a:xfrm>
        </p:grpSpPr>
        <p:pic>
          <p:nvPicPr>
            <p:cNvPr id="10" name="Grafik 85"/>
            <p:cNvPicPr>
              <a:picLocks noChangeAspect="1"/>
            </p:cNvPicPr>
            <p:nvPr/>
          </p:nvPicPr>
          <p:blipFill rotWithShape="1">
            <a:blip r:embed="rId4"/>
            <a:srcRect r="57340"/>
            <a:stretch/>
          </p:blipFill>
          <p:spPr>
            <a:xfrm>
              <a:off x="8221363" y="200503"/>
              <a:ext cx="2277618" cy="27739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7186" t="36997" r="59706" b="36336"/>
            <a:stretch/>
          </p:blipFill>
          <p:spPr>
            <a:xfrm>
              <a:off x="7059827" y="945135"/>
              <a:ext cx="1161536" cy="1329180"/>
            </a:xfrm>
            <a:prstGeom prst="rect">
              <a:avLst/>
            </a:prstGeom>
          </p:spPr>
        </p:pic>
      </p:grpSp>
      <p:sp>
        <p:nvSpPr>
          <p:cNvPr id="2" name="Rectangle 1"/>
          <p:cNvSpPr/>
          <p:nvPr/>
        </p:nvSpPr>
        <p:spPr>
          <a:xfrm>
            <a:off x="591671" y="4675953"/>
            <a:ext cx="6056555" cy="742278"/>
          </a:xfrm>
          <a:prstGeom prst="rect">
            <a:avLst/>
          </a:prstGeom>
          <a:noFill/>
          <a:ln w="25400"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Box 8"/>
          <p:cNvSpPr txBox="1"/>
          <p:nvPr/>
        </p:nvSpPr>
        <p:spPr>
          <a:xfrm>
            <a:off x="6304047" y="4168609"/>
            <a:ext cx="1511560" cy="369332"/>
          </a:xfrm>
          <a:prstGeom prst="rect">
            <a:avLst/>
          </a:prstGeom>
          <a:noFill/>
          <a:ln>
            <a:solidFill>
              <a:schemeClr val="accent1"/>
            </a:solidFill>
          </a:ln>
        </p:spPr>
        <p:txBody>
          <a:bodyPr wrap="square" lIns="0" tIns="0" rIns="0" bIns="0" rtlCol="0" anchor="t" anchorCtr="0">
            <a:spAutoFit/>
          </a:bodyPr>
          <a:lstStyle/>
          <a:p>
            <a:pPr algn="l">
              <a:lnSpc>
                <a:spcPct val="150000"/>
              </a:lnSpc>
              <a:spcBef>
                <a:spcPts val="1150"/>
              </a:spcBef>
            </a:pPr>
            <a:r>
              <a:rPr lang="en-US" sz="1600" dirty="0" smtClean="0"/>
              <a:t>Incomplete orbit</a:t>
            </a:r>
            <a:endParaRPr lang="en-US" sz="1600" dirty="0" smtClean="0"/>
          </a:p>
        </p:txBody>
      </p:sp>
      <p:cxnSp>
        <p:nvCxnSpPr>
          <p:cNvPr id="14" name="Straight Arrow Connector 13"/>
          <p:cNvCxnSpPr>
            <a:stCxn id="9" idx="2"/>
            <a:endCxn id="2" idx="3"/>
          </p:cNvCxnSpPr>
          <p:nvPr/>
        </p:nvCxnSpPr>
        <p:spPr>
          <a:xfrm flipH="1">
            <a:off x="6648226" y="4537941"/>
            <a:ext cx="411601" cy="509151"/>
          </a:xfrm>
          <a:prstGeom prst="straightConnector1">
            <a:avLst/>
          </a:prstGeom>
          <a:ln w="317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647825" y="1495425"/>
            <a:ext cx="762000" cy="466725"/>
          </a:xfrm>
          <a:prstGeom prst="ellipse">
            <a:avLst/>
          </a:prstGeom>
          <a:solidFill>
            <a:schemeClr val="tx2">
              <a:alpha val="4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23" name="Straight Arrow Connector 22"/>
          <p:cNvCxnSpPr>
            <a:endCxn id="24" idx="1"/>
          </p:cNvCxnSpPr>
          <p:nvPr/>
        </p:nvCxnSpPr>
        <p:spPr>
          <a:xfrm>
            <a:off x="2409825" y="1733550"/>
            <a:ext cx="1370480" cy="485579"/>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0305" y="1776700"/>
            <a:ext cx="1800225" cy="884858"/>
          </a:xfrm>
          <a:prstGeom prst="rect">
            <a:avLst/>
          </a:prstGeom>
          <a:noFill/>
        </p:spPr>
        <p:txBody>
          <a:bodyPr wrap="square" lIns="0" tIns="0" rIns="0" bIns="0" rtlCol="0" anchor="t" anchorCtr="0">
            <a:spAutoFit/>
          </a:bodyPr>
          <a:lstStyle/>
          <a:p>
            <a:pPr algn="l">
              <a:lnSpc>
                <a:spcPts val="2300"/>
              </a:lnSpc>
              <a:spcBef>
                <a:spcPts val="1150"/>
              </a:spcBef>
            </a:pPr>
            <a:r>
              <a:rPr lang="en-US" sz="1600" dirty="0" smtClean="0"/>
              <a:t>Included in the gyro-averaged flux calculation</a:t>
            </a:r>
            <a:endParaRPr lang="en-US" sz="1600" dirty="0" smtClean="0"/>
          </a:p>
        </p:txBody>
      </p:sp>
    </p:spTree>
    <p:extLst>
      <p:ext uri="{BB962C8B-B14F-4D97-AF65-F5344CB8AC3E}">
        <p14:creationId xmlns:p14="http://schemas.microsoft.com/office/powerpoint/2010/main" val="27274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95326" y="441325"/>
            <a:ext cx="9576471" cy="770787"/>
          </a:xfrm>
        </p:spPr>
        <p:txBody>
          <a:bodyPr/>
          <a:lstStyle/>
          <a:p>
            <a:r>
              <a:rPr lang="en-US" dirty="0" smtClean="0"/>
              <a:t>Results: Ion </a:t>
            </a:r>
            <a:r>
              <a:rPr lang="en-US" dirty="0" smtClean="0"/>
              <a:t>fractions</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13</a:t>
            </a:fld>
            <a:endParaRPr lang="de-DE" dirty="0"/>
          </a:p>
        </p:txBody>
      </p:sp>
      <mc:AlternateContent xmlns:mc="http://schemas.openxmlformats.org/markup-compatibility/2006">
        <mc:Choice xmlns:a14="http://schemas.microsoft.com/office/drawing/2010/main" Requires="a14">
          <p:sp>
            <p:nvSpPr>
              <p:cNvPr id="8" name="Inhaltsplatzhalter 7"/>
              <p:cNvSpPr>
                <a:spLocks noGrp="1"/>
              </p:cNvSpPr>
              <p:nvPr>
                <p:ph sz="quarter" idx="13"/>
              </p:nvPr>
            </p:nvSpPr>
            <p:spPr>
              <a:xfrm>
                <a:off x="685800" y="1609726"/>
                <a:ext cx="5276267" cy="3802246"/>
              </a:xfrm>
            </p:spPr>
            <p:txBody>
              <a:bodyPr>
                <a:noAutofit/>
              </a:bodyPr>
              <a:lstStyle/>
              <a:p>
                <a:pPr marL="285750" indent="-285750">
                  <a:buFont typeface="Arial" panose="020B0604020202020204" pitchFamily="34" charset="0"/>
                  <a:buChar char="•"/>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𝒊</m:t>
                        </m:r>
                        <m:r>
                          <a:rPr lang="en-US" b="1" i="1" smtClean="0">
                            <a:latin typeface="Cambria Math" panose="02040503050406030204" pitchFamily="18" charset="0"/>
                          </a:rPr>
                          <m:t>, </m:t>
                        </m:r>
                        <m:r>
                          <a:rPr lang="en-US" b="1" i="0" smtClean="0">
                            <a:latin typeface="Cambria Math" panose="02040503050406030204" pitchFamily="18" charset="0"/>
                          </a:rPr>
                          <m:t>𝐨𝐩𝐞</m:t>
                        </m:r>
                        <m:r>
                          <a:rPr lang="en-US" b="1" i="1" smtClean="0">
                            <a:latin typeface="Cambria Math" panose="02040503050406030204" pitchFamily="18" charset="0"/>
                          </a:rPr>
                          <m:t>𝒏</m:t>
                        </m:r>
                      </m:sub>
                    </m:sSub>
                    <m:r>
                      <a:rPr lang="en-US" b="1" i="1" smtClean="0">
                        <a:latin typeface="Cambria Math" panose="02040503050406030204" pitchFamily="18" charset="0"/>
                      </a:rPr>
                      <m:t>=</m:t>
                    </m:r>
                    <m:nary>
                      <m:naryPr>
                        <m:chr m:val="∑"/>
                        <m:ctrlPr>
                          <a:rPr lang="en-US" b="0" i="1" dirty="0">
                            <a:latin typeface="Cambria Math" panose="02040503050406030204" pitchFamily="18" charset="0"/>
                          </a:rPr>
                        </m:ctrlPr>
                      </m:naryPr>
                      <m:sub>
                        <m:r>
                          <m:rPr>
                            <m:brk m:alnAt="23"/>
                          </m:rPr>
                          <a:rPr lang="en-US" b="0" i="1" dirty="0">
                            <a:latin typeface="Cambria Math" panose="02040503050406030204" pitchFamily="18" charset="0"/>
                          </a:rPr>
                          <m:t>𝑗</m:t>
                        </m:r>
                        <m:r>
                          <a:rPr lang="en-US" b="0" i="1" dirty="0">
                            <a:latin typeface="Cambria Math" panose="02040503050406030204" pitchFamily="18" charset="0"/>
                          </a:rPr>
                          <m:t>=1</m:t>
                        </m:r>
                      </m:sub>
                      <m:sup>
                        <m:r>
                          <a:rPr lang="en-US" b="0" i="1" dirty="0">
                            <a:latin typeface="Cambria Math" panose="02040503050406030204" pitchFamily="18" charset="0"/>
                          </a:rPr>
                          <m:t>5</m:t>
                        </m:r>
                      </m:sup>
                      <m:e>
                        <m:nary>
                          <m:naryPr>
                            <m:ctrlPr>
                              <a:rPr lang="en-US" b="0" i="1" dirty="0">
                                <a:latin typeface="Cambria Math" panose="02040503050406030204" pitchFamily="18" charset="0"/>
                              </a:rPr>
                            </m:ctrlPr>
                          </m:naryPr>
                          <m:sub>
                            <m:r>
                              <m:rPr>
                                <m:brk m:alnAt="23"/>
                              </m:rPr>
                              <a:rPr lang="en-US" b="0" i="1" dirty="0">
                                <a:latin typeface="Cambria Math" panose="02040503050406030204" pitchFamily="18" charset="0"/>
                              </a:rPr>
                              <m:t>𝑙</m:t>
                            </m:r>
                            <m:sSub>
                              <m:sSubPr>
                                <m:ctrlPr>
                                  <a:rPr lang="en-US" b="0" i="1" dirty="0">
                                    <a:latin typeface="Cambria Math" panose="02040503050406030204" pitchFamily="18" charset="0"/>
                                  </a:rPr>
                                </m:ctrlPr>
                              </m:sSubPr>
                              <m:e>
                                <m:r>
                                  <m:rPr>
                                    <m:brk m:alnAt="23"/>
                                  </m:rPr>
                                  <a:rPr lang="en-US" b="0" i="1" dirty="0">
                                    <a:latin typeface="Cambria Math" panose="02040503050406030204" pitchFamily="18" charset="0"/>
                                  </a:rPr>
                                  <m:t>𝑠</m:t>
                                </m:r>
                              </m:e>
                              <m:sub>
                                <m:r>
                                  <m:rPr>
                                    <m:brk m:alnAt="23"/>
                                  </m:rPr>
                                  <a:rPr lang="en-US" b="0" i="1" dirty="0">
                                    <a:latin typeface="Cambria Math" panose="02040503050406030204" pitchFamily="18" charset="0"/>
                                  </a:rPr>
                                  <m:t>3</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3</m:t>
                                </m:r>
                                <m:r>
                                  <a:rPr lang="en-US" b="0" i="1" dirty="0">
                                    <a:latin typeface="Cambria Math" panose="02040503050406030204" pitchFamily="18" charset="0"/>
                                  </a:rPr>
                                  <m:t>𝑗</m:t>
                                </m:r>
                              </m:sub>
                            </m:sSub>
                          </m:sup>
                          <m:e>
                            <m:nary>
                              <m:naryPr>
                                <m:ctrlPr>
                                  <a:rPr lang="en-US" b="0" i="1" dirty="0">
                                    <a:latin typeface="Cambria Math" panose="02040503050406030204" pitchFamily="18" charset="0"/>
                                  </a:rPr>
                                </m:ctrlPr>
                              </m:naryPr>
                              <m:sub>
                                <m:sSub>
                                  <m:sSubPr>
                                    <m:ctrlPr>
                                      <a:rPr lang="en-US" b="0" i="1" dirty="0">
                                        <a:latin typeface="Cambria Math" panose="02040503050406030204" pitchFamily="18" charset="0"/>
                                      </a:rPr>
                                    </m:ctrlPr>
                                  </m:sSubPr>
                                  <m:e>
                                    <m:r>
                                      <a:rPr lang="en-US" b="0" i="1" dirty="0">
                                        <a:latin typeface="Cambria Math" panose="02040503050406030204" pitchFamily="18" charset="0"/>
                                      </a:rPr>
                                      <m:t>𝑙</m:t>
                                    </m:r>
                                  </m:e>
                                  <m:sub>
                                    <m:r>
                                      <a:rPr lang="en-US" b="0" i="1" dirty="0">
                                        <a:latin typeface="Cambria Math" panose="02040503050406030204" pitchFamily="18" charset="0"/>
                                      </a:rPr>
                                      <m:t>𝑠</m:t>
                                    </m:r>
                                    <m:r>
                                      <a:rPr lang="en-US" b="0" i="1" dirty="0">
                                        <a:latin typeface="Cambria Math" panose="02040503050406030204" pitchFamily="18" charset="0"/>
                                      </a:rPr>
                                      <m:t>2</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2</m:t>
                                    </m:r>
                                    <m:r>
                                      <a:rPr lang="en-US" b="0" i="1" dirty="0">
                                        <a:latin typeface="Cambria Math" panose="02040503050406030204" pitchFamily="18" charset="0"/>
                                      </a:rPr>
                                      <m:t>𝑗</m:t>
                                    </m:r>
                                  </m:sub>
                                </m:sSub>
                              </m:sup>
                              <m:e>
                                <m:nary>
                                  <m:naryPr>
                                    <m:ctrlPr>
                                      <a:rPr lang="en-US" b="0" i="1" dirty="0">
                                        <a:latin typeface="Cambria Math" panose="02040503050406030204" pitchFamily="18" charset="0"/>
                                      </a:rPr>
                                    </m:ctrlPr>
                                  </m:naryPr>
                                  <m:sub>
                                    <m:sSub>
                                      <m:sSubPr>
                                        <m:ctrlPr>
                                          <a:rPr lang="en-US" b="0" i="1" dirty="0">
                                            <a:latin typeface="Cambria Math" panose="02040503050406030204" pitchFamily="18" charset="0"/>
                                          </a:rPr>
                                        </m:ctrlPr>
                                      </m:sSubPr>
                                      <m:e>
                                        <m:r>
                                          <a:rPr lang="en-US" b="0" i="1" dirty="0">
                                            <a:latin typeface="Cambria Math" panose="02040503050406030204" pitchFamily="18" charset="0"/>
                                          </a:rPr>
                                          <m:t>𝑙</m:t>
                                        </m:r>
                                      </m:e>
                                      <m:sub>
                                        <m:r>
                                          <a:rPr lang="en-US" b="0" i="1" dirty="0">
                                            <a:latin typeface="Cambria Math" panose="02040503050406030204" pitchFamily="18" charset="0"/>
                                          </a:rPr>
                                          <m:t>𝑠</m:t>
                                        </m:r>
                                        <m:r>
                                          <a:rPr lang="en-US" b="0" i="1" dirty="0">
                                            <a:latin typeface="Cambria Math" panose="02040503050406030204" pitchFamily="18" charset="0"/>
                                          </a:rPr>
                                          <m:t>2</m:t>
                                        </m:r>
                                        <m:r>
                                          <a:rPr lang="en-US" b="0" i="1" dirty="0">
                                            <a:latin typeface="Cambria Math" panose="02040503050406030204" pitchFamily="18" charset="0"/>
                                          </a:rPr>
                                          <m:t>𝑗</m:t>
                                        </m:r>
                                      </m:sub>
                                    </m:sSub>
                                  </m:sub>
                                  <m:sup>
                                    <m:sSub>
                                      <m:sSubPr>
                                        <m:ctrlPr>
                                          <a:rPr lang="en-US" b="0" i="1" dirty="0">
                                            <a:latin typeface="Cambria Math" panose="02040503050406030204" pitchFamily="18" charset="0"/>
                                          </a:rPr>
                                        </m:ctrlPr>
                                      </m:sSubPr>
                                      <m:e>
                                        <m:sSub>
                                          <m:sSubPr>
                                            <m:ctrlPr>
                                              <a:rPr lang="en-US" b="0" i="1" dirty="0">
                                                <a:latin typeface="Cambria Math" panose="02040503050406030204" pitchFamily="18" charset="0"/>
                                              </a:rPr>
                                            </m:ctrlPr>
                                          </m:sSubPr>
                                          <m:e>
                                            <m:r>
                                              <a:rPr lang="en-US" b="0" i="1" dirty="0">
                                                <a:latin typeface="Cambria Math" panose="02040503050406030204" pitchFamily="18" charset="0"/>
                                              </a:rPr>
                                              <m:t>𝑢</m:t>
                                            </m:r>
                                          </m:e>
                                          <m:sub>
                                            <m:r>
                                              <a:rPr lang="en-US" b="0" i="1" dirty="0">
                                                <a:latin typeface="Cambria Math" panose="02040503050406030204" pitchFamily="18" charset="0"/>
                                              </a:rPr>
                                              <m:t>𝑠</m:t>
                                            </m:r>
                                          </m:sub>
                                        </m:sSub>
                                      </m:e>
                                      <m:sub>
                                        <m:r>
                                          <a:rPr lang="en-US" b="0" i="1" dirty="0">
                                            <a:latin typeface="Cambria Math" panose="02040503050406030204" pitchFamily="18" charset="0"/>
                                          </a:rPr>
                                          <m:t>1</m:t>
                                        </m:r>
                                        <m:r>
                                          <a:rPr lang="en-US" b="0" i="1" dirty="0">
                                            <a:latin typeface="Cambria Math" panose="02040503050406030204" pitchFamily="18" charset="0"/>
                                          </a:rPr>
                                          <m:t>𝑗</m:t>
                                        </m:r>
                                      </m:sub>
                                    </m:sSub>
                                  </m:sup>
                                  <m:e>
                                    <m:sSub>
                                      <m:sSubPr>
                                        <m:ctrlPr>
                                          <a:rPr lang="en-US" b="0" i="1" dirty="0">
                                            <a:latin typeface="Cambria Math" panose="02040503050406030204" pitchFamily="18" charset="0"/>
                                          </a:rPr>
                                        </m:ctrlPr>
                                      </m:sSubPr>
                                      <m:e>
                                        <m:r>
                                          <a:rPr lang="en-US" b="0" i="1" dirty="0">
                                            <a:latin typeface="Cambria Math" panose="02040503050406030204" pitchFamily="18" charset="0"/>
                                          </a:rPr>
                                          <m:t>𝑓</m:t>
                                        </m:r>
                                      </m:e>
                                      <m:sub>
                                        <m:r>
                                          <a:rPr lang="en-US" b="0" i="1" dirty="0">
                                            <a:latin typeface="Cambria Math" panose="02040503050406030204" pitchFamily="18" charset="0"/>
                                          </a:rPr>
                                          <m:t>𝑖</m:t>
                                        </m:r>
                                      </m:sub>
                                    </m:sSub>
                                    <m:d>
                                      <m:dPr>
                                        <m:ctrlPr>
                                          <a:rPr lang="en-US" b="0" i="1" dirty="0">
                                            <a:latin typeface="Cambria Math" panose="02040503050406030204" pitchFamily="18" charset="0"/>
                                          </a:rPr>
                                        </m:ctrlPr>
                                      </m:dPr>
                                      <m:e>
                                        <m:r>
                                          <a:rPr lang="en-US" b="0" i="1" dirty="0">
                                            <a:latin typeface="Cambria Math" panose="02040503050406030204" pitchFamily="18" charset="0"/>
                                          </a:rPr>
                                          <m:t>𝑣</m:t>
                                        </m:r>
                                      </m:e>
                                    </m:d>
                                    <m:r>
                                      <a:rPr lang="en-US" b="0" i="1" dirty="0">
                                        <a:latin typeface="Cambria Math" panose="02040503050406030204" pitchFamily="18" charset="0"/>
                                      </a:rPr>
                                      <m:t> </m:t>
                                    </m:r>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sSub>
                                          <m:sSubPr>
                                            <m:ctrlPr>
                                              <a:rPr lang="en-US" b="0" i="1" dirty="0">
                                                <a:latin typeface="Cambria Math" panose="02040503050406030204" pitchFamily="18" charset="0"/>
                                              </a:rPr>
                                            </m:ctrlPr>
                                          </m:sSubPr>
                                          <m:e>
                                            <m:r>
                                              <a:rPr lang="en-US" b="0" i="1" dirty="0">
                                                <a:latin typeface="Cambria Math" panose="02040503050406030204" pitchFamily="18" charset="0"/>
                                              </a:rPr>
                                              <m:t>𝑠</m:t>
                                            </m:r>
                                          </m:e>
                                          <m:sub>
                                            <m:r>
                                              <a:rPr lang="en-US" b="0" i="1" dirty="0">
                                                <a:latin typeface="Cambria Math" panose="02040503050406030204" pitchFamily="18" charset="0"/>
                                              </a:rPr>
                                              <m:t>1</m:t>
                                            </m:r>
                                          </m:sub>
                                        </m:sSub>
                                      </m:sub>
                                    </m:sSub>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2</m:t>
                                        </m:r>
                                      </m:sub>
                                    </m:sSub>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3</m:t>
                                        </m:r>
                                      </m:sub>
                                    </m:sSub>
                                  </m:e>
                                </m:nary>
                              </m:e>
                            </m:nary>
                          </m:e>
                        </m:nary>
                      </m:e>
                    </m:nary>
                  </m:oMath>
                </a14:m>
                <a:endParaRPr lang="en-US" i="0" dirty="0" smtClean="0">
                  <a:latin typeface="+mj-lt"/>
                </a:endParaRP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𝑭</m:t>
                        </m:r>
                      </m:e>
                      <m:sub>
                        <m:r>
                          <a:rPr lang="en-US" i="1">
                            <a:latin typeface="Cambria Math" panose="02040503050406030204" pitchFamily="18" charset="0"/>
                          </a:rPr>
                          <m:t>𝒊</m:t>
                        </m:r>
                        <m:r>
                          <a:rPr lang="en-US" i="1">
                            <a:latin typeface="Cambria Math" panose="02040503050406030204" pitchFamily="18" charset="0"/>
                          </a:rPr>
                          <m:t>, </m:t>
                        </m:r>
                        <m:r>
                          <a:rPr lang="en-US" b="1" i="0" smtClean="0">
                            <a:latin typeface="Cambria Math" panose="02040503050406030204" pitchFamily="18" charset="0"/>
                          </a:rPr>
                          <m:t>𝐭𝐨𝐭𝐚𝐥</m:t>
                        </m:r>
                      </m:sub>
                    </m:sSub>
                    <m:r>
                      <a:rPr lang="en-US" i="1">
                        <a:latin typeface="Cambria Math" panose="02040503050406030204" pitchFamily="18" charset="0"/>
                      </a:rPr>
                      <m:t>=</m:t>
                    </m:r>
                    <m:nary>
                      <m:naryPr>
                        <m:ctrlPr>
                          <a:rPr lang="en-US" b="0" i="1" dirty="0">
                            <a:latin typeface="Cambria Math" panose="02040503050406030204" pitchFamily="18" charset="0"/>
                          </a:rPr>
                        </m:ctrlPr>
                      </m:naryPr>
                      <m:sub>
                        <m:r>
                          <a:rPr lang="en-US" b="0" i="1" dirty="0">
                            <a:latin typeface="Cambria Math" panose="02040503050406030204" pitchFamily="18" charset="0"/>
                          </a:rPr>
                          <m:t>−</m:t>
                        </m:r>
                        <m:r>
                          <a:rPr lang="en-US" b="0" i="1" dirty="0">
                            <a:latin typeface="Cambria Math" panose="02040503050406030204" pitchFamily="18" charset="0"/>
                          </a:rPr>
                          <m:t>∞</m:t>
                        </m:r>
                      </m:sub>
                      <m:sup>
                        <m:r>
                          <a:rPr lang="en-US" b="0" i="1" dirty="0">
                            <a:latin typeface="Cambria Math" panose="02040503050406030204" pitchFamily="18" charset="0"/>
                          </a:rPr>
                          <m:t>∞</m:t>
                        </m:r>
                      </m:sup>
                      <m:e>
                        <m:nary>
                          <m:naryPr>
                            <m:ctrlPr>
                              <a:rPr lang="en-US" b="0" i="1" dirty="0">
                                <a:latin typeface="Cambria Math" panose="02040503050406030204" pitchFamily="18" charset="0"/>
                              </a:rPr>
                            </m:ctrlPr>
                          </m:naryPr>
                          <m:sub>
                            <m:r>
                              <a:rPr lang="en-US" b="0" i="1" dirty="0">
                                <a:latin typeface="Cambria Math" panose="02040503050406030204" pitchFamily="18" charset="0"/>
                              </a:rPr>
                              <m:t>−</m:t>
                            </m:r>
                            <m:r>
                              <a:rPr lang="en-US" b="0" i="1" dirty="0">
                                <a:latin typeface="Cambria Math" panose="02040503050406030204" pitchFamily="18" charset="0"/>
                              </a:rPr>
                              <m:t>∞</m:t>
                            </m:r>
                          </m:sub>
                          <m:sup>
                            <m:r>
                              <a:rPr lang="en-US" b="0" i="1" dirty="0">
                                <a:latin typeface="Cambria Math" panose="02040503050406030204" pitchFamily="18" charset="0"/>
                              </a:rPr>
                              <m:t>∞</m:t>
                            </m:r>
                          </m:sup>
                          <m:e>
                            <m:nary>
                              <m:naryPr>
                                <m:ctrlPr>
                                  <a:rPr lang="en-US" b="0" i="1" dirty="0">
                                    <a:latin typeface="Cambria Math" panose="02040503050406030204" pitchFamily="18" charset="0"/>
                                  </a:rPr>
                                </m:ctrlPr>
                              </m:naryPr>
                              <m:sub>
                                <m:r>
                                  <a:rPr lang="en-US" b="0" i="1" dirty="0">
                                    <a:latin typeface="Cambria Math" panose="02040503050406030204" pitchFamily="18" charset="0"/>
                                  </a:rPr>
                                  <m:t>0</m:t>
                                </m:r>
                              </m:sub>
                              <m:sup>
                                <m:r>
                                  <a:rPr lang="en-US" b="0" i="1" dirty="0">
                                    <a:latin typeface="Cambria Math" panose="02040503050406030204" pitchFamily="18" charset="0"/>
                                  </a:rPr>
                                  <m:t>∞</m:t>
                                </m:r>
                              </m:sup>
                              <m:e>
                                <m:sSub>
                                  <m:sSubPr>
                                    <m:ctrlPr>
                                      <a:rPr lang="en-US" b="0" i="1" dirty="0">
                                        <a:latin typeface="Cambria Math" panose="02040503050406030204" pitchFamily="18" charset="0"/>
                                      </a:rPr>
                                    </m:ctrlPr>
                                  </m:sSubPr>
                                  <m:e>
                                    <m:r>
                                      <a:rPr lang="en-US" b="0" i="1" dirty="0">
                                        <a:latin typeface="Cambria Math" panose="02040503050406030204" pitchFamily="18" charset="0"/>
                                      </a:rPr>
                                      <m:t>𝑓</m:t>
                                    </m:r>
                                  </m:e>
                                  <m:sub>
                                    <m:r>
                                      <a:rPr lang="en-US" b="0" i="1" dirty="0">
                                        <a:latin typeface="Cambria Math" panose="02040503050406030204" pitchFamily="18" charset="0"/>
                                      </a:rPr>
                                      <m:t>𝑖</m:t>
                                    </m:r>
                                  </m:sub>
                                </m:sSub>
                                <m:d>
                                  <m:dPr>
                                    <m:ctrlPr>
                                      <a:rPr lang="en-US" b="0" i="1" dirty="0">
                                        <a:latin typeface="Cambria Math" panose="02040503050406030204" pitchFamily="18" charset="0"/>
                                      </a:rPr>
                                    </m:ctrlPr>
                                  </m:dPr>
                                  <m:e>
                                    <m:r>
                                      <a:rPr lang="en-US" b="0" i="1" dirty="0">
                                        <a:latin typeface="Cambria Math" panose="02040503050406030204" pitchFamily="18" charset="0"/>
                                      </a:rPr>
                                      <m:t>𝑣</m:t>
                                    </m:r>
                                  </m:e>
                                </m:d>
                                <m:r>
                                  <a:rPr lang="en-US" b="0" i="1" dirty="0">
                                    <a:latin typeface="Cambria Math" panose="02040503050406030204" pitchFamily="18" charset="0"/>
                                  </a:rPr>
                                  <m:t> </m:t>
                                </m:r>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sSub>
                                      <m:sSubPr>
                                        <m:ctrlPr>
                                          <a:rPr lang="en-US" b="0" i="1" dirty="0">
                                            <a:latin typeface="Cambria Math" panose="02040503050406030204" pitchFamily="18" charset="0"/>
                                          </a:rPr>
                                        </m:ctrlPr>
                                      </m:sSubPr>
                                      <m:e>
                                        <m:r>
                                          <a:rPr lang="en-US" b="0" i="1" dirty="0">
                                            <a:latin typeface="Cambria Math" panose="02040503050406030204" pitchFamily="18" charset="0"/>
                                          </a:rPr>
                                          <m:t>𝑠</m:t>
                                        </m:r>
                                      </m:e>
                                      <m:sub>
                                        <m:r>
                                          <a:rPr lang="en-US" b="0" i="1" dirty="0">
                                            <a:latin typeface="Cambria Math" panose="02040503050406030204" pitchFamily="18" charset="0"/>
                                          </a:rPr>
                                          <m:t>1</m:t>
                                        </m:r>
                                      </m:sub>
                                    </m:sSub>
                                  </m:sub>
                                </m:sSub>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2</m:t>
                                    </m:r>
                                  </m:sub>
                                </m:sSub>
                                <m:r>
                                  <a:rPr lang="en-US" b="0" i="1" dirty="0">
                                    <a:latin typeface="Cambria Math" panose="02040503050406030204" pitchFamily="18" charset="0"/>
                                  </a:rPr>
                                  <m:t>𝑑</m:t>
                                </m:r>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3</m:t>
                                    </m:r>
                                  </m:sub>
                                </m:sSub>
                              </m:e>
                            </m:nary>
                          </m:e>
                        </m:nary>
                      </m:e>
                    </m:nary>
                  </m:oMath>
                </a14:m>
                <a:endParaRPr lang="en-US" i="0" dirty="0" smtClean="0">
                  <a:latin typeface="+mj-lt"/>
                </a:endParaRP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𝑭</m:t>
                        </m:r>
                      </m:e>
                      <m:sub>
                        <m:r>
                          <a:rPr lang="en-US" i="1">
                            <a:latin typeface="Cambria Math" panose="02040503050406030204" pitchFamily="18" charset="0"/>
                          </a:rPr>
                          <m:t>𝒊</m:t>
                        </m:r>
                        <m:r>
                          <a:rPr lang="en-US" i="1">
                            <a:latin typeface="Cambria Math" panose="02040503050406030204" pitchFamily="18" charset="0"/>
                          </a:rPr>
                          <m:t>, </m:t>
                        </m:r>
                        <m:r>
                          <a:rPr lang="en-US" b="1" i="0" smtClean="0">
                            <a:latin typeface="Cambria Math" panose="02040503050406030204" pitchFamily="18" charset="0"/>
                          </a:rPr>
                          <m:t>𝐜𝐥𝐨𝐬𝐞𝐝</m:t>
                        </m:r>
                      </m:sub>
                    </m:sSub>
                    <m:r>
                      <a:rPr lang="en-US" b="1"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𝑭</m:t>
                        </m:r>
                      </m:e>
                      <m:sub>
                        <m:r>
                          <a:rPr lang="en-US" i="1">
                            <a:latin typeface="Cambria Math" panose="02040503050406030204" pitchFamily="18" charset="0"/>
                          </a:rPr>
                          <m:t>𝒊</m:t>
                        </m:r>
                        <m:r>
                          <a:rPr lang="en-US" i="1">
                            <a:latin typeface="Cambria Math" panose="02040503050406030204" pitchFamily="18" charset="0"/>
                          </a:rPr>
                          <m:t>, </m:t>
                        </m:r>
                        <m:r>
                          <a:rPr lang="en-US" b="1" i="0" smtClean="0">
                            <a:latin typeface="Cambria Math" panose="02040503050406030204" pitchFamily="18" charset="0"/>
                          </a:rPr>
                          <m:t>𝐭𝐨𝐭𝐚𝐥</m:t>
                        </m:r>
                      </m:sub>
                    </m:sSub>
                    <m:r>
                      <a:rPr lang="en-US" b="1"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𝑭</m:t>
                        </m:r>
                      </m:e>
                      <m:sub>
                        <m:r>
                          <a:rPr lang="en-US" i="1">
                            <a:latin typeface="Cambria Math" panose="02040503050406030204" pitchFamily="18" charset="0"/>
                          </a:rPr>
                          <m:t>𝒊</m:t>
                        </m:r>
                        <m:r>
                          <a:rPr lang="en-US" i="1">
                            <a:latin typeface="Cambria Math" panose="02040503050406030204" pitchFamily="18" charset="0"/>
                          </a:rPr>
                          <m:t>, </m:t>
                        </m:r>
                        <m:r>
                          <a:rPr lang="en-US">
                            <a:latin typeface="Cambria Math" panose="02040503050406030204" pitchFamily="18" charset="0"/>
                          </a:rPr>
                          <m:t>𝐨𝐩𝐞</m:t>
                        </m:r>
                        <m:r>
                          <a:rPr lang="en-US" i="1">
                            <a:latin typeface="Cambria Math" panose="02040503050406030204" pitchFamily="18" charset="0"/>
                          </a:rPr>
                          <m:t>𝒏</m:t>
                        </m:r>
                      </m:sub>
                    </m:sSub>
                  </m:oMath>
                </a14:m>
                <a:endParaRPr lang="en-US" i="0" dirty="0" smtClean="0">
                  <a:latin typeface="+mj-lt"/>
                </a:endParaRP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𝑭</m:t>
                        </m:r>
                      </m:e>
                      <m:sub>
                        <m:r>
                          <a:rPr lang="en-US" i="1">
                            <a:latin typeface="Cambria Math" panose="02040503050406030204" pitchFamily="18" charset="0"/>
                          </a:rPr>
                          <m:t>𝒊</m:t>
                        </m:r>
                        <m:r>
                          <a:rPr lang="en-US" i="1">
                            <a:latin typeface="Cambria Math" panose="02040503050406030204" pitchFamily="18" charset="0"/>
                          </a:rPr>
                          <m:t>, </m:t>
                        </m:r>
                        <m:r>
                          <a:rPr lang="en-US">
                            <a:latin typeface="Cambria Math" panose="02040503050406030204" pitchFamily="18" charset="0"/>
                          </a:rPr>
                          <m:t>𝐨𝐩𝐞</m:t>
                        </m:r>
                        <m:r>
                          <a:rPr lang="en-US" i="1">
                            <a:latin typeface="Cambria Math" panose="02040503050406030204" pitchFamily="18" charset="0"/>
                          </a:rPr>
                          <m:t>𝒏</m:t>
                        </m:r>
                      </m:sub>
                    </m:sSub>
                    <m:r>
                      <a:rPr lang="en-US" b="1"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𝑣</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𝑐</m:t>
                            </m:r>
                          </m:sub>
                        </m:sSub>
                      </m:e>
                    </m:d>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𝑣</m:t>
                            </m:r>
                          </m:sub>
                        </m:sSub>
                      </m:e>
                    </m:d>
                    <m:r>
                      <a:rPr lang="en-US" b="0" i="1" smtClean="0">
                        <a:latin typeface="Cambria Math" panose="02040503050406030204" pitchFamily="18" charset="0"/>
                      </a:rPr>
                      <m:t>+1]</m:t>
                    </m:r>
                  </m:oMath>
                </a14:m>
                <a:r>
                  <a:rPr lang="en-US" i="0" dirty="0" smtClean="0">
                    <a:latin typeface="+mj-lt"/>
                  </a:rPr>
                  <a:t> </a:t>
                </a:r>
              </a:p>
              <a:p>
                <a:pPr marL="285750" indent="-285750">
                  <a:buFont typeface="Arial" panose="020B0604020202020204" pitchFamily="34" charset="0"/>
                  <a:buChar char="•"/>
                </a:pPr>
                <a:r>
                  <a:rPr lang="en-US" b="0" dirty="0" smtClean="0">
                    <a:latin typeface="+mj-lt"/>
                  </a:rPr>
                  <a:t>where,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𝑟</m:t>
                        </m:r>
                      </m:e>
                      <m:sub>
                        <m:r>
                          <a:rPr lang="en-US" b="0" i="1">
                            <a:latin typeface="Cambria Math" panose="02040503050406030204" pitchFamily="18" charset="0"/>
                          </a:rPr>
                          <m:t>𝑣</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erf</m:t>
                    </m:r>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𝑎</m:t>
                        </m:r>
                      </m:e>
                    </m:rad>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 ⊥</m:t>
                        </m:r>
                      </m:sub>
                      <m:sup>
                        <m:r>
                          <a:rPr lang="en-US" b="0" i="1" smtClean="0">
                            <a:latin typeface="Cambria Math" panose="02040503050406030204" pitchFamily="18" charset="0"/>
                          </a:rPr>
                          <m:t>𝑙</m:t>
                        </m:r>
                      </m:sup>
                    </m:sSubSup>
                    <m:r>
                      <a:rPr lang="en-US" b="0" i="0" smtClean="0">
                        <a:latin typeface="Cambria Math" panose="02040503050406030204" pitchFamily="18" charset="0"/>
                      </a:rPr>
                      <m:t>)</m:t>
                    </m:r>
                  </m:oMath>
                </a14:m>
                <a:r>
                  <a:rPr lang="en-US" b="0" dirty="0" smtClean="0">
                    <a:latin typeface="+mj-lt"/>
                  </a:rPr>
                  <a:t>,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𝑟</m:t>
                        </m:r>
                      </m:e>
                      <m:sub>
                        <m:r>
                          <a:rPr lang="en-US" b="0" i="1" smtClean="0">
                            <a:latin typeface="Cambria Math" panose="02040503050406030204" pitchFamily="18" charset="0"/>
                          </a:rPr>
                          <m:t>𝑐</m:t>
                        </m:r>
                      </m:sub>
                    </m:sSub>
                    <m:r>
                      <a:rPr lang="en-US" b="0" i="1">
                        <a:latin typeface="Cambria Math" panose="02040503050406030204" pitchFamily="18" charset="0"/>
                      </a:rPr>
                      <m:t>=</m:t>
                    </m:r>
                    <m:r>
                      <m:rPr>
                        <m:sty m:val="p"/>
                      </m:rPr>
                      <a:rPr lang="en-US" b="0">
                        <a:latin typeface="Cambria Math" panose="02040503050406030204" pitchFamily="18" charset="0"/>
                      </a:rPr>
                      <m:t>erf</m:t>
                    </m:r>
                    <m:r>
                      <a:rPr lang="en-US" b="0">
                        <a:latin typeface="Cambria Math" panose="02040503050406030204" pitchFamily="18" charset="0"/>
                      </a:rPr>
                      <m:t>(</m:t>
                    </m:r>
                    <m:rad>
                      <m:radPr>
                        <m:degHide m:val="on"/>
                        <m:ctrlPr>
                          <a:rPr lang="en-US" b="0" i="1">
                            <a:latin typeface="Cambria Math" panose="02040503050406030204" pitchFamily="18" charset="0"/>
                          </a:rPr>
                        </m:ctrlPr>
                      </m:radPr>
                      <m:deg/>
                      <m:e>
                        <m:r>
                          <a:rPr lang="en-US" b="0" i="1">
                            <a:latin typeface="Cambria Math" panose="02040503050406030204" pitchFamily="18" charset="0"/>
                          </a:rPr>
                          <m:t>𝑎</m:t>
                        </m:r>
                      </m:e>
                    </m:rad>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m:t>
                        </m:r>
                      </m:sub>
                    </m:sSub>
                    <m:r>
                      <a:rPr lang="en-US" b="0">
                        <a:latin typeface="Cambria Math" panose="02040503050406030204" pitchFamily="18" charset="0"/>
                      </a:rPr>
                      <m:t>)</m:t>
                    </m:r>
                  </m:oMath>
                </a14:m>
                <a:endParaRPr lang="en-US" b="0" dirty="0" smtClean="0">
                  <a:latin typeface="+mj-lt"/>
                </a:endParaRPr>
              </a:p>
            </p:txBody>
          </p:sp>
        </mc:Choice>
        <mc:Fallback>
          <p:sp>
            <p:nvSpPr>
              <p:cNvPr id="8" name="Inhaltsplatzhalter 7"/>
              <p:cNvSpPr>
                <a:spLocks noGrp="1" noRot="1" noChangeAspect="1" noMove="1" noResize="1" noEditPoints="1" noAdjustHandles="1" noChangeArrowheads="1" noChangeShapeType="1" noTextEdit="1"/>
              </p:cNvSpPr>
              <p:nvPr>
                <p:ph sz="quarter" idx="13"/>
              </p:nvPr>
            </p:nvSpPr>
            <p:spPr>
              <a:xfrm>
                <a:off x="685800" y="1609726"/>
                <a:ext cx="5276267" cy="3802246"/>
              </a:xfrm>
              <a:blipFill>
                <a:blip r:embed="rId2"/>
                <a:stretch>
                  <a:fillRect l="-2543" t="-10096"/>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862" y="1464047"/>
            <a:ext cx="5616263" cy="4436847"/>
          </a:xfrm>
          <a:prstGeom prst="rect">
            <a:avLst/>
          </a:prstGeom>
        </p:spPr>
      </p:pic>
      <p:sp>
        <p:nvSpPr>
          <p:cNvPr id="7" name="Rectangle 6"/>
          <p:cNvSpPr/>
          <p:nvPr/>
        </p:nvSpPr>
        <p:spPr>
          <a:xfrm>
            <a:off x="885825" y="3219450"/>
            <a:ext cx="4267200" cy="552450"/>
          </a:xfrm>
          <a:prstGeom prst="rect">
            <a:avLst/>
          </a:prstGeom>
          <a:noFill/>
          <a:ln w="2540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mc:AlternateContent xmlns:mc="http://schemas.openxmlformats.org/markup-compatibility/2006">
        <mc:Choice xmlns:a14="http://schemas.microsoft.com/office/drawing/2010/main" Requires="a14">
          <p:sp>
            <p:nvSpPr>
              <p:cNvPr id="9" name="Textfeld 6"/>
              <p:cNvSpPr txBox="1"/>
              <p:nvPr/>
            </p:nvSpPr>
            <p:spPr>
              <a:xfrm>
                <a:off x="7174153" y="1212112"/>
                <a:ext cx="4461120" cy="589905"/>
              </a:xfrm>
              <a:prstGeom prst="rect">
                <a:avLst/>
              </a:prstGeom>
              <a:noFill/>
              <a:ln w="25400">
                <a:solidFill>
                  <a:schemeClr val="tx1"/>
                </a:solidFill>
              </a:ln>
            </p:spPr>
            <p:txBody>
              <a:bodyPr wrap="square" lIns="0" tIns="0" rIns="0" bIns="0" rtlCol="0" anchor="t" anchorCtr="0">
                <a:spAutoFit/>
              </a:bodyPr>
              <a:lstStyle/>
              <a:p>
                <a:pPr algn="ctr">
                  <a:lnSpc>
                    <a:spcPts val="2300"/>
                  </a:lnSpc>
                  <a:spcBef>
                    <a:spcPts val="1150"/>
                  </a:spcBef>
                </a:pPr>
                <a:r>
                  <a:rPr lang="en-US" sz="1600" b="1" dirty="0" smtClean="0"/>
                  <a:t> For </a:t>
                </a:r>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𝑻</m:t>
                        </m:r>
                      </m:e>
                      <m:sub>
                        <m:r>
                          <a:rPr lang="en-US" sz="1600" b="1" i="1" smtClean="0">
                            <a:latin typeface="Cambria Math" panose="02040503050406030204" pitchFamily="18" charset="0"/>
                          </a:rPr>
                          <m:t>𝒆</m:t>
                        </m:r>
                      </m:sub>
                    </m:sSub>
                    <m:r>
                      <a:rPr lang="en-US" sz="1600" b="1" i="1" smtClean="0">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𝑻</m:t>
                        </m:r>
                      </m:e>
                      <m:sub>
                        <m:r>
                          <a:rPr lang="en-US" sz="1600" b="1" i="1" smtClean="0">
                            <a:latin typeface="Cambria Math" panose="02040503050406030204" pitchFamily="18" charset="0"/>
                          </a:rPr>
                          <m:t>𝒊</m:t>
                        </m:r>
                      </m:sub>
                    </m:sSub>
                    <m:r>
                      <a:rPr lang="en-US" sz="1600" b="1" i="1" smtClean="0">
                        <a:latin typeface="Cambria Math" panose="02040503050406030204" pitchFamily="18" charset="0"/>
                      </a:rPr>
                      <m:t>=</m:t>
                    </m:r>
                    <m:r>
                      <a:rPr lang="en-US" sz="1600" b="1" i="1" smtClean="0">
                        <a:latin typeface="Cambria Math" panose="02040503050406030204" pitchFamily="18" charset="0"/>
                      </a:rPr>
                      <m:t>𝟑𝟎</m:t>
                    </m:r>
                    <m:r>
                      <a:rPr lang="en-US" sz="1600" b="1" i="1" smtClean="0">
                        <a:latin typeface="Cambria Math" panose="02040503050406030204" pitchFamily="18" charset="0"/>
                      </a:rPr>
                      <m:t> </m:t>
                    </m:r>
                    <m:r>
                      <a:rPr lang="en-US" sz="1600" b="1" i="1" smtClean="0">
                        <a:latin typeface="Cambria Math" panose="02040503050406030204" pitchFamily="18" charset="0"/>
                      </a:rPr>
                      <m:t>𝒆𝑽</m:t>
                    </m:r>
                    <m:r>
                      <a:rPr lang="en-US" sz="1600" b="1" i="1" smtClean="0">
                        <a:latin typeface="Cambria Math" panose="02040503050406030204" pitchFamily="18" charset="0"/>
                      </a:rPr>
                      <m:t>, </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𝒏</m:t>
                        </m:r>
                      </m:e>
                      <m:sub>
                        <m:r>
                          <a:rPr lang="en-US" sz="1600" b="1" i="1" smtClean="0">
                            <a:latin typeface="Cambria Math" panose="02040503050406030204" pitchFamily="18" charset="0"/>
                          </a:rPr>
                          <m:t>𝒆</m:t>
                        </m:r>
                        <m:r>
                          <a:rPr lang="en-US" sz="1600" b="1" i="1" smtClean="0">
                            <a:latin typeface="Cambria Math" panose="02040503050406030204" pitchFamily="18" charset="0"/>
                          </a:rPr>
                          <m:t>, </m:t>
                        </m:r>
                        <m:r>
                          <a:rPr lang="en-US" sz="1600" b="1" i="1" smtClean="0">
                            <a:latin typeface="Cambria Math" panose="02040503050406030204" pitchFamily="18" charset="0"/>
                          </a:rPr>
                          <m:t>𝒎𝒔𝒆</m:t>
                        </m:r>
                        <m:r>
                          <a:rPr lang="en-US" sz="1600" b="1" i="1" smtClean="0">
                            <a:latin typeface="Cambria Math" panose="02040503050406030204" pitchFamily="18" charset="0"/>
                          </a:rPr>
                          <m:t> </m:t>
                        </m:r>
                      </m:sub>
                    </m:sSub>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𝟏𝟎</m:t>
                        </m:r>
                      </m:e>
                      <m:sup>
                        <m:r>
                          <a:rPr lang="en-US" sz="1600" b="1" i="1" smtClean="0">
                            <a:latin typeface="Cambria Math" panose="02040503050406030204" pitchFamily="18" charset="0"/>
                          </a:rPr>
                          <m:t>𝟏𝟗</m:t>
                        </m:r>
                      </m:sup>
                    </m:sSup>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𝒎</m:t>
                        </m:r>
                      </m:e>
                      <m:sup>
                        <m:r>
                          <a:rPr lang="en-US" sz="1600" b="1" i="1" smtClean="0">
                            <a:latin typeface="Cambria Math" panose="02040503050406030204" pitchFamily="18" charset="0"/>
                          </a:rPr>
                          <m:t>−</m:t>
                        </m:r>
                        <m:r>
                          <a:rPr lang="en-US" sz="1600" b="1" i="1" smtClean="0">
                            <a:latin typeface="Cambria Math" panose="02040503050406030204" pitchFamily="18" charset="0"/>
                          </a:rPr>
                          <m:t>𝟑</m:t>
                        </m:r>
                      </m:sup>
                    </m:sSup>
                    <m:r>
                      <a:rPr lang="en-US" sz="1600" b="1" i="1" smtClean="0">
                        <a:latin typeface="Cambria Math" panose="02040503050406030204" pitchFamily="18" charset="0"/>
                      </a:rPr>
                      <m:t>,</m:t>
                    </m:r>
                  </m:oMath>
                </a14:m>
                <a:endParaRPr lang="en-US" sz="1600" b="1" i="1" dirty="0" smtClean="0">
                  <a:latin typeface="Cambria Math" panose="02040503050406030204" pitchFamily="18" charset="0"/>
                </a:endParaRPr>
              </a:p>
              <a:p>
                <a:pPr algn="ctr">
                  <a:lnSpc>
                    <a:spcPts val="2300"/>
                  </a:lnSpc>
                  <a:spcBef>
                    <a:spcPts val="1150"/>
                  </a:spcBef>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 </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𝒇</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 </m:t>
                      </m:r>
                      <m:r>
                        <a:rPr lang="en-US" sz="1600" b="1" i="1" smtClean="0">
                          <a:latin typeface="Cambria Math" panose="02040503050406030204" pitchFamily="18" charset="0"/>
                        </a:rPr>
                        <m:t>𝑽</m:t>
                      </m:r>
                      <m:r>
                        <a:rPr lang="en-US" sz="1600" b="1" i="1" smtClean="0">
                          <a:latin typeface="Cambria Math" panose="02040503050406030204" pitchFamily="18" charset="0"/>
                        </a:rPr>
                        <m:t>, </m:t>
                      </m:r>
                      <m:r>
                        <a:rPr lang="en-US" sz="1600" b="1" i="1" smtClean="0">
                          <a:latin typeface="Cambria Math" panose="02040503050406030204" pitchFamily="18" charset="0"/>
                        </a:rPr>
                        <m:t>𝜶</m:t>
                      </m:r>
                      <m:r>
                        <a:rPr lang="en-US" sz="1600" b="1" i="1" smtClean="0">
                          <a:latin typeface="Cambria Math" panose="02040503050406030204" pitchFamily="18" charset="0"/>
                        </a:rPr>
                        <m:t>&gt;</m:t>
                      </m:r>
                      <m:r>
                        <a:rPr lang="en-US" sz="1600" b="1" i="1" smtClean="0">
                          <a:latin typeface="Cambria Math" panose="02040503050406030204" pitchFamily="18" charset="0"/>
                        </a:rPr>
                        <m:t>𝟎</m:t>
                      </m:r>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𝟑</m:t>
                          </m:r>
                        </m:e>
                        <m:sup>
                          <m:r>
                            <a:rPr lang="en-US" sz="1600" b="1" i="1" smtClean="0">
                              <a:latin typeface="Cambria Math" panose="02040503050406030204" pitchFamily="18" charset="0"/>
                            </a:rPr>
                            <m:t>𝒐</m:t>
                          </m:r>
                        </m:sup>
                      </m:sSup>
                    </m:oMath>
                  </m:oMathPara>
                </a14:m>
                <a:endParaRPr lang="en-US" sz="1600" b="1" dirty="0" err="1" smtClean="0"/>
              </a:p>
            </p:txBody>
          </p:sp>
        </mc:Choice>
        <mc:Fallback>
          <p:sp>
            <p:nvSpPr>
              <p:cNvPr id="9" name="Textfeld 6"/>
              <p:cNvSpPr txBox="1">
                <a:spLocks noRot="1" noChangeAspect="1" noMove="1" noResize="1" noEditPoints="1" noAdjustHandles="1" noChangeArrowheads="1" noChangeShapeType="1" noTextEdit="1"/>
              </p:cNvSpPr>
              <p:nvPr/>
            </p:nvSpPr>
            <p:spPr>
              <a:xfrm>
                <a:off x="7174153" y="1212112"/>
                <a:ext cx="4461120" cy="589905"/>
              </a:xfrm>
              <a:prstGeom prst="rect">
                <a:avLst/>
              </a:prstGeom>
              <a:blipFill>
                <a:blip r:embed="rId4"/>
                <a:stretch>
                  <a:fillRect t="-4950" b="-6931"/>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7680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79" y="1920239"/>
            <a:ext cx="5208608" cy="4114800"/>
          </a:xfrm>
          <a:prstGeom prst="rect">
            <a:avLst/>
          </a:prstGeom>
        </p:spPr>
      </p:pic>
      <p:sp>
        <p:nvSpPr>
          <p:cNvPr id="3" name="Titel 2"/>
          <p:cNvSpPr>
            <a:spLocks noGrp="1"/>
          </p:cNvSpPr>
          <p:nvPr>
            <p:ph type="title"/>
          </p:nvPr>
        </p:nvSpPr>
        <p:spPr>
          <a:xfrm>
            <a:off x="695326" y="441325"/>
            <a:ext cx="9576471" cy="770787"/>
          </a:xfrm>
        </p:spPr>
        <p:txBody>
          <a:bodyPr/>
          <a:lstStyle/>
          <a:p>
            <a:r>
              <a:rPr lang="en-US" dirty="0" smtClean="0"/>
              <a:t>Results: Ion flux</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14</a:t>
            </a:fld>
            <a:endParaRPr lang="de-DE" dirty="0"/>
          </a:p>
        </p:txBody>
      </p:sp>
      <mc:AlternateContent xmlns:mc="http://schemas.openxmlformats.org/markup-compatibility/2006">
        <mc:Choice xmlns:a14="http://schemas.microsoft.com/office/drawing/2010/main" Requires="a14">
          <p:sp>
            <p:nvSpPr>
              <p:cNvPr id="8" name="Inhaltsplatzhalter 7"/>
              <p:cNvSpPr>
                <a:spLocks noGrp="1"/>
              </p:cNvSpPr>
              <p:nvPr>
                <p:ph sz="quarter" idx="13"/>
              </p:nvPr>
            </p:nvSpPr>
            <p:spPr>
              <a:xfrm>
                <a:off x="374297" y="1732094"/>
                <a:ext cx="7692893" cy="4203245"/>
              </a:xfrm>
            </p:spPr>
            <p:txBody>
              <a:bodyPr>
                <a:noAutofit/>
              </a:bodyPr>
              <a:lstStyle/>
              <a:p>
                <a:pPr marL="285750" indent="-285750">
                  <a:buFont typeface="Arial" panose="020B0604020202020204" pitchFamily="34" charset="0"/>
                  <a:buChar char="•"/>
                </a:pPr>
                <a:r>
                  <a:rPr lang="en-US" sz="1400" b="0" i="0" dirty="0" smtClean="0">
                    <a:latin typeface="+mj-lt"/>
                  </a:rPr>
                  <a:t>Total ion flux at the wall:</a:t>
                </a:r>
              </a:p>
              <a:p>
                <a:pPr marL="465138" lvl="2" indent="-285750"/>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𝛤</m:t>
                        </m:r>
                      </m:e>
                      <m:sub>
                        <m:r>
                          <a:rPr lang="en-US" sz="1400" b="0" i="1" smtClean="0">
                            <a:latin typeface="Cambria Math" panose="02040503050406030204" pitchFamily="18" charset="0"/>
                          </a:rPr>
                          <m:t>𝑖</m:t>
                        </m:r>
                        <m:r>
                          <a:rPr lang="en-US" sz="1400" b="0" i="1" smtClean="0">
                            <a:latin typeface="Cambria Math" panose="02040503050406030204" pitchFamily="18" charset="0"/>
                          </a:rPr>
                          <m:t>, </m:t>
                        </m:r>
                        <m:r>
                          <a:rPr lang="en-US" sz="1400" b="0" i="1" smtClean="0">
                            <a:latin typeface="Cambria Math" panose="02040503050406030204" pitchFamily="18" charset="0"/>
                          </a:rPr>
                          <m:t>𝑡𝑜𝑡𝑎𝑙</m:t>
                        </m:r>
                      </m:sub>
                    </m:sSub>
                    <m:r>
                      <a:rPr lang="en-US" sz="1400" b="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𝑒</m:t>
                        </m:r>
                        <m:r>
                          <a:rPr lang="en-US" sz="1400" b="0" i="1" smtClean="0">
                            <a:latin typeface="Cambria Math" panose="02040503050406030204" pitchFamily="18" charset="0"/>
                          </a:rPr>
                          <m:t>, </m:t>
                        </m:r>
                        <m:r>
                          <m:rPr>
                            <m:sty m:val="p"/>
                          </m:rPr>
                          <a:rPr lang="en-US" sz="1400" b="0" i="0" smtClean="0">
                            <a:latin typeface="Cambria Math" panose="02040503050406030204" pitchFamily="18" charset="0"/>
                          </a:rPr>
                          <m:t>mse</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𝐶</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𝑠𝑖𝑛</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𝛼</m:t>
                        </m:r>
                      </m:e>
                    </m:d>
                    <m:r>
                      <a:rPr lang="en-US" sz="1400" b="0" i="1" smtClean="0">
                        <a:latin typeface="Cambria Math" panose="02040503050406030204" pitchFamily="18" charset="0"/>
                      </a:rPr>
                      <m:t>+</m:t>
                    </m:r>
                    <m:sSub>
                      <m:sSubPr>
                        <m:ctrlPr>
                          <a:rPr lang="en-US" sz="1400" b="0" i="0" smtClean="0">
                            <a:latin typeface="Cambria Math" panose="02040503050406030204" pitchFamily="18" charset="0"/>
                          </a:rPr>
                        </m:ctrlPr>
                      </m:sSubPr>
                      <m:e>
                        <m:r>
                          <m:rPr>
                            <m:sty m:val="p"/>
                          </m:rPr>
                          <a:rPr lang="en-US" sz="1400" b="0" i="0" smtClean="0">
                            <a:latin typeface="Cambria Math" panose="02040503050406030204" pitchFamily="18" charset="0"/>
                          </a:rPr>
                          <m:t>Γ</m:t>
                        </m:r>
                      </m:e>
                      <m:sub>
                        <m:r>
                          <m:rPr>
                            <m:sty m:val="p"/>
                          </m:rPr>
                          <a:rPr lang="en-US" sz="1400" b="0" i="0" smtClean="0">
                            <a:latin typeface="Cambria Math" panose="02040503050406030204" pitchFamily="18" charset="0"/>
                          </a:rPr>
                          <m:t>i</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IO</m:t>
                        </m:r>
                      </m:sub>
                    </m:sSub>
                  </m:oMath>
                </a14:m>
                <a:endParaRPr lang="en-US" sz="1400" b="0" dirty="0" smtClean="0"/>
              </a:p>
              <a:p>
                <a:pPr marL="465138" lvl="2" indent="-285750"/>
                <a14:m>
                  <m:oMath xmlns:m="http://schemas.openxmlformats.org/officeDocument/2006/math">
                    <m:sSub>
                      <m:sSubPr>
                        <m:ctrlPr>
                          <a:rPr lang="en-US" b="0" i="1">
                            <a:latin typeface="Cambria Math" panose="02040503050406030204" pitchFamily="18" charset="0"/>
                          </a:rPr>
                        </m:ctrlPr>
                      </m:sSubPr>
                      <m:e>
                        <m:r>
                          <m:rPr>
                            <m:sty m:val="p"/>
                          </m:rPr>
                          <a:rPr lang="en-US" b="0">
                            <a:latin typeface="Cambria Math" panose="02040503050406030204" pitchFamily="18" charset="0"/>
                          </a:rPr>
                          <m:t>Γ</m:t>
                        </m:r>
                      </m:e>
                      <m:sub>
                        <m:r>
                          <m:rPr>
                            <m:sty m:val="p"/>
                          </m:rPr>
                          <a:rPr lang="en-US" b="0">
                            <a:latin typeface="Cambria Math" panose="02040503050406030204" pitchFamily="18" charset="0"/>
                          </a:rPr>
                          <m:t>i</m:t>
                        </m:r>
                        <m:r>
                          <a:rPr lang="en-US" b="0">
                            <a:latin typeface="Cambria Math" panose="02040503050406030204" pitchFamily="18" charset="0"/>
                          </a:rPr>
                          <m:t>, </m:t>
                        </m:r>
                        <m:r>
                          <m:rPr>
                            <m:sty m:val="p"/>
                          </m:rPr>
                          <a:rPr lang="en-US" b="0">
                            <a:latin typeface="Cambria Math" panose="02040503050406030204" pitchFamily="18" charset="0"/>
                          </a:rPr>
                          <m:t>IO</m:t>
                        </m:r>
                      </m:sub>
                    </m:sSub>
                    <m:r>
                      <a:rPr lang="en-US" b="0" i="1" smtClean="0">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𝑛</m:t>
                        </m:r>
                      </m:e>
                      <m:sub>
                        <m:r>
                          <a:rPr lang="en-US" b="0" i="1">
                            <a:latin typeface="Cambria Math" panose="02040503050406030204" pitchFamily="18" charset="0"/>
                          </a:rPr>
                          <m:t>𝑒</m:t>
                        </m:r>
                        <m:r>
                          <a:rPr lang="en-US" b="0" i="1" smtClean="0">
                            <a:latin typeface="Cambria Math" panose="02040503050406030204" pitchFamily="18" charset="0"/>
                          </a:rPr>
                          <m:t>, </m:t>
                        </m:r>
                        <m:r>
                          <m:rPr>
                            <m:sty m:val="p"/>
                          </m:rPr>
                          <a:rPr lang="en-US" b="0" i="0" smtClean="0">
                            <a:latin typeface="Cambria Math" panose="02040503050406030204" pitchFamily="18" charset="0"/>
                          </a:rPr>
                          <m:t>mse</m:t>
                        </m:r>
                      </m:sub>
                    </m:sSub>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𝑣</m:t>
                                </m:r>
                              </m:sub>
                            </m:sSub>
                          </m:e>
                        </m:d>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𝑐</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𝑣</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𝑐</m:t>
                            </m:r>
                          </m:sub>
                        </m:sSub>
                        <m:r>
                          <a:rPr lang="en-US" b="0" i="1" smtClean="0">
                            <a:latin typeface="Cambria Math" panose="02040503050406030204" pitchFamily="18" charset="0"/>
                          </a:rPr>
                          <m:t>)</m:t>
                        </m:r>
                      </m:num>
                      <m:den>
                        <m:r>
                          <a:rPr lang="en-US" b="0" i="1" smtClean="0">
                            <a:latin typeface="Cambria Math" panose="02040503050406030204" pitchFamily="18" charset="0"/>
                          </a:rPr>
                          <m:t>4</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𝑎</m:t>
                            </m:r>
                            <m:r>
                              <a:rPr lang="en-US" b="0" i="1" smtClean="0">
                                <a:latin typeface="Cambria Math" panose="02040503050406030204" pitchFamily="18" charset="0"/>
                              </a:rPr>
                              <m:t>𝜋</m:t>
                            </m:r>
                          </m:e>
                        </m:rad>
                      </m:den>
                    </m:f>
                  </m:oMath>
                </a14:m>
                <a:endParaRPr lang="en-US" b="0" dirty="0" smtClean="0"/>
              </a:p>
              <a:p>
                <a:pPr marL="465138" lvl="2" indent="-285750"/>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𝑏</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𝑐</m:t>
                            </m:r>
                          </m:sub>
                        </m:sSub>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𝐴</m:t>
                            </m:r>
                          </m:sub>
                        </m:sSub>
                        <m:r>
                          <a:rPr lang="en-US" sz="1600" b="0" i="1" smtClean="0">
                            <a:latin typeface="Cambria Math" panose="02040503050406030204" pitchFamily="18" charset="0"/>
                          </a:rPr>
                          <m:t>)</m:t>
                        </m:r>
                      </m:num>
                      <m:den>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𝑐</m:t>
                                </m:r>
                              </m:sub>
                            </m:sSub>
                          </m:e>
                        </m:d>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h</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+1</m:t>
                            </m:r>
                          </m:e>
                        </m:rad>
                      </m:den>
                    </m:f>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𝑒</m:t>
                        </m:r>
                      </m:e>
                      <m:sub>
                        <m:r>
                          <a:rPr lang="en-US" sz="1600" b="0" i="1" smtClean="0">
                            <a:latin typeface="Cambria Math" panose="02040503050406030204" pitchFamily="18" charset="0"/>
                          </a:rPr>
                          <m:t>𝑣</m:t>
                        </m:r>
                      </m:sub>
                    </m:sSub>
                  </m:oMath>
                </a14:m>
                <a:endParaRPr lang="en-US" sz="1600" b="0" dirty="0" smtClean="0"/>
              </a:p>
              <a:p>
                <a:pPr marL="465138" lvl="2" indent="-285750"/>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𝑒</m:t>
                        </m:r>
                      </m:e>
                      <m:sub>
                        <m:r>
                          <a:rPr lang="en-US" sz="1600" b="0" i="1">
                            <a:latin typeface="Cambria Math" panose="02040503050406030204" pitchFamily="18" charset="0"/>
                          </a:rPr>
                          <m:t>𝑣</m:t>
                        </m:r>
                      </m:sub>
                    </m:sSub>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exp</m:t>
                        </m:r>
                      </m:fName>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m:t>
                                </m:r>
                                <m:r>
                                  <a:rPr lang="en-US" sz="1600" b="0" i="1" smtClean="0">
                                    <a:latin typeface="Cambria Math" panose="02040503050406030204" pitchFamily="18" charset="0"/>
                                  </a:rPr>
                                  <m:t>𝑎</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m:t>
                                    </m:r>
                                    <m:r>
                                      <a:rPr lang="en-US" sz="1600" b="0" i="1" smtClean="0">
                                        <a:latin typeface="Cambria Math" panose="02040503050406030204" pitchFamily="18" charset="0"/>
                                      </a:rPr>
                                      <m:t>𝑣</m:t>
                                    </m:r>
                                  </m:e>
                                  <m:sub>
                                    <m:r>
                                      <a:rPr lang="en-US" sz="1600" b="0" i="1" smtClean="0">
                                        <a:latin typeface="Cambria Math" panose="02040503050406030204" pitchFamily="18" charset="0"/>
                                      </a:rPr>
                                      <m:t>𝑖</m:t>
                                    </m:r>
                                    <m:r>
                                      <a:rPr lang="en-US" sz="1600" b="0" i="1" smtClean="0">
                                        <a:latin typeface="Cambria Math" panose="02040503050406030204" pitchFamily="18" charset="0"/>
                                      </a:rPr>
                                      <m:t>, ⊥</m:t>
                                    </m:r>
                                  </m:sub>
                                  <m:sup>
                                    <m:r>
                                      <a:rPr lang="en-US" sz="1600" b="0" i="1" smtClean="0">
                                        <a:latin typeface="Cambria Math" panose="02040503050406030204" pitchFamily="18" charset="0"/>
                                      </a:rPr>
                                      <m:t>𝑙</m:t>
                                    </m:r>
                                  </m:sup>
                                </m:sSubSup>
                              </m:e>
                            </m:d>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e>
                    </m:func>
                    <m:r>
                      <a:rPr lang="en-US" sz="1600" b="0" i="0" smtClean="0">
                        <a:latin typeface="Cambria Math" panose="02040503050406030204" pitchFamily="18" charset="0"/>
                      </a:rPr>
                      <m:t>,  </m:t>
                    </m:r>
                    <m:sSub>
                      <m:sSubPr>
                        <m:ctrlPr>
                          <a:rPr lang="en-US" sz="1600" b="0" i="0" smtClean="0">
                            <a:latin typeface="Cambria Math" panose="02040503050406030204" pitchFamily="18" charset="0"/>
                          </a:rPr>
                        </m:ctrlPr>
                      </m:sSubPr>
                      <m:e>
                        <m:r>
                          <m:rPr>
                            <m:sty m:val="p"/>
                          </m:rPr>
                          <a:rPr lang="en-US" sz="1600" b="0" i="0" smtClean="0">
                            <a:latin typeface="Cambria Math" panose="02040503050406030204" pitchFamily="18" charset="0"/>
                          </a:rPr>
                          <m:t>e</m:t>
                        </m:r>
                      </m:e>
                      <m:sub>
                        <m:r>
                          <m:rPr>
                            <m:sty m:val="p"/>
                          </m:rPr>
                          <a:rPr lang="en-US" sz="1600" b="0" i="0" smtClean="0">
                            <a:latin typeface="Cambria Math" panose="02040503050406030204" pitchFamily="18" charset="0"/>
                          </a:rPr>
                          <m:t>b</m:t>
                        </m:r>
                      </m:sub>
                    </m:sSub>
                    <m:r>
                      <a:rPr lang="en-US" sz="1600" b="0" i="0" smtClean="0">
                        <a:latin typeface="Cambria Math" panose="02040503050406030204" pitchFamily="18" charset="0"/>
                      </a:rPr>
                      <m:t>=</m:t>
                    </m:r>
                    <m:func>
                      <m:funcPr>
                        <m:ctrlPr>
                          <a:rPr lang="en-US" sz="1600" b="0" i="1">
                            <a:latin typeface="Cambria Math" panose="02040503050406030204" pitchFamily="18" charset="0"/>
                          </a:rPr>
                        </m:ctrlPr>
                      </m:funcPr>
                      <m:fName>
                        <m:r>
                          <m:rPr>
                            <m:sty m:val="p"/>
                          </m:rPr>
                          <a:rPr lang="en-US" sz="1600" b="0">
                            <a:latin typeface="Cambria Math" panose="02040503050406030204" pitchFamily="18" charset="0"/>
                          </a:rPr>
                          <m:t>exp</m:t>
                        </m:r>
                      </m:fName>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sSup>
                                  <m:sSupPr>
                                    <m:ctrlPr>
                                      <a:rPr lang="en-US" sz="1600" b="0" i="1">
                                        <a:latin typeface="Cambria Math" panose="02040503050406030204" pitchFamily="18" charset="0"/>
                                      </a:rPr>
                                    </m:ctrlPr>
                                  </m:sSupPr>
                                  <m:e>
                                    <m:d>
                                      <m:dPr>
                                        <m:ctrlPr>
                                          <a:rPr lang="en-US" sz="1600" b="0" i="1">
                                            <a:latin typeface="Cambria Math" panose="02040503050406030204" pitchFamily="18" charset="0"/>
                                          </a:rPr>
                                        </m:ctrlPr>
                                      </m:dPr>
                                      <m:e>
                                        <m:r>
                                          <a:rPr lang="en-US" sz="1600" b="0" i="1" smtClean="0">
                                            <a:latin typeface="Cambria Math" panose="02040503050406030204" pitchFamily="18" charset="0"/>
                                          </a:rPr>
                                          <m:t>2</m:t>
                                        </m:r>
                                        <m:r>
                                          <a:rPr lang="en-US" sz="1600" b="0" i="1">
                                            <a:latin typeface="Cambria Math" panose="02040503050406030204" pitchFamily="18" charset="0"/>
                                          </a:rPr>
                                          <m:t>𝑎</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𝑠</m:t>
                                            </m:r>
                                          </m:sub>
                                        </m:sSub>
                                      </m:e>
                                    </m:d>
                                  </m:e>
                                  <m:sup>
                                    <m:r>
                                      <a:rPr lang="en-US" sz="1600" b="0" i="1">
                                        <a:latin typeface="Cambria Math" panose="02040503050406030204" pitchFamily="18" charset="0"/>
                                      </a:rPr>
                                      <m:t>2</m:t>
                                    </m:r>
                                  </m:sup>
                                </m:sSup>
                              </m:num>
                              <m:den>
                                <m:r>
                                  <a:rPr lang="en-US" sz="1600" b="0" i="1" smtClean="0">
                                    <a:latin typeface="Cambria Math" panose="02040503050406030204" pitchFamily="18" charset="0"/>
                                  </a:rPr>
                                  <m:t>4</m:t>
                                </m:r>
                                <m:r>
                                  <a:rPr lang="en-US" sz="1600" b="0" i="1" smtClean="0">
                                    <a:latin typeface="Cambria Math" panose="02040503050406030204" pitchFamily="18" charset="0"/>
                                  </a:rPr>
                                  <m:t>𝐴</m:t>
                                </m:r>
                              </m:den>
                            </m:f>
                            <m:r>
                              <a:rPr lang="en-US" sz="1600" b="0" i="1" smtClean="0">
                                <a:latin typeface="Cambria Math" panose="02040503050406030204" pitchFamily="18" charset="0"/>
                              </a:rPr>
                              <m:t> </m:t>
                            </m:r>
                          </m:e>
                        </m:d>
                      </m:e>
                    </m:func>
                    <m:r>
                      <a:rPr lang="en-US" sz="1600" b="0" i="1" smtClean="0">
                        <a:latin typeface="Cambria Math" panose="02040503050406030204" pitchFamily="18" charset="0"/>
                      </a:rPr>
                      <m:t>, </m:t>
                    </m:r>
                    <m:sSub>
                      <m:sSubPr>
                        <m:ctrlPr>
                          <a:rPr lang="en-US" sz="1600" b="0" i="1">
                            <a:latin typeface="Cambria Math" panose="02040503050406030204" pitchFamily="18" charset="0"/>
                          </a:rPr>
                        </m:ctrlPr>
                      </m:sSubPr>
                      <m:e>
                        <m:r>
                          <a:rPr lang="en-US" sz="1600" b="0" i="1">
                            <a:latin typeface="Cambria Math" panose="02040503050406030204" pitchFamily="18" charset="0"/>
                          </a:rPr>
                          <m:t>𝑒</m:t>
                        </m:r>
                      </m:e>
                      <m:sub>
                        <m:r>
                          <a:rPr lang="en-US" sz="1600" b="0" i="1">
                            <a:latin typeface="Cambria Math" panose="02040503050406030204" pitchFamily="18" charset="0"/>
                          </a:rPr>
                          <m:t>𝑐</m:t>
                        </m:r>
                      </m:sub>
                    </m:sSub>
                    <m:r>
                      <a:rPr lang="en-US" sz="1600" b="0" i="1">
                        <a:latin typeface="Cambria Math" panose="02040503050406030204" pitchFamily="18" charset="0"/>
                      </a:rPr>
                      <m:t>=</m:t>
                    </m:r>
                    <m:func>
                      <m:funcPr>
                        <m:ctrlPr>
                          <a:rPr lang="en-US" sz="1600" b="0" i="1">
                            <a:latin typeface="Cambria Math" panose="02040503050406030204" pitchFamily="18" charset="0"/>
                          </a:rPr>
                        </m:ctrlPr>
                      </m:funcPr>
                      <m:fName>
                        <m:r>
                          <m:rPr>
                            <m:sty m:val="p"/>
                          </m:rPr>
                          <a:rPr lang="en-US" sz="1600" b="0">
                            <a:latin typeface="Cambria Math" panose="02040503050406030204" pitchFamily="18" charset="0"/>
                          </a:rPr>
                          <m:t>exp</m:t>
                        </m:r>
                      </m:fName>
                      <m:e>
                        <m:d>
                          <m:dPr>
                            <m:ctrlPr>
                              <a:rPr lang="en-US" sz="1600" b="0" i="1">
                                <a:latin typeface="Cambria Math" panose="02040503050406030204" pitchFamily="18" charset="0"/>
                              </a:rPr>
                            </m:ctrlPr>
                          </m:dPr>
                          <m:e>
                            <m:r>
                              <a:rPr lang="en-US" sz="1600" b="0" i="1">
                                <a:latin typeface="Cambria Math" panose="02040503050406030204" pitchFamily="18" charset="0"/>
                              </a:rPr>
                              <m:t>−</m:t>
                            </m:r>
                            <m:r>
                              <a:rPr lang="en-US" sz="1600" b="0" i="1">
                                <a:latin typeface="Cambria Math" panose="02040503050406030204" pitchFamily="18" charset="0"/>
                              </a:rPr>
                              <m:t>𝑎</m:t>
                            </m:r>
                            <m:sSubSup>
                              <m:sSubSupPr>
                                <m:ctrlPr>
                                  <a:rPr lang="en-US" sz="1600" b="0" i="1" smtClean="0">
                                    <a:latin typeface="Cambria Math" panose="02040503050406030204" pitchFamily="18" charset="0"/>
                                  </a:rPr>
                                </m:ctrlPr>
                              </m:sSubSupPr>
                              <m:e>
                                <m:r>
                                  <a:rPr lang="en-US" sz="1600" b="0" i="1">
                                    <a:latin typeface="Cambria Math" panose="02040503050406030204" pitchFamily="18" charset="0"/>
                                  </a:rPr>
                                  <m:t>𝐶</m:t>
                                </m:r>
                              </m:e>
                              <m:sub>
                                <m:r>
                                  <a:rPr lang="en-US" sz="1600" b="0" i="1">
                                    <a:latin typeface="Cambria Math" panose="02040503050406030204" pitchFamily="18" charset="0"/>
                                  </a:rPr>
                                  <m:t>𝑠</m:t>
                                </m:r>
                              </m:sub>
                              <m:sup>
                                <m:r>
                                  <a:rPr lang="en-US" sz="1600" b="0" i="1" smtClean="0">
                                    <a:latin typeface="Cambria Math" panose="02040503050406030204" pitchFamily="18" charset="0"/>
                                  </a:rPr>
                                  <m:t>2</m:t>
                                </m:r>
                              </m:sup>
                            </m:sSubSup>
                          </m:e>
                        </m:d>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𝐴</m:t>
                            </m:r>
                          </m:sub>
                        </m:sSub>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erf</m:t>
                            </m:r>
                          </m:fName>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𝑎</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𝑠</m:t>
                                        </m:r>
                                      </m:sub>
                                    </m:sSub>
                                  </m:num>
                                  <m:den>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𝐴</m:t>
                                        </m:r>
                                      </m:e>
                                    </m:rad>
                                  </m:den>
                                </m:f>
                              </m:e>
                            </m:d>
                          </m:e>
                        </m:func>
                        <m:r>
                          <a:rPr lang="en-US" sz="1600" b="0" i="1" smtClean="0">
                            <a:latin typeface="Cambria Math" panose="02040503050406030204" pitchFamily="18" charset="0"/>
                          </a:rPr>
                          <m:t>, </m:t>
                        </m:r>
                        <m:r>
                          <a:rPr lang="en-US" sz="1600" b="0" i="1" smtClean="0">
                            <a:latin typeface="Cambria Math" panose="02040503050406030204" pitchFamily="18" charset="0"/>
                          </a:rPr>
                          <m:t>𝐴</m:t>
                        </m:r>
                        <m:r>
                          <a:rPr lang="en-US" sz="1600" b="0" i="1" smtClean="0">
                            <a:latin typeface="Cambria Math" panose="02040503050406030204" pitchFamily="18" charset="0"/>
                          </a:rPr>
                          <m:t>=</m:t>
                        </m:r>
                        <m:r>
                          <a:rPr lang="en-US" sz="1600" b="0" i="1" smtClean="0">
                            <a:latin typeface="Cambria Math" panose="02040503050406030204" pitchFamily="18" charset="0"/>
                          </a:rPr>
                          <m:t>𝑎</m:t>
                        </m:r>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h</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+1</m:t>
                            </m:r>
                          </m:e>
                        </m:d>
                        <m:r>
                          <a:rPr lang="en-US" sz="1600" b="0" i="1" smtClean="0">
                            <a:latin typeface="Cambria Math" panose="02040503050406030204" pitchFamily="18" charset="0"/>
                          </a:rPr>
                          <m:t>, </m:t>
                        </m:r>
                        <m:r>
                          <a:rPr lang="en-US" sz="1600" b="0" i="1" smtClean="0">
                            <a:latin typeface="Cambria Math" panose="02040503050406030204" pitchFamily="18" charset="0"/>
                          </a:rPr>
                          <m:t>h</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tan</m:t>
                            </m:r>
                          </m:fName>
                          <m:e>
                            <m:r>
                              <a:rPr lang="en-US" sz="1600" b="0" i="1" smtClean="0">
                                <a:latin typeface="Cambria Math" panose="02040503050406030204" pitchFamily="18" charset="0"/>
                              </a:rPr>
                              <m:t>𝛼</m:t>
                            </m:r>
                          </m:e>
                        </m:func>
                      </m:e>
                    </m:func>
                    <m:r>
                      <m:rPr>
                        <m:nor/>
                      </m:rPr>
                      <a:rPr lang="en-US" sz="1600" b="0">
                        <a:latin typeface="Cambria Math" panose="02040503050406030204" pitchFamily="18" charset="0"/>
                      </a:rPr>
                      <m:t> </m:t>
                    </m:r>
                  </m:oMath>
                </a14:m>
                <a:endParaRPr lang="en-US" sz="1600" b="0" dirty="0" smtClean="0"/>
              </a:p>
              <a:p>
                <a:pPr marL="285750" lvl="1" indent="-285750">
                  <a:buFont typeface="Arial" panose="020B0604020202020204" pitchFamily="34" charset="0"/>
                  <a:buChar char="•"/>
                </a:pPr>
                <a:r>
                  <a:rPr lang="en-US" sz="1400" b="0" dirty="0">
                    <a:solidFill>
                      <a:srgbClr val="005555"/>
                    </a:solidFill>
                  </a:rPr>
                  <a:t>Total </a:t>
                </a:r>
                <a:r>
                  <a:rPr lang="en-US" sz="1400" b="0" dirty="0" smtClean="0">
                    <a:solidFill>
                      <a:srgbClr val="005555"/>
                    </a:solidFill>
                  </a:rPr>
                  <a:t>electron </a:t>
                </a:r>
                <a:r>
                  <a:rPr lang="en-US" sz="1400" b="0" dirty="0">
                    <a:solidFill>
                      <a:srgbClr val="005555"/>
                    </a:solidFill>
                  </a:rPr>
                  <a:t>flux at </a:t>
                </a:r>
                <a:r>
                  <a:rPr lang="en-US" sz="1400" b="0" dirty="0" smtClean="0">
                    <a:solidFill>
                      <a:srgbClr val="005555"/>
                    </a:solidFill>
                  </a:rPr>
                  <a:t>the wall:</a:t>
                </a:r>
                <a:endParaRPr lang="en-US" sz="1400" b="0" dirty="0">
                  <a:solidFill>
                    <a:srgbClr val="005555"/>
                  </a:solidFill>
                </a:endParaRPr>
              </a:p>
              <a:p>
                <a:pPr marL="465138" lvl="2" indent="-285750"/>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𝛤</m:t>
                        </m:r>
                      </m:e>
                      <m:sub>
                        <m:r>
                          <a:rPr lang="en-US" sz="1400" b="0" i="1" smtClean="0">
                            <a:latin typeface="Cambria Math" panose="02040503050406030204" pitchFamily="18" charset="0"/>
                          </a:rPr>
                          <m:t>𝑒</m:t>
                        </m:r>
                        <m:r>
                          <a:rPr lang="en-US" sz="1400" b="0" i="1" smtClean="0">
                            <a:latin typeface="Cambria Math" panose="02040503050406030204" pitchFamily="18" charset="0"/>
                          </a:rPr>
                          <m:t>,</m:t>
                        </m:r>
                        <m:r>
                          <a:rPr lang="en-US" sz="1400" b="0" i="1" smtClean="0">
                            <a:latin typeface="Cambria Math" panose="02040503050406030204" pitchFamily="18" charset="0"/>
                          </a:rPr>
                          <m:t>𝑡𝑜𝑡𝑎𝑙</m:t>
                        </m:r>
                      </m:sub>
                    </m:sSub>
                    <m:r>
                      <a:rPr lang="en-US" sz="1400" b="0">
                        <a:latin typeface="Cambria Math" panose="02040503050406030204" pitchFamily="18" charset="0"/>
                      </a:rPr>
                      <m:t>=</m:t>
                    </m:r>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exp</m:t>
                        </m:r>
                      </m:fName>
                      <m:e>
                        <m:d>
                          <m:dPr>
                            <m:ctrlPr>
                              <a:rPr lang="en-US" sz="1400" b="0" i="1">
                                <a:latin typeface="Cambria Math" panose="02040503050406030204" pitchFamily="18" charset="0"/>
                              </a:rPr>
                            </m:ctrlPr>
                          </m:dPr>
                          <m:e>
                            <m:r>
                              <a:rPr lang="en-US" sz="1400" b="0" i="1">
                                <a:latin typeface="Cambria Math" panose="02040503050406030204" pitchFamily="18" charset="0"/>
                              </a:rPr>
                              <m:t>−</m:t>
                            </m:r>
                            <m:f>
                              <m:fPr>
                                <m:ctrlPr>
                                  <a:rPr lang="en-US" sz="1400" b="0" i="1">
                                    <a:latin typeface="Cambria Math" panose="02040503050406030204" pitchFamily="18" charset="0"/>
                                  </a:rPr>
                                </m:ctrlPr>
                              </m:fPr>
                              <m:num>
                                <m:r>
                                  <a:rPr lang="en-US" sz="1400" b="0" i="1">
                                    <a:latin typeface="Cambria Math" panose="02040503050406030204" pitchFamily="18" charset="0"/>
                                  </a:rPr>
                                  <m:t>𝛿</m:t>
                                </m:r>
                                <m:sSub>
                                  <m:sSubPr>
                                    <m:ctrlPr>
                                      <a:rPr lang="en-US" sz="1400" b="0" i="1">
                                        <a:latin typeface="Cambria Math" panose="02040503050406030204" pitchFamily="18" charset="0"/>
                                      </a:rPr>
                                    </m:ctrlPr>
                                  </m:sSubPr>
                                  <m:e>
                                    <m:r>
                                      <a:rPr lang="en-US" sz="1400" b="0" i="1">
                                        <a:latin typeface="Cambria Math" panose="02040503050406030204" pitchFamily="18" charset="0"/>
                                      </a:rPr>
                                      <m:t>𝑉</m:t>
                                    </m:r>
                                  </m:e>
                                  <m:sub>
                                    <m:r>
                                      <a:rPr lang="en-US" sz="1400" b="0" i="1">
                                        <a:latin typeface="Cambria Math" panose="02040503050406030204" pitchFamily="18" charset="0"/>
                                      </a:rPr>
                                      <m:t>𝑠h</m:t>
                                    </m:r>
                                  </m:sub>
                                </m:sSub>
                              </m:num>
                              <m:den>
                                <m:sSub>
                                  <m:sSubPr>
                                    <m:ctrlPr>
                                      <a:rPr lang="en-US" sz="1400" b="0" i="1">
                                        <a:latin typeface="Cambria Math" panose="02040503050406030204" pitchFamily="18" charset="0"/>
                                      </a:rPr>
                                    </m:ctrlPr>
                                  </m:sSubPr>
                                  <m:e>
                                    <m:r>
                                      <a:rPr lang="en-US" sz="1400" b="0" i="1">
                                        <a:latin typeface="Cambria Math" panose="02040503050406030204" pitchFamily="18" charset="0"/>
                                      </a:rPr>
                                      <m:t>𝑇</m:t>
                                    </m:r>
                                  </m:e>
                                  <m:sub>
                                    <m:r>
                                      <a:rPr lang="en-US" sz="1400" b="0" i="1">
                                        <a:latin typeface="Cambria Math" panose="02040503050406030204" pitchFamily="18" charset="0"/>
                                      </a:rPr>
                                      <m:t>𝑒</m:t>
                                    </m:r>
                                  </m:sub>
                                </m:sSub>
                              </m:den>
                            </m:f>
                          </m:e>
                        </m:d>
                      </m:e>
                    </m:func>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sin</m:t>
                        </m:r>
                      </m:fName>
                      <m:e>
                        <m:r>
                          <a:rPr lang="en-US" sz="1400" b="0" i="1" smtClean="0">
                            <a:latin typeface="Cambria Math" panose="02040503050406030204" pitchFamily="18" charset="0"/>
                          </a:rPr>
                          <m:t>𝛼</m:t>
                        </m:r>
                      </m:e>
                    </m:func>
                    <m:nary>
                      <m:naryPr>
                        <m:ctrlPr>
                          <a:rPr lang="en-US" sz="1400" b="0" i="1">
                            <a:latin typeface="Cambria Math" panose="02040503050406030204" pitchFamily="18" charset="0"/>
                          </a:rPr>
                        </m:ctrlPr>
                      </m:naryPr>
                      <m:sub>
                        <m:r>
                          <a:rPr lang="en-US" sz="1400" b="0" i="1" smtClean="0">
                            <a:latin typeface="Cambria Math" panose="02040503050406030204" pitchFamily="18" charset="0"/>
                          </a:rPr>
                          <m:t>0</m:t>
                        </m:r>
                      </m:sub>
                      <m:sup>
                        <m:r>
                          <a:rPr lang="en-US" sz="1400" b="0" i="1">
                            <a:latin typeface="Cambria Math" panose="02040503050406030204" pitchFamily="18" charset="0"/>
                          </a:rPr>
                          <m:t>∞</m:t>
                        </m:r>
                      </m:sup>
                      <m:e>
                        <m:sSub>
                          <m:sSubPr>
                            <m:ctrlPr>
                              <a:rPr lang="en-US" sz="1400" b="0" i="1">
                                <a:latin typeface="Cambria Math" panose="02040503050406030204" pitchFamily="18" charset="0"/>
                              </a:rPr>
                            </m:ctrlPr>
                          </m:sSubPr>
                          <m:e>
                            <m:r>
                              <a:rPr lang="en-US" sz="1400" b="0" i="1">
                                <a:latin typeface="Cambria Math" panose="02040503050406030204" pitchFamily="18" charset="0"/>
                              </a:rPr>
                              <m:t>𝑔</m:t>
                            </m:r>
                          </m:e>
                          <m:sub>
                            <m:r>
                              <a:rPr lang="en-US" sz="1400" b="0" i="1" smtClean="0">
                                <a:latin typeface="Cambria Math" panose="02040503050406030204" pitchFamily="18" charset="0"/>
                              </a:rPr>
                              <m:t>𝑒</m:t>
                            </m:r>
                          </m:sub>
                        </m:sSub>
                        <m:d>
                          <m:dPr>
                            <m:ctrlPr>
                              <a:rPr lang="en-US" sz="1400" b="0" i="1">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𝑒</m:t>
                                </m:r>
                                <m:r>
                                  <a:rPr lang="en-US" sz="1400" b="0" i="1" smtClean="0">
                                    <a:latin typeface="Cambria Math" panose="02040503050406030204" pitchFamily="18" charset="0"/>
                                  </a:rPr>
                                  <m:t>, ∥</m:t>
                                </m:r>
                              </m:sub>
                            </m:sSub>
                          </m:e>
                        </m:d>
                        <m:sSup>
                          <m:sSupPr>
                            <m:ctrlPr>
                              <a:rPr lang="en-US" sz="1400" b="0" i="1">
                                <a:latin typeface="Cambria Math" panose="02040503050406030204" pitchFamily="18" charset="0"/>
                              </a:rPr>
                            </m:ctrlPr>
                          </m:sSupPr>
                          <m:e>
                            <m:r>
                              <a:rPr lang="en-US" sz="1400" b="0" i="1">
                                <a:latin typeface="Cambria Math" panose="02040503050406030204" pitchFamily="18" charset="0"/>
                              </a:rPr>
                              <m:t>𝑑</m:t>
                            </m:r>
                          </m:e>
                          <m:sup>
                            <m:r>
                              <a:rPr lang="en-US" sz="1400" b="0" i="1">
                                <a:latin typeface="Cambria Math" panose="02040503050406030204" pitchFamily="18" charset="0"/>
                              </a:rPr>
                              <m:t>3</m:t>
                            </m:r>
                          </m:sup>
                        </m:sSup>
                        <m:r>
                          <a:rPr lang="en-US" sz="1400" b="0" i="1">
                            <a:latin typeface="Cambria Math" panose="02040503050406030204" pitchFamily="18" charset="0"/>
                          </a:rPr>
                          <m:t>𝑣</m:t>
                        </m:r>
                        <m:r>
                          <a:rPr lang="en-US" sz="1400" b="0" i="1">
                            <a:latin typeface="Cambria Math" panose="02040503050406030204" pitchFamily="18" charset="0"/>
                          </a:rPr>
                          <m:t> </m:t>
                        </m:r>
                      </m:e>
                    </m:nary>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4</m:t>
                        </m:r>
                      </m:den>
                    </m:f>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𝑒</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𝑒</m:t>
                        </m:r>
                        <m:r>
                          <a:rPr lang="en-US" sz="1400" b="0" i="1" smtClean="0">
                            <a:latin typeface="Cambria Math" panose="02040503050406030204" pitchFamily="18" charset="0"/>
                          </a:rPr>
                          <m:t>, </m:t>
                        </m:r>
                        <m:r>
                          <m:rPr>
                            <m:sty m:val="p"/>
                          </m:rPr>
                          <a:rPr lang="en-US" sz="1400" b="0" i="0" smtClean="0">
                            <a:latin typeface="Cambria Math" panose="02040503050406030204" pitchFamily="18" charset="0"/>
                          </a:rPr>
                          <m:t>mse</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𝛼</m:t>
                        </m:r>
                      </m:e>
                    </m:func>
                    <m:func>
                      <m:funcPr>
                        <m:ctrlPr>
                          <a:rPr lang="en-US" sz="1400" b="0" i="1" smtClean="0">
                            <a:latin typeface="Cambria Math" panose="02040503050406030204" pitchFamily="18" charset="0"/>
                          </a:rPr>
                        </m:ctrlPr>
                      </m:funcPr>
                      <m:fName>
                        <m:r>
                          <m:rPr>
                            <m:sty m:val="p"/>
                          </m:rPr>
                          <a:rPr lang="en-US" sz="1400" b="0" i="0">
                            <a:latin typeface="Cambria Math" panose="02040503050406030204" pitchFamily="18" charset="0"/>
                          </a:rPr>
                          <m:t>exp</m:t>
                        </m:r>
                      </m:fName>
                      <m:e>
                        <m:d>
                          <m:dPr>
                            <m:ctrlPr>
                              <a:rPr lang="en-US" sz="1400" b="0" i="1">
                                <a:latin typeface="Cambria Math" panose="02040503050406030204" pitchFamily="18" charset="0"/>
                              </a:rPr>
                            </m:ctrlPr>
                          </m:dPr>
                          <m:e>
                            <m:r>
                              <a:rPr lang="en-US" sz="1400" b="0" i="1">
                                <a:latin typeface="Cambria Math" panose="02040503050406030204" pitchFamily="18" charset="0"/>
                              </a:rPr>
                              <m:t>−</m:t>
                            </m:r>
                            <m:f>
                              <m:fPr>
                                <m:ctrlPr>
                                  <a:rPr lang="en-US" sz="1400" b="0" i="1">
                                    <a:latin typeface="Cambria Math" panose="02040503050406030204" pitchFamily="18" charset="0"/>
                                  </a:rPr>
                                </m:ctrlPr>
                              </m:fPr>
                              <m:num>
                                <m:r>
                                  <a:rPr lang="en-US" sz="1400" b="0" i="1">
                                    <a:latin typeface="Cambria Math" panose="02040503050406030204" pitchFamily="18" charset="0"/>
                                  </a:rPr>
                                  <m:t>𝛿</m:t>
                                </m:r>
                                <m:sSub>
                                  <m:sSubPr>
                                    <m:ctrlPr>
                                      <a:rPr lang="en-US" sz="1400" b="0" i="1">
                                        <a:latin typeface="Cambria Math" panose="02040503050406030204" pitchFamily="18" charset="0"/>
                                      </a:rPr>
                                    </m:ctrlPr>
                                  </m:sSubPr>
                                  <m:e>
                                    <m:r>
                                      <a:rPr lang="en-US" sz="1400" b="0" i="1">
                                        <a:latin typeface="Cambria Math" panose="02040503050406030204" pitchFamily="18" charset="0"/>
                                      </a:rPr>
                                      <m:t>𝑉</m:t>
                                    </m:r>
                                  </m:e>
                                  <m:sub>
                                    <m:r>
                                      <a:rPr lang="en-US" sz="1400" b="0" i="1">
                                        <a:latin typeface="Cambria Math" panose="02040503050406030204" pitchFamily="18" charset="0"/>
                                      </a:rPr>
                                      <m:t>𝑠h</m:t>
                                    </m:r>
                                  </m:sub>
                                </m:sSub>
                              </m:num>
                              <m:den>
                                <m:sSub>
                                  <m:sSubPr>
                                    <m:ctrlPr>
                                      <a:rPr lang="en-US" sz="1400" b="0" i="1">
                                        <a:latin typeface="Cambria Math" panose="02040503050406030204" pitchFamily="18" charset="0"/>
                                      </a:rPr>
                                    </m:ctrlPr>
                                  </m:sSubPr>
                                  <m:e>
                                    <m:r>
                                      <a:rPr lang="en-US" sz="1400" b="0" i="1">
                                        <a:latin typeface="Cambria Math" panose="02040503050406030204" pitchFamily="18" charset="0"/>
                                      </a:rPr>
                                      <m:t>𝑇</m:t>
                                    </m:r>
                                  </m:e>
                                  <m:sub>
                                    <m:r>
                                      <a:rPr lang="en-US" sz="1400" b="0" i="1">
                                        <a:latin typeface="Cambria Math" panose="02040503050406030204" pitchFamily="18" charset="0"/>
                                      </a:rPr>
                                      <m:t>𝑒</m:t>
                                    </m:r>
                                  </m:sub>
                                </m:sSub>
                              </m:den>
                            </m:f>
                          </m:e>
                        </m:d>
                      </m:e>
                    </m:func>
                  </m:oMath>
                </a14:m>
                <a:endParaRPr lang="en-US" sz="1400" b="0" i="0" dirty="0" smtClean="0">
                  <a:latin typeface="+mj-lt"/>
                </a:endParaRPr>
              </a:p>
              <a:p>
                <a:pPr marL="285750" lvl="1" indent="-285750"/>
                <a:endParaRPr lang="en-US" sz="1400" b="0" i="0" dirty="0" smtClean="0">
                  <a:latin typeface="+mj-lt"/>
                </a:endParaRPr>
              </a:p>
            </p:txBody>
          </p:sp>
        </mc:Choice>
        <mc:Fallback>
          <p:sp>
            <p:nvSpPr>
              <p:cNvPr id="8" name="Inhaltsplatzhalter 7"/>
              <p:cNvSpPr>
                <a:spLocks noGrp="1" noRot="1" noChangeAspect="1" noMove="1" noResize="1" noEditPoints="1" noAdjustHandles="1" noChangeArrowheads="1" noChangeShapeType="1" noTextEdit="1"/>
              </p:cNvSpPr>
              <p:nvPr>
                <p:ph sz="quarter" idx="13"/>
              </p:nvPr>
            </p:nvSpPr>
            <p:spPr>
              <a:xfrm>
                <a:off x="374297" y="1732094"/>
                <a:ext cx="7692893" cy="4203245"/>
              </a:xfrm>
              <a:blipFill>
                <a:blip r:embed="rId3"/>
                <a:stretch>
                  <a:fillRect l="-1268"/>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6583680" y="1920240"/>
            <a:ext cx="5212080" cy="4119894"/>
          </a:xfrm>
          <a:prstGeom prst="rect">
            <a:avLst/>
          </a:prstGeom>
        </p:spPr>
      </p:pic>
      <p:sp>
        <p:nvSpPr>
          <p:cNvPr id="10" name="Rectangle 9"/>
          <p:cNvSpPr/>
          <p:nvPr/>
        </p:nvSpPr>
        <p:spPr>
          <a:xfrm>
            <a:off x="695324" y="2533650"/>
            <a:ext cx="3667126" cy="485775"/>
          </a:xfrm>
          <a:prstGeom prst="rect">
            <a:avLst/>
          </a:prstGeom>
          <a:noFill/>
          <a:ln w="2540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mc:AlternateContent xmlns:mc="http://schemas.openxmlformats.org/markup-compatibility/2006">
        <mc:Choice xmlns:a14="http://schemas.microsoft.com/office/drawing/2010/main" Requires="a14">
          <p:sp>
            <p:nvSpPr>
              <p:cNvPr id="11" name="Textfeld 6"/>
              <p:cNvSpPr txBox="1"/>
              <p:nvPr/>
            </p:nvSpPr>
            <p:spPr>
              <a:xfrm>
                <a:off x="7174153" y="1212112"/>
                <a:ext cx="4461120" cy="589905"/>
              </a:xfrm>
              <a:prstGeom prst="rect">
                <a:avLst/>
              </a:prstGeom>
              <a:noFill/>
              <a:ln w="25400">
                <a:solidFill>
                  <a:schemeClr val="tx1"/>
                </a:solidFill>
              </a:ln>
            </p:spPr>
            <p:txBody>
              <a:bodyPr wrap="square" lIns="0" tIns="0" rIns="0" bIns="0" rtlCol="0" anchor="t" anchorCtr="0">
                <a:spAutoFit/>
              </a:bodyPr>
              <a:lstStyle/>
              <a:p>
                <a:pPr algn="ctr">
                  <a:lnSpc>
                    <a:spcPts val="2300"/>
                  </a:lnSpc>
                  <a:spcBef>
                    <a:spcPts val="1150"/>
                  </a:spcBef>
                </a:pPr>
                <a:r>
                  <a:rPr lang="en-US" sz="1600" b="1" dirty="0" smtClean="0"/>
                  <a:t> For </a:t>
                </a:r>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𝑻</m:t>
                        </m:r>
                      </m:e>
                      <m:sub>
                        <m:r>
                          <a:rPr lang="en-US" sz="1600" b="1" i="1" smtClean="0">
                            <a:latin typeface="Cambria Math" panose="02040503050406030204" pitchFamily="18" charset="0"/>
                          </a:rPr>
                          <m:t>𝒆</m:t>
                        </m:r>
                      </m:sub>
                    </m:sSub>
                    <m:r>
                      <a:rPr lang="en-US" sz="1600" b="1" i="1" smtClean="0">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𝑻</m:t>
                        </m:r>
                      </m:e>
                      <m:sub>
                        <m:r>
                          <a:rPr lang="en-US" sz="1600" b="1" i="1" smtClean="0">
                            <a:latin typeface="Cambria Math" panose="02040503050406030204" pitchFamily="18" charset="0"/>
                          </a:rPr>
                          <m:t>𝒊</m:t>
                        </m:r>
                      </m:sub>
                    </m:sSub>
                    <m:r>
                      <a:rPr lang="en-US" sz="1600" b="1" i="1" smtClean="0">
                        <a:latin typeface="Cambria Math" panose="02040503050406030204" pitchFamily="18" charset="0"/>
                      </a:rPr>
                      <m:t>=</m:t>
                    </m:r>
                    <m:r>
                      <a:rPr lang="en-US" sz="1600" b="1" i="1" smtClean="0">
                        <a:latin typeface="Cambria Math" panose="02040503050406030204" pitchFamily="18" charset="0"/>
                      </a:rPr>
                      <m:t>𝟑𝟎</m:t>
                    </m:r>
                    <m:r>
                      <a:rPr lang="en-US" sz="1600" b="1" i="1" smtClean="0">
                        <a:latin typeface="Cambria Math" panose="02040503050406030204" pitchFamily="18" charset="0"/>
                      </a:rPr>
                      <m:t> </m:t>
                    </m:r>
                    <m:r>
                      <a:rPr lang="en-US" sz="1600" b="1" i="1" smtClean="0">
                        <a:latin typeface="Cambria Math" panose="02040503050406030204" pitchFamily="18" charset="0"/>
                      </a:rPr>
                      <m:t>𝒆𝑽</m:t>
                    </m:r>
                    <m:r>
                      <a:rPr lang="en-US" sz="1600" b="1" i="1" smtClean="0">
                        <a:latin typeface="Cambria Math" panose="02040503050406030204" pitchFamily="18" charset="0"/>
                      </a:rPr>
                      <m:t>, </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𝒏</m:t>
                        </m:r>
                      </m:e>
                      <m:sub>
                        <m:r>
                          <a:rPr lang="en-US" sz="1600" b="1" i="1" smtClean="0">
                            <a:latin typeface="Cambria Math" panose="02040503050406030204" pitchFamily="18" charset="0"/>
                          </a:rPr>
                          <m:t>𝒆</m:t>
                        </m:r>
                        <m:r>
                          <a:rPr lang="en-US" sz="1600" b="1" i="1" smtClean="0">
                            <a:latin typeface="Cambria Math" panose="02040503050406030204" pitchFamily="18" charset="0"/>
                          </a:rPr>
                          <m:t>, </m:t>
                        </m:r>
                        <m:r>
                          <a:rPr lang="en-US" sz="1600" b="1" i="1" smtClean="0">
                            <a:latin typeface="Cambria Math" panose="02040503050406030204" pitchFamily="18" charset="0"/>
                          </a:rPr>
                          <m:t>𝒎𝒔𝒆</m:t>
                        </m:r>
                        <m:r>
                          <a:rPr lang="en-US" sz="1600" b="1" i="1" smtClean="0">
                            <a:latin typeface="Cambria Math" panose="02040503050406030204" pitchFamily="18" charset="0"/>
                          </a:rPr>
                          <m:t> </m:t>
                        </m:r>
                      </m:sub>
                    </m:sSub>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𝟏𝟎</m:t>
                        </m:r>
                      </m:e>
                      <m:sup>
                        <m:r>
                          <a:rPr lang="en-US" sz="1600" b="1" i="1" smtClean="0">
                            <a:latin typeface="Cambria Math" panose="02040503050406030204" pitchFamily="18" charset="0"/>
                          </a:rPr>
                          <m:t>𝟏𝟗</m:t>
                        </m:r>
                      </m:sup>
                    </m:sSup>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𝒎</m:t>
                        </m:r>
                      </m:e>
                      <m:sup>
                        <m:r>
                          <a:rPr lang="en-US" sz="1600" b="1" i="1" smtClean="0">
                            <a:latin typeface="Cambria Math" panose="02040503050406030204" pitchFamily="18" charset="0"/>
                          </a:rPr>
                          <m:t>−</m:t>
                        </m:r>
                        <m:r>
                          <a:rPr lang="en-US" sz="1600" b="1" i="1" smtClean="0">
                            <a:latin typeface="Cambria Math" panose="02040503050406030204" pitchFamily="18" charset="0"/>
                          </a:rPr>
                          <m:t>𝟑</m:t>
                        </m:r>
                      </m:sup>
                    </m:sSup>
                    <m:r>
                      <a:rPr lang="en-US" sz="1600" b="1" i="1" smtClean="0">
                        <a:latin typeface="Cambria Math" panose="02040503050406030204" pitchFamily="18" charset="0"/>
                      </a:rPr>
                      <m:t>,</m:t>
                    </m:r>
                  </m:oMath>
                </a14:m>
                <a:endParaRPr lang="en-US" sz="1600" b="1" i="1" dirty="0" smtClean="0">
                  <a:latin typeface="Cambria Math" panose="02040503050406030204" pitchFamily="18" charset="0"/>
                </a:endParaRPr>
              </a:p>
              <a:p>
                <a:pPr algn="ctr">
                  <a:lnSpc>
                    <a:spcPts val="2300"/>
                  </a:lnSpc>
                  <a:spcBef>
                    <a:spcPts val="1150"/>
                  </a:spcBef>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 </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𝒇</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 </m:t>
                      </m:r>
                      <m:r>
                        <a:rPr lang="en-US" sz="1600" b="1" i="1" smtClean="0">
                          <a:latin typeface="Cambria Math" panose="02040503050406030204" pitchFamily="18" charset="0"/>
                        </a:rPr>
                        <m:t>𝑽</m:t>
                      </m:r>
                      <m:r>
                        <a:rPr lang="en-US" sz="1600" b="1" i="1" smtClean="0">
                          <a:latin typeface="Cambria Math" panose="02040503050406030204" pitchFamily="18" charset="0"/>
                        </a:rPr>
                        <m:t>, </m:t>
                      </m:r>
                      <m:r>
                        <a:rPr lang="en-US" sz="1600" b="1" i="1" smtClean="0">
                          <a:latin typeface="Cambria Math" panose="02040503050406030204" pitchFamily="18" charset="0"/>
                        </a:rPr>
                        <m:t>𝜶</m:t>
                      </m:r>
                      <m:r>
                        <a:rPr lang="en-US" sz="1600" b="1" i="1" smtClean="0">
                          <a:latin typeface="Cambria Math" panose="02040503050406030204" pitchFamily="18" charset="0"/>
                        </a:rPr>
                        <m:t>&gt;</m:t>
                      </m:r>
                      <m:r>
                        <a:rPr lang="en-US" sz="1600" b="1" i="1" smtClean="0">
                          <a:latin typeface="Cambria Math" panose="02040503050406030204" pitchFamily="18" charset="0"/>
                        </a:rPr>
                        <m:t>𝟎</m:t>
                      </m:r>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𝟑</m:t>
                          </m:r>
                        </m:e>
                        <m:sup>
                          <m:r>
                            <a:rPr lang="en-US" sz="1600" b="1" i="1" smtClean="0">
                              <a:latin typeface="Cambria Math" panose="02040503050406030204" pitchFamily="18" charset="0"/>
                            </a:rPr>
                            <m:t>𝒐</m:t>
                          </m:r>
                        </m:sup>
                      </m:sSup>
                    </m:oMath>
                  </m:oMathPara>
                </a14:m>
                <a:endParaRPr lang="en-US" sz="1600" b="1" dirty="0" err="1" smtClean="0"/>
              </a:p>
            </p:txBody>
          </p:sp>
        </mc:Choice>
        <mc:Fallback>
          <p:sp>
            <p:nvSpPr>
              <p:cNvPr id="11" name="Textfeld 6"/>
              <p:cNvSpPr txBox="1">
                <a:spLocks noRot="1" noChangeAspect="1" noMove="1" noResize="1" noEditPoints="1" noAdjustHandles="1" noChangeArrowheads="1" noChangeShapeType="1" noTextEdit="1"/>
              </p:cNvSpPr>
              <p:nvPr/>
            </p:nvSpPr>
            <p:spPr>
              <a:xfrm>
                <a:off x="7174153" y="1212112"/>
                <a:ext cx="4461120" cy="589905"/>
              </a:xfrm>
              <a:prstGeom prst="rect">
                <a:avLst/>
              </a:prstGeom>
              <a:blipFill>
                <a:blip r:embed="rId5"/>
                <a:stretch>
                  <a:fillRect t="-4950" b="-6931"/>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6108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p:nvPr/>
        </p:nvGrpSpPr>
        <p:grpSpPr>
          <a:xfrm>
            <a:off x="6124574" y="2599526"/>
            <a:ext cx="4930959" cy="3880011"/>
            <a:chOff x="6124574" y="2599526"/>
            <a:chExt cx="4930959" cy="3880011"/>
          </a:xfrm>
        </p:grpSpPr>
        <p:pic>
          <p:nvPicPr>
            <p:cNvPr id="12" name="Grafik 11"/>
            <p:cNvPicPr>
              <a:picLocks noChangeAspect="1"/>
            </p:cNvPicPr>
            <p:nvPr/>
          </p:nvPicPr>
          <p:blipFill>
            <a:blip r:embed="rId2"/>
            <a:stretch>
              <a:fillRect/>
            </a:stretch>
          </p:blipFill>
          <p:spPr>
            <a:xfrm>
              <a:off x="6124574" y="2599526"/>
              <a:ext cx="4902297" cy="3642992"/>
            </a:xfrm>
            <a:prstGeom prst="rect">
              <a:avLst/>
            </a:prstGeom>
          </p:spPr>
        </p:pic>
        <p:sp>
          <p:nvSpPr>
            <p:cNvPr id="7" name="Rechteck 6"/>
            <p:cNvSpPr/>
            <p:nvPr/>
          </p:nvSpPr>
          <p:spPr>
            <a:xfrm>
              <a:off x="6493066" y="6171760"/>
              <a:ext cx="4562467" cy="307777"/>
            </a:xfrm>
            <a:prstGeom prst="rect">
              <a:avLst/>
            </a:prstGeom>
          </p:spPr>
          <p:txBody>
            <a:bodyPr wrap="none">
              <a:spAutoFit/>
            </a:bodyPr>
            <a:lstStyle/>
            <a:p>
              <a:r>
                <a:rPr lang="en-US" sz="1400" dirty="0" smtClean="0"/>
                <a:t>[7] J Moritz et al Physics </a:t>
              </a:r>
              <a:r>
                <a:rPr lang="en-US" sz="1400" dirty="0"/>
                <a:t>of Plasmas 26, 013507 (2019)</a:t>
              </a:r>
            </a:p>
          </p:txBody>
        </p:sp>
      </p:grpSp>
      <p:sp>
        <p:nvSpPr>
          <p:cNvPr id="3" name="Titel 2"/>
          <p:cNvSpPr>
            <a:spLocks noGrp="1"/>
          </p:cNvSpPr>
          <p:nvPr>
            <p:ph type="title"/>
          </p:nvPr>
        </p:nvSpPr>
        <p:spPr/>
        <p:txBody>
          <a:bodyPr/>
          <a:lstStyle/>
          <a:p>
            <a:r>
              <a:rPr lang="en-US" dirty="0" err="1" smtClean="0"/>
              <a:t>Sheathdrops</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15</a:t>
            </a:fld>
            <a:endParaRPr lang="de-DE"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96" y="2302549"/>
            <a:ext cx="5224156" cy="412708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8595" y="2302549"/>
            <a:ext cx="5287328" cy="4176988"/>
          </a:xfrm>
          <a:prstGeom prst="rect">
            <a:avLst/>
          </a:prstGeom>
        </p:spPr>
      </p:pic>
      <mc:AlternateContent xmlns:mc="http://schemas.openxmlformats.org/markup-compatibility/2006">
        <mc:Choice xmlns:a14="http://schemas.microsoft.com/office/drawing/2010/main" Requires="a14">
          <p:sp>
            <p:nvSpPr>
              <p:cNvPr id="2" name="Inhaltsplatzhalter 1"/>
              <p:cNvSpPr>
                <a:spLocks noGrp="1"/>
              </p:cNvSpPr>
              <p:nvPr>
                <p:ph sz="quarter" idx="13"/>
              </p:nvPr>
            </p:nvSpPr>
            <p:spPr>
              <a:xfrm>
                <a:off x="695324" y="1265124"/>
                <a:ext cx="10958608" cy="4772024"/>
              </a:xfrm>
            </p:spPr>
            <p:txBody>
              <a:bodyPr/>
              <a:lstStyle/>
              <a:p>
                <a:pPr marL="285750" indent="-285750">
                  <a:buFont typeface="Arial" panose="020B0604020202020204" pitchFamily="34" charset="0"/>
                  <a:buChar char="•"/>
                </a:pPr>
                <a:r>
                  <a:rPr lang="en-US" b="0" dirty="0" smtClean="0"/>
                  <a:t>Ion flux becomes greater than electron flux for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1.4</m:t>
                        </m:r>
                      </m:e>
                      <m:sup>
                        <m:r>
                          <a:rPr lang="en-US" b="0" i="1" smtClean="0">
                            <a:latin typeface="Cambria Math" panose="02040503050406030204" pitchFamily="18" charset="0"/>
                          </a:rPr>
                          <m:t>𝑜</m:t>
                        </m:r>
                      </m:sup>
                    </m:sSup>
                    <m:r>
                      <a:rPr lang="en-US" b="0" i="1" smtClean="0">
                        <a:latin typeface="Cambria Math" panose="02040503050406030204" pitchFamily="18" charset="0"/>
                      </a:rPr>
                      <m:t>.</m:t>
                    </m:r>
                  </m:oMath>
                </a14:m>
                <a:endParaRPr lang="en-US" b="0" dirty="0" smtClean="0"/>
              </a:p>
              <a:p>
                <a:pPr marL="285750" indent="-285750">
                  <a:buFont typeface="Arial" panose="020B0604020202020204" pitchFamily="34" charset="0"/>
                  <a:buChar char="•"/>
                </a:pPr>
                <a:r>
                  <a:rPr lang="en-US" b="0" dirty="0" smtClean="0"/>
                  <a:t>Total </a:t>
                </a:r>
                <a:r>
                  <a:rPr lang="en-US" b="0" dirty="0" err="1" smtClean="0"/>
                  <a:t>Sheathdrop</a:t>
                </a:r>
                <a:r>
                  <a:rPr lang="en-US" b="0" dirty="0" smtClean="0"/>
                  <a:t>: </a:t>
                </a:r>
                <a14:m>
                  <m:oMath xmlns:m="http://schemas.openxmlformats.org/officeDocument/2006/math">
                    <m:r>
                      <a:rPr lang="en-US" b="0" i="1">
                        <a:latin typeface="Cambria Math" panose="02040503050406030204" pitchFamily="18" charset="0"/>
                      </a:rPr>
                      <m:t>𝛿</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𝑝𝑙𝑎𝑠𝑚𝑎</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r>
                      <a:rPr lang="en-US" b="0" i="1" smtClean="0">
                        <a:latin typeface="Cambria Math" panose="02040503050406030204" pitchFamily="18" charset="0"/>
                      </a:rPr>
                      <m:t>)</m:t>
                    </m:r>
                  </m:oMath>
                </a14:m>
                <a:endParaRPr lang="en-US" b="0" i="1" dirty="0" smtClean="0">
                  <a:latin typeface="Cambria Math" panose="02040503050406030204" pitchFamily="18" charset="0"/>
                </a:endParaRPr>
              </a:p>
              <a:p>
                <a:pPr marL="285750" indent="-285750">
                  <a:buFont typeface="Arial" panose="020B0604020202020204" pitchFamily="34" charset="0"/>
                  <a:buChar char="•"/>
                </a:pPr>
                <a:r>
                  <a:rPr lang="en-US" b="0" dirty="0" smtClean="0">
                    <a:solidFill>
                      <a:srgbClr val="005555"/>
                    </a:solidFill>
                  </a:rPr>
                  <a:t>Floating condition: </a:t>
                </a:r>
                <a14:m>
                  <m:oMath xmlns:m="http://schemas.openxmlformats.org/officeDocument/2006/math">
                    <m:sSub>
                      <m:sSubPr>
                        <m:ctrlPr>
                          <a:rPr lang="en-US" b="0" i="1" smtClean="0">
                            <a:solidFill>
                              <a:srgbClr val="005555"/>
                            </a:solidFill>
                            <a:latin typeface="Cambria Math" panose="02040503050406030204" pitchFamily="18" charset="0"/>
                          </a:rPr>
                        </m:ctrlPr>
                      </m:sSubPr>
                      <m:e>
                        <m:r>
                          <a:rPr lang="en-US" b="0" i="1">
                            <a:solidFill>
                              <a:srgbClr val="005555"/>
                            </a:solidFill>
                            <a:latin typeface="Cambria Math" panose="02040503050406030204" pitchFamily="18" charset="0"/>
                          </a:rPr>
                          <m:t>𝛤</m:t>
                        </m:r>
                      </m:e>
                      <m:sub>
                        <m:r>
                          <a:rPr lang="en-US" b="0" i="1">
                            <a:solidFill>
                              <a:srgbClr val="005555"/>
                            </a:solidFill>
                            <a:latin typeface="Cambria Math" panose="02040503050406030204" pitchFamily="18" charset="0"/>
                          </a:rPr>
                          <m:t>𝑖</m:t>
                        </m:r>
                        <m:r>
                          <a:rPr lang="en-US" b="0" i="1">
                            <a:solidFill>
                              <a:srgbClr val="005555"/>
                            </a:solidFill>
                            <a:latin typeface="Cambria Math" panose="02040503050406030204" pitchFamily="18" charset="0"/>
                          </a:rPr>
                          <m:t>, </m:t>
                        </m:r>
                        <m:r>
                          <a:rPr lang="en-US" b="0" i="1">
                            <a:solidFill>
                              <a:srgbClr val="005555"/>
                            </a:solidFill>
                            <a:latin typeface="Cambria Math" panose="02040503050406030204" pitchFamily="18" charset="0"/>
                          </a:rPr>
                          <m:t>𝑡𝑜𝑡𝑎𝑙</m:t>
                        </m:r>
                      </m:sub>
                    </m:sSub>
                    <m:d>
                      <m:dPr>
                        <m:ctrlPr>
                          <a:rPr lang="en-US" b="0" i="1" smtClean="0">
                            <a:solidFill>
                              <a:srgbClr val="005555"/>
                            </a:solidFill>
                            <a:latin typeface="Cambria Math" panose="02040503050406030204" pitchFamily="18" charset="0"/>
                          </a:rPr>
                        </m:ctrlPr>
                      </m:dPr>
                      <m:e>
                        <m:r>
                          <a:rPr lang="en-US" b="0" i="1" smtClean="0">
                            <a:solidFill>
                              <a:srgbClr val="005555"/>
                            </a:solidFill>
                            <a:latin typeface="Cambria Math" panose="02040503050406030204" pitchFamily="18" charset="0"/>
                          </a:rPr>
                          <m:t>𝛼</m:t>
                        </m:r>
                      </m:e>
                    </m:d>
                    <m:r>
                      <a:rPr lang="en-US" b="0" i="1" smtClean="0">
                        <a:solidFill>
                          <a:srgbClr val="005555"/>
                        </a:solidFill>
                        <a:latin typeface="Cambria Math" panose="02040503050406030204" pitchFamily="18" charset="0"/>
                      </a:rPr>
                      <m:t>=</m:t>
                    </m:r>
                    <m:sSub>
                      <m:sSubPr>
                        <m:ctrlPr>
                          <a:rPr lang="en-US" b="0" i="1" smtClean="0">
                            <a:solidFill>
                              <a:srgbClr val="005555"/>
                            </a:solidFill>
                            <a:latin typeface="Cambria Math" panose="02040503050406030204" pitchFamily="18" charset="0"/>
                          </a:rPr>
                        </m:ctrlPr>
                      </m:sSubPr>
                      <m:e>
                        <m:r>
                          <a:rPr lang="en-US" b="0" i="1" smtClean="0">
                            <a:solidFill>
                              <a:srgbClr val="005555"/>
                            </a:solidFill>
                            <a:latin typeface="Cambria Math" panose="02040503050406030204" pitchFamily="18" charset="0"/>
                          </a:rPr>
                          <m:t>𝛤</m:t>
                        </m:r>
                      </m:e>
                      <m:sub>
                        <m:r>
                          <a:rPr lang="en-US" b="0" i="1" smtClean="0">
                            <a:solidFill>
                              <a:srgbClr val="005555"/>
                            </a:solidFill>
                            <a:latin typeface="Cambria Math" panose="02040503050406030204" pitchFamily="18" charset="0"/>
                          </a:rPr>
                          <m:t>𝑒</m:t>
                        </m:r>
                        <m:r>
                          <a:rPr lang="en-US" b="0" i="1" smtClean="0">
                            <a:solidFill>
                              <a:srgbClr val="005555"/>
                            </a:solidFill>
                            <a:latin typeface="Cambria Math" panose="02040503050406030204" pitchFamily="18" charset="0"/>
                          </a:rPr>
                          <m:t>, </m:t>
                        </m:r>
                        <m:r>
                          <a:rPr lang="en-US" b="0" i="1" smtClean="0">
                            <a:solidFill>
                              <a:srgbClr val="005555"/>
                            </a:solidFill>
                            <a:latin typeface="Cambria Math" panose="02040503050406030204" pitchFamily="18" charset="0"/>
                          </a:rPr>
                          <m:t>𝑡𝑜𝑡𝑎𝑙</m:t>
                        </m:r>
                        <m:r>
                          <a:rPr lang="en-US" b="0" i="1" smtClean="0">
                            <a:solidFill>
                              <a:srgbClr val="005555"/>
                            </a:solidFill>
                            <a:latin typeface="Cambria Math" panose="02040503050406030204" pitchFamily="18" charset="0"/>
                          </a:rPr>
                          <m:t> </m:t>
                        </m:r>
                      </m:sub>
                    </m:sSub>
                    <m:d>
                      <m:dPr>
                        <m:ctrlPr>
                          <a:rPr lang="en-US" b="0" i="1">
                            <a:solidFill>
                              <a:srgbClr val="005555"/>
                            </a:solidFill>
                            <a:latin typeface="Cambria Math" panose="02040503050406030204" pitchFamily="18" charset="0"/>
                          </a:rPr>
                        </m:ctrlPr>
                      </m:dPr>
                      <m:e>
                        <m:r>
                          <a:rPr lang="en-US" b="0" i="1">
                            <a:solidFill>
                              <a:srgbClr val="005555"/>
                            </a:solidFill>
                            <a:latin typeface="Cambria Math" panose="02040503050406030204" pitchFamily="18" charset="0"/>
                          </a:rPr>
                          <m:t>𝛼</m:t>
                        </m:r>
                      </m:e>
                    </m:d>
                  </m:oMath>
                </a14:m>
                <a:endParaRPr lang="en-US" b="0" i="1" dirty="0" smtClean="0"/>
              </a:p>
              <a:p>
                <a:pPr marL="285750" lvl="1" indent="-285750">
                  <a:buFont typeface="Arial" panose="020B0604020202020204" pitchFamily="34" charset="0"/>
                  <a:buChar char="•"/>
                </a:pPr>
                <a:endParaRPr lang="en-US" dirty="0"/>
              </a:p>
            </p:txBody>
          </p:sp>
        </mc:Choice>
        <mc:Fallback>
          <p:sp>
            <p:nvSpPr>
              <p:cNvPr id="2" name="Inhaltsplatzhalter 1"/>
              <p:cNvSpPr>
                <a:spLocks noGrp="1" noRot="1" noChangeAspect="1" noMove="1" noResize="1" noEditPoints="1" noAdjustHandles="1" noChangeArrowheads="1" noChangeShapeType="1" noTextEdit="1"/>
              </p:cNvSpPr>
              <p:nvPr>
                <p:ph sz="quarter" idx="13"/>
              </p:nvPr>
            </p:nvSpPr>
            <p:spPr>
              <a:xfrm>
                <a:off x="695324" y="1265124"/>
                <a:ext cx="10958608" cy="4772024"/>
              </a:xfrm>
              <a:blipFill>
                <a:blip r:embed="rId5"/>
                <a:stretch>
                  <a:fillRect l="-1168" t="-128"/>
                </a:stretch>
              </a:blipFill>
            </p:spPr>
            <p:txBody>
              <a:bodyPr/>
              <a:lstStyle/>
              <a:p>
                <a:r>
                  <a:rPr lang="en-US">
                    <a:noFill/>
                  </a:rPr>
                  <a:t> </a:t>
                </a:r>
              </a:p>
            </p:txBody>
          </p:sp>
        </mc:Fallback>
      </mc:AlternateContent>
    </p:spTree>
    <p:extLst>
      <p:ext uri="{BB962C8B-B14F-4D97-AF65-F5344CB8AC3E}">
        <p14:creationId xmlns:p14="http://schemas.microsoft.com/office/powerpoint/2010/main" val="34987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735" y="2162615"/>
            <a:ext cx="4706146" cy="3717855"/>
          </a:xfrm>
          <a:prstGeom prst="rect">
            <a:avLst/>
          </a:prstGeom>
        </p:spPr>
      </p:pic>
      <mc:AlternateContent xmlns:mc="http://schemas.openxmlformats.org/markup-compatibility/2006">
        <mc:Choice xmlns:a14="http://schemas.microsoft.com/office/drawing/2010/main" Requires="a14">
          <p:sp>
            <p:nvSpPr>
              <p:cNvPr id="22" name="Inhaltsplatzhalter 21"/>
              <p:cNvSpPr>
                <a:spLocks noGrp="1"/>
              </p:cNvSpPr>
              <p:nvPr>
                <p:ph sz="quarter" idx="13"/>
              </p:nvPr>
            </p:nvSpPr>
            <p:spPr>
              <a:xfrm>
                <a:off x="558248" y="1247306"/>
                <a:ext cx="10608952" cy="4772024"/>
              </a:xfrm>
            </p:spPr>
            <p:txBody>
              <a:bodyPr>
                <a:normAutofit fontScale="92500" lnSpcReduction="20000"/>
              </a:bodyPr>
              <a:lstStyle/>
              <a:p>
                <a:pPr marL="465138" lvl="3" indent="-285750" algn="just">
                  <a:lnSpc>
                    <a:spcPct val="150000"/>
                  </a:lnSpc>
                </a:pPr>
                <a:r>
                  <a:rPr lang="en-US" sz="1600" dirty="0" smtClean="0">
                    <a:solidFill>
                      <a:srgbClr val="005555"/>
                    </a:solidFill>
                  </a:rPr>
                  <a:t>Divertors in W7-X are grounded and not floating: The particle and heat fluxes should be adjusted accordingly [10, 11]. </a:t>
                </a:r>
                <a14:m>
                  <m:oMath xmlns:m="http://schemas.openxmlformats.org/officeDocument/2006/math">
                    <m:sSub>
                      <m:sSubPr>
                        <m:ctrlPr>
                          <a:rPr lang="en-US" sz="1600" b="0" i="1" smtClean="0">
                            <a:solidFill>
                              <a:srgbClr val="005555"/>
                            </a:solidFill>
                            <a:latin typeface="Cambria Math" panose="02040503050406030204" pitchFamily="18" charset="0"/>
                          </a:rPr>
                        </m:ctrlPr>
                      </m:sSubPr>
                      <m:e>
                        <m:r>
                          <a:rPr lang="en-US" sz="1600" b="0" i="1" smtClean="0">
                            <a:solidFill>
                              <a:srgbClr val="005555"/>
                            </a:solidFill>
                            <a:latin typeface="Cambria Math" panose="02040503050406030204" pitchFamily="18" charset="0"/>
                          </a:rPr>
                          <m:t>𝑉</m:t>
                        </m:r>
                      </m:e>
                      <m:sub>
                        <m:r>
                          <a:rPr lang="en-US" sz="1600" b="0" i="1" smtClean="0">
                            <a:solidFill>
                              <a:srgbClr val="005555"/>
                            </a:solidFill>
                            <a:latin typeface="Cambria Math" panose="02040503050406030204" pitchFamily="18" charset="0"/>
                          </a:rPr>
                          <m:t>𝑝</m:t>
                        </m:r>
                      </m:sub>
                    </m:sSub>
                  </m:oMath>
                </a14:m>
                <a:r>
                  <a:rPr lang="en-US" sz="1600" dirty="0" smtClean="0">
                    <a:solidFill>
                      <a:srgbClr val="005555"/>
                    </a:solidFill>
                  </a:rPr>
                  <a:t> is obtained using floating potential (</a:t>
                </a:r>
                <a14:m>
                  <m:oMath xmlns:m="http://schemas.openxmlformats.org/officeDocument/2006/math">
                    <m:sSub>
                      <m:sSubPr>
                        <m:ctrlPr>
                          <a:rPr lang="en-US" sz="1600" i="1">
                            <a:solidFill>
                              <a:srgbClr val="005555"/>
                            </a:solidFill>
                            <a:latin typeface="Cambria Math" panose="02040503050406030204" pitchFamily="18" charset="0"/>
                          </a:rPr>
                        </m:ctrlPr>
                      </m:sSubPr>
                      <m:e>
                        <m:r>
                          <a:rPr lang="en-US" sz="1600" i="1">
                            <a:solidFill>
                              <a:srgbClr val="005555"/>
                            </a:solidFill>
                            <a:latin typeface="Cambria Math" panose="02040503050406030204" pitchFamily="18" charset="0"/>
                          </a:rPr>
                          <m:t>𝑉</m:t>
                        </m:r>
                      </m:e>
                      <m:sub>
                        <m:r>
                          <a:rPr lang="en-US" sz="1600" b="0" i="1" smtClean="0">
                            <a:solidFill>
                              <a:srgbClr val="005555"/>
                            </a:solidFill>
                            <a:latin typeface="Cambria Math" panose="02040503050406030204" pitchFamily="18" charset="0"/>
                          </a:rPr>
                          <m:t>𝑓</m:t>
                        </m:r>
                      </m:sub>
                    </m:sSub>
                  </m:oMath>
                </a14:m>
                <a:r>
                  <a:rPr lang="en-US" sz="1600" dirty="0" smtClean="0">
                    <a:solidFill>
                      <a:srgbClr val="005555"/>
                    </a:solidFill>
                  </a:rPr>
                  <a:t>) from LP data and </a:t>
                </a:r>
                <a:r>
                  <a:rPr lang="en-US" sz="1600" dirty="0" err="1" smtClean="0">
                    <a:solidFill>
                      <a:srgbClr val="005555"/>
                    </a:solidFill>
                  </a:rPr>
                  <a:t>sheathdrop</a:t>
                </a:r>
                <a:r>
                  <a:rPr lang="en-US" sz="1600" dirty="0" smtClean="0">
                    <a:solidFill>
                      <a:srgbClr val="005555"/>
                    </a:solidFill>
                  </a:rPr>
                  <a:t> from the model, </a:t>
                </a:r>
                <a14:m>
                  <m:oMath xmlns:m="http://schemas.openxmlformats.org/officeDocument/2006/math">
                    <m:sSub>
                      <m:sSubPr>
                        <m:ctrlPr>
                          <a:rPr lang="en-US" sz="1600" i="1">
                            <a:solidFill>
                              <a:srgbClr val="005555"/>
                            </a:solidFill>
                            <a:latin typeface="Cambria Math" panose="02040503050406030204" pitchFamily="18" charset="0"/>
                          </a:rPr>
                        </m:ctrlPr>
                      </m:sSubPr>
                      <m:e>
                        <m:r>
                          <a:rPr lang="en-US" sz="1600" i="1">
                            <a:solidFill>
                              <a:srgbClr val="005555"/>
                            </a:solidFill>
                            <a:latin typeface="Cambria Math" panose="02040503050406030204" pitchFamily="18" charset="0"/>
                          </a:rPr>
                          <m:t>𝑉</m:t>
                        </m:r>
                      </m:e>
                      <m:sub>
                        <m:r>
                          <a:rPr lang="en-US" sz="1600" i="1">
                            <a:solidFill>
                              <a:srgbClr val="005555"/>
                            </a:solidFill>
                            <a:latin typeface="Cambria Math" panose="02040503050406030204" pitchFamily="18" charset="0"/>
                          </a:rPr>
                          <m:t>𝑝</m:t>
                        </m:r>
                      </m:sub>
                    </m:sSub>
                    <m:r>
                      <a:rPr lang="en-US" sz="1600" b="0" i="1" smtClean="0">
                        <a:solidFill>
                          <a:srgbClr val="005555"/>
                        </a:solidFill>
                        <a:latin typeface="Cambria Math" panose="02040503050406030204" pitchFamily="18" charset="0"/>
                      </a:rPr>
                      <m:t>=</m:t>
                    </m:r>
                    <m:sSub>
                      <m:sSubPr>
                        <m:ctrlPr>
                          <a:rPr lang="en-US" sz="1600" b="0" i="1" smtClean="0">
                            <a:solidFill>
                              <a:srgbClr val="005555"/>
                            </a:solidFill>
                            <a:latin typeface="Cambria Math" panose="02040503050406030204" pitchFamily="18" charset="0"/>
                          </a:rPr>
                        </m:ctrlPr>
                      </m:sSubPr>
                      <m:e>
                        <m:r>
                          <a:rPr lang="en-US" sz="1600" b="0" i="1" smtClean="0">
                            <a:solidFill>
                              <a:srgbClr val="005555"/>
                            </a:solidFill>
                            <a:latin typeface="Cambria Math" panose="02040503050406030204" pitchFamily="18" charset="0"/>
                          </a:rPr>
                          <m:t>𝑉</m:t>
                        </m:r>
                      </m:e>
                      <m:sub>
                        <m:r>
                          <a:rPr lang="en-US" sz="1600" b="0" i="1" smtClean="0">
                            <a:solidFill>
                              <a:srgbClr val="005555"/>
                            </a:solidFill>
                            <a:latin typeface="Cambria Math" panose="02040503050406030204" pitchFamily="18" charset="0"/>
                          </a:rPr>
                          <m:t>𝑓</m:t>
                        </m:r>
                      </m:sub>
                    </m:sSub>
                    <m:r>
                      <a:rPr lang="en-US" sz="1600" b="0" i="1" smtClean="0">
                        <a:solidFill>
                          <a:srgbClr val="005555"/>
                        </a:solidFill>
                        <a:latin typeface="Cambria Math" panose="02040503050406030204" pitchFamily="18" charset="0"/>
                      </a:rPr>
                      <m:t>+</m:t>
                    </m:r>
                    <m:r>
                      <a:rPr lang="en-US" sz="1600" b="0" i="1" smtClean="0">
                        <a:solidFill>
                          <a:srgbClr val="005555"/>
                        </a:solidFill>
                        <a:latin typeface="Cambria Math" panose="02040503050406030204" pitchFamily="18" charset="0"/>
                      </a:rPr>
                      <m:t>𝛿</m:t>
                    </m:r>
                    <m:sSub>
                      <m:sSubPr>
                        <m:ctrlPr>
                          <a:rPr lang="en-US" sz="1600" b="0" i="1" smtClean="0">
                            <a:solidFill>
                              <a:srgbClr val="005555"/>
                            </a:solidFill>
                            <a:latin typeface="Cambria Math" panose="02040503050406030204" pitchFamily="18" charset="0"/>
                          </a:rPr>
                        </m:ctrlPr>
                      </m:sSubPr>
                      <m:e>
                        <m:r>
                          <a:rPr lang="en-US" sz="1600" b="0" i="1" smtClean="0">
                            <a:solidFill>
                              <a:srgbClr val="005555"/>
                            </a:solidFill>
                            <a:latin typeface="Cambria Math" panose="02040503050406030204" pitchFamily="18" charset="0"/>
                          </a:rPr>
                          <m:t>𝑉</m:t>
                        </m:r>
                      </m:e>
                      <m:sub>
                        <m:r>
                          <a:rPr lang="en-US" sz="1600" b="0" i="1" smtClean="0">
                            <a:solidFill>
                              <a:srgbClr val="005555"/>
                            </a:solidFill>
                            <a:latin typeface="Cambria Math" panose="02040503050406030204" pitchFamily="18" charset="0"/>
                          </a:rPr>
                          <m:t>𝑠h</m:t>
                        </m:r>
                      </m:sub>
                    </m:sSub>
                  </m:oMath>
                </a14:m>
                <a:r>
                  <a:rPr lang="en-US" sz="1600" dirty="0" smtClean="0">
                    <a:solidFill>
                      <a:srgbClr val="005555"/>
                    </a:solidFill>
                  </a:rPr>
                  <a:t> and </a:t>
                </a:r>
                <a14:m>
                  <m:oMath xmlns:m="http://schemas.openxmlformats.org/officeDocument/2006/math">
                    <m:sSub>
                      <m:sSubPr>
                        <m:ctrlPr>
                          <a:rPr lang="en-US" sz="1600" b="0" i="1" smtClean="0">
                            <a:solidFill>
                              <a:srgbClr val="005555"/>
                            </a:solidFill>
                            <a:latin typeface="Cambria Math" panose="02040503050406030204" pitchFamily="18" charset="0"/>
                          </a:rPr>
                        </m:ctrlPr>
                      </m:sSubPr>
                      <m:e>
                        <m:r>
                          <a:rPr lang="en-US" sz="1600" b="0" i="1" smtClean="0">
                            <a:solidFill>
                              <a:srgbClr val="005555"/>
                            </a:solidFill>
                            <a:latin typeface="Cambria Math" panose="02040503050406030204" pitchFamily="18" charset="0"/>
                          </a:rPr>
                          <m:t>𝑉</m:t>
                        </m:r>
                      </m:e>
                      <m:sub>
                        <m:r>
                          <a:rPr lang="en-US" sz="1600" b="0" i="1" smtClean="0">
                            <a:solidFill>
                              <a:srgbClr val="005555"/>
                            </a:solidFill>
                            <a:latin typeface="Cambria Math" panose="02040503050406030204" pitchFamily="18" charset="0"/>
                          </a:rPr>
                          <m:t>𝑤</m:t>
                        </m:r>
                      </m:sub>
                    </m:sSub>
                    <m:r>
                      <a:rPr lang="en-US" sz="1600" b="0" i="1" smtClean="0">
                        <a:solidFill>
                          <a:srgbClr val="005555"/>
                        </a:solidFill>
                        <a:latin typeface="Cambria Math" panose="02040503050406030204" pitchFamily="18" charset="0"/>
                      </a:rPr>
                      <m:t>=0.</m:t>
                    </m:r>
                  </m:oMath>
                </a14:m>
                <a:endParaRPr lang="en-US" sz="1600" dirty="0" smtClean="0">
                  <a:solidFill>
                    <a:srgbClr val="005555"/>
                  </a:solidFill>
                </a:endParaRPr>
              </a:p>
              <a:p>
                <a:pPr marL="465138" lvl="3" indent="-285750" algn="just">
                  <a:lnSpc>
                    <a:spcPct val="150000"/>
                  </a:lnSpc>
                </a:pPr>
                <a14:m>
                  <m:oMath xmlns:m="http://schemas.openxmlformats.org/officeDocument/2006/math">
                    <m:sSub>
                      <m:sSubPr>
                        <m:ctrlPr>
                          <a:rPr lang="en-US" sz="1400" b="0" i="0" smtClean="0">
                            <a:solidFill>
                              <a:srgbClr val="005555"/>
                            </a:solidFill>
                            <a:latin typeface="Cambria Math" panose="02040503050406030204" pitchFamily="18" charset="0"/>
                          </a:rPr>
                        </m:ctrlPr>
                      </m:sSubPr>
                      <m:e>
                        <m:r>
                          <m:rPr>
                            <m:sty m:val="p"/>
                          </m:rPr>
                          <a:rPr lang="en-US" sz="1400" b="0" i="0" smtClean="0">
                            <a:solidFill>
                              <a:srgbClr val="005555"/>
                            </a:solidFill>
                            <a:latin typeface="Cambria Math" panose="02040503050406030204" pitchFamily="18" charset="0"/>
                          </a:rPr>
                          <m:t>Γ</m:t>
                        </m:r>
                      </m:e>
                      <m:sub>
                        <m:r>
                          <m:rPr>
                            <m:sty m:val="p"/>
                          </m:rPr>
                          <a:rPr lang="en-US" sz="1400" b="0" i="0" smtClean="0">
                            <a:solidFill>
                              <a:srgbClr val="005555"/>
                            </a:solidFill>
                            <a:latin typeface="Cambria Math" panose="02040503050406030204" pitchFamily="18" charset="0"/>
                          </a:rPr>
                          <m:t>i</m:t>
                        </m:r>
                        <m:r>
                          <a:rPr lang="en-US" sz="1400" b="0" i="0" smtClean="0">
                            <a:solidFill>
                              <a:srgbClr val="005555"/>
                            </a:solidFill>
                            <a:latin typeface="Cambria Math" panose="02040503050406030204" pitchFamily="18" charset="0"/>
                          </a:rPr>
                          <m:t>, </m:t>
                        </m:r>
                        <m:r>
                          <m:rPr>
                            <m:sty m:val="p"/>
                          </m:rPr>
                          <a:rPr lang="en-US" sz="1400" b="0" i="0" smtClean="0">
                            <a:solidFill>
                              <a:srgbClr val="005555"/>
                            </a:solidFill>
                            <a:latin typeface="Cambria Math" panose="02040503050406030204" pitchFamily="18" charset="0"/>
                          </a:rPr>
                          <m:t>w</m:t>
                        </m:r>
                      </m:sub>
                    </m:sSub>
                    <m:r>
                      <a:rPr lang="en-US" sz="1400" b="0" i="0" smtClean="0">
                        <a:solidFill>
                          <a:srgbClr val="005555"/>
                        </a:solidFill>
                        <a:latin typeface="Cambria Math" panose="02040503050406030204" pitchFamily="18" charset="0"/>
                      </a:rPr>
                      <m:t>(</m:t>
                    </m:r>
                    <m:sSub>
                      <m:sSubPr>
                        <m:ctrlPr>
                          <a:rPr lang="en-US" sz="1400" b="0" i="0" smtClean="0">
                            <a:solidFill>
                              <a:srgbClr val="005555"/>
                            </a:solidFill>
                            <a:latin typeface="Cambria Math" panose="02040503050406030204" pitchFamily="18" charset="0"/>
                          </a:rPr>
                        </m:ctrlPr>
                      </m:sSubPr>
                      <m:e>
                        <m:r>
                          <m:rPr>
                            <m:sty m:val="p"/>
                          </m:rPr>
                          <a:rPr lang="en-US" sz="1400" b="0" i="0" smtClean="0">
                            <a:solidFill>
                              <a:srgbClr val="005555"/>
                            </a:solidFill>
                            <a:latin typeface="Cambria Math" panose="02040503050406030204" pitchFamily="18" charset="0"/>
                          </a:rPr>
                          <m:t>V</m:t>
                        </m:r>
                      </m:e>
                      <m:sub>
                        <m:r>
                          <m:rPr>
                            <m:sty m:val="p"/>
                          </m:rPr>
                          <a:rPr lang="en-US" sz="1400" b="0" i="0" smtClean="0">
                            <a:solidFill>
                              <a:srgbClr val="005555"/>
                            </a:solidFill>
                            <a:latin typeface="Cambria Math" panose="02040503050406030204" pitchFamily="18" charset="0"/>
                          </a:rPr>
                          <m:t>w</m:t>
                        </m:r>
                      </m:sub>
                    </m:sSub>
                    <m:r>
                      <a:rPr lang="en-US" sz="1400" b="0" i="0" smtClean="0">
                        <a:solidFill>
                          <a:srgbClr val="005555"/>
                        </a:solidFill>
                        <a:latin typeface="Cambria Math" panose="02040503050406030204" pitchFamily="18" charset="0"/>
                      </a:rPr>
                      <m:t>)</m:t>
                    </m:r>
                    <m:r>
                      <a:rPr lang="en-US" sz="1400" i="1">
                        <a:solidFill>
                          <a:srgbClr val="005555"/>
                        </a:solidFill>
                        <a:latin typeface="Cambria Math" panose="02040503050406030204" pitchFamily="18" charset="0"/>
                      </a:rPr>
                      <m:t>=</m:t>
                    </m:r>
                    <m:d>
                      <m:dPr>
                        <m:begChr m:val="{"/>
                        <m:endChr m:val=""/>
                        <m:ctrlPr>
                          <a:rPr lang="en-US" sz="1400" b="0" i="1" smtClean="0">
                            <a:solidFill>
                              <a:srgbClr val="005555"/>
                            </a:solidFill>
                            <a:latin typeface="Cambria Math" panose="02040503050406030204" pitchFamily="18" charset="0"/>
                          </a:rPr>
                        </m:ctrlPr>
                      </m:dPr>
                      <m:e>
                        <m:eqArr>
                          <m:eqArrPr>
                            <m:ctrlPr>
                              <a:rPr lang="en-US" sz="1400" b="0" i="1" smtClean="0">
                                <a:solidFill>
                                  <a:srgbClr val="005555"/>
                                </a:solidFill>
                                <a:latin typeface="Cambria Math" panose="02040503050406030204" pitchFamily="18" charset="0"/>
                              </a:rPr>
                            </m:ctrlPr>
                          </m:eqArrPr>
                          <m:e>
                            <m:sSub>
                              <m:sSubPr>
                                <m:ctrlPr>
                                  <a:rPr lang="en-US" sz="1400" b="0" i="1" smtClean="0">
                                    <a:solidFill>
                                      <a:srgbClr val="005555"/>
                                    </a:solidFill>
                                    <a:latin typeface="Cambria Math" panose="02040503050406030204" pitchFamily="18" charset="0"/>
                                  </a:rPr>
                                </m:ctrlPr>
                              </m:sSubPr>
                              <m:e>
                                <m:r>
                                  <m:rPr>
                                    <m:sty m:val="p"/>
                                  </m:rPr>
                                  <a:rPr lang="en-US" sz="1400" b="0" i="0" smtClean="0">
                                    <a:solidFill>
                                      <a:srgbClr val="005555"/>
                                    </a:solidFill>
                                    <a:latin typeface="Cambria Math" panose="02040503050406030204" pitchFamily="18" charset="0"/>
                                  </a:rPr>
                                  <m:t>Γ</m:t>
                                </m:r>
                              </m:e>
                              <m:sub>
                                <m:r>
                                  <a:rPr lang="en-US" sz="1400" b="0" i="1" smtClean="0">
                                    <a:solidFill>
                                      <a:srgbClr val="005555"/>
                                    </a:solidFill>
                                    <a:latin typeface="Cambria Math" panose="02040503050406030204" pitchFamily="18" charset="0"/>
                                  </a:rPr>
                                  <m:t>𝑖</m:t>
                                </m:r>
                                <m:r>
                                  <a:rPr lang="en-US" sz="1400" b="0" i="1" smtClean="0">
                                    <a:solidFill>
                                      <a:srgbClr val="005555"/>
                                    </a:solidFill>
                                    <a:latin typeface="Cambria Math" panose="02040503050406030204" pitchFamily="18" charset="0"/>
                                  </a:rPr>
                                  <m:t>, </m:t>
                                </m:r>
                                <m:r>
                                  <a:rPr lang="en-US" sz="1400" b="0" i="1" smtClean="0">
                                    <a:solidFill>
                                      <a:srgbClr val="005555"/>
                                    </a:solidFill>
                                    <a:latin typeface="Cambria Math" panose="02040503050406030204" pitchFamily="18" charset="0"/>
                                  </a:rPr>
                                  <m:t>𝑚𝑠𝑒</m:t>
                                </m:r>
                              </m:sub>
                            </m:sSub>
                            <m:r>
                              <a:rPr lang="en-US" sz="1400" b="0" i="1" smtClean="0">
                                <a:solidFill>
                                  <a:srgbClr val="005555"/>
                                </a:solidFill>
                                <a:latin typeface="Cambria Math" panose="02040503050406030204" pitchFamily="18" charset="0"/>
                              </a:rPr>
                              <m:t>,  </m:t>
                            </m:r>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𝑉</m:t>
                                </m:r>
                              </m:e>
                              <m:sub>
                                <m:r>
                                  <a:rPr lang="en-US" sz="1400" b="0" i="1" smtClean="0">
                                    <a:solidFill>
                                      <a:srgbClr val="005555"/>
                                    </a:solidFill>
                                    <a:latin typeface="Cambria Math" panose="02040503050406030204" pitchFamily="18" charset="0"/>
                                  </a:rPr>
                                  <m:t>𝑤</m:t>
                                </m:r>
                              </m:sub>
                            </m:sSub>
                            <m:r>
                              <a:rPr lang="en-US" sz="1400" b="0" i="1" smtClean="0">
                                <a:solidFill>
                                  <a:srgbClr val="005555"/>
                                </a:solidFill>
                                <a:latin typeface="Cambria Math" panose="02040503050406030204" pitchFamily="18" charset="0"/>
                              </a:rPr>
                              <m:t>&lt;</m:t>
                            </m:r>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𝑉</m:t>
                                </m:r>
                              </m:e>
                              <m:sub>
                                <m:r>
                                  <a:rPr lang="en-US" sz="1400" b="0" i="1" smtClean="0">
                                    <a:solidFill>
                                      <a:srgbClr val="005555"/>
                                    </a:solidFill>
                                    <a:latin typeface="Cambria Math" panose="02040503050406030204" pitchFamily="18" charset="0"/>
                                  </a:rPr>
                                  <m:t>𝑝</m:t>
                                </m:r>
                              </m:sub>
                            </m:sSub>
                          </m:e>
                          <m:e>
                            <m:sSub>
                              <m:sSubPr>
                                <m:ctrlPr>
                                  <a:rPr lang="en-US" sz="1400" i="1">
                                    <a:solidFill>
                                      <a:srgbClr val="005555"/>
                                    </a:solidFill>
                                    <a:latin typeface="Cambria Math" panose="02040503050406030204" pitchFamily="18" charset="0"/>
                                  </a:rPr>
                                </m:ctrlPr>
                              </m:sSubPr>
                              <m:e>
                                <m:r>
                                  <m:rPr>
                                    <m:sty m:val="p"/>
                                  </m:rPr>
                                  <a:rPr lang="en-US" sz="1400">
                                    <a:solidFill>
                                      <a:srgbClr val="005555"/>
                                    </a:solidFill>
                                    <a:latin typeface="Cambria Math" panose="02040503050406030204" pitchFamily="18" charset="0"/>
                                  </a:rPr>
                                  <m:t>Γ</m:t>
                                </m:r>
                              </m:e>
                              <m:sub>
                                <m:r>
                                  <a:rPr lang="en-US" sz="1400" i="1">
                                    <a:solidFill>
                                      <a:srgbClr val="005555"/>
                                    </a:solidFill>
                                    <a:latin typeface="Cambria Math" panose="02040503050406030204" pitchFamily="18" charset="0"/>
                                  </a:rPr>
                                  <m:t>𝑖</m:t>
                                </m:r>
                                <m:r>
                                  <a:rPr lang="en-US" sz="1400" i="1">
                                    <a:solidFill>
                                      <a:srgbClr val="005555"/>
                                    </a:solidFill>
                                    <a:latin typeface="Cambria Math" panose="02040503050406030204" pitchFamily="18" charset="0"/>
                                  </a:rPr>
                                  <m:t>, </m:t>
                                </m:r>
                                <m:r>
                                  <a:rPr lang="en-US" sz="1400" b="0" i="1" smtClean="0">
                                    <a:solidFill>
                                      <a:srgbClr val="005555"/>
                                    </a:solidFill>
                                    <a:latin typeface="Cambria Math" panose="02040503050406030204" pitchFamily="18" charset="0"/>
                                  </a:rPr>
                                  <m:t>𝑚𝑠𝑒</m:t>
                                </m:r>
                              </m:sub>
                            </m:sSub>
                            <m:func>
                              <m:funcPr>
                                <m:ctrlPr>
                                  <a:rPr lang="en-US" sz="1400" b="0" i="1" smtClean="0">
                                    <a:solidFill>
                                      <a:srgbClr val="005555"/>
                                    </a:solidFill>
                                    <a:latin typeface="Cambria Math" panose="02040503050406030204" pitchFamily="18" charset="0"/>
                                  </a:rPr>
                                </m:ctrlPr>
                              </m:funcPr>
                              <m:fName>
                                <m:r>
                                  <m:rPr>
                                    <m:sty m:val="p"/>
                                  </m:rPr>
                                  <a:rPr lang="en-US" sz="1400" b="0" i="0" smtClean="0">
                                    <a:solidFill>
                                      <a:srgbClr val="005555"/>
                                    </a:solidFill>
                                    <a:latin typeface="Cambria Math" panose="02040503050406030204" pitchFamily="18" charset="0"/>
                                  </a:rPr>
                                  <m:t>exp</m:t>
                                </m:r>
                              </m:fName>
                              <m:e>
                                <m:d>
                                  <m:dPr>
                                    <m:ctrlPr>
                                      <a:rPr lang="en-US" sz="1400" b="0" i="1" smtClean="0">
                                        <a:solidFill>
                                          <a:srgbClr val="005555"/>
                                        </a:solidFill>
                                        <a:latin typeface="Cambria Math" panose="02040503050406030204" pitchFamily="18" charset="0"/>
                                      </a:rPr>
                                    </m:ctrlPr>
                                  </m:dPr>
                                  <m:e>
                                    <m:f>
                                      <m:fPr>
                                        <m:ctrlPr>
                                          <a:rPr lang="en-US" sz="1400" b="0" i="1" smtClean="0">
                                            <a:solidFill>
                                              <a:srgbClr val="005555"/>
                                            </a:solidFill>
                                            <a:latin typeface="Cambria Math" panose="02040503050406030204" pitchFamily="18" charset="0"/>
                                          </a:rPr>
                                        </m:ctrlPr>
                                      </m:fPr>
                                      <m:num>
                                        <m:r>
                                          <a:rPr lang="en-US" sz="1400" b="0" i="1" smtClean="0">
                                            <a:solidFill>
                                              <a:srgbClr val="005555"/>
                                            </a:solidFill>
                                            <a:latin typeface="Cambria Math" panose="02040503050406030204" pitchFamily="18" charset="0"/>
                                          </a:rPr>
                                          <m:t>𝑒</m:t>
                                        </m:r>
                                        <m:r>
                                          <a:rPr lang="en-US" sz="1400" b="0" i="1" smtClean="0">
                                            <a:solidFill>
                                              <a:srgbClr val="005555"/>
                                            </a:solidFill>
                                            <a:latin typeface="Cambria Math" panose="02040503050406030204" pitchFamily="18" charset="0"/>
                                          </a:rPr>
                                          <m:t>𝛿</m:t>
                                        </m:r>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𝑉</m:t>
                                            </m:r>
                                          </m:e>
                                          <m:sub>
                                            <m:r>
                                              <a:rPr lang="en-US" sz="1400" b="0" i="1" smtClean="0">
                                                <a:solidFill>
                                                  <a:srgbClr val="005555"/>
                                                </a:solidFill>
                                                <a:latin typeface="Cambria Math" panose="02040503050406030204" pitchFamily="18" charset="0"/>
                                              </a:rPr>
                                              <m:t>𝑝𝑤</m:t>
                                            </m:r>
                                          </m:sub>
                                        </m:sSub>
                                      </m:num>
                                      <m:den>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𝑇</m:t>
                                            </m:r>
                                          </m:e>
                                          <m:sub>
                                            <m:r>
                                              <a:rPr lang="en-US" sz="1400" b="0" i="1" smtClean="0">
                                                <a:solidFill>
                                                  <a:srgbClr val="005555"/>
                                                </a:solidFill>
                                                <a:latin typeface="Cambria Math" panose="02040503050406030204" pitchFamily="18" charset="0"/>
                                              </a:rPr>
                                              <m:t>𝑒</m:t>
                                            </m:r>
                                          </m:sub>
                                        </m:sSub>
                                      </m:den>
                                    </m:f>
                                  </m:e>
                                </m:d>
                              </m:e>
                            </m:func>
                            <m:r>
                              <a:rPr lang="en-US" sz="1400" b="0" i="1" smtClean="0">
                                <a:solidFill>
                                  <a:srgbClr val="005555"/>
                                </a:solidFill>
                                <a:latin typeface="Cambria Math" panose="02040503050406030204" pitchFamily="18" charset="0"/>
                              </a:rPr>
                              <m:t> </m:t>
                            </m:r>
                            <m:r>
                              <a:rPr lang="en-US" sz="1400" i="1">
                                <a:solidFill>
                                  <a:srgbClr val="005555"/>
                                </a:solidFill>
                                <a:latin typeface="Cambria Math" panose="02040503050406030204" pitchFamily="18" charset="0"/>
                              </a:rPr>
                              <m:t>,  </m:t>
                            </m:r>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𝑉</m:t>
                                </m:r>
                              </m:e>
                              <m:sub>
                                <m:r>
                                  <a:rPr lang="en-US" sz="1400" i="1">
                                    <a:solidFill>
                                      <a:srgbClr val="005555"/>
                                    </a:solidFill>
                                    <a:latin typeface="Cambria Math" panose="02040503050406030204" pitchFamily="18" charset="0"/>
                                  </a:rPr>
                                  <m:t>𝑤</m:t>
                                </m:r>
                              </m:sub>
                            </m:sSub>
                            <m:r>
                              <a:rPr lang="en-US" sz="1400" b="0" i="1" smtClean="0">
                                <a:solidFill>
                                  <a:srgbClr val="005555"/>
                                </a:solidFill>
                                <a:latin typeface="Cambria Math" panose="02040503050406030204" pitchFamily="18" charset="0"/>
                              </a:rPr>
                              <m:t>≥</m:t>
                            </m:r>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𝑉</m:t>
                                </m:r>
                              </m:e>
                              <m:sub>
                                <m:r>
                                  <a:rPr lang="en-US" sz="1400" i="1">
                                    <a:solidFill>
                                      <a:srgbClr val="005555"/>
                                    </a:solidFill>
                                    <a:latin typeface="Cambria Math" panose="02040503050406030204" pitchFamily="18" charset="0"/>
                                  </a:rPr>
                                  <m:t>𝑝</m:t>
                                </m:r>
                              </m:sub>
                            </m:sSub>
                          </m:e>
                        </m:eqArr>
                      </m:e>
                    </m:d>
                  </m:oMath>
                </a14:m>
                <a:endParaRPr lang="en-US" sz="1400" dirty="0" smtClean="0">
                  <a:solidFill>
                    <a:srgbClr val="005555"/>
                  </a:solidFill>
                </a:endParaRPr>
              </a:p>
              <a:p>
                <a:pPr marL="465138" lvl="3" indent="-285750" algn="just">
                  <a:lnSpc>
                    <a:spcPct val="150000"/>
                  </a:lnSpc>
                </a:pPr>
                <a14:m>
                  <m:oMath xmlns:m="http://schemas.openxmlformats.org/officeDocument/2006/math">
                    <m:sSub>
                      <m:sSubPr>
                        <m:ctrlPr>
                          <a:rPr lang="en-US" sz="1400" i="1">
                            <a:solidFill>
                              <a:srgbClr val="005555"/>
                            </a:solidFill>
                            <a:latin typeface="Cambria Math" panose="02040503050406030204" pitchFamily="18" charset="0"/>
                          </a:rPr>
                        </m:ctrlPr>
                      </m:sSubPr>
                      <m:e>
                        <m:r>
                          <m:rPr>
                            <m:sty m:val="p"/>
                          </m:rPr>
                          <a:rPr lang="en-US" sz="1400">
                            <a:solidFill>
                              <a:srgbClr val="005555"/>
                            </a:solidFill>
                            <a:latin typeface="Cambria Math" panose="02040503050406030204" pitchFamily="18" charset="0"/>
                          </a:rPr>
                          <m:t>Γ</m:t>
                        </m:r>
                      </m:e>
                      <m:sub>
                        <m:r>
                          <m:rPr>
                            <m:sty m:val="p"/>
                          </m:rPr>
                          <a:rPr lang="en-US" sz="1400" b="0" i="0" smtClean="0">
                            <a:solidFill>
                              <a:srgbClr val="005555"/>
                            </a:solidFill>
                            <a:latin typeface="Cambria Math" panose="02040503050406030204" pitchFamily="18" charset="0"/>
                          </a:rPr>
                          <m:t>e</m:t>
                        </m:r>
                        <m:r>
                          <a:rPr lang="en-US" sz="1400">
                            <a:solidFill>
                              <a:srgbClr val="005555"/>
                            </a:solidFill>
                            <a:latin typeface="Cambria Math" panose="02040503050406030204" pitchFamily="18" charset="0"/>
                          </a:rPr>
                          <m:t>, </m:t>
                        </m:r>
                        <m:r>
                          <m:rPr>
                            <m:sty m:val="p"/>
                          </m:rPr>
                          <a:rPr lang="en-US" sz="1400">
                            <a:solidFill>
                              <a:srgbClr val="005555"/>
                            </a:solidFill>
                            <a:latin typeface="Cambria Math" panose="02040503050406030204" pitchFamily="18" charset="0"/>
                          </a:rPr>
                          <m:t>w</m:t>
                        </m:r>
                      </m:sub>
                    </m:sSub>
                    <m:r>
                      <a:rPr lang="en-US" sz="1400" b="0" i="1" smtClean="0">
                        <a:solidFill>
                          <a:srgbClr val="005555"/>
                        </a:solidFill>
                        <a:latin typeface="Cambria Math" panose="02040503050406030204" pitchFamily="18" charset="0"/>
                      </a:rPr>
                      <m:t>(</m:t>
                    </m:r>
                    <m:sSub>
                      <m:sSubPr>
                        <m:ctrlPr>
                          <a:rPr lang="en-US" sz="1400" b="0" i="1" smtClean="0">
                            <a:solidFill>
                              <a:srgbClr val="005555"/>
                            </a:solidFill>
                            <a:latin typeface="Cambria Math" panose="02040503050406030204" pitchFamily="18" charset="0"/>
                          </a:rPr>
                        </m:ctrlPr>
                      </m:sSubPr>
                      <m:e>
                        <m:r>
                          <a:rPr lang="en-US" sz="1400" b="0" i="1" smtClean="0">
                            <a:solidFill>
                              <a:srgbClr val="005555"/>
                            </a:solidFill>
                            <a:latin typeface="Cambria Math" panose="02040503050406030204" pitchFamily="18" charset="0"/>
                          </a:rPr>
                          <m:t>𝑉</m:t>
                        </m:r>
                      </m:e>
                      <m:sub>
                        <m:r>
                          <a:rPr lang="en-US" sz="1400" b="0" i="1" smtClean="0">
                            <a:solidFill>
                              <a:srgbClr val="005555"/>
                            </a:solidFill>
                            <a:latin typeface="Cambria Math" panose="02040503050406030204" pitchFamily="18" charset="0"/>
                          </a:rPr>
                          <m:t>𝑤</m:t>
                        </m:r>
                      </m:sub>
                    </m:sSub>
                    <m:r>
                      <a:rPr lang="en-US" sz="1400" b="0" i="1" smtClean="0">
                        <a:solidFill>
                          <a:srgbClr val="005555"/>
                        </a:solidFill>
                        <a:latin typeface="Cambria Math" panose="02040503050406030204" pitchFamily="18" charset="0"/>
                      </a:rPr>
                      <m:t>)</m:t>
                    </m:r>
                    <m:r>
                      <a:rPr lang="en-US" sz="1400" i="1">
                        <a:solidFill>
                          <a:srgbClr val="005555"/>
                        </a:solidFill>
                        <a:latin typeface="Cambria Math" panose="02040503050406030204" pitchFamily="18" charset="0"/>
                      </a:rPr>
                      <m:t>=</m:t>
                    </m:r>
                    <m:d>
                      <m:dPr>
                        <m:begChr m:val="{"/>
                        <m:endChr m:val=""/>
                        <m:ctrlPr>
                          <a:rPr lang="en-US" sz="1400" i="1">
                            <a:solidFill>
                              <a:srgbClr val="005555"/>
                            </a:solidFill>
                            <a:latin typeface="Cambria Math" panose="02040503050406030204" pitchFamily="18" charset="0"/>
                          </a:rPr>
                        </m:ctrlPr>
                      </m:dPr>
                      <m:e>
                        <m:eqArr>
                          <m:eqArrPr>
                            <m:ctrlPr>
                              <a:rPr lang="en-US" sz="1400" i="1">
                                <a:solidFill>
                                  <a:srgbClr val="005555"/>
                                </a:solidFill>
                                <a:latin typeface="Cambria Math" panose="02040503050406030204" pitchFamily="18" charset="0"/>
                              </a:rPr>
                            </m:ctrlPr>
                          </m:eqArrPr>
                          <m:e>
                            <m:sSub>
                              <m:sSubPr>
                                <m:ctrlPr>
                                  <a:rPr lang="en-US" sz="1400" i="1">
                                    <a:solidFill>
                                      <a:srgbClr val="005555"/>
                                    </a:solidFill>
                                    <a:latin typeface="Cambria Math" panose="02040503050406030204" pitchFamily="18" charset="0"/>
                                  </a:rPr>
                                </m:ctrlPr>
                              </m:sSubPr>
                              <m:e>
                                <m:r>
                                  <m:rPr>
                                    <m:sty m:val="p"/>
                                  </m:rPr>
                                  <a:rPr lang="en-US" sz="1400">
                                    <a:solidFill>
                                      <a:srgbClr val="005555"/>
                                    </a:solidFill>
                                    <a:latin typeface="Cambria Math" panose="02040503050406030204" pitchFamily="18" charset="0"/>
                                  </a:rPr>
                                  <m:t>Γ</m:t>
                                </m:r>
                              </m:e>
                              <m:sub>
                                <m:r>
                                  <a:rPr lang="en-US" sz="1400" b="0" i="1" smtClean="0">
                                    <a:solidFill>
                                      <a:srgbClr val="005555"/>
                                    </a:solidFill>
                                    <a:latin typeface="Cambria Math" panose="02040503050406030204" pitchFamily="18" charset="0"/>
                                  </a:rPr>
                                  <m:t>𝑒</m:t>
                                </m:r>
                                <m:r>
                                  <a:rPr lang="en-US" sz="1400" i="1">
                                    <a:solidFill>
                                      <a:srgbClr val="005555"/>
                                    </a:solidFill>
                                    <a:latin typeface="Cambria Math" panose="02040503050406030204" pitchFamily="18" charset="0"/>
                                  </a:rPr>
                                  <m:t> </m:t>
                                </m:r>
                                <m:r>
                                  <a:rPr lang="en-US" sz="1400" i="1">
                                    <a:solidFill>
                                      <a:srgbClr val="005555"/>
                                    </a:solidFill>
                                    <a:latin typeface="Cambria Math" panose="02040503050406030204" pitchFamily="18" charset="0"/>
                                  </a:rPr>
                                  <m:t>𝑚𝑠𝑒</m:t>
                                </m:r>
                              </m:sub>
                            </m:sSub>
                            <m:func>
                              <m:funcPr>
                                <m:ctrlPr>
                                  <a:rPr lang="en-US" sz="1400" i="1">
                                    <a:solidFill>
                                      <a:srgbClr val="005555"/>
                                    </a:solidFill>
                                    <a:latin typeface="Cambria Math" panose="02040503050406030204" pitchFamily="18" charset="0"/>
                                  </a:rPr>
                                </m:ctrlPr>
                              </m:funcPr>
                              <m:fName>
                                <m:r>
                                  <m:rPr>
                                    <m:sty m:val="p"/>
                                  </m:rPr>
                                  <a:rPr lang="en-US" sz="1400">
                                    <a:solidFill>
                                      <a:srgbClr val="005555"/>
                                    </a:solidFill>
                                    <a:latin typeface="Cambria Math" panose="02040503050406030204" pitchFamily="18" charset="0"/>
                                  </a:rPr>
                                  <m:t>exp</m:t>
                                </m:r>
                              </m:fName>
                              <m:e>
                                <m:d>
                                  <m:dPr>
                                    <m:ctrlPr>
                                      <a:rPr lang="en-US" sz="1400" i="1">
                                        <a:solidFill>
                                          <a:srgbClr val="005555"/>
                                        </a:solidFill>
                                        <a:latin typeface="Cambria Math" panose="02040503050406030204" pitchFamily="18" charset="0"/>
                                      </a:rPr>
                                    </m:ctrlPr>
                                  </m:dPr>
                                  <m:e>
                                    <m:f>
                                      <m:fPr>
                                        <m:ctrlPr>
                                          <a:rPr lang="en-US" sz="1400" i="1">
                                            <a:solidFill>
                                              <a:srgbClr val="005555"/>
                                            </a:solidFill>
                                            <a:latin typeface="Cambria Math" panose="02040503050406030204" pitchFamily="18" charset="0"/>
                                          </a:rPr>
                                        </m:ctrlPr>
                                      </m:fPr>
                                      <m:num>
                                        <m:r>
                                          <a:rPr lang="en-US" sz="1400" b="0" i="1" smtClean="0">
                                            <a:solidFill>
                                              <a:srgbClr val="005555"/>
                                            </a:solidFill>
                                            <a:latin typeface="Cambria Math" panose="02040503050406030204" pitchFamily="18" charset="0"/>
                                          </a:rPr>
                                          <m:t>−</m:t>
                                        </m:r>
                                        <m:r>
                                          <a:rPr lang="en-US" sz="1400" i="1">
                                            <a:solidFill>
                                              <a:srgbClr val="005555"/>
                                            </a:solidFill>
                                            <a:latin typeface="Cambria Math" panose="02040503050406030204" pitchFamily="18" charset="0"/>
                                          </a:rPr>
                                          <m:t>𝑒</m:t>
                                        </m:r>
                                        <m:r>
                                          <a:rPr lang="en-US" sz="1400" i="1">
                                            <a:solidFill>
                                              <a:srgbClr val="005555"/>
                                            </a:solidFill>
                                            <a:latin typeface="Cambria Math" panose="02040503050406030204" pitchFamily="18" charset="0"/>
                                          </a:rPr>
                                          <m:t>𝛿</m:t>
                                        </m:r>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𝑉</m:t>
                                            </m:r>
                                          </m:e>
                                          <m:sub>
                                            <m:r>
                                              <a:rPr lang="en-US" sz="1400" i="1">
                                                <a:solidFill>
                                                  <a:srgbClr val="005555"/>
                                                </a:solidFill>
                                                <a:latin typeface="Cambria Math" panose="02040503050406030204" pitchFamily="18" charset="0"/>
                                              </a:rPr>
                                              <m:t>𝑝𝑤</m:t>
                                            </m:r>
                                          </m:sub>
                                        </m:sSub>
                                      </m:num>
                                      <m:den>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𝑇</m:t>
                                            </m:r>
                                          </m:e>
                                          <m:sub>
                                            <m:r>
                                              <a:rPr lang="en-US" sz="1400" i="1">
                                                <a:solidFill>
                                                  <a:srgbClr val="005555"/>
                                                </a:solidFill>
                                                <a:latin typeface="Cambria Math" panose="02040503050406030204" pitchFamily="18" charset="0"/>
                                              </a:rPr>
                                              <m:t>𝑒</m:t>
                                            </m:r>
                                          </m:sub>
                                        </m:sSub>
                                      </m:den>
                                    </m:f>
                                  </m:e>
                                </m:d>
                              </m:e>
                            </m:func>
                            <m:r>
                              <a:rPr lang="en-US" sz="1400" i="1">
                                <a:solidFill>
                                  <a:srgbClr val="005555"/>
                                </a:solidFill>
                                <a:latin typeface="Cambria Math" panose="02040503050406030204" pitchFamily="18" charset="0"/>
                              </a:rPr>
                              <m:t>,  </m:t>
                            </m:r>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𝑉</m:t>
                                </m:r>
                              </m:e>
                              <m:sub>
                                <m:r>
                                  <a:rPr lang="en-US" sz="1400" i="1">
                                    <a:solidFill>
                                      <a:srgbClr val="005555"/>
                                    </a:solidFill>
                                    <a:latin typeface="Cambria Math" panose="02040503050406030204" pitchFamily="18" charset="0"/>
                                  </a:rPr>
                                  <m:t>𝑤</m:t>
                                </m:r>
                              </m:sub>
                            </m:sSub>
                            <m:r>
                              <a:rPr lang="en-US" sz="1400" i="1">
                                <a:solidFill>
                                  <a:srgbClr val="005555"/>
                                </a:solidFill>
                                <a:latin typeface="Cambria Math" panose="02040503050406030204" pitchFamily="18" charset="0"/>
                              </a:rPr>
                              <m:t>&lt;</m:t>
                            </m:r>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𝑉</m:t>
                                </m:r>
                              </m:e>
                              <m:sub>
                                <m:r>
                                  <a:rPr lang="en-US" sz="1400" i="1">
                                    <a:solidFill>
                                      <a:srgbClr val="005555"/>
                                    </a:solidFill>
                                    <a:latin typeface="Cambria Math" panose="02040503050406030204" pitchFamily="18" charset="0"/>
                                  </a:rPr>
                                  <m:t>𝑝</m:t>
                                </m:r>
                              </m:sub>
                            </m:sSub>
                          </m:e>
                          <m:e>
                            <m:sSub>
                              <m:sSubPr>
                                <m:ctrlPr>
                                  <a:rPr lang="en-US" sz="1400" i="1">
                                    <a:solidFill>
                                      <a:srgbClr val="005555"/>
                                    </a:solidFill>
                                    <a:latin typeface="Cambria Math" panose="02040503050406030204" pitchFamily="18" charset="0"/>
                                  </a:rPr>
                                </m:ctrlPr>
                              </m:sSubPr>
                              <m:e>
                                <m:r>
                                  <m:rPr>
                                    <m:sty m:val="p"/>
                                  </m:rPr>
                                  <a:rPr lang="en-US" sz="1400">
                                    <a:solidFill>
                                      <a:srgbClr val="005555"/>
                                    </a:solidFill>
                                    <a:latin typeface="Cambria Math" panose="02040503050406030204" pitchFamily="18" charset="0"/>
                                  </a:rPr>
                                  <m:t>Γ</m:t>
                                </m:r>
                              </m:e>
                              <m:sub>
                                <m:r>
                                  <a:rPr lang="en-US" sz="1400" b="0" i="1" smtClean="0">
                                    <a:solidFill>
                                      <a:srgbClr val="005555"/>
                                    </a:solidFill>
                                    <a:latin typeface="Cambria Math" panose="02040503050406030204" pitchFamily="18" charset="0"/>
                                  </a:rPr>
                                  <m:t>𝑒</m:t>
                                </m:r>
                                <m:r>
                                  <a:rPr lang="en-US" sz="1400" i="1">
                                    <a:solidFill>
                                      <a:srgbClr val="005555"/>
                                    </a:solidFill>
                                    <a:latin typeface="Cambria Math" panose="02040503050406030204" pitchFamily="18" charset="0"/>
                                  </a:rPr>
                                  <m:t>, </m:t>
                                </m:r>
                                <m:r>
                                  <a:rPr lang="en-US" sz="1400" i="1">
                                    <a:solidFill>
                                      <a:srgbClr val="005555"/>
                                    </a:solidFill>
                                    <a:latin typeface="Cambria Math" panose="02040503050406030204" pitchFamily="18" charset="0"/>
                                  </a:rPr>
                                  <m:t>𝑚𝑠𝑒</m:t>
                                </m:r>
                              </m:sub>
                            </m:sSub>
                            <m:r>
                              <a:rPr lang="en-US" sz="1400" i="1">
                                <a:solidFill>
                                  <a:srgbClr val="005555"/>
                                </a:solidFill>
                                <a:latin typeface="Cambria Math" panose="02040503050406030204" pitchFamily="18" charset="0"/>
                              </a:rPr>
                              <m:t>,  </m:t>
                            </m:r>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𝑉</m:t>
                                </m:r>
                              </m:e>
                              <m:sub>
                                <m:r>
                                  <a:rPr lang="en-US" sz="1400" i="1">
                                    <a:solidFill>
                                      <a:srgbClr val="005555"/>
                                    </a:solidFill>
                                    <a:latin typeface="Cambria Math" panose="02040503050406030204" pitchFamily="18" charset="0"/>
                                  </a:rPr>
                                  <m:t>𝑤</m:t>
                                </m:r>
                              </m:sub>
                            </m:sSub>
                            <m:r>
                              <a:rPr lang="en-US" sz="1400" i="1">
                                <a:solidFill>
                                  <a:srgbClr val="005555"/>
                                </a:solidFill>
                                <a:latin typeface="Cambria Math" panose="02040503050406030204" pitchFamily="18" charset="0"/>
                              </a:rPr>
                              <m:t>≥</m:t>
                            </m:r>
                            <m:sSub>
                              <m:sSubPr>
                                <m:ctrlPr>
                                  <a:rPr lang="en-US" sz="1400" i="1">
                                    <a:solidFill>
                                      <a:srgbClr val="005555"/>
                                    </a:solidFill>
                                    <a:latin typeface="Cambria Math" panose="02040503050406030204" pitchFamily="18" charset="0"/>
                                  </a:rPr>
                                </m:ctrlPr>
                              </m:sSubPr>
                              <m:e>
                                <m:r>
                                  <a:rPr lang="en-US" sz="1400" i="1">
                                    <a:solidFill>
                                      <a:srgbClr val="005555"/>
                                    </a:solidFill>
                                    <a:latin typeface="Cambria Math" panose="02040503050406030204" pitchFamily="18" charset="0"/>
                                  </a:rPr>
                                  <m:t>𝑉</m:t>
                                </m:r>
                              </m:e>
                              <m:sub>
                                <m:r>
                                  <a:rPr lang="en-US" sz="1400" i="1">
                                    <a:solidFill>
                                      <a:srgbClr val="005555"/>
                                    </a:solidFill>
                                    <a:latin typeface="Cambria Math" panose="02040503050406030204" pitchFamily="18" charset="0"/>
                                  </a:rPr>
                                  <m:t>𝑝</m:t>
                                </m:r>
                              </m:sub>
                            </m:sSub>
                          </m:e>
                        </m:eqArr>
                      </m:e>
                    </m:d>
                  </m:oMath>
                </a14:m>
                <a:endParaRPr lang="en-US" sz="1200" dirty="0" smtClean="0">
                  <a:solidFill>
                    <a:srgbClr val="005555"/>
                  </a:solidFill>
                </a:endParaRPr>
              </a:p>
              <a:p>
                <a:pPr marL="465138" lvl="3" indent="-285750" algn="just">
                  <a:lnSpc>
                    <a:spcPct val="110000"/>
                  </a:lnSpc>
                </a:pPr>
                <a14:m>
                  <m:oMath xmlns:m="http://schemas.openxmlformats.org/officeDocument/2006/math">
                    <m:r>
                      <a:rPr lang="en-US" sz="1500" b="0" i="1" smtClean="0">
                        <a:solidFill>
                          <a:srgbClr val="005555"/>
                        </a:solidFill>
                        <a:latin typeface="Cambria Math" panose="02040503050406030204" pitchFamily="18" charset="0"/>
                      </a:rPr>
                      <m:t>𝛿</m:t>
                    </m:r>
                    <m:sSub>
                      <m:sSubPr>
                        <m:ctrlPr>
                          <a:rPr lang="en-US" sz="1500" b="0" i="1" smtClean="0">
                            <a:solidFill>
                              <a:srgbClr val="005555"/>
                            </a:solidFill>
                            <a:latin typeface="Cambria Math" panose="02040503050406030204" pitchFamily="18" charset="0"/>
                          </a:rPr>
                        </m:ctrlPr>
                      </m:sSubPr>
                      <m:e>
                        <m:r>
                          <a:rPr lang="en-US" sz="1500" b="0" i="1" smtClean="0">
                            <a:solidFill>
                              <a:srgbClr val="005555"/>
                            </a:solidFill>
                            <a:latin typeface="Cambria Math" panose="02040503050406030204" pitchFamily="18" charset="0"/>
                          </a:rPr>
                          <m:t>𝑉</m:t>
                        </m:r>
                      </m:e>
                      <m:sub>
                        <m:r>
                          <a:rPr lang="en-US" sz="1500" b="0" i="1" smtClean="0">
                            <a:solidFill>
                              <a:srgbClr val="005555"/>
                            </a:solidFill>
                            <a:latin typeface="Cambria Math" panose="02040503050406030204" pitchFamily="18" charset="0"/>
                          </a:rPr>
                          <m:t>𝑝𝑤</m:t>
                        </m:r>
                      </m:sub>
                    </m:sSub>
                    <m:r>
                      <a:rPr lang="en-US" sz="1500" b="0" i="1" smtClean="0">
                        <a:solidFill>
                          <a:srgbClr val="005555"/>
                        </a:solidFill>
                        <a:latin typeface="Cambria Math" panose="02040503050406030204" pitchFamily="18" charset="0"/>
                      </a:rPr>
                      <m:t>=</m:t>
                    </m:r>
                    <m:sSub>
                      <m:sSubPr>
                        <m:ctrlPr>
                          <a:rPr lang="en-US" sz="1500" b="0" i="1" smtClean="0">
                            <a:solidFill>
                              <a:srgbClr val="005555"/>
                            </a:solidFill>
                            <a:latin typeface="Cambria Math" panose="02040503050406030204" pitchFamily="18" charset="0"/>
                          </a:rPr>
                        </m:ctrlPr>
                      </m:sSubPr>
                      <m:e>
                        <m:r>
                          <a:rPr lang="en-US" sz="1500" b="0" i="1" smtClean="0">
                            <a:solidFill>
                              <a:srgbClr val="005555"/>
                            </a:solidFill>
                            <a:latin typeface="Cambria Math" panose="02040503050406030204" pitchFamily="18" charset="0"/>
                          </a:rPr>
                          <m:t>𝑉</m:t>
                        </m:r>
                      </m:e>
                      <m:sub>
                        <m:r>
                          <a:rPr lang="en-US" sz="1500" b="0" i="1" smtClean="0">
                            <a:solidFill>
                              <a:srgbClr val="005555"/>
                            </a:solidFill>
                            <a:latin typeface="Cambria Math" panose="02040503050406030204" pitchFamily="18" charset="0"/>
                          </a:rPr>
                          <m:t>𝑝</m:t>
                        </m:r>
                      </m:sub>
                    </m:sSub>
                    <m:r>
                      <a:rPr lang="en-US" sz="1500" b="0" i="1" smtClean="0">
                        <a:solidFill>
                          <a:srgbClr val="005555"/>
                        </a:solidFill>
                        <a:latin typeface="Cambria Math" panose="02040503050406030204" pitchFamily="18" charset="0"/>
                      </a:rPr>
                      <m:t>−</m:t>
                    </m:r>
                    <m:sSub>
                      <m:sSubPr>
                        <m:ctrlPr>
                          <a:rPr lang="en-US" sz="1500" b="0" i="1" smtClean="0">
                            <a:solidFill>
                              <a:srgbClr val="005555"/>
                            </a:solidFill>
                            <a:latin typeface="Cambria Math" panose="02040503050406030204" pitchFamily="18" charset="0"/>
                          </a:rPr>
                        </m:ctrlPr>
                      </m:sSubPr>
                      <m:e>
                        <m:r>
                          <a:rPr lang="en-US" sz="1500" b="0" i="1" smtClean="0">
                            <a:solidFill>
                              <a:srgbClr val="005555"/>
                            </a:solidFill>
                            <a:latin typeface="Cambria Math" panose="02040503050406030204" pitchFamily="18" charset="0"/>
                          </a:rPr>
                          <m:t>𝑉</m:t>
                        </m:r>
                      </m:e>
                      <m:sub>
                        <m:r>
                          <a:rPr lang="en-US" sz="1500" b="0" i="1" smtClean="0">
                            <a:solidFill>
                              <a:srgbClr val="005555"/>
                            </a:solidFill>
                            <a:latin typeface="Cambria Math" panose="02040503050406030204" pitchFamily="18" charset="0"/>
                          </a:rPr>
                          <m:t>𝑤</m:t>
                        </m:r>
                      </m:sub>
                    </m:sSub>
                  </m:oMath>
                </a14:m>
                <a:endParaRPr lang="en-US" sz="1500" dirty="0" smtClean="0">
                  <a:solidFill>
                    <a:srgbClr val="005555"/>
                  </a:solidFill>
                </a:endParaRPr>
              </a:p>
              <a:p>
                <a:pPr marL="465138" lvl="3" indent="-285750" algn="just">
                  <a:lnSpc>
                    <a:spcPct val="110000"/>
                  </a:lnSpc>
                </a:pPr>
                <a:r>
                  <a:rPr lang="en-US" sz="1500" dirty="0" smtClean="0">
                    <a:solidFill>
                      <a:srgbClr val="005555"/>
                    </a:solidFill>
                  </a:rPr>
                  <a:t>Sheath transmission coefficient</a:t>
                </a:r>
              </a:p>
              <a:p>
                <a:pPr marL="642938" lvl="4" indent="-285750" algn="just">
                  <a:lnSpc>
                    <a:spcPct val="110000"/>
                  </a:lnSpc>
                </a:pPr>
                <a:r>
                  <a:rPr lang="en-US" sz="1500" dirty="0" smtClean="0">
                    <a:solidFill>
                      <a:srgbClr val="005555"/>
                    </a:solidFill>
                  </a:rPr>
                  <a:t>Ions: </a:t>
                </a:r>
                <a14:m>
                  <m:oMath xmlns:m="http://schemas.openxmlformats.org/officeDocument/2006/math">
                    <m:sSub>
                      <m:sSubPr>
                        <m:ctrlPr>
                          <a:rPr lang="en-US" sz="1500" i="1">
                            <a:solidFill>
                              <a:srgbClr val="005555"/>
                            </a:solidFill>
                            <a:latin typeface="Cambria Math" panose="02040503050406030204" pitchFamily="18" charset="0"/>
                          </a:rPr>
                        </m:ctrlPr>
                      </m:sSubPr>
                      <m:e>
                        <m:r>
                          <a:rPr lang="en-US" sz="1500" i="1">
                            <a:solidFill>
                              <a:srgbClr val="005555"/>
                            </a:solidFill>
                            <a:latin typeface="Cambria Math" panose="02040503050406030204" pitchFamily="18" charset="0"/>
                          </a:rPr>
                          <m:t>𝛾</m:t>
                        </m:r>
                      </m:e>
                      <m:sub>
                        <m:r>
                          <a:rPr lang="en-US" sz="1500" i="1">
                            <a:solidFill>
                              <a:srgbClr val="005555"/>
                            </a:solidFill>
                            <a:latin typeface="Cambria Math" panose="02040503050406030204" pitchFamily="18" charset="0"/>
                          </a:rPr>
                          <m:t>𝑖</m:t>
                        </m:r>
                      </m:sub>
                    </m:sSub>
                    <m:d>
                      <m:dPr>
                        <m:ctrlPr>
                          <a:rPr lang="en-US" sz="1500" b="0" i="1" smtClean="0">
                            <a:solidFill>
                              <a:srgbClr val="005555"/>
                            </a:solidFill>
                            <a:latin typeface="Cambria Math" panose="02040503050406030204" pitchFamily="18" charset="0"/>
                          </a:rPr>
                        </m:ctrlPr>
                      </m:dPr>
                      <m:e>
                        <m:sSub>
                          <m:sSubPr>
                            <m:ctrlPr>
                              <a:rPr lang="en-US" sz="1500" b="0" i="1" smtClean="0">
                                <a:solidFill>
                                  <a:srgbClr val="005555"/>
                                </a:solidFill>
                                <a:latin typeface="Cambria Math" panose="02040503050406030204" pitchFamily="18" charset="0"/>
                              </a:rPr>
                            </m:ctrlPr>
                          </m:sSubPr>
                          <m:e>
                            <m:r>
                              <a:rPr lang="en-US" sz="1500" b="0" i="1" smtClean="0">
                                <a:solidFill>
                                  <a:srgbClr val="005555"/>
                                </a:solidFill>
                                <a:latin typeface="Cambria Math" panose="02040503050406030204" pitchFamily="18" charset="0"/>
                              </a:rPr>
                              <m:t>𝑉</m:t>
                            </m:r>
                          </m:e>
                          <m:sub>
                            <m:r>
                              <a:rPr lang="en-US" sz="1500" b="0" i="1" smtClean="0">
                                <a:solidFill>
                                  <a:srgbClr val="005555"/>
                                </a:solidFill>
                                <a:latin typeface="Cambria Math" panose="02040503050406030204" pitchFamily="18" charset="0"/>
                              </a:rPr>
                              <m:t>𝑤</m:t>
                            </m:r>
                          </m:sub>
                        </m:sSub>
                      </m:e>
                    </m:d>
                    <m:r>
                      <a:rPr lang="en-US" sz="1500" i="1">
                        <a:solidFill>
                          <a:srgbClr val="005555"/>
                        </a:solidFill>
                        <a:latin typeface="Cambria Math" panose="02040503050406030204" pitchFamily="18" charset="0"/>
                      </a:rPr>
                      <m:t>=</m:t>
                    </m:r>
                    <m:f>
                      <m:fPr>
                        <m:ctrlPr>
                          <a:rPr lang="en-US" sz="1500" b="0" i="0" smtClean="0">
                            <a:solidFill>
                              <a:srgbClr val="005555"/>
                            </a:solidFill>
                            <a:latin typeface="Cambria Math" panose="02040503050406030204" pitchFamily="18" charset="0"/>
                          </a:rPr>
                        </m:ctrlPr>
                      </m:fPr>
                      <m:num>
                        <m:sSub>
                          <m:sSubPr>
                            <m:ctrlPr>
                              <a:rPr lang="en-US" sz="1500" b="0" i="0" smtClean="0">
                                <a:solidFill>
                                  <a:srgbClr val="005555"/>
                                </a:solidFill>
                                <a:latin typeface="Cambria Math" panose="02040503050406030204" pitchFamily="18" charset="0"/>
                              </a:rPr>
                            </m:ctrlPr>
                          </m:sSubPr>
                          <m:e>
                            <m:r>
                              <m:rPr>
                                <m:sty m:val="p"/>
                              </m:rPr>
                              <a:rPr lang="en-US" sz="1500" b="0" i="0" smtClean="0">
                                <a:solidFill>
                                  <a:srgbClr val="005555"/>
                                </a:solidFill>
                                <a:latin typeface="Cambria Math" panose="02040503050406030204" pitchFamily="18" charset="0"/>
                              </a:rPr>
                              <m:t>Q</m:t>
                            </m:r>
                          </m:e>
                          <m:sub>
                            <m:r>
                              <m:rPr>
                                <m:sty m:val="p"/>
                              </m:rPr>
                              <a:rPr lang="en-US" sz="1500" b="0" i="0" smtClean="0">
                                <a:solidFill>
                                  <a:srgbClr val="005555"/>
                                </a:solidFill>
                                <a:latin typeface="Cambria Math" panose="02040503050406030204" pitchFamily="18" charset="0"/>
                              </a:rPr>
                              <m:t>i</m:t>
                            </m:r>
                          </m:sub>
                        </m:sSub>
                        <m:d>
                          <m:dPr>
                            <m:ctrlPr>
                              <a:rPr lang="en-US" sz="1500" b="0" i="0" smtClean="0">
                                <a:solidFill>
                                  <a:srgbClr val="005555"/>
                                </a:solidFill>
                                <a:latin typeface="Cambria Math" panose="02040503050406030204" pitchFamily="18" charset="0"/>
                              </a:rPr>
                            </m:ctrlPr>
                          </m:dPr>
                          <m:e>
                            <m:sSub>
                              <m:sSubPr>
                                <m:ctrlPr>
                                  <a:rPr lang="en-US" sz="1500" b="0" i="0" smtClean="0">
                                    <a:solidFill>
                                      <a:srgbClr val="005555"/>
                                    </a:solidFill>
                                    <a:latin typeface="Cambria Math" panose="02040503050406030204" pitchFamily="18" charset="0"/>
                                  </a:rPr>
                                </m:ctrlPr>
                              </m:sSubPr>
                              <m:e>
                                <m:r>
                                  <m:rPr>
                                    <m:sty m:val="p"/>
                                  </m:rPr>
                                  <a:rPr lang="en-US" sz="1500" b="0" i="0" smtClean="0">
                                    <a:solidFill>
                                      <a:srgbClr val="005555"/>
                                    </a:solidFill>
                                    <a:latin typeface="Cambria Math" panose="02040503050406030204" pitchFamily="18" charset="0"/>
                                  </a:rPr>
                                  <m:t>V</m:t>
                                </m:r>
                              </m:e>
                              <m:sub>
                                <m:r>
                                  <m:rPr>
                                    <m:sty m:val="p"/>
                                  </m:rPr>
                                  <a:rPr lang="en-US" sz="1500" b="0" i="0" smtClean="0">
                                    <a:solidFill>
                                      <a:srgbClr val="005555"/>
                                    </a:solidFill>
                                    <a:latin typeface="Cambria Math" panose="02040503050406030204" pitchFamily="18" charset="0"/>
                                  </a:rPr>
                                  <m:t>w</m:t>
                                </m:r>
                              </m:sub>
                            </m:sSub>
                          </m:e>
                        </m:d>
                      </m:num>
                      <m:den>
                        <m:sSub>
                          <m:sSubPr>
                            <m:ctrlPr>
                              <a:rPr lang="en-US" sz="1500" b="0" i="1" smtClean="0">
                                <a:solidFill>
                                  <a:srgbClr val="005555"/>
                                </a:solidFill>
                                <a:latin typeface="Cambria Math" panose="02040503050406030204" pitchFamily="18" charset="0"/>
                              </a:rPr>
                            </m:ctrlPr>
                          </m:sSubPr>
                          <m:e>
                            <m:r>
                              <m:rPr>
                                <m:sty m:val="p"/>
                              </m:rPr>
                              <a:rPr lang="en-US" sz="1500" b="0" i="0" smtClean="0">
                                <a:solidFill>
                                  <a:srgbClr val="005555"/>
                                </a:solidFill>
                                <a:latin typeface="Cambria Math" panose="02040503050406030204" pitchFamily="18" charset="0"/>
                              </a:rPr>
                              <m:t>Γ</m:t>
                            </m:r>
                          </m:e>
                          <m:sub>
                            <m:r>
                              <a:rPr lang="en-US" sz="1500" b="0" i="1" smtClean="0">
                                <a:solidFill>
                                  <a:srgbClr val="005555"/>
                                </a:solidFill>
                                <a:latin typeface="Cambria Math" panose="02040503050406030204" pitchFamily="18" charset="0"/>
                              </a:rPr>
                              <m:t>𝑖</m:t>
                            </m:r>
                            <m:r>
                              <a:rPr lang="en-US" sz="1500" b="0" i="1" smtClean="0">
                                <a:solidFill>
                                  <a:srgbClr val="005555"/>
                                </a:solidFill>
                                <a:latin typeface="Cambria Math" panose="02040503050406030204" pitchFamily="18" charset="0"/>
                              </a:rPr>
                              <m:t>,  </m:t>
                            </m:r>
                            <m:r>
                              <a:rPr lang="en-US" sz="1500" b="0" i="1" smtClean="0">
                                <a:solidFill>
                                  <a:srgbClr val="005555"/>
                                </a:solidFill>
                                <a:latin typeface="Cambria Math" panose="02040503050406030204" pitchFamily="18" charset="0"/>
                              </a:rPr>
                              <m:t>𝑊</m:t>
                            </m:r>
                          </m:sub>
                        </m:sSub>
                        <m:sSub>
                          <m:sSubPr>
                            <m:ctrlPr>
                              <a:rPr lang="en-US" sz="1500" b="0" i="0" smtClean="0">
                                <a:solidFill>
                                  <a:srgbClr val="005555"/>
                                </a:solidFill>
                                <a:latin typeface="Cambria Math" panose="02040503050406030204" pitchFamily="18" charset="0"/>
                              </a:rPr>
                            </m:ctrlPr>
                          </m:sSubPr>
                          <m:e>
                            <m:r>
                              <m:rPr>
                                <m:sty m:val="p"/>
                              </m:rPr>
                              <a:rPr lang="en-US" sz="1500" b="0" i="0" smtClean="0">
                                <a:solidFill>
                                  <a:srgbClr val="005555"/>
                                </a:solidFill>
                                <a:latin typeface="Cambria Math" panose="02040503050406030204" pitchFamily="18" charset="0"/>
                              </a:rPr>
                              <m:t>T</m:t>
                            </m:r>
                          </m:e>
                          <m:sub>
                            <m:r>
                              <m:rPr>
                                <m:sty m:val="p"/>
                              </m:rPr>
                              <a:rPr lang="en-US" sz="1500" b="0" i="0" smtClean="0">
                                <a:solidFill>
                                  <a:srgbClr val="005555"/>
                                </a:solidFill>
                                <a:latin typeface="Cambria Math" panose="02040503050406030204" pitchFamily="18" charset="0"/>
                              </a:rPr>
                              <m:t>e</m:t>
                            </m:r>
                          </m:sub>
                        </m:sSub>
                      </m:den>
                    </m:f>
                  </m:oMath>
                </a14:m>
                <a:endParaRPr lang="en-US" sz="1500" b="0" dirty="0" smtClean="0">
                  <a:solidFill>
                    <a:srgbClr val="005555"/>
                  </a:solidFill>
                </a:endParaRPr>
              </a:p>
              <a:p>
                <a:pPr marL="642938" lvl="4" indent="-285750" algn="just">
                  <a:lnSpc>
                    <a:spcPct val="110000"/>
                  </a:lnSpc>
                </a:pPr>
                <a:r>
                  <a:rPr lang="en-US" sz="1500" dirty="0" smtClean="0">
                    <a:solidFill>
                      <a:srgbClr val="005555"/>
                    </a:solidFill>
                  </a:rPr>
                  <a:t>Electrons</a:t>
                </a:r>
                <a:r>
                  <a:rPr lang="en-US" sz="1500" dirty="0">
                    <a:solidFill>
                      <a:srgbClr val="005555"/>
                    </a:solidFill>
                  </a:rPr>
                  <a:t>: </a:t>
                </a:r>
                <a14:m>
                  <m:oMath xmlns:m="http://schemas.openxmlformats.org/officeDocument/2006/math">
                    <m:sSub>
                      <m:sSubPr>
                        <m:ctrlPr>
                          <a:rPr lang="en-US" sz="1500" b="0" i="1" smtClean="0">
                            <a:solidFill>
                              <a:srgbClr val="005555"/>
                            </a:solidFill>
                            <a:latin typeface="Cambria Math" panose="02040503050406030204" pitchFamily="18" charset="0"/>
                          </a:rPr>
                        </m:ctrlPr>
                      </m:sSubPr>
                      <m:e>
                        <m:r>
                          <a:rPr lang="en-US" sz="1500" b="0" i="1" smtClean="0">
                            <a:solidFill>
                              <a:srgbClr val="005555"/>
                            </a:solidFill>
                            <a:latin typeface="Cambria Math" panose="02040503050406030204" pitchFamily="18" charset="0"/>
                          </a:rPr>
                          <m:t>𝛾</m:t>
                        </m:r>
                      </m:e>
                      <m:sub>
                        <m:r>
                          <a:rPr lang="en-US" sz="1500" b="0" i="1" smtClean="0">
                            <a:solidFill>
                              <a:srgbClr val="005555"/>
                            </a:solidFill>
                            <a:latin typeface="Cambria Math" panose="02040503050406030204" pitchFamily="18" charset="0"/>
                          </a:rPr>
                          <m:t>𝑒</m:t>
                        </m:r>
                      </m:sub>
                    </m:sSub>
                    <m:r>
                      <a:rPr lang="en-US" sz="1500" b="0" i="1" smtClean="0">
                        <a:solidFill>
                          <a:srgbClr val="005555"/>
                        </a:solidFill>
                        <a:latin typeface="Cambria Math" panose="02040503050406030204" pitchFamily="18" charset="0"/>
                      </a:rPr>
                      <m:t>(</m:t>
                    </m:r>
                    <m:sSub>
                      <m:sSubPr>
                        <m:ctrlPr>
                          <a:rPr lang="en-US" sz="1500" b="0" i="1" smtClean="0">
                            <a:solidFill>
                              <a:srgbClr val="005555"/>
                            </a:solidFill>
                            <a:latin typeface="Cambria Math" panose="02040503050406030204" pitchFamily="18" charset="0"/>
                          </a:rPr>
                        </m:ctrlPr>
                      </m:sSubPr>
                      <m:e>
                        <m:r>
                          <a:rPr lang="en-US" sz="1500" b="0" i="1" smtClean="0">
                            <a:solidFill>
                              <a:srgbClr val="005555"/>
                            </a:solidFill>
                            <a:latin typeface="Cambria Math" panose="02040503050406030204" pitchFamily="18" charset="0"/>
                          </a:rPr>
                          <m:t>𝑉</m:t>
                        </m:r>
                      </m:e>
                      <m:sub>
                        <m:r>
                          <a:rPr lang="en-US" sz="1500" b="0" i="1" smtClean="0">
                            <a:solidFill>
                              <a:srgbClr val="005555"/>
                            </a:solidFill>
                            <a:latin typeface="Cambria Math" panose="02040503050406030204" pitchFamily="18" charset="0"/>
                          </a:rPr>
                          <m:t>𝑤</m:t>
                        </m:r>
                      </m:sub>
                    </m:sSub>
                    <m:r>
                      <a:rPr lang="en-US" sz="1500" b="0" i="1" smtClean="0">
                        <a:solidFill>
                          <a:srgbClr val="005555"/>
                        </a:solidFill>
                        <a:latin typeface="Cambria Math" panose="02040503050406030204" pitchFamily="18" charset="0"/>
                      </a:rPr>
                      <m:t>)=</m:t>
                    </m:r>
                    <m:f>
                      <m:fPr>
                        <m:ctrlPr>
                          <a:rPr lang="en-US" sz="1500" i="1">
                            <a:solidFill>
                              <a:srgbClr val="005555"/>
                            </a:solidFill>
                            <a:latin typeface="Cambria Math" panose="02040503050406030204" pitchFamily="18" charset="0"/>
                          </a:rPr>
                        </m:ctrlPr>
                      </m:fPr>
                      <m:num>
                        <m:sSub>
                          <m:sSubPr>
                            <m:ctrlPr>
                              <a:rPr lang="en-US" sz="1500" i="1">
                                <a:solidFill>
                                  <a:srgbClr val="005555"/>
                                </a:solidFill>
                                <a:latin typeface="Cambria Math" panose="02040503050406030204" pitchFamily="18" charset="0"/>
                              </a:rPr>
                            </m:ctrlPr>
                          </m:sSubPr>
                          <m:e>
                            <m:r>
                              <m:rPr>
                                <m:sty m:val="p"/>
                              </m:rPr>
                              <a:rPr lang="en-US" sz="1500">
                                <a:solidFill>
                                  <a:srgbClr val="005555"/>
                                </a:solidFill>
                                <a:latin typeface="Cambria Math" panose="02040503050406030204" pitchFamily="18" charset="0"/>
                              </a:rPr>
                              <m:t>Q</m:t>
                            </m:r>
                          </m:e>
                          <m:sub>
                            <m:r>
                              <m:rPr>
                                <m:sty m:val="p"/>
                              </m:rPr>
                              <a:rPr lang="en-US" sz="1500">
                                <a:solidFill>
                                  <a:srgbClr val="005555"/>
                                </a:solidFill>
                                <a:latin typeface="Cambria Math" panose="02040503050406030204" pitchFamily="18" charset="0"/>
                              </a:rPr>
                              <m:t>i</m:t>
                            </m:r>
                          </m:sub>
                        </m:sSub>
                        <m:d>
                          <m:dPr>
                            <m:ctrlPr>
                              <a:rPr lang="en-US" sz="1500" i="1">
                                <a:solidFill>
                                  <a:srgbClr val="005555"/>
                                </a:solidFill>
                                <a:latin typeface="Cambria Math" panose="02040503050406030204" pitchFamily="18" charset="0"/>
                              </a:rPr>
                            </m:ctrlPr>
                          </m:dPr>
                          <m:e>
                            <m:sSub>
                              <m:sSubPr>
                                <m:ctrlPr>
                                  <a:rPr lang="en-US" sz="1500" i="1">
                                    <a:solidFill>
                                      <a:srgbClr val="005555"/>
                                    </a:solidFill>
                                    <a:latin typeface="Cambria Math" panose="02040503050406030204" pitchFamily="18" charset="0"/>
                                  </a:rPr>
                                </m:ctrlPr>
                              </m:sSubPr>
                              <m:e>
                                <m:r>
                                  <m:rPr>
                                    <m:sty m:val="p"/>
                                  </m:rPr>
                                  <a:rPr lang="en-US" sz="1500">
                                    <a:solidFill>
                                      <a:srgbClr val="005555"/>
                                    </a:solidFill>
                                    <a:latin typeface="Cambria Math" panose="02040503050406030204" pitchFamily="18" charset="0"/>
                                  </a:rPr>
                                  <m:t>V</m:t>
                                </m:r>
                              </m:e>
                              <m:sub>
                                <m:r>
                                  <m:rPr>
                                    <m:sty m:val="p"/>
                                  </m:rPr>
                                  <a:rPr lang="en-US" sz="1500">
                                    <a:solidFill>
                                      <a:srgbClr val="005555"/>
                                    </a:solidFill>
                                    <a:latin typeface="Cambria Math" panose="02040503050406030204" pitchFamily="18" charset="0"/>
                                  </a:rPr>
                                  <m:t>w</m:t>
                                </m:r>
                              </m:sub>
                            </m:sSub>
                          </m:e>
                        </m:d>
                      </m:num>
                      <m:den>
                        <m:sSub>
                          <m:sSubPr>
                            <m:ctrlPr>
                              <a:rPr lang="en-US" sz="1500" i="1">
                                <a:solidFill>
                                  <a:srgbClr val="005555"/>
                                </a:solidFill>
                                <a:latin typeface="Cambria Math" panose="02040503050406030204" pitchFamily="18" charset="0"/>
                              </a:rPr>
                            </m:ctrlPr>
                          </m:sSubPr>
                          <m:e>
                            <m:r>
                              <m:rPr>
                                <m:sty m:val="p"/>
                              </m:rPr>
                              <a:rPr lang="en-US" sz="1500">
                                <a:solidFill>
                                  <a:srgbClr val="005555"/>
                                </a:solidFill>
                                <a:latin typeface="Cambria Math" panose="02040503050406030204" pitchFamily="18" charset="0"/>
                              </a:rPr>
                              <m:t>Γ</m:t>
                            </m:r>
                          </m:e>
                          <m:sub>
                            <m:r>
                              <a:rPr lang="en-US" sz="1500" i="1">
                                <a:solidFill>
                                  <a:srgbClr val="005555"/>
                                </a:solidFill>
                                <a:latin typeface="Cambria Math" panose="02040503050406030204" pitchFamily="18" charset="0"/>
                              </a:rPr>
                              <m:t>𝑖</m:t>
                            </m:r>
                            <m:r>
                              <a:rPr lang="en-US" sz="1500" i="1">
                                <a:solidFill>
                                  <a:srgbClr val="005555"/>
                                </a:solidFill>
                                <a:latin typeface="Cambria Math" panose="02040503050406030204" pitchFamily="18" charset="0"/>
                              </a:rPr>
                              <m:t>, </m:t>
                            </m:r>
                            <m:r>
                              <a:rPr lang="en-US" sz="1500" b="0" i="1" smtClean="0">
                                <a:solidFill>
                                  <a:srgbClr val="005555"/>
                                </a:solidFill>
                                <a:latin typeface="Cambria Math" panose="02040503050406030204" pitchFamily="18" charset="0"/>
                              </a:rPr>
                              <m:t>𝑊</m:t>
                            </m:r>
                          </m:sub>
                        </m:sSub>
                        <m:sSub>
                          <m:sSubPr>
                            <m:ctrlPr>
                              <a:rPr lang="en-US" sz="1500" i="1">
                                <a:solidFill>
                                  <a:srgbClr val="005555"/>
                                </a:solidFill>
                                <a:latin typeface="Cambria Math" panose="02040503050406030204" pitchFamily="18" charset="0"/>
                              </a:rPr>
                            </m:ctrlPr>
                          </m:sSubPr>
                          <m:e>
                            <m:r>
                              <m:rPr>
                                <m:sty m:val="p"/>
                              </m:rPr>
                              <a:rPr lang="en-US" sz="1500">
                                <a:solidFill>
                                  <a:srgbClr val="005555"/>
                                </a:solidFill>
                                <a:latin typeface="Cambria Math" panose="02040503050406030204" pitchFamily="18" charset="0"/>
                              </a:rPr>
                              <m:t>T</m:t>
                            </m:r>
                          </m:e>
                          <m:sub>
                            <m:r>
                              <m:rPr>
                                <m:sty m:val="p"/>
                              </m:rPr>
                              <a:rPr lang="en-US" sz="1500">
                                <a:solidFill>
                                  <a:srgbClr val="005555"/>
                                </a:solidFill>
                                <a:latin typeface="Cambria Math" panose="02040503050406030204" pitchFamily="18" charset="0"/>
                              </a:rPr>
                              <m:t>e</m:t>
                            </m:r>
                          </m:sub>
                        </m:sSub>
                      </m:den>
                    </m:f>
                  </m:oMath>
                </a14:m>
                <a:endParaRPr lang="en-US" sz="1500" dirty="0">
                  <a:solidFill>
                    <a:srgbClr val="005555"/>
                  </a:solidFill>
                </a:endParaRPr>
              </a:p>
              <a:p>
                <a:pPr marL="642938" lvl="4" indent="-285750" algn="just">
                  <a:lnSpc>
                    <a:spcPct val="110000"/>
                  </a:lnSpc>
                </a:pPr>
                <a:r>
                  <a:rPr lang="en-US" sz="1500" dirty="0" smtClean="0">
                    <a:solidFill>
                      <a:srgbClr val="005555"/>
                    </a:solidFill>
                  </a:rPr>
                  <a:t>Total sheath transmission coefficient</a:t>
                </a:r>
                <a:r>
                  <a:rPr lang="en-US" sz="1500" dirty="0" smtClean="0">
                    <a:solidFill>
                      <a:srgbClr val="005555"/>
                    </a:solidFill>
                  </a:rPr>
                  <a:t>: </a:t>
                </a:r>
                <a14:m>
                  <m:oMath xmlns:m="http://schemas.openxmlformats.org/officeDocument/2006/math">
                    <m:sSub>
                      <m:sSubPr>
                        <m:ctrlPr>
                          <a:rPr lang="en-US" sz="1500" i="1">
                            <a:solidFill>
                              <a:srgbClr val="005555"/>
                            </a:solidFill>
                            <a:latin typeface="Cambria Math" panose="02040503050406030204" pitchFamily="18" charset="0"/>
                          </a:rPr>
                        </m:ctrlPr>
                      </m:sSubPr>
                      <m:e>
                        <m:r>
                          <a:rPr lang="en-US" sz="1500" b="0" i="1" smtClean="0">
                            <a:solidFill>
                              <a:srgbClr val="005555"/>
                            </a:solidFill>
                            <a:latin typeface="Cambria Math" panose="02040503050406030204" pitchFamily="18" charset="0"/>
                          </a:rPr>
                          <m:t>𝛾</m:t>
                        </m:r>
                        <m:r>
                          <a:rPr lang="en-US" sz="1500" b="0" i="1" smtClean="0">
                            <a:solidFill>
                              <a:srgbClr val="005555"/>
                            </a:solidFill>
                            <a:latin typeface="Cambria Math" panose="02040503050406030204" pitchFamily="18" charset="0"/>
                          </a:rPr>
                          <m:t>=</m:t>
                        </m:r>
                        <m:sSub>
                          <m:sSubPr>
                            <m:ctrlPr>
                              <a:rPr lang="en-US" sz="1500" b="0" i="1" smtClean="0">
                                <a:solidFill>
                                  <a:srgbClr val="005555"/>
                                </a:solidFill>
                                <a:latin typeface="Cambria Math" panose="02040503050406030204" pitchFamily="18" charset="0"/>
                              </a:rPr>
                            </m:ctrlPr>
                          </m:sSubPr>
                          <m:e>
                            <m:r>
                              <a:rPr lang="en-US" sz="1500" b="0" i="1" smtClean="0">
                                <a:solidFill>
                                  <a:srgbClr val="005555"/>
                                </a:solidFill>
                                <a:latin typeface="Cambria Math" panose="02040503050406030204" pitchFamily="18" charset="0"/>
                              </a:rPr>
                              <m:t>𝛾</m:t>
                            </m:r>
                          </m:e>
                          <m:sub>
                            <m:r>
                              <a:rPr lang="en-US" sz="1500" b="0" i="1" smtClean="0">
                                <a:solidFill>
                                  <a:srgbClr val="005555"/>
                                </a:solidFill>
                                <a:latin typeface="Cambria Math" panose="02040503050406030204" pitchFamily="18" charset="0"/>
                              </a:rPr>
                              <m:t>𝑖</m:t>
                            </m:r>
                          </m:sub>
                        </m:sSub>
                        <m:r>
                          <a:rPr lang="en-US" sz="1500" b="0" i="1" smtClean="0">
                            <a:solidFill>
                              <a:srgbClr val="005555"/>
                            </a:solidFill>
                            <a:latin typeface="Cambria Math" panose="02040503050406030204" pitchFamily="18" charset="0"/>
                          </a:rPr>
                          <m:t>+ </m:t>
                        </m:r>
                        <m:r>
                          <a:rPr lang="en-US" sz="1500" i="1">
                            <a:solidFill>
                              <a:srgbClr val="005555"/>
                            </a:solidFill>
                            <a:latin typeface="Cambria Math" panose="02040503050406030204" pitchFamily="18" charset="0"/>
                          </a:rPr>
                          <m:t>𝛾</m:t>
                        </m:r>
                      </m:e>
                      <m:sub>
                        <m:r>
                          <a:rPr lang="en-US" sz="1500" i="1">
                            <a:solidFill>
                              <a:srgbClr val="005555"/>
                            </a:solidFill>
                            <a:latin typeface="Cambria Math" panose="02040503050406030204" pitchFamily="18" charset="0"/>
                          </a:rPr>
                          <m:t>𝑒</m:t>
                        </m:r>
                      </m:sub>
                    </m:sSub>
                  </m:oMath>
                </a14:m>
                <a:endParaRPr lang="en-US" sz="1500" dirty="0" smtClean="0">
                  <a:solidFill>
                    <a:srgbClr val="005555"/>
                  </a:solidFill>
                </a:endParaRPr>
              </a:p>
            </p:txBody>
          </p:sp>
        </mc:Choice>
        <mc:Fallback>
          <p:sp>
            <p:nvSpPr>
              <p:cNvPr id="22" name="Inhaltsplatzhalter 21"/>
              <p:cNvSpPr>
                <a:spLocks noGrp="1" noRot="1" noChangeAspect="1" noMove="1" noResize="1" noEditPoints="1" noAdjustHandles="1" noChangeArrowheads="1" noChangeShapeType="1" noTextEdit="1"/>
              </p:cNvSpPr>
              <p:nvPr>
                <p:ph sz="quarter" idx="13"/>
              </p:nvPr>
            </p:nvSpPr>
            <p:spPr>
              <a:xfrm>
                <a:off x="558248" y="1247306"/>
                <a:ext cx="10608952" cy="4772024"/>
              </a:xfrm>
              <a:blipFill>
                <a:blip r:embed="rId3"/>
                <a:stretch>
                  <a:fillRect r="-1092" b="-384"/>
                </a:stretch>
              </a:blipFill>
            </p:spPr>
            <p:txBody>
              <a:bodyPr/>
              <a:lstStyle/>
              <a:p>
                <a:r>
                  <a:rPr lang="en-US">
                    <a:noFill/>
                  </a:rPr>
                  <a:t> </a:t>
                </a:r>
              </a:p>
            </p:txBody>
          </p:sp>
        </mc:Fallback>
      </mc:AlternateContent>
      <p:sp>
        <p:nvSpPr>
          <p:cNvPr id="3" name="Titel 2"/>
          <p:cNvSpPr>
            <a:spLocks noGrp="1"/>
          </p:cNvSpPr>
          <p:nvPr>
            <p:ph type="title"/>
          </p:nvPr>
        </p:nvSpPr>
        <p:spPr/>
        <p:txBody>
          <a:bodyPr/>
          <a:lstStyle/>
          <a:p>
            <a:r>
              <a:rPr lang="en-US" dirty="0" smtClean="0"/>
              <a:t>Sheath Transmission Coefficient</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16</a:t>
            </a:fld>
            <a:endParaRPr lang="de-DE" dirty="0"/>
          </a:p>
        </p:txBody>
      </p:sp>
      <mc:AlternateContent xmlns:mc="http://schemas.openxmlformats.org/markup-compatibility/2006">
        <mc:Choice xmlns:a14="http://schemas.microsoft.com/office/drawing/2010/main" Requires="a14">
          <p:sp>
            <p:nvSpPr>
              <p:cNvPr id="8" name="Rectangle 7"/>
              <p:cNvSpPr/>
              <p:nvPr/>
            </p:nvSpPr>
            <p:spPr>
              <a:xfrm>
                <a:off x="819150" y="2608447"/>
                <a:ext cx="4110036" cy="1651221"/>
              </a:xfrm>
              <a:prstGeom prst="rect">
                <a:avLst/>
              </a:prstGeom>
              <a:solidFill>
                <a:schemeClr val="bg1"/>
              </a:solidFill>
            </p:spPr>
            <p:txBody>
              <a:bodyPr wrap="square">
                <a:spAutoFit/>
              </a:bodyPr>
              <a:lstStyle/>
              <a:p>
                <a:pPr marL="465138" lvl="3" indent="-285750">
                  <a:lnSpc>
                    <a:spcPct val="150000"/>
                  </a:lnSpc>
                </a:pPr>
                <a14:m>
                  <m:oMathPara xmlns:m="http://schemas.openxmlformats.org/officeDocument/2006/math">
                    <m:oMathParaPr>
                      <m:jc m:val="centerGroup"/>
                    </m:oMathParaPr>
                    <m:oMath xmlns:m="http://schemas.openxmlformats.org/officeDocument/2006/math">
                      <m:f>
                        <m:fPr>
                          <m:ctrlPr>
                            <a:rPr lang="en-US" sz="1300" i="1">
                              <a:latin typeface="Cambria Math" panose="02040503050406030204" pitchFamily="18" charset="0"/>
                            </a:rPr>
                          </m:ctrlPr>
                        </m:fPr>
                        <m:num>
                          <m:sSub>
                            <m:sSubPr>
                              <m:ctrlPr>
                                <a:rPr lang="en-US" sz="1300" i="1">
                                  <a:latin typeface="Cambria Math" panose="02040503050406030204" pitchFamily="18" charset="0"/>
                                </a:rPr>
                              </m:ctrlPr>
                            </m:sSubPr>
                            <m:e>
                              <m:r>
                                <a:rPr lang="en-US" sz="1300" i="1">
                                  <a:latin typeface="Cambria Math" panose="02040503050406030204" pitchFamily="18" charset="0"/>
                                </a:rPr>
                                <m:t>𝑄</m:t>
                              </m:r>
                            </m:e>
                            <m:sub>
                              <m:r>
                                <a:rPr lang="en-US" sz="1300" i="1">
                                  <a:latin typeface="Cambria Math" panose="02040503050406030204" pitchFamily="18" charset="0"/>
                                </a:rPr>
                                <m:t>𝑖</m:t>
                              </m:r>
                            </m:sub>
                          </m:sSub>
                          <m:d>
                            <m:dPr>
                              <m:ctrlPr>
                                <a:rPr lang="en-US" sz="1300" i="1">
                                  <a:latin typeface="Cambria Math" panose="02040503050406030204" pitchFamily="18" charset="0"/>
                                </a:rPr>
                              </m:ctrlPr>
                            </m:dPr>
                            <m:e>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e>
                          </m:d>
                        </m:num>
                        <m:den>
                          <m:r>
                            <a:rPr lang="en-US" sz="1300" i="1">
                              <a:latin typeface="Cambria Math" panose="02040503050406030204" pitchFamily="18" charset="0"/>
                            </a:rPr>
                            <m:t>𝑒</m:t>
                          </m:r>
                          <m:sSub>
                            <m:sSubPr>
                              <m:ctrlPr>
                                <a:rPr lang="en-US" sz="1300" i="1">
                                  <a:latin typeface="Cambria Math" panose="02040503050406030204" pitchFamily="18" charset="0"/>
                                </a:rPr>
                              </m:ctrlPr>
                            </m:sSubPr>
                            <m:e>
                              <m:r>
                                <a:rPr lang="en-US" sz="1300" i="1">
                                  <a:latin typeface="Cambria Math" panose="02040503050406030204" pitchFamily="18" charset="0"/>
                                </a:rPr>
                                <m:t>𝑇</m:t>
                              </m:r>
                            </m:e>
                            <m:sub>
                              <m:r>
                                <a:rPr lang="en-US" sz="1300" i="1">
                                  <a:latin typeface="Cambria Math" panose="02040503050406030204" pitchFamily="18" charset="0"/>
                                </a:rPr>
                                <m:t>𝑒</m:t>
                              </m:r>
                            </m:sub>
                          </m:sSub>
                        </m:den>
                      </m:f>
                      <m:r>
                        <a:rPr lang="en-US" sz="1300" i="1">
                          <a:latin typeface="Cambria Math" panose="02040503050406030204" pitchFamily="18" charset="0"/>
                        </a:rPr>
                        <m:t>=</m:t>
                      </m:r>
                      <m:d>
                        <m:dPr>
                          <m:begChr m:val="{"/>
                          <m:endChr m:val=""/>
                          <m:ctrlPr>
                            <a:rPr lang="en-US" sz="1300" i="1">
                              <a:latin typeface="Cambria Math" panose="02040503050406030204" pitchFamily="18" charset="0"/>
                            </a:rPr>
                          </m:ctrlPr>
                        </m:dPr>
                        <m:e>
                          <m:eqArr>
                            <m:eqArrPr>
                              <m:ctrlPr>
                                <a:rPr lang="en-US" sz="1300" i="1">
                                  <a:latin typeface="Cambria Math" panose="02040503050406030204" pitchFamily="18" charset="0"/>
                                </a:rPr>
                              </m:ctrlPr>
                            </m:eqArrPr>
                            <m:e>
                              <m:r>
                                <a:rPr lang="en-US" sz="1300" i="1">
                                  <a:latin typeface="Cambria Math" panose="02040503050406030204" pitchFamily="18" charset="0"/>
                                </a:rPr>
                                <m:t>2.5</m:t>
                              </m:r>
                              <m:sSub>
                                <m:sSubPr>
                                  <m:ctrlPr>
                                    <a:rPr lang="en-US" sz="1300" i="1">
                                      <a:latin typeface="Cambria Math" panose="02040503050406030204" pitchFamily="18" charset="0"/>
                                    </a:rPr>
                                  </m:ctrlPr>
                                </m:sSubPr>
                                <m:e>
                                  <m:r>
                                    <m:rPr>
                                      <m:sty m:val="p"/>
                                    </m:rPr>
                                    <a:rPr lang="en-US" sz="1300">
                                      <a:latin typeface="Cambria Math" panose="02040503050406030204" pitchFamily="18" charset="0"/>
                                    </a:rPr>
                                    <m:t>Γ</m:t>
                                  </m:r>
                                </m:e>
                                <m:sub>
                                  <m:r>
                                    <a:rPr lang="en-US" sz="1300" i="1">
                                      <a:latin typeface="Cambria Math" panose="02040503050406030204" pitchFamily="18" charset="0"/>
                                    </a:rPr>
                                    <m:t>𝑖</m:t>
                                  </m:r>
                                  <m:r>
                                    <a:rPr lang="en-US" sz="1300" i="1">
                                      <a:latin typeface="Cambria Math" panose="02040503050406030204" pitchFamily="18" charset="0"/>
                                    </a:rPr>
                                    <m:t>, </m:t>
                                  </m:r>
                                  <m:r>
                                    <a:rPr lang="en-US" sz="1300" i="1">
                                      <a:latin typeface="Cambria Math" panose="02040503050406030204" pitchFamily="18" charset="0"/>
                                    </a:rPr>
                                    <m:t>𝑤</m:t>
                                  </m:r>
                                </m:sub>
                              </m:sSub>
                              <m:r>
                                <a:rPr lang="en-US" sz="1300" i="1">
                                  <a:latin typeface="Cambria Math" panose="02040503050406030204" pitchFamily="18" charset="0"/>
                                </a:rPr>
                                <m:t>(</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r>
                                <a:rPr lang="en-US" sz="1300" i="1">
                                  <a:latin typeface="Cambria Math" panose="02040503050406030204" pitchFamily="18" charset="0"/>
                                </a:rPr>
                                <m:t>),  </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r>
                                <a:rPr lang="en-US" sz="1300" i="1">
                                  <a:latin typeface="Cambria Math" panose="02040503050406030204" pitchFamily="18" charset="0"/>
                                </a:rPr>
                                <m:t>&lt;</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𝑝</m:t>
                                  </m:r>
                                </m:sub>
                              </m:sSub>
                            </m:e>
                            <m:e>
                              <m:d>
                                <m:dPr>
                                  <m:ctrlPr>
                                    <a:rPr lang="en-US" sz="1300" i="1">
                                      <a:latin typeface="Cambria Math" panose="02040503050406030204" pitchFamily="18" charset="0"/>
                                    </a:rPr>
                                  </m:ctrlPr>
                                </m:dPr>
                                <m:e>
                                  <m:r>
                                    <a:rPr lang="en-US" sz="1300" i="1">
                                      <a:latin typeface="Cambria Math" panose="02040503050406030204" pitchFamily="18" charset="0"/>
                                    </a:rPr>
                                    <m:t>2.5</m:t>
                                  </m:r>
                                  <m:r>
                                    <a:rPr lang="en-US" sz="1300" i="1">
                                      <a:latin typeface="Cambria Math" panose="02040503050406030204" pitchFamily="18" charset="0"/>
                                    </a:rPr>
                                    <m:t> −</m:t>
                                  </m:r>
                                  <m:r>
                                    <a:rPr lang="en-US" sz="1300" i="1">
                                      <a:latin typeface="Cambria Math" panose="02040503050406030204" pitchFamily="18" charset="0"/>
                                    </a:rPr>
                                    <m:t>𝛿</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𝑝𝑤</m:t>
                                      </m:r>
                                    </m:sub>
                                  </m:sSub>
                                </m:e>
                              </m:d>
                              <m:sSub>
                                <m:sSubPr>
                                  <m:ctrlPr>
                                    <a:rPr lang="en-US" sz="1300" i="1">
                                      <a:latin typeface="Cambria Math" panose="02040503050406030204" pitchFamily="18" charset="0"/>
                                    </a:rPr>
                                  </m:ctrlPr>
                                </m:sSubPr>
                                <m:e>
                                  <m:r>
                                    <m:rPr>
                                      <m:sty m:val="p"/>
                                    </m:rPr>
                                    <a:rPr lang="en-US" sz="1300">
                                      <a:latin typeface="Cambria Math" panose="02040503050406030204" pitchFamily="18" charset="0"/>
                                    </a:rPr>
                                    <m:t>Γ</m:t>
                                  </m:r>
                                </m:e>
                                <m:sub>
                                  <m:r>
                                    <a:rPr lang="en-US" sz="1300" i="1">
                                      <a:latin typeface="Cambria Math" panose="02040503050406030204" pitchFamily="18" charset="0"/>
                                    </a:rPr>
                                    <m:t>𝑖</m:t>
                                  </m:r>
                                  <m:r>
                                    <a:rPr lang="en-US" sz="1300" i="1">
                                      <a:latin typeface="Cambria Math" panose="02040503050406030204" pitchFamily="18" charset="0"/>
                                    </a:rPr>
                                    <m:t>, </m:t>
                                  </m:r>
                                  <m:r>
                                    <a:rPr lang="en-US" sz="1300" i="1">
                                      <a:latin typeface="Cambria Math" panose="02040503050406030204" pitchFamily="18" charset="0"/>
                                    </a:rPr>
                                    <m:t>𝑤</m:t>
                                  </m:r>
                                </m:sub>
                              </m:sSub>
                              <m:d>
                                <m:dPr>
                                  <m:ctrlPr>
                                    <a:rPr lang="en-US" sz="1300" i="1">
                                      <a:latin typeface="Cambria Math" panose="02040503050406030204" pitchFamily="18" charset="0"/>
                                    </a:rPr>
                                  </m:ctrlPr>
                                </m:dPr>
                                <m:e>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e>
                              </m:d>
                              <m:r>
                                <a:rPr lang="en-US" sz="1300" i="1">
                                  <a:latin typeface="Cambria Math" panose="02040503050406030204" pitchFamily="18" charset="0"/>
                                </a:rPr>
                                <m:t>,  </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r>
                                <a:rPr lang="en-US" sz="1300" i="1">
                                  <a:latin typeface="Cambria Math" panose="02040503050406030204" pitchFamily="18" charset="0"/>
                                </a:rPr>
                                <m:t>≥</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𝑝</m:t>
                                  </m:r>
                                </m:sub>
                              </m:sSub>
                            </m:e>
                          </m:eqArr>
                        </m:e>
                      </m:d>
                    </m:oMath>
                  </m:oMathPara>
                </a14:m>
                <a:endParaRPr lang="en-US" sz="1300" dirty="0"/>
              </a:p>
              <a:p>
                <a:pPr marL="465138" lvl="3" indent="-285750">
                  <a:lnSpc>
                    <a:spcPct val="150000"/>
                  </a:lnSpc>
                </a:pPr>
                <a14:m>
                  <m:oMathPara xmlns:m="http://schemas.openxmlformats.org/officeDocument/2006/math">
                    <m:oMathParaPr>
                      <m:jc m:val="centerGroup"/>
                    </m:oMathParaPr>
                    <m:oMath xmlns:m="http://schemas.openxmlformats.org/officeDocument/2006/math">
                      <m:f>
                        <m:fPr>
                          <m:ctrlPr>
                            <a:rPr lang="en-US" sz="1300" i="1">
                              <a:latin typeface="Cambria Math" panose="02040503050406030204" pitchFamily="18" charset="0"/>
                            </a:rPr>
                          </m:ctrlPr>
                        </m:fPr>
                        <m:num>
                          <m:sSub>
                            <m:sSubPr>
                              <m:ctrlPr>
                                <a:rPr lang="en-US" sz="1300" i="1">
                                  <a:latin typeface="Cambria Math" panose="02040503050406030204" pitchFamily="18" charset="0"/>
                                </a:rPr>
                              </m:ctrlPr>
                            </m:sSubPr>
                            <m:e>
                              <m:r>
                                <a:rPr lang="en-US" sz="1300" i="1">
                                  <a:latin typeface="Cambria Math" panose="02040503050406030204" pitchFamily="18" charset="0"/>
                                </a:rPr>
                                <m:t>𝑄</m:t>
                              </m:r>
                            </m:e>
                            <m:sub>
                              <m:r>
                                <a:rPr lang="en-US" sz="1300" i="1">
                                  <a:latin typeface="Cambria Math" panose="02040503050406030204" pitchFamily="18" charset="0"/>
                                </a:rPr>
                                <m:t>𝑒</m:t>
                              </m:r>
                            </m:sub>
                          </m:sSub>
                          <m:d>
                            <m:dPr>
                              <m:ctrlPr>
                                <a:rPr lang="en-US" sz="1300" i="1">
                                  <a:latin typeface="Cambria Math" panose="02040503050406030204" pitchFamily="18" charset="0"/>
                                </a:rPr>
                              </m:ctrlPr>
                            </m:dPr>
                            <m:e>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e>
                          </m:d>
                        </m:num>
                        <m:den>
                          <m:r>
                            <a:rPr lang="en-US" sz="1300" i="1">
                              <a:latin typeface="Cambria Math" panose="02040503050406030204" pitchFamily="18" charset="0"/>
                            </a:rPr>
                            <m:t>𝑒</m:t>
                          </m:r>
                          <m:sSub>
                            <m:sSubPr>
                              <m:ctrlPr>
                                <a:rPr lang="en-US" sz="1300" i="1">
                                  <a:latin typeface="Cambria Math" panose="02040503050406030204" pitchFamily="18" charset="0"/>
                                </a:rPr>
                              </m:ctrlPr>
                            </m:sSubPr>
                            <m:e>
                              <m:r>
                                <a:rPr lang="en-US" sz="1300" i="1">
                                  <a:latin typeface="Cambria Math" panose="02040503050406030204" pitchFamily="18" charset="0"/>
                                </a:rPr>
                                <m:t>𝑇</m:t>
                              </m:r>
                            </m:e>
                            <m:sub>
                              <m:r>
                                <a:rPr lang="en-US" sz="1300" i="1">
                                  <a:latin typeface="Cambria Math" panose="02040503050406030204" pitchFamily="18" charset="0"/>
                                </a:rPr>
                                <m:t>𝑒</m:t>
                              </m:r>
                            </m:sub>
                          </m:sSub>
                        </m:den>
                      </m:f>
                      <m:r>
                        <a:rPr lang="en-US" sz="1300" i="1">
                          <a:latin typeface="Cambria Math" panose="02040503050406030204" pitchFamily="18" charset="0"/>
                        </a:rPr>
                        <m:t>=</m:t>
                      </m:r>
                      <m:d>
                        <m:dPr>
                          <m:begChr m:val="{"/>
                          <m:endChr m:val=""/>
                          <m:ctrlPr>
                            <a:rPr lang="en-US" sz="1300" i="1">
                              <a:latin typeface="Cambria Math" panose="02040503050406030204" pitchFamily="18" charset="0"/>
                            </a:rPr>
                          </m:ctrlPr>
                        </m:dPr>
                        <m:e>
                          <m:eqArr>
                            <m:eqArrPr>
                              <m:ctrlPr>
                                <a:rPr lang="en-US" sz="1300" i="1">
                                  <a:latin typeface="Cambria Math" panose="02040503050406030204" pitchFamily="18" charset="0"/>
                                </a:rPr>
                              </m:ctrlPr>
                            </m:eqArrPr>
                            <m:e>
                              <m:r>
                                <a:rPr lang="en-US" sz="1300" i="1">
                                  <a:latin typeface="Cambria Math" panose="02040503050406030204" pitchFamily="18" charset="0"/>
                                </a:rPr>
                                <m:t>(</m:t>
                              </m:r>
                              <m:r>
                                <a:rPr lang="en-US" sz="1300" i="1">
                                  <a:latin typeface="Cambria Math" panose="02040503050406030204" pitchFamily="18" charset="0"/>
                                </a:rPr>
                                <m:t>2</m:t>
                              </m:r>
                              <m:r>
                                <a:rPr lang="en-US" sz="1300" i="1">
                                  <a:latin typeface="Cambria Math" panose="02040503050406030204" pitchFamily="18" charset="0"/>
                                </a:rPr>
                                <m:t>+</m:t>
                              </m:r>
                              <m:r>
                                <a:rPr lang="en-US" sz="1300" i="1">
                                  <a:latin typeface="Cambria Math" panose="02040503050406030204" pitchFamily="18" charset="0"/>
                                </a:rPr>
                                <m:t>𝛿</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𝑝𝑤</m:t>
                                  </m:r>
                                </m:sub>
                              </m:sSub>
                              <m:r>
                                <a:rPr lang="en-US" sz="1300" i="1">
                                  <a:latin typeface="Cambria Math" panose="02040503050406030204" pitchFamily="18" charset="0"/>
                                </a:rPr>
                                <m:t>)</m:t>
                              </m:r>
                              <m:sSub>
                                <m:sSubPr>
                                  <m:ctrlPr>
                                    <a:rPr lang="en-US" sz="1300" i="1">
                                      <a:latin typeface="Cambria Math" panose="02040503050406030204" pitchFamily="18" charset="0"/>
                                    </a:rPr>
                                  </m:ctrlPr>
                                </m:sSubPr>
                                <m:e>
                                  <m:r>
                                    <m:rPr>
                                      <m:sty m:val="p"/>
                                    </m:rPr>
                                    <a:rPr lang="en-US" sz="1300">
                                      <a:latin typeface="Cambria Math" panose="02040503050406030204" pitchFamily="18" charset="0"/>
                                    </a:rPr>
                                    <m:t>Γ</m:t>
                                  </m:r>
                                </m:e>
                                <m:sub>
                                  <m:r>
                                    <a:rPr lang="en-US" sz="1300" i="1">
                                      <a:latin typeface="Cambria Math" panose="02040503050406030204" pitchFamily="18" charset="0"/>
                                    </a:rPr>
                                    <m:t>𝑒</m:t>
                                  </m:r>
                                  <m:r>
                                    <a:rPr lang="en-US" sz="1300" i="1">
                                      <a:latin typeface="Cambria Math" panose="02040503050406030204" pitchFamily="18" charset="0"/>
                                    </a:rPr>
                                    <m:t>, </m:t>
                                  </m:r>
                                  <m:r>
                                    <a:rPr lang="en-US" sz="1300" i="1">
                                      <a:latin typeface="Cambria Math" panose="02040503050406030204" pitchFamily="18" charset="0"/>
                                    </a:rPr>
                                    <m:t>𝑤</m:t>
                                  </m:r>
                                </m:sub>
                              </m:sSub>
                              <m:r>
                                <a:rPr lang="en-US" sz="1300" i="1">
                                  <a:latin typeface="Cambria Math" panose="02040503050406030204" pitchFamily="18" charset="0"/>
                                </a:rPr>
                                <m:t>(</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r>
                                <a:rPr lang="en-US" sz="1300" i="1">
                                  <a:latin typeface="Cambria Math" panose="02040503050406030204" pitchFamily="18" charset="0"/>
                                </a:rPr>
                                <m:t>),  </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r>
                                <a:rPr lang="en-US" sz="1300" i="1">
                                  <a:latin typeface="Cambria Math" panose="02040503050406030204" pitchFamily="18" charset="0"/>
                                </a:rPr>
                                <m:t>&lt;</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𝑝</m:t>
                                  </m:r>
                                </m:sub>
                              </m:sSub>
                            </m:e>
                            <m:e>
                              <m:r>
                                <a:rPr lang="en-US" sz="1300" i="1">
                                  <a:latin typeface="Cambria Math" panose="02040503050406030204" pitchFamily="18" charset="0"/>
                                </a:rPr>
                                <m:t>2</m:t>
                              </m:r>
                              <m:sSub>
                                <m:sSubPr>
                                  <m:ctrlPr>
                                    <a:rPr lang="en-US" sz="1300" i="1">
                                      <a:latin typeface="Cambria Math" panose="02040503050406030204" pitchFamily="18" charset="0"/>
                                    </a:rPr>
                                  </m:ctrlPr>
                                </m:sSubPr>
                                <m:e>
                                  <m:r>
                                    <m:rPr>
                                      <m:sty m:val="p"/>
                                    </m:rPr>
                                    <a:rPr lang="en-US" sz="1300">
                                      <a:latin typeface="Cambria Math" panose="02040503050406030204" pitchFamily="18" charset="0"/>
                                    </a:rPr>
                                    <m:t>Γ</m:t>
                                  </m:r>
                                </m:e>
                                <m:sub>
                                  <m:r>
                                    <a:rPr lang="en-US" sz="1300" i="1">
                                      <a:latin typeface="Cambria Math" panose="02040503050406030204" pitchFamily="18" charset="0"/>
                                    </a:rPr>
                                    <m:t>𝑒</m:t>
                                  </m:r>
                                  <m:r>
                                    <a:rPr lang="en-US" sz="1300" i="1">
                                      <a:latin typeface="Cambria Math" panose="02040503050406030204" pitchFamily="18" charset="0"/>
                                    </a:rPr>
                                    <m:t>, </m:t>
                                  </m:r>
                                  <m:r>
                                    <a:rPr lang="en-US" sz="1300" i="1">
                                      <a:latin typeface="Cambria Math" panose="02040503050406030204" pitchFamily="18" charset="0"/>
                                    </a:rPr>
                                    <m:t>𝑤</m:t>
                                  </m:r>
                                </m:sub>
                              </m:sSub>
                              <m:d>
                                <m:dPr>
                                  <m:ctrlPr>
                                    <a:rPr lang="en-US" sz="1300" i="1">
                                      <a:latin typeface="Cambria Math" panose="02040503050406030204" pitchFamily="18" charset="0"/>
                                    </a:rPr>
                                  </m:ctrlPr>
                                </m:dPr>
                                <m:e>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e>
                              </m:d>
                              <m:r>
                                <a:rPr lang="en-US" sz="1300" i="1">
                                  <a:latin typeface="Cambria Math" panose="02040503050406030204" pitchFamily="18" charset="0"/>
                                </a:rPr>
                                <m:t>,  </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𝑤</m:t>
                                  </m:r>
                                </m:sub>
                              </m:sSub>
                              <m:r>
                                <a:rPr lang="en-US" sz="1300" i="1">
                                  <a:latin typeface="Cambria Math" panose="02040503050406030204" pitchFamily="18" charset="0"/>
                                </a:rPr>
                                <m:t>≥</m:t>
                              </m:r>
                              <m:sSub>
                                <m:sSubPr>
                                  <m:ctrlPr>
                                    <a:rPr lang="en-US" sz="1300" i="1">
                                      <a:latin typeface="Cambria Math" panose="02040503050406030204" pitchFamily="18" charset="0"/>
                                    </a:rPr>
                                  </m:ctrlPr>
                                </m:sSubPr>
                                <m:e>
                                  <m:r>
                                    <a:rPr lang="en-US" sz="1300" i="1">
                                      <a:latin typeface="Cambria Math" panose="02040503050406030204" pitchFamily="18" charset="0"/>
                                    </a:rPr>
                                    <m:t>𝑉</m:t>
                                  </m:r>
                                </m:e>
                                <m:sub>
                                  <m:r>
                                    <a:rPr lang="en-US" sz="1300" i="1">
                                      <a:latin typeface="Cambria Math" panose="02040503050406030204" pitchFamily="18" charset="0"/>
                                    </a:rPr>
                                    <m:t>𝑝</m:t>
                                  </m:r>
                                </m:sub>
                              </m:sSub>
                            </m:e>
                          </m:eqArr>
                        </m:e>
                      </m:d>
                    </m:oMath>
                  </m:oMathPara>
                </a14:m>
                <a:endParaRPr lang="en-US" sz="1300" dirty="0"/>
              </a:p>
            </p:txBody>
          </p:sp>
        </mc:Choice>
        <mc:Fallback>
          <p:sp>
            <p:nvSpPr>
              <p:cNvPr id="8" name="Rectangle 7"/>
              <p:cNvSpPr>
                <a:spLocks noRot="1" noChangeAspect="1" noMove="1" noResize="1" noEditPoints="1" noAdjustHandles="1" noChangeArrowheads="1" noChangeShapeType="1" noTextEdit="1"/>
              </p:cNvSpPr>
              <p:nvPr/>
            </p:nvSpPr>
            <p:spPr>
              <a:xfrm>
                <a:off x="819150" y="2608447"/>
                <a:ext cx="4110036" cy="1651221"/>
              </a:xfrm>
              <a:prstGeom prst="rect">
                <a:avLst/>
              </a:prstGeom>
              <a:blipFill>
                <a:blip r:embed="rId4"/>
                <a:stretch>
                  <a:fillRect/>
                </a:stretch>
              </a:blipFill>
            </p:spPr>
            <p:txBody>
              <a:bodyPr/>
              <a:lstStyle/>
              <a:p>
                <a:r>
                  <a:rPr lang="en-US">
                    <a:noFill/>
                  </a:rPr>
                  <a:t> </a:t>
                </a:r>
              </a:p>
            </p:txBody>
          </p:sp>
        </mc:Fallback>
      </mc:AlternateContent>
      <p:sp>
        <p:nvSpPr>
          <p:cNvPr id="9" name="TextBox 8"/>
          <p:cNvSpPr txBox="1"/>
          <p:nvPr/>
        </p:nvSpPr>
        <p:spPr>
          <a:xfrm>
            <a:off x="558248" y="6077114"/>
            <a:ext cx="8220075" cy="461665"/>
          </a:xfrm>
          <a:prstGeom prst="rect">
            <a:avLst/>
          </a:prstGeom>
          <a:noFill/>
        </p:spPr>
        <p:txBody>
          <a:bodyPr wrap="square" lIns="0" tIns="0" rIns="0" bIns="0" rtlCol="0" anchor="t" anchorCtr="0">
            <a:spAutoFit/>
          </a:bodyPr>
          <a:lstStyle/>
          <a:p>
            <a:pPr algn="l">
              <a:spcBef>
                <a:spcPts val="1150"/>
              </a:spcBef>
            </a:pPr>
            <a:r>
              <a:rPr lang="en-US" sz="1000" dirty="0" smtClean="0"/>
              <a:t>[10] R L </a:t>
            </a:r>
            <a:r>
              <a:rPr lang="en-US" sz="1000" dirty="0" err="1" smtClean="0"/>
              <a:t>Merlino</a:t>
            </a:r>
            <a:r>
              <a:rPr lang="en-US" sz="1000" dirty="0" smtClean="0"/>
              <a:t>, American Journal of Physics, </a:t>
            </a:r>
            <a:r>
              <a:rPr lang="en-US" sz="1000" b="1" dirty="0" smtClean="0"/>
              <a:t>75</a:t>
            </a:r>
            <a:r>
              <a:rPr lang="en-US" sz="1000" dirty="0" smtClean="0"/>
              <a:t> (2007).</a:t>
            </a:r>
          </a:p>
          <a:p>
            <a:pPr algn="l">
              <a:spcBef>
                <a:spcPts val="1150"/>
              </a:spcBef>
            </a:pPr>
            <a:r>
              <a:rPr lang="en-US" sz="1000" dirty="0" smtClean="0"/>
              <a:t>[11] P Stangeby, The Plasma Boundary of Magnetic Fusion Devices, Chapter 25.</a:t>
            </a:r>
            <a:endParaRPr lang="en-US" sz="1000" dirty="0" smtClean="0"/>
          </a:p>
        </p:txBody>
      </p:sp>
    </p:spTree>
    <p:extLst>
      <p:ext uri="{BB962C8B-B14F-4D97-AF65-F5344CB8AC3E}">
        <p14:creationId xmlns:p14="http://schemas.microsoft.com/office/powerpoint/2010/main" val="137960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p:cNvSpPr>
                <a:spLocks noGrp="1"/>
              </p:cNvSpPr>
              <p:nvPr>
                <p:ph sz="quarter" idx="13"/>
              </p:nvPr>
            </p:nvSpPr>
            <p:spPr>
              <a:xfrm>
                <a:off x="695326" y="1082347"/>
                <a:ext cx="10801349" cy="5477803"/>
              </a:xfrm>
            </p:spPr>
            <p:txBody>
              <a:bodyPr>
                <a:noAutofit/>
              </a:bodyPr>
              <a:lstStyle/>
              <a:p>
                <a:pPr marL="228600" indent="-228600">
                  <a:buFont typeface="+mj-lt"/>
                  <a:buAutoNum type="arabicPeriod"/>
                </a:pPr>
                <a:r>
                  <a:rPr lang="en-US" sz="1400" dirty="0" smtClean="0"/>
                  <a:t>Introduction of a Two-Flux Model: </a:t>
                </a:r>
                <a:r>
                  <a:rPr lang="en-US" sz="1400" b="0" dirty="0" smtClean="0"/>
                  <a:t>The </a:t>
                </a:r>
                <a:r>
                  <a:rPr lang="en-US" sz="1400" b="0" dirty="0"/>
                  <a:t>model examines the interaction between </a:t>
                </a:r>
                <a:r>
                  <a:rPr lang="en-US" sz="1400" b="0" dirty="0" smtClean="0"/>
                  <a:t>magnetized plasma </a:t>
                </a:r>
                <a:r>
                  <a:rPr lang="en-US" sz="1400" b="0" dirty="0"/>
                  <a:t>and </a:t>
                </a:r>
                <a:r>
                  <a:rPr lang="en-US" sz="1400" b="0" dirty="0" smtClean="0"/>
                  <a:t>wall. It accounts for the flux contributed by ions due to incomplete orbits “last orbit effect” trajectories.</a:t>
                </a:r>
              </a:p>
              <a:p>
                <a:pPr marL="228600" indent="-228600">
                  <a:buFont typeface="+mj-lt"/>
                  <a:buAutoNum type="arabicPeriod"/>
                </a:pPr>
                <a:r>
                  <a:rPr lang="en-US" sz="1400" dirty="0" smtClean="0"/>
                  <a:t>Increased Ion Flux at Grazing Incidence:</a:t>
                </a:r>
                <a:r>
                  <a:rPr lang="en-US" sz="1400" b="0" dirty="0"/>
                  <a:t> The model provides an explanation for the experimental deviations in the ion flux pattern from the sin(α) trend</a:t>
                </a:r>
                <a:r>
                  <a:rPr lang="en-US" sz="1400" b="0" dirty="0" smtClean="0"/>
                  <a:t>.</a:t>
                </a:r>
              </a:p>
              <a:p>
                <a:pPr marL="228600" indent="-228600">
                  <a:buFont typeface="+mj-lt"/>
                  <a:buAutoNum type="arabicPeriod"/>
                </a:pPr>
                <a:r>
                  <a:rPr lang="en-US" sz="1400" dirty="0" smtClean="0"/>
                  <a:t>Sheath </a:t>
                </a:r>
                <a:r>
                  <a:rPr lang="en-US" sz="1400" dirty="0"/>
                  <a:t>Drop Calculation: </a:t>
                </a:r>
                <a:r>
                  <a:rPr lang="en-US" sz="1400" b="0" dirty="0"/>
                  <a:t>The model calculates the sheath drop between the plasma and a floating wall based on electron and cumulative ion fluxes to ensure no current flows from the plasma to the </a:t>
                </a:r>
                <a:r>
                  <a:rPr lang="en-US" sz="1400" b="0" dirty="0" smtClean="0"/>
                  <a:t>wall.</a:t>
                </a:r>
              </a:p>
              <a:p>
                <a:pPr marL="228600" indent="-228600">
                  <a:buFont typeface="+mj-lt"/>
                  <a:buAutoNum type="arabicPeriod"/>
                </a:pPr>
                <a:r>
                  <a:rPr lang="en-US" sz="1400" dirty="0" smtClean="0"/>
                  <a:t>Explanations </a:t>
                </a:r>
                <a:r>
                  <a:rPr lang="en-US" sz="1400" dirty="0"/>
                  <a:t>for Elevated Sheath Transmission Coefficient: </a:t>
                </a:r>
                <a:r>
                  <a:rPr lang="en-US" sz="1400" b="0" dirty="0"/>
                  <a:t>The model provides explanations for unrealistically high values of the sheath transmission coefficient observed in experimental data for incidence angles smaller than </a:t>
                </a:r>
                <a:r>
                  <a:rPr lang="en-US" sz="1400" b="0" dirty="0" smtClean="0"/>
                  <a:t>1</a:t>
                </a:r>
                <a:r>
                  <a:rPr lang="en-US" sz="1400" b="0" baseline="30000" dirty="0" smtClean="0"/>
                  <a:t>o</a:t>
                </a:r>
                <a:r>
                  <a:rPr lang="en-US" sz="1400" b="0" dirty="0" smtClean="0"/>
                  <a:t>, </a:t>
                </a:r>
                <a:r>
                  <a:rPr lang="en-US" sz="1400" b="0" dirty="0"/>
                  <a:t>which existing theories cannot </a:t>
                </a:r>
                <a:r>
                  <a:rPr lang="en-US" sz="1400" b="0" dirty="0" smtClean="0"/>
                  <a:t>explain.</a:t>
                </a:r>
              </a:p>
              <a:p>
                <a:pPr marL="228600" indent="-228600">
                  <a:buFont typeface="+mj-lt"/>
                  <a:buAutoNum type="arabicPeriod"/>
                </a:pPr>
                <a:r>
                  <a:rPr lang="en-US" sz="1400" dirty="0" smtClean="0"/>
                  <a:t>Heat flux on the divertor: </a:t>
                </a:r>
                <a:r>
                  <a:rPr lang="en-US" sz="1400" b="0" dirty="0" smtClean="0"/>
                  <a:t>The heat flux deposited on the divertor due to the ions does not follow the </a:t>
                </a:r>
                <a14:m>
                  <m:oMath xmlns:m="http://schemas.openxmlformats.org/officeDocument/2006/math">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sin</m:t>
                        </m:r>
                      </m:fName>
                      <m:e>
                        <m:r>
                          <a:rPr lang="en-US" sz="1400" b="0" i="1" smtClean="0">
                            <a:latin typeface="Cambria Math" panose="02040503050406030204" pitchFamily="18" charset="0"/>
                          </a:rPr>
                          <m:t>𝛼</m:t>
                        </m:r>
                      </m:e>
                    </m:func>
                  </m:oMath>
                </a14:m>
                <a:r>
                  <a:rPr lang="en-US" sz="1400" b="0" dirty="0" smtClean="0"/>
                  <a:t> pattern and could be substantially different from the expected value using conventional ion flux.</a:t>
                </a:r>
              </a:p>
              <a:p>
                <a:endParaRPr lang="en-US" sz="1400" b="0" dirty="0" smtClean="0"/>
              </a:p>
              <a:p>
                <a:endParaRPr lang="en-US" sz="1400" b="0" dirty="0"/>
              </a:p>
            </p:txBody>
          </p:sp>
        </mc:Choice>
        <mc:Fallback>
          <p:sp>
            <p:nvSpPr>
              <p:cNvPr id="2" name="Inhaltsplatzhalter 1"/>
              <p:cNvSpPr>
                <a:spLocks noGrp="1" noRot="1" noChangeAspect="1" noMove="1" noResize="1" noEditPoints="1" noAdjustHandles="1" noChangeArrowheads="1" noChangeShapeType="1" noTextEdit="1"/>
              </p:cNvSpPr>
              <p:nvPr>
                <p:ph sz="quarter" idx="13"/>
              </p:nvPr>
            </p:nvSpPr>
            <p:spPr>
              <a:xfrm>
                <a:off x="695326" y="1082347"/>
                <a:ext cx="10801349" cy="5477803"/>
              </a:xfrm>
              <a:blipFill>
                <a:blip r:embed="rId2"/>
                <a:stretch>
                  <a:fillRect l="-903" r="-959"/>
                </a:stretch>
              </a:blipFill>
            </p:spPr>
            <p:txBody>
              <a:bodyPr/>
              <a:lstStyle/>
              <a:p>
                <a:r>
                  <a:rPr lang="en-US">
                    <a:noFill/>
                  </a:rPr>
                  <a:t> </a:t>
                </a:r>
              </a:p>
            </p:txBody>
          </p:sp>
        </mc:Fallback>
      </mc:AlternateContent>
      <p:sp>
        <p:nvSpPr>
          <p:cNvPr id="3" name="Titel 2"/>
          <p:cNvSpPr>
            <a:spLocks noGrp="1"/>
          </p:cNvSpPr>
          <p:nvPr>
            <p:ph type="title"/>
          </p:nvPr>
        </p:nvSpPr>
        <p:spPr/>
        <p:txBody>
          <a:bodyPr/>
          <a:lstStyle/>
          <a:p>
            <a:r>
              <a:rPr lang="en-US" dirty="0"/>
              <a:t>SUMMARY</a:t>
            </a:r>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17</a:t>
            </a:fld>
            <a:endParaRPr lang="de-DE" dirty="0"/>
          </a:p>
        </p:txBody>
      </p:sp>
    </p:spTree>
    <p:extLst>
      <p:ext uri="{BB962C8B-B14F-4D97-AF65-F5344CB8AC3E}">
        <p14:creationId xmlns:p14="http://schemas.microsoft.com/office/powerpoint/2010/main" val="3902069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r>
              <a:rPr lang="en-US" dirty="0" smtClean="0"/>
              <a:t>Additional Slides</a:t>
            </a:r>
            <a:endParaRPr lang="en-US" dirty="0"/>
          </a:p>
        </p:txBody>
      </p:sp>
      <p:sp>
        <p:nvSpPr>
          <p:cNvPr id="4" name="Date Placeholder 3"/>
          <p:cNvSpPr>
            <a:spLocks noGrp="1"/>
          </p:cNvSpPr>
          <p:nvPr>
            <p:ph type="dt" sz="half" idx="14"/>
          </p:nvPr>
        </p:nvSpPr>
        <p:spPr/>
        <p:txBody>
          <a:bodyPr/>
          <a:lstStyle/>
          <a:p>
            <a:r>
              <a:rPr lang="en-US" smtClean="0"/>
              <a:t>Sheath model for shallow angles</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18</a:t>
            </a:fld>
            <a:endParaRPr lang="de-DE" dirty="0"/>
          </a:p>
        </p:txBody>
      </p:sp>
    </p:spTree>
    <p:extLst>
      <p:ext uri="{BB962C8B-B14F-4D97-AF65-F5344CB8AC3E}">
        <p14:creationId xmlns:p14="http://schemas.microsoft.com/office/powerpoint/2010/main" val="2923472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sz="quarter" idx="13"/>
              </p:nvPr>
            </p:nvSpPr>
            <p:spPr>
              <a:xfrm>
                <a:off x="695327" y="1940766"/>
                <a:ext cx="5733466" cy="4440983"/>
              </a:xfrm>
            </p:spPr>
            <p:txBody>
              <a:bodyPr>
                <a:normAutofit/>
              </a:bodyPr>
              <a:lstStyle/>
              <a:p>
                <a:pPr marL="285750" indent="-285750">
                  <a:buFont typeface="Arial" panose="020B0604020202020204" pitchFamily="34" charset="0"/>
                  <a:buChar char="•"/>
                </a:pP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  </m:t>
                        </m:r>
                        <m:r>
                          <a:rPr lang="en-US" sz="1400" b="0" i="1" smtClean="0">
                            <a:latin typeface="Cambria Math" panose="02040503050406030204" pitchFamily="18" charset="0"/>
                          </a:rPr>
                          <m:t>𝑥</m:t>
                        </m:r>
                      </m:sub>
                    </m:sSub>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e>
                    </m:d>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m:t>
                        </m:r>
                      </m:sub>
                    </m:sSub>
                    <m:r>
                      <a:rPr lang="en-US" sz="1400" b="0" i="1" smtClean="0">
                        <a:latin typeface="Cambria Math" panose="02040503050406030204" pitchFamily="18" charset="0"/>
                      </a:rPr>
                      <m:t>𝑠𝑖𝑛</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𝛼</m:t>
                        </m:r>
                      </m:e>
                    </m:d>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m:t>
                        </m:r>
                      </m:sub>
                    </m:sSub>
                    <m:r>
                      <a:rPr lang="en-US" sz="1400" b="0" i="1" smtClean="0">
                        <a:latin typeface="Cambria Math" panose="02040503050406030204" pitchFamily="18" charset="0"/>
                      </a:rPr>
                      <m:t>𝑐𝑜𝑠</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𝛼</m:t>
                        </m:r>
                      </m:e>
                    </m:d>
                    <m:r>
                      <a:rPr lang="en-US" sz="1400" b="0" i="1" smtClean="0">
                        <a:latin typeface="Cambria Math" panose="02040503050406030204" pitchFamily="18" charset="0"/>
                      </a:rPr>
                      <m:t>𝑠𝑖𝑛</m:t>
                    </m:r>
                    <m:r>
                      <a:rPr lang="en-US" sz="1400" b="0" i="1" smtClean="0">
                        <a:latin typeface="Cambria Math" panose="02040503050406030204" pitchFamily="18" charset="0"/>
                      </a:rPr>
                      <m:t>𝛽</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oMath>
                </a14:m>
                <a:endParaRPr lang="en-US" sz="1400" b="0" dirty="0" smtClean="0"/>
              </a:p>
              <a:p>
                <a:pPr marL="285750" indent="-285750">
                  <a:buFont typeface="Arial" panose="020B0604020202020204" pitchFamily="34" charset="0"/>
                  <a:buChar char="•"/>
                </a:pPr>
                <a14:m>
                  <m:oMath xmlns:m="http://schemas.openxmlformats.org/officeDocument/2006/math">
                    <m:r>
                      <a:rPr lang="en-US" sz="1400" b="0" i="1" smtClean="0">
                        <a:latin typeface="Cambria Math" panose="02040503050406030204" pitchFamily="18" charset="0"/>
                      </a:rPr>
                      <m:t>𝛽</m:t>
                    </m:r>
                    <m:d>
                      <m:dPr>
                        <m:ctrlPr>
                          <a:rPr lang="en-US" sz="1400" b="0" i="1">
                            <a:latin typeface="Cambria Math" panose="02040503050406030204" pitchFamily="18" charset="0"/>
                          </a:rPr>
                        </m:ctrlPr>
                      </m:dPr>
                      <m:e>
                        <m:r>
                          <a:rPr lang="en-US" sz="1400" b="0" i="1">
                            <a:latin typeface="Cambria Math" panose="02040503050406030204" pitchFamily="18" charset="0"/>
                          </a:rPr>
                          <m:t>𝑡</m:t>
                        </m:r>
                      </m:e>
                    </m:d>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𝜓</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𝜔</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𝑡</m:t>
                    </m:r>
                  </m:oMath>
                </a14:m>
                <a:r>
                  <a:rPr lang="en-US" sz="1400" b="0" i="1" dirty="0" smtClean="0">
                    <a:latin typeface="Cambria Math" panose="02040503050406030204" pitchFamily="18" charset="0"/>
                  </a:rPr>
                  <a:t>; 	</a:t>
                </a:r>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smtClean="0">
                        <a:latin typeface="Cambria Math" panose="02040503050406030204" pitchFamily="18" charset="0"/>
                      </a:rPr>
                      <m:t>∈[0, 2</m:t>
                    </m:r>
                    <m:r>
                      <a:rPr lang="en-US" sz="1400" b="0" i="1" smtClean="0">
                        <a:latin typeface="Cambria Math" panose="02040503050406030204" pitchFamily="18" charset="0"/>
                      </a:rPr>
                      <m:t>𝜋</m:t>
                    </m:r>
                    <m:r>
                      <a:rPr lang="en-US" sz="1400" b="0" i="1" smtClean="0">
                        <a:latin typeface="Cambria Math" panose="02040503050406030204" pitchFamily="18" charset="0"/>
                      </a:rPr>
                      <m:t>]</m:t>
                    </m:r>
                  </m:oMath>
                </a14:m>
                <a:endParaRPr lang="en-US" sz="1400" b="0" i="1" dirty="0" smtClean="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b>
                      <m:sSubPr>
                        <m:ctrlPr>
                          <a:rPr lang="en-US" sz="1400" b="0" i="1" smtClean="0">
                            <a:latin typeface="Cambria Math" panose="02040503050406030204" pitchFamily="18" charset="0"/>
                          </a:rPr>
                        </m:ctrlPr>
                      </m:sSubPr>
                      <m:e>
                        <m:r>
                          <a:rPr lang="en-US" sz="1400" b="0" i="1">
                            <a:latin typeface="Cambria Math" panose="02040503050406030204" pitchFamily="18" charset="0"/>
                          </a:rPr>
                          <m:t>𝛽</m:t>
                        </m:r>
                      </m:e>
                      <m:sub>
                        <m:r>
                          <a:rPr lang="en-US" sz="1400" b="0" i="1" smtClean="0">
                            <a:latin typeface="Cambria Math" panose="02040503050406030204" pitchFamily="18" charset="0"/>
                          </a:rPr>
                          <m:t>𝑐</m:t>
                        </m:r>
                      </m:sub>
                    </m:sSub>
                  </m:oMath>
                </a14:m>
                <a:r>
                  <a:rPr lang="en-US" sz="1400" b="0" dirty="0" smtClean="0"/>
                  <a:t> is the angle of incidence of the ion on the QN exit</a:t>
                </a:r>
              </a:p>
              <a:p>
                <a:pPr marL="285750" indent="-285750">
                  <a:buFont typeface="Arial" panose="020B0604020202020204" pitchFamily="34" charset="0"/>
                  <a:buChar char="•"/>
                </a:pPr>
                <a:r>
                  <a:rPr lang="en-US" sz="1400" b="0" dirty="0" smtClean="0"/>
                  <a:t>For closed orbits (orbits in the y-z plane):</a:t>
                </a:r>
                <a14:m>
                  <m:oMath xmlns:m="http://schemas.openxmlformats.org/officeDocument/2006/math">
                    <m:r>
                      <a:rPr lang="en-US" sz="1400" b="0" i="0" smtClean="0">
                        <a:solidFill>
                          <a:srgbClr val="005555"/>
                        </a:solidFill>
                        <a:latin typeface="Cambria Math" panose="02040503050406030204" pitchFamily="18" charset="0"/>
                      </a:rPr>
                      <m:t> </m:t>
                    </m:r>
                    <m:r>
                      <a:rPr lang="en-US" sz="1400" b="0" i="1" smtClean="0">
                        <a:solidFill>
                          <a:srgbClr val="005555"/>
                        </a:solidFill>
                        <a:latin typeface="Cambria Math" panose="02040503050406030204" pitchFamily="18" charset="0"/>
                      </a:rPr>
                      <m:t> </m:t>
                    </m:r>
                    <m:d>
                      <m:dPr>
                        <m:begChr m:val="⟨"/>
                        <m:endChr m:val="⟩"/>
                        <m:ctrlPr>
                          <a:rPr lang="en-US" sz="1400" i="1" smtClean="0">
                            <a:solidFill>
                              <a:srgbClr val="005555"/>
                            </a:solidFill>
                            <a:latin typeface="Cambria Math" panose="02040503050406030204" pitchFamily="18" charset="0"/>
                          </a:rPr>
                        </m:ctrlPr>
                      </m:dPr>
                      <m:e>
                        <m:r>
                          <a:rPr lang="en-US" sz="1400" b="0" i="1" smtClean="0">
                            <a:solidFill>
                              <a:srgbClr val="005555"/>
                            </a:solidFill>
                            <a:latin typeface="Cambria Math" panose="02040503050406030204" pitchFamily="18" charset="0"/>
                          </a:rPr>
                          <m:t>𝑠𝑖𝑛</m:t>
                        </m:r>
                        <m:r>
                          <a:rPr lang="en-US" sz="1400" b="0" i="1" smtClean="0">
                            <a:solidFill>
                              <a:srgbClr val="005555"/>
                            </a:solidFill>
                            <a:latin typeface="Cambria Math" panose="02040503050406030204" pitchFamily="18" charset="0"/>
                          </a:rPr>
                          <m:t>𝛽</m:t>
                        </m:r>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e>
                    </m:d>
                    <m:r>
                      <a:rPr lang="en-US" sz="1400" b="0" i="1" smtClean="0">
                        <a:solidFill>
                          <a:srgbClr val="005555"/>
                        </a:solidFill>
                        <a:latin typeface="Cambria Math" panose="02040503050406030204" pitchFamily="18" charset="0"/>
                      </a:rPr>
                      <m:t> =0</m:t>
                    </m:r>
                  </m:oMath>
                </a14:m>
                <a:r>
                  <a:rPr lang="en-US" sz="1400" dirty="0" smtClean="0">
                    <a:solidFill>
                      <a:srgbClr val="005555"/>
                    </a:solidFill>
                  </a:rPr>
                  <a:t> and  </a:t>
                </a:r>
                <a14:m>
                  <m:oMath xmlns:m="http://schemas.openxmlformats.org/officeDocument/2006/math">
                    <m:sSub>
                      <m:sSubPr>
                        <m:ctrlPr>
                          <a:rPr lang="en-US" sz="1400" i="1">
                            <a:solidFill>
                              <a:srgbClr val="005555"/>
                            </a:solidFill>
                            <a:latin typeface="Cambria Math" panose="02040503050406030204" pitchFamily="18" charset="0"/>
                          </a:rPr>
                        </m:ctrlPr>
                      </m:sSubPr>
                      <m:e>
                        <m:r>
                          <a:rPr lang="en-US" sz="1400" b="0" i="1">
                            <a:solidFill>
                              <a:srgbClr val="005555"/>
                            </a:solidFill>
                            <a:latin typeface="Cambria Math" panose="02040503050406030204" pitchFamily="18" charset="0"/>
                          </a:rPr>
                          <m:t>𝑣</m:t>
                        </m:r>
                      </m:e>
                      <m:sub>
                        <m:r>
                          <a:rPr lang="en-US" sz="1400" b="0" i="1">
                            <a:solidFill>
                              <a:srgbClr val="005555"/>
                            </a:solidFill>
                            <a:latin typeface="Cambria Math" panose="02040503050406030204" pitchFamily="18" charset="0"/>
                          </a:rPr>
                          <m:t>𝑖</m:t>
                        </m:r>
                        <m:r>
                          <a:rPr lang="en-US" sz="1400" b="0" i="1">
                            <a:solidFill>
                              <a:srgbClr val="005555"/>
                            </a:solidFill>
                            <a:latin typeface="Cambria Math" panose="02040503050406030204" pitchFamily="18" charset="0"/>
                          </a:rPr>
                          <m:t>,  </m:t>
                        </m:r>
                        <m:r>
                          <a:rPr lang="en-US" sz="1400" b="0" i="1">
                            <a:solidFill>
                              <a:srgbClr val="005555"/>
                            </a:solidFill>
                            <a:latin typeface="Cambria Math" panose="02040503050406030204" pitchFamily="18" charset="0"/>
                          </a:rPr>
                          <m:t>𝑥</m:t>
                        </m:r>
                      </m:sub>
                    </m:sSub>
                    <m:r>
                      <a:rPr lang="en-US" sz="1400" b="0" i="1">
                        <a:solidFill>
                          <a:srgbClr val="005555"/>
                        </a:solidFill>
                        <a:latin typeface="Cambria Math" panose="02040503050406030204" pitchFamily="18" charset="0"/>
                      </a:rPr>
                      <m:t>=</m:t>
                    </m:r>
                    <m:sSub>
                      <m:sSubPr>
                        <m:ctrlPr>
                          <a:rPr lang="en-US" sz="1400" i="1">
                            <a:solidFill>
                              <a:srgbClr val="005555"/>
                            </a:solidFill>
                            <a:latin typeface="Cambria Math" panose="02040503050406030204" pitchFamily="18" charset="0"/>
                          </a:rPr>
                        </m:ctrlPr>
                      </m:sSubPr>
                      <m:e>
                        <m:r>
                          <a:rPr lang="en-US" sz="1400" b="0" i="1">
                            <a:solidFill>
                              <a:srgbClr val="005555"/>
                            </a:solidFill>
                            <a:latin typeface="Cambria Math" panose="02040503050406030204" pitchFamily="18" charset="0"/>
                          </a:rPr>
                          <m:t>𝑣</m:t>
                        </m:r>
                      </m:e>
                      <m:sub>
                        <m:r>
                          <a:rPr lang="en-US" sz="1400" b="0" i="1">
                            <a:solidFill>
                              <a:srgbClr val="005555"/>
                            </a:solidFill>
                            <a:latin typeface="Cambria Math" panose="02040503050406030204" pitchFamily="18" charset="0"/>
                          </a:rPr>
                          <m:t>∥</m:t>
                        </m:r>
                      </m:sub>
                    </m:sSub>
                    <m:r>
                      <a:rPr lang="en-US" sz="1400" b="0" i="1">
                        <a:solidFill>
                          <a:srgbClr val="005555"/>
                        </a:solidFill>
                        <a:latin typeface="Cambria Math" panose="02040503050406030204" pitchFamily="18" charset="0"/>
                      </a:rPr>
                      <m:t>𝑠𝑖𝑛</m:t>
                    </m:r>
                    <m:d>
                      <m:dPr>
                        <m:ctrlPr>
                          <a:rPr lang="en-US" sz="1400" i="1">
                            <a:solidFill>
                              <a:srgbClr val="005555"/>
                            </a:solidFill>
                            <a:latin typeface="Cambria Math" panose="02040503050406030204" pitchFamily="18" charset="0"/>
                          </a:rPr>
                        </m:ctrlPr>
                      </m:dPr>
                      <m:e>
                        <m:r>
                          <a:rPr lang="en-US" sz="1400" b="0" i="1">
                            <a:solidFill>
                              <a:srgbClr val="005555"/>
                            </a:solidFill>
                            <a:latin typeface="Cambria Math" panose="02040503050406030204" pitchFamily="18" charset="0"/>
                          </a:rPr>
                          <m:t>𝛼</m:t>
                        </m:r>
                      </m:e>
                    </m:d>
                  </m:oMath>
                </a14:m>
                <a:endParaRPr lang="en-US" sz="1400" dirty="0" smtClean="0">
                  <a:solidFill>
                    <a:srgbClr val="005555"/>
                  </a:solidFill>
                </a:endParaRPr>
              </a:p>
              <a:p>
                <a:pPr marL="285750" lvl="1" indent="-285750">
                  <a:buFont typeface="Arial" panose="020B0604020202020204" pitchFamily="34" charset="0"/>
                  <a:buChar char="•"/>
                </a:pPr>
                <a:r>
                  <a:rPr lang="en-US" sz="1400" dirty="0" smtClean="0">
                    <a:solidFill>
                      <a:srgbClr val="005555"/>
                    </a:solidFill>
                  </a:rPr>
                  <a:t>For open-orbits: </a:t>
                </a:r>
                <a14:m>
                  <m:oMath xmlns:m="http://schemas.openxmlformats.org/officeDocument/2006/math">
                    <m:d>
                      <m:dPr>
                        <m:begChr m:val="⟨"/>
                        <m:endChr m:val="⟩"/>
                        <m:ctrlPr>
                          <a:rPr lang="en-US" sz="1400" i="1">
                            <a:solidFill>
                              <a:srgbClr val="005555"/>
                            </a:solidFill>
                            <a:latin typeface="Cambria Math" panose="02040503050406030204" pitchFamily="18" charset="0"/>
                          </a:rPr>
                        </m:ctrlPr>
                      </m:dPr>
                      <m:e>
                        <m:r>
                          <a:rPr lang="en-US" sz="1400" b="0" i="1">
                            <a:solidFill>
                              <a:srgbClr val="005555"/>
                            </a:solidFill>
                            <a:latin typeface="Cambria Math" panose="02040503050406030204" pitchFamily="18" charset="0"/>
                          </a:rPr>
                          <m:t>𝑠𝑖𝑛</m:t>
                        </m:r>
                        <m:r>
                          <a:rPr lang="en-US" sz="1400" b="0" i="1">
                            <a:solidFill>
                              <a:srgbClr val="005555"/>
                            </a:solidFill>
                            <a:latin typeface="Cambria Math" panose="02040503050406030204" pitchFamily="18" charset="0"/>
                          </a:rPr>
                          <m:t>𝛽</m:t>
                        </m:r>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e>
                    </m:d>
                    <m:r>
                      <a:rPr lang="en-US" sz="1400" b="0" i="1" smtClean="0">
                        <a:solidFill>
                          <a:srgbClr val="005555"/>
                        </a:solidFill>
                        <a:latin typeface="Cambria Math" panose="02040503050406030204" pitchFamily="18" charset="0"/>
                      </a:rPr>
                      <m:t>≠</m:t>
                    </m:r>
                    <m:r>
                      <a:rPr lang="en-US" sz="1400" b="0" i="1">
                        <a:solidFill>
                          <a:srgbClr val="005555"/>
                        </a:solidFill>
                        <a:latin typeface="Cambria Math" panose="02040503050406030204" pitchFamily="18" charset="0"/>
                      </a:rPr>
                      <m:t>0</m:t>
                    </m:r>
                  </m:oMath>
                </a14:m>
                <a:endParaRPr lang="en-US" sz="1400" b="0" i="1" dirty="0" smtClean="0">
                  <a:solidFill>
                    <a:srgbClr val="005555"/>
                  </a:solidFill>
                  <a:latin typeface="Cambria Math" panose="02040503050406030204" pitchFamily="18" charset="0"/>
                </a:endParaRPr>
              </a:p>
              <a:p>
                <a:pPr marL="648000" lvl="2" indent="-285750"/>
                <a14:m>
                  <m:oMath xmlns:m="http://schemas.openxmlformats.org/officeDocument/2006/math">
                    <m:r>
                      <a:rPr lang="en-US" sz="1400" b="0" i="1" smtClean="0">
                        <a:latin typeface="Cambria Math" panose="02040503050406030204" pitchFamily="18" charset="0"/>
                      </a:rPr>
                      <m:t>𝑞</m:t>
                    </m:r>
                    <m:sSub>
                      <m:sSubPr>
                        <m:ctrlPr>
                          <a:rPr lang="en-US" sz="1400" b="0" i="1">
                            <a:latin typeface="Cambria Math" panose="02040503050406030204" pitchFamily="18" charset="0"/>
                          </a:rPr>
                        </m:ctrlPr>
                      </m:sSub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𝜓</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a:rPr lang="en-US" sz="1400" b="0" i="1" smtClean="0">
                            <a:latin typeface="Cambria Math" panose="02040503050406030204" pitchFamily="18" charset="0"/>
                          </a:rPr>
                          <m:t>𝑐𝑜𝑠</m:t>
                        </m:r>
                        <m:r>
                          <a:rPr lang="en-US" sz="1400" b="0" i="1" smtClean="0">
                            <a:latin typeface="Cambria Math" panose="02040503050406030204" pitchFamily="18" charset="0"/>
                          </a:rPr>
                          <m:t>(</m:t>
                        </m:r>
                        <m:r>
                          <a:rPr lang="en-US" sz="1400" b="0" i="1">
                            <a:latin typeface="Cambria Math" panose="02040503050406030204" pitchFamily="18" charset="0"/>
                          </a:rPr>
                          <m:t>𝛽</m:t>
                        </m:r>
                      </m:e>
                      <m:sub>
                        <m:r>
                          <a:rPr lang="en-US" sz="1400" b="0" i="1">
                            <a:latin typeface="Cambria Math" panose="02040503050406030204" pitchFamily="18" charset="0"/>
                          </a:rPr>
                          <m:t>𝑐</m:t>
                        </m:r>
                      </m:sub>
                    </m:sSub>
                    <m:r>
                      <a:rPr lang="en-US" sz="1400" b="0" i="1" smtClean="0">
                        <a:latin typeface="Cambria Math" panose="02040503050406030204" pitchFamily="18" charset="0"/>
                      </a:rPr>
                      <m:t>)+</m:t>
                    </m:r>
                    <m:r>
                      <a:rPr lang="en-US" sz="1400" b="0" i="1" smtClean="0">
                        <a:latin typeface="Cambria Math" panose="02040503050406030204" pitchFamily="18" charset="0"/>
                      </a:rPr>
                      <m:t>𝑞</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𝛽</m:t>
                        </m:r>
                      </m:e>
                      <m:sub>
                        <m:r>
                          <a:rPr lang="en-US" sz="1400" b="0" i="1" smtClean="0">
                            <a:latin typeface="Cambria Math" panose="02040503050406030204" pitchFamily="18" charset="0"/>
                          </a:rPr>
                          <m:t>𝑐</m:t>
                        </m:r>
                      </m:sub>
                    </m:sSub>
                    <m:r>
                      <a:rPr lang="en-US" sz="1400" b="0" i="1" smtClean="0">
                        <a:latin typeface="Cambria Math" panose="02040503050406030204" pitchFamily="18" charset="0"/>
                      </a:rPr>
                      <m:t> −1</m:t>
                    </m:r>
                  </m:oMath>
                </a14:m>
                <a:r>
                  <a:rPr lang="en-US" sz="1400" b="0" i="1" dirty="0" smtClean="0">
                    <a:latin typeface="Cambria Math" panose="02040503050406030204" pitchFamily="18" charset="0"/>
                  </a:rPr>
                  <a:t> </a:t>
                </a:r>
                <a:r>
                  <a:rPr lang="en-US" sz="1400" b="0" dirty="0" smtClean="0">
                    <a:latin typeface="Cambria Math" panose="02040503050406030204" pitchFamily="18" charset="0"/>
                  </a:rPr>
                  <a:t>[6]</a:t>
                </a:r>
              </a:p>
              <a:p>
                <a:pPr marL="648000" lvl="2" indent="-285750"/>
                <a14:m>
                  <m:oMath xmlns:m="http://schemas.openxmlformats.org/officeDocument/2006/math">
                    <m:r>
                      <a:rPr lang="en-US" sz="1400" b="0" i="1" smtClean="0">
                        <a:latin typeface="Cambria Math" panose="02040503050406030204" pitchFamily="18" charset="0"/>
                      </a:rPr>
                      <m:t>𝑞</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𝑡𝑎𝑛</m:t>
                        </m:r>
                        <m:r>
                          <a:rPr lang="en-US" sz="1400" b="0" i="1" smtClean="0">
                            <a:latin typeface="Cambria Math" panose="02040503050406030204" pitchFamily="18" charset="0"/>
                          </a:rPr>
                          <m:t>(</m:t>
                        </m:r>
                        <m:r>
                          <a:rPr lang="en-US" sz="1400" b="0" i="1" smtClean="0">
                            <a:latin typeface="Cambria Math" panose="02040503050406030204" pitchFamily="18" charset="0"/>
                          </a:rPr>
                          <m:t>𝛼</m:t>
                        </m:r>
                        <m:r>
                          <a:rPr lang="en-US" sz="1400" b="0" i="1" smtClean="0">
                            <a:latin typeface="Cambria Math" panose="02040503050406030204" pitchFamily="18" charset="0"/>
                          </a:rPr>
                          <m:t>)</m:t>
                        </m:r>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sub>
                        </m:sSub>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r>
                          <a:rPr lang="en-US" sz="1400" b="0" i="1" smtClean="0">
                            <a:latin typeface="Cambria Math" panose="02040503050406030204" pitchFamily="18" charset="0"/>
                          </a:rPr>
                          <m:t>𝜋𝜒</m:t>
                        </m:r>
                      </m:den>
                    </m:f>
                  </m:oMath>
                </a14:m>
                <a:endParaRPr lang="en-US" sz="1400" dirty="0" smtClean="0"/>
              </a:p>
              <a:p>
                <a:pPr marL="285750" indent="-285750">
                  <a:buFont typeface="Arial" panose="020B0604020202020204" pitchFamily="34" charset="0"/>
                  <a:buChar char="•"/>
                </a:pPr>
                <a14:m>
                  <m:oMath xmlns:m="http://schemas.openxmlformats.org/officeDocument/2006/math">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𝜓</m:t>
                        </m:r>
                      </m:e>
                      <m:sub>
                        <m:r>
                          <a:rPr lang="en-US" sz="1400" b="0" i="1" smtClean="0">
                            <a:latin typeface="Cambria Math" panose="02040503050406030204" pitchFamily="18" charset="0"/>
                          </a:rPr>
                          <m:t>0</m:t>
                        </m:r>
                      </m:sub>
                      <m:sup>
                        <m:r>
                          <a:rPr lang="en-US" sz="1400" b="0" i="1" smtClean="0">
                            <a:latin typeface="Cambria Math" panose="02040503050406030204" pitchFamily="18" charset="0"/>
                          </a:rPr>
                          <m:t>𝑐𝑟𝑖𝑡</m:t>
                        </m:r>
                      </m:sup>
                    </m:sSub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𝑞</m:t>
                                    </m:r>
                                  </m:e>
                                  <m:sup>
                                    <m:r>
                                      <a:rPr lang="en-US" sz="1400" b="0" i="1" smtClean="0">
                                        <a:latin typeface="Cambria Math" panose="02040503050406030204" pitchFamily="18" charset="0"/>
                                      </a:rPr>
                                      <m:t>2</m:t>
                                    </m:r>
                                  </m:sup>
                                </m:sSup>
                              </m:e>
                            </m:d>
                          </m:e>
                          <m:sup>
                            <m:r>
                              <a:rPr lang="en-US" sz="1400" b="0" i="1" smtClean="0">
                                <a:latin typeface="Cambria Math" panose="02040503050406030204" pitchFamily="18" charset="0"/>
                              </a:rPr>
                              <m:t>1/2</m:t>
                            </m:r>
                          </m:sup>
                        </m:sSup>
                        <m:r>
                          <a:rPr lang="en-US" sz="1400" b="0" i="1" smtClean="0">
                            <a:latin typeface="Cambria Math" panose="02040503050406030204" pitchFamily="18" charset="0"/>
                          </a:rPr>
                          <m:t>+</m:t>
                        </m:r>
                        <m:r>
                          <a:rPr lang="en-US" sz="1400" b="0" i="1" smtClean="0">
                            <a:latin typeface="Cambria Math" panose="02040503050406030204" pitchFamily="18" charset="0"/>
                          </a:rPr>
                          <m:t>𝑞𝑐𝑜</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𝑞</m:t>
                                    </m:r>
                                  </m:e>
                                  <m:sup>
                                    <m:r>
                                      <a:rPr lang="en-US" sz="1400" b="0" i="1" smtClean="0">
                                        <a:latin typeface="Cambria Math" panose="02040503050406030204" pitchFamily="18" charset="0"/>
                                      </a:rPr>
                                      <m:t>2</m:t>
                                    </m:r>
                                  </m:sup>
                                </m:sSup>
                              </m:e>
                            </m:d>
                          </m:e>
                          <m:sup>
                            <m:r>
                              <a:rPr lang="en-US" sz="1400" b="0" i="1" smtClean="0">
                                <a:latin typeface="Cambria Math" panose="02040503050406030204" pitchFamily="18" charset="0"/>
                              </a:rPr>
                              <m:t>1/2</m:t>
                            </m:r>
                          </m:sup>
                        </m:sSup>
                        <m:r>
                          <a:rPr lang="en-US" sz="1400" b="0" i="1" smtClean="0">
                            <a:latin typeface="Cambria Math" panose="02040503050406030204" pitchFamily="18" charset="0"/>
                          </a:rPr>
                          <m:t> −1</m:t>
                        </m:r>
                      </m:num>
                      <m:den>
                        <m:r>
                          <a:rPr lang="en-US" sz="1400" b="0" i="1" smtClean="0">
                            <a:latin typeface="Cambria Math" panose="02040503050406030204" pitchFamily="18" charset="0"/>
                          </a:rPr>
                          <m:t>𝑞</m:t>
                        </m:r>
                      </m:den>
                    </m:f>
                  </m:oMath>
                </a14:m>
                <a:endParaRPr lang="en-US" sz="1400" b="0" dirty="0"/>
              </a:p>
              <a:p>
                <a:pPr marL="285750" indent="-285750">
                  <a:buFont typeface="Arial" panose="020B0604020202020204" pitchFamily="34" charset="0"/>
                  <a:buChar char="•"/>
                </a:pPr>
                <a:endParaRPr lang="en-US" sz="1400" b="0" dirty="0"/>
              </a:p>
            </p:txBody>
          </p:sp>
        </mc:Choice>
        <mc:Fallback xmlns="">
          <p:sp>
            <p:nvSpPr>
              <p:cNvPr id="2" name="Inhaltsplatzhalter 1"/>
              <p:cNvSpPr>
                <a:spLocks noGrp="1" noRot="1" noChangeAspect="1" noMove="1" noResize="1" noEditPoints="1" noAdjustHandles="1" noChangeArrowheads="1" noChangeShapeType="1" noTextEdit="1"/>
              </p:cNvSpPr>
              <p:nvPr>
                <p:ph sz="quarter" idx="13"/>
              </p:nvPr>
            </p:nvSpPr>
            <p:spPr>
              <a:xfrm>
                <a:off x="695327" y="1940766"/>
                <a:ext cx="5733466" cy="4440983"/>
              </a:xfrm>
              <a:blipFill>
                <a:blip r:embed="rId2"/>
                <a:stretch>
                  <a:fillRect l="-17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el 2"/>
              <p:cNvSpPr>
                <a:spLocks noGrp="1"/>
              </p:cNvSpPr>
              <p:nvPr>
                <p:ph type="title"/>
              </p:nvPr>
            </p:nvSpPr>
            <p:spPr>
              <a:xfrm>
                <a:off x="695327" y="441325"/>
                <a:ext cx="5817440" cy="1390390"/>
              </a:xfrm>
            </p:spPr>
            <p:txBody>
              <a:bodyPr/>
              <a:lstStyle/>
              <a:p>
                <a:r>
                  <a:rPr lang="en-US" dirty="0" smtClean="0"/>
                  <a:t>Open-orbit ion flux </a:t>
                </a:r>
                <a:r>
                  <a:rPr lang="en-US" sz="1000" dirty="0" smtClean="0"/>
                  <a:t>([4] Cohen </a:t>
                </a:r>
                <a:r>
                  <a:rPr lang="en-US" sz="1000" dirty="0"/>
                  <a:t>and </a:t>
                </a:r>
                <a:r>
                  <a:rPr lang="en-US" sz="1000" dirty="0" err="1"/>
                  <a:t>Ryutov</a:t>
                </a:r>
                <a:r>
                  <a:rPr lang="en-US" sz="1000" dirty="0"/>
                  <a:t> (Physics of Plasmas 5, (1998</a:t>
                </a:r>
                <a:r>
                  <a:rPr lang="en-US" sz="1000" dirty="0" smtClean="0"/>
                  <a:t>)), [5] Geraldini</a:t>
                </a:r>
                <a:r>
                  <a:rPr lang="en-US" sz="1000" dirty="0"/>
                  <a:t>, (</a:t>
                </a:r>
                <a:r>
                  <a:rPr lang="en-US" sz="1000" dirty="0">
                    <a:latin typeface="Arial" panose="020B0604020202020204" pitchFamily="34" charset="0"/>
                  </a:rPr>
                  <a:t>Journal of Plasma Physics 87, (2021)</a:t>
                </a:r>
                <a:r>
                  <a:rPr lang="en-US" sz="1000" dirty="0"/>
                  <a:t> </a:t>
                </a:r>
                <a:r>
                  <a:rPr lang="en-US" sz="1000" dirty="0" smtClean="0"/>
                  <a:t>)</a:t>
                </a:r>
                <a:br>
                  <a:rPr lang="en-US" sz="1000" dirty="0" smtClean="0"/>
                </a:br>
                <a:r>
                  <a:rPr lang="en-US" sz="1200" dirty="0" smtClean="0"/>
                  <a:t>Assumption: For high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𝒗</m:t>
                        </m:r>
                      </m:e>
                      <m:sub>
                        <m:r>
                          <a:rPr lang="en-US" sz="1200" i="1">
                            <a:latin typeface="Cambria Math" panose="02040503050406030204" pitchFamily="18" charset="0"/>
                          </a:rPr>
                          <m:t>⊥</m:t>
                        </m:r>
                      </m:sub>
                    </m:sSub>
                  </m:oMath>
                </a14:m>
                <a:r>
                  <a:rPr lang="en-US" sz="1200" dirty="0" smtClean="0"/>
                  <a:t> the gyro-orbit is not affected by the electric field in the magnetic </a:t>
                </a:r>
                <a:r>
                  <a:rPr lang="en-US" sz="1200" dirty="0" err="1" smtClean="0"/>
                  <a:t>presheath</a:t>
                </a:r>
                <a:r>
                  <a:rPr lang="en-US" sz="1200" dirty="0" smtClean="0"/>
                  <a:t> ([6]. Parks and </a:t>
                </a:r>
                <a:r>
                  <a:rPr lang="en-US" sz="1200" dirty="0" err="1" smtClean="0"/>
                  <a:t>Lippman</a:t>
                </a:r>
                <a:r>
                  <a:rPr lang="en-US" sz="1200" dirty="0" smtClean="0"/>
                  <a:t> </a:t>
                </a:r>
                <a:r>
                  <a:rPr lang="en-US" sz="1200" dirty="0"/>
                  <a:t>P Physics of Plasmas </a:t>
                </a:r>
                <a:r>
                  <a:rPr lang="en-US" sz="1200" dirty="0" smtClean="0"/>
                  <a:t>1, (1994)). </a:t>
                </a:r>
                <a:endParaRPr lang="en-US" sz="1200" dirty="0"/>
              </a:p>
            </p:txBody>
          </p:sp>
        </mc:Choice>
        <mc:Fallback xmlns="">
          <p:sp>
            <p:nvSpPr>
              <p:cNvPr id="3" name="Titel 2"/>
              <p:cNvSpPr>
                <a:spLocks noGrp="1" noRot="1" noChangeAspect="1" noMove="1" noResize="1" noEditPoints="1" noAdjustHandles="1" noChangeArrowheads="1" noChangeShapeType="1" noTextEdit="1"/>
              </p:cNvSpPr>
              <p:nvPr>
                <p:ph type="title"/>
              </p:nvPr>
            </p:nvSpPr>
            <p:spPr>
              <a:xfrm>
                <a:off x="695327" y="441325"/>
                <a:ext cx="5817440" cy="1390390"/>
              </a:xfrm>
              <a:blipFill>
                <a:blip r:embed="rId3"/>
                <a:stretch>
                  <a:fillRect l="-3249" t="-8772" r="-1992" b="-5263"/>
                </a:stretch>
              </a:blipFill>
            </p:spPr>
            <p:txBody>
              <a:bodyPr/>
              <a:lstStyle/>
              <a:p>
                <a:r>
                  <a:rPr lang="en-US">
                    <a:noFill/>
                  </a:rPr>
                  <a:t> </a:t>
                </a:r>
              </a:p>
            </p:txBody>
          </p:sp>
        </mc:Fallback>
      </mc:AlternateContent>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19</a:t>
            </a:fld>
            <a:endParaRPr lang="de-DE" dirty="0"/>
          </a:p>
        </p:txBody>
      </p:sp>
      <p:grpSp>
        <p:nvGrpSpPr>
          <p:cNvPr id="91" name="Gruppieren 90"/>
          <p:cNvGrpSpPr/>
          <p:nvPr/>
        </p:nvGrpSpPr>
        <p:grpSpPr>
          <a:xfrm>
            <a:off x="5146967" y="3580744"/>
            <a:ext cx="3269663" cy="2982055"/>
            <a:chOff x="8122510" y="3421127"/>
            <a:chExt cx="3374165" cy="3041735"/>
          </a:xfrm>
        </p:grpSpPr>
        <p:pic>
          <p:nvPicPr>
            <p:cNvPr id="8" name="Grafik 7"/>
            <p:cNvPicPr>
              <a:picLocks noChangeAspect="1"/>
            </p:cNvPicPr>
            <p:nvPr/>
          </p:nvPicPr>
          <p:blipFill>
            <a:blip r:embed="rId4"/>
            <a:stretch>
              <a:fillRect/>
            </a:stretch>
          </p:blipFill>
          <p:spPr>
            <a:xfrm>
              <a:off x="8122510" y="3421127"/>
              <a:ext cx="3374165" cy="3041735"/>
            </a:xfrm>
            <a:prstGeom prst="rect">
              <a:avLst/>
            </a:prstGeom>
          </p:spPr>
        </p:pic>
        <p:cxnSp>
          <p:nvCxnSpPr>
            <p:cNvPr id="68" name="Gerade Verbindung mit Pfeil 67"/>
            <p:cNvCxnSpPr/>
            <p:nvPr/>
          </p:nvCxnSpPr>
          <p:spPr>
            <a:xfrm flipH="1">
              <a:off x="8854753" y="5038531"/>
              <a:ext cx="643810" cy="354563"/>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echteck 68"/>
                <p:cNvSpPr/>
                <p:nvPr/>
              </p:nvSpPr>
              <p:spPr>
                <a:xfrm>
                  <a:off x="9413381" y="4737275"/>
                  <a:ext cx="745652" cy="390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𝝍</m:t>
                            </m:r>
                          </m:e>
                          <m:sub>
                            <m:r>
                              <a:rPr lang="en-US" b="1" i="1">
                                <a:latin typeface="Cambria Math" panose="02040503050406030204" pitchFamily="18" charset="0"/>
                              </a:rPr>
                              <m:t>𝟎</m:t>
                            </m:r>
                          </m:sub>
                          <m:sup>
                            <m:r>
                              <a:rPr lang="en-US" b="1" i="1">
                                <a:latin typeface="Cambria Math" panose="02040503050406030204" pitchFamily="18" charset="0"/>
                              </a:rPr>
                              <m:t>𝒄𝒓𝒊𝒕</m:t>
                            </m:r>
                          </m:sup>
                        </m:sSubSup>
                      </m:oMath>
                    </m:oMathPara>
                  </a14:m>
                  <a:endParaRPr lang="en-US" dirty="0"/>
                </a:p>
              </p:txBody>
            </p:sp>
          </mc:Choice>
          <mc:Fallback xmlns="">
            <p:sp>
              <p:nvSpPr>
                <p:cNvPr id="69" name="Rechteck 68"/>
                <p:cNvSpPr>
                  <a:spLocks noRot="1" noChangeAspect="1" noMove="1" noResize="1" noEditPoints="1" noAdjustHandles="1" noChangeArrowheads="1" noChangeShapeType="1" noTextEdit="1"/>
                </p:cNvSpPr>
                <p:nvPr/>
              </p:nvSpPr>
              <p:spPr>
                <a:xfrm>
                  <a:off x="9413381" y="4737275"/>
                  <a:ext cx="745652" cy="390684"/>
                </a:xfrm>
                <a:prstGeom prst="rect">
                  <a:avLst/>
                </a:prstGeom>
                <a:blipFill>
                  <a:blip r:embed="rId5"/>
                  <a:stretch>
                    <a:fillRect b="-12500"/>
                  </a:stretch>
                </a:blipFill>
              </p:spPr>
              <p:txBody>
                <a:bodyPr/>
                <a:lstStyle/>
                <a:p>
                  <a:r>
                    <a:rPr lang="en-US">
                      <a:noFill/>
                    </a:rPr>
                    <a:t> </a:t>
                  </a:r>
                </a:p>
              </p:txBody>
            </p:sp>
          </mc:Fallback>
        </mc:AlternateContent>
      </p:grpSp>
      <p:pic>
        <p:nvPicPr>
          <p:cNvPr id="86" name="Grafik 85"/>
          <p:cNvPicPr>
            <a:picLocks noChangeAspect="1"/>
          </p:cNvPicPr>
          <p:nvPr/>
        </p:nvPicPr>
        <p:blipFill rotWithShape="1">
          <a:blip r:embed="rId6"/>
          <a:srcRect r="57340"/>
          <a:stretch/>
        </p:blipFill>
        <p:spPr>
          <a:xfrm>
            <a:off x="6278558" y="576425"/>
            <a:ext cx="2277618" cy="2773900"/>
          </a:xfrm>
          <a:prstGeom prst="rect">
            <a:avLst/>
          </a:prstGeom>
        </p:spPr>
      </p:pic>
      <p:pic>
        <p:nvPicPr>
          <p:cNvPr id="88" name="Grafik 87"/>
          <p:cNvPicPr>
            <a:picLocks noChangeAspect="1"/>
          </p:cNvPicPr>
          <p:nvPr/>
        </p:nvPicPr>
        <p:blipFill>
          <a:blip r:embed="rId7"/>
          <a:stretch>
            <a:fillRect/>
          </a:stretch>
        </p:blipFill>
        <p:spPr>
          <a:xfrm>
            <a:off x="8568000" y="732887"/>
            <a:ext cx="3174821" cy="2232000"/>
          </a:xfrm>
          <a:prstGeom prst="rect">
            <a:avLst/>
          </a:prstGeom>
        </p:spPr>
      </p:pic>
      <p:sp>
        <p:nvSpPr>
          <p:cNvPr id="89" name="Textfeld 88"/>
          <p:cNvSpPr txBox="1"/>
          <p:nvPr/>
        </p:nvSpPr>
        <p:spPr>
          <a:xfrm>
            <a:off x="8793359" y="3000867"/>
            <a:ext cx="966931" cy="261610"/>
          </a:xfrm>
          <a:prstGeom prst="rect">
            <a:avLst/>
          </a:prstGeom>
          <a:noFill/>
        </p:spPr>
        <p:txBody>
          <a:bodyPr wrap="none" rtlCol="0">
            <a:spAutoFit/>
          </a:bodyPr>
          <a:lstStyle/>
          <a:p>
            <a:r>
              <a:rPr lang="en-US" sz="1100" b="1" dirty="0"/>
              <a:t>b</a:t>
            </a:r>
            <a:r>
              <a:rPr lang="en-US" sz="1100" b="1" dirty="0" smtClean="0"/>
              <a:t>) x-y plane</a:t>
            </a:r>
            <a:endParaRPr lang="en-US" sz="1100" b="1" dirty="0"/>
          </a:p>
        </p:txBody>
      </p:sp>
      <p:sp>
        <p:nvSpPr>
          <p:cNvPr id="92" name="Textfeld 91"/>
          <p:cNvSpPr txBox="1"/>
          <p:nvPr/>
        </p:nvSpPr>
        <p:spPr>
          <a:xfrm>
            <a:off x="11245248" y="874910"/>
            <a:ext cx="655949" cy="261610"/>
          </a:xfrm>
          <a:prstGeom prst="rect">
            <a:avLst/>
          </a:prstGeom>
          <a:noFill/>
          <a:ln w="25400">
            <a:solidFill>
              <a:srgbClr val="0070C0"/>
            </a:solidFill>
          </a:ln>
        </p:spPr>
        <p:txBody>
          <a:bodyPr wrap="none" rtlCol="0">
            <a:spAutoFit/>
          </a:bodyPr>
          <a:lstStyle/>
          <a:p>
            <a:r>
              <a:rPr lang="en-US" sz="1100" b="1" dirty="0" smtClean="0"/>
              <a:t>At t = 0</a:t>
            </a:r>
            <a:endParaRPr lang="en-US" sz="1100" b="1" dirty="0"/>
          </a:p>
        </p:txBody>
      </p:sp>
      <p:cxnSp>
        <p:nvCxnSpPr>
          <p:cNvPr id="9" name="Gerade Verbindung mit Pfeil 8"/>
          <p:cNvCxnSpPr>
            <a:endCxn id="88" idx="2"/>
          </p:cNvCxnSpPr>
          <p:nvPr/>
        </p:nvCxnSpPr>
        <p:spPr>
          <a:xfrm>
            <a:off x="10107827" y="1466335"/>
            <a:ext cx="0" cy="1080000"/>
          </a:xfrm>
          <a:prstGeom prst="straightConnector1">
            <a:avLst/>
          </a:prstGeom>
          <a:ln w="34925" cmpd="sng">
            <a:solidFill>
              <a:srgbClr val="0070C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feld 22"/>
              <p:cNvSpPr txBox="1"/>
              <p:nvPr/>
            </p:nvSpPr>
            <p:spPr>
              <a:xfrm>
                <a:off x="9799442" y="2525818"/>
                <a:ext cx="845103" cy="28097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1" i="1" dirty="0" smtClean="0">
                              <a:latin typeface="Cambria Math" panose="02040503050406030204" pitchFamily="18" charset="0"/>
                            </a:rPr>
                          </m:ctrlPr>
                        </m:sSubPr>
                        <m:e>
                          <m:r>
                            <a:rPr lang="en-US" sz="1200" b="1" i="1" dirty="0" smtClean="0">
                              <a:latin typeface="Cambria Math" panose="02040503050406030204" pitchFamily="18" charset="0"/>
                            </a:rPr>
                            <m:t>𝒗</m:t>
                          </m:r>
                        </m:e>
                        <m:sub>
                          <m:r>
                            <a:rPr lang="en-US" sz="1200" b="1" i="1" dirty="0" smtClean="0">
                              <a:latin typeface="Cambria Math" panose="02040503050406030204" pitchFamily="18" charset="0"/>
                            </a:rPr>
                            <m:t>∥</m:t>
                          </m:r>
                        </m:sub>
                      </m:sSub>
                      <m:r>
                        <a:rPr lang="en-US" sz="1200" b="1" i="1" dirty="0" smtClean="0">
                          <a:latin typeface="Cambria Math" panose="02040503050406030204" pitchFamily="18" charset="0"/>
                        </a:rPr>
                        <m:t>𝒔𝒊𝒏</m:t>
                      </m:r>
                      <m:r>
                        <a:rPr lang="en-US" sz="1200" b="1" i="1" dirty="0" smtClean="0">
                          <a:latin typeface="Cambria Math" panose="02040503050406030204" pitchFamily="18" charset="0"/>
                        </a:rPr>
                        <m:t>(</m:t>
                      </m:r>
                      <m:r>
                        <a:rPr lang="en-US" sz="1200" b="1" i="1" dirty="0" smtClean="0">
                          <a:latin typeface="Cambria Math" panose="02040503050406030204" pitchFamily="18" charset="0"/>
                        </a:rPr>
                        <m:t>𝜶</m:t>
                      </m:r>
                      <m:r>
                        <a:rPr lang="en-US" sz="1200" b="1" i="1" dirty="0" smtClean="0">
                          <a:latin typeface="Cambria Math" panose="02040503050406030204" pitchFamily="18" charset="0"/>
                        </a:rPr>
                        <m:t>)</m:t>
                      </m:r>
                    </m:oMath>
                  </m:oMathPara>
                </a14:m>
                <a:endParaRPr lang="en-US" sz="1200" b="1" dirty="0"/>
              </a:p>
            </p:txBody>
          </p:sp>
        </mc:Choice>
        <mc:Fallback xmlns="">
          <p:sp>
            <p:nvSpPr>
              <p:cNvPr id="23" name="Textfeld 22"/>
              <p:cNvSpPr txBox="1">
                <a:spLocks noRot="1" noChangeAspect="1" noMove="1" noResize="1" noEditPoints="1" noAdjustHandles="1" noChangeArrowheads="1" noChangeShapeType="1" noTextEdit="1"/>
              </p:cNvSpPr>
              <p:nvPr/>
            </p:nvSpPr>
            <p:spPr>
              <a:xfrm>
                <a:off x="9799442" y="2525818"/>
                <a:ext cx="845103" cy="280974"/>
              </a:xfrm>
              <a:prstGeom prst="rect">
                <a:avLst/>
              </a:prstGeom>
              <a:blipFill>
                <a:blip r:embed="rId8"/>
                <a:stretch>
                  <a:fillRect b="-8696"/>
                </a:stretch>
              </a:blipFill>
              <a:ln w="25400">
                <a:noFill/>
              </a:ln>
            </p:spPr>
            <p:txBody>
              <a:bodyPr/>
              <a:lstStyle/>
              <a:p>
                <a:r>
                  <a:rPr lang="en-US">
                    <a:noFill/>
                  </a:rPr>
                  <a:t> </a:t>
                </a:r>
              </a:p>
            </p:txBody>
          </p:sp>
        </mc:Fallback>
      </mc:AlternateContent>
      <p:grpSp>
        <p:nvGrpSpPr>
          <p:cNvPr id="14" name="Gruppieren 13"/>
          <p:cNvGrpSpPr/>
          <p:nvPr/>
        </p:nvGrpSpPr>
        <p:grpSpPr>
          <a:xfrm>
            <a:off x="8564821" y="3504721"/>
            <a:ext cx="3254132" cy="2279547"/>
            <a:chOff x="8564821" y="3504721"/>
            <a:chExt cx="3254132" cy="2279547"/>
          </a:xfrm>
        </p:grpSpPr>
        <mc:AlternateContent xmlns:mc="http://schemas.openxmlformats.org/markup-compatibility/2006" xmlns:a14="http://schemas.microsoft.com/office/drawing/2010/main">
          <mc:Choice Requires="a14">
            <p:sp>
              <p:nvSpPr>
                <p:cNvPr id="24" name="Textfeld 23"/>
                <p:cNvSpPr txBox="1"/>
                <p:nvPr/>
              </p:nvSpPr>
              <p:spPr>
                <a:xfrm>
                  <a:off x="9732858" y="5503294"/>
                  <a:ext cx="845103" cy="28097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1" i="1" dirty="0" smtClean="0">
                                <a:latin typeface="Cambria Math" panose="02040503050406030204" pitchFamily="18" charset="0"/>
                              </a:rPr>
                            </m:ctrlPr>
                          </m:sSubPr>
                          <m:e>
                            <m:r>
                              <a:rPr lang="en-US" sz="1200" b="1" i="1" dirty="0" smtClean="0">
                                <a:latin typeface="Cambria Math" panose="02040503050406030204" pitchFamily="18" charset="0"/>
                              </a:rPr>
                              <m:t>𝒗</m:t>
                            </m:r>
                          </m:e>
                          <m:sub>
                            <m:r>
                              <a:rPr lang="en-US" sz="1200" b="1" i="1" dirty="0" smtClean="0">
                                <a:latin typeface="Cambria Math" panose="02040503050406030204" pitchFamily="18" charset="0"/>
                              </a:rPr>
                              <m:t>∥</m:t>
                            </m:r>
                          </m:sub>
                        </m:sSub>
                        <m:r>
                          <a:rPr lang="en-US" sz="1200" b="1" i="1" dirty="0" smtClean="0">
                            <a:latin typeface="Cambria Math" panose="02040503050406030204" pitchFamily="18" charset="0"/>
                          </a:rPr>
                          <m:t>𝒔𝒊𝒏</m:t>
                        </m:r>
                        <m:r>
                          <a:rPr lang="en-US" sz="1200" b="1" i="1" dirty="0" smtClean="0">
                            <a:latin typeface="Cambria Math" panose="02040503050406030204" pitchFamily="18" charset="0"/>
                          </a:rPr>
                          <m:t>(</m:t>
                        </m:r>
                        <m:r>
                          <a:rPr lang="en-US" sz="1200" b="1" i="1" dirty="0" smtClean="0">
                            <a:latin typeface="Cambria Math" panose="02040503050406030204" pitchFamily="18" charset="0"/>
                          </a:rPr>
                          <m:t>𝜶</m:t>
                        </m:r>
                        <m:r>
                          <a:rPr lang="en-US" sz="1200" b="1" i="1" dirty="0" smtClean="0">
                            <a:latin typeface="Cambria Math" panose="02040503050406030204" pitchFamily="18" charset="0"/>
                          </a:rPr>
                          <m:t>)</m:t>
                        </m:r>
                      </m:oMath>
                    </m:oMathPara>
                  </a14:m>
                  <a:endParaRPr lang="en-US" sz="1200" b="1" dirty="0"/>
                </a:p>
              </p:txBody>
            </p:sp>
          </mc:Choice>
          <mc:Fallback xmlns="">
            <p:sp>
              <p:nvSpPr>
                <p:cNvPr id="24" name="Textfeld 23"/>
                <p:cNvSpPr txBox="1">
                  <a:spLocks noRot="1" noChangeAspect="1" noMove="1" noResize="1" noEditPoints="1" noAdjustHandles="1" noChangeArrowheads="1" noChangeShapeType="1" noTextEdit="1"/>
                </p:cNvSpPr>
                <p:nvPr/>
              </p:nvSpPr>
              <p:spPr>
                <a:xfrm>
                  <a:off x="9732858" y="5503294"/>
                  <a:ext cx="845103" cy="280974"/>
                </a:xfrm>
                <a:prstGeom prst="rect">
                  <a:avLst/>
                </a:prstGeom>
                <a:blipFill>
                  <a:blip r:embed="rId9"/>
                  <a:stretch>
                    <a:fillRect b="-8696"/>
                  </a:stretch>
                </a:blipFill>
                <a:ln w="25400">
                  <a:noFill/>
                </a:ln>
              </p:spPr>
              <p:txBody>
                <a:bodyPr/>
                <a:lstStyle/>
                <a:p>
                  <a:r>
                    <a:rPr lang="en-US">
                      <a:noFill/>
                    </a:rPr>
                    <a:t> </a:t>
                  </a:r>
                </a:p>
              </p:txBody>
            </p:sp>
          </mc:Fallback>
        </mc:AlternateContent>
        <p:grpSp>
          <p:nvGrpSpPr>
            <p:cNvPr id="13" name="Gruppieren 12"/>
            <p:cNvGrpSpPr/>
            <p:nvPr/>
          </p:nvGrpSpPr>
          <p:grpSpPr>
            <a:xfrm>
              <a:off x="8564821" y="3504721"/>
              <a:ext cx="3254132" cy="2066528"/>
              <a:chOff x="8564821" y="3504721"/>
              <a:chExt cx="3254132" cy="2066528"/>
            </a:xfrm>
          </p:grpSpPr>
          <p:sp>
            <p:nvSpPr>
              <p:cNvPr id="93" name="Textfeld 92"/>
              <p:cNvSpPr txBox="1"/>
              <p:nvPr/>
            </p:nvSpPr>
            <p:spPr>
              <a:xfrm>
                <a:off x="11140252" y="3504721"/>
                <a:ext cx="623889" cy="261610"/>
              </a:xfrm>
              <a:prstGeom prst="rect">
                <a:avLst/>
              </a:prstGeom>
              <a:noFill/>
              <a:ln w="25400">
                <a:solidFill>
                  <a:srgbClr val="0070C0"/>
                </a:solidFill>
              </a:ln>
            </p:spPr>
            <p:txBody>
              <a:bodyPr wrap="none" rtlCol="0">
                <a:spAutoFit/>
              </a:bodyPr>
              <a:lstStyle/>
              <a:p>
                <a:r>
                  <a:rPr lang="en-US" sz="1100" b="1" dirty="0" smtClean="0"/>
                  <a:t>At t = t</a:t>
                </a:r>
                <a:endParaRPr lang="en-US" sz="1100" b="1" dirty="0"/>
              </a:p>
            </p:txBody>
          </p:sp>
          <p:grpSp>
            <p:nvGrpSpPr>
              <p:cNvPr id="12" name="Gruppieren 11"/>
              <p:cNvGrpSpPr/>
              <p:nvPr/>
            </p:nvGrpSpPr>
            <p:grpSpPr>
              <a:xfrm>
                <a:off x="8564821" y="3735249"/>
                <a:ext cx="3254132" cy="1836000"/>
                <a:chOff x="8564821" y="3735249"/>
                <a:chExt cx="3254132" cy="1836000"/>
              </a:xfrm>
            </p:grpSpPr>
            <p:pic>
              <p:nvPicPr>
                <p:cNvPr id="118" name="Grafik 117"/>
                <p:cNvPicPr>
                  <a:picLocks noChangeAspect="1"/>
                </p:cNvPicPr>
                <p:nvPr/>
              </p:nvPicPr>
              <p:blipFill>
                <a:blip r:embed="rId10"/>
                <a:stretch>
                  <a:fillRect/>
                </a:stretch>
              </p:blipFill>
              <p:spPr>
                <a:xfrm>
                  <a:off x="8564821" y="3735249"/>
                  <a:ext cx="3254132" cy="1836000"/>
                </a:xfrm>
                <a:prstGeom prst="rect">
                  <a:avLst/>
                </a:prstGeom>
              </p:spPr>
            </p:pic>
            <p:cxnSp>
              <p:nvCxnSpPr>
                <p:cNvPr id="25" name="Gerade Verbindung mit Pfeil 24"/>
                <p:cNvCxnSpPr/>
                <p:nvPr/>
              </p:nvCxnSpPr>
              <p:spPr>
                <a:xfrm>
                  <a:off x="10135820" y="4474159"/>
                  <a:ext cx="0" cy="1080000"/>
                </a:xfrm>
                <a:prstGeom prst="straightConnector1">
                  <a:avLst/>
                </a:prstGeom>
                <a:ln w="34925" cmpd="sng">
                  <a:solidFill>
                    <a:srgbClr val="0070C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5262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95327" y="1609725"/>
            <a:ext cx="10335138" cy="3637777"/>
          </a:xfrm>
        </p:spPr>
        <p:txBody>
          <a:bodyPr>
            <a:normAutofit/>
          </a:bodyPr>
          <a:lstStyle/>
          <a:p>
            <a:pPr algn="just"/>
            <a:r>
              <a:rPr lang="en-US" sz="1400" b="0" dirty="0"/>
              <a:t>In the case of </a:t>
            </a:r>
            <a:r>
              <a:rPr lang="en-US" sz="1400" dirty="0" smtClean="0"/>
              <a:t>shallow </a:t>
            </a:r>
            <a:r>
              <a:rPr lang="en-US" sz="1400" dirty="0"/>
              <a:t>magnetic field incidence</a:t>
            </a:r>
            <a:r>
              <a:rPr lang="en-US" sz="1400" b="0" dirty="0"/>
              <a:t> on a floating surface in contact with the plasma, the structure of the </a:t>
            </a:r>
            <a:r>
              <a:rPr lang="en-US" sz="1400" dirty="0"/>
              <a:t>sheath above the surface is expected to exhibit substantial deviations</a:t>
            </a:r>
            <a:r>
              <a:rPr lang="en-US" sz="1400" b="0" dirty="0"/>
              <a:t> from that observed at steeper angles of incidence. </a:t>
            </a:r>
            <a:r>
              <a:rPr lang="en-US" sz="1400" dirty="0"/>
              <a:t>A simple ``two-flux model" is proposed</a:t>
            </a:r>
            <a:r>
              <a:rPr lang="en-US" sz="1400" b="0" dirty="0"/>
              <a:t> to represent the physical phenomena and sheath formation above the floating surface for </a:t>
            </a:r>
            <a:r>
              <a:rPr lang="en-US" sz="1400" dirty="0"/>
              <a:t>small angles</a:t>
            </a:r>
            <a:r>
              <a:rPr lang="en-US" sz="1400" b="0" dirty="0"/>
              <a:t>. The model basically proposes that </a:t>
            </a:r>
            <a:r>
              <a:rPr lang="en-US" sz="1400" dirty="0"/>
              <a:t>a correction is required in the calculation of ion flux to the walls</a:t>
            </a:r>
            <a:r>
              <a:rPr lang="en-US" sz="1400" b="0" dirty="0"/>
              <a:t>, which only becomes </a:t>
            </a:r>
            <a:r>
              <a:rPr lang="en-US" sz="1400" dirty="0"/>
              <a:t>important for small incidence angles </a:t>
            </a:r>
            <a:r>
              <a:rPr lang="en-US" sz="1400" dirty="0" smtClean="0"/>
              <a:t>(&lt; 10 </a:t>
            </a:r>
            <a:r>
              <a:rPr lang="en-US" sz="1400" dirty="0" err="1" smtClean="0"/>
              <a:t>deg</a:t>
            </a:r>
            <a:r>
              <a:rPr lang="en-US" sz="1400" dirty="0" smtClean="0"/>
              <a:t>)</a:t>
            </a:r>
            <a:r>
              <a:rPr lang="en-US" sz="1400" b="0" dirty="0" smtClean="0"/>
              <a:t>. </a:t>
            </a:r>
            <a:r>
              <a:rPr lang="en-US" sz="1400" b="0" dirty="0"/>
              <a:t>It is shown that the ion flux to the floating surface gets significantly modified at shallow incidence angles </a:t>
            </a:r>
            <a:r>
              <a:rPr lang="en-US" sz="1400" dirty="0"/>
              <a:t>along with the total sheath drop</a:t>
            </a:r>
            <a:r>
              <a:rPr lang="en-US" sz="1400" b="0" dirty="0"/>
              <a:t>. The model yields </a:t>
            </a:r>
            <a:r>
              <a:rPr lang="en-US" sz="1400" dirty="0"/>
              <a:t>easily computable equations</a:t>
            </a:r>
            <a:r>
              <a:rPr lang="en-US" sz="1400" b="0" dirty="0"/>
              <a:t> for determining particle fluxes and sheath potential drop. Additionally, the model inherently produces a </a:t>
            </a:r>
            <a:r>
              <a:rPr lang="en-US" sz="1400" dirty="0"/>
              <a:t>condition for sheath reversal</a:t>
            </a:r>
            <a:r>
              <a:rPr lang="en-US" sz="1400" b="0" dirty="0"/>
              <a:t>. The model is further utilized to </a:t>
            </a:r>
            <a:r>
              <a:rPr lang="en-US" sz="1400" dirty="0"/>
              <a:t>estimate heat flux deposited on the surface</a:t>
            </a:r>
            <a:r>
              <a:rPr lang="en-US" sz="1400" b="0" dirty="0"/>
              <a:t>. The ratio of experimentally observed heat flux deposited on the divertor and the conventional particle flux, often referred to as the </a:t>
            </a:r>
            <a:r>
              <a:rPr lang="en-US" sz="1400" dirty="0"/>
              <a:t>sheath transmission coefficient, exhibits seemingly unphysical values at small angles</a:t>
            </a:r>
            <a:r>
              <a:rPr lang="en-US" sz="1400" b="0" dirty="0"/>
              <a:t>. This peculiar behavior of the sheath transmission coefficient is also elucidated by the model.</a:t>
            </a:r>
          </a:p>
        </p:txBody>
      </p:sp>
      <p:sp>
        <p:nvSpPr>
          <p:cNvPr id="3" name="Title 2"/>
          <p:cNvSpPr>
            <a:spLocks noGrp="1"/>
          </p:cNvSpPr>
          <p:nvPr>
            <p:ph type="title"/>
          </p:nvPr>
        </p:nvSpPr>
        <p:spPr/>
        <p:txBody>
          <a:bodyPr/>
          <a:lstStyle/>
          <a:p>
            <a:r>
              <a:rPr lang="en-US" dirty="0" smtClean="0"/>
              <a:t>Abstract</a:t>
            </a:r>
            <a:endParaRPr lang="en-US" dirty="0"/>
          </a:p>
        </p:txBody>
      </p:sp>
      <p:sp>
        <p:nvSpPr>
          <p:cNvPr id="4" name="Date Placeholder 3"/>
          <p:cNvSpPr>
            <a:spLocks noGrp="1"/>
          </p:cNvSpPr>
          <p:nvPr>
            <p:ph type="dt" sz="half" idx="14"/>
          </p:nvPr>
        </p:nvSpPr>
        <p:spPr/>
        <p:txBody>
          <a:bodyPr/>
          <a:lstStyle/>
          <a:p>
            <a:r>
              <a:rPr lang="en-US" smtClean="0"/>
              <a:t>Sheath model for shallow angles</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a:t>
            </a:fld>
            <a:endParaRPr lang="de-DE" dirty="0"/>
          </a:p>
        </p:txBody>
      </p:sp>
    </p:spTree>
    <p:extLst>
      <p:ext uri="{BB962C8B-B14F-4D97-AF65-F5344CB8AC3E}">
        <p14:creationId xmlns:p14="http://schemas.microsoft.com/office/powerpoint/2010/main" val="366188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Effective speed of exiting the Magnetic sheath</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20</a:t>
            </a:fld>
            <a:endParaRPr lang="de-DE" dirty="0"/>
          </a:p>
        </p:txBody>
      </p:sp>
      <p:pic>
        <p:nvPicPr>
          <p:cNvPr id="8" name="Inhaltsplatzhalt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182947" y="3242600"/>
            <a:ext cx="3844180" cy="3036902"/>
          </a:xfrm>
        </p:spPr>
      </p:pic>
      <p:pic>
        <p:nvPicPr>
          <p:cNvPr id="7" name="Grafik 6"/>
          <p:cNvPicPr>
            <a:picLocks noChangeAspect="1"/>
          </p:cNvPicPr>
          <p:nvPr/>
        </p:nvPicPr>
        <p:blipFill rotWithShape="1">
          <a:blip r:embed="rId3"/>
          <a:srcRect t="2906"/>
          <a:stretch/>
        </p:blipFill>
        <p:spPr>
          <a:xfrm>
            <a:off x="8182947" y="877078"/>
            <a:ext cx="3662973" cy="2637164"/>
          </a:xfrm>
          <a:prstGeom prst="rect">
            <a:avLst/>
          </a:prstGeom>
        </p:spPr>
      </p:pic>
    </p:spTree>
    <p:extLst>
      <p:ext uri="{BB962C8B-B14F-4D97-AF65-F5344CB8AC3E}">
        <p14:creationId xmlns:p14="http://schemas.microsoft.com/office/powerpoint/2010/main" val="1034963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2" name="Inhaltsplatzhalter 21"/>
              <p:cNvSpPr>
                <a:spLocks noGrp="1"/>
              </p:cNvSpPr>
              <p:nvPr>
                <p:ph sz="quarter" idx="13"/>
              </p:nvPr>
            </p:nvSpPr>
            <p:spPr>
              <a:xfrm>
                <a:off x="558248" y="1247306"/>
                <a:ext cx="7858831" cy="4772024"/>
              </a:xfrm>
            </p:spPr>
            <p:txBody>
              <a:bodyPr>
                <a:normAutofit/>
              </a:bodyPr>
              <a:lstStyle/>
              <a:p>
                <a:pPr marL="465138" lvl="3" indent="-285750"/>
                <a:r>
                  <a:rPr lang="en-US" sz="1400" dirty="0" smtClean="0"/>
                  <a:t>Sheath transmission coefficient [8</a:t>
                </a:r>
                <a:r>
                  <a:rPr lang="en-US" sz="1400" dirty="0"/>
                  <a:t>. P. Stangeby, The Plasma Boundary of Magnetic </a:t>
                </a:r>
                <a:r>
                  <a:rPr lang="en-US" sz="1400" dirty="0" smtClean="0"/>
                  <a:t>Fusion Devices, (Taylor </a:t>
                </a:r>
                <a:r>
                  <a:rPr lang="en-US" sz="1400" dirty="0"/>
                  <a:t>&amp; Francis, 2000).]:</a:t>
                </a:r>
                <a:endParaRPr lang="en-US" sz="1400" dirty="0" smtClean="0"/>
              </a:p>
              <a:p>
                <a:pPr marL="642938" lvl="4" indent="-285750"/>
                <a:r>
                  <a:rPr lang="en-US" sz="1400" dirty="0"/>
                  <a:t>Ion:	</a:t>
                </a:r>
                <a14:m>
                  <m:oMath xmlns:m="http://schemas.openxmlformats.org/officeDocument/2006/math">
                    <m:r>
                      <a:rPr lang="en-US" sz="1400">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𝛾</m:t>
                        </m:r>
                      </m:e>
                      <m:sub>
                        <m:r>
                          <a:rPr lang="en-US" sz="1400" i="1">
                            <a:latin typeface="Cambria Math" panose="02040503050406030204" pitchFamily="18" charset="0"/>
                          </a:rPr>
                          <m:t>𝑖</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m:rPr>
                                <m:sty m:val="p"/>
                              </m:rPr>
                              <a:rPr lang="en-US" sz="1400">
                                <a:latin typeface="Cambria Math" panose="02040503050406030204" pitchFamily="18" charset="0"/>
                              </a:rPr>
                              <m:t>Σ</m:t>
                            </m:r>
                          </m:e>
                          <m:sub>
                            <m:r>
                              <a:rPr lang="en-US" sz="1400" i="1">
                                <a:latin typeface="Cambria Math" panose="02040503050406030204" pitchFamily="18" charset="0"/>
                              </a:rPr>
                              <m:t>𝑖</m:t>
                            </m:r>
                          </m:sub>
                        </m:sSub>
                        <m:sSub>
                          <m:sSubPr>
                            <m:ctrlPr>
                              <a:rPr lang="en-US" sz="1400" i="1">
                                <a:latin typeface="Cambria Math" panose="02040503050406030204" pitchFamily="18" charset="0"/>
                              </a:rPr>
                            </m:ctrlPr>
                          </m:sSubPr>
                          <m:e>
                            <m:r>
                              <m:rPr>
                                <m:sty m:val="p"/>
                              </m:rPr>
                              <a:rPr lang="en-US" sz="1400">
                                <a:latin typeface="Cambria Math" panose="02040503050406030204" pitchFamily="18" charset="0"/>
                              </a:rPr>
                              <m:t>Γ</m:t>
                            </m:r>
                          </m:e>
                          <m:sub>
                            <m:r>
                              <a:rPr lang="en-US" sz="1400" i="1">
                                <a:latin typeface="Cambria Math" panose="02040503050406030204" pitchFamily="18" charset="0"/>
                              </a:rPr>
                              <m:t>𝑖</m:t>
                            </m:r>
                            <m:r>
                              <a:rPr lang="en-US" sz="1400" i="1">
                                <a:latin typeface="Cambria Math" panose="02040503050406030204" pitchFamily="18" charset="0"/>
                              </a:rPr>
                              <m:t>, </m:t>
                            </m:r>
                            <m:r>
                              <a:rPr lang="en-US" sz="1400" i="1">
                                <a:latin typeface="Cambria Math" panose="02040503050406030204" pitchFamily="18" charset="0"/>
                              </a:rPr>
                              <m:t>𝑊</m:t>
                            </m:r>
                          </m:sub>
                        </m:sSub>
                        <m:r>
                          <a:rPr lang="en-US" sz="1400" i="1">
                            <a:latin typeface="Cambria Math" panose="02040503050406030204" pitchFamily="18" charset="0"/>
                          </a:rPr>
                          <m:t>+</m:t>
                        </m:r>
                        <m:sSub>
                          <m:sSubPr>
                            <m:ctrlPr>
                              <a:rPr lang="en-US" sz="1400" i="1" smtClean="0">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𝛿</m:t>
                            </m:r>
                            <m:d>
                              <m:dPr>
                                <m:ctrlPr>
                                  <a:rPr lang="en-US" sz="1400" i="1">
                                    <a:solidFill>
                                      <a:srgbClr val="FF0000"/>
                                    </a:solidFill>
                                    <a:latin typeface="Cambria Math" panose="02040503050406030204" pitchFamily="18" charset="0"/>
                                  </a:rPr>
                                </m:ctrlPr>
                              </m:dPr>
                              <m:e>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𝑉</m:t>
                                    </m:r>
                                  </m:e>
                                  <m:sub>
                                    <m:r>
                                      <a:rPr lang="en-US" sz="1400" b="0" i="1" smtClean="0">
                                        <a:solidFill>
                                          <a:srgbClr val="FF0000"/>
                                        </a:solidFill>
                                        <a:latin typeface="Cambria Math" panose="02040503050406030204" pitchFamily="18" charset="0"/>
                                      </a:rPr>
                                      <m:t>𝑃𝑙𝑎𝑠𝑚𝑎</m:t>
                                    </m:r>
                                  </m:sub>
                                </m:sSub>
                              </m:e>
                            </m:d>
                            <m:r>
                              <a:rPr lang="en-US" sz="1400" i="1">
                                <a:solidFill>
                                  <a:srgbClr val="FF0000"/>
                                </a:solidFill>
                                <a:latin typeface="Cambria Math" panose="02040503050406030204" pitchFamily="18" charset="0"/>
                              </a:rPr>
                              <m:t>𝑉</m:t>
                            </m:r>
                          </m:e>
                          <m:sub>
                            <m:r>
                              <a:rPr lang="en-US" sz="1400" i="1">
                                <a:solidFill>
                                  <a:srgbClr val="FF0000"/>
                                </a:solidFill>
                                <a:latin typeface="Cambria Math" panose="02040503050406030204" pitchFamily="18" charset="0"/>
                              </a:rPr>
                              <m:t>𝑠h</m:t>
                            </m:r>
                          </m:sub>
                        </m:sSub>
                        <m:sSub>
                          <m:sSubPr>
                            <m:ctrlPr>
                              <a:rPr lang="en-US" sz="1400" i="1">
                                <a:solidFill>
                                  <a:srgbClr val="FF0000"/>
                                </a:solidFill>
                                <a:latin typeface="Cambria Math" panose="02040503050406030204" pitchFamily="18" charset="0"/>
                              </a:rPr>
                            </m:ctrlPr>
                          </m:sSubPr>
                          <m:e>
                            <m:r>
                              <m:rPr>
                                <m:sty m:val="p"/>
                              </m:rPr>
                              <a:rPr lang="en-US" sz="1400">
                                <a:solidFill>
                                  <a:srgbClr val="FF0000"/>
                                </a:solidFill>
                                <a:latin typeface="Cambria Math" panose="02040503050406030204" pitchFamily="18" charset="0"/>
                              </a:rPr>
                              <m:t>Γ</m:t>
                            </m:r>
                          </m:e>
                          <m:sub>
                            <m:r>
                              <a:rPr lang="en-US" sz="1400">
                                <a:solidFill>
                                  <a:srgbClr val="FF0000"/>
                                </a:solidFill>
                                <a:latin typeface="Cambria Math" panose="02040503050406030204" pitchFamily="18" charset="0"/>
                              </a:rPr>
                              <m:t>𝑖</m:t>
                            </m:r>
                            <m:r>
                              <a:rPr lang="en-US" sz="1400">
                                <a:solidFill>
                                  <a:srgbClr val="FF0000"/>
                                </a:solidFill>
                                <a:latin typeface="Cambria Math" panose="02040503050406030204" pitchFamily="18" charset="0"/>
                              </a:rPr>
                              <m:t>, </m:t>
                            </m:r>
                            <m:r>
                              <m:rPr>
                                <m:sty m:val="p"/>
                              </m:rPr>
                              <a:rPr lang="en-US" sz="1400">
                                <a:solidFill>
                                  <a:srgbClr val="FF0000"/>
                                </a:solidFill>
                                <a:latin typeface="Cambria Math" panose="02040503050406030204" pitchFamily="18" charset="0"/>
                              </a:rPr>
                              <m:t>W</m:t>
                            </m:r>
                          </m:sub>
                        </m:sSub>
                        <m:r>
                          <a:rPr lang="en-US" sz="1400" b="0" i="1" smtClean="0">
                            <a:solidFill>
                              <a:srgbClr val="FF0000"/>
                            </a:solidFill>
                            <a:latin typeface="Cambria Math" panose="02040503050406030204" pitchFamily="18" charset="0"/>
                          </a:rPr>
                          <m:t>)(1−</m:t>
                        </m:r>
                        <m:sSub>
                          <m:sSubPr>
                            <m:ctrlPr>
                              <a:rPr lang="en-US" sz="1400" b="0" i="1" smtClean="0">
                                <a:solidFill>
                                  <a:srgbClr val="FF0000"/>
                                </a:solidFill>
                                <a:latin typeface="Cambria Math" panose="02040503050406030204" pitchFamily="18" charset="0"/>
                              </a:rPr>
                            </m:ctrlPr>
                          </m:sSubPr>
                          <m:e>
                            <m:r>
                              <a:rPr lang="en-US" sz="1400" b="0" i="1" smtClean="0">
                                <a:solidFill>
                                  <a:srgbClr val="FF0000"/>
                                </a:solidFill>
                                <a:latin typeface="Cambria Math" panose="02040503050406030204" pitchFamily="18" charset="0"/>
                              </a:rPr>
                              <m:t>𝑅</m:t>
                            </m:r>
                          </m:e>
                          <m:sub>
                            <m:r>
                              <a:rPr lang="en-US" sz="1400" b="0" i="1" smtClean="0">
                                <a:solidFill>
                                  <a:srgbClr val="FF0000"/>
                                </a:solidFill>
                                <a:latin typeface="Cambria Math" panose="02040503050406030204" pitchFamily="18" charset="0"/>
                              </a:rPr>
                              <m:t>𝐸</m:t>
                            </m:r>
                          </m:sub>
                        </m:sSub>
                        <m:r>
                          <a:rPr lang="en-US" sz="1400" b="0" i="1" smtClean="0">
                            <a:solidFill>
                              <a:srgbClr val="FF0000"/>
                            </a:solidFill>
                            <a:latin typeface="Cambria Math" panose="02040503050406030204" pitchFamily="18" charset="0"/>
                          </a:rPr>
                          <m:t>)</m:t>
                        </m:r>
                      </m:num>
                      <m:den>
                        <m:sSub>
                          <m:sSubPr>
                            <m:ctrlPr>
                              <a:rPr lang="en-US" sz="1400" i="1">
                                <a:latin typeface="Cambria Math" panose="02040503050406030204" pitchFamily="18" charset="0"/>
                              </a:rPr>
                            </m:ctrlPr>
                          </m:sSubPr>
                          <m:e>
                            <m:r>
                              <m:rPr>
                                <m:sty m:val="p"/>
                              </m:rPr>
                              <a:rPr lang="en-US" sz="1400">
                                <a:latin typeface="Cambria Math" panose="02040503050406030204" pitchFamily="18" charset="0"/>
                              </a:rPr>
                              <m:t>Γ</m:t>
                            </m:r>
                          </m:e>
                          <m:sub>
                            <m:r>
                              <a:rPr lang="en-US" sz="1400">
                                <a:latin typeface="Cambria Math" panose="02040503050406030204" pitchFamily="18" charset="0"/>
                              </a:rPr>
                              <m:t>𝑖</m:t>
                            </m:r>
                            <m:r>
                              <a:rPr lang="en-US" sz="1400">
                                <a:latin typeface="Cambria Math" panose="02040503050406030204" pitchFamily="18" charset="0"/>
                              </a:rPr>
                              <m:t>, </m:t>
                            </m:r>
                            <m:r>
                              <m:rPr>
                                <m:sty m:val="p"/>
                              </m:rPr>
                              <a:rPr lang="en-US" sz="1400">
                                <a:latin typeface="Cambria Math" panose="02040503050406030204" pitchFamily="18" charset="0"/>
                              </a:rPr>
                              <m:t>W</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𝑇</m:t>
                            </m:r>
                          </m:e>
                          <m:sub>
                            <m:r>
                              <a:rPr lang="en-US" sz="1400" b="0" i="1" smtClean="0">
                                <a:latin typeface="Cambria Math" panose="02040503050406030204" pitchFamily="18" charset="0"/>
                              </a:rPr>
                              <m:t>𝑒</m:t>
                            </m:r>
                          </m:sub>
                        </m:sSub>
                      </m:den>
                    </m:f>
                  </m:oMath>
                </a14:m>
                <a:endParaRPr lang="en-US" sz="1400" dirty="0" smtClean="0"/>
              </a:p>
              <a:p>
                <a:pPr marL="642938" lvl="4" indent="-285750"/>
                <a14:m>
                  <m:oMath xmlns:m="http://schemas.openxmlformats.org/officeDocument/2006/math">
                    <m:sSub>
                      <m:sSubPr>
                        <m:ctrlPr>
                          <a:rPr lang="en-US" sz="1400" i="1">
                            <a:latin typeface="Cambria Math" panose="02040503050406030204" pitchFamily="18" charset="0"/>
                          </a:rPr>
                        </m:ctrlPr>
                      </m:sSubPr>
                      <m:e>
                        <m:r>
                          <m:rPr>
                            <m:sty m:val="p"/>
                          </m:rPr>
                          <a:rPr lang="en-US" sz="1400">
                            <a:latin typeface="Cambria Math" panose="02040503050406030204" pitchFamily="18" charset="0"/>
                          </a:rPr>
                          <m:t>Σ</m:t>
                        </m:r>
                      </m:e>
                      <m:sub>
                        <m:r>
                          <a:rPr lang="en-US" sz="1400" i="1">
                            <a:latin typeface="Cambria Math" panose="02040503050406030204" pitchFamily="18" charset="0"/>
                          </a:rPr>
                          <m:t>𝑖</m:t>
                        </m:r>
                      </m:sub>
                    </m:sSub>
                    <m:r>
                      <a:rPr lang="en-US" sz="1400" b="0" i="0" smtClean="0">
                        <a:latin typeface="Cambria Math" panose="02040503050406030204" pitchFamily="18" charset="0"/>
                      </a:rPr>
                      <m:t>=2.5</m:t>
                    </m:r>
                  </m:oMath>
                </a14:m>
                <a:r>
                  <a:rPr lang="en-US" sz="1400" dirty="0" smtClean="0"/>
                  <a:t> for the calculation shown</a:t>
                </a:r>
                <a:endParaRPr lang="en-US" sz="1400" dirty="0"/>
              </a:p>
              <a:p>
                <a:pPr marL="720000" lvl="6"/>
                <a14:m>
                  <m:oMath xmlns:m="http://schemas.openxmlformats.org/officeDocument/2006/math">
                    <m:r>
                      <a:rPr lang="en-US" sz="1400">
                        <a:latin typeface="Cambria Math" panose="02040503050406030204" pitchFamily="18" charset="0"/>
                      </a:rPr>
                      <m:t>𝛿</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a:latin typeface="Cambria Math" panose="02040503050406030204" pitchFamily="18" charset="0"/>
                              </a:rPr>
                              <m:t>𝑉</m:t>
                            </m:r>
                          </m:e>
                          <m:sub>
                            <m:r>
                              <a:rPr lang="en-US" sz="1400" b="0" i="1" smtClean="0">
                                <a:latin typeface="Cambria Math" panose="02040503050406030204" pitchFamily="18" charset="0"/>
                              </a:rPr>
                              <m:t>𝑝𝑙𝑎𝑠𝑚𝑎</m:t>
                            </m:r>
                          </m:sub>
                        </m:sSub>
                      </m:e>
                    </m:d>
                    <m:r>
                      <a:rPr lang="en-US" sz="1400">
                        <a:latin typeface="Cambria Math" panose="02040503050406030204" pitchFamily="18" charset="0"/>
                      </a:rPr>
                      <m:t>=0 </m:t>
                    </m:r>
                    <m:r>
                      <a:rPr lang="en-US" sz="1400">
                        <a:latin typeface="Cambria Math" panose="02040503050406030204" pitchFamily="18" charset="0"/>
                      </a:rPr>
                      <m:t>𝑓𝑜𝑟</m:t>
                    </m:r>
                    <m:r>
                      <a:rPr lang="en-US" sz="1400">
                        <a:latin typeface="Cambria Math" panose="02040503050406030204" pitchFamily="18" charset="0"/>
                      </a:rPr>
                      <m:t> </m:t>
                    </m:r>
                    <m:sSub>
                      <m:sSubPr>
                        <m:ctrlPr>
                          <a:rPr lang="en-US" sz="1400" i="1">
                            <a:latin typeface="Cambria Math" panose="02040503050406030204" pitchFamily="18" charset="0"/>
                          </a:rPr>
                        </m:ctrlPr>
                      </m:sSubPr>
                      <m:e>
                        <m:r>
                          <a:rPr lang="en-US" sz="1400">
                            <a:latin typeface="Cambria Math" panose="02040503050406030204" pitchFamily="18" charset="0"/>
                          </a:rPr>
                          <m:t>𝑉</m:t>
                        </m:r>
                      </m:e>
                      <m:sub>
                        <m:r>
                          <a:rPr lang="en-US" sz="1400" b="0" i="1" smtClean="0">
                            <a:latin typeface="Cambria Math" panose="02040503050406030204" pitchFamily="18" charset="0"/>
                          </a:rPr>
                          <m:t>𝑝𝑙𝑎𝑠𝑚𝑎</m:t>
                        </m:r>
                      </m:sub>
                    </m:sSub>
                    <m:r>
                      <a:rPr lang="en-US" sz="1400">
                        <a:latin typeface="Cambria Math" panose="02040503050406030204" pitchFamily="18" charset="0"/>
                      </a:rPr>
                      <m:t>&lt;0, </m:t>
                    </m:r>
                  </m:oMath>
                </a14:m>
                <a:endParaRPr lang="en-US" sz="1400" dirty="0"/>
              </a:p>
              <a:p>
                <a:pPr marL="720000" lvl="6"/>
                <a14:m>
                  <m:oMath xmlns:m="http://schemas.openxmlformats.org/officeDocument/2006/math">
                    <m:r>
                      <a:rPr lang="en-US" sz="1400">
                        <a:latin typeface="Cambria Math" panose="02040503050406030204" pitchFamily="18" charset="0"/>
                      </a:rPr>
                      <m:t>𝛿</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a:latin typeface="Cambria Math" panose="02040503050406030204" pitchFamily="18" charset="0"/>
                              </a:rPr>
                              <m:t>𝑉</m:t>
                            </m:r>
                          </m:e>
                          <m:sub>
                            <m:r>
                              <a:rPr lang="en-US" sz="1400" b="0" i="1" smtClean="0">
                                <a:latin typeface="Cambria Math" panose="02040503050406030204" pitchFamily="18" charset="0"/>
                              </a:rPr>
                              <m:t>𝑝𝑙𝑎𝑠𝑚𝑎</m:t>
                            </m:r>
                          </m:sub>
                        </m:sSub>
                      </m:e>
                    </m:d>
                    <m:r>
                      <a:rPr lang="en-US" sz="1400">
                        <a:latin typeface="Cambria Math" panose="02040503050406030204" pitchFamily="18" charset="0"/>
                      </a:rPr>
                      <m:t>=1 </m:t>
                    </m:r>
                    <m:r>
                      <a:rPr lang="en-US" sz="1400">
                        <a:latin typeface="Cambria Math" panose="02040503050406030204" pitchFamily="18" charset="0"/>
                      </a:rPr>
                      <m:t>𝑓𝑜𝑟</m:t>
                    </m:r>
                    <m:r>
                      <a:rPr lang="en-US" sz="1400">
                        <a:latin typeface="Cambria Math" panose="02040503050406030204" pitchFamily="18" charset="0"/>
                      </a:rPr>
                      <m:t> </m:t>
                    </m:r>
                    <m:sSub>
                      <m:sSubPr>
                        <m:ctrlPr>
                          <a:rPr lang="en-US" sz="1400" i="1">
                            <a:latin typeface="Cambria Math" panose="02040503050406030204" pitchFamily="18" charset="0"/>
                          </a:rPr>
                        </m:ctrlPr>
                      </m:sSubPr>
                      <m:e>
                        <m:r>
                          <a:rPr lang="en-US" sz="1400">
                            <a:latin typeface="Cambria Math" panose="02040503050406030204" pitchFamily="18" charset="0"/>
                          </a:rPr>
                          <m:t>𝑉</m:t>
                        </m:r>
                      </m:e>
                      <m:sub>
                        <m:r>
                          <a:rPr lang="en-US" sz="1400" b="0" i="1" smtClean="0">
                            <a:latin typeface="Cambria Math" panose="02040503050406030204" pitchFamily="18" charset="0"/>
                          </a:rPr>
                          <m:t>𝑝𝑙𝑎𝑠𝑚𝑎</m:t>
                        </m:r>
                      </m:sub>
                    </m:sSub>
                    <m:r>
                      <a:rPr lang="en-US" sz="1400">
                        <a:latin typeface="Cambria Math" panose="02040503050406030204" pitchFamily="18" charset="0"/>
                      </a:rPr>
                      <m:t>&gt;0,</m:t>
                    </m:r>
                  </m:oMath>
                </a14:m>
                <a:endParaRPr lang="en-US" sz="1400" dirty="0"/>
              </a:p>
              <a:p>
                <a:pPr marL="642938" lvl="4" indent="-285750"/>
                <a:r>
                  <a:rPr lang="en-US" sz="1400" dirty="0"/>
                  <a:t>Electrons: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𝛾</m:t>
                        </m:r>
                      </m:e>
                      <m:sub>
                        <m:r>
                          <a:rPr lang="en-US" sz="1400" i="1">
                            <a:latin typeface="Cambria Math" panose="02040503050406030204" pitchFamily="18" charset="0"/>
                          </a:rPr>
                          <m:t>𝑒</m:t>
                        </m:r>
                      </m:sub>
                    </m:sSub>
                    <m:r>
                      <a:rPr lang="en-US" sz="1400" i="1">
                        <a:latin typeface="Cambria Math" panose="02040503050406030204" pitchFamily="18" charset="0"/>
                      </a:rPr>
                      <m:t>=</m:t>
                    </m:r>
                    <m:r>
                      <a:rPr lang="en-US" sz="1400">
                        <a:latin typeface="Cambria Math" panose="02040503050406030204" pitchFamily="18" charset="0"/>
                      </a:rPr>
                      <m:t>(</m:t>
                    </m:r>
                    <m:r>
                      <a:rPr lang="en-US" sz="1400" i="1">
                        <a:latin typeface="Cambria Math" panose="02040503050406030204" pitchFamily="18" charset="0"/>
                      </a:rPr>
                      <m:t>2</m:t>
                    </m:r>
                    <m:sSub>
                      <m:sSubPr>
                        <m:ctrlPr>
                          <a:rPr lang="en-US" sz="1400" i="1">
                            <a:latin typeface="Cambria Math" panose="02040503050406030204" pitchFamily="18" charset="0"/>
                          </a:rPr>
                        </m:ctrlPr>
                      </m:sSubPr>
                      <m:e>
                        <m:r>
                          <m:rPr>
                            <m:sty m:val="p"/>
                          </m:rPr>
                          <a:rPr lang="en-US" sz="1400">
                            <a:latin typeface="Cambria Math" panose="02040503050406030204" pitchFamily="18" charset="0"/>
                          </a:rPr>
                          <m:t>Γ</m:t>
                        </m:r>
                      </m:e>
                      <m:sub>
                        <m:r>
                          <a:rPr lang="en-US" sz="1400" i="1">
                            <a:latin typeface="Cambria Math" panose="02040503050406030204" pitchFamily="18" charset="0"/>
                          </a:rPr>
                          <m:t>𝑒</m:t>
                        </m:r>
                        <m:r>
                          <a:rPr lang="en-US" sz="1400" i="1">
                            <a:latin typeface="Cambria Math" panose="02040503050406030204" pitchFamily="18" charset="0"/>
                          </a:rPr>
                          <m:t>, </m:t>
                        </m:r>
                        <m:r>
                          <a:rPr lang="en-US" sz="1400" i="1">
                            <a:latin typeface="Cambria Math" panose="02040503050406030204" pitchFamily="18" charset="0"/>
                          </a:rPr>
                          <m:t>𝑊</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𝛿</m:t>
                        </m:r>
                        <m:r>
                          <a:rPr lang="en-US" sz="1400" i="1">
                            <a:latin typeface="Cambria Math" panose="02040503050406030204" pitchFamily="18" charset="0"/>
                          </a:rPr>
                          <m:t>𝑉</m:t>
                        </m:r>
                      </m:e>
                      <m:sub>
                        <m:r>
                          <a:rPr lang="en-US" sz="1400" b="0" i="1" smtClean="0">
                            <a:latin typeface="Cambria Math" panose="02040503050406030204" pitchFamily="18" charset="0"/>
                          </a:rPr>
                          <m:t>𝑃𝑊</m:t>
                        </m:r>
                        <m:r>
                          <a:rPr lang="en-US" sz="1400" i="1">
                            <a:latin typeface="Cambria Math" panose="02040503050406030204" pitchFamily="18" charset="0"/>
                          </a:rPr>
                          <m:t> </m:t>
                        </m:r>
                      </m:sub>
                    </m:sSub>
                    <m:sSub>
                      <m:sSubPr>
                        <m:ctrlPr>
                          <a:rPr lang="en-US" sz="1400" i="1">
                            <a:latin typeface="Cambria Math" panose="02040503050406030204" pitchFamily="18" charset="0"/>
                          </a:rPr>
                        </m:ctrlPr>
                      </m:sSubPr>
                      <m:e>
                        <m:r>
                          <m:rPr>
                            <m:sty m:val="p"/>
                          </m:rPr>
                          <a:rPr lang="en-US" sz="1400">
                            <a:latin typeface="Cambria Math" panose="02040503050406030204" pitchFamily="18" charset="0"/>
                          </a:rPr>
                          <m:t>Γ</m:t>
                        </m:r>
                      </m:e>
                      <m:sub>
                        <m:r>
                          <m:rPr>
                            <m:sty m:val="p"/>
                          </m:rPr>
                          <a:rPr lang="en-US" sz="1400">
                            <a:latin typeface="Cambria Math" panose="02040503050406030204" pitchFamily="18" charset="0"/>
                          </a:rPr>
                          <m:t>e</m:t>
                        </m:r>
                        <m:r>
                          <a:rPr lang="en-US" sz="1400">
                            <a:latin typeface="Cambria Math" panose="02040503050406030204" pitchFamily="18" charset="0"/>
                          </a:rPr>
                          <m:t>, </m:t>
                        </m:r>
                        <m:r>
                          <m:rPr>
                            <m:sty m:val="p"/>
                          </m:rPr>
                          <a:rPr lang="en-US" sz="1400">
                            <a:latin typeface="Cambria Math" panose="02040503050406030204" pitchFamily="18" charset="0"/>
                          </a:rPr>
                          <m:t>W</m:t>
                        </m:r>
                      </m:sub>
                    </m:sSub>
                    <m:r>
                      <a:rPr lang="en-US" sz="1400">
                        <a:latin typeface="Cambria Math" panose="02040503050406030204" pitchFamily="18" charset="0"/>
                      </a:rPr>
                      <m:t>)/</m:t>
                    </m:r>
                    <m:sSub>
                      <m:sSubPr>
                        <m:ctrlPr>
                          <a:rPr lang="en-US" sz="1400" i="1">
                            <a:latin typeface="Cambria Math" panose="02040503050406030204" pitchFamily="18" charset="0"/>
                          </a:rPr>
                        </m:ctrlPr>
                      </m:sSubPr>
                      <m:e>
                        <m:r>
                          <m:rPr>
                            <m:sty m:val="p"/>
                          </m:rPr>
                          <a:rPr lang="en-US" sz="1400">
                            <a:latin typeface="Cambria Math" panose="02040503050406030204" pitchFamily="18" charset="0"/>
                          </a:rPr>
                          <m:t>Γ</m:t>
                        </m:r>
                      </m:e>
                      <m:sub>
                        <m:r>
                          <m:rPr>
                            <m:sty m:val="p"/>
                          </m:rPr>
                          <a:rPr lang="en-US" sz="1400">
                            <a:latin typeface="Cambria Math" panose="02040503050406030204" pitchFamily="18" charset="0"/>
                          </a:rPr>
                          <m:t>e</m:t>
                        </m:r>
                        <m:r>
                          <a:rPr lang="en-US" sz="1400">
                            <a:latin typeface="Cambria Math" panose="02040503050406030204" pitchFamily="18" charset="0"/>
                          </a:rPr>
                          <m:t>, </m:t>
                        </m:r>
                        <m:r>
                          <m:rPr>
                            <m:sty m:val="p"/>
                          </m:rPr>
                          <a:rPr lang="en-US" sz="1400">
                            <a:latin typeface="Cambria Math" panose="02040503050406030204" pitchFamily="18" charset="0"/>
                          </a:rPr>
                          <m:t>W</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𝑇</m:t>
                        </m:r>
                      </m:e>
                      <m:sub>
                        <m:r>
                          <a:rPr lang="en-US" sz="1400" b="0" i="1" smtClean="0">
                            <a:latin typeface="Cambria Math" panose="02040503050406030204" pitchFamily="18" charset="0"/>
                          </a:rPr>
                          <m:t>𝑒</m:t>
                        </m:r>
                      </m:sub>
                    </m:sSub>
                  </m:oMath>
                </a14:m>
                <a:endParaRPr lang="en-US" sz="1400" dirty="0"/>
              </a:p>
              <a:p>
                <a:pPr marL="642938" lvl="4" indent="-285750"/>
                <a:r>
                  <a:rPr lang="en-US" sz="1400" dirty="0" smtClean="0"/>
                  <a:t>Total sheath transmission coefficient: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𝛾</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𝛾</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 </m:t>
                        </m:r>
                        <m:r>
                          <a:rPr lang="en-US" sz="1400" i="1">
                            <a:latin typeface="Cambria Math" panose="02040503050406030204" pitchFamily="18" charset="0"/>
                          </a:rPr>
                          <m:t>𝛾</m:t>
                        </m:r>
                      </m:e>
                      <m:sub>
                        <m:r>
                          <a:rPr lang="en-US" sz="1400" i="1">
                            <a:latin typeface="Cambria Math" panose="02040503050406030204" pitchFamily="18" charset="0"/>
                          </a:rPr>
                          <m:t>𝑒</m:t>
                        </m:r>
                      </m:sub>
                    </m:sSub>
                  </m:oMath>
                </a14:m>
                <a:endParaRPr lang="en-US" sz="1400" dirty="0" smtClean="0"/>
              </a:p>
              <a:p>
                <a:pPr marL="642938" lvl="4" indent="-285750"/>
                <a:r>
                  <a:rPr lang="en-US" sz="1400" dirty="0" smtClean="0"/>
                  <a:t>If we use conventional ion flux:</a:t>
                </a:r>
              </a:p>
              <a:p>
                <a:pPr marL="931500" lvl="5"/>
                <a14:m>
                  <m:oMath xmlns:m="http://schemas.openxmlformats.org/officeDocument/2006/math">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σ</m:t>
                        </m:r>
                      </m:e>
                      <m:sub>
                        <m:r>
                          <m:rPr>
                            <m:sty m:val="p"/>
                          </m:rPr>
                          <a:rPr lang="en-US" sz="1400" b="0" i="0" smtClean="0">
                            <a:latin typeface="Cambria Math" panose="02040503050406030204" pitchFamily="18" charset="0"/>
                          </a:rPr>
                          <m:t>exp</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conv</m:t>
                        </m:r>
                        <m:r>
                          <a:rPr lang="en-US" sz="1400" b="0" i="0" smtClean="0">
                            <a:latin typeface="Cambria Math" panose="02040503050406030204" pitchFamily="18" charset="0"/>
                          </a:rPr>
                          <m:t> </m:t>
                        </m:r>
                      </m:sub>
                    </m:sSub>
                    <m:r>
                      <a:rPr lang="en-US" sz="1400" b="0" i="0" smtClean="0">
                        <a:latin typeface="Cambria Math" panose="02040503050406030204" pitchFamily="18" charset="0"/>
                      </a:rPr>
                      <m:t>=</m:t>
                    </m:r>
                    <m:r>
                      <m:rPr>
                        <m:sty m:val="p"/>
                      </m:rPr>
                      <a:rPr lang="en-US" sz="1400" b="0" i="0" smtClean="0">
                        <a:latin typeface="Cambria Math" panose="02040503050406030204" pitchFamily="18" charset="0"/>
                      </a:rPr>
                      <m:t>Exp</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Heat</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Flux</m:t>
                    </m:r>
                    <m:r>
                      <a:rPr lang="en-US" sz="1400" b="0" i="0" smtClean="0">
                        <a:latin typeface="Cambria Math" panose="02040503050406030204" pitchFamily="18" charset="0"/>
                      </a:rPr>
                      <m:t>/</m:t>
                    </m:r>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n</m:t>
                        </m:r>
                      </m:e>
                      <m:sub>
                        <m:r>
                          <m:rPr>
                            <m:sty m:val="p"/>
                          </m:rPr>
                          <a:rPr lang="en-US" sz="1400" b="0" i="0" smtClean="0">
                            <a:latin typeface="Cambria Math" panose="02040503050406030204" pitchFamily="18" charset="0"/>
                          </a:rPr>
                          <m:t>e</m:t>
                        </m:r>
                      </m:sub>
                    </m:sSub>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C</m:t>
                        </m:r>
                      </m:e>
                      <m:sub>
                        <m:r>
                          <m:rPr>
                            <m:sty m:val="p"/>
                          </m:rPr>
                          <a:rPr lang="en-US" sz="1400" b="0" i="0" smtClean="0">
                            <a:latin typeface="Cambria Math" panose="02040503050406030204" pitchFamily="18" charset="0"/>
                          </a:rPr>
                          <m:t>s</m:t>
                        </m:r>
                      </m:sub>
                    </m:sSub>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T</m:t>
                        </m:r>
                      </m:e>
                      <m:sub>
                        <m:r>
                          <m:rPr>
                            <m:sty m:val="p"/>
                          </m:rPr>
                          <a:rPr lang="en-US" sz="1400" b="0" i="0" smtClean="0">
                            <a:latin typeface="Cambria Math" panose="02040503050406030204" pitchFamily="18" charset="0"/>
                          </a:rPr>
                          <m:t>e</m:t>
                        </m:r>
                      </m:sub>
                    </m:sSub>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sin</m:t>
                        </m:r>
                      </m:fName>
                      <m:e>
                        <m:r>
                          <m:rPr>
                            <m:sty m:val="p"/>
                          </m:rPr>
                          <a:rPr lang="en-US" sz="1400" b="0" i="0" smtClean="0">
                            <a:latin typeface="Cambria Math" panose="02040503050406030204" pitchFamily="18" charset="0"/>
                          </a:rPr>
                          <m:t>α</m:t>
                        </m:r>
                      </m:e>
                    </m:func>
                  </m:oMath>
                </a14:m>
                <a:endParaRPr lang="en-US" sz="1400" dirty="0" smtClean="0"/>
              </a:p>
              <a:p>
                <a:pPr marL="931500" lvl="5"/>
                <a14:m>
                  <m:oMath xmlns:m="http://schemas.openxmlformats.org/officeDocument/2006/math">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σ</m:t>
                        </m:r>
                      </m:e>
                      <m:sub>
                        <m:r>
                          <a:rPr lang="en-US" sz="1400" i="0">
                            <a:latin typeface="Cambria Math" panose="02040503050406030204" pitchFamily="18" charset="0"/>
                          </a:rPr>
                          <m:t> </m:t>
                        </m:r>
                        <m:r>
                          <m:rPr>
                            <m:sty m:val="p"/>
                          </m:rPr>
                          <a:rPr lang="en-US" sz="1400" i="0">
                            <a:latin typeface="Cambria Math" panose="02040503050406030204" pitchFamily="18" charset="0"/>
                          </a:rPr>
                          <m:t>conv</m:t>
                        </m:r>
                        <m:r>
                          <a:rPr lang="en-US" sz="1400" i="0">
                            <a:latin typeface="Cambria Math" panose="02040503050406030204" pitchFamily="18" charset="0"/>
                          </a:rPr>
                          <m:t> </m:t>
                        </m:r>
                      </m:sub>
                    </m:sSub>
                    <m:r>
                      <a:rPr lang="en-US" sz="1400" i="0">
                        <a:latin typeface="Cambria Math" panose="02040503050406030204" pitchFamily="18" charset="0"/>
                      </a:rPr>
                      <m:t>=</m:t>
                    </m:r>
                    <m:r>
                      <a:rPr lang="en-US" sz="1400" b="0" i="0" smtClean="0">
                        <a:latin typeface="Cambria Math" panose="02040503050406030204" pitchFamily="18" charset="0"/>
                      </a:rPr>
                      <m:t>(2.5+2+</m:t>
                    </m:r>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V</m:t>
                        </m:r>
                      </m:e>
                      <m:sub>
                        <m:r>
                          <m:rPr>
                            <m:sty m:val="p"/>
                          </m:rPr>
                          <a:rPr lang="en-US" sz="1400" b="0" i="0" smtClean="0">
                            <a:latin typeface="Cambria Math" panose="02040503050406030204" pitchFamily="18" charset="0"/>
                          </a:rPr>
                          <m:t>sh</m:t>
                        </m:r>
                      </m:sub>
                    </m:sSub>
                    <m:r>
                      <a:rPr lang="en-US" sz="1400" b="0" i="0" smtClean="0">
                        <a:latin typeface="Cambria Math" panose="02040503050406030204" pitchFamily="18" charset="0"/>
                      </a:rPr>
                      <m:t>)(1 −</m:t>
                    </m:r>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R</m:t>
                        </m:r>
                      </m:e>
                      <m:sub>
                        <m:r>
                          <m:rPr>
                            <m:sty m:val="p"/>
                          </m:rPr>
                          <a:rPr lang="en-US" sz="1400" b="0" i="0" smtClean="0">
                            <a:latin typeface="Cambria Math" panose="02040503050406030204" pitchFamily="18" charset="0"/>
                          </a:rPr>
                          <m:t>E</m:t>
                        </m:r>
                      </m:sub>
                    </m:sSub>
                    <m:r>
                      <a:rPr lang="en-US" sz="1400" b="0" i="0" smtClean="0">
                        <a:latin typeface="Cambria Math" panose="02040503050406030204" pitchFamily="18" charset="0"/>
                      </a:rPr>
                      <m:t>)</m:t>
                    </m:r>
                  </m:oMath>
                </a14:m>
                <a:r>
                  <a:rPr lang="en-US" sz="1400" dirty="0" smtClean="0"/>
                  <a:t> 	</a:t>
                </a:r>
              </a:p>
              <a:p>
                <a:pPr marL="1080000" lvl="6"/>
                <a14:m>
                  <m:oMath xmlns:m="http://schemas.openxmlformats.org/officeDocument/2006/math">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R</m:t>
                        </m:r>
                      </m:e>
                      <m:sub>
                        <m:r>
                          <m:rPr>
                            <m:sty m:val="p"/>
                          </m:rPr>
                          <a:rPr lang="en-US" sz="1400" i="0">
                            <a:latin typeface="Cambria Math" panose="02040503050406030204" pitchFamily="18" charset="0"/>
                          </a:rPr>
                          <m:t>E</m:t>
                        </m:r>
                      </m:sub>
                    </m:sSub>
                    <m:r>
                      <a:rPr lang="en-US" sz="1400" b="0" i="0" smtClean="0">
                        <a:latin typeface="Cambria Math" panose="02040503050406030204" pitchFamily="18" charset="0"/>
                      </a:rPr>
                      <m:t>=0.2</m:t>
                    </m:r>
                  </m:oMath>
                </a14:m>
                <a:r>
                  <a:rPr lang="en-US" sz="1400" dirty="0" smtClean="0"/>
                  <a:t> for H</a:t>
                </a:r>
                <a:r>
                  <a:rPr lang="en-US" sz="1400" baseline="30000" dirty="0" smtClean="0"/>
                  <a:t>+</a:t>
                </a:r>
                <a:r>
                  <a:rPr lang="en-US" sz="1400" dirty="0" smtClean="0"/>
                  <a:t> on C. </a:t>
                </a:r>
              </a:p>
              <a:p>
                <a:pPr marL="931500" lvl="5"/>
                <a14:m>
                  <m:oMath xmlns:m="http://schemas.openxmlformats.org/officeDocument/2006/math">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σ</m:t>
                        </m:r>
                      </m:e>
                      <m:sub>
                        <m:r>
                          <m:rPr>
                            <m:sty m:val="p"/>
                          </m:rPr>
                          <a:rPr lang="en-US" sz="1400" b="0" i="0" smtClean="0">
                            <a:latin typeface="Cambria Math" panose="02040503050406030204" pitchFamily="18" charset="0"/>
                          </a:rPr>
                          <m:t>NF</m:t>
                        </m:r>
                        <m:r>
                          <a:rPr lang="en-US" sz="1400" i="0">
                            <a:latin typeface="Cambria Math" panose="02040503050406030204" pitchFamily="18" charset="0"/>
                          </a:rPr>
                          <m:t>,   </m:t>
                        </m:r>
                        <m:r>
                          <m:rPr>
                            <m:sty m:val="p"/>
                          </m:rPr>
                          <a:rPr lang="en-US" sz="1400" b="0" i="0" smtClean="0">
                            <a:latin typeface="Cambria Math" panose="02040503050406030204" pitchFamily="18" charset="0"/>
                          </a:rPr>
                          <m:t>adj</m:t>
                        </m:r>
                        <m:r>
                          <a:rPr lang="en-US" sz="1400" i="0">
                            <a:latin typeface="Cambria Math" panose="02040503050406030204" pitchFamily="18" charset="0"/>
                          </a:rPr>
                          <m:t> </m:t>
                        </m:r>
                      </m:sub>
                    </m:sSub>
                    <m:r>
                      <a:rPr lang="en-US" sz="1400" i="0">
                        <a:latin typeface="Cambria Math" panose="02040503050406030204" pitchFamily="18" charset="0"/>
                      </a:rPr>
                      <m:t>=</m:t>
                    </m:r>
                    <m:r>
                      <m:rPr>
                        <m:sty m:val="p"/>
                      </m:rPr>
                      <a:rPr lang="en-US" sz="1400" b="0" i="0" smtClean="0">
                        <a:latin typeface="Cambria Math" panose="02040503050406030204" pitchFamily="18" charset="0"/>
                      </a:rPr>
                      <m:t>Modeled</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Heat</m:t>
                    </m:r>
                    <m:r>
                      <a:rPr lang="en-US" sz="1400" b="0" i="0" smtClean="0">
                        <a:latin typeface="Cambria Math" panose="02040503050406030204" pitchFamily="18" charset="0"/>
                      </a:rPr>
                      <m:t> </m:t>
                    </m:r>
                    <m:r>
                      <m:rPr>
                        <m:sty m:val="p"/>
                      </m:rPr>
                      <a:rPr lang="en-US" sz="1400" i="0">
                        <a:latin typeface="Cambria Math" panose="02040503050406030204" pitchFamily="18" charset="0"/>
                      </a:rPr>
                      <m:t>Flux</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non</m:t>
                    </m:r>
                    <m:r>
                      <a:rPr lang="en-US" sz="1400" b="0" i="0" smtClean="0">
                        <a:latin typeface="Cambria Math" panose="02040503050406030204" pitchFamily="18" charset="0"/>
                      </a:rPr>
                      <m:t> </m:t>
                    </m:r>
                    <m:r>
                      <m:rPr>
                        <m:sty m:val="p"/>
                      </m:rPr>
                      <a:rPr lang="en-US" sz="1400" i="0">
                        <a:latin typeface="Cambria Math" panose="02040503050406030204" pitchFamily="18" charset="0"/>
                      </a:rPr>
                      <m:t>floating</m:t>
                    </m:r>
                    <m:r>
                      <a:rPr lang="en-US" sz="1400" i="0">
                        <a:latin typeface="Cambria Math" panose="02040503050406030204" pitchFamily="18" charset="0"/>
                      </a:rPr>
                      <m:t> </m:t>
                    </m:r>
                    <m:r>
                      <m:rPr>
                        <m:sty m:val="p"/>
                      </m:rPr>
                      <a:rPr lang="en-US" sz="1400" i="0">
                        <a:latin typeface="Cambria Math" panose="02040503050406030204" pitchFamily="18" charset="0"/>
                      </a:rPr>
                      <m:t>surface</m:t>
                    </m:r>
                    <m:r>
                      <a:rPr lang="en-US" sz="1400" i="0">
                        <a:latin typeface="Cambria Math" panose="02040503050406030204" pitchFamily="18" charset="0"/>
                      </a:rPr>
                      <m:t>/</m:t>
                    </m:r>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n</m:t>
                        </m:r>
                      </m:e>
                      <m:sub>
                        <m:r>
                          <m:rPr>
                            <m:sty m:val="p"/>
                          </m:rPr>
                          <a:rPr lang="en-US" sz="1400" i="0">
                            <a:latin typeface="Cambria Math" panose="02040503050406030204" pitchFamily="18" charset="0"/>
                          </a:rPr>
                          <m:t>e</m:t>
                        </m:r>
                      </m:sub>
                    </m:sSub>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C</m:t>
                        </m:r>
                      </m:e>
                      <m:sub>
                        <m:r>
                          <m:rPr>
                            <m:sty m:val="p"/>
                          </m:rPr>
                          <a:rPr lang="en-US" sz="1400" i="0">
                            <a:latin typeface="Cambria Math" panose="02040503050406030204" pitchFamily="18" charset="0"/>
                          </a:rPr>
                          <m:t>s</m:t>
                        </m:r>
                      </m:sub>
                    </m:sSub>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T</m:t>
                        </m:r>
                      </m:e>
                      <m:sub>
                        <m:r>
                          <m:rPr>
                            <m:sty m:val="p"/>
                          </m:rPr>
                          <a:rPr lang="en-US" sz="1400" i="0">
                            <a:latin typeface="Cambria Math" panose="02040503050406030204" pitchFamily="18" charset="0"/>
                          </a:rPr>
                          <m:t>e</m:t>
                        </m:r>
                      </m:sub>
                    </m:sSub>
                    <m:func>
                      <m:funcPr>
                        <m:ctrlPr>
                          <a:rPr lang="en-US" sz="1400" i="1">
                            <a:latin typeface="Cambria Math" panose="02040503050406030204" pitchFamily="18" charset="0"/>
                          </a:rPr>
                        </m:ctrlPr>
                      </m:funcPr>
                      <m:fName>
                        <m:r>
                          <m:rPr>
                            <m:sty m:val="p"/>
                          </m:rPr>
                          <a:rPr lang="en-US" sz="1400" i="0">
                            <a:latin typeface="Cambria Math" panose="02040503050406030204" pitchFamily="18" charset="0"/>
                          </a:rPr>
                          <m:t>sin</m:t>
                        </m:r>
                      </m:fName>
                      <m:e>
                        <m:r>
                          <m:rPr>
                            <m:sty m:val="p"/>
                          </m:rPr>
                          <a:rPr lang="en-US" sz="1400" i="0">
                            <a:latin typeface="Cambria Math" panose="02040503050406030204" pitchFamily="18" charset="0"/>
                          </a:rPr>
                          <m:t>α</m:t>
                        </m:r>
                      </m:e>
                    </m:func>
                  </m:oMath>
                </a14:m>
                <a:endParaRPr lang="en-US" sz="1400" dirty="0" smtClean="0"/>
              </a:p>
              <a:p>
                <a:pPr marL="931500" lvl="5"/>
                <a14:m>
                  <m:oMath xmlns:m="http://schemas.openxmlformats.org/officeDocument/2006/math">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σ</m:t>
                        </m:r>
                      </m:e>
                      <m:sub>
                        <m:r>
                          <m:rPr>
                            <m:sty m:val="p"/>
                          </m:rPr>
                          <a:rPr lang="en-US" sz="1400" b="0" i="0" smtClean="0">
                            <a:latin typeface="Cambria Math" panose="02040503050406030204" pitchFamily="18" charset="0"/>
                          </a:rPr>
                          <m:t>F</m:t>
                        </m:r>
                        <m:r>
                          <a:rPr lang="en-US" sz="1400" i="0">
                            <a:latin typeface="Cambria Math" panose="02040503050406030204" pitchFamily="18" charset="0"/>
                          </a:rPr>
                          <m:t>,   </m:t>
                        </m:r>
                        <m:r>
                          <m:rPr>
                            <m:sty m:val="p"/>
                          </m:rPr>
                          <a:rPr lang="en-US" sz="1400" i="0">
                            <a:latin typeface="Cambria Math" panose="02040503050406030204" pitchFamily="18" charset="0"/>
                          </a:rPr>
                          <m:t>adj</m:t>
                        </m:r>
                        <m:r>
                          <a:rPr lang="en-US" sz="1400" i="0">
                            <a:latin typeface="Cambria Math" panose="02040503050406030204" pitchFamily="18" charset="0"/>
                          </a:rPr>
                          <m:t> </m:t>
                        </m:r>
                      </m:sub>
                    </m:sSub>
                    <m:r>
                      <a:rPr lang="en-US" sz="1400" i="0">
                        <a:latin typeface="Cambria Math" panose="02040503050406030204" pitchFamily="18" charset="0"/>
                      </a:rPr>
                      <m:t>=</m:t>
                    </m:r>
                    <m:r>
                      <m:rPr>
                        <m:sty m:val="p"/>
                      </m:rPr>
                      <a:rPr lang="en-US" sz="1400" i="0">
                        <a:latin typeface="Cambria Math" panose="02040503050406030204" pitchFamily="18" charset="0"/>
                      </a:rPr>
                      <m:t>Modeled</m:t>
                    </m:r>
                    <m:r>
                      <a:rPr lang="en-US" sz="1400" i="0">
                        <a:latin typeface="Cambria Math" panose="02040503050406030204" pitchFamily="18" charset="0"/>
                      </a:rPr>
                      <m:t> </m:t>
                    </m:r>
                    <m:r>
                      <m:rPr>
                        <m:sty m:val="p"/>
                      </m:rPr>
                      <a:rPr lang="en-US" sz="1400" i="0">
                        <a:latin typeface="Cambria Math" panose="02040503050406030204" pitchFamily="18" charset="0"/>
                      </a:rPr>
                      <m:t>Heat</m:t>
                    </m:r>
                    <m:r>
                      <a:rPr lang="en-US" sz="1400" i="0">
                        <a:latin typeface="Cambria Math" panose="02040503050406030204" pitchFamily="18" charset="0"/>
                      </a:rPr>
                      <m:t> </m:t>
                    </m:r>
                    <m:r>
                      <m:rPr>
                        <m:sty m:val="p"/>
                      </m:rPr>
                      <a:rPr lang="en-US" sz="1400" i="0">
                        <a:latin typeface="Cambria Math" panose="02040503050406030204" pitchFamily="18" charset="0"/>
                      </a:rPr>
                      <m:t>Flux</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floating</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surface</m:t>
                    </m:r>
                    <m:r>
                      <a:rPr lang="en-US" sz="1400" i="0">
                        <a:latin typeface="Cambria Math" panose="02040503050406030204" pitchFamily="18" charset="0"/>
                      </a:rPr>
                      <m:t>/</m:t>
                    </m:r>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n</m:t>
                        </m:r>
                      </m:e>
                      <m:sub>
                        <m:r>
                          <m:rPr>
                            <m:sty m:val="p"/>
                          </m:rPr>
                          <a:rPr lang="en-US" sz="1400" i="0">
                            <a:latin typeface="Cambria Math" panose="02040503050406030204" pitchFamily="18" charset="0"/>
                          </a:rPr>
                          <m:t>e</m:t>
                        </m:r>
                      </m:sub>
                    </m:sSub>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C</m:t>
                        </m:r>
                      </m:e>
                      <m:sub>
                        <m:r>
                          <m:rPr>
                            <m:sty m:val="p"/>
                          </m:rPr>
                          <a:rPr lang="en-US" sz="1400" i="0">
                            <a:latin typeface="Cambria Math" panose="02040503050406030204" pitchFamily="18" charset="0"/>
                          </a:rPr>
                          <m:t>s</m:t>
                        </m:r>
                      </m:sub>
                    </m:sSub>
                    <m:sSub>
                      <m:sSubPr>
                        <m:ctrlPr>
                          <a:rPr lang="en-US" sz="1400" i="1">
                            <a:latin typeface="Cambria Math" panose="02040503050406030204" pitchFamily="18" charset="0"/>
                          </a:rPr>
                        </m:ctrlPr>
                      </m:sSubPr>
                      <m:e>
                        <m:r>
                          <m:rPr>
                            <m:sty m:val="p"/>
                          </m:rPr>
                          <a:rPr lang="en-US" sz="1400" i="0">
                            <a:latin typeface="Cambria Math" panose="02040503050406030204" pitchFamily="18" charset="0"/>
                          </a:rPr>
                          <m:t>T</m:t>
                        </m:r>
                      </m:e>
                      <m:sub>
                        <m:r>
                          <m:rPr>
                            <m:sty m:val="p"/>
                          </m:rPr>
                          <a:rPr lang="en-US" sz="1400" i="0">
                            <a:latin typeface="Cambria Math" panose="02040503050406030204" pitchFamily="18" charset="0"/>
                          </a:rPr>
                          <m:t>e</m:t>
                        </m:r>
                      </m:sub>
                    </m:sSub>
                    <m:func>
                      <m:funcPr>
                        <m:ctrlPr>
                          <a:rPr lang="en-US" sz="1400" i="1">
                            <a:latin typeface="Cambria Math" panose="02040503050406030204" pitchFamily="18" charset="0"/>
                          </a:rPr>
                        </m:ctrlPr>
                      </m:funcPr>
                      <m:fName>
                        <m:r>
                          <m:rPr>
                            <m:sty m:val="p"/>
                          </m:rPr>
                          <a:rPr lang="en-US" sz="1400" i="0">
                            <a:latin typeface="Cambria Math" panose="02040503050406030204" pitchFamily="18" charset="0"/>
                          </a:rPr>
                          <m:t>sin</m:t>
                        </m:r>
                      </m:fName>
                      <m:e>
                        <m:r>
                          <m:rPr>
                            <m:sty m:val="p"/>
                          </m:rPr>
                          <a:rPr lang="en-US" sz="1400" i="0">
                            <a:latin typeface="Cambria Math" panose="02040503050406030204" pitchFamily="18" charset="0"/>
                          </a:rPr>
                          <m:t>α</m:t>
                        </m:r>
                      </m:e>
                    </m:func>
                  </m:oMath>
                </a14:m>
                <a:endParaRPr lang="en-US" sz="1400" dirty="0"/>
              </a:p>
            </p:txBody>
          </p:sp>
        </mc:Choice>
        <mc:Fallback>
          <p:sp>
            <p:nvSpPr>
              <p:cNvPr id="22" name="Inhaltsplatzhalter 21"/>
              <p:cNvSpPr>
                <a:spLocks noGrp="1" noRot="1" noChangeAspect="1" noMove="1" noResize="1" noEditPoints="1" noAdjustHandles="1" noChangeArrowheads="1" noChangeShapeType="1" noTextEdit="1"/>
              </p:cNvSpPr>
              <p:nvPr>
                <p:ph sz="quarter" idx="13"/>
              </p:nvPr>
            </p:nvSpPr>
            <p:spPr>
              <a:xfrm>
                <a:off x="558248" y="1247306"/>
                <a:ext cx="7858831" cy="4772024"/>
              </a:xfrm>
              <a:blipFill>
                <a:blip r:embed="rId2"/>
                <a:stretch>
                  <a:fillRect/>
                </a:stretch>
              </a:blipFill>
            </p:spPr>
            <p:txBody>
              <a:bodyPr/>
              <a:lstStyle/>
              <a:p>
                <a:r>
                  <a:rPr lang="en-US">
                    <a:noFill/>
                  </a:rPr>
                  <a:t> </a:t>
                </a:r>
              </a:p>
            </p:txBody>
          </p:sp>
        </mc:Fallback>
      </mc:AlternateContent>
      <p:sp>
        <p:nvSpPr>
          <p:cNvPr id="3" name="Titel 2"/>
          <p:cNvSpPr>
            <a:spLocks noGrp="1"/>
          </p:cNvSpPr>
          <p:nvPr>
            <p:ph type="title"/>
          </p:nvPr>
        </p:nvSpPr>
        <p:spPr/>
        <p:txBody>
          <a:bodyPr/>
          <a:lstStyle/>
          <a:p>
            <a:r>
              <a:rPr lang="en-US" dirty="0" smtClean="0"/>
              <a:t>Sheath Transmission Coefficient</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21</a:t>
            </a:fld>
            <a:endParaRPr lang="de-DE" dirty="0"/>
          </a:p>
        </p:txBody>
      </p:sp>
      <p:pic>
        <p:nvPicPr>
          <p:cNvPr id="8" name="Grafik 7"/>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8280000" y="3600000"/>
            <a:ext cx="3600000" cy="2700000"/>
          </a:xfrm>
          <a:prstGeom prst="rect">
            <a:avLst/>
          </a:prstGeom>
        </p:spPr>
      </p:pic>
      <p:pic>
        <p:nvPicPr>
          <p:cNvPr id="12" name="Grafik 11"/>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8280000" y="787737"/>
            <a:ext cx="3600000" cy="2880000"/>
          </a:xfrm>
          <a:prstGeom prst="rect">
            <a:avLst/>
          </a:prstGeom>
        </p:spPr>
      </p:pic>
      <p:pic>
        <p:nvPicPr>
          <p:cNvPr id="9" name="Grafik 8"/>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8280000" y="792000"/>
            <a:ext cx="3600000" cy="28800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0000" y="3718799"/>
            <a:ext cx="3600000" cy="2844000"/>
          </a:xfrm>
          <a:prstGeom prst="rect">
            <a:avLst/>
          </a:prstGeom>
        </p:spPr>
      </p:pic>
    </p:spTree>
    <p:extLst>
      <p:ext uri="{BB962C8B-B14F-4D97-AF65-F5344CB8AC3E}">
        <p14:creationId xmlns:p14="http://schemas.microsoft.com/office/powerpoint/2010/main" val="3827531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Effect of SOL currents</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22</a:t>
            </a:fld>
            <a:endParaRPr lang="de-DE" dirty="0"/>
          </a:p>
        </p:txBody>
      </p:sp>
      <mc:AlternateContent xmlns:mc="http://schemas.openxmlformats.org/markup-compatibility/2006" xmlns:a14="http://schemas.microsoft.com/office/drawing/2010/main">
        <mc:Choice Requires="a14">
          <p:sp>
            <p:nvSpPr>
              <p:cNvPr id="8" name="Inhaltsplatzhalter 21"/>
              <p:cNvSpPr txBox="1">
                <a:spLocks/>
              </p:cNvSpPr>
              <p:nvPr/>
            </p:nvSpPr>
            <p:spPr>
              <a:xfrm>
                <a:off x="695325" y="1609726"/>
                <a:ext cx="6194574" cy="4772024"/>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465138" lvl="3" indent="-285750"/>
                <a:r>
                  <a:rPr lang="en-US" dirty="0" smtClean="0"/>
                  <a:t>SOL currents would affect the value of floating potential on the divertor surface</a:t>
                </a:r>
              </a:p>
              <a:p>
                <a:pPr marL="465138" lvl="3" indent="-285750"/>
                <a:r>
                  <a:rPr lang="en-US" dirty="0" smtClean="0"/>
                  <a:t>The floating potential can affect the deposited heat flux by changing the ion flux on the grounded divertor</a:t>
                </a:r>
              </a:p>
              <a:p>
                <a:pPr marL="465138" lvl="3" indent="-285750"/>
                <a:r>
                  <a:rPr lang="en-US" dirty="0" smtClean="0"/>
                  <a:t>An example with ion mass = </a:t>
                </a:r>
                <a14:m>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𝐻</m:t>
                        </m:r>
                      </m:sub>
                    </m:sSub>
                  </m:oMath>
                </a14:m>
                <a:r>
                  <a:rPr lang="en-US" dirty="0" smtClean="0"/>
                  <a:t> is shown in the figure for different floating potential values</a:t>
                </a:r>
              </a:p>
              <a:p>
                <a:pPr marL="465138" lvl="3" indent="-285750"/>
                <a:r>
                  <a:rPr lang="en-US" dirty="0" smtClean="0"/>
                  <a:t>TCV data with D-He plasma [Marki_2007] is also plotted for comparison</a:t>
                </a:r>
                <a:endParaRPr lang="en-US" dirty="0"/>
              </a:p>
            </p:txBody>
          </p:sp>
        </mc:Choice>
        <mc:Fallback xmlns="">
          <p:sp>
            <p:nvSpPr>
              <p:cNvPr id="8" name="Inhaltsplatzhalter 21"/>
              <p:cNvSpPr txBox="1">
                <a:spLocks noRot="1" noChangeAspect="1" noMove="1" noResize="1" noEditPoints="1" noAdjustHandles="1" noChangeArrowheads="1" noChangeShapeType="1" noTextEdit="1"/>
              </p:cNvSpPr>
              <p:nvPr/>
            </p:nvSpPr>
            <p:spPr>
              <a:xfrm>
                <a:off x="695325" y="1609726"/>
                <a:ext cx="6194574" cy="4772024"/>
              </a:xfrm>
              <a:prstGeom prst="rect">
                <a:avLst/>
              </a:prstGeom>
              <a:blipFill>
                <a:blip r:embed="rId3"/>
                <a:stretch>
                  <a:fillRect r="-1280"/>
                </a:stretch>
              </a:blipFill>
            </p:spPr>
            <p:txBody>
              <a:bodyPr/>
              <a:lstStyle/>
              <a:p>
                <a:r>
                  <a:rPr lang="en-US">
                    <a:noFill/>
                  </a:rPr>
                  <a:t> </a:t>
                </a:r>
              </a:p>
            </p:txBody>
          </p:sp>
        </mc:Fallback>
      </mc:AlternateContent>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7683" y="1335741"/>
            <a:ext cx="4889713" cy="3862873"/>
          </a:xfrm>
          <a:prstGeom prst="rect">
            <a:avLst/>
          </a:prstGeom>
        </p:spPr>
      </p:pic>
    </p:spTree>
    <p:extLst>
      <p:ext uri="{BB962C8B-B14F-4D97-AF65-F5344CB8AC3E}">
        <p14:creationId xmlns:p14="http://schemas.microsoft.com/office/powerpoint/2010/main" val="2866796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Explanation for the contradiction with Cohen and </a:t>
            </a:r>
            <a:r>
              <a:rPr lang="en-US" dirty="0" err="1" smtClean="0"/>
              <a:t>Ryutov</a:t>
            </a:r>
            <a:r>
              <a:rPr lang="en-US" dirty="0" smtClean="0"/>
              <a:t> (</a:t>
            </a:r>
            <a:r>
              <a:rPr lang="en-US" sz="1400" dirty="0" smtClean="0"/>
              <a:t>Physics of Plasmas 5, (1998)</a:t>
            </a:r>
            <a:r>
              <a:rPr lang="en-US" dirty="0" smtClean="0"/>
              <a:t>)/Geraldini, (</a:t>
            </a:r>
            <a:r>
              <a:rPr lang="en-US" sz="1400" dirty="0" smtClean="0">
                <a:latin typeface="Arial" panose="020B0604020202020204" pitchFamily="34" charset="0"/>
              </a:rPr>
              <a:t>Journal </a:t>
            </a:r>
            <a:r>
              <a:rPr lang="en-US" sz="1400" dirty="0">
                <a:latin typeface="Arial" panose="020B0604020202020204" pitchFamily="34" charset="0"/>
              </a:rPr>
              <a:t>of Plasma Physics </a:t>
            </a:r>
            <a:r>
              <a:rPr lang="en-US" sz="1400" dirty="0" smtClean="0">
                <a:latin typeface="Arial" panose="020B0604020202020204" pitchFamily="34" charset="0"/>
              </a:rPr>
              <a:t>87, (</a:t>
            </a:r>
            <a:r>
              <a:rPr lang="en-US" sz="1400" dirty="0">
                <a:latin typeface="Arial" panose="020B0604020202020204" pitchFamily="34" charset="0"/>
              </a:rPr>
              <a:t>2021</a:t>
            </a:r>
            <a:r>
              <a:rPr lang="en-US" sz="1400" dirty="0" smtClean="0">
                <a:latin typeface="Arial" panose="020B0604020202020204" pitchFamily="34" charset="0"/>
              </a:rPr>
              <a:t>)</a:t>
            </a:r>
            <a:r>
              <a:rPr lang="en-US" dirty="0"/>
              <a:t> )</a:t>
            </a:r>
            <a:br>
              <a:rPr lang="en-US" dirty="0"/>
            </a:b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23</a:t>
            </a:fld>
            <a:endParaRPr lang="de-DE" dirty="0"/>
          </a:p>
        </p:txBody>
      </p:sp>
      <p:pic>
        <p:nvPicPr>
          <p:cNvPr id="10" name="Grafik 9"/>
          <p:cNvPicPr>
            <a:picLocks noChangeAspect="1"/>
          </p:cNvPicPr>
          <p:nvPr/>
        </p:nvPicPr>
        <p:blipFill>
          <a:blip r:embed="rId2"/>
          <a:stretch>
            <a:fillRect/>
          </a:stretch>
        </p:blipFill>
        <p:spPr>
          <a:xfrm>
            <a:off x="6781799" y="960908"/>
            <a:ext cx="5178513" cy="2686823"/>
          </a:xfrm>
          <a:prstGeom prst="rect">
            <a:avLst/>
          </a:prstGeom>
        </p:spPr>
      </p:pic>
      <mc:AlternateContent xmlns:mc="http://schemas.openxmlformats.org/markup-compatibility/2006">
        <mc:Choice xmlns:a14="http://schemas.microsoft.com/office/drawing/2010/main" Requires="a14">
          <p:sp>
            <p:nvSpPr>
              <p:cNvPr id="12" name="Inhaltsplatzhalter 1"/>
              <p:cNvSpPr>
                <a:spLocks noGrp="1"/>
              </p:cNvSpPr>
              <p:nvPr>
                <p:ph sz="quarter" idx="13"/>
              </p:nvPr>
            </p:nvSpPr>
            <p:spPr>
              <a:xfrm>
                <a:off x="585525" y="1335741"/>
                <a:ext cx="5939392" cy="5046009"/>
              </a:xfrm>
            </p:spPr>
            <p:txBody>
              <a:bodyPr>
                <a:normAutofit/>
              </a:bodyPr>
              <a:lstStyle/>
              <a:p>
                <a:pPr marL="465138" lvl="3" indent="-285750"/>
                <a:r>
                  <a:rPr lang="en-US" b="0" dirty="0" smtClean="0"/>
                  <a:t>Cohen and </a:t>
                </a:r>
                <a:r>
                  <a:rPr lang="en-US" b="0" dirty="0" err="1" smtClean="0"/>
                  <a:t>Ryutov</a:t>
                </a:r>
                <a:r>
                  <a:rPr lang="en-US" b="0" dirty="0" smtClean="0"/>
                  <a:t> derive a limit for the speed in x-direction:</a:t>
                </a:r>
              </a:p>
              <a:p>
                <a:pPr lvl="4" indent="0">
                  <a:buNone/>
                </a:pPr>
                <a:r>
                  <a:rPr lang="en-US" b="0" dirty="0" smtClean="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𝑥</m:t>
                        </m:r>
                      </m:sub>
                      <m:sup>
                        <m:r>
                          <a:rPr lang="en-US" b="0" i="1" smtClean="0">
                            <a:latin typeface="Cambria Math" panose="02040503050406030204" pitchFamily="18" charset="0"/>
                          </a:rPr>
                          <m:t>𝐶</m:t>
                        </m:r>
                      </m:sup>
                    </m:sSubSup>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4</m:t>
                        </m:r>
                        <m:r>
                          <a:rPr lang="en-US" b="0" i="1" smtClean="0">
                            <a:latin typeface="Cambria Math" panose="02040503050406030204" pitchFamily="18" charset="0"/>
                          </a:rPr>
                          <m:t>𝜋𝛼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e>
                    </m:rad>
                  </m:oMath>
                </a14:m>
                <a:r>
                  <a:rPr lang="en-US" dirty="0" smtClean="0"/>
                  <a:t> </a:t>
                </a:r>
                <a:r>
                  <a:rPr lang="en-US" dirty="0" smtClean="0">
                    <a:sym typeface="Wingdings" panose="05000000000000000000" pitchFamily="2" charset="2"/>
                  </a:rPr>
                  <a:t> This comes from taking the motion of the ion with initial phase = 0: initial phase it arbitrary and doesn’t have to be zero.</a:t>
                </a:r>
                <a:endParaRPr lang="en-US" dirty="0" smtClean="0"/>
              </a:p>
              <a:p>
                <a:pPr lvl="4" indent="0">
                  <a:buNone/>
                </a:pPr>
                <a:r>
                  <a:rPr lang="en-US" dirty="0" smtClean="0"/>
                  <a:t>They integrate the </a:t>
                </a:r>
                <a:r>
                  <a:rPr lang="en-US" dirty="0" err="1"/>
                  <a:t>M</a:t>
                </a:r>
                <a:r>
                  <a:rPr lang="en-US" dirty="0" err="1" smtClean="0"/>
                  <a:t>axwellian</a:t>
                </a:r>
                <a:r>
                  <a:rPr lang="en-US" dirty="0" smtClean="0"/>
                  <a:t> distribution from 0 to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𝑥</m:t>
                        </m:r>
                      </m:sub>
                      <m:sup>
                        <m:r>
                          <a:rPr lang="en-US" i="1">
                            <a:latin typeface="Cambria Math" panose="02040503050406030204" pitchFamily="18" charset="0"/>
                          </a:rPr>
                          <m:t>𝐶</m:t>
                        </m:r>
                      </m:sup>
                    </m:sSubSup>
                  </m:oMath>
                </a14:m>
                <a:r>
                  <a:rPr lang="en-US" dirty="0" smtClean="0"/>
                  <a:t> to get the fraction of open orbit ions (“last orbit effect”).</a:t>
                </a:r>
              </a:p>
              <a:p>
                <a:pPr marL="465138" lvl="3" indent="-285750"/>
                <a:r>
                  <a:rPr lang="en-US" dirty="0" smtClean="0"/>
                  <a:t>They derive an expression for </a:t>
                </a:r>
                <a:r>
                  <a:rPr lang="en-US" dirty="0" smtClean="0"/>
                  <a:t>open-orbit density at the wall which decreases with decreasing incidence angle.</a:t>
                </a:r>
                <a:endParaRPr lang="en-US" dirty="0" smtClean="0"/>
              </a:p>
              <a:p>
                <a:pPr lvl="4" indent="0">
                  <a:buNone/>
                </a:pPr>
                <a:endParaRPr lang="en-US" dirty="0" smtClean="0"/>
              </a:p>
            </p:txBody>
          </p:sp>
        </mc:Choice>
        <mc:Fallback>
          <p:sp>
            <p:nvSpPr>
              <p:cNvPr id="12" name="Inhaltsplatzhalter 1"/>
              <p:cNvSpPr>
                <a:spLocks noGrp="1" noRot="1" noChangeAspect="1" noMove="1" noResize="1" noEditPoints="1" noAdjustHandles="1" noChangeArrowheads="1" noChangeShapeType="1" noTextEdit="1"/>
              </p:cNvSpPr>
              <p:nvPr>
                <p:ph sz="quarter" idx="13"/>
              </p:nvPr>
            </p:nvSpPr>
            <p:spPr>
              <a:xfrm>
                <a:off x="585525" y="1335741"/>
                <a:ext cx="5939392" cy="5046009"/>
              </a:xfrm>
              <a:blipFill>
                <a:blip r:embed="rId3"/>
                <a:stretch>
                  <a:fillRect r="-2361"/>
                </a:stretch>
              </a:blipFill>
            </p:spPr>
            <p:txBody>
              <a:bodyPr/>
              <a:lstStyle/>
              <a:p>
                <a:r>
                  <a:rPr lang="en-US">
                    <a:noFill/>
                  </a:rPr>
                  <a:t> </a:t>
                </a:r>
              </a:p>
            </p:txBody>
          </p:sp>
        </mc:Fallback>
      </mc:AlternateContent>
      <p:pic>
        <p:nvPicPr>
          <p:cNvPr id="2" name="Grafik 1"/>
          <p:cNvPicPr>
            <a:picLocks noChangeAspect="1"/>
          </p:cNvPicPr>
          <p:nvPr/>
        </p:nvPicPr>
        <p:blipFill>
          <a:blip r:embed="rId4"/>
          <a:stretch>
            <a:fillRect/>
          </a:stretch>
        </p:blipFill>
        <p:spPr>
          <a:xfrm>
            <a:off x="7295564" y="3928215"/>
            <a:ext cx="4201111" cy="2562583"/>
          </a:xfrm>
          <a:prstGeom prst="rect">
            <a:avLst/>
          </a:prstGeom>
        </p:spPr>
      </p:pic>
      <p:sp>
        <p:nvSpPr>
          <p:cNvPr id="7" name="Rechteck 6"/>
          <p:cNvSpPr/>
          <p:nvPr/>
        </p:nvSpPr>
        <p:spPr>
          <a:xfrm>
            <a:off x="9253497" y="3720246"/>
            <a:ext cx="2243178" cy="276999"/>
          </a:xfrm>
          <a:prstGeom prst="rect">
            <a:avLst/>
          </a:prstGeom>
          <a:ln>
            <a:solidFill>
              <a:schemeClr val="accent1"/>
            </a:solidFill>
          </a:ln>
        </p:spPr>
        <p:txBody>
          <a:bodyPr wrap="none">
            <a:spAutoFit/>
          </a:bodyPr>
          <a:lstStyle/>
          <a:p>
            <a:r>
              <a:rPr lang="en-US" sz="1200" dirty="0"/>
              <a:t>Cohen and </a:t>
            </a:r>
            <a:r>
              <a:rPr lang="en-US" sz="1200" dirty="0" err="1" smtClean="0"/>
              <a:t>Ryutov</a:t>
            </a:r>
            <a:r>
              <a:rPr lang="en-US" sz="1200" dirty="0" smtClean="0"/>
              <a:t>, </a:t>
            </a:r>
            <a:r>
              <a:rPr lang="en-US" sz="1200" dirty="0" err="1" smtClean="0"/>
              <a:t>PoP</a:t>
            </a:r>
            <a:r>
              <a:rPr lang="en-US" sz="1200" dirty="0" smtClean="0"/>
              <a:t> 1998 </a:t>
            </a:r>
            <a:endParaRPr lang="en-US" sz="1200" dirty="0"/>
          </a:p>
        </p:txBody>
      </p:sp>
    </p:spTree>
    <p:extLst>
      <p:ext uri="{BB962C8B-B14F-4D97-AF65-F5344CB8AC3E}">
        <p14:creationId xmlns:p14="http://schemas.microsoft.com/office/powerpoint/2010/main" val="1531633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95326" y="441324"/>
            <a:ext cx="9576471" cy="1006475"/>
          </a:xfrm>
        </p:spPr>
        <p:txBody>
          <a:bodyPr/>
          <a:lstStyle/>
          <a:p>
            <a:pPr>
              <a:lnSpc>
                <a:spcPct val="100000"/>
              </a:lnSpc>
            </a:pPr>
            <a:r>
              <a:rPr lang="en-US" dirty="0" smtClean="0"/>
              <a:t>Geraldini, Cohen and </a:t>
            </a:r>
            <a:r>
              <a:rPr lang="en-US" dirty="0" err="1" smtClean="0"/>
              <a:t>Ryutov’s</a:t>
            </a:r>
            <a:r>
              <a:rPr lang="en-US" dirty="0" smtClean="0"/>
              <a:t> explanation</a:t>
            </a:r>
            <a:br>
              <a:rPr lang="en-US" dirty="0" smtClean="0"/>
            </a:br>
            <a:r>
              <a:rPr lang="en-US" sz="1200" b="0" dirty="0" smtClean="0"/>
              <a:t>A. Geraldini, </a:t>
            </a:r>
            <a:r>
              <a:rPr lang="fr-FR" sz="1200" b="0" dirty="0" smtClean="0"/>
              <a:t>J</a:t>
            </a:r>
            <a:r>
              <a:rPr lang="fr-FR" sz="1200" b="0" dirty="0"/>
              <a:t>. Plasma Phys. 87, </a:t>
            </a:r>
            <a:r>
              <a:rPr lang="fr-FR" sz="1200" b="0" dirty="0" smtClean="0"/>
              <a:t>(2021)</a:t>
            </a:r>
            <a:br>
              <a:rPr lang="fr-FR" sz="1200" b="0" dirty="0" smtClean="0"/>
            </a:br>
            <a:r>
              <a:rPr lang="fr-FR" sz="1200" b="0" dirty="0" smtClean="0"/>
              <a:t>Cohen, </a:t>
            </a:r>
            <a:r>
              <a:rPr lang="fr-FR" sz="1200" b="0" dirty="0" err="1" smtClean="0"/>
              <a:t>Ryutov</a:t>
            </a:r>
            <a:r>
              <a:rPr lang="fr-FR" sz="1200" b="0" dirty="0" smtClean="0"/>
              <a:t> </a:t>
            </a:r>
            <a:r>
              <a:rPr lang="en-US" sz="1200" b="0" dirty="0" smtClean="0"/>
              <a:t>Physics </a:t>
            </a:r>
            <a:r>
              <a:rPr lang="en-US" sz="1200" b="0" dirty="0"/>
              <a:t>of Plasmas 5, 808–817 (1998)</a:t>
            </a:r>
            <a:endParaRPr lang="en-US" sz="1200" b="0"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24</a:t>
            </a:fld>
            <a:endParaRPr lang="de-DE" dirty="0"/>
          </a:p>
        </p:txBody>
      </p:sp>
      <p:sp>
        <p:nvSpPr>
          <p:cNvPr id="8" name="Inhaltsplatzhalter 7"/>
          <p:cNvSpPr>
            <a:spLocks noGrp="1"/>
          </p:cNvSpPr>
          <p:nvPr>
            <p:ph sz="quarter" idx="13"/>
          </p:nvPr>
        </p:nvSpPr>
        <p:spPr>
          <a:xfrm>
            <a:off x="695326" y="1609726"/>
            <a:ext cx="8402021" cy="3895335"/>
          </a:xfrm>
        </p:spPr>
        <p:txBody>
          <a:bodyPr>
            <a:noAutofit/>
          </a:bodyPr>
          <a:lstStyle/>
          <a:p>
            <a:pPr marL="285750" indent="-285750">
              <a:buFont typeface="Arial" panose="020B0604020202020204" pitchFamily="34" charset="0"/>
              <a:buChar char="•"/>
            </a:pPr>
            <a:endParaRPr lang="en-US" sz="1600" dirty="0" smtClean="0"/>
          </a:p>
          <a:p>
            <a:pPr marL="285750" indent="-285750" algn="just">
              <a:buFont typeface="Arial" panose="020B0604020202020204" pitchFamily="34" charset="0"/>
              <a:buChar char="•"/>
            </a:pPr>
            <a:endParaRPr lang="en-US" sz="1600" i="0" dirty="0" smtClean="0">
              <a:latin typeface="+mj-lt"/>
            </a:endParaRPr>
          </a:p>
        </p:txBody>
      </p:sp>
      <p:pic>
        <p:nvPicPr>
          <p:cNvPr id="2" name="Picture 1" descr="Geraldini - 2021 - Large gyro-orbit model of ion velocity distributio - PDF-XChange Editor"/>
          <p:cNvPicPr>
            <a:picLocks noChangeAspect="1"/>
          </p:cNvPicPr>
          <p:nvPr/>
        </p:nvPicPr>
        <p:blipFill rotWithShape="1">
          <a:blip r:embed="rId2">
            <a:extLst>
              <a:ext uri="{28A0092B-C50C-407E-A947-70E740481C1C}">
                <a14:useLocalDpi xmlns:a14="http://schemas.microsoft.com/office/drawing/2010/main" val="0"/>
              </a:ext>
            </a:extLst>
          </a:blip>
          <a:srcRect l="22031" t="20487" r="23047" b="9137"/>
          <a:stretch/>
        </p:blipFill>
        <p:spPr>
          <a:xfrm>
            <a:off x="2753697" y="1609726"/>
            <a:ext cx="6343650" cy="4475747"/>
          </a:xfrm>
          <a:prstGeom prst="rect">
            <a:avLst/>
          </a:prstGeom>
        </p:spPr>
      </p:pic>
    </p:spTree>
    <p:extLst>
      <p:ext uri="{BB962C8B-B14F-4D97-AF65-F5344CB8AC3E}">
        <p14:creationId xmlns:p14="http://schemas.microsoft.com/office/powerpoint/2010/main" val="3797839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95327" y="1609726"/>
            <a:ext cx="5192290" cy="4772024"/>
          </a:xfrm>
        </p:spPr>
        <p:txBody>
          <a:bodyPr/>
          <a:lstStyle/>
          <a:p>
            <a:endParaRPr lang="en-US" dirty="0"/>
          </a:p>
        </p:txBody>
      </p:sp>
      <p:sp>
        <p:nvSpPr>
          <p:cNvPr id="3" name="Title 2"/>
          <p:cNvSpPr>
            <a:spLocks noGrp="1"/>
          </p:cNvSpPr>
          <p:nvPr>
            <p:ph type="title"/>
          </p:nvPr>
        </p:nvSpPr>
        <p:spPr/>
        <p:txBody>
          <a:bodyPr/>
          <a:lstStyle/>
          <a:p>
            <a:r>
              <a:rPr lang="en-US" dirty="0" smtClean="0"/>
              <a:t>Allowed velocities</a:t>
            </a:r>
            <a:endParaRPr lang="en-US" dirty="0"/>
          </a:p>
        </p:txBody>
      </p:sp>
      <p:sp>
        <p:nvSpPr>
          <p:cNvPr id="4" name="Date Placeholder 3"/>
          <p:cNvSpPr>
            <a:spLocks noGrp="1"/>
          </p:cNvSpPr>
          <p:nvPr>
            <p:ph type="dt" sz="half" idx="14"/>
          </p:nvPr>
        </p:nvSpPr>
        <p:spPr/>
        <p:txBody>
          <a:bodyPr/>
          <a:lstStyle/>
          <a:p>
            <a:r>
              <a:rPr lang="en-US" smtClean="0"/>
              <a:t>Sheath model for shallow angles</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25</a:t>
            </a:fld>
            <a:endParaRPr lang="de-DE"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185" r="8475"/>
          <a:stretch/>
        </p:blipFill>
        <p:spPr>
          <a:xfrm>
            <a:off x="5438775" y="2212473"/>
            <a:ext cx="6468446" cy="4165920"/>
          </a:xfrm>
          <a:prstGeom prst="rect">
            <a:avLst/>
          </a:prstGeom>
        </p:spPr>
      </p:pic>
    </p:spTree>
    <p:extLst>
      <p:ext uri="{BB962C8B-B14F-4D97-AF65-F5344CB8AC3E}">
        <p14:creationId xmlns:p14="http://schemas.microsoft.com/office/powerpoint/2010/main" val="2812433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Gerade Verbindung mit Pfeil 57"/>
          <p:cNvCxnSpPr/>
          <p:nvPr/>
        </p:nvCxnSpPr>
        <p:spPr>
          <a:xfrm>
            <a:off x="5857772" y="4951283"/>
            <a:ext cx="2464402" cy="0"/>
          </a:xfrm>
          <a:prstGeom prst="straightConnector1">
            <a:avLst/>
          </a:prstGeom>
          <a:ln w="50800" cmpd="sng">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2649894" y="1692000"/>
            <a:ext cx="3207878" cy="4680000"/>
          </a:xfrm>
          <a:prstGeom prst="rect">
            <a:avLst/>
          </a:prstGeom>
          <a:solidFill>
            <a:schemeClr val="tx2">
              <a:alpha val="2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spcBef>
                <a:spcPts val="1150"/>
              </a:spcBef>
              <a:buClr>
                <a:srgbClr val="116656"/>
              </a:buClr>
              <a:buSzPct val="120000"/>
            </a:pPr>
            <a:r>
              <a:rPr lang="en-US" sz="1400" b="1" dirty="0" smtClean="0"/>
              <a:t>Plasma</a:t>
            </a:r>
            <a:endParaRPr lang="en-US" sz="1300" b="1" dirty="0" smtClean="0">
              <a:solidFill>
                <a:schemeClr val="bg1"/>
              </a:solidFill>
            </a:endParaRPr>
          </a:p>
        </p:txBody>
      </p:sp>
      <p:sp>
        <p:nvSpPr>
          <p:cNvPr id="3" name="Titel 2"/>
          <p:cNvSpPr>
            <a:spLocks noGrp="1"/>
          </p:cNvSpPr>
          <p:nvPr>
            <p:ph type="title"/>
          </p:nvPr>
        </p:nvSpPr>
        <p:spPr>
          <a:xfrm>
            <a:off x="695327" y="441325"/>
            <a:ext cx="4589572" cy="894416"/>
          </a:xfrm>
        </p:spPr>
        <p:txBody>
          <a:bodyPr/>
          <a:lstStyle/>
          <a:p>
            <a:r>
              <a:rPr lang="en-US" dirty="0" smtClean="0"/>
              <a:t>Plasma wall interface</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3</a:t>
            </a:fld>
            <a:endParaRPr lang="de-DE" dirty="0"/>
          </a:p>
        </p:txBody>
      </p:sp>
      <p:cxnSp>
        <p:nvCxnSpPr>
          <p:cNvPr id="9" name="Gerader Verbinder 8"/>
          <p:cNvCxnSpPr/>
          <p:nvPr/>
        </p:nvCxnSpPr>
        <p:spPr>
          <a:xfrm flipV="1">
            <a:off x="8329657" y="1738693"/>
            <a:ext cx="0" cy="4680000"/>
          </a:xfrm>
          <a:prstGeom prst="line">
            <a:avLst/>
          </a:prstGeom>
          <a:ln w="444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8364848" y="1738693"/>
            <a:ext cx="584635" cy="468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 Verbindung mit Pfeil 10"/>
          <p:cNvCxnSpPr/>
          <p:nvPr/>
        </p:nvCxnSpPr>
        <p:spPr>
          <a:xfrm>
            <a:off x="6344154" y="6541507"/>
            <a:ext cx="960582"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5714950" y="1623825"/>
            <a:ext cx="4618" cy="62345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8136383" y="6392035"/>
            <a:ext cx="609462" cy="369332"/>
          </a:xfrm>
          <a:prstGeom prst="rect">
            <a:avLst/>
          </a:prstGeom>
          <a:noFill/>
        </p:spPr>
        <p:txBody>
          <a:bodyPr wrap="none" rtlCol="0">
            <a:spAutoFit/>
          </a:bodyPr>
          <a:lstStyle/>
          <a:p>
            <a:r>
              <a:rPr lang="en-US" b="1" dirty="0"/>
              <a:t>x</a:t>
            </a:r>
            <a:r>
              <a:rPr lang="en-US" b="1" dirty="0" smtClean="0"/>
              <a:t> = L</a:t>
            </a:r>
            <a:endParaRPr lang="en-US" b="1" dirty="0"/>
          </a:p>
        </p:txBody>
      </p:sp>
      <p:sp>
        <p:nvSpPr>
          <p:cNvPr id="14" name="Textfeld 13"/>
          <p:cNvSpPr txBox="1"/>
          <p:nvPr/>
        </p:nvSpPr>
        <p:spPr>
          <a:xfrm>
            <a:off x="5468167" y="6410872"/>
            <a:ext cx="628698" cy="369332"/>
          </a:xfrm>
          <a:prstGeom prst="rect">
            <a:avLst/>
          </a:prstGeom>
          <a:noFill/>
        </p:spPr>
        <p:txBody>
          <a:bodyPr wrap="none" rtlCol="0">
            <a:spAutoFit/>
          </a:bodyPr>
          <a:lstStyle/>
          <a:p>
            <a:r>
              <a:rPr lang="en-US" b="1" dirty="0" smtClean="0"/>
              <a:t>x = 0</a:t>
            </a:r>
            <a:endParaRPr lang="en-US" b="1" dirty="0"/>
          </a:p>
        </p:txBody>
      </p:sp>
      <p:sp>
        <p:nvSpPr>
          <p:cNvPr id="15" name="Textfeld 14"/>
          <p:cNvSpPr txBox="1"/>
          <p:nvPr/>
        </p:nvSpPr>
        <p:spPr>
          <a:xfrm>
            <a:off x="5330593" y="1554027"/>
            <a:ext cx="255055" cy="369332"/>
          </a:xfrm>
          <a:prstGeom prst="rect">
            <a:avLst/>
          </a:prstGeom>
          <a:noFill/>
        </p:spPr>
        <p:txBody>
          <a:bodyPr wrap="square" rtlCol="0">
            <a:spAutoFit/>
          </a:bodyPr>
          <a:lstStyle/>
          <a:p>
            <a:r>
              <a:rPr lang="en-US" b="1" dirty="0" smtClean="0"/>
              <a:t>z</a:t>
            </a:r>
            <a:endParaRPr lang="en-US" b="1" dirty="0"/>
          </a:p>
        </p:txBody>
      </p:sp>
      <p:sp>
        <p:nvSpPr>
          <p:cNvPr id="19" name="Textfeld 18"/>
          <p:cNvSpPr txBox="1"/>
          <p:nvPr/>
        </p:nvSpPr>
        <p:spPr>
          <a:xfrm>
            <a:off x="8369772" y="4951283"/>
            <a:ext cx="759187" cy="369332"/>
          </a:xfrm>
          <a:prstGeom prst="rect">
            <a:avLst/>
          </a:prstGeom>
          <a:solidFill>
            <a:schemeClr val="bg1"/>
          </a:solidFill>
        </p:spPr>
        <p:txBody>
          <a:bodyPr wrap="square" rtlCol="0">
            <a:spAutoFit/>
          </a:bodyPr>
          <a:lstStyle/>
          <a:p>
            <a:r>
              <a:rPr lang="en-US" b="1" dirty="0" smtClean="0"/>
              <a:t>wall</a:t>
            </a:r>
            <a:endParaRPr lang="en-US" b="1" dirty="0"/>
          </a:p>
        </p:txBody>
      </p:sp>
      <p:grpSp>
        <p:nvGrpSpPr>
          <p:cNvPr id="50" name="Gruppieren 49"/>
          <p:cNvGrpSpPr/>
          <p:nvPr/>
        </p:nvGrpSpPr>
        <p:grpSpPr>
          <a:xfrm>
            <a:off x="3642672" y="2164124"/>
            <a:ext cx="5058163" cy="3156491"/>
            <a:chOff x="3642672" y="2164124"/>
            <a:chExt cx="5058163" cy="3156491"/>
          </a:xfrm>
        </p:grpSpPr>
        <p:sp>
          <p:nvSpPr>
            <p:cNvPr id="16" name="Textfeld 15"/>
            <p:cNvSpPr txBox="1"/>
            <p:nvPr/>
          </p:nvSpPr>
          <p:spPr>
            <a:xfrm>
              <a:off x="7359838" y="3083465"/>
              <a:ext cx="314510" cy="369332"/>
            </a:xfrm>
            <a:prstGeom prst="rect">
              <a:avLst/>
            </a:prstGeom>
            <a:noFill/>
          </p:spPr>
          <p:txBody>
            <a:bodyPr wrap="none" rtlCol="0">
              <a:spAutoFit/>
            </a:bodyPr>
            <a:lstStyle/>
            <a:p>
              <a:r>
                <a:rPr lang="en-US" b="1" dirty="0" smtClean="0">
                  <a:solidFill>
                    <a:srgbClr val="FF0000"/>
                  </a:solidFill>
                </a:rPr>
                <a:t>B</a:t>
              </a:r>
              <a:endParaRPr lang="en-US" b="1" dirty="0">
                <a:solidFill>
                  <a:srgbClr val="FF0000"/>
                </a:solidFill>
              </a:endParaRPr>
            </a:p>
          </p:txBody>
        </p:sp>
        <p:grpSp>
          <p:nvGrpSpPr>
            <p:cNvPr id="49" name="Gruppieren 48"/>
            <p:cNvGrpSpPr/>
            <p:nvPr/>
          </p:nvGrpSpPr>
          <p:grpSpPr>
            <a:xfrm>
              <a:off x="3642672" y="2164124"/>
              <a:ext cx="5058163" cy="3156491"/>
              <a:chOff x="3642672" y="2164124"/>
              <a:chExt cx="5058163" cy="3156491"/>
            </a:xfrm>
          </p:grpSpPr>
          <p:cxnSp>
            <p:nvCxnSpPr>
              <p:cNvPr id="17" name="Gerade Verbindung mit Pfeil 16"/>
              <p:cNvCxnSpPr/>
              <p:nvPr/>
            </p:nvCxnSpPr>
            <p:spPr>
              <a:xfrm flipV="1">
                <a:off x="3642672" y="3033630"/>
                <a:ext cx="4686985" cy="2286985"/>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Bogen 17"/>
              <p:cNvSpPr/>
              <p:nvPr/>
            </p:nvSpPr>
            <p:spPr>
              <a:xfrm flipH="1" flipV="1">
                <a:off x="7851089" y="2164124"/>
                <a:ext cx="849746" cy="1310073"/>
              </a:xfrm>
              <a:prstGeom prst="arc">
                <a:avLst>
                  <a:gd name="adj1" fmla="val 16024859"/>
                  <a:gd name="adj2" fmla="val 18488753"/>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feld 19"/>
              <p:cNvSpPr txBox="1"/>
              <p:nvPr/>
            </p:nvSpPr>
            <p:spPr>
              <a:xfrm>
                <a:off x="7825736" y="3324463"/>
                <a:ext cx="323622" cy="369332"/>
              </a:xfrm>
              <a:prstGeom prst="rect">
                <a:avLst/>
              </a:prstGeom>
              <a:noFill/>
            </p:spPr>
            <p:txBody>
              <a:bodyPr wrap="square" rtlCol="0">
                <a:spAutoFit/>
              </a:bodyPr>
              <a:lstStyle/>
              <a:p>
                <a:r>
                  <a:rPr lang="en-US" b="1" dirty="0">
                    <a:solidFill>
                      <a:srgbClr val="FF0000"/>
                    </a:solidFill>
                  </a:rPr>
                  <a:t>α</a:t>
                </a:r>
              </a:p>
            </p:txBody>
          </p:sp>
        </p:grpSp>
      </p:grpSp>
      <p:sp>
        <p:nvSpPr>
          <p:cNvPr id="21" name="Rechteck 20"/>
          <p:cNvSpPr/>
          <p:nvPr/>
        </p:nvSpPr>
        <p:spPr>
          <a:xfrm>
            <a:off x="7179009" y="6497392"/>
            <a:ext cx="290464" cy="369332"/>
          </a:xfrm>
          <a:prstGeom prst="rect">
            <a:avLst/>
          </a:prstGeom>
        </p:spPr>
        <p:txBody>
          <a:bodyPr wrap="none">
            <a:spAutoFit/>
          </a:bodyPr>
          <a:lstStyle/>
          <a:p>
            <a:r>
              <a:rPr lang="en-US" b="1" dirty="0"/>
              <a:t>x</a:t>
            </a:r>
            <a:endParaRPr lang="en-US" dirty="0"/>
          </a:p>
        </p:txBody>
      </p:sp>
      <p:grpSp>
        <p:nvGrpSpPr>
          <p:cNvPr id="22" name="Gruppieren 21"/>
          <p:cNvGrpSpPr/>
          <p:nvPr/>
        </p:nvGrpSpPr>
        <p:grpSpPr>
          <a:xfrm rot="14668051">
            <a:off x="4219893" y="3557073"/>
            <a:ext cx="1098415" cy="2466635"/>
            <a:chOff x="8285050" y="1662906"/>
            <a:chExt cx="1098415" cy="1369354"/>
          </a:xfrm>
        </p:grpSpPr>
        <p:grpSp>
          <p:nvGrpSpPr>
            <p:cNvPr id="23" name="Gruppieren 22"/>
            <p:cNvGrpSpPr/>
            <p:nvPr/>
          </p:nvGrpSpPr>
          <p:grpSpPr>
            <a:xfrm>
              <a:off x="8286351" y="1662906"/>
              <a:ext cx="1095239" cy="468000"/>
              <a:chOff x="8264761" y="1662906"/>
              <a:chExt cx="1095239" cy="468000"/>
            </a:xfrm>
          </p:grpSpPr>
          <p:sp>
            <p:nvSpPr>
              <p:cNvPr id="37" name="Bogen 36"/>
              <p:cNvSpPr/>
              <p:nvPr/>
            </p:nvSpPr>
            <p:spPr>
              <a:xfrm>
                <a:off x="8264761" y="1662906"/>
                <a:ext cx="1080000" cy="46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Bogen 37"/>
              <p:cNvSpPr/>
              <p:nvPr/>
            </p:nvSpPr>
            <p:spPr>
              <a:xfrm flipH="1">
                <a:off x="8280000" y="1842906"/>
                <a:ext cx="1080000" cy="28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uppieren 23"/>
            <p:cNvGrpSpPr/>
            <p:nvPr/>
          </p:nvGrpSpPr>
          <p:grpSpPr>
            <a:xfrm>
              <a:off x="8286350" y="1840706"/>
              <a:ext cx="1095240" cy="468000"/>
              <a:chOff x="8264760" y="1662906"/>
              <a:chExt cx="1095240" cy="468000"/>
            </a:xfrm>
          </p:grpSpPr>
          <p:sp>
            <p:nvSpPr>
              <p:cNvPr id="35" name="Bogen 34"/>
              <p:cNvSpPr/>
              <p:nvPr/>
            </p:nvSpPr>
            <p:spPr>
              <a:xfrm>
                <a:off x="8264760" y="1662906"/>
                <a:ext cx="1080000" cy="46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Bogen 35"/>
              <p:cNvSpPr/>
              <p:nvPr/>
            </p:nvSpPr>
            <p:spPr>
              <a:xfrm flipH="1">
                <a:off x="8280000" y="1842906"/>
                <a:ext cx="1080000" cy="28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uppieren 24"/>
            <p:cNvGrpSpPr/>
            <p:nvPr/>
          </p:nvGrpSpPr>
          <p:grpSpPr>
            <a:xfrm>
              <a:off x="8285050" y="2020051"/>
              <a:ext cx="1098415" cy="468000"/>
              <a:chOff x="8261585" y="1731486"/>
              <a:chExt cx="1098415" cy="468000"/>
            </a:xfrm>
          </p:grpSpPr>
          <p:sp>
            <p:nvSpPr>
              <p:cNvPr id="33" name="Bogen 32"/>
              <p:cNvSpPr/>
              <p:nvPr/>
            </p:nvSpPr>
            <p:spPr>
              <a:xfrm>
                <a:off x="8261585" y="1731486"/>
                <a:ext cx="1080000" cy="46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Bogen 33"/>
              <p:cNvSpPr/>
              <p:nvPr/>
            </p:nvSpPr>
            <p:spPr>
              <a:xfrm flipH="1">
                <a:off x="8280000" y="1911486"/>
                <a:ext cx="1080000" cy="28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uppieren 25"/>
            <p:cNvGrpSpPr/>
            <p:nvPr/>
          </p:nvGrpSpPr>
          <p:grpSpPr>
            <a:xfrm>
              <a:off x="8287620" y="2203895"/>
              <a:ext cx="1095240" cy="468000"/>
              <a:chOff x="8264760" y="1662906"/>
              <a:chExt cx="1095240" cy="468000"/>
            </a:xfrm>
          </p:grpSpPr>
          <p:sp>
            <p:nvSpPr>
              <p:cNvPr id="31" name="Bogen 30"/>
              <p:cNvSpPr/>
              <p:nvPr/>
            </p:nvSpPr>
            <p:spPr>
              <a:xfrm>
                <a:off x="8264760" y="1662906"/>
                <a:ext cx="1080000" cy="46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Bogen 31"/>
              <p:cNvSpPr/>
              <p:nvPr/>
            </p:nvSpPr>
            <p:spPr>
              <a:xfrm flipH="1">
                <a:off x="8280000" y="1842906"/>
                <a:ext cx="1080000" cy="28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uppieren 26"/>
            <p:cNvGrpSpPr/>
            <p:nvPr/>
          </p:nvGrpSpPr>
          <p:grpSpPr>
            <a:xfrm>
              <a:off x="8287650" y="2384235"/>
              <a:ext cx="1095240" cy="468000"/>
              <a:chOff x="8264760" y="1662906"/>
              <a:chExt cx="1095240" cy="468000"/>
            </a:xfrm>
          </p:grpSpPr>
          <p:sp>
            <p:nvSpPr>
              <p:cNvPr id="29" name="Bogen 28"/>
              <p:cNvSpPr/>
              <p:nvPr/>
            </p:nvSpPr>
            <p:spPr>
              <a:xfrm>
                <a:off x="8264760" y="1662906"/>
                <a:ext cx="1080000" cy="46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Bogen 29"/>
              <p:cNvSpPr/>
              <p:nvPr/>
            </p:nvSpPr>
            <p:spPr>
              <a:xfrm flipH="1">
                <a:off x="8280000" y="1842906"/>
                <a:ext cx="1080000" cy="28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Bogen 27"/>
            <p:cNvSpPr/>
            <p:nvPr/>
          </p:nvSpPr>
          <p:spPr>
            <a:xfrm>
              <a:off x="8287597" y="2564260"/>
              <a:ext cx="1080000" cy="468000"/>
            </a:xfrm>
            <a:prstGeom prst="arc">
              <a:avLst>
                <a:gd name="adj1" fmla="val 16200000"/>
                <a:gd name="adj2" fmla="val 5266283"/>
              </a:avLst>
            </a:prstGeom>
            <a:ln w="254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9" name="Gerade Verbindung mit Pfeil 38"/>
          <p:cNvCxnSpPr/>
          <p:nvPr/>
        </p:nvCxnSpPr>
        <p:spPr>
          <a:xfrm flipV="1">
            <a:off x="3929119" y="4980359"/>
            <a:ext cx="422790" cy="21625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a:stCxn id="35" idx="0"/>
          </p:cNvCxnSpPr>
          <p:nvPr/>
        </p:nvCxnSpPr>
        <p:spPr>
          <a:xfrm flipH="1" flipV="1">
            <a:off x="3742060" y="4707520"/>
            <a:ext cx="206572" cy="48354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feld 40"/>
              <p:cNvSpPr txBox="1"/>
              <p:nvPr/>
            </p:nvSpPr>
            <p:spPr>
              <a:xfrm>
                <a:off x="3829485" y="4639270"/>
                <a:ext cx="448456" cy="3752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oMath>
                  </m:oMathPara>
                </a14:m>
                <a:endParaRPr lang="en-US" i="1" dirty="0"/>
              </a:p>
            </p:txBody>
          </p:sp>
        </mc:Choice>
        <mc:Fallback xmlns="">
          <p:sp>
            <p:nvSpPr>
              <p:cNvPr id="41" name="Textfeld 40"/>
              <p:cNvSpPr txBox="1">
                <a:spLocks noRot="1" noChangeAspect="1" noMove="1" noResize="1" noEditPoints="1" noAdjustHandles="1" noChangeArrowheads="1" noChangeShapeType="1" noTextEdit="1"/>
              </p:cNvSpPr>
              <p:nvPr/>
            </p:nvSpPr>
            <p:spPr>
              <a:xfrm>
                <a:off x="3829485" y="4639270"/>
                <a:ext cx="448456" cy="375231"/>
              </a:xfrm>
              <a:prstGeom prst="rect">
                <a:avLst/>
              </a:prstGeom>
              <a:blipFill>
                <a:blip r:embed="rId3"/>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feld 41"/>
              <p:cNvSpPr txBox="1"/>
              <p:nvPr/>
            </p:nvSpPr>
            <p:spPr>
              <a:xfrm>
                <a:off x="3495197" y="4829588"/>
                <a:ext cx="4885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oMath>
                  </m:oMathPara>
                </a14:m>
                <a:endParaRPr lang="en-US" i="1" dirty="0"/>
              </a:p>
            </p:txBody>
          </p:sp>
        </mc:Choice>
        <mc:Fallback xmlns="">
          <p:sp>
            <p:nvSpPr>
              <p:cNvPr id="42" name="Textfeld 41"/>
              <p:cNvSpPr txBox="1">
                <a:spLocks noRot="1" noChangeAspect="1" noMove="1" noResize="1" noEditPoints="1" noAdjustHandles="1" noChangeArrowheads="1" noChangeShapeType="1" noTextEdit="1"/>
              </p:cNvSpPr>
              <p:nvPr/>
            </p:nvSpPr>
            <p:spPr>
              <a:xfrm>
                <a:off x="3495197" y="4829588"/>
                <a:ext cx="488531" cy="369332"/>
              </a:xfrm>
              <a:prstGeom prst="rect">
                <a:avLst/>
              </a:prstGeom>
              <a:blipFill>
                <a:blip r:embed="rId4"/>
                <a:stretch>
                  <a:fillRect/>
                </a:stretch>
              </a:blipFill>
            </p:spPr>
            <p:txBody>
              <a:bodyPr/>
              <a:lstStyle/>
              <a:p>
                <a:r>
                  <a:rPr lang="en-US">
                    <a:noFill/>
                  </a:rPr>
                  <a:t> </a:t>
                </a:r>
              </a:p>
            </p:txBody>
          </p:sp>
        </mc:Fallback>
      </mc:AlternateContent>
      <p:cxnSp>
        <p:nvCxnSpPr>
          <p:cNvPr id="7" name="Gerader Verbinder 6"/>
          <p:cNvCxnSpPr/>
          <p:nvPr/>
        </p:nvCxnSpPr>
        <p:spPr>
          <a:xfrm flipH="1">
            <a:off x="5857774" y="1717911"/>
            <a:ext cx="0" cy="4680000"/>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a:xfrm>
            <a:off x="7517093" y="272924"/>
            <a:ext cx="1428826" cy="6121033"/>
            <a:chOff x="7517093" y="272924"/>
            <a:chExt cx="1428826" cy="6121033"/>
          </a:xfrm>
        </p:grpSpPr>
        <p:sp>
          <p:nvSpPr>
            <p:cNvPr id="52" name="Rechteck 51"/>
            <p:cNvSpPr/>
            <p:nvPr/>
          </p:nvSpPr>
          <p:spPr>
            <a:xfrm>
              <a:off x="7731786" y="1692000"/>
              <a:ext cx="590390" cy="4680000"/>
            </a:xfrm>
            <a:prstGeom prst="rect">
              <a:avLst/>
            </a:prstGeom>
            <a:solidFill>
              <a:schemeClr val="tx2">
                <a:alpha val="7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44" name="Gerader Verbinder 43"/>
            <p:cNvCxnSpPr/>
            <p:nvPr/>
          </p:nvCxnSpPr>
          <p:spPr>
            <a:xfrm flipH="1">
              <a:off x="7718443" y="1713957"/>
              <a:ext cx="0" cy="4680000"/>
            </a:xfrm>
            <a:prstGeom prst="line">
              <a:avLst/>
            </a:prstGeom>
            <a:ln w="444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6" name="Geschweifte Klammer links 45"/>
            <p:cNvSpPr/>
            <p:nvPr/>
          </p:nvSpPr>
          <p:spPr>
            <a:xfrm rot="5400000">
              <a:off x="7869985" y="1217515"/>
              <a:ext cx="324000" cy="610310"/>
            </a:xfrm>
            <a:prstGeom prst="leftBrace">
              <a:avLst>
                <a:gd name="adj1" fmla="val 5733"/>
                <a:gd name="adj2" fmla="val 51117"/>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feld 47"/>
            <p:cNvSpPr txBox="1"/>
            <p:nvPr/>
          </p:nvSpPr>
          <p:spPr>
            <a:xfrm>
              <a:off x="7517093" y="272924"/>
              <a:ext cx="1428826" cy="923330"/>
            </a:xfrm>
            <a:prstGeom prst="rect">
              <a:avLst/>
            </a:prstGeom>
            <a:noFill/>
          </p:spPr>
          <p:txBody>
            <a:bodyPr wrap="square" rtlCol="0">
              <a:spAutoFit/>
            </a:bodyPr>
            <a:lstStyle/>
            <a:p>
              <a:r>
                <a:rPr lang="en-US" b="1" dirty="0" smtClean="0">
                  <a:solidFill>
                    <a:srgbClr val="0070C0"/>
                  </a:solidFill>
                </a:rPr>
                <a:t>Space charge sheath</a:t>
              </a:r>
              <a:endParaRPr lang="en-US" b="1" dirty="0">
                <a:solidFill>
                  <a:srgbClr val="0070C0"/>
                </a:solidFill>
              </a:endParaRPr>
            </a:p>
          </p:txBody>
        </p:sp>
      </p:grpSp>
      <p:cxnSp>
        <p:nvCxnSpPr>
          <p:cNvPr id="8" name="Gerader Verbinder 7"/>
          <p:cNvCxnSpPr/>
          <p:nvPr/>
        </p:nvCxnSpPr>
        <p:spPr>
          <a:xfrm flipH="1">
            <a:off x="5457140" y="6387385"/>
            <a:ext cx="2880000" cy="0"/>
          </a:xfrm>
          <a:prstGeom prst="line">
            <a:avLst/>
          </a:prstGeom>
          <a:ln w="444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6" name="Rechteck 55"/>
          <p:cNvSpPr/>
          <p:nvPr/>
        </p:nvSpPr>
        <p:spPr>
          <a:xfrm>
            <a:off x="6634761" y="4746125"/>
            <a:ext cx="1039587" cy="369332"/>
          </a:xfrm>
          <a:prstGeom prst="rect">
            <a:avLst/>
          </a:prstGeom>
          <a:solidFill>
            <a:srgbClr val="99BBBB"/>
          </a:solidFill>
        </p:spPr>
        <p:txBody>
          <a:bodyPr wrap="square">
            <a:spAutoFit/>
          </a:bodyPr>
          <a:lstStyle/>
          <a:p>
            <a:pPr algn="ctr"/>
            <a:r>
              <a:rPr lang="en-US" b="1" dirty="0" smtClean="0">
                <a:solidFill>
                  <a:srgbClr val="0070C0"/>
                </a:solidFill>
              </a:rPr>
              <a:t>Sheath</a:t>
            </a:r>
            <a:endParaRPr lang="en-US" dirty="0"/>
          </a:p>
        </p:txBody>
      </p:sp>
      <p:grpSp>
        <p:nvGrpSpPr>
          <p:cNvPr id="64" name="Gruppieren 63"/>
          <p:cNvGrpSpPr/>
          <p:nvPr/>
        </p:nvGrpSpPr>
        <p:grpSpPr>
          <a:xfrm>
            <a:off x="5634076" y="330309"/>
            <a:ext cx="6379583" cy="6041691"/>
            <a:chOff x="5634076" y="330309"/>
            <a:chExt cx="6379583" cy="6041691"/>
          </a:xfrm>
        </p:grpSpPr>
        <p:grpSp>
          <p:nvGrpSpPr>
            <p:cNvPr id="53" name="Gruppieren 52"/>
            <p:cNvGrpSpPr/>
            <p:nvPr/>
          </p:nvGrpSpPr>
          <p:grpSpPr>
            <a:xfrm>
              <a:off x="5634076" y="330309"/>
              <a:ext cx="2084367" cy="6041691"/>
              <a:chOff x="5634076" y="330309"/>
              <a:chExt cx="2084367" cy="6041691"/>
            </a:xfrm>
          </p:grpSpPr>
          <p:sp>
            <p:nvSpPr>
              <p:cNvPr id="51" name="Rechteck 50"/>
              <p:cNvSpPr/>
              <p:nvPr/>
            </p:nvSpPr>
            <p:spPr>
              <a:xfrm>
                <a:off x="5880294" y="1692000"/>
                <a:ext cx="1837837" cy="4680000"/>
              </a:xfrm>
              <a:prstGeom prst="rect">
                <a:avLst/>
              </a:prstGeom>
              <a:solidFill>
                <a:schemeClr val="tx2">
                  <a:alpha val="4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5" name="Geschweifte Klammer links 44"/>
              <p:cNvSpPr/>
              <p:nvPr/>
            </p:nvSpPr>
            <p:spPr>
              <a:xfrm rot="5400000">
                <a:off x="6626108" y="585673"/>
                <a:ext cx="324000" cy="1860671"/>
              </a:xfrm>
              <a:prstGeom prst="leftBrace">
                <a:avLst>
                  <a:gd name="adj1" fmla="val 5733"/>
                  <a:gd name="adj2" fmla="val 51117"/>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feld 46"/>
              <p:cNvSpPr txBox="1"/>
              <p:nvPr/>
            </p:nvSpPr>
            <p:spPr>
              <a:xfrm>
                <a:off x="5634076" y="330309"/>
                <a:ext cx="1709569" cy="923330"/>
              </a:xfrm>
              <a:prstGeom prst="rect">
                <a:avLst/>
              </a:prstGeom>
              <a:noFill/>
            </p:spPr>
            <p:txBody>
              <a:bodyPr wrap="square" rtlCol="0">
                <a:spAutoFit/>
              </a:bodyPr>
              <a:lstStyle/>
              <a:p>
                <a:r>
                  <a:rPr lang="en-US" b="1" dirty="0" err="1"/>
                  <a:t>Quasineutral</a:t>
                </a:r>
                <a:r>
                  <a:rPr lang="en-US" b="1" dirty="0"/>
                  <a:t> </a:t>
                </a:r>
                <a:r>
                  <a:rPr lang="en-US" b="1" dirty="0" smtClean="0"/>
                  <a:t>Magnetic </a:t>
                </a:r>
                <a:r>
                  <a:rPr lang="en-US" b="1" dirty="0" err="1" smtClean="0"/>
                  <a:t>presheath</a:t>
                </a:r>
                <a:endParaRPr lang="en-US" b="1" dirty="0"/>
              </a:p>
            </p:txBody>
          </p:sp>
        </p:grpSp>
        <p:cxnSp>
          <p:nvCxnSpPr>
            <p:cNvPr id="61" name="Gerade Verbindung mit Pfeil 60"/>
            <p:cNvCxnSpPr/>
            <p:nvPr/>
          </p:nvCxnSpPr>
          <p:spPr>
            <a:xfrm flipH="1">
              <a:off x="7726830" y="2042809"/>
              <a:ext cx="1650634" cy="544748"/>
            </a:xfrm>
            <a:prstGeom prst="straightConnector1">
              <a:avLst/>
            </a:prstGeom>
            <a:ln w="38100" cmpd="sng">
              <a:solidFill>
                <a:srgbClr val="0070C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a:off x="9374720" y="1581143"/>
              <a:ext cx="2638939" cy="923330"/>
            </a:xfrm>
            <a:prstGeom prst="rect">
              <a:avLst/>
            </a:prstGeom>
            <a:noFill/>
          </p:spPr>
          <p:txBody>
            <a:bodyPr wrap="square" rtlCol="0">
              <a:spAutoFit/>
            </a:bodyPr>
            <a:lstStyle/>
            <a:p>
              <a:r>
                <a:rPr lang="en-US" b="1" dirty="0" smtClean="0">
                  <a:solidFill>
                    <a:srgbClr val="0070C0"/>
                  </a:solidFill>
                </a:rPr>
                <a:t>Magnetic sheath exit / Quasi neutral region exit (QN exit)</a:t>
              </a:r>
              <a:endParaRPr lang="en-US" b="1" dirty="0">
                <a:solidFill>
                  <a:srgbClr val="0070C0"/>
                </a:solidFill>
              </a:endParaRPr>
            </a:p>
          </p:txBody>
        </p:sp>
      </p:grpSp>
      <mc:AlternateContent xmlns:mc="http://schemas.openxmlformats.org/markup-compatibility/2006">
        <mc:Choice xmlns:a14="http://schemas.microsoft.com/office/drawing/2010/main" Requires="a14">
          <p:sp>
            <p:nvSpPr>
              <p:cNvPr id="43" name="Textfeld 42"/>
              <p:cNvSpPr txBox="1"/>
              <p:nvPr/>
            </p:nvSpPr>
            <p:spPr>
              <a:xfrm>
                <a:off x="5058471" y="3365873"/>
                <a:ext cx="1731756" cy="37523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=0</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m:t>
                          </m:r>
                        </m:sub>
                      </m:sSub>
                    </m:oMath>
                  </m:oMathPara>
                </a14:m>
                <a:endParaRPr lang="en-US" i="1" dirty="0"/>
              </a:p>
            </p:txBody>
          </p:sp>
        </mc:Choice>
        <mc:Fallback>
          <p:sp>
            <p:nvSpPr>
              <p:cNvPr id="43" name="Textfeld 42"/>
              <p:cNvSpPr txBox="1">
                <a:spLocks noRot="1" noChangeAspect="1" noMove="1" noResize="1" noEditPoints="1" noAdjustHandles="1" noChangeArrowheads="1" noChangeShapeType="1" noTextEdit="1"/>
              </p:cNvSpPr>
              <p:nvPr/>
            </p:nvSpPr>
            <p:spPr>
              <a:xfrm>
                <a:off x="5058471" y="3365873"/>
                <a:ext cx="1731756" cy="375231"/>
              </a:xfrm>
              <a:prstGeom prst="rect">
                <a:avLst/>
              </a:prstGeom>
              <a:blipFill>
                <a:blip r:embed="rId5"/>
                <a:stretch>
                  <a:fillRect b="-6452"/>
                </a:stretch>
              </a:blipFill>
            </p:spPr>
            <p:txBody>
              <a:bodyPr/>
              <a:lstStyle/>
              <a:p>
                <a:r>
                  <a:rPr lang="en-US">
                    <a:noFill/>
                  </a:rPr>
                  <a:t> </a:t>
                </a:r>
              </a:p>
            </p:txBody>
          </p:sp>
        </mc:Fallback>
      </mc:AlternateContent>
    </p:spTree>
    <p:extLst>
      <p:ext uri="{BB962C8B-B14F-4D97-AF65-F5344CB8AC3E}">
        <p14:creationId xmlns:p14="http://schemas.microsoft.com/office/powerpoint/2010/main" val="29078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11"/>
          <p:cNvGrpSpPr/>
          <p:nvPr/>
        </p:nvGrpSpPr>
        <p:grpSpPr>
          <a:xfrm>
            <a:off x="7866388" y="782762"/>
            <a:ext cx="3724955" cy="5670712"/>
            <a:chOff x="7866388" y="782762"/>
            <a:chExt cx="3724955" cy="5670712"/>
          </a:xfrm>
        </p:grpSpPr>
        <p:grpSp>
          <p:nvGrpSpPr>
            <p:cNvPr id="38" name="Gruppieren 12"/>
            <p:cNvGrpSpPr/>
            <p:nvPr/>
          </p:nvGrpSpPr>
          <p:grpSpPr>
            <a:xfrm>
              <a:off x="7866388" y="782762"/>
              <a:ext cx="3724955" cy="5670712"/>
              <a:chOff x="7822838" y="812716"/>
              <a:chExt cx="3312865" cy="5741029"/>
            </a:xfrm>
          </p:grpSpPr>
          <p:pic>
            <p:nvPicPr>
              <p:cNvPr id="50" name="Grafik 8"/>
              <p:cNvPicPr>
                <a:picLocks noChangeAspect="1"/>
              </p:cNvPicPr>
              <p:nvPr/>
            </p:nvPicPr>
            <p:blipFill>
              <a:blip r:embed="rId3"/>
              <a:stretch>
                <a:fillRect/>
              </a:stretch>
            </p:blipFill>
            <p:spPr>
              <a:xfrm>
                <a:off x="7822838" y="994365"/>
                <a:ext cx="3312865" cy="2844000"/>
              </a:xfrm>
              <a:prstGeom prst="rect">
                <a:avLst/>
              </a:prstGeom>
            </p:spPr>
          </p:pic>
          <p:pic>
            <p:nvPicPr>
              <p:cNvPr id="51" name="Grafik 9"/>
              <p:cNvPicPr>
                <a:picLocks noChangeAspect="1"/>
              </p:cNvPicPr>
              <p:nvPr/>
            </p:nvPicPr>
            <p:blipFill>
              <a:blip r:embed="rId4"/>
              <a:stretch>
                <a:fillRect/>
              </a:stretch>
            </p:blipFill>
            <p:spPr>
              <a:xfrm>
                <a:off x="7919998" y="3709745"/>
                <a:ext cx="2813427" cy="2844000"/>
              </a:xfrm>
              <a:prstGeom prst="rect">
                <a:avLst/>
              </a:prstGeom>
            </p:spPr>
          </p:pic>
          <p:sp>
            <p:nvSpPr>
              <p:cNvPr id="52" name="Rechteck 10"/>
              <p:cNvSpPr/>
              <p:nvPr/>
            </p:nvSpPr>
            <p:spPr>
              <a:xfrm>
                <a:off x="8212968" y="812716"/>
                <a:ext cx="2799906" cy="261610"/>
              </a:xfrm>
              <a:prstGeom prst="rect">
                <a:avLst/>
              </a:prstGeom>
              <a:solidFill>
                <a:schemeClr val="bg1"/>
              </a:solidFill>
            </p:spPr>
            <p:txBody>
              <a:bodyPr wrap="square">
                <a:spAutoFit/>
              </a:bodyPr>
              <a:lstStyle/>
              <a:p>
                <a:r>
                  <a:rPr lang="en-US" sz="1100" dirty="0" smtClean="0"/>
                  <a:t>[1] G </a:t>
                </a:r>
                <a:r>
                  <a:rPr lang="en-US" sz="1100" dirty="0"/>
                  <a:t>F Matthews et al 1990 </a:t>
                </a:r>
                <a:r>
                  <a:rPr lang="en-US" sz="1100" dirty="0" smtClean="0"/>
                  <a:t>PPCF </a:t>
                </a:r>
                <a:r>
                  <a:rPr lang="en-US" sz="1100" b="1" dirty="0"/>
                  <a:t>32</a:t>
                </a:r>
                <a:r>
                  <a:rPr lang="en-US" sz="1100" dirty="0"/>
                  <a:t> 1301</a:t>
                </a:r>
              </a:p>
            </p:txBody>
          </p:sp>
        </p:grpSp>
        <p:sp>
          <p:nvSpPr>
            <p:cNvPr id="39" name="Textfeld 1"/>
            <p:cNvSpPr txBox="1"/>
            <p:nvPr/>
          </p:nvSpPr>
          <p:spPr>
            <a:xfrm rot="18348587">
              <a:off x="10252551" y="1889616"/>
              <a:ext cx="409296" cy="128240"/>
            </a:xfrm>
            <a:prstGeom prst="rect">
              <a:avLst/>
            </a:prstGeom>
            <a:solidFill>
              <a:schemeClr val="bg1"/>
            </a:solidFill>
          </p:spPr>
          <p:txBody>
            <a:bodyPr wrap="square" lIns="0" tIns="0" rIns="0" bIns="0" rtlCol="0" anchor="t" anchorCtr="0">
              <a:spAutoFit/>
            </a:bodyPr>
            <a:lstStyle/>
            <a:p>
              <a:pPr algn="ctr">
                <a:lnSpc>
                  <a:spcPts val="1000"/>
                </a:lnSpc>
                <a:spcBef>
                  <a:spcPts val="1150"/>
                </a:spcBef>
              </a:pPr>
              <a:r>
                <a:rPr lang="en-US" sz="900" dirty="0" smtClean="0"/>
                <a:t> [Sin </a:t>
              </a:r>
              <a:r>
                <a:rPr lang="el-GR" sz="900" dirty="0" smtClean="0"/>
                <a:t>α</a:t>
              </a:r>
              <a:r>
                <a:rPr lang="en-US" sz="900" dirty="0" smtClean="0"/>
                <a:t>] </a:t>
              </a:r>
            </a:p>
          </p:txBody>
        </p:sp>
        <p:sp>
          <p:nvSpPr>
            <p:cNvPr id="40" name="Textfeld 18"/>
            <p:cNvSpPr txBox="1"/>
            <p:nvPr/>
          </p:nvSpPr>
          <p:spPr>
            <a:xfrm rot="16200000">
              <a:off x="11158862" y="2216047"/>
              <a:ext cx="534436" cy="128240"/>
            </a:xfrm>
            <a:prstGeom prst="rect">
              <a:avLst/>
            </a:prstGeom>
            <a:solidFill>
              <a:schemeClr val="bg1"/>
            </a:solidFill>
          </p:spPr>
          <p:txBody>
            <a:bodyPr wrap="square" lIns="0" tIns="0" rIns="0" bIns="0" rtlCol="0" anchor="t" anchorCtr="0">
              <a:spAutoFit/>
            </a:bodyPr>
            <a:lstStyle/>
            <a:p>
              <a:pPr algn="ctr">
                <a:lnSpc>
                  <a:spcPts val="1000"/>
                </a:lnSpc>
                <a:spcBef>
                  <a:spcPts val="1150"/>
                </a:spcBef>
              </a:pPr>
              <a:r>
                <a:rPr lang="en-US" sz="900" dirty="0" smtClean="0"/>
                <a:t> [Sin </a:t>
              </a:r>
              <a:r>
                <a:rPr lang="el-GR" sz="900" dirty="0" smtClean="0"/>
                <a:t>α</a:t>
              </a:r>
              <a:r>
                <a:rPr lang="en-US" sz="900" dirty="0" smtClean="0"/>
                <a:t>]    </a:t>
              </a:r>
            </a:p>
          </p:txBody>
        </p:sp>
        <p:sp>
          <p:nvSpPr>
            <p:cNvPr id="41" name="Textfeld 19"/>
            <p:cNvSpPr txBox="1"/>
            <p:nvPr/>
          </p:nvSpPr>
          <p:spPr>
            <a:xfrm>
              <a:off x="9461647" y="6324732"/>
              <a:ext cx="823814" cy="128240"/>
            </a:xfrm>
            <a:prstGeom prst="rect">
              <a:avLst/>
            </a:prstGeom>
            <a:solidFill>
              <a:schemeClr val="bg1"/>
            </a:solidFill>
          </p:spPr>
          <p:txBody>
            <a:bodyPr wrap="square" lIns="0" tIns="0" rIns="0" bIns="0" rtlCol="0" anchor="t" anchorCtr="0">
              <a:spAutoFit/>
            </a:bodyPr>
            <a:lstStyle/>
            <a:p>
              <a:pPr algn="ctr">
                <a:lnSpc>
                  <a:spcPts val="1000"/>
                </a:lnSpc>
                <a:spcBef>
                  <a:spcPts val="1150"/>
                </a:spcBef>
              </a:pPr>
              <a:r>
                <a:rPr lang="en-US" sz="900" dirty="0" smtClean="0"/>
                <a:t>Tilt angle  </a:t>
              </a:r>
              <a:r>
                <a:rPr lang="el-GR" sz="900" dirty="0" smtClean="0"/>
                <a:t>α</a:t>
              </a:r>
              <a:r>
                <a:rPr lang="en-US" sz="900" dirty="0" smtClean="0"/>
                <a:t>    </a:t>
              </a:r>
            </a:p>
          </p:txBody>
        </p:sp>
        <p:sp>
          <p:nvSpPr>
            <p:cNvPr id="42" name="Textfeld 6"/>
            <p:cNvSpPr txBox="1"/>
            <p:nvPr/>
          </p:nvSpPr>
          <p:spPr>
            <a:xfrm>
              <a:off x="8645688" y="6212620"/>
              <a:ext cx="231612" cy="131162"/>
            </a:xfrm>
            <a:prstGeom prst="rect">
              <a:avLst/>
            </a:prstGeom>
            <a:solidFill>
              <a:schemeClr val="bg1"/>
            </a:solidFill>
          </p:spPr>
          <p:txBody>
            <a:bodyPr wrap="square" lIns="0" tIns="0" rIns="0" bIns="0" rtlCol="0" anchor="t" anchorCtr="0">
              <a:spAutoFit/>
            </a:bodyPr>
            <a:lstStyle/>
            <a:p>
              <a:pPr algn="l">
                <a:lnSpc>
                  <a:spcPts val="1000"/>
                </a:lnSpc>
                <a:spcBef>
                  <a:spcPts val="1150"/>
                </a:spcBef>
              </a:pPr>
              <a:r>
                <a:rPr lang="en-US" sz="800" dirty="0" smtClean="0"/>
                <a:t>-10</a:t>
              </a:r>
            </a:p>
          </p:txBody>
        </p:sp>
        <p:sp>
          <p:nvSpPr>
            <p:cNvPr id="43" name="Textfeld 20"/>
            <p:cNvSpPr txBox="1"/>
            <p:nvPr/>
          </p:nvSpPr>
          <p:spPr>
            <a:xfrm>
              <a:off x="9695794" y="6191973"/>
              <a:ext cx="231612" cy="119520"/>
            </a:xfrm>
            <a:prstGeom prst="rect">
              <a:avLst/>
            </a:prstGeom>
            <a:solidFill>
              <a:schemeClr val="bg1"/>
            </a:solidFill>
          </p:spPr>
          <p:txBody>
            <a:bodyPr wrap="square" lIns="0" tIns="0" rIns="0" bIns="0" rtlCol="0" anchor="t" anchorCtr="0">
              <a:spAutoFit/>
            </a:bodyPr>
            <a:lstStyle/>
            <a:p>
              <a:pPr algn="l">
                <a:lnSpc>
                  <a:spcPts val="1000"/>
                </a:lnSpc>
                <a:spcBef>
                  <a:spcPts val="1150"/>
                </a:spcBef>
              </a:pPr>
              <a:r>
                <a:rPr lang="en-US" sz="800" dirty="0" smtClean="0"/>
                <a:t>  0</a:t>
              </a:r>
            </a:p>
          </p:txBody>
        </p:sp>
        <p:sp>
          <p:nvSpPr>
            <p:cNvPr id="44" name="Textfeld 21"/>
            <p:cNvSpPr txBox="1"/>
            <p:nvPr/>
          </p:nvSpPr>
          <p:spPr>
            <a:xfrm>
              <a:off x="10720500" y="6199920"/>
              <a:ext cx="229256" cy="119520"/>
            </a:xfrm>
            <a:prstGeom prst="rect">
              <a:avLst/>
            </a:prstGeom>
            <a:solidFill>
              <a:schemeClr val="bg1"/>
            </a:solidFill>
          </p:spPr>
          <p:txBody>
            <a:bodyPr wrap="square" lIns="0" tIns="0" rIns="0" bIns="0" rtlCol="0" anchor="t" anchorCtr="0">
              <a:spAutoFit/>
            </a:bodyPr>
            <a:lstStyle/>
            <a:p>
              <a:pPr algn="l">
                <a:lnSpc>
                  <a:spcPts val="1000"/>
                </a:lnSpc>
                <a:spcBef>
                  <a:spcPts val="1150"/>
                </a:spcBef>
              </a:pPr>
              <a:r>
                <a:rPr lang="en-US" sz="800" dirty="0" smtClean="0"/>
                <a:t>  10</a:t>
              </a:r>
            </a:p>
          </p:txBody>
        </p:sp>
        <p:sp>
          <p:nvSpPr>
            <p:cNvPr id="45" name="Textfeld 22"/>
            <p:cNvSpPr txBox="1"/>
            <p:nvPr/>
          </p:nvSpPr>
          <p:spPr>
            <a:xfrm>
              <a:off x="10835835" y="3534523"/>
              <a:ext cx="229256" cy="119520"/>
            </a:xfrm>
            <a:prstGeom prst="rect">
              <a:avLst/>
            </a:prstGeom>
            <a:solidFill>
              <a:schemeClr val="bg1"/>
            </a:solidFill>
          </p:spPr>
          <p:txBody>
            <a:bodyPr wrap="square" lIns="0" tIns="0" rIns="0" bIns="0" rtlCol="0" anchor="t" anchorCtr="0">
              <a:spAutoFit/>
            </a:bodyPr>
            <a:lstStyle/>
            <a:p>
              <a:pPr algn="l">
                <a:lnSpc>
                  <a:spcPts val="1000"/>
                </a:lnSpc>
                <a:spcBef>
                  <a:spcPts val="1150"/>
                </a:spcBef>
              </a:pPr>
              <a:r>
                <a:rPr lang="en-US" sz="800" dirty="0" smtClean="0"/>
                <a:t>  30</a:t>
              </a:r>
            </a:p>
          </p:txBody>
        </p:sp>
        <p:sp>
          <p:nvSpPr>
            <p:cNvPr id="46" name="Textfeld 23"/>
            <p:cNvSpPr txBox="1"/>
            <p:nvPr/>
          </p:nvSpPr>
          <p:spPr>
            <a:xfrm>
              <a:off x="10290533" y="3528173"/>
              <a:ext cx="229256" cy="119520"/>
            </a:xfrm>
            <a:prstGeom prst="rect">
              <a:avLst/>
            </a:prstGeom>
            <a:solidFill>
              <a:schemeClr val="bg1"/>
            </a:solidFill>
          </p:spPr>
          <p:txBody>
            <a:bodyPr wrap="square" lIns="0" tIns="0" rIns="0" bIns="0" rtlCol="0" anchor="t" anchorCtr="0">
              <a:spAutoFit/>
            </a:bodyPr>
            <a:lstStyle/>
            <a:p>
              <a:pPr algn="l">
                <a:lnSpc>
                  <a:spcPts val="1000"/>
                </a:lnSpc>
                <a:spcBef>
                  <a:spcPts val="1150"/>
                </a:spcBef>
              </a:pPr>
              <a:r>
                <a:rPr lang="en-US" sz="800" dirty="0" smtClean="0"/>
                <a:t>  20</a:t>
              </a:r>
            </a:p>
          </p:txBody>
        </p:sp>
        <p:sp>
          <p:nvSpPr>
            <p:cNvPr id="47" name="Textfeld 24"/>
            <p:cNvSpPr txBox="1"/>
            <p:nvPr/>
          </p:nvSpPr>
          <p:spPr>
            <a:xfrm>
              <a:off x="9699531" y="3521290"/>
              <a:ext cx="229256" cy="119520"/>
            </a:xfrm>
            <a:prstGeom prst="rect">
              <a:avLst/>
            </a:prstGeom>
            <a:solidFill>
              <a:schemeClr val="bg1"/>
            </a:solidFill>
          </p:spPr>
          <p:txBody>
            <a:bodyPr wrap="square" lIns="0" tIns="0" rIns="0" bIns="0" rtlCol="0" anchor="t" anchorCtr="0">
              <a:spAutoFit/>
            </a:bodyPr>
            <a:lstStyle/>
            <a:p>
              <a:pPr algn="l">
                <a:lnSpc>
                  <a:spcPts val="1000"/>
                </a:lnSpc>
                <a:spcBef>
                  <a:spcPts val="1150"/>
                </a:spcBef>
              </a:pPr>
              <a:r>
                <a:rPr lang="en-US" sz="800" dirty="0" smtClean="0"/>
                <a:t>  10</a:t>
              </a:r>
            </a:p>
          </p:txBody>
        </p:sp>
        <p:sp>
          <p:nvSpPr>
            <p:cNvPr id="48" name="Textfeld 25"/>
            <p:cNvSpPr txBox="1"/>
            <p:nvPr/>
          </p:nvSpPr>
          <p:spPr>
            <a:xfrm>
              <a:off x="9133929" y="3521823"/>
              <a:ext cx="229256" cy="119520"/>
            </a:xfrm>
            <a:prstGeom prst="rect">
              <a:avLst/>
            </a:prstGeom>
            <a:solidFill>
              <a:schemeClr val="bg1"/>
            </a:solidFill>
          </p:spPr>
          <p:txBody>
            <a:bodyPr wrap="square" lIns="0" tIns="0" rIns="0" bIns="0" rtlCol="0" anchor="t" anchorCtr="0">
              <a:spAutoFit/>
            </a:bodyPr>
            <a:lstStyle/>
            <a:p>
              <a:pPr algn="l">
                <a:lnSpc>
                  <a:spcPts val="1000"/>
                </a:lnSpc>
                <a:spcBef>
                  <a:spcPts val="1150"/>
                </a:spcBef>
              </a:pPr>
              <a:r>
                <a:rPr lang="en-US" sz="800" dirty="0" smtClean="0"/>
                <a:t>  0</a:t>
              </a:r>
            </a:p>
          </p:txBody>
        </p:sp>
        <p:sp>
          <p:nvSpPr>
            <p:cNvPr id="49" name="Textfeld 26"/>
            <p:cNvSpPr txBox="1"/>
            <p:nvPr/>
          </p:nvSpPr>
          <p:spPr>
            <a:xfrm>
              <a:off x="8542927" y="3521823"/>
              <a:ext cx="229256" cy="119520"/>
            </a:xfrm>
            <a:prstGeom prst="rect">
              <a:avLst/>
            </a:prstGeom>
            <a:solidFill>
              <a:schemeClr val="bg1"/>
            </a:solidFill>
          </p:spPr>
          <p:txBody>
            <a:bodyPr wrap="square" lIns="0" tIns="0" rIns="0" bIns="0" rtlCol="0" anchor="t" anchorCtr="0">
              <a:spAutoFit/>
            </a:bodyPr>
            <a:lstStyle/>
            <a:p>
              <a:pPr algn="l">
                <a:lnSpc>
                  <a:spcPts val="1000"/>
                </a:lnSpc>
                <a:spcBef>
                  <a:spcPts val="1150"/>
                </a:spcBef>
              </a:pPr>
              <a:r>
                <a:rPr lang="en-US" sz="800" dirty="0" smtClean="0"/>
                <a:t>  -10</a:t>
              </a:r>
            </a:p>
          </p:txBody>
        </p:sp>
      </p:grpSp>
      <p:sp>
        <p:nvSpPr>
          <p:cNvPr id="3" name="Title 2"/>
          <p:cNvSpPr>
            <a:spLocks noGrp="1"/>
          </p:cNvSpPr>
          <p:nvPr>
            <p:ph type="title"/>
          </p:nvPr>
        </p:nvSpPr>
        <p:spPr>
          <a:xfrm>
            <a:off x="695326" y="441325"/>
            <a:ext cx="9576471" cy="608226"/>
          </a:xfrm>
        </p:spPr>
        <p:txBody>
          <a:bodyPr/>
          <a:lstStyle/>
          <a:p>
            <a:r>
              <a:rPr lang="en-US" dirty="0" smtClean="0"/>
              <a:t>Motivation:</a:t>
            </a:r>
            <a:endParaRPr lang="en-US" dirty="0"/>
          </a:p>
        </p:txBody>
      </p:sp>
      <p:sp>
        <p:nvSpPr>
          <p:cNvPr id="4" name="Date Placeholder 3"/>
          <p:cNvSpPr>
            <a:spLocks noGrp="1"/>
          </p:cNvSpPr>
          <p:nvPr>
            <p:ph type="dt" sz="half" idx="14"/>
          </p:nvPr>
        </p:nvSpPr>
        <p:spPr/>
        <p:txBody>
          <a:bodyPr/>
          <a:lstStyle/>
          <a:p>
            <a:r>
              <a:rPr lang="en-US" smtClean="0"/>
              <a:t>Sheath model for shallow angles</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a:t>
            </a:fld>
            <a:endParaRPr lang="de-DE" dirty="0"/>
          </a:p>
        </p:txBody>
      </p:sp>
      <mc:AlternateContent xmlns:mc="http://schemas.openxmlformats.org/markup-compatibility/2006">
        <mc:Choice xmlns:a14="http://schemas.microsoft.com/office/drawing/2010/main" Requires="a14">
          <p:sp>
            <p:nvSpPr>
              <p:cNvPr id="8" name="Inhaltsplatzhalter 7"/>
              <p:cNvSpPr>
                <a:spLocks noGrp="1"/>
              </p:cNvSpPr>
              <p:nvPr>
                <p:ph sz="quarter" idx="13"/>
              </p:nvPr>
            </p:nvSpPr>
            <p:spPr>
              <a:xfrm>
                <a:off x="365852" y="1165087"/>
                <a:ext cx="7376754" cy="4281347"/>
              </a:xfrm>
            </p:spPr>
            <p:txBody>
              <a:bodyPr>
                <a:noAutofit/>
              </a:bodyPr>
              <a:lstStyle/>
              <a:p>
                <a:pPr marL="285750" indent="-285750">
                  <a:buFont typeface="Arial" panose="020B0604020202020204" pitchFamily="34" charset="0"/>
                  <a:buChar char="•"/>
                </a:pPr>
                <a:r>
                  <a:rPr lang="en-US" sz="1400" b="0" dirty="0" smtClean="0"/>
                  <a:t>Stangeby [1] showed that for hydrogen plasma Debye sheath disappears at </a:t>
                </a:r>
                <a14:m>
                  <m:oMath xmlns:m="http://schemas.openxmlformats.org/officeDocument/2006/math">
                    <m:r>
                      <a:rPr lang="en-US" sz="1400" b="0" i="1">
                        <a:latin typeface="Cambria Math" panose="02040503050406030204" pitchFamily="18" charset="0"/>
                      </a:rPr>
                      <m:t>𝛼</m:t>
                    </m:r>
                    <m:r>
                      <a:rPr lang="en-US" sz="1400" b="0" i="1">
                        <a:latin typeface="Cambria Math" panose="02040503050406030204" pitchFamily="18" charset="0"/>
                      </a:rPr>
                      <m:t>&lt;</m:t>
                    </m:r>
                    <m:sSup>
                      <m:sSupPr>
                        <m:ctrlPr>
                          <a:rPr lang="en-US" sz="1400" b="0" i="1">
                            <a:latin typeface="Cambria Math" panose="02040503050406030204" pitchFamily="18" charset="0"/>
                          </a:rPr>
                        </m:ctrlPr>
                      </m:sSupPr>
                      <m:e>
                        <m:r>
                          <a:rPr lang="en-US" sz="1400" b="0" i="1">
                            <a:latin typeface="Cambria Math" panose="02040503050406030204" pitchFamily="18" charset="0"/>
                          </a:rPr>
                          <m:t>5</m:t>
                        </m:r>
                      </m:e>
                      <m:sup>
                        <m:r>
                          <a:rPr lang="en-US" sz="1400" b="0" i="1">
                            <a:latin typeface="Cambria Math" panose="02040503050406030204" pitchFamily="18" charset="0"/>
                          </a:rPr>
                          <m:t>∘</m:t>
                        </m:r>
                      </m:sup>
                    </m:sSup>
                  </m:oMath>
                </a14:m>
                <a:r>
                  <a:rPr lang="en-US" sz="1400" b="0" dirty="0" smtClean="0"/>
                  <a:t> and Bohm criterion is not followed, but he assumed a fixed sheath drop.</a:t>
                </a:r>
              </a:p>
              <a:p>
                <a:pPr marL="285750" indent="-285750">
                  <a:buFont typeface="Arial" panose="020B0604020202020204" pitchFamily="34" charset="0"/>
                  <a:buChar char="•"/>
                </a:pPr>
                <a:r>
                  <a:rPr lang="en-US" sz="1400" b="0" dirty="0" smtClean="0"/>
                  <a:t>Stangeby [1] and </a:t>
                </a:r>
                <a:r>
                  <a:rPr lang="en-US" sz="1400" b="0" dirty="0" err="1" smtClean="0"/>
                  <a:t>Tskhakaya</a:t>
                </a:r>
                <a:r>
                  <a:rPr lang="en-US" sz="1400" b="0" dirty="0" smtClean="0"/>
                  <a:t> [2] postulate sheath reversal at </a:t>
                </a:r>
                <a14:m>
                  <m:oMath xmlns:m="http://schemas.openxmlformats.org/officeDocument/2006/math">
                    <m:r>
                      <a:rPr lang="en-US" sz="1400" b="0" i="1">
                        <a:latin typeface="Cambria Math" panose="02040503050406030204" pitchFamily="18" charset="0"/>
                      </a:rPr>
                      <m:t>𝛼</m:t>
                    </m:r>
                    <m:r>
                      <a:rPr lang="en-US" sz="1400" b="0" i="1">
                        <a:latin typeface="Cambria Math" panose="02040503050406030204" pitchFamily="18" charset="0"/>
                      </a:rPr>
                      <m:t>&lt;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1.3</m:t>
                        </m:r>
                      </m:e>
                      <m:sup>
                        <m:r>
                          <a:rPr lang="en-US" sz="1400" b="0" i="1" smtClean="0">
                            <a:latin typeface="Cambria Math" panose="02040503050406030204" pitchFamily="18" charset="0"/>
                          </a:rPr>
                          <m:t>∘</m:t>
                        </m:r>
                      </m:sup>
                    </m:sSup>
                  </m:oMath>
                </a14:m>
                <a:r>
                  <a:rPr lang="en-US" sz="1400" b="0" dirty="0" smtClean="0"/>
                  <a:t>.</a:t>
                </a:r>
              </a:p>
              <a:p>
                <a:pPr marL="285750" indent="-285750">
                  <a:buFont typeface="Arial" panose="020B0604020202020204" pitchFamily="34" charset="0"/>
                  <a:buChar char="•"/>
                </a:pPr>
                <a:r>
                  <a:rPr lang="en-US" sz="1400" b="0" dirty="0" smtClean="0"/>
                  <a:t>PIC simulations [3] for near parallel incidence show </a:t>
                </a:r>
              </a:p>
              <a:p>
                <a:pPr marL="642938" lvl="4" indent="-285750"/>
                <a:r>
                  <a:rPr lang="en-US" sz="1400" b="0" dirty="0" smtClean="0">
                    <a:solidFill>
                      <a:srgbClr val="005555"/>
                    </a:solidFill>
                  </a:rPr>
                  <a:t>a change in sheath drop with angle of incidence</a:t>
                </a:r>
              </a:p>
              <a:p>
                <a:pPr marL="642938" lvl="4" indent="-285750"/>
                <a:r>
                  <a:rPr lang="en-US" sz="1400" b="0" dirty="0" smtClean="0">
                    <a:solidFill>
                      <a:srgbClr val="005555"/>
                    </a:solidFill>
                  </a:rPr>
                  <a:t>sheath reversal for near-parallel incidence</a:t>
                </a:r>
              </a:p>
              <a:p>
                <a:pPr marL="642938" lvl="4" indent="-285750"/>
                <a:r>
                  <a:rPr lang="en-US" sz="1400" dirty="0" smtClean="0">
                    <a:solidFill>
                      <a:srgbClr val="005555"/>
                    </a:solidFill>
                  </a:rPr>
                  <a:t>Change in ion flux from the expected value</a:t>
                </a:r>
              </a:p>
              <a:p>
                <a:pPr marL="285750" indent="-285750">
                  <a:buFont typeface="Arial" panose="020B0604020202020204" pitchFamily="34" charset="0"/>
                  <a:buChar char="•"/>
                </a:pPr>
                <a:r>
                  <a:rPr lang="en-US" sz="1400" b="0" dirty="0" smtClean="0">
                    <a:solidFill>
                      <a:srgbClr val="005555"/>
                    </a:solidFill>
                  </a:rPr>
                  <a:t>.</a:t>
                </a:r>
                <a:r>
                  <a:rPr lang="en-US" sz="1400" b="0" dirty="0"/>
                  <a:t> Experiments at the DITE tokamak showed [6]:</a:t>
                </a:r>
              </a:p>
              <a:p>
                <a:pPr marL="465138" lvl="2" indent="-285750"/>
                <a:r>
                  <a:rPr lang="en-US" sz="1400" b="0" dirty="0"/>
                  <a:t>Deviations in ion saturation current patterns from sin </a:t>
                </a:r>
                <a:r>
                  <a:rPr lang="el-GR" sz="1400" b="0" dirty="0"/>
                  <a:t>α</a:t>
                </a:r>
                <a:r>
                  <a:rPr lang="en-US" sz="1400" b="0" dirty="0"/>
                  <a:t> at incidence angles around or below </a:t>
                </a:r>
                <a:r>
                  <a:rPr lang="el-GR" sz="1400" b="0" dirty="0"/>
                  <a:t>α </a:t>
                </a:r>
                <a:r>
                  <a:rPr lang="en-US" sz="1400" b="0" dirty="0"/>
                  <a:t> = 10</a:t>
                </a:r>
                <a:r>
                  <a:rPr lang="en-US" sz="1400" b="0" baseline="30000" dirty="0"/>
                  <a:t>0</a:t>
                </a:r>
                <a:r>
                  <a:rPr lang="en-US" sz="1400" b="0" dirty="0"/>
                  <a:t>.</a:t>
                </a:r>
              </a:p>
              <a:p>
                <a:pPr marL="465138" lvl="2" indent="-285750"/>
                <a:r>
                  <a:rPr lang="en-US" sz="1400" b="0" dirty="0"/>
                  <a:t>At shallow angles, the electron saturation current to ion saturation current ratio drops below 1, and the measured floating potential becomes less negative and even positive for near-parallel incidence.</a:t>
                </a:r>
              </a:p>
              <a:p>
                <a:pPr marL="285750" lvl="1" indent="-285750">
                  <a:buFont typeface="Arial" panose="020B0604020202020204" pitchFamily="34" charset="0"/>
                  <a:buChar char="•"/>
                </a:pPr>
                <a:r>
                  <a:rPr lang="en-US" sz="1400" dirty="0">
                    <a:solidFill>
                      <a:srgbClr val="005555"/>
                    </a:solidFill>
                  </a:rPr>
                  <a:t>TFTR experiments also showed “a substantially higher heat flux at tangency point (near-parallel incidence) than is calculated conventionally.”</a:t>
                </a:r>
              </a:p>
              <a:p>
                <a:pPr marL="285750" lvl="1" indent="-285750">
                  <a:buFont typeface="Arial" panose="020B0604020202020204" pitchFamily="34" charset="0"/>
                  <a:buChar char="•"/>
                </a:pPr>
                <a:endParaRPr lang="en-US" sz="1400" b="0" dirty="0" smtClean="0">
                  <a:solidFill>
                    <a:srgbClr val="005555"/>
                  </a:solidFill>
                </a:endParaRPr>
              </a:p>
              <a:p>
                <a:pPr marL="285750" indent="-285750">
                  <a:buFont typeface="Arial" panose="020B0604020202020204" pitchFamily="34" charset="0"/>
                  <a:buChar char="•"/>
                </a:pPr>
                <a:endParaRPr lang="en-US" sz="1400" b="0" dirty="0" smtClean="0"/>
              </a:p>
              <a:p>
                <a:pPr marL="285750" indent="-285750">
                  <a:buFont typeface="Arial" panose="020B0604020202020204" pitchFamily="34" charset="0"/>
                  <a:buChar char="•"/>
                </a:pPr>
                <a:endParaRPr lang="en-US" sz="1400" b="0" dirty="0" smtClean="0"/>
              </a:p>
            </p:txBody>
          </p:sp>
        </mc:Choice>
        <mc:Fallback>
          <p:sp>
            <p:nvSpPr>
              <p:cNvPr id="8" name="Inhaltsplatzhalter 7"/>
              <p:cNvSpPr>
                <a:spLocks noGrp="1" noRot="1" noChangeAspect="1" noMove="1" noResize="1" noEditPoints="1" noAdjustHandles="1" noChangeArrowheads="1" noChangeShapeType="1" noTextEdit="1"/>
              </p:cNvSpPr>
              <p:nvPr>
                <p:ph sz="quarter" idx="13"/>
              </p:nvPr>
            </p:nvSpPr>
            <p:spPr>
              <a:xfrm>
                <a:off x="365852" y="1165087"/>
                <a:ext cx="7376754" cy="4281347"/>
              </a:xfrm>
              <a:blipFill>
                <a:blip r:embed="rId5"/>
                <a:stretch>
                  <a:fillRect l="-1322" r="-1240" b="-8974"/>
                </a:stretch>
              </a:blipFill>
            </p:spPr>
            <p:txBody>
              <a:bodyPr/>
              <a:lstStyle/>
              <a:p>
                <a:r>
                  <a:rPr lang="en-US">
                    <a:noFill/>
                  </a:rPr>
                  <a:t> </a:t>
                </a:r>
              </a:p>
            </p:txBody>
          </p:sp>
        </mc:Fallback>
      </mc:AlternateContent>
      <p:sp>
        <p:nvSpPr>
          <p:cNvPr id="31" name="Rechteck 30"/>
          <p:cNvSpPr/>
          <p:nvPr/>
        </p:nvSpPr>
        <p:spPr>
          <a:xfrm>
            <a:off x="365852" y="5705969"/>
            <a:ext cx="6638263" cy="784830"/>
          </a:xfrm>
          <a:prstGeom prst="rect">
            <a:avLst/>
          </a:prstGeom>
        </p:spPr>
        <p:txBody>
          <a:bodyPr wrap="square">
            <a:spAutoFit/>
          </a:bodyPr>
          <a:lstStyle/>
          <a:p>
            <a:r>
              <a:rPr lang="en-US" sz="900" dirty="0" smtClean="0">
                <a:solidFill>
                  <a:srgbClr val="005555"/>
                </a:solidFill>
              </a:rPr>
              <a:t>[1</a:t>
            </a:r>
            <a:r>
              <a:rPr lang="en-US" sz="900" dirty="0">
                <a:solidFill>
                  <a:srgbClr val="005555"/>
                </a:solidFill>
              </a:rPr>
              <a:t>] P.C. Stangeby </a:t>
            </a:r>
            <a:r>
              <a:rPr lang="en-US" sz="900" dirty="0" smtClean="0">
                <a:solidFill>
                  <a:srgbClr val="005555"/>
                </a:solidFill>
              </a:rPr>
              <a:t>Nucl</a:t>
            </a:r>
            <a:r>
              <a:rPr lang="en-US" sz="900" dirty="0">
                <a:solidFill>
                  <a:srgbClr val="005555"/>
                </a:solidFill>
              </a:rPr>
              <a:t>. Fusion </a:t>
            </a:r>
            <a:r>
              <a:rPr lang="en-US" sz="900" b="1" dirty="0">
                <a:solidFill>
                  <a:srgbClr val="005555"/>
                </a:solidFill>
              </a:rPr>
              <a:t>52</a:t>
            </a:r>
            <a:r>
              <a:rPr lang="en-US" sz="900" dirty="0">
                <a:solidFill>
                  <a:srgbClr val="005555"/>
                </a:solidFill>
              </a:rPr>
              <a:t> </a:t>
            </a:r>
            <a:r>
              <a:rPr lang="en-US" sz="900" dirty="0" smtClean="0">
                <a:solidFill>
                  <a:srgbClr val="005555"/>
                </a:solidFill>
              </a:rPr>
              <a:t>083012 (2012)</a:t>
            </a:r>
          </a:p>
          <a:p>
            <a:r>
              <a:rPr lang="en-US" sz="900" dirty="0">
                <a:solidFill>
                  <a:srgbClr val="005555"/>
                </a:solidFill>
              </a:rPr>
              <a:t>[2] </a:t>
            </a:r>
            <a:r>
              <a:rPr lang="en-US" sz="900" dirty="0" err="1" smtClean="0">
                <a:solidFill>
                  <a:srgbClr val="005555"/>
                </a:solidFill>
              </a:rPr>
              <a:t>Tskhakya</a:t>
            </a:r>
            <a:r>
              <a:rPr lang="en-US" sz="900" dirty="0" smtClean="0">
                <a:solidFill>
                  <a:srgbClr val="005555"/>
                </a:solidFill>
              </a:rPr>
              <a:t> and Kuhn Journal </a:t>
            </a:r>
            <a:r>
              <a:rPr lang="en-US" sz="900" dirty="0">
                <a:solidFill>
                  <a:srgbClr val="005555"/>
                </a:solidFill>
              </a:rPr>
              <a:t>of Nuclear Materials </a:t>
            </a:r>
            <a:r>
              <a:rPr lang="en-US" sz="900" dirty="0" smtClean="0">
                <a:solidFill>
                  <a:srgbClr val="005555"/>
                </a:solidFill>
              </a:rPr>
              <a:t>313-316 (2003)</a:t>
            </a:r>
          </a:p>
          <a:p>
            <a:r>
              <a:rPr lang="en-US" sz="900" dirty="0" smtClean="0">
                <a:solidFill>
                  <a:srgbClr val="005555"/>
                </a:solidFill>
              </a:rPr>
              <a:t>[3] </a:t>
            </a:r>
            <a:r>
              <a:rPr lang="en-US" sz="900" dirty="0">
                <a:solidFill>
                  <a:srgbClr val="005555"/>
                </a:solidFill>
              </a:rPr>
              <a:t>J Moritz et al Physics of Plasmas 26, 013507 (2019</a:t>
            </a:r>
            <a:r>
              <a:rPr lang="en-US" sz="900" dirty="0" smtClean="0">
                <a:solidFill>
                  <a:srgbClr val="005555"/>
                </a:solidFill>
              </a:rPr>
              <a:t>)</a:t>
            </a:r>
          </a:p>
          <a:p>
            <a:r>
              <a:rPr lang="en-US" sz="900" dirty="0" smtClean="0">
                <a:solidFill>
                  <a:srgbClr val="005555"/>
                </a:solidFill>
              </a:rPr>
              <a:t>[4] </a:t>
            </a:r>
            <a:r>
              <a:rPr lang="en-US" sz="900" dirty="0">
                <a:solidFill>
                  <a:srgbClr val="005555"/>
                </a:solidFill>
              </a:rPr>
              <a:t>Cohen and </a:t>
            </a:r>
            <a:r>
              <a:rPr lang="en-US" sz="900" dirty="0" err="1">
                <a:solidFill>
                  <a:srgbClr val="005555"/>
                </a:solidFill>
              </a:rPr>
              <a:t>Ryutov</a:t>
            </a:r>
            <a:r>
              <a:rPr lang="en-US" sz="900" dirty="0">
                <a:solidFill>
                  <a:srgbClr val="005555"/>
                </a:solidFill>
              </a:rPr>
              <a:t> Physics of Plasmas </a:t>
            </a:r>
            <a:r>
              <a:rPr lang="en-US" sz="900" b="1" dirty="0">
                <a:solidFill>
                  <a:srgbClr val="005555"/>
                </a:solidFill>
              </a:rPr>
              <a:t>5</a:t>
            </a:r>
            <a:r>
              <a:rPr lang="en-US" sz="900" dirty="0">
                <a:solidFill>
                  <a:srgbClr val="005555"/>
                </a:solidFill>
              </a:rPr>
              <a:t>, (1998)</a:t>
            </a:r>
          </a:p>
          <a:p>
            <a:r>
              <a:rPr lang="en-US" sz="900" dirty="0" smtClean="0">
                <a:solidFill>
                  <a:srgbClr val="005555"/>
                </a:solidFill>
              </a:rPr>
              <a:t>[5] </a:t>
            </a:r>
            <a:r>
              <a:rPr lang="en-US" sz="900" dirty="0">
                <a:solidFill>
                  <a:srgbClr val="005555"/>
                </a:solidFill>
              </a:rPr>
              <a:t>Geraldini, Journal of Plasma Physics </a:t>
            </a:r>
            <a:r>
              <a:rPr lang="en-US" sz="900" b="1" dirty="0">
                <a:solidFill>
                  <a:srgbClr val="005555"/>
                </a:solidFill>
              </a:rPr>
              <a:t>87</a:t>
            </a:r>
            <a:r>
              <a:rPr lang="en-US" sz="900" dirty="0">
                <a:solidFill>
                  <a:srgbClr val="005555"/>
                </a:solidFill>
              </a:rPr>
              <a:t>, (2021)</a:t>
            </a:r>
          </a:p>
        </p:txBody>
      </p:sp>
      <mc:AlternateContent xmlns:mc="http://schemas.openxmlformats.org/markup-compatibility/2006">
        <mc:Choice xmlns:a14="http://schemas.microsoft.com/office/drawing/2010/main" Requires="a14">
          <p:sp>
            <p:nvSpPr>
              <p:cNvPr id="16" name="Rectangle 15"/>
              <p:cNvSpPr/>
              <p:nvPr/>
            </p:nvSpPr>
            <p:spPr>
              <a:xfrm>
                <a:off x="365852" y="3009438"/>
                <a:ext cx="7150177" cy="369332"/>
              </a:xfrm>
              <a:prstGeom prst="rect">
                <a:avLst/>
              </a:prstGeom>
              <a:solidFill>
                <a:schemeClr val="bg1"/>
              </a:solidFill>
              <a:ln w="19050">
                <a:solidFill>
                  <a:schemeClr val="tx1"/>
                </a:solidFill>
              </a:ln>
            </p:spPr>
            <p:txBody>
              <a:bodyPr wrap="square">
                <a:spAutoFit/>
              </a:bodyPr>
              <a:lstStyle/>
              <a:p>
                <a:pPr marL="285750" indent="-285750">
                  <a:buFont typeface="Arial" panose="020B0604020202020204" pitchFamily="34" charset="0"/>
                  <a:buChar char="•"/>
                </a:pPr>
                <a:r>
                  <a:rPr lang="en-US" dirty="0"/>
                  <a:t>No </a:t>
                </a:r>
                <a:r>
                  <a:rPr lang="en-US" i="1" dirty="0"/>
                  <a:t>practical</a:t>
                </a:r>
                <a:r>
                  <a:rPr lang="en-US" dirty="0"/>
                  <a:t> sheath model for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&lt;</m:t>
                    </m:r>
                    <m:sSup>
                      <m:sSupPr>
                        <m:ctrlPr>
                          <a:rPr lang="en-US" i="1">
                            <a:latin typeface="Cambria Math" panose="02040503050406030204" pitchFamily="18" charset="0"/>
                          </a:rPr>
                        </m:ctrlPr>
                      </m:sSupPr>
                      <m:e>
                        <m:r>
                          <a:rPr lang="en-US" i="1">
                            <a:latin typeface="Cambria Math" panose="02040503050406030204" pitchFamily="18" charset="0"/>
                          </a:rPr>
                          <m:t>5</m:t>
                        </m:r>
                      </m:e>
                      <m:sup>
                        <m:r>
                          <a:rPr lang="en-US" i="1">
                            <a:latin typeface="Cambria Math" panose="02040503050406030204" pitchFamily="18" charset="0"/>
                          </a:rPr>
                          <m:t>∘</m:t>
                        </m:r>
                      </m:sup>
                    </m:sSup>
                  </m:oMath>
                </a14:m>
                <a:r>
                  <a:rPr lang="en-US" dirty="0"/>
                  <a:t>. Only PIC simulations.</a:t>
                </a:r>
              </a:p>
            </p:txBody>
          </p:sp>
        </mc:Choice>
        <mc:Fallback>
          <p:sp>
            <p:nvSpPr>
              <p:cNvPr id="16" name="Rectangle 15"/>
              <p:cNvSpPr>
                <a:spLocks noRot="1" noChangeAspect="1" noMove="1" noResize="1" noEditPoints="1" noAdjustHandles="1" noChangeArrowheads="1" noChangeShapeType="1" noTextEdit="1"/>
              </p:cNvSpPr>
              <p:nvPr/>
            </p:nvSpPr>
            <p:spPr>
              <a:xfrm>
                <a:off x="365852" y="3009438"/>
                <a:ext cx="7150177" cy="369332"/>
              </a:xfrm>
              <a:prstGeom prst="rect">
                <a:avLst/>
              </a:prstGeom>
              <a:blipFill>
                <a:blip r:embed="rId6"/>
                <a:stretch>
                  <a:fillRect l="-425" t="-7937" b="-22222"/>
                </a:stretch>
              </a:blipFill>
              <a:ln w="19050">
                <a:solidFill>
                  <a:schemeClr val="tx1"/>
                </a:solidFill>
              </a:ln>
            </p:spPr>
            <p:txBody>
              <a:bodyPr/>
              <a:lstStyle/>
              <a:p>
                <a:r>
                  <a:rPr lang="en-US">
                    <a:noFill/>
                  </a:rPr>
                  <a:t> </a:t>
                </a:r>
              </a:p>
            </p:txBody>
          </p:sp>
        </mc:Fallback>
      </mc:AlternateContent>
      <p:grpSp>
        <p:nvGrpSpPr>
          <p:cNvPr id="33" name="Gruppieren 27"/>
          <p:cNvGrpSpPr/>
          <p:nvPr/>
        </p:nvGrpSpPr>
        <p:grpSpPr>
          <a:xfrm>
            <a:off x="7995345" y="803034"/>
            <a:ext cx="3766122" cy="5687764"/>
            <a:chOff x="7995345" y="803034"/>
            <a:chExt cx="3766122" cy="5687764"/>
          </a:xfrm>
        </p:grpSpPr>
        <p:sp>
          <p:nvSpPr>
            <p:cNvPr id="34" name="Rechteck 28"/>
            <p:cNvSpPr/>
            <p:nvPr/>
          </p:nvSpPr>
          <p:spPr>
            <a:xfrm>
              <a:off x="7995345" y="803034"/>
              <a:ext cx="3642340" cy="5687764"/>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35" name="Grafik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5345" y="2100340"/>
              <a:ext cx="3728153" cy="2945241"/>
            </a:xfrm>
            <a:prstGeom prst="rect">
              <a:avLst/>
            </a:prstGeom>
          </p:spPr>
        </p:pic>
        <mc:AlternateContent xmlns:mc="http://schemas.openxmlformats.org/markup-compatibility/2006" xmlns:a14="http://schemas.microsoft.com/office/drawing/2010/main">
          <mc:Choice Requires="a14">
            <p:sp>
              <p:nvSpPr>
                <p:cNvPr id="36" name="Rechteck 14"/>
                <p:cNvSpPr/>
                <p:nvPr/>
              </p:nvSpPr>
              <p:spPr>
                <a:xfrm>
                  <a:off x="8163238" y="1772406"/>
                  <a:ext cx="3598229" cy="53777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en-US" sz="1400">
                                <a:latin typeface="Cambria Math" panose="02040503050406030204" pitchFamily="18" charset="0"/>
                              </a:rPr>
                              <m:t>σ</m:t>
                            </m:r>
                          </m:e>
                          <m:sub>
                            <m:r>
                              <m:rPr>
                                <m:sty m:val="p"/>
                              </m:rPr>
                              <a:rPr lang="en-US" sz="1400">
                                <a:latin typeface="Cambria Math" panose="02040503050406030204" pitchFamily="18" charset="0"/>
                              </a:rPr>
                              <m:t>exp</m:t>
                            </m:r>
                            <m:r>
                              <a:rPr lang="en-US" sz="1400">
                                <a:latin typeface="Cambria Math" panose="02040503050406030204" pitchFamily="18" charset="0"/>
                              </a:rPr>
                              <m:t>,   </m:t>
                            </m:r>
                            <m:r>
                              <m:rPr>
                                <m:sty m:val="p"/>
                              </m:rPr>
                              <a:rPr lang="en-US" sz="1400">
                                <a:latin typeface="Cambria Math" panose="02040503050406030204" pitchFamily="18" charset="0"/>
                              </a:rPr>
                              <m:t>conv</m:t>
                            </m:r>
                            <m:r>
                              <a:rPr lang="en-US" sz="1400">
                                <a:latin typeface="Cambria Math" panose="02040503050406030204" pitchFamily="18" charset="0"/>
                              </a:rPr>
                              <m:t> </m:t>
                            </m:r>
                          </m:sub>
                        </m:sSub>
                        <m:r>
                          <a:rPr lang="en-US" sz="1400">
                            <a:latin typeface="Cambria Math" panose="02040503050406030204" pitchFamily="18" charset="0"/>
                          </a:rPr>
                          <m:t>=</m:t>
                        </m:r>
                        <m:f>
                          <m:fPr>
                            <m:ctrlPr>
                              <a:rPr lang="en-US" sz="1400" i="1">
                                <a:latin typeface="Cambria Math" panose="02040503050406030204" pitchFamily="18" charset="0"/>
                              </a:rPr>
                            </m:ctrlPr>
                          </m:fPr>
                          <m:num>
                            <m:r>
                              <m:rPr>
                                <m:sty m:val="p"/>
                              </m:rPr>
                              <a:rPr lang="en-US" sz="1400" b="0" i="0" smtClean="0">
                                <a:latin typeface="Cambria Math" panose="02040503050406030204" pitchFamily="18" charset="0"/>
                              </a:rPr>
                              <m:t>Exp</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Heat</m:t>
                            </m:r>
                            <m:r>
                              <a:rPr lang="en-US" sz="1400" b="0" i="0" smtClean="0">
                                <a:latin typeface="Cambria Math" panose="02040503050406030204" pitchFamily="18" charset="0"/>
                              </a:rPr>
                              <m:t> </m:t>
                            </m:r>
                            <m:r>
                              <m:rPr>
                                <m:sty m:val="p"/>
                              </m:rPr>
                              <a:rPr lang="en-US" sz="1400">
                                <a:latin typeface="Cambria Math" panose="02040503050406030204" pitchFamily="18" charset="0"/>
                              </a:rPr>
                              <m:t>Flux</m:t>
                            </m:r>
                          </m:num>
                          <m:den>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Γ</m:t>
                                </m:r>
                              </m:e>
                              <m:sub>
                                <m:r>
                                  <a:rPr lang="en-US" sz="1400" b="0" i="1" smtClean="0">
                                    <a:latin typeface="Cambria Math" panose="02040503050406030204" pitchFamily="18" charset="0"/>
                                  </a:rPr>
                                  <m:t>𝑖</m:t>
                                </m:r>
                              </m:sub>
                            </m:sSub>
                            <m:sSub>
                              <m:sSubPr>
                                <m:ctrlPr>
                                  <a:rPr lang="en-US" sz="1400" i="1">
                                    <a:latin typeface="Cambria Math" panose="02040503050406030204" pitchFamily="18" charset="0"/>
                                  </a:rPr>
                                </m:ctrlPr>
                              </m:sSubPr>
                              <m:e>
                                <m:r>
                                  <m:rPr>
                                    <m:sty m:val="p"/>
                                  </m:rPr>
                                  <a:rPr lang="en-US" sz="1400">
                                    <a:latin typeface="Cambria Math" panose="02040503050406030204" pitchFamily="18" charset="0"/>
                                  </a:rPr>
                                  <m:t>T</m:t>
                                </m:r>
                              </m:e>
                              <m:sub>
                                <m:r>
                                  <m:rPr>
                                    <m:sty m:val="p"/>
                                  </m:rPr>
                                  <a:rPr lang="en-US" sz="1400">
                                    <a:latin typeface="Cambria Math" panose="02040503050406030204" pitchFamily="18" charset="0"/>
                                  </a:rPr>
                                  <m:t>e</m:t>
                                </m:r>
                              </m:sub>
                            </m:sSub>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sin</m:t>
                                </m:r>
                              </m:fName>
                              <m:e>
                                <m:r>
                                  <m:rPr>
                                    <m:sty m:val="p"/>
                                  </m:rPr>
                                  <a:rPr lang="en-US" sz="1400">
                                    <a:latin typeface="Cambria Math" panose="02040503050406030204" pitchFamily="18" charset="0"/>
                                  </a:rPr>
                                  <m:t>α</m:t>
                                </m:r>
                              </m:e>
                            </m:func>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m:rPr>
                                <m:sty m:val="p"/>
                              </m:rPr>
                              <a:rPr lang="en-US" sz="1400">
                                <a:latin typeface="Cambria Math" panose="02040503050406030204" pitchFamily="18" charset="0"/>
                              </a:rPr>
                              <m:t>Exp</m:t>
                            </m:r>
                            <m:r>
                              <a:rPr lang="en-US" sz="1400">
                                <a:latin typeface="Cambria Math" panose="02040503050406030204" pitchFamily="18" charset="0"/>
                              </a:rPr>
                              <m:t>. </m:t>
                            </m:r>
                            <m:r>
                              <m:rPr>
                                <m:sty m:val="p"/>
                              </m:rPr>
                              <a:rPr lang="en-US" sz="1400">
                                <a:latin typeface="Cambria Math" panose="02040503050406030204" pitchFamily="18" charset="0"/>
                              </a:rPr>
                              <m:t>Heat</m:t>
                            </m:r>
                            <m:r>
                              <a:rPr lang="en-US" sz="1400">
                                <a:latin typeface="Cambria Math" panose="02040503050406030204" pitchFamily="18" charset="0"/>
                              </a:rPr>
                              <m:t> </m:t>
                            </m:r>
                            <m:r>
                              <m:rPr>
                                <m:sty m:val="p"/>
                              </m:rPr>
                              <a:rPr lang="en-US" sz="1400">
                                <a:latin typeface="Cambria Math" panose="02040503050406030204" pitchFamily="18" charset="0"/>
                              </a:rPr>
                              <m:t>Flux</m:t>
                            </m:r>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𝑒</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𝐶</m:t>
                                </m:r>
                              </m:e>
                              <m:sub>
                                <m:r>
                                  <a:rPr lang="en-US" sz="1400" b="0" i="1" smtClean="0">
                                    <a:latin typeface="Cambria Math" panose="02040503050406030204" pitchFamily="18" charset="0"/>
                                  </a:rPr>
                                  <m:t>𝑆</m:t>
                                </m:r>
                              </m:sub>
                            </m:sSub>
                            <m:sSub>
                              <m:sSubPr>
                                <m:ctrlPr>
                                  <a:rPr lang="en-US" sz="1400" i="1">
                                    <a:latin typeface="Cambria Math" panose="02040503050406030204" pitchFamily="18" charset="0"/>
                                  </a:rPr>
                                </m:ctrlPr>
                              </m:sSubPr>
                              <m:e>
                                <m:r>
                                  <m:rPr>
                                    <m:sty m:val="p"/>
                                  </m:rPr>
                                  <a:rPr lang="en-US" sz="1400">
                                    <a:latin typeface="Cambria Math" panose="02040503050406030204" pitchFamily="18" charset="0"/>
                                  </a:rPr>
                                  <m:t>T</m:t>
                                </m:r>
                              </m:e>
                              <m:sub>
                                <m:r>
                                  <m:rPr>
                                    <m:sty m:val="p"/>
                                  </m:rPr>
                                  <a:rPr lang="en-US" sz="1400">
                                    <a:latin typeface="Cambria Math" panose="02040503050406030204" pitchFamily="18" charset="0"/>
                                  </a:rPr>
                                  <m:t>e</m:t>
                                </m:r>
                              </m:sub>
                            </m:sSub>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sin</m:t>
                                </m:r>
                              </m:fName>
                              <m:e>
                                <m:r>
                                  <m:rPr>
                                    <m:sty m:val="p"/>
                                  </m:rPr>
                                  <a:rPr lang="en-US" sz="1400">
                                    <a:latin typeface="Cambria Math" panose="02040503050406030204" pitchFamily="18" charset="0"/>
                                  </a:rPr>
                                  <m:t>α</m:t>
                                </m:r>
                              </m:e>
                            </m:func>
                          </m:den>
                        </m:f>
                      </m:oMath>
                    </m:oMathPara>
                  </a14:m>
                  <a:endParaRPr lang="en-US" sz="1400" dirty="0"/>
                </a:p>
              </p:txBody>
            </p:sp>
          </mc:Choice>
          <mc:Fallback xmlns="">
            <p:sp>
              <p:nvSpPr>
                <p:cNvPr id="15" name="Rechteck 14"/>
                <p:cNvSpPr>
                  <a:spLocks noRot="1" noChangeAspect="1" noMove="1" noResize="1" noEditPoints="1" noAdjustHandles="1" noChangeArrowheads="1" noChangeShapeType="1" noTextEdit="1"/>
                </p:cNvSpPr>
                <p:nvPr/>
              </p:nvSpPr>
              <p:spPr>
                <a:xfrm>
                  <a:off x="8163238" y="1772406"/>
                  <a:ext cx="3598229" cy="537776"/>
                </a:xfrm>
                <a:prstGeom prst="rect">
                  <a:avLst/>
                </a:prstGeom>
                <a:blipFill>
                  <a:blip r:embed="rId8"/>
                  <a:stretch>
                    <a:fillRect/>
                  </a:stretch>
                </a:blipFill>
              </p:spPr>
              <p:txBody>
                <a:bodyPr/>
                <a:lstStyle/>
                <a:p>
                  <a:r>
                    <a:rPr lang="en-US">
                      <a:noFill/>
                    </a:rPr>
                    <a:t> </a:t>
                  </a:r>
                </a:p>
              </p:txBody>
            </p:sp>
          </mc:Fallback>
        </mc:AlternateContent>
      </p:grpSp>
      <p:sp>
        <p:nvSpPr>
          <p:cNvPr id="17" name="Rectangle 16"/>
          <p:cNvSpPr/>
          <p:nvPr/>
        </p:nvSpPr>
        <p:spPr>
          <a:xfrm>
            <a:off x="288198" y="4297675"/>
            <a:ext cx="7609782" cy="646331"/>
          </a:xfrm>
          <a:prstGeom prst="rect">
            <a:avLst/>
          </a:prstGeom>
          <a:solidFill>
            <a:schemeClr val="bg1"/>
          </a:solidFill>
          <a:ln w="19050">
            <a:solidFill>
              <a:schemeClr val="tx1"/>
            </a:solidFill>
          </a:ln>
        </p:spPr>
        <p:txBody>
          <a:bodyPr wrap="square">
            <a:spAutoFit/>
          </a:bodyPr>
          <a:lstStyle/>
          <a:p>
            <a:pPr marL="285750" indent="-285750">
              <a:buFont typeface="Arial" panose="020B0604020202020204" pitchFamily="34" charset="0"/>
              <a:buChar char="•"/>
            </a:pPr>
            <a:r>
              <a:rPr lang="en-US" dirty="0"/>
              <a:t>These experimental findings at small magnetic field incidence angles are not </a:t>
            </a:r>
            <a:r>
              <a:rPr lang="en-US" dirty="0" smtClean="0"/>
              <a:t>explained comprehensively </a:t>
            </a:r>
            <a:r>
              <a:rPr lang="en-US" dirty="0"/>
              <a:t>by existing sheath models.</a:t>
            </a:r>
          </a:p>
        </p:txBody>
      </p:sp>
    </p:spTree>
    <p:extLst>
      <p:ext uri="{BB962C8B-B14F-4D97-AF65-F5344CB8AC3E}">
        <p14:creationId xmlns:p14="http://schemas.microsoft.com/office/powerpoint/2010/main" val="24375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326" y="441325"/>
            <a:ext cx="9576471" cy="608226"/>
          </a:xfrm>
        </p:spPr>
        <p:txBody>
          <a:bodyPr/>
          <a:lstStyle/>
          <a:p>
            <a:r>
              <a:rPr lang="en-US" dirty="0" smtClean="0"/>
              <a:t>Scope of this paper</a:t>
            </a:r>
            <a:endParaRPr lang="en-US" dirty="0"/>
          </a:p>
        </p:txBody>
      </p:sp>
      <p:sp>
        <p:nvSpPr>
          <p:cNvPr id="4" name="Date Placeholder 3"/>
          <p:cNvSpPr>
            <a:spLocks noGrp="1"/>
          </p:cNvSpPr>
          <p:nvPr>
            <p:ph type="dt" sz="half" idx="14"/>
          </p:nvPr>
        </p:nvSpPr>
        <p:spPr/>
        <p:txBody>
          <a:bodyPr/>
          <a:lstStyle/>
          <a:p>
            <a:r>
              <a:rPr lang="en-US" smtClean="0"/>
              <a:t>Sheath model for shallow angles</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a:t>
            </a:fld>
            <a:endParaRPr lang="de-DE" dirty="0"/>
          </a:p>
        </p:txBody>
      </p:sp>
      <p:sp>
        <p:nvSpPr>
          <p:cNvPr id="8" name="Inhaltsplatzhalter 7"/>
          <p:cNvSpPr>
            <a:spLocks noGrp="1"/>
          </p:cNvSpPr>
          <p:nvPr>
            <p:ph sz="quarter" idx="13"/>
          </p:nvPr>
        </p:nvSpPr>
        <p:spPr>
          <a:xfrm>
            <a:off x="365852" y="1384162"/>
            <a:ext cx="10702198" cy="4281347"/>
          </a:xfrm>
        </p:spPr>
        <p:txBody>
          <a:bodyPr>
            <a:normAutofit/>
          </a:bodyPr>
          <a:lstStyle/>
          <a:p>
            <a:pPr marL="285750" indent="-285750">
              <a:buFont typeface="Arial" panose="020B0604020202020204" pitchFamily="34" charset="0"/>
              <a:buChar char="•"/>
            </a:pPr>
            <a:r>
              <a:rPr lang="en-US" sz="1600" b="0" dirty="0" smtClean="0"/>
              <a:t>This paper is an attempt to include the “last orbit effect” of the ion and derive an expression for the ion flux on a plasma facing wall in a magnetized plasma for shallow incidence angles</a:t>
            </a:r>
          </a:p>
          <a:p>
            <a:pPr marL="285750" indent="-285750">
              <a:buFont typeface="Arial" panose="020B0604020202020204" pitchFamily="34" charset="0"/>
              <a:buChar char="•"/>
            </a:pPr>
            <a:r>
              <a:rPr lang="en-US" sz="1600" b="0" dirty="0" smtClean="0"/>
              <a:t>The result is a </a:t>
            </a:r>
            <a:r>
              <a:rPr lang="en-US" sz="1600" b="0" dirty="0" smtClean="0"/>
              <a:t>first order approximation of the ion flux on the plasma facing wall</a:t>
            </a:r>
          </a:p>
          <a:p>
            <a:pPr marL="285750" indent="-285750">
              <a:buFont typeface="Arial" panose="020B0604020202020204" pitchFamily="34" charset="0"/>
              <a:buChar char="•"/>
            </a:pPr>
            <a:r>
              <a:rPr lang="en-US" sz="1600" b="0" dirty="0" smtClean="0"/>
              <a:t>What is not included:</a:t>
            </a:r>
          </a:p>
          <a:p>
            <a:pPr marL="642938" lvl="4" indent="-285750"/>
            <a:r>
              <a:rPr lang="en-US" sz="1600" dirty="0" smtClean="0"/>
              <a:t>effect of drifts in the sheath</a:t>
            </a:r>
          </a:p>
          <a:p>
            <a:pPr marL="642938" lvl="4" indent="-285750"/>
            <a:r>
              <a:rPr lang="en-US" sz="1600" b="0" dirty="0" smtClean="0"/>
              <a:t>the transport equation is not solved</a:t>
            </a:r>
          </a:p>
          <a:p>
            <a:pPr marL="465138" lvl="2" indent="-285750"/>
            <a:r>
              <a:rPr lang="en-US" sz="1600" b="0" dirty="0" smtClean="0"/>
              <a:t>Including these physical aspects is important to calculate the potential (density) profile</a:t>
            </a:r>
            <a:endParaRPr lang="en-US" sz="1600" b="0" dirty="0" smtClean="0"/>
          </a:p>
        </p:txBody>
      </p:sp>
    </p:spTree>
    <p:extLst>
      <p:ext uri="{BB962C8B-B14F-4D97-AF65-F5344CB8AC3E}">
        <p14:creationId xmlns:p14="http://schemas.microsoft.com/office/powerpoint/2010/main" val="2688714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95326" y="441325"/>
            <a:ext cx="9576471" cy="525029"/>
          </a:xfrm>
        </p:spPr>
        <p:txBody>
          <a:bodyPr/>
          <a:lstStyle/>
          <a:p>
            <a:r>
              <a:rPr lang="en-US" dirty="0" smtClean="0"/>
              <a:t>Parallel Ion flux</a:t>
            </a:r>
            <a:endParaRPr lang="en-US" dirty="0"/>
          </a:p>
        </p:txBody>
      </p:sp>
      <p:sp>
        <p:nvSpPr>
          <p:cNvPr id="4" name="Datumsplatzhalter 3"/>
          <p:cNvSpPr>
            <a:spLocks noGrp="1"/>
          </p:cNvSpPr>
          <p:nvPr>
            <p:ph type="dt" sz="half" idx="14"/>
          </p:nvPr>
        </p:nvSpPr>
        <p:spPr>
          <a:xfrm>
            <a:off x="4122419" y="6463007"/>
            <a:ext cx="7044781" cy="144000"/>
          </a:xfrm>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6</a:t>
            </a:fld>
            <a:endParaRPr lang="de-DE" dirty="0"/>
          </a:p>
        </p:txBody>
      </p:sp>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l="20582" t="32421" r="44186" b="21240"/>
          <a:stretch/>
        </p:blipFill>
        <p:spPr>
          <a:xfrm>
            <a:off x="7793856" y="1955973"/>
            <a:ext cx="4259814" cy="3151486"/>
          </a:xfrm>
          <a:prstGeom prst="rect">
            <a:avLst/>
          </a:prstGeom>
        </p:spPr>
      </p:pic>
      <mc:AlternateContent xmlns:mc="http://schemas.openxmlformats.org/markup-compatibility/2006" xmlns:a14="http://schemas.microsoft.com/office/drawing/2010/main">
        <mc:Choice Requires="a14">
          <p:sp>
            <p:nvSpPr>
              <p:cNvPr id="9" name="Textfeld 8"/>
              <p:cNvSpPr txBox="1"/>
              <p:nvPr/>
            </p:nvSpPr>
            <p:spPr>
              <a:xfrm>
                <a:off x="7143382" y="1221222"/>
                <a:ext cx="26341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𝐌𝐚𝐠𝐧𝐞𝐭𝐢𝐜</m:t>
                      </m:r>
                      <m:r>
                        <a:rPr lang="en-US" b="1" i="0" smtClean="0">
                          <a:latin typeface="Cambria Math" panose="02040503050406030204" pitchFamily="18" charset="0"/>
                        </a:rPr>
                        <m:t> </m:t>
                      </m:r>
                    </m:oMath>
                  </m:oMathPara>
                </a14:m>
                <a:endParaRPr lang="en-US" b="1"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𝐬𝐡𝐞𝐚𝐭𝐡</m:t>
                      </m:r>
                      <m:r>
                        <a:rPr lang="en-US" b="1" i="0" smtClean="0">
                          <a:latin typeface="Cambria Math" panose="02040503050406030204" pitchFamily="18" charset="0"/>
                        </a:rPr>
                        <m:t> </m:t>
                      </m:r>
                      <m:r>
                        <a:rPr lang="en-US" b="1" i="0" smtClean="0">
                          <a:latin typeface="Cambria Math" panose="02040503050406030204" pitchFamily="18" charset="0"/>
                        </a:rPr>
                        <m:t>𝐞𝐧𝐭𝐫𝐚𝐧𝐜𝐞</m:t>
                      </m:r>
                    </m:oMath>
                  </m:oMathPara>
                </a14:m>
                <a:endParaRPr lang="en-US" b="1" dirty="0"/>
              </a:p>
            </p:txBody>
          </p:sp>
        </mc:Choice>
        <mc:Fallback xmlns="">
          <p:sp>
            <p:nvSpPr>
              <p:cNvPr id="9" name="Textfeld 8"/>
              <p:cNvSpPr txBox="1">
                <a:spLocks noRot="1" noChangeAspect="1" noMove="1" noResize="1" noEditPoints="1" noAdjustHandles="1" noChangeArrowheads="1" noChangeShapeType="1" noTextEdit="1"/>
              </p:cNvSpPr>
              <p:nvPr/>
            </p:nvSpPr>
            <p:spPr>
              <a:xfrm>
                <a:off x="7143382" y="1221222"/>
                <a:ext cx="2634145"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Inhaltsplatzhalter 7"/>
              <p:cNvSpPr txBox="1">
                <a:spLocks/>
              </p:cNvSpPr>
              <p:nvPr/>
            </p:nvSpPr>
            <p:spPr>
              <a:xfrm>
                <a:off x="675579" y="1143194"/>
                <a:ext cx="6583638" cy="5347603"/>
              </a:xfrm>
              <a:prstGeom prst="rect">
                <a:avLst/>
              </a:prstGeom>
            </p:spPr>
            <p:txBody>
              <a:bodyPr vert="horz" lIns="0" tIns="45720" rIns="0" bIns="45720" rtlCol="0">
                <a:no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US" dirty="0" smtClean="0"/>
                  <a:t>Parallel ion flux at x = 0 [8]:</a:t>
                </a:r>
              </a:p>
              <a:p>
                <a:r>
                  <a:rPr lang="en-US" dirty="0"/>
                  <a: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𝚪</m:t>
                        </m:r>
                      </m:e>
                      <m:sub>
                        <m:r>
                          <a:rPr lang="en-US" i="1">
                            <a:latin typeface="Cambria Math" panose="02040503050406030204" pitchFamily="18" charset="0"/>
                          </a:rPr>
                          <m:t>𝒊</m:t>
                        </m:r>
                        <m:r>
                          <a:rPr lang="en-US" i="1">
                            <a:latin typeface="Cambria Math" panose="02040503050406030204" pitchFamily="18" charset="0"/>
                          </a:rPr>
                          <m:t>, ∥</m:t>
                        </m:r>
                      </m:sub>
                    </m:sSub>
                    <m:r>
                      <a:rPr lang="en-US">
                        <a:latin typeface="Cambria Math" panose="02040503050406030204" pitchFamily="18" charset="0"/>
                      </a:rPr>
                      <m:t>(</m:t>
                    </m:r>
                    <m:r>
                      <a:rPr lang="en-US">
                        <a:latin typeface="Cambria Math" panose="02040503050406030204" pitchFamily="18" charset="0"/>
                      </a:rPr>
                      <m:t>𝐱</m:t>
                    </m:r>
                    <m:r>
                      <a:rPr lang="en-US">
                        <a:latin typeface="Cambria Math" panose="02040503050406030204" pitchFamily="18" charset="0"/>
                      </a:rPr>
                      <m:t>=</m:t>
                    </m:r>
                    <m:r>
                      <a:rPr lang="en-US">
                        <a:latin typeface="Cambria Math" panose="02040503050406030204" pitchFamily="18" charset="0"/>
                      </a:rPr>
                      <m:t>𝟎</m:t>
                    </m:r>
                    <m:r>
                      <a:rPr lang="en-US">
                        <a:latin typeface="Cambria Math" panose="02040503050406030204" pitchFamily="18" charset="0"/>
                      </a:rPr>
                      <m:t>)=</m:t>
                    </m:r>
                    <m:nary>
                      <m:naryPr>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23"/>
                              </m:rPr>
                              <a:rPr lang="en-US" i="1">
                                <a:latin typeface="Cambria Math" panose="02040503050406030204" pitchFamily="18" charset="0"/>
                              </a:rPr>
                              <m:t>𝒗</m:t>
                            </m:r>
                          </m:e>
                          <m:sub>
                            <m:r>
                              <a:rPr lang="en-US" i="1">
                                <a:latin typeface="Cambria Math" panose="02040503050406030204" pitchFamily="18" charset="0"/>
                              </a:rPr>
                              <m:t>∥</m:t>
                            </m:r>
                          </m:sub>
                        </m:sSub>
                        <m:r>
                          <m:rPr>
                            <m:brk m:alnAt="23"/>
                          </m:rPr>
                          <a:rPr lang="en-US" i="1">
                            <a:latin typeface="Cambria Math" panose="02040503050406030204" pitchFamily="18" charset="0"/>
                          </a:rPr>
                          <m:t>&gt;</m:t>
                        </m:r>
                        <m:r>
                          <a:rPr lang="en-US" i="1">
                            <a:latin typeface="Cambria Math" panose="02040503050406030204" pitchFamily="18" charset="0"/>
                          </a:rPr>
                          <m:t>𝟎</m:t>
                        </m:r>
                      </m:sub>
                      <m:sup>
                        <m:r>
                          <a:rPr lang="en-US" i="1">
                            <a:latin typeface="Cambria Math" panose="02040503050406030204" pitchFamily="18" charset="0"/>
                          </a:rPr>
                          <m:t>∞</m:t>
                        </m:r>
                      </m:sup>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𝒗</m:t>
                                </m:r>
                              </m:e>
                              <m:sub>
                                <m:r>
                                  <a:rPr lang="en-US" i="1">
                                    <a:latin typeface="Cambria Math" panose="02040503050406030204" pitchFamily="18" charset="0"/>
                                  </a:rPr>
                                  <m:t>∥</m:t>
                                </m:r>
                              </m:sub>
                            </m:sSub>
                            <m:r>
                              <a:rPr lang="en-US" i="1">
                                <a:latin typeface="Cambria Math" panose="02040503050406030204" pitchFamily="18" charset="0"/>
                              </a:rPr>
                              <m:t>𝒇</m:t>
                            </m:r>
                          </m:e>
                          <m:sub>
                            <m:r>
                              <a:rPr lang="en-US" i="1">
                                <a:latin typeface="Cambria Math" panose="02040503050406030204" pitchFamily="18" charset="0"/>
                              </a:rPr>
                              <m:t>𝒊</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𝒗</m:t>
                                </m:r>
                              </m:e>
                              <m:sub>
                                <m:r>
                                  <a:rPr lang="en-US" i="1">
                                    <a:latin typeface="Cambria Math" panose="02040503050406030204" pitchFamily="18" charset="0"/>
                                  </a:rPr>
                                  <m:t>∥</m:t>
                                </m:r>
                              </m:sub>
                            </m:sSub>
                          </m:e>
                        </m:d>
                        <m:sSup>
                          <m:sSupPr>
                            <m:ctrlPr>
                              <a:rPr lang="en-US" i="1">
                                <a:latin typeface="Cambria Math" panose="02040503050406030204" pitchFamily="18" charset="0"/>
                              </a:rPr>
                            </m:ctrlPr>
                          </m:sSupPr>
                          <m:e>
                            <m:r>
                              <a:rPr lang="en-US" i="1">
                                <a:latin typeface="Cambria Math" panose="02040503050406030204" pitchFamily="18" charset="0"/>
                              </a:rPr>
                              <m:t>𝒅</m:t>
                            </m:r>
                          </m:e>
                          <m:sup>
                            <m:r>
                              <a:rPr lang="en-US" i="1">
                                <a:latin typeface="Cambria Math" panose="02040503050406030204" pitchFamily="18" charset="0"/>
                              </a:rPr>
                              <m:t>𝟑</m:t>
                            </m:r>
                          </m:sup>
                        </m:sSup>
                        <m:r>
                          <a:rPr lang="en-US" i="1">
                            <a:latin typeface="Cambria Math" panose="02040503050406030204" pitchFamily="18" charset="0"/>
                          </a:rPr>
                          <m:t>𝒗</m:t>
                        </m:r>
                        <m:r>
                          <a:rPr lang="en-US" i="1">
                            <a:latin typeface="Cambria Math" panose="02040503050406030204" pitchFamily="18" charset="0"/>
                          </a:rPr>
                          <m:t> </m:t>
                        </m:r>
                      </m:e>
                    </m:nary>
                  </m:oMath>
                </a14:m>
                <a:endParaRPr lang="en-US" dirty="0"/>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𝒇</m:t>
                        </m:r>
                      </m:e>
                      <m:sub>
                        <m:r>
                          <a:rPr lang="en-US" i="1">
                            <a:latin typeface="Cambria Math" panose="02040503050406030204" pitchFamily="18" charset="0"/>
                          </a:rPr>
                          <m:t>𝒊</m:t>
                        </m:r>
                      </m:sub>
                    </m:sSub>
                    <m:d>
                      <m:dPr>
                        <m:ctrlPr>
                          <a:rPr lang="en-US" i="1">
                            <a:latin typeface="Cambria Math" panose="02040503050406030204" pitchFamily="18" charset="0"/>
                          </a:rPr>
                        </m:ctrlPr>
                      </m:dPr>
                      <m:e>
                        <m:r>
                          <a:rPr lang="en-US" i="1">
                            <a:latin typeface="Cambria Math" panose="02040503050406030204" pitchFamily="18" charset="0"/>
                          </a:rPr>
                          <m:t>𝒗</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𝒏</m:t>
                        </m:r>
                      </m:e>
                      <m:sub>
                        <m:r>
                          <a:rPr lang="en-US" i="1">
                            <a:latin typeface="Cambria Math" panose="02040503050406030204" pitchFamily="18" charset="0"/>
                          </a:rPr>
                          <m:t>𝒊</m:t>
                        </m:r>
                        <m:r>
                          <a:rPr lang="en-US" i="1">
                            <a:latin typeface="Cambria Math" panose="02040503050406030204" pitchFamily="18" charset="0"/>
                          </a:rPr>
                          <m:t>, </m:t>
                        </m:r>
                        <m:r>
                          <a:rPr lang="en-US" i="0">
                            <a:latin typeface="Cambria Math" panose="02040503050406030204" pitchFamily="18" charset="0"/>
                          </a:rPr>
                          <m:t>𝐦𝐬𝐞</m:t>
                        </m:r>
                      </m:sub>
                    </m:sSub>
                    <m:r>
                      <a:rPr lang="en-US" i="1">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𝒎</m:t>
                                    </m:r>
                                  </m:e>
                                  <m:sub>
                                    <m:r>
                                      <a:rPr lang="en-US" i="1">
                                        <a:latin typeface="Cambria Math" panose="02040503050406030204" pitchFamily="18" charset="0"/>
                                      </a:rPr>
                                      <m:t>𝒊</m:t>
                                    </m:r>
                                  </m:sub>
                                </m:sSub>
                              </m:num>
                              <m:den>
                                <m:r>
                                  <a:rPr lang="en-US" i="1">
                                    <a:latin typeface="Cambria Math" panose="02040503050406030204" pitchFamily="18" charset="0"/>
                                  </a:rPr>
                                  <m:t>𝟐</m:t>
                                </m:r>
                                <m:r>
                                  <a:rPr lang="en-US" i="1">
                                    <a:latin typeface="Cambria Math" panose="02040503050406030204" pitchFamily="18" charset="0"/>
                                  </a:rPr>
                                  <m:t>𝝅</m:t>
                                </m:r>
                                <m:sSub>
                                  <m:sSubPr>
                                    <m:ctrlPr>
                                      <a:rPr lang="en-US" i="1">
                                        <a:latin typeface="Cambria Math" panose="02040503050406030204" pitchFamily="18" charset="0"/>
                                      </a:rPr>
                                    </m:ctrlPr>
                                  </m:sSubPr>
                                  <m:e>
                                    <m:r>
                                      <a:rPr lang="en-US" i="1">
                                        <a:latin typeface="Cambria Math" panose="02040503050406030204" pitchFamily="18" charset="0"/>
                                      </a:rPr>
                                      <m:t>𝑻</m:t>
                                    </m:r>
                                  </m:e>
                                  <m:sub>
                                    <m:r>
                                      <a:rPr lang="en-US" i="1">
                                        <a:latin typeface="Cambria Math" panose="02040503050406030204" pitchFamily="18" charset="0"/>
                                      </a:rPr>
                                      <m:t>𝒊</m:t>
                                    </m:r>
                                  </m:sub>
                                </m:sSub>
                              </m:den>
                            </m:f>
                          </m:e>
                        </m:d>
                      </m:e>
                      <m:sup>
                        <m:f>
                          <m:fPr>
                            <m:ctrlPr>
                              <a:rPr lang="en-US" i="1">
                                <a:latin typeface="Cambria Math" panose="02040503050406030204" pitchFamily="18" charset="0"/>
                              </a:rPr>
                            </m:ctrlPr>
                          </m:fPr>
                          <m:num>
                            <m:r>
                              <a:rPr lang="en-US" i="1">
                                <a:latin typeface="Cambria Math" panose="02040503050406030204" pitchFamily="18" charset="0"/>
                              </a:rPr>
                              <m:t>𝟑</m:t>
                            </m:r>
                          </m:num>
                          <m:den>
                            <m:r>
                              <a:rPr lang="en-US" i="1">
                                <a:latin typeface="Cambria Math" panose="02040503050406030204" pitchFamily="18" charset="0"/>
                              </a:rPr>
                              <m:t>𝟐</m:t>
                            </m:r>
                          </m:den>
                        </m:f>
                      </m:sup>
                    </m:sSup>
                    <m:r>
                      <a:rPr lang="en-US" i="1">
                        <a:latin typeface="Cambria Math" panose="02040503050406030204" pitchFamily="18" charset="0"/>
                      </a:rPr>
                      <m:t>𝒆𝒙𝒑</m:t>
                    </m:r>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𝒎</m:t>
                                </m:r>
                              </m:e>
                              <m:sub>
                                <m:r>
                                  <a:rPr lang="en-US" i="1">
                                    <a:latin typeface="Cambria Math" panose="02040503050406030204" pitchFamily="18" charset="0"/>
                                  </a:rPr>
                                  <m:t>𝒊</m:t>
                                </m:r>
                              </m:sub>
                            </m:sSub>
                          </m:num>
                          <m:den>
                            <m:r>
                              <a:rPr lang="en-US" i="1">
                                <a:latin typeface="Cambria Math" panose="02040503050406030204" pitchFamily="18" charset="0"/>
                              </a:rPr>
                              <m:t>𝟐</m:t>
                            </m:r>
                            <m:sSub>
                              <m:sSubPr>
                                <m:ctrlPr>
                                  <a:rPr lang="en-US" i="1">
                                    <a:latin typeface="Cambria Math" panose="02040503050406030204" pitchFamily="18" charset="0"/>
                                  </a:rPr>
                                </m:ctrlPr>
                              </m:sSubPr>
                              <m:e>
                                <m:r>
                                  <a:rPr lang="en-US" i="1">
                                    <a:latin typeface="Cambria Math" panose="02040503050406030204" pitchFamily="18" charset="0"/>
                                  </a:rPr>
                                  <m:t>𝑻</m:t>
                                </m:r>
                              </m:e>
                              <m:sub>
                                <m:r>
                                  <a:rPr lang="en-US" i="1">
                                    <a:latin typeface="Cambria Math" panose="02040503050406030204" pitchFamily="18" charset="0"/>
                                  </a:rPr>
                                  <m:t>𝒊</m:t>
                                </m:r>
                              </m:sub>
                            </m:sSub>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𝒗</m:t>
                                </m:r>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𝒗</m:t>
                                    </m:r>
                                  </m:e>
                                </m:acc>
                                <m:d>
                                  <m:dPr>
                                    <m:ctrlPr>
                                      <a:rPr lang="en-US" i="1">
                                        <a:latin typeface="Cambria Math" panose="02040503050406030204" pitchFamily="18" charset="0"/>
                                      </a:rPr>
                                    </m:ctrlPr>
                                  </m:dPr>
                                  <m:e>
                                    <m:r>
                                      <a:rPr lang="en-US" i="1">
                                        <a:latin typeface="Cambria Math" panose="02040503050406030204" pitchFamily="18" charset="0"/>
                                      </a:rPr>
                                      <m:t>𝒙</m:t>
                                    </m:r>
                                  </m:e>
                                </m:d>
                              </m:e>
                            </m:d>
                          </m:e>
                          <m:sup>
                            <m:r>
                              <a:rPr lang="en-US" i="1">
                                <a:latin typeface="Cambria Math" panose="02040503050406030204" pitchFamily="18" charset="0"/>
                              </a:rPr>
                              <m:t>𝟐</m:t>
                            </m:r>
                          </m:sup>
                        </m:sSup>
                      </m:e>
                    </m:d>
                  </m:oMath>
                </a14:m>
                <a:endParaRPr lang="en-US" dirty="0">
                  <a:latin typeface="+mj-lt"/>
                </a:endParaRPr>
              </a:p>
              <a:p>
                <a:pPr marL="285750" indent="-285750">
                  <a:buFont typeface="Arial" panose="020B0604020202020204" pitchFamily="34" charset="0"/>
                  <a:buChar char="•"/>
                </a:pPr>
                <a:r>
                  <a:rPr lang="en-US" dirty="0">
                    <a:latin typeface="+mj-lt"/>
                  </a:rPr>
                  <a:t>For ions </a:t>
                </a:r>
                <a:r>
                  <a:rPr lang="en-US" dirty="0">
                    <a:latin typeface="+mj-lt"/>
                    <a:sym typeface="Wingdings" panose="05000000000000000000" pitchFamily="2" charset="2"/>
                  </a:rPr>
                  <a:t></a:t>
                </a:r>
                <a:r>
                  <a:rPr lang="en-US" dirty="0">
                    <a:latin typeface="+mj-lt"/>
                  </a:rPr>
                  <a:t> mean speed: </a:t>
                </a:r>
                <a14:m>
                  <m:oMath xmlns:m="http://schemas.openxmlformats.org/officeDocument/2006/math">
                    <m:sSub>
                      <m:sSubPr>
                        <m:ctrlPr>
                          <a:rPr lang="en-US" i="1">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𝒗</m:t>
                            </m:r>
                          </m:e>
                        </m:acc>
                      </m:e>
                      <m:sub>
                        <m:r>
                          <a:rPr lang="en-US" i="1">
                            <a:latin typeface="Cambria Math" panose="02040503050406030204" pitchFamily="18" charset="0"/>
                          </a:rPr>
                          <m:t>𝒊</m:t>
                        </m:r>
                        <m:r>
                          <a:rPr lang="en-US" i="1">
                            <a:latin typeface="Cambria Math" panose="02040503050406030204" pitchFamily="18" charset="0"/>
                          </a:rPr>
                          <m:t>, ∥</m:t>
                        </m:r>
                      </m:sub>
                    </m:sSub>
                    <m:d>
                      <m:dPr>
                        <m:ctrlPr>
                          <a:rPr lang="en-US" i="1">
                            <a:latin typeface="Cambria Math" panose="02040503050406030204" pitchFamily="18" charset="0"/>
                          </a:rPr>
                        </m:ctrlPr>
                      </m:dPr>
                      <m:e>
                        <m:r>
                          <a:rPr lang="en-US" i="1">
                            <a:latin typeface="Cambria Math" panose="02040503050406030204" pitchFamily="18" charset="0"/>
                          </a:rPr>
                          <m:t>𝒙</m:t>
                        </m:r>
                        <m:r>
                          <a:rPr lang="en-US" i="1">
                            <a:latin typeface="Cambria Math" panose="02040503050406030204" pitchFamily="18" charset="0"/>
                          </a:rPr>
                          <m:t>=</m:t>
                        </m:r>
                        <m:r>
                          <a:rPr lang="en-US" i="1">
                            <a:latin typeface="Cambria Math" panose="02040503050406030204" pitchFamily="18" charset="0"/>
                          </a:rPr>
                          <m:t>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𝑪</m:t>
                        </m:r>
                      </m:e>
                      <m:sub>
                        <m:r>
                          <a:rPr lang="en-US" i="1">
                            <a:latin typeface="Cambria Math" panose="02040503050406030204" pitchFamily="18" charset="0"/>
                          </a:rPr>
                          <m:t>𝒔</m:t>
                        </m:r>
                      </m:sub>
                    </m:sSub>
                  </m:oMath>
                </a14:m>
                <a:endParaRPr lang="en-US" dirty="0">
                  <a:latin typeface="+mj-lt"/>
                </a:endParaRP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𝚪</m:t>
                        </m:r>
                      </m:e>
                      <m:sub>
                        <m:r>
                          <a:rPr lang="en-US" i="1">
                            <a:latin typeface="Cambria Math" panose="02040503050406030204" pitchFamily="18" charset="0"/>
                          </a:rPr>
                          <m:t>𝒊</m:t>
                        </m:r>
                        <m:r>
                          <a:rPr lang="en-US" i="1">
                            <a:latin typeface="Cambria Math" panose="02040503050406030204" pitchFamily="18" charset="0"/>
                          </a:rPr>
                          <m:t>, ∥</m:t>
                        </m:r>
                      </m:sub>
                    </m:sSub>
                    <m:d>
                      <m:dPr>
                        <m:ctrlPr>
                          <a:rPr lang="en-US" i="1">
                            <a:latin typeface="Cambria Math" panose="02040503050406030204" pitchFamily="18" charset="0"/>
                          </a:rPr>
                        </m:ctrlPr>
                      </m:dPr>
                      <m:e>
                        <m:r>
                          <a:rPr lang="en-US">
                            <a:latin typeface="Cambria Math" panose="02040503050406030204" pitchFamily="18" charset="0"/>
                          </a:rPr>
                          <m:t>𝐱</m:t>
                        </m:r>
                        <m:r>
                          <a:rPr lang="en-US">
                            <a:latin typeface="Cambria Math" panose="02040503050406030204" pitchFamily="18" charset="0"/>
                          </a:rPr>
                          <m:t>=</m:t>
                        </m:r>
                        <m:r>
                          <a:rPr lang="en-US">
                            <a:latin typeface="Cambria Math" panose="02040503050406030204" pitchFamily="18" charset="0"/>
                          </a:rPr>
                          <m:t>𝟎</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𝐧</m:t>
                        </m:r>
                      </m:e>
                      <m:sub>
                        <m:r>
                          <a:rPr lang="en-US">
                            <a:latin typeface="Cambria Math" panose="02040503050406030204" pitchFamily="18" charset="0"/>
                          </a:rPr>
                          <m:t>𝐞</m:t>
                        </m:r>
                      </m:sub>
                    </m:sSub>
                    <m:sSub>
                      <m:sSubPr>
                        <m:ctrlPr>
                          <a:rPr lang="en-US" i="1">
                            <a:latin typeface="Cambria Math" panose="02040503050406030204" pitchFamily="18" charset="0"/>
                          </a:rPr>
                        </m:ctrlPr>
                      </m:sSubPr>
                      <m:e>
                        <m:r>
                          <a:rPr lang="en-US">
                            <a:latin typeface="Cambria Math" panose="02040503050406030204" pitchFamily="18" charset="0"/>
                          </a:rPr>
                          <m:t>𝐂</m:t>
                        </m:r>
                      </m:e>
                      <m:sub>
                        <m:r>
                          <a:rPr lang="en-US">
                            <a:latin typeface="Cambria Math" panose="02040503050406030204" pitchFamily="18" charset="0"/>
                          </a:rPr>
                          <m:t>𝐬</m:t>
                        </m:r>
                      </m:sub>
                    </m:sSub>
                  </m:oMath>
                </a14:m>
                <a:endParaRPr lang="en-US" dirty="0"/>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𝚪</m:t>
                        </m:r>
                      </m:e>
                      <m:sub>
                        <m:r>
                          <a:rPr lang="en-US" i="1">
                            <a:latin typeface="Cambria Math" panose="02040503050406030204" pitchFamily="18" charset="0"/>
                          </a:rPr>
                          <m:t>𝒊</m:t>
                        </m:r>
                        <m:r>
                          <a:rPr lang="en-US" i="1">
                            <a:latin typeface="Cambria Math" panose="02040503050406030204" pitchFamily="18" charset="0"/>
                          </a:rPr>
                          <m:t>, </m:t>
                        </m:r>
                        <m:r>
                          <a:rPr lang="en-US" i="1">
                            <a:latin typeface="Cambria Math" panose="02040503050406030204" pitchFamily="18" charset="0"/>
                          </a:rPr>
                          <m:t>𝒙</m:t>
                        </m:r>
                      </m:sub>
                    </m:sSub>
                    <m:d>
                      <m:dPr>
                        <m:ctrlPr>
                          <a:rPr lang="en-US" i="1">
                            <a:latin typeface="Cambria Math" panose="02040503050406030204" pitchFamily="18" charset="0"/>
                          </a:rPr>
                        </m:ctrlPr>
                      </m:dPr>
                      <m:e>
                        <m:r>
                          <a:rPr lang="en-US">
                            <a:latin typeface="Cambria Math" panose="02040503050406030204" pitchFamily="18" charset="0"/>
                          </a:rPr>
                          <m:t>𝐱</m:t>
                        </m:r>
                        <m:r>
                          <a:rPr lang="en-US">
                            <a:latin typeface="Cambria Math" panose="02040503050406030204" pitchFamily="18" charset="0"/>
                          </a:rPr>
                          <m:t>=</m:t>
                        </m:r>
                        <m:r>
                          <a:rPr lang="en-US">
                            <a:latin typeface="Cambria Math" panose="02040503050406030204" pitchFamily="18" charset="0"/>
                          </a:rPr>
                          <m:t>𝟎</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𝚪</m:t>
                        </m:r>
                      </m:e>
                      <m:sub>
                        <m:r>
                          <a:rPr lang="en-US" i="1">
                            <a:latin typeface="Cambria Math" panose="02040503050406030204" pitchFamily="18" charset="0"/>
                          </a:rPr>
                          <m:t>𝒊</m:t>
                        </m:r>
                        <m:r>
                          <a:rPr lang="en-US" i="1">
                            <a:latin typeface="Cambria Math" panose="02040503050406030204" pitchFamily="18" charset="0"/>
                          </a:rPr>
                          <m:t>, ∥</m:t>
                        </m:r>
                      </m:sub>
                    </m:sSub>
                    <m:d>
                      <m:dPr>
                        <m:ctrlPr>
                          <a:rPr lang="en-US" i="1">
                            <a:latin typeface="Cambria Math" panose="02040503050406030204" pitchFamily="18" charset="0"/>
                          </a:rPr>
                        </m:ctrlPr>
                      </m:dPr>
                      <m:e>
                        <m:r>
                          <a:rPr lang="en-US">
                            <a:latin typeface="Cambria Math" panose="02040503050406030204" pitchFamily="18" charset="0"/>
                          </a:rPr>
                          <m:t>𝐱</m:t>
                        </m:r>
                        <m:r>
                          <a:rPr lang="en-US">
                            <a:latin typeface="Cambria Math" panose="02040503050406030204" pitchFamily="18" charset="0"/>
                          </a:rPr>
                          <m:t>=</m:t>
                        </m:r>
                        <m:r>
                          <a:rPr lang="en-US">
                            <a:latin typeface="Cambria Math" panose="02040503050406030204" pitchFamily="18" charset="0"/>
                          </a:rPr>
                          <m:t>𝟎</m:t>
                        </m:r>
                      </m:e>
                    </m:d>
                    <m:func>
                      <m:funcPr>
                        <m:ctrlPr>
                          <a:rPr lang="en-US" i="1">
                            <a:latin typeface="Cambria Math" panose="02040503050406030204" pitchFamily="18" charset="0"/>
                          </a:rPr>
                        </m:ctrlPr>
                      </m:funcPr>
                      <m:fName>
                        <m:r>
                          <a:rPr lang="en-US" b="1" i="1">
                            <a:latin typeface="Cambria Math" panose="02040503050406030204" pitchFamily="18" charset="0"/>
                          </a:rPr>
                          <m:t>𝐬𝐢𝐧</m:t>
                        </m:r>
                      </m:fName>
                      <m:e>
                        <m:r>
                          <a:rPr lang="en-US" b="1" i="1">
                            <a:latin typeface="Cambria Math" panose="02040503050406030204" pitchFamily="18" charset="0"/>
                          </a:rPr>
                          <m:t>𝜶</m:t>
                        </m:r>
                      </m:e>
                    </m:func>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𝐧</m:t>
                        </m:r>
                      </m:e>
                      <m:sub>
                        <m:r>
                          <a:rPr lang="en-US">
                            <a:latin typeface="Cambria Math" panose="02040503050406030204" pitchFamily="18" charset="0"/>
                          </a:rPr>
                          <m:t>𝐞</m:t>
                        </m:r>
                      </m:sub>
                    </m:sSub>
                    <m:sSub>
                      <m:sSubPr>
                        <m:ctrlPr>
                          <a:rPr lang="en-US" i="1">
                            <a:latin typeface="Cambria Math" panose="02040503050406030204" pitchFamily="18" charset="0"/>
                          </a:rPr>
                        </m:ctrlPr>
                      </m:sSubPr>
                      <m:e>
                        <m:r>
                          <a:rPr lang="en-US">
                            <a:latin typeface="Cambria Math" panose="02040503050406030204" pitchFamily="18" charset="0"/>
                          </a:rPr>
                          <m:t>𝐂</m:t>
                        </m:r>
                      </m:e>
                      <m:sub>
                        <m:r>
                          <a:rPr lang="en-US">
                            <a:latin typeface="Cambria Math" panose="02040503050406030204" pitchFamily="18" charset="0"/>
                          </a:rPr>
                          <m:t>𝐬</m:t>
                        </m:r>
                      </m:sub>
                    </m:sSub>
                    <m:func>
                      <m:funcPr>
                        <m:ctrlPr>
                          <a:rPr lang="en-US" i="1">
                            <a:latin typeface="Cambria Math" panose="02040503050406030204" pitchFamily="18" charset="0"/>
                          </a:rPr>
                        </m:ctrlPr>
                      </m:funcPr>
                      <m:fName>
                        <m:r>
                          <a:rPr lang="en-US" b="1" i="1">
                            <a:latin typeface="Cambria Math" panose="02040503050406030204" pitchFamily="18" charset="0"/>
                          </a:rPr>
                          <m:t>𝐬𝐢𝐧</m:t>
                        </m:r>
                      </m:fName>
                      <m:e>
                        <m:r>
                          <a:rPr lang="en-US" b="1" i="1">
                            <a:latin typeface="Cambria Math" panose="02040503050406030204" pitchFamily="18" charset="0"/>
                          </a:rPr>
                          <m:t>𝜶</m:t>
                        </m:r>
                      </m:e>
                    </m:func>
                  </m:oMath>
                </a14:m>
                <a:endParaRPr lang="en-US" dirty="0">
                  <a:latin typeface="+mj-lt"/>
                </a:endParaRPr>
              </a:p>
              <a:p>
                <a:pPr marL="285750" indent="-285750">
                  <a:buFont typeface="Arial" panose="020B0604020202020204" pitchFamily="34" charset="0"/>
                  <a:buChar char="•"/>
                </a:pPr>
                <a:endParaRPr lang="en-US" dirty="0">
                  <a:latin typeface="+mj-lt"/>
                </a:endParaRPr>
              </a:p>
            </p:txBody>
          </p:sp>
        </mc:Choice>
        <mc:Fallback>
          <p:sp>
            <p:nvSpPr>
              <p:cNvPr id="10" name="Inhaltsplatzhalter 7"/>
              <p:cNvSpPr txBox="1">
                <a:spLocks noRot="1" noChangeAspect="1" noMove="1" noResize="1" noEditPoints="1" noAdjustHandles="1" noChangeArrowheads="1" noChangeShapeType="1" noTextEdit="1"/>
              </p:cNvSpPr>
              <p:nvPr/>
            </p:nvSpPr>
            <p:spPr>
              <a:xfrm>
                <a:off x="675579" y="1143194"/>
                <a:ext cx="6583638" cy="5347603"/>
              </a:xfrm>
              <a:prstGeom prst="rect">
                <a:avLst/>
              </a:prstGeom>
              <a:blipFill>
                <a:blip r:embed="rId5"/>
                <a:stretch>
                  <a:fillRect l="-2037" t="-570"/>
                </a:stretch>
              </a:blipFill>
            </p:spPr>
            <p:txBody>
              <a:bodyPr/>
              <a:lstStyle/>
              <a:p>
                <a:r>
                  <a:rPr lang="en-US">
                    <a:noFill/>
                  </a:rPr>
                  <a:t> </a:t>
                </a:r>
              </a:p>
            </p:txBody>
          </p:sp>
        </mc:Fallback>
      </mc:AlternateContent>
      <p:sp>
        <p:nvSpPr>
          <p:cNvPr id="12" name="Rechteck 1"/>
          <p:cNvSpPr/>
          <p:nvPr/>
        </p:nvSpPr>
        <p:spPr>
          <a:xfrm>
            <a:off x="557560" y="4048842"/>
            <a:ext cx="5252224" cy="579864"/>
          </a:xfrm>
          <a:prstGeom prst="rect">
            <a:avLst/>
          </a:prstGeom>
          <a:noFill/>
          <a:ln w="25400" cmpd="sng">
            <a:solidFill>
              <a:srgbClr val="0070C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8" name="Rectangle 7"/>
          <p:cNvSpPr/>
          <p:nvPr/>
        </p:nvSpPr>
        <p:spPr>
          <a:xfrm>
            <a:off x="557560" y="6121467"/>
            <a:ext cx="3292889" cy="246221"/>
          </a:xfrm>
          <a:prstGeom prst="rect">
            <a:avLst/>
          </a:prstGeom>
        </p:spPr>
        <p:txBody>
          <a:bodyPr wrap="none">
            <a:spAutoFit/>
          </a:bodyPr>
          <a:lstStyle/>
          <a:p>
            <a:r>
              <a:rPr lang="en-US" sz="1000" dirty="0" smtClean="0"/>
              <a:t>[8] R. </a:t>
            </a:r>
            <a:r>
              <a:rPr lang="en-US" sz="1000" dirty="0" err="1" smtClean="0"/>
              <a:t>Chodura</a:t>
            </a:r>
            <a:r>
              <a:rPr lang="en-US" sz="1000" dirty="0" smtClean="0"/>
              <a:t> Physics </a:t>
            </a:r>
            <a:r>
              <a:rPr lang="en-US" sz="1000" dirty="0"/>
              <a:t>of Fluids 25, 1628–1633 (1982)</a:t>
            </a:r>
          </a:p>
        </p:txBody>
      </p:sp>
    </p:spTree>
    <p:extLst>
      <p:ext uri="{BB962C8B-B14F-4D97-AF65-F5344CB8AC3E}">
        <p14:creationId xmlns:p14="http://schemas.microsoft.com/office/powerpoint/2010/main" val="69764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95326" y="441325"/>
            <a:ext cx="9576471" cy="525029"/>
          </a:xfrm>
        </p:spPr>
        <p:txBody>
          <a:bodyPr/>
          <a:lstStyle/>
          <a:p>
            <a:r>
              <a:rPr lang="en-US" dirty="0" smtClean="0"/>
              <a:t>Closed  and Open orbits</a:t>
            </a:r>
            <a:endParaRPr lang="en-US" dirty="0"/>
          </a:p>
        </p:txBody>
      </p:sp>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7</a:t>
            </a:fld>
            <a:endParaRPr lang="de-DE" dirty="0"/>
          </a:p>
        </p:txBody>
      </p:sp>
      <mc:AlternateContent xmlns:mc="http://schemas.openxmlformats.org/markup-compatibility/2006">
        <mc:Choice xmlns:a14="http://schemas.microsoft.com/office/drawing/2010/main" Requires="a14">
          <p:sp>
            <p:nvSpPr>
              <p:cNvPr id="8" name="Inhaltsplatzhalter 7"/>
              <p:cNvSpPr>
                <a:spLocks noGrp="1"/>
              </p:cNvSpPr>
              <p:nvPr>
                <p:ph sz="quarter" idx="13"/>
              </p:nvPr>
            </p:nvSpPr>
            <p:spPr>
              <a:xfrm>
                <a:off x="675578" y="1143195"/>
                <a:ext cx="10491622" cy="1798081"/>
              </a:xfrm>
            </p:spPr>
            <p:txBody>
              <a:bodyPr>
                <a:noAutofit/>
              </a:bodyPr>
              <a:lstStyle/>
              <a:p>
                <a:pPr marL="285750" indent="-285750">
                  <a:buFont typeface="Arial" panose="020B0604020202020204" pitchFamily="34" charset="0"/>
                  <a:buChar char="•"/>
                </a:pPr>
                <a:r>
                  <a:rPr lang="en-US" sz="1400" b="0" dirty="0" smtClean="0"/>
                  <a:t>The </a:t>
                </a:r>
                <a:r>
                  <a:rPr lang="en-US" sz="1400" b="0" dirty="0" smtClean="0"/>
                  <a:t>Ions which spend less than one gyro period in the magnetic </a:t>
                </a:r>
                <a:r>
                  <a:rPr lang="en-US" sz="1400" b="0" dirty="0" err="1" smtClean="0"/>
                  <a:t>presheath</a:t>
                </a:r>
                <a:r>
                  <a:rPr lang="en-US" sz="1400" b="0" dirty="0" smtClean="0"/>
                  <a:t> would exit the magnetic </a:t>
                </a:r>
                <a:r>
                  <a:rPr lang="en-US" sz="1400" b="0" dirty="0" err="1" smtClean="0"/>
                  <a:t>presheath</a:t>
                </a:r>
                <a:r>
                  <a:rPr lang="en-US" sz="1400" b="0" dirty="0" smtClean="0"/>
                  <a:t> relatively </a:t>
                </a:r>
                <a:r>
                  <a:rPr lang="en-US" sz="1400" b="0" dirty="0"/>
                  <a:t>unaffected </a:t>
                </a:r>
                <a:r>
                  <a:rPr lang="en-US" sz="1400" b="0" dirty="0" smtClean="0"/>
                  <a:t>([5] </a:t>
                </a:r>
                <a:r>
                  <a:rPr lang="en-US" sz="1400" b="0" dirty="0" smtClean="0"/>
                  <a:t>A </a:t>
                </a:r>
                <a:r>
                  <a:rPr lang="en-US" sz="1400" b="0" dirty="0"/>
                  <a:t>Geraldini </a:t>
                </a:r>
                <a:r>
                  <a:rPr lang="en-US" sz="1400" b="0" dirty="0" smtClean="0"/>
                  <a:t>PPCF 2018) = </a:t>
                </a:r>
                <a:r>
                  <a:rPr lang="en-US" sz="1400" dirty="0" smtClean="0"/>
                  <a:t>open orbit</a:t>
                </a:r>
                <a:endParaRPr lang="en-US" sz="1400" dirty="0" smtClean="0"/>
              </a:p>
              <a:p>
                <a:pPr marL="285750" indent="-285750">
                  <a:buFont typeface="Arial" panose="020B0604020202020204" pitchFamily="34" charset="0"/>
                  <a:buChar char="•"/>
                </a:pPr>
                <a:r>
                  <a:rPr lang="en-US" sz="1400" b="0" dirty="0" smtClean="0"/>
                  <a:t>This </a:t>
                </a:r>
                <a:r>
                  <a:rPr lang="en-US" sz="1400" b="0" dirty="0"/>
                  <a:t>condition </a:t>
                </a:r>
                <a:r>
                  <a:rPr lang="en-US" sz="1400" b="0" dirty="0" smtClean="0"/>
                  <a:t>can be written as: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𝜏</m:t>
                        </m:r>
                      </m:e>
                      <m:sub>
                        <m:r>
                          <a:rPr lang="en-US" sz="1400" b="0" i="1" smtClean="0">
                            <a:latin typeface="Cambria Math" panose="02040503050406030204" pitchFamily="18" charset="0"/>
                          </a:rPr>
                          <m:t>𝐶</m:t>
                        </m:r>
                      </m:sub>
                    </m:sSub>
                    <m:r>
                      <a:rPr lang="en-US" sz="1400" b="0" i="1" smtClean="0">
                        <a:latin typeface="Cambria Math" panose="02040503050406030204" pitchFamily="18" charset="0"/>
                      </a:rPr>
                      <m:t>&lt;</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𝜌</m:t>
                            </m:r>
                          </m:num>
                          <m:den>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tan</m:t>
                                </m:r>
                              </m:fName>
                              <m:e>
                                <m:r>
                                  <a:rPr lang="en-US" sz="1400" b="0" i="1" smtClean="0">
                                    <a:latin typeface="Cambria Math" panose="02040503050406030204" pitchFamily="18" charset="0"/>
                                  </a:rPr>
                                  <m:t>𝛼</m:t>
                                </m:r>
                              </m:e>
                            </m:func>
                          </m:den>
                        </m:f>
                      </m:e>
                    </m:d>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m:t>
                        </m:r>
                      </m:sub>
                    </m:sSub>
                  </m:oMath>
                </a14:m>
                <a:endParaRPr lang="en-US" sz="1400" b="0" i="1" dirty="0" smtClean="0">
                  <a:latin typeface="+mj-lt"/>
                </a:endParaRPr>
              </a:p>
            </p:txBody>
          </p:sp>
        </mc:Choice>
        <mc:Fallback>
          <p:sp>
            <p:nvSpPr>
              <p:cNvPr id="8" name="Inhaltsplatzhalter 7"/>
              <p:cNvSpPr>
                <a:spLocks noGrp="1" noRot="1" noChangeAspect="1" noMove="1" noResize="1" noEditPoints="1" noAdjustHandles="1" noChangeArrowheads="1" noChangeShapeType="1" noTextEdit="1"/>
              </p:cNvSpPr>
              <p:nvPr>
                <p:ph sz="quarter" idx="13"/>
              </p:nvPr>
            </p:nvSpPr>
            <p:spPr>
              <a:xfrm>
                <a:off x="675578" y="1143195"/>
                <a:ext cx="10491622" cy="1798081"/>
              </a:xfrm>
              <a:blipFill>
                <a:blip r:embed="rId2"/>
                <a:stretch>
                  <a:fillRect l="-988"/>
                </a:stretch>
              </a:blipFill>
            </p:spPr>
            <p:txBody>
              <a:bodyPr/>
              <a:lstStyle/>
              <a:p>
                <a:r>
                  <a:rPr lang="en-US">
                    <a:noFill/>
                  </a:rPr>
                  <a:t> </a:t>
                </a:r>
              </a:p>
            </p:txBody>
          </p:sp>
        </mc:Fallback>
      </mc:AlternateContent>
      <p:grpSp>
        <p:nvGrpSpPr>
          <p:cNvPr id="7" name="Group 6"/>
          <p:cNvGrpSpPr/>
          <p:nvPr/>
        </p:nvGrpSpPr>
        <p:grpSpPr>
          <a:xfrm>
            <a:off x="6397393" y="2545939"/>
            <a:ext cx="5647205" cy="3627870"/>
            <a:chOff x="6397393" y="2545939"/>
            <a:chExt cx="5647205" cy="3627870"/>
          </a:xfrm>
        </p:grpSpPr>
        <p:grpSp>
          <p:nvGrpSpPr>
            <p:cNvPr id="12" name="Gruppieren 11"/>
            <p:cNvGrpSpPr/>
            <p:nvPr/>
          </p:nvGrpSpPr>
          <p:grpSpPr>
            <a:xfrm>
              <a:off x="6397393" y="2545939"/>
              <a:ext cx="5647205" cy="3627870"/>
              <a:chOff x="6016060" y="2258295"/>
              <a:chExt cx="5647205" cy="3627870"/>
            </a:xfrm>
          </p:grpSpPr>
          <p:sp>
            <p:nvSpPr>
              <p:cNvPr id="11" name="Rechteck 10"/>
              <p:cNvSpPr/>
              <p:nvPr/>
            </p:nvSpPr>
            <p:spPr>
              <a:xfrm>
                <a:off x="6016060" y="2622756"/>
                <a:ext cx="5647205" cy="2858939"/>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10" name="Grafik 9"/>
              <p:cNvPicPr>
                <a:picLocks noChangeAspect="1"/>
              </p:cNvPicPr>
              <p:nvPr/>
            </p:nvPicPr>
            <p:blipFill rotWithShape="1">
              <a:blip r:embed="rId3"/>
              <a:srcRect r="57340"/>
              <a:stretch/>
            </p:blipFill>
            <p:spPr>
              <a:xfrm>
                <a:off x="7079595" y="2258295"/>
                <a:ext cx="2978803" cy="3627870"/>
              </a:xfrm>
              <a:prstGeom prst="rect">
                <a:avLst/>
              </a:prstGeom>
            </p:spPr>
          </p:pic>
        </p:grpSp>
        <p:sp>
          <p:nvSpPr>
            <p:cNvPr id="13" name="Rectangle 12"/>
            <p:cNvSpPr/>
            <p:nvPr/>
          </p:nvSpPr>
          <p:spPr>
            <a:xfrm>
              <a:off x="9591675" y="3653211"/>
              <a:ext cx="314325" cy="26700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grpSp>
      <mc:AlternateContent xmlns:mc="http://schemas.openxmlformats.org/markup-compatibility/2006">
        <mc:Choice xmlns:a14="http://schemas.microsoft.com/office/drawing/2010/main" Requires="a14">
          <p:sp>
            <p:nvSpPr>
              <p:cNvPr id="9" name="Rechteck 8"/>
              <p:cNvSpPr/>
              <p:nvPr/>
            </p:nvSpPr>
            <p:spPr>
              <a:xfrm>
                <a:off x="598743" y="2807927"/>
                <a:ext cx="7136335" cy="3223383"/>
              </a:xfrm>
              <a:prstGeom prst="rect">
                <a:avLst/>
              </a:prstGeom>
            </p:spPr>
            <p:txBody>
              <a:bodyPr wrap="square">
                <a:spAutoFit/>
              </a:bodyPr>
              <a:lstStyle/>
              <a:p>
                <a:pPr marL="285750" lvl="1" indent="-285750">
                  <a:buFont typeface="Arial" panose="020B0604020202020204" pitchFamily="34" charset="0"/>
                  <a:buChar char="•"/>
                </a:pPr>
                <a:r>
                  <a:rPr lang="en-US" sz="1400" dirty="0" smtClean="0">
                    <a:solidFill>
                      <a:srgbClr val="005555"/>
                    </a:solidFill>
                  </a:rPr>
                  <a:t>This </a:t>
                </a:r>
                <a:r>
                  <a:rPr lang="en-US" sz="1400" dirty="0">
                    <a:solidFill>
                      <a:srgbClr val="005555"/>
                    </a:solidFill>
                  </a:rPr>
                  <a:t>condition also provides a lower limit for the perpendicular velocity </a:t>
                </a:r>
                <a14:m>
                  <m:oMath xmlns:m="http://schemas.openxmlformats.org/officeDocument/2006/math">
                    <m:sSubSup>
                      <m:sSubSupPr>
                        <m:ctrlPr>
                          <a:rPr lang="en-US" sz="1400" i="1" dirty="0">
                            <a:solidFill>
                              <a:srgbClr val="005555"/>
                            </a:solidFill>
                            <a:latin typeface="Cambria Math" panose="02040503050406030204" pitchFamily="18" charset="0"/>
                          </a:rPr>
                        </m:ctrlPr>
                      </m:sSubSupPr>
                      <m:e>
                        <m:r>
                          <a:rPr lang="en-US" sz="1400" b="0" i="1" dirty="0">
                            <a:solidFill>
                              <a:srgbClr val="005555"/>
                            </a:solidFill>
                            <a:latin typeface="Cambria Math" panose="02040503050406030204" pitchFamily="18" charset="0"/>
                          </a:rPr>
                          <m:t>𝑣</m:t>
                        </m:r>
                      </m:e>
                      <m:sub>
                        <m:r>
                          <a:rPr lang="en-US" sz="1400" b="0" i="1" dirty="0" err="1">
                            <a:solidFill>
                              <a:srgbClr val="005555"/>
                            </a:solidFill>
                            <a:latin typeface="Cambria Math" panose="02040503050406030204" pitchFamily="18" charset="0"/>
                          </a:rPr>
                          <m:t>𝑖</m:t>
                        </m:r>
                        <m:r>
                          <a:rPr lang="en-US" sz="1400" b="0" i="1" dirty="0">
                            <a:solidFill>
                              <a:srgbClr val="005555"/>
                            </a:solidFill>
                            <a:latin typeface="Cambria Math" panose="02040503050406030204" pitchFamily="18" charset="0"/>
                          </a:rPr>
                          <m:t>,   ⊥</m:t>
                        </m:r>
                      </m:sub>
                      <m:sup>
                        <m:r>
                          <a:rPr lang="en-US" sz="1400" b="0" i="1" dirty="0">
                            <a:solidFill>
                              <a:srgbClr val="005555"/>
                            </a:solidFill>
                            <a:latin typeface="Cambria Math" panose="02040503050406030204" pitchFamily="18" charset="0"/>
                          </a:rPr>
                          <m:t>𝑙</m:t>
                        </m:r>
                      </m:sup>
                    </m:sSubSup>
                    <m:r>
                      <a:rPr lang="en-US" sz="1400" b="0" i="1" dirty="0">
                        <a:solidFill>
                          <a:srgbClr val="005555"/>
                        </a:solidFill>
                        <a:latin typeface="Cambria Math" panose="02040503050406030204" pitchFamily="18" charset="0"/>
                      </a:rPr>
                      <m:t> </m:t>
                    </m:r>
                  </m:oMath>
                </a14:m>
                <a:r>
                  <a:rPr lang="en-US" sz="1400" dirty="0">
                    <a:solidFill>
                      <a:srgbClr val="005555"/>
                    </a:solidFill>
                  </a:rPr>
                  <a:t>required for ions to exit the QN region along their gyration </a:t>
                </a:r>
                <a:r>
                  <a:rPr lang="en-US" sz="1400" dirty="0" smtClean="0">
                    <a:solidFill>
                      <a:srgbClr val="005555"/>
                    </a:solidFill>
                  </a:rPr>
                  <a:t>path in one gyration , </a:t>
                </a:r>
                <a:r>
                  <a:rPr lang="en-US" sz="1400" dirty="0">
                    <a:solidFill>
                      <a:srgbClr val="005555"/>
                    </a:solidFill>
                  </a:rPr>
                  <a:t>given by</a:t>
                </a:r>
                <a:r>
                  <a:rPr lang="en-US" sz="1400" dirty="0" smtClean="0">
                    <a:solidFill>
                      <a:srgbClr val="005555"/>
                    </a:solidFill>
                  </a:rPr>
                  <a:t>:</a:t>
                </a:r>
              </a:p>
              <a:p>
                <a:pPr marL="285750" lvl="1" indent="-285750">
                  <a:buFont typeface="Arial" panose="020B0604020202020204" pitchFamily="34" charset="0"/>
                  <a:buChar char="•"/>
                </a:pPr>
                <a:endParaRPr lang="en-US" sz="1400" dirty="0">
                  <a:solidFill>
                    <a:srgbClr val="005555"/>
                  </a:solidFill>
                </a:endParaRPr>
              </a:p>
              <a:p>
                <a:pPr marL="642938" lvl="4" indent="-285750"/>
                <a14:m>
                  <m:oMathPara xmlns:m="http://schemas.openxmlformats.org/officeDocument/2006/math">
                    <m:oMathParaPr>
                      <m:jc m:val="centerGroup"/>
                    </m:oMathParaPr>
                    <m:oMath xmlns:m="http://schemas.openxmlformats.org/officeDocument/2006/math">
                      <m:sSubSup>
                        <m:sSubSupPr>
                          <m:ctrlPr>
                            <a:rPr lang="en-US" sz="1400" i="1">
                              <a:solidFill>
                                <a:srgbClr val="005555"/>
                              </a:solidFill>
                              <a:latin typeface="Cambria Math" panose="02040503050406030204" pitchFamily="18" charset="0"/>
                            </a:rPr>
                          </m:ctrlPr>
                        </m:sSubSupPr>
                        <m:e>
                          <m:r>
                            <a:rPr lang="en-US" sz="1400" b="0" i="1">
                              <a:solidFill>
                                <a:srgbClr val="005555"/>
                              </a:solidFill>
                              <a:latin typeface="Cambria Math" panose="02040503050406030204" pitchFamily="18" charset="0"/>
                            </a:rPr>
                            <m:t>𝑣</m:t>
                          </m:r>
                        </m:e>
                        <m:sub>
                          <m:r>
                            <a:rPr lang="en-US" sz="1400" b="0" i="1">
                              <a:solidFill>
                                <a:srgbClr val="005555"/>
                              </a:solidFill>
                              <a:latin typeface="Cambria Math" panose="02040503050406030204" pitchFamily="18" charset="0"/>
                            </a:rPr>
                            <m:t>𝑖</m:t>
                          </m:r>
                          <m:r>
                            <a:rPr lang="en-US" sz="1400" b="0" i="1">
                              <a:solidFill>
                                <a:srgbClr val="005555"/>
                              </a:solidFill>
                              <a:latin typeface="Cambria Math" panose="02040503050406030204" pitchFamily="18" charset="0"/>
                            </a:rPr>
                            <m:t>,   ⊥</m:t>
                          </m:r>
                        </m:sub>
                        <m:sup>
                          <m:r>
                            <a:rPr lang="en-US" sz="1400" b="0" i="1">
                              <a:solidFill>
                                <a:srgbClr val="005555"/>
                              </a:solidFill>
                              <a:latin typeface="Cambria Math" panose="02040503050406030204" pitchFamily="18" charset="0"/>
                            </a:rPr>
                            <m:t>𝑙</m:t>
                          </m:r>
                        </m:sup>
                      </m:sSubSup>
                      <m:r>
                        <a:rPr lang="en-US" sz="1400" b="0" i="1">
                          <a:solidFill>
                            <a:srgbClr val="005555"/>
                          </a:solidFill>
                          <a:latin typeface="Cambria Math" panose="02040503050406030204" pitchFamily="18" charset="0"/>
                        </a:rPr>
                        <m:t>=2 </m:t>
                      </m:r>
                      <m:r>
                        <a:rPr lang="en-US" sz="1400" b="0" i="1">
                          <a:solidFill>
                            <a:srgbClr val="005555"/>
                          </a:solidFill>
                          <a:latin typeface="Cambria Math" panose="02040503050406030204" pitchFamily="18" charset="0"/>
                        </a:rPr>
                        <m:t>𝜋</m:t>
                      </m:r>
                      <m:sSub>
                        <m:sSubPr>
                          <m:ctrlPr>
                            <a:rPr lang="en-US" sz="1400" i="1">
                              <a:solidFill>
                                <a:srgbClr val="005555"/>
                              </a:solidFill>
                              <a:latin typeface="Cambria Math" panose="02040503050406030204" pitchFamily="18" charset="0"/>
                            </a:rPr>
                          </m:ctrlPr>
                        </m:sSubPr>
                        <m:e>
                          <m:r>
                            <a:rPr lang="en-US" sz="1400" b="0" i="1">
                              <a:solidFill>
                                <a:srgbClr val="005555"/>
                              </a:solidFill>
                              <a:latin typeface="Cambria Math" panose="02040503050406030204" pitchFamily="18" charset="0"/>
                            </a:rPr>
                            <m:t>𝑣</m:t>
                          </m:r>
                        </m:e>
                        <m:sub>
                          <m:r>
                            <a:rPr lang="en-US" sz="1400" b="0" i="1">
                              <a:solidFill>
                                <a:srgbClr val="005555"/>
                              </a:solidFill>
                              <a:latin typeface="Cambria Math" panose="02040503050406030204" pitchFamily="18" charset="0"/>
                            </a:rPr>
                            <m:t>𝑖</m:t>
                          </m:r>
                          <m:r>
                            <a:rPr lang="en-US" sz="1400" b="0" i="1">
                              <a:solidFill>
                                <a:srgbClr val="005555"/>
                              </a:solidFill>
                              <a:latin typeface="Cambria Math" panose="02040503050406030204" pitchFamily="18" charset="0"/>
                            </a:rPr>
                            <m:t>,   ∥</m:t>
                          </m:r>
                        </m:sub>
                      </m:sSub>
                      <m:func>
                        <m:funcPr>
                          <m:ctrlPr>
                            <a:rPr lang="en-US" sz="1400" b="0" i="1" smtClean="0">
                              <a:solidFill>
                                <a:srgbClr val="005555"/>
                              </a:solidFill>
                              <a:latin typeface="Cambria Math" panose="02040503050406030204" pitchFamily="18" charset="0"/>
                            </a:rPr>
                          </m:ctrlPr>
                        </m:funcPr>
                        <m:fName>
                          <m:r>
                            <m:rPr>
                              <m:sty m:val="p"/>
                            </m:rPr>
                            <a:rPr lang="en-US" sz="1400" i="0" smtClean="0">
                              <a:solidFill>
                                <a:srgbClr val="005555"/>
                              </a:solidFill>
                              <a:latin typeface="Cambria Math" panose="02040503050406030204" pitchFamily="18" charset="0"/>
                            </a:rPr>
                            <m:t>tan</m:t>
                          </m:r>
                        </m:fName>
                        <m:e>
                          <m:r>
                            <a:rPr lang="en-US" sz="1400" i="1">
                              <a:solidFill>
                                <a:srgbClr val="005555"/>
                              </a:solidFill>
                              <a:latin typeface="Cambria Math" panose="02040503050406030204" pitchFamily="18" charset="0"/>
                            </a:rPr>
                            <m:t>𝛼</m:t>
                          </m:r>
                        </m:e>
                      </m:func>
                    </m:oMath>
                  </m:oMathPara>
                </a14:m>
                <a:endParaRPr lang="en-US" dirty="0" smtClean="0">
                  <a:solidFill>
                    <a:srgbClr val="005555"/>
                  </a:solidFill>
                </a:endParaRPr>
              </a:p>
              <a:p>
                <a:pPr marL="285750" indent="-285750">
                  <a:buFont typeface="Arial" panose="020B0604020202020204" pitchFamily="34" charset="0"/>
                  <a:buChar char="•"/>
                </a:pPr>
                <a:r>
                  <a:rPr lang="en-US" sz="1600" dirty="0">
                    <a:solidFill>
                      <a:srgbClr val="005555"/>
                    </a:solidFill>
                  </a:rPr>
                  <a:t>For open-orbit ion population: </a:t>
                </a:r>
                <a:endParaRPr lang="en-US" sz="1600" dirty="0" smtClean="0">
                  <a:solidFill>
                    <a:srgbClr val="005555"/>
                  </a:solidFill>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sz="1600" i="1" smtClean="0">
                            <a:solidFill>
                              <a:srgbClr val="005555"/>
                            </a:solidFill>
                            <a:latin typeface="Cambria Math" panose="02040503050406030204" pitchFamily="18" charset="0"/>
                          </a:rPr>
                        </m:ctrlPr>
                      </m:sSubPr>
                      <m:e>
                        <m:r>
                          <a:rPr lang="en-US" sz="1600" b="0" i="1" smtClean="0">
                            <a:solidFill>
                              <a:srgbClr val="005555"/>
                            </a:solidFill>
                            <a:latin typeface="Cambria Math" panose="02040503050406030204" pitchFamily="18" charset="0"/>
                          </a:rPr>
                          <m:t>|</m:t>
                        </m:r>
                        <m:r>
                          <a:rPr lang="en-US" sz="1600" b="0" i="1">
                            <a:solidFill>
                              <a:srgbClr val="005555"/>
                            </a:solidFill>
                            <a:latin typeface="Cambria Math" panose="02040503050406030204" pitchFamily="18" charset="0"/>
                          </a:rPr>
                          <m:t>𝑣</m:t>
                        </m:r>
                      </m:e>
                      <m:sub>
                        <m:r>
                          <a:rPr lang="en-US" sz="1600" b="0" i="1">
                            <a:solidFill>
                              <a:srgbClr val="005555"/>
                            </a:solidFill>
                            <a:latin typeface="Cambria Math" panose="02040503050406030204" pitchFamily="18" charset="0"/>
                          </a:rPr>
                          <m:t>𝑖</m:t>
                        </m:r>
                        <m:r>
                          <a:rPr lang="en-US" sz="1600" b="0" i="1">
                            <a:solidFill>
                              <a:srgbClr val="005555"/>
                            </a:solidFill>
                            <a:latin typeface="Cambria Math" panose="02040503050406030204" pitchFamily="18" charset="0"/>
                          </a:rPr>
                          <m:t>, ⊥</m:t>
                        </m:r>
                      </m:sub>
                    </m:sSub>
                    <m:r>
                      <a:rPr lang="en-US" sz="1600" b="0" i="1" smtClean="0">
                        <a:solidFill>
                          <a:srgbClr val="005555"/>
                        </a:solidFill>
                        <a:latin typeface="Cambria Math" panose="02040503050406030204" pitchFamily="18" charset="0"/>
                      </a:rPr>
                      <m:t>|</m:t>
                    </m:r>
                    <m:r>
                      <a:rPr lang="en-US" sz="1600" b="0" i="1" smtClean="0">
                        <a:solidFill>
                          <a:srgbClr val="005555"/>
                        </a:solidFill>
                        <a:latin typeface="Cambria Math" panose="02040503050406030204" pitchFamily="18" charset="0"/>
                      </a:rPr>
                      <m:t>&gt;</m:t>
                    </m:r>
                    <m:sSubSup>
                      <m:sSubSupPr>
                        <m:ctrlPr>
                          <a:rPr lang="en-US" sz="1600" i="1" smtClean="0">
                            <a:solidFill>
                              <a:srgbClr val="005555"/>
                            </a:solidFill>
                            <a:latin typeface="Cambria Math" panose="02040503050406030204" pitchFamily="18" charset="0"/>
                          </a:rPr>
                        </m:ctrlPr>
                      </m:sSubSupPr>
                      <m:e>
                        <m:r>
                          <a:rPr lang="en-US" sz="1600" b="0" i="1">
                            <a:solidFill>
                              <a:srgbClr val="005555"/>
                            </a:solidFill>
                            <a:latin typeface="Cambria Math" panose="02040503050406030204" pitchFamily="18" charset="0"/>
                          </a:rPr>
                          <m:t>𝑣</m:t>
                        </m:r>
                      </m:e>
                      <m:sub>
                        <m:r>
                          <a:rPr lang="en-US" sz="1600" b="0" i="1">
                            <a:solidFill>
                              <a:srgbClr val="005555"/>
                            </a:solidFill>
                            <a:latin typeface="Cambria Math" panose="02040503050406030204" pitchFamily="18" charset="0"/>
                          </a:rPr>
                          <m:t>𝑖</m:t>
                        </m:r>
                        <m:r>
                          <a:rPr lang="en-US" sz="1600" b="0" i="1">
                            <a:solidFill>
                              <a:srgbClr val="005555"/>
                            </a:solidFill>
                            <a:latin typeface="Cambria Math" panose="02040503050406030204" pitchFamily="18" charset="0"/>
                          </a:rPr>
                          <m:t>, ⊥</m:t>
                        </m:r>
                      </m:sub>
                      <m:sup>
                        <m:r>
                          <a:rPr lang="en-US" sz="1600" b="0" i="1" smtClean="0">
                            <a:solidFill>
                              <a:srgbClr val="005555"/>
                            </a:solidFill>
                            <a:latin typeface="Cambria Math" panose="02040503050406030204" pitchFamily="18" charset="0"/>
                          </a:rPr>
                          <m:t>𝑙</m:t>
                        </m:r>
                      </m:sup>
                    </m:sSubSup>
                  </m:oMath>
                </a14:m>
                <a:endParaRPr lang="en-US" sz="1600" i="1" dirty="0" smtClean="0">
                  <a:solidFill>
                    <a:srgbClr val="005555"/>
                  </a:solidFill>
                  <a:latin typeface="Cambria Math" panose="02040503050406030204" pitchFamily="18" charset="0"/>
                </a:endParaRPr>
              </a:p>
              <a:p>
                <a:pPr marL="742950" lvl="1" indent="-285750">
                  <a:lnSpc>
                    <a:spcPct val="150000"/>
                  </a:lnSpc>
                  <a:buFont typeface="Arial" panose="020B0604020202020204" pitchFamily="34" charset="0"/>
                  <a:buChar char="•"/>
                </a:pPr>
                <a14:m>
                  <m:oMath xmlns:m="http://schemas.openxmlformats.org/officeDocument/2006/math">
                    <m:sSub>
                      <m:sSubPr>
                        <m:ctrlPr>
                          <a:rPr lang="en-US" sz="1600" i="1">
                            <a:solidFill>
                              <a:srgbClr val="005555"/>
                            </a:solidFill>
                            <a:latin typeface="Cambria Math" panose="02040503050406030204" pitchFamily="18" charset="0"/>
                          </a:rPr>
                        </m:ctrlPr>
                      </m:sSubPr>
                      <m:e>
                        <m:r>
                          <a:rPr lang="en-US" sz="1600" b="0" i="1" smtClean="0">
                            <a:solidFill>
                              <a:srgbClr val="005555"/>
                            </a:solidFill>
                            <a:latin typeface="Cambria Math" panose="02040503050406030204" pitchFamily="18" charset="0"/>
                          </a:rPr>
                          <m:t>|</m:t>
                        </m:r>
                        <m:r>
                          <a:rPr lang="en-US" sz="1600" b="0" i="1">
                            <a:solidFill>
                              <a:srgbClr val="005555"/>
                            </a:solidFill>
                            <a:latin typeface="Cambria Math" panose="02040503050406030204" pitchFamily="18" charset="0"/>
                          </a:rPr>
                          <m:t>𝑣</m:t>
                        </m:r>
                      </m:e>
                      <m:sub>
                        <m:r>
                          <a:rPr lang="en-US" sz="1600" b="0" i="1">
                            <a:solidFill>
                              <a:srgbClr val="005555"/>
                            </a:solidFill>
                            <a:latin typeface="Cambria Math" panose="02040503050406030204" pitchFamily="18" charset="0"/>
                          </a:rPr>
                          <m:t>𝑖</m:t>
                        </m:r>
                        <m:r>
                          <a:rPr lang="en-US" sz="1600" b="0" i="1">
                            <a:solidFill>
                              <a:srgbClr val="005555"/>
                            </a:solidFill>
                            <a:latin typeface="Cambria Math" panose="02040503050406030204" pitchFamily="18" charset="0"/>
                          </a:rPr>
                          <m:t>, ⊥</m:t>
                        </m:r>
                      </m:sub>
                    </m:sSub>
                    <m:r>
                      <a:rPr lang="en-US" sz="1600" b="0" i="1" smtClean="0">
                        <a:solidFill>
                          <a:srgbClr val="005555"/>
                        </a:solidFill>
                        <a:latin typeface="Cambria Math" panose="02040503050406030204" pitchFamily="18" charset="0"/>
                      </a:rPr>
                      <m:t>|</m:t>
                    </m:r>
                    <m:r>
                      <a:rPr lang="en-US" sz="1600" b="0" i="1">
                        <a:solidFill>
                          <a:srgbClr val="005555"/>
                        </a:solidFill>
                        <a:latin typeface="Cambria Math" panose="02040503050406030204" pitchFamily="18" charset="0"/>
                      </a:rPr>
                      <m:t>=</m:t>
                    </m:r>
                    <m:r>
                      <a:rPr lang="en-US" sz="1600" b="0" i="1">
                        <a:solidFill>
                          <a:srgbClr val="005555"/>
                        </a:solidFill>
                        <a:latin typeface="Cambria Math" panose="02040503050406030204" pitchFamily="18" charset="0"/>
                      </a:rPr>
                      <m:t>𝜒</m:t>
                    </m:r>
                    <m:r>
                      <a:rPr lang="en-US" sz="1600" b="0" i="1">
                        <a:solidFill>
                          <a:srgbClr val="005555"/>
                        </a:solidFill>
                        <a:latin typeface="Cambria Math" panose="02040503050406030204" pitchFamily="18" charset="0"/>
                      </a:rPr>
                      <m:t>2 </m:t>
                    </m:r>
                    <m:r>
                      <a:rPr lang="en-US" sz="1600" b="0" i="1">
                        <a:solidFill>
                          <a:srgbClr val="005555"/>
                        </a:solidFill>
                        <a:latin typeface="Cambria Math" panose="02040503050406030204" pitchFamily="18" charset="0"/>
                      </a:rPr>
                      <m:t>𝜋</m:t>
                    </m:r>
                    <m:sSub>
                      <m:sSubPr>
                        <m:ctrlPr>
                          <a:rPr lang="en-US" sz="1600" i="1">
                            <a:solidFill>
                              <a:srgbClr val="005555"/>
                            </a:solidFill>
                            <a:latin typeface="Cambria Math" panose="02040503050406030204" pitchFamily="18" charset="0"/>
                          </a:rPr>
                        </m:ctrlPr>
                      </m:sSubPr>
                      <m:e>
                        <m:r>
                          <a:rPr lang="en-US" sz="1600" b="0" i="1">
                            <a:solidFill>
                              <a:srgbClr val="005555"/>
                            </a:solidFill>
                            <a:latin typeface="Cambria Math" panose="02040503050406030204" pitchFamily="18" charset="0"/>
                          </a:rPr>
                          <m:t>𝑣</m:t>
                        </m:r>
                      </m:e>
                      <m:sub>
                        <m:r>
                          <a:rPr lang="en-US" sz="1600" b="0" i="1">
                            <a:solidFill>
                              <a:srgbClr val="005555"/>
                            </a:solidFill>
                            <a:latin typeface="Cambria Math" panose="02040503050406030204" pitchFamily="18" charset="0"/>
                          </a:rPr>
                          <m:t>𝑖</m:t>
                        </m:r>
                        <m:r>
                          <a:rPr lang="en-US" sz="1600" b="0" i="1">
                            <a:solidFill>
                              <a:srgbClr val="005555"/>
                            </a:solidFill>
                            <a:latin typeface="Cambria Math" panose="02040503050406030204" pitchFamily="18" charset="0"/>
                          </a:rPr>
                          <m:t>, ∥</m:t>
                        </m:r>
                      </m:sub>
                    </m:sSub>
                    <m:func>
                      <m:funcPr>
                        <m:ctrlPr>
                          <a:rPr lang="en-US" sz="1600" b="0" i="1" smtClean="0">
                            <a:solidFill>
                              <a:srgbClr val="005555"/>
                            </a:solidFill>
                            <a:latin typeface="Cambria Math" panose="02040503050406030204" pitchFamily="18" charset="0"/>
                          </a:rPr>
                        </m:ctrlPr>
                      </m:funcPr>
                      <m:fName>
                        <m:r>
                          <m:rPr>
                            <m:sty m:val="p"/>
                          </m:rPr>
                          <a:rPr lang="en-US" sz="1600" b="0" i="0">
                            <a:solidFill>
                              <a:srgbClr val="005555"/>
                            </a:solidFill>
                            <a:latin typeface="Cambria Math" panose="02040503050406030204" pitchFamily="18" charset="0"/>
                          </a:rPr>
                          <m:t>tan</m:t>
                        </m:r>
                      </m:fName>
                      <m:e>
                        <m:r>
                          <a:rPr lang="en-US" sz="1600" i="1">
                            <a:solidFill>
                              <a:srgbClr val="005555"/>
                            </a:solidFill>
                            <a:latin typeface="Cambria Math" panose="02040503050406030204" pitchFamily="18" charset="0"/>
                          </a:rPr>
                          <m:t>𝛼</m:t>
                        </m:r>
                      </m:e>
                    </m:func>
                  </m:oMath>
                </a14:m>
                <a:r>
                  <a:rPr lang="en-US" sz="1600" i="1" dirty="0" smtClean="0">
                    <a:solidFill>
                      <a:srgbClr val="005555"/>
                    </a:solidFill>
                  </a:rPr>
                  <a:t>; </a:t>
                </a:r>
                <a14:m>
                  <m:oMath xmlns:m="http://schemas.openxmlformats.org/officeDocument/2006/math">
                    <m:r>
                      <a:rPr lang="en-US" sz="1600" b="0" i="1" dirty="0">
                        <a:solidFill>
                          <a:srgbClr val="005555"/>
                        </a:solidFill>
                        <a:latin typeface="Cambria Math" panose="02040503050406030204" pitchFamily="18" charset="0"/>
                      </a:rPr>
                      <m:t>𝜒</m:t>
                    </m:r>
                    <m:r>
                      <a:rPr lang="en-US" sz="1600" b="0" i="1" dirty="0">
                        <a:solidFill>
                          <a:srgbClr val="005555"/>
                        </a:solidFill>
                        <a:latin typeface="Cambria Math" panose="02040503050406030204" pitchFamily="18" charset="0"/>
                      </a:rPr>
                      <m:t>∈</m:t>
                    </m:r>
                    <m:d>
                      <m:dPr>
                        <m:ctrlPr>
                          <a:rPr lang="en-US" sz="1600" i="1" dirty="0">
                            <a:solidFill>
                              <a:srgbClr val="005555"/>
                            </a:solidFill>
                            <a:latin typeface="Cambria Math" panose="02040503050406030204" pitchFamily="18" charset="0"/>
                          </a:rPr>
                        </m:ctrlPr>
                      </m:dPr>
                      <m:e>
                        <m:r>
                          <a:rPr lang="en-US" sz="1600" b="0" i="1" dirty="0">
                            <a:solidFill>
                              <a:srgbClr val="005555"/>
                            </a:solidFill>
                            <a:latin typeface="Cambria Math" panose="02040503050406030204" pitchFamily="18" charset="0"/>
                          </a:rPr>
                          <m:t>1, ∞</m:t>
                        </m:r>
                      </m:e>
                    </m:d>
                  </m:oMath>
                </a14:m>
                <a:endParaRPr lang="en-US" sz="1600" i="1" dirty="0" smtClean="0">
                  <a:solidFill>
                    <a:srgbClr val="005555"/>
                  </a:solidFill>
                </a:endParaRPr>
              </a:p>
              <a:p>
                <a:pPr marL="742950" lvl="1" indent="-285750">
                  <a:lnSpc>
                    <a:spcPct val="150000"/>
                  </a:lnSpc>
                  <a:buFont typeface="Arial" panose="020B0604020202020204" pitchFamily="34" charset="0"/>
                  <a:buChar char="•"/>
                </a:pPr>
                <a14:m>
                  <m:oMath xmlns:m="http://schemas.openxmlformats.org/officeDocument/2006/math">
                    <m:r>
                      <a:rPr lang="en-US" sz="1600" i="1">
                        <a:solidFill>
                          <a:srgbClr val="005555"/>
                        </a:solidFill>
                        <a:latin typeface="Cambria Math" panose="02040503050406030204" pitchFamily="18" charset="0"/>
                      </a:rPr>
                      <m:t>𝑞</m:t>
                    </m:r>
                    <m:r>
                      <a:rPr lang="en-US" sz="1600" i="1">
                        <a:solidFill>
                          <a:srgbClr val="005555"/>
                        </a:solidFill>
                        <a:latin typeface="Cambria Math" panose="02040503050406030204" pitchFamily="18" charset="0"/>
                      </a:rPr>
                      <m:t>=</m:t>
                    </m:r>
                    <m:f>
                      <m:fPr>
                        <m:ctrlPr>
                          <a:rPr lang="en-US" sz="1600" i="1">
                            <a:solidFill>
                              <a:srgbClr val="005555"/>
                            </a:solidFill>
                            <a:latin typeface="Cambria Math" panose="02040503050406030204" pitchFamily="18" charset="0"/>
                          </a:rPr>
                        </m:ctrlPr>
                      </m:fPr>
                      <m:num>
                        <m:func>
                          <m:funcPr>
                            <m:ctrlPr>
                              <a:rPr lang="en-US" sz="1600" b="0" i="1" smtClean="0">
                                <a:solidFill>
                                  <a:srgbClr val="005555"/>
                                </a:solidFill>
                                <a:latin typeface="Cambria Math" panose="02040503050406030204" pitchFamily="18" charset="0"/>
                              </a:rPr>
                            </m:ctrlPr>
                          </m:funcPr>
                          <m:fName>
                            <m:r>
                              <m:rPr>
                                <m:sty m:val="p"/>
                              </m:rPr>
                              <a:rPr lang="en-US" sz="1600" i="0">
                                <a:solidFill>
                                  <a:srgbClr val="005555"/>
                                </a:solidFill>
                                <a:latin typeface="Cambria Math" panose="02040503050406030204" pitchFamily="18" charset="0"/>
                              </a:rPr>
                              <m:t>tan</m:t>
                            </m:r>
                          </m:fName>
                          <m:e>
                            <m:r>
                              <a:rPr lang="en-US" sz="1600" i="1">
                                <a:solidFill>
                                  <a:srgbClr val="005555"/>
                                </a:solidFill>
                                <a:latin typeface="Cambria Math" panose="02040503050406030204" pitchFamily="18" charset="0"/>
                              </a:rPr>
                              <m:t>𝛼</m:t>
                            </m:r>
                          </m:e>
                        </m:func>
                      </m:num>
                      <m:den>
                        <m:sSub>
                          <m:sSubPr>
                            <m:ctrlPr>
                              <a:rPr lang="en-US" sz="1600" i="1">
                                <a:solidFill>
                                  <a:srgbClr val="005555"/>
                                </a:solidFill>
                                <a:latin typeface="Cambria Math" panose="02040503050406030204" pitchFamily="18" charset="0"/>
                              </a:rPr>
                            </m:ctrlPr>
                          </m:sSubPr>
                          <m:e>
                            <m:r>
                              <a:rPr lang="en-US" sz="1600" i="1">
                                <a:solidFill>
                                  <a:srgbClr val="005555"/>
                                </a:solidFill>
                                <a:latin typeface="Cambria Math" panose="02040503050406030204" pitchFamily="18" charset="0"/>
                              </a:rPr>
                              <m:t>𝑣</m:t>
                            </m:r>
                          </m:e>
                          <m:sub>
                            <m:r>
                              <a:rPr lang="en-US" sz="1600" i="1">
                                <a:solidFill>
                                  <a:srgbClr val="005555"/>
                                </a:solidFill>
                                <a:latin typeface="Cambria Math" panose="02040503050406030204" pitchFamily="18" charset="0"/>
                              </a:rPr>
                              <m:t>𝑖</m:t>
                            </m:r>
                            <m:r>
                              <a:rPr lang="en-US" sz="1600" i="1">
                                <a:solidFill>
                                  <a:srgbClr val="005555"/>
                                </a:solidFill>
                                <a:latin typeface="Cambria Math" panose="02040503050406030204" pitchFamily="18" charset="0"/>
                              </a:rPr>
                              <m:t>,⊥</m:t>
                            </m:r>
                          </m:sub>
                        </m:sSub>
                        <m:r>
                          <a:rPr lang="en-US" sz="1600" i="1">
                            <a:solidFill>
                              <a:srgbClr val="005555"/>
                            </a:solidFill>
                            <a:latin typeface="Cambria Math" panose="02040503050406030204" pitchFamily="18" charset="0"/>
                          </a:rPr>
                          <m:t>/</m:t>
                        </m:r>
                        <m:sSub>
                          <m:sSubPr>
                            <m:ctrlPr>
                              <a:rPr lang="en-US" sz="1600" i="1">
                                <a:solidFill>
                                  <a:srgbClr val="005555"/>
                                </a:solidFill>
                                <a:latin typeface="Cambria Math" panose="02040503050406030204" pitchFamily="18" charset="0"/>
                              </a:rPr>
                            </m:ctrlPr>
                          </m:sSubPr>
                          <m:e>
                            <m:r>
                              <a:rPr lang="en-US" sz="1600" i="1">
                                <a:solidFill>
                                  <a:srgbClr val="005555"/>
                                </a:solidFill>
                                <a:latin typeface="Cambria Math" panose="02040503050406030204" pitchFamily="18" charset="0"/>
                              </a:rPr>
                              <m:t>𝑣</m:t>
                            </m:r>
                          </m:e>
                          <m:sub>
                            <m:r>
                              <a:rPr lang="en-US" sz="1600" i="1">
                                <a:solidFill>
                                  <a:srgbClr val="005555"/>
                                </a:solidFill>
                                <a:latin typeface="Cambria Math" panose="02040503050406030204" pitchFamily="18" charset="0"/>
                              </a:rPr>
                              <m:t>𝑖</m:t>
                            </m:r>
                            <m:r>
                              <a:rPr lang="en-US" sz="1600" i="1">
                                <a:solidFill>
                                  <a:srgbClr val="005555"/>
                                </a:solidFill>
                                <a:latin typeface="Cambria Math" panose="02040503050406030204" pitchFamily="18" charset="0"/>
                              </a:rPr>
                              <m:t>,∥</m:t>
                            </m:r>
                          </m:sub>
                        </m:sSub>
                      </m:den>
                    </m:f>
                    <m:r>
                      <a:rPr lang="en-US" sz="1600" i="1">
                        <a:solidFill>
                          <a:srgbClr val="005555"/>
                        </a:solidFill>
                        <a:latin typeface="Cambria Math" panose="02040503050406030204" pitchFamily="18" charset="0"/>
                      </a:rPr>
                      <m:t>=</m:t>
                    </m:r>
                    <m:f>
                      <m:fPr>
                        <m:ctrlPr>
                          <a:rPr lang="en-US" sz="1600" i="1">
                            <a:solidFill>
                              <a:srgbClr val="005555"/>
                            </a:solidFill>
                            <a:latin typeface="Cambria Math" panose="02040503050406030204" pitchFamily="18" charset="0"/>
                          </a:rPr>
                        </m:ctrlPr>
                      </m:fPr>
                      <m:num>
                        <m:r>
                          <a:rPr lang="en-US" sz="1600" i="1">
                            <a:solidFill>
                              <a:srgbClr val="005555"/>
                            </a:solidFill>
                            <a:latin typeface="Cambria Math" panose="02040503050406030204" pitchFamily="18" charset="0"/>
                          </a:rPr>
                          <m:t>1</m:t>
                        </m:r>
                      </m:num>
                      <m:den>
                        <m:r>
                          <a:rPr lang="en-US" sz="1600" i="1">
                            <a:solidFill>
                              <a:srgbClr val="005555"/>
                            </a:solidFill>
                            <a:latin typeface="Cambria Math" panose="02040503050406030204" pitchFamily="18" charset="0"/>
                          </a:rPr>
                          <m:t>2</m:t>
                        </m:r>
                        <m:r>
                          <a:rPr lang="en-US" sz="1600" i="1">
                            <a:solidFill>
                              <a:srgbClr val="005555"/>
                            </a:solidFill>
                            <a:latin typeface="Cambria Math" panose="02040503050406030204" pitchFamily="18" charset="0"/>
                          </a:rPr>
                          <m:t>𝜋𝜒</m:t>
                        </m:r>
                      </m:den>
                    </m:f>
                  </m:oMath>
                </a14:m>
                <a:endParaRPr lang="en-US" sz="1600" i="1" dirty="0" smtClean="0">
                  <a:solidFill>
                    <a:srgbClr val="005555"/>
                  </a:solidFill>
                </a:endParaRPr>
              </a:p>
              <a:p>
                <a:pPr marL="285750" indent="-285750">
                  <a:buFont typeface="Arial" panose="020B0604020202020204" pitchFamily="34" charset="0"/>
                  <a:buChar char="•"/>
                </a:pPr>
                <a:endParaRPr lang="en-US" sz="1600" dirty="0">
                  <a:solidFill>
                    <a:srgbClr val="005555"/>
                  </a:solidFill>
                </a:endParaRPr>
              </a:p>
              <a:p>
                <a:pPr marL="285750" indent="-285750">
                  <a:buFont typeface="Arial" panose="020B0604020202020204" pitchFamily="34" charset="0"/>
                  <a:buChar char="•"/>
                </a:pPr>
                <a:r>
                  <a:rPr lang="en-US" sz="1600" dirty="0" smtClean="0">
                    <a:solidFill>
                      <a:srgbClr val="005555"/>
                    </a:solidFill>
                  </a:rPr>
                  <a:t>Closed- </a:t>
                </a:r>
                <a:r>
                  <a:rPr lang="en-US" sz="1600" dirty="0">
                    <a:solidFill>
                      <a:srgbClr val="005555"/>
                    </a:solidFill>
                  </a:rPr>
                  <a:t>orbit ion population </a:t>
                </a:r>
                <a14:m>
                  <m:oMath xmlns:m="http://schemas.openxmlformats.org/officeDocument/2006/math">
                    <m:r>
                      <a:rPr lang="en-US" sz="1600" b="0" i="0" smtClean="0">
                        <a:solidFill>
                          <a:srgbClr val="005555"/>
                        </a:solidFill>
                        <a:latin typeface="Cambria Math" panose="02040503050406030204" pitchFamily="18" charset="0"/>
                      </a:rPr>
                      <m:t>|</m:t>
                    </m:r>
                    <m:sSub>
                      <m:sSubPr>
                        <m:ctrlPr>
                          <a:rPr lang="en-US" sz="1600" i="1">
                            <a:solidFill>
                              <a:srgbClr val="005555"/>
                            </a:solidFill>
                            <a:latin typeface="Cambria Math" panose="02040503050406030204" pitchFamily="18" charset="0"/>
                          </a:rPr>
                        </m:ctrlPr>
                      </m:sSubPr>
                      <m:e>
                        <m:r>
                          <a:rPr lang="en-US" sz="1600" b="0" i="1">
                            <a:solidFill>
                              <a:srgbClr val="005555"/>
                            </a:solidFill>
                            <a:latin typeface="Cambria Math" panose="02040503050406030204" pitchFamily="18" charset="0"/>
                          </a:rPr>
                          <m:t>𝑣</m:t>
                        </m:r>
                      </m:e>
                      <m:sub>
                        <m:r>
                          <a:rPr lang="en-US" sz="1600" b="0" i="1">
                            <a:solidFill>
                              <a:srgbClr val="005555"/>
                            </a:solidFill>
                            <a:latin typeface="Cambria Math" panose="02040503050406030204" pitchFamily="18" charset="0"/>
                          </a:rPr>
                          <m:t>𝑖</m:t>
                        </m:r>
                        <m:r>
                          <a:rPr lang="en-US" sz="1600" b="0" i="1">
                            <a:solidFill>
                              <a:srgbClr val="005555"/>
                            </a:solidFill>
                            <a:latin typeface="Cambria Math" panose="02040503050406030204" pitchFamily="18" charset="0"/>
                          </a:rPr>
                          <m:t>, ⊥</m:t>
                        </m:r>
                      </m:sub>
                    </m:sSub>
                    <m:r>
                      <a:rPr lang="en-US" sz="1600" b="0" i="1" smtClean="0">
                        <a:solidFill>
                          <a:srgbClr val="005555"/>
                        </a:solidFill>
                        <a:latin typeface="Cambria Math" panose="02040503050406030204" pitchFamily="18" charset="0"/>
                      </a:rPr>
                      <m:t>|&lt;</m:t>
                    </m:r>
                    <m:sSubSup>
                      <m:sSubSupPr>
                        <m:ctrlPr>
                          <a:rPr lang="en-US" sz="1600" i="1" smtClean="0">
                            <a:solidFill>
                              <a:srgbClr val="005555"/>
                            </a:solidFill>
                            <a:latin typeface="Cambria Math" panose="02040503050406030204" pitchFamily="18" charset="0"/>
                          </a:rPr>
                        </m:ctrlPr>
                      </m:sSubSupPr>
                      <m:e>
                        <m:r>
                          <a:rPr lang="en-US" sz="1600" b="0" i="1">
                            <a:solidFill>
                              <a:srgbClr val="005555"/>
                            </a:solidFill>
                            <a:latin typeface="Cambria Math" panose="02040503050406030204" pitchFamily="18" charset="0"/>
                          </a:rPr>
                          <m:t>𝑣</m:t>
                        </m:r>
                      </m:e>
                      <m:sub>
                        <m:r>
                          <a:rPr lang="en-US" sz="1600" b="0" i="1">
                            <a:solidFill>
                              <a:srgbClr val="005555"/>
                            </a:solidFill>
                            <a:latin typeface="Cambria Math" panose="02040503050406030204" pitchFamily="18" charset="0"/>
                          </a:rPr>
                          <m:t>𝑖</m:t>
                        </m:r>
                        <m:r>
                          <a:rPr lang="en-US" sz="1600" b="0" i="1">
                            <a:solidFill>
                              <a:srgbClr val="005555"/>
                            </a:solidFill>
                            <a:latin typeface="Cambria Math" panose="02040503050406030204" pitchFamily="18" charset="0"/>
                          </a:rPr>
                          <m:t>, ⊥</m:t>
                        </m:r>
                      </m:sub>
                      <m:sup>
                        <m:r>
                          <a:rPr lang="en-US" sz="1600" b="0" i="1" smtClean="0">
                            <a:solidFill>
                              <a:srgbClr val="005555"/>
                            </a:solidFill>
                            <a:latin typeface="Cambria Math" panose="02040503050406030204" pitchFamily="18" charset="0"/>
                          </a:rPr>
                          <m:t>𝑙</m:t>
                        </m:r>
                      </m:sup>
                    </m:sSubSup>
                  </m:oMath>
                </a14:m>
                <a:endParaRPr lang="en-US" sz="1600" dirty="0" smtClean="0">
                  <a:solidFill>
                    <a:srgbClr val="005555"/>
                  </a:solidFill>
                </a:endParaRPr>
              </a:p>
            </p:txBody>
          </p:sp>
        </mc:Choice>
        <mc:Fallback>
          <p:sp>
            <p:nvSpPr>
              <p:cNvPr id="9" name="Rechteck 8"/>
              <p:cNvSpPr>
                <a:spLocks noRot="1" noChangeAspect="1" noMove="1" noResize="1" noEditPoints="1" noAdjustHandles="1" noChangeArrowheads="1" noChangeShapeType="1" noTextEdit="1"/>
              </p:cNvSpPr>
              <p:nvPr/>
            </p:nvSpPr>
            <p:spPr>
              <a:xfrm>
                <a:off x="598743" y="2807927"/>
                <a:ext cx="7136335" cy="3223383"/>
              </a:xfrm>
              <a:prstGeom prst="rect">
                <a:avLst/>
              </a:prstGeom>
              <a:blipFill>
                <a:blip r:embed="rId4"/>
                <a:stretch>
                  <a:fillRect l="-342" b="-379"/>
                </a:stretch>
              </a:blipFill>
            </p:spPr>
            <p:txBody>
              <a:bodyPr/>
              <a:lstStyle/>
              <a:p>
                <a:r>
                  <a:rPr lang="en-US">
                    <a:noFill/>
                  </a:rPr>
                  <a:t> </a:t>
                </a:r>
              </a:p>
            </p:txBody>
          </p:sp>
        </mc:Fallback>
      </mc:AlternateContent>
    </p:spTree>
    <p:extLst>
      <p:ext uri="{BB962C8B-B14F-4D97-AF65-F5344CB8AC3E}">
        <p14:creationId xmlns:p14="http://schemas.microsoft.com/office/powerpoint/2010/main" val="306862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el 2"/>
              <p:cNvSpPr>
                <a:spLocks noGrp="1"/>
              </p:cNvSpPr>
              <p:nvPr>
                <p:ph type="title"/>
              </p:nvPr>
            </p:nvSpPr>
            <p:spPr>
              <a:xfrm>
                <a:off x="695327" y="441325"/>
                <a:ext cx="5817440" cy="1390390"/>
              </a:xfrm>
            </p:spPr>
            <p:txBody>
              <a:bodyPr/>
              <a:lstStyle/>
              <a:p>
                <a:r>
                  <a:rPr lang="en-US" dirty="0" smtClean="0"/>
                  <a:t>Open-orbit ion flux </a:t>
                </a:r>
                <a:r>
                  <a:rPr lang="en-US" sz="1600" dirty="0" smtClean="0"/>
                  <a:t>[nomenclature - </a:t>
                </a:r>
                <a:r>
                  <a:rPr lang="en-US" sz="1600" dirty="0" smtClean="0"/>
                  <a:t>4, 5]</a:t>
                </a:r>
                <a:r>
                  <a:rPr lang="en-US" dirty="0" smtClean="0"/>
                  <a:t/>
                </a:r>
                <a:br>
                  <a:rPr lang="en-US" dirty="0" smtClean="0"/>
                </a:br>
                <a:r>
                  <a:rPr lang="en-US" sz="1200" dirty="0" smtClean="0"/>
                  <a:t>Assumption: For high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𝒗</m:t>
                        </m:r>
                      </m:e>
                      <m:sub>
                        <m:r>
                          <a:rPr lang="en-US" sz="1200" i="1">
                            <a:latin typeface="Cambria Math" panose="02040503050406030204" pitchFamily="18" charset="0"/>
                          </a:rPr>
                          <m:t>⊥</m:t>
                        </m:r>
                      </m:sub>
                    </m:sSub>
                  </m:oMath>
                </a14:m>
                <a:r>
                  <a:rPr lang="en-US" sz="1200" dirty="0" smtClean="0"/>
                  <a:t> the gyro-orbit is not affected by the electric field in the magnetic </a:t>
                </a:r>
                <a:r>
                  <a:rPr lang="en-US" sz="1200" dirty="0" err="1" smtClean="0"/>
                  <a:t>presheath</a:t>
                </a:r>
                <a:r>
                  <a:rPr lang="en-US" sz="1200" dirty="0" smtClean="0"/>
                  <a:t> </a:t>
                </a:r>
                <a:r>
                  <a:rPr lang="en-US" sz="1200" dirty="0" smtClean="0"/>
                  <a:t>[9] </a:t>
                </a:r>
                <a:endParaRPr lang="en-US" sz="1200" dirty="0"/>
              </a:p>
            </p:txBody>
          </p:sp>
        </mc:Choice>
        <mc:Fallback>
          <p:sp>
            <p:nvSpPr>
              <p:cNvPr id="3" name="Titel 2"/>
              <p:cNvSpPr>
                <a:spLocks noGrp="1" noRot="1" noChangeAspect="1" noMove="1" noResize="1" noEditPoints="1" noAdjustHandles="1" noChangeArrowheads="1" noChangeShapeType="1" noTextEdit="1"/>
              </p:cNvSpPr>
              <p:nvPr>
                <p:ph type="title"/>
              </p:nvPr>
            </p:nvSpPr>
            <p:spPr>
              <a:xfrm>
                <a:off x="695327" y="441325"/>
                <a:ext cx="5817440" cy="1390390"/>
              </a:xfrm>
              <a:blipFill>
                <a:blip r:embed="rId3"/>
                <a:stretch>
                  <a:fillRect l="-3249" t="-8772" r="-1992"/>
                </a:stretch>
              </a:blipFill>
            </p:spPr>
            <p:txBody>
              <a:bodyPr/>
              <a:lstStyle/>
              <a:p>
                <a:r>
                  <a:rPr lang="en-US">
                    <a:noFill/>
                  </a:rPr>
                  <a:t> </a:t>
                </a:r>
              </a:p>
            </p:txBody>
          </p:sp>
        </mc:Fallback>
      </mc:AlternateContent>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8</a:t>
            </a:fld>
            <a:endParaRPr lang="de-DE" dirty="0"/>
          </a:p>
        </p:txBody>
      </p:sp>
      <p:pic>
        <p:nvPicPr>
          <p:cNvPr id="86" name="Grafik 85"/>
          <p:cNvPicPr>
            <a:picLocks noChangeAspect="1"/>
          </p:cNvPicPr>
          <p:nvPr/>
        </p:nvPicPr>
        <p:blipFill rotWithShape="1">
          <a:blip r:embed="rId4"/>
          <a:srcRect r="57340"/>
          <a:stretch/>
        </p:blipFill>
        <p:spPr>
          <a:xfrm>
            <a:off x="6278558" y="576425"/>
            <a:ext cx="2277618" cy="2773900"/>
          </a:xfrm>
          <a:prstGeom prst="rect">
            <a:avLst/>
          </a:prstGeom>
        </p:spPr>
      </p:pic>
      <p:sp>
        <p:nvSpPr>
          <p:cNvPr id="27" name="Rechteck 26"/>
          <p:cNvSpPr/>
          <p:nvPr/>
        </p:nvSpPr>
        <p:spPr>
          <a:xfrm>
            <a:off x="477189" y="5873918"/>
            <a:ext cx="3196043" cy="507831"/>
          </a:xfrm>
          <a:prstGeom prst="rect">
            <a:avLst/>
          </a:prstGeom>
        </p:spPr>
        <p:txBody>
          <a:bodyPr wrap="square">
            <a:spAutoFit/>
          </a:bodyPr>
          <a:lstStyle/>
          <a:p>
            <a:r>
              <a:rPr lang="en-US" sz="900" dirty="0" smtClean="0">
                <a:solidFill>
                  <a:srgbClr val="005555"/>
                </a:solidFill>
              </a:rPr>
              <a:t>[4] </a:t>
            </a:r>
            <a:r>
              <a:rPr lang="en-US" sz="900" dirty="0">
                <a:solidFill>
                  <a:srgbClr val="005555"/>
                </a:solidFill>
              </a:rPr>
              <a:t>Cohen and </a:t>
            </a:r>
            <a:r>
              <a:rPr lang="en-US" sz="900" dirty="0" err="1">
                <a:solidFill>
                  <a:srgbClr val="005555"/>
                </a:solidFill>
              </a:rPr>
              <a:t>Ryutov</a:t>
            </a:r>
            <a:r>
              <a:rPr lang="en-US" sz="900" dirty="0">
                <a:solidFill>
                  <a:srgbClr val="005555"/>
                </a:solidFill>
              </a:rPr>
              <a:t> </a:t>
            </a:r>
            <a:r>
              <a:rPr lang="en-US" sz="900" dirty="0" smtClean="0">
                <a:solidFill>
                  <a:srgbClr val="005555"/>
                </a:solidFill>
              </a:rPr>
              <a:t>Physics </a:t>
            </a:r>
            <a:r>
              <a:rPr lang="en-US" sz="900" dirty="0">
                <a:solidFill>
                  <a:srgbClr val="005555"/>
                </a:solidFill>
              </a:rPr>
              <a:t>of Plasmas </a:t>
            </a:r>
            <a:r>
              <a:rPr lang="en-US" sz="900" b="1" dirty="0">
                <a:solidFill>
                  <a:srgbClr val="005555"/>
                </a:solidFill>
              </a:rPr>
              <a:t>5</a:t>
            </a:r>
            <a:r>
              <a:rPr lang="en-US" sz="900" dirty="0">
                <a:solidFill>
                  <a:srgbClr val="005555"/>
                </a:solidFill>
              </a:rPr>
              <a:t>, (1998</a:t>
            </a:r>
            <a:r>
              <a:rPr lang="en-US" sz="900" dirty="0" smtClean="0">
                <a:solidFill>
                  <a:srgbClr val="005555"/>
                </a:solidFill>
              </a:rPr>
              <a:t>)</a:t>
            </a:r>
          </a:p>
          <a:p>
            <a:r>
              <a:rPr lang="en-US" sz="900" dirty="0" smtClean="0">
                <a:solidFill>
                  <a:srgbClr val="005555"/>
                </a:solidFill>
              </a:rPr>
              <a:t>[5] </a:t>
            </a:r>
            <a:r>
              <a:rPr lang="en-US" sz="900" dirty="0">
                <a:solidFill>
                  <a:srgbClr val="005555"/>
                </a:solidFill>
              </a:rPr>
              <a:t>Geraldini, </a:t>
            </a:r>
            <a:r>
              <a:rPr lang="en-US" sz="900" dirty="0" smtClean="0">
                <a:solidFill>
                  <a:srgbClr val="005555"/>
                </a:solidFill>
              </a:rPr>
              <a:t>Journal </a:t>
            </a:r>
            <a:r>
              <a:rPr lang="en-US" sz="900" dirty="0">
                <a:solidFill>
                  <a:srgbClr val="005555"/>
                </a:solidFill>
              </a:rPr>
              <a:t>of Plasma Physics </a:t>
            </a:r>
            <a:r>
              <a:rPr lang="en-US" sz="900" b="1" dirty="0">
                <a:solidFill>
                  <a:srgbClr val="005555"/>
                </a:solidFill>
              </a:rPr>
              <a:t>87</a:t>
            </a:r>
            <a:r>
              <a:rPr lang="en-US" sz="900" dirty="0">
                <a:solidFill>
                  <a:srgbClr val="005555"/>
                </a:solidFill>
              </a:rPr>
              <a:t>, (2021</a:t>
            </a:r>
            <a:r>
              <a:rPr lang="en-US" sz="900" dirty="0" smtClean="0">
                <a:solidFill>
                  <a:srgbClr val="005555"/>
                </a:solidFill>
              </a:rPr>
              <a:t>)</a:t>
            </a:r>
          </a:p>
          <a:p>
            <a:r>
              <a:rPr lang="en-US" sz="900" dirty="0" smtClean="0">
                <a:solidFill>
                  <a:srgbClr val="005555"/>
                </a:solidFill>
              </a:rPr>
              <a:t>[9] </a:t>
            </a:r>
            <a:r>
              <a:rPr lang="en-US" sz="900" dirty="0">
                <a:solidFill>
                  <a:srgbClr val="005555"/>
                </a:solidFill>
              </a:rPr>
              <a:t>Parks and </a:t>
            </a:r>
            <a:r>
              <a:rPr lang="en-US" sz="900" dirty="0" err="1">
                <a:solidFill>
                  <a:srgbClr val="005555"/>
                </a:solidFill>
              </a:rPr>
              <a:t>Lippman</a:t>
            </a:r>
            <a:r>
              <a:rPr lang="en-US" sz="900" dirty="0">
                <a:solidFill>
                  <a:srgbClr val="005555"/>
                </a:solidFill>
              </a:rPr>
              <a:t> P Physics of Plasmas </a:t>
            </a:r>
            <a:r>
              <a:rPr lang="en-US" sz="900" b="1" dirty="0">
                <a:solidFill>
                  <a:srgbClr val="005555"/>
                </a:solidFill>
              </a:rPr>
              <a:t>1</a:t>
            </a:r>
            <a:r>
              <a:rPr lang="en-US" sz="900" dirty="0">
                <a:solidFill>
                  <a:srgbClr val="005555"/>
                </a:solidFill>
              </a:rPr>
              <a:t>, (1994</a:t>
            </a:r>
            <a:r>
              <a:rPr lang="en-US" sz="900" dirty="0" smtClean="0">
                <a:solidFill>
                  <a:srgbClr val="005555"/>
                </a:solidFill>
              </a:rPr>
              <a:t>)</a:t>
            </a:r>
            <a:endParaRPr lang="en-US" sz="900" dirty="0">
              <a:solidFill>
                <a:srgbClr val="005555"/>
              </a:solidFill>
            </a:endParaRPr>
          </a:p>
        </p:txBody>
      </p:sp>
      <p:pic>
        <p:nvPicPr>
          <p:cNvPr id="7" name="Grafik 6"/>
          <p:cNvPicPr>
            <a:picLocks noChangeAspect="1"/>
          </p:cNvPicPr>
          <p:nvPr/>
        </p:nvPicPr>
        <p:blipFill>
          <a:blip r:embed="rId5"/>
          <a:stretch>
            <a:fillRect/>
          </a:stretch>
        </p:blipFill>
        <p:spPr>
          <a:xfrm>
            <a:off x="8640000" y="1080000"/>
            <a:ext cx="2874382" cy="2700000"/>
          </a:xfrm>
          <a:prstGeom prst="rect">
            <a:avLst/>
          </a:prstGeom>
        </p:spPr>
      </p:pic>
      <mc:AlternateContent xmlns:mc="http://schemas.openxmlformats.org/markup-compatibility/2006">
        <mc:Choice xmlns:a14="http://schemas.microsoft.com/office/drawing/2010/main" Requires="a14">
          <p:sp>
            <p:nvSpPr>
              <p:cNvPr id="31" name="Inhaltsplatzhalter 1"/>
              <p:cNvSpPr>
                <a:spLocks noGrp="1"/>
              </p:cNvSpPr>
              <p:nvPr>
                <p:ph sz="quarter" idx="13"/>
              </p:nvPr>
            </p:nvSpPr>
            <p:spPr>
              <a:xfrm>
                <a:off x="608484" y="1608919"/>
                <a:ext cx="5733466" cy="4440983"/>
              </a:xfrm>
            </p:spPr>
            <p:txBody>
              <a:bodyPr>
                <a:normAutofit/>
              </a:bodyPr>
              <a:lstStyle/>
              <a:p>
                <a:pPr marL="285750" indent="-285750">
                  <a:buFont typeface="Arial" panose="020B0604020202020204" pitchFamily="34" charset="0"/>
                  <a:buChar char="•"/>
                </a:pP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  </m:t>
                        </m:r>
                        <m:r>
                          <a:rPr lang="en-US" sz="1400" b="0" i="1" smtClean="0">
                            <a:latin typeface="Cambria Math" panose="02040503050406030204" pitchFamily="18" charset="0"/>
                          </a:rPr>
                          <m:t>𝑥</m:t>
                        </m:r>
                      </m:sub>
                    </m:sSub>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e>
                    </m:d>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m:t>
                        </m:r>
                      </m:sub>
                    </m:sSub>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sin</m:t>
                        </m:r>
                      </m:fName>
                      <m:e>
                        <m:r>
                          <a:rPr lang="en-US" sz="1400" b="0" i="1">
                            <a:latin typeface="Cambria Math" panose="02040503050406030204" pitchFamily="18" charset="0"/>
                          </a:rPr>
                          <m:t>𝛼</m:t>
                        </m:r>
                      </m:e>
                    </m:func>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m:t>
                        </m:r>
                      </m:sub>
                    </m:sSub>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r>
                          <a:rPr lang="en-US" sz="1400" b="0" i="1">
                            <a:latin typeface="Cambria Math" panose="02040503050406030204" pitchFamily="18" charset="0"/>
                          </a:rPr>
                          <m:t>𝛼</m:t>
                        </m:r>
                      </m:e>
                    </m:func>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sin</m:t>
                        </m:r>
                      </m:fName>
                      <m:e>
                        <m:r>
                          <a:rPr lang="en-US" sz="1400" b="0" i="1" smtClean="0">
                            <a:latin typeface="Cambria Math" panose="02040503050406030204" pitchFamily="18" charset="0"/>
                          </a:rPr>
                          <m:t>𝛽</m:t>
                        </m:r>
                      </m:e>
                    </m:func>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oMath>
                </a14:m>
                <a:endParaRPr lang="en-US" sz="1400" b="0" dirty="0" smtClean="0"/>
              </a:p>
              <a:p>
                <a:pPr marL="285750" indent="-285750">
                  <a:buFont typeface="Arial" panose="020B0604020202020204" pitchFamily="34" charset="0"/>
                  <a:buChar char="•"/>
                </a:pPr>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𝛽</m:t>
                        </m:r>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r>
                          <m:rPr>
                            <m:nor/>
                          </m:rPr>
                          <a:rPr lang="en-US" sz="1400" b="0" dirty="0"/>
                          <m:t> = </m:t>
                        </m:r>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𝜔</m:t>
                        </m:r>
                      </m:e>
                      <m:sub>
                        <m:r>
                          <a:rPr lang="en-US" sz="1400" b="0" i="1">
                            <a:latin typeface="Cambria Math" panose="02040503050406030204" pitchFamily="18" charset="0"/>
                          </a:rPr>
                          <m:t>𝑖</m:t>
                        </m:r>
                      </m:sub>
                    </m:sSub>
                    <m:r>
                      <a:rPr lang="en-US" sz="1400" b="0" i="1">
                        <a:latin typeface="Cambria Math" panose="02040503050406030204" pitchFamily="18" charset="0"/>
                      </a:rPr>
                      <m:t>𝑡</m:t>
                    </m:r>
                    <m:r>
                      <a:rPr lang="en-US" sz="1400" b="0" i="1">
                        <a:latin typeface="Cambria Math" panose="02040503050406030204" pitchFamily="18" charset="0"/>
                      </a:rPr>
                      <m:t> ;      </m:t>
                    </m:r>
                    <m:sSub>
                      <m:sSubPr>
                        <m:ctrlPr>
                          <a:rPr lang="en-US" sz="1400" b="0" i="1">
                            <a:latin typeface="Cambria Math" panose="02040503050406030204" pitchFamily="18" charset="0"/>
                          </a:rPr>
                        </m:ctrlPr>
                      </m:sSubPr>
                      <m:e>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∈[0, 2</m:t>
                    </m:r>
                    <m:r>
                      <a:rPr lang="en-US" sz="1400" b="0" i="1">
                        <a:latin typeface="Cambria Math" panose="02040503050406030204" pitchFamily="18" charset="0"/>
                      </a:rPr>
                      <m:t>𝜋</m:t>
                    </m:r>
                    <m:r>
                      <a:rPr lang="en-US" sz="1400" b="0" i="1">
                        <a:latin typeface="Cambria Math" panose="02040503050406030204" pitchFamily="18" charset="0"/>
                      </a:rPr>
                      <m:t>]</m:t>
                    </m:r>
                  </m:oMath>
                </a14:m>
                <a:endParaRPr lang="en-US" sz="1400" b="0" i="1" dirty="0">
                  <a:latin typeface="Cambria Math" panose="02040503050406030204" pitchFamily="18" charset="0"/>
                </a:endParaRPr>
              </a:p>
              <a:p>
                <a:pPr marL="285750" lvl="1" indent="-285750">
                  <a:buFont typeface="Arial" panose="020B0604020202020204" pitchFamily="34" charset="0"/>
                  <a:buChar char="•"/>
                </a:pPr>
                <a:r>
                  <a:rPr lang="en-US" sz="1400" dirty="0" smtClean="0">
                    <a:solidFill>
                      <a:srgbClr val="005555"/>
                    </a:solidFill>
                  </a:rPr>
                  <a:t>For open-orbits: </a:t>
                </a:r>
                <a14:m>
                  <m:oMath xmlns:m="http://schemas.openxmlformats.org/officeDocument/2006/math">
                    <m:d>
                      <m:dPr>
                        <m:begChr m:val="⟨"/>
                        <m:endChr m:val="⟩"/>
                        <m:ctrlPr>
                          <a:rPr lang="en-US" sz="1400" i="1">
                            <a:solidFill>
                              <a:srgbClr val="005555"/>
                            </a:solidFill>
                            <a:latin typeface="Cambria Math" panose="02040503050406030204" pitchFamily="18" charset="0"/>
                          </a:rPr>
                        </m:ctrlPr>
                      </m:dPr>
                      <m:e>
                        <m:func>
                          <m:funcPr>
                            <m:ctrlPr>
                              <a:rPr lang="en-US" sz="1400" b="0" i="1" smtClean="0">
                                <a:solidFill>
                                  <a:srgbClr val="005555"/>
                                </a:solidFill>
                                <a:latin typeface="Cambria Math" panose="02040503050406030204" pitchFamily="18" charset="0"/>
                              </a:rPr>
                            </m:ctrlPr>
                          </m:funcPr>
                          <m:fName>
                            <m:r>
                              <m:rPr>
                                <m:sty m:val="p"/>
                              </m:rPr>
                              <a:rPr lang="en-US" sz="1400" b="0" i="0">
                                <a:solidFill>
                                  <a:srgbClr val="005555"/>
                                </a:solidFill>
                                <a:latin typeface="Cambria Math" panose="02040503050406030204" pitchFamily="18" charset="0"/>
                              </a:rPr>
                              <m:t>sin</m:t>
                            </m:r>
                          </m:fName>
                          <m:e>
                            <m:r>
                              <a:rPr lang="en-US" sz="1400" b="0" i="1" smtClean="0">
                                <a:solidFill>
                                  <a:srgbClr val="005555"/>
                                </a:solidFill>
                                <a:latin typeface="Cambria Math" panose="02040503050406030204" pitchFamily="18" charset="0"/>
                              </a:rPr>
                              <m:t>𝛽</m:t>
                            </m:r>
                          </m:e>
                        </m:func>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e>
                    </m:d>
                    <m:r>
                      <a:rPr lang="en-US" sz="1400" b="0" i="1" smtClean="0">
                        <a:solidFill>
                          <a:srgbClr val="005555"/>
                        </a:solidFill>
                        <a:latin typeface="Cambria Math" panose="02040503050406030204" pitchFamily="18" charset="0"/>
                      </a:rPr>
                      <m:t>≠</m:t>
                    </m:r>
                    <m:r>
                      <a:rPr lang="en-US" sz="1400" b="0" i="1">
                        <a:solidFill>
                          <a:srgbClr val="005555"/>
                        </a:solidFill>
                        <a:latin typeface="Cambria Math" panose="02040503050406030204" pitchFamily="18" charset="0"/>
                      </a:rPr>
                      <m:t>0</m:t>
                    </m:r>
                  </m:oMath>
                </a14:m>
                <a:endParaRPr lang="en-US" sz="1400" b="0" i="1" dirty="0" smtClean="0">
                  <a:solidFill>
                    <a:srgbClr val="005555"/>
                  </a:solidFill>
                  <a:latin typeface="Cambria Math" panose="02040503050406030204" pitchFamily="18" charset="0"/>
                </a:endParaRPr>
              </a:p>
              <a:p>
                <a:pPr marL="648000" lvl="2" indent="-285750"/>
                <a14:m>
                  <m:oMath xmlns:m="http://schemas.openxmlformats.org/officeDocument/2006/math">
                    <m:r>
                      <a:rPr lang="en-US" sz="1400" b="0" i="1" smtClean="0">
                        <a:latin typeface="Cambria Math" panose="02040503050406030204" pitchFamily="18" charset="0"/>
                      </a:rPr>
                      <m:t>𝑞</m:t>
                    </m:r>
                    <m:sSub>
                      <m:sSubPr>
                        <m:ctrlPr>
                          <a:rPr lang="en-US" sz="1400" b="0" i="1" smtClean="0">
                            <a:latin typeface="Cambria Math" panose="02040503050406030204" pitchFamily="18" charset="0"/>
                          </a:rPr>
                        </m:ctrlPr>
                      </m:sSub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𝜓</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r>
                              <a:rPr lang="en-US" sz="1400" b="0" i="1" smtClean="0">
                                <a:latin typeface="Cambria Math" panose="02040503050406030204" pitchFamily="18" charset="0"/>
                              </a:rPr>
                              <m:t>𝛽</m:t>
                            </m:r>
                          </m:e>
                        </m:func>
                      </m:e>
                      <m:sub>
                        <m:r>
                          <a:rPr lang="en-US" sz="1400" b="0" i="1" smtClean="0">
                            <a:latin typeface="Cambria Math" panose="02040503050406030204" pitchFamily="18" charset="0"/>
                          </a:rPr>
                          <m:t>𝑐</m:t>
                        </m:r>
                      </m:sub>
                    </m:sSub>
                    <m:r>
                      <a:rPr lang="en-US" sz="1400" b="0" i="1" smtClean="0">
                        <a:latin typeface="Cambria Math" panose="02040503050406030204" pitchFamily="18" charset="0"/>
                      </a:rPr>
                      <m:t>+</m:t>
                    </m:r>
                    <m:r>
                      <a:rPr lang="en-US" sz="1400" b="0" i="1" smtClean="0">
                        <a:latin typeface="Cambria Math" panose="02040503050406030204" pitchFamily="18" charset="0"/>
                      </a:rPr>
                      <m:t>𝑞</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𝛽</m:t>
                        </m:r>
                      </m:e>
                      <m:sub>
                        <m:r>
                          <a:rPr lang="en-US" sz="1400" b="0" i="1" smtClean="0">
                            <a:latin typeface="Cambria Math" panose="02040503050406030204" pitchFamily="18" charset="0"/>
                          </a:rPr>
                          <m:t>𝑐</m:t>
                        </m:r>
                      </m:sub>
                    </m:sSub>
                    <m:r>
                      <a:rPr lang="en-US" sz="1400" b="0" i="1" smtClean="0">
                        <a:latin typeface="Cambria Math" panose="02040503050406030204" pitchFamily="18" charset="0"/>
                      </a:rPr>
                      <m:t> −1</m:t>
                    </m:r>
                  </m:oMath>
                </a14:m>
                <a:r>
                  <a:rPr lang="en-US" sz="1400" b="0" i="1" dirty="0" smtClean="0">
                    <a:latin typeface="Cambria Math" panose="02040503050406030204" pitchFamily="18" charset="0"/>
                  </a:rPr>
                  <a:t> </a:t>
                </a:r>
                <a:r>
                  <a:rPr lang="en-US" sz="1400" b="0" dirty="0" smtClean="0">
                    <a:latin typeface="Cambria Math" panose="02040503050406030204" pitchFamily="18" charset="0"/>
                  </a:rPr>
                  <a:t>[9]</a:t>
                </a:r>
                <a:endParaRPr lang="en-US" sz="1400" b="0" dirty="0" smtClean="0">
                  <a:latin typeface="Cambria Math" panose="02040503050406030204" pitchFamily="18" charset="0"/>
                </a:endParaRPr>
              </a:p>
              <a:p>
                <a:pPr marL="648000" lvl="2" indent="-285750"/>
                <a14:m>
                  <m:oMath xmlns:m="http://schemas.openxmlformats.org/officeDocument/2006/math">
                    <m:r>
                      <a:rPr lang="en-US" sz="1400" b="0" i="1" smtClean="0">
                        <a:latin typeface="Cambria Math" panose="02040503050406030204" pitchFamily="18" charset="0"/>
                      </a:rPr>
                      <m:t>𝑞</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tan</m:t>
                            </m:r>
                          </m:fName>
                          <m:e>
                            <m:r>
                              <a:rPr lang="en-US" sz="1400" b="0" i="1">
                                <a:solidFill>
                                  <a:srgbClr val="005555"/>
                                </a:solidFill>
                                <a:latin typeface="Cambria Math" panose="02040503050406030204" pitchFamily="18" charset="0"/>
                              </a:rPr>
                              <m:t>𝛼</m:t>
                            </m:r>
                          </m:e>
                        </m:func>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sub>
                        </m:sSub>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r>
                          <a:rPr lang="en-US" sz="1400" b="0" i="1" smtClean="0">
                            <a:latin typeface="Cambria Math" panose="02040503050406030204" pitchFamily="18" charset="0"/>
                          </a:rPr>
                          <m:t>𝜋𝜒</m:t>
                        </m:r>
                      </m:den>
                    </m:f>
                  </m:oMath>
                </a14:m>
                <a:endParaRPr lang="en-US" sz="1400" b="0" dirty="0"/>
              </a:p>
              <a:p>
                <a:pPr marL="285750" indent="-285750">
                  <a:buFont typeface="Arial" panose="020B0604020202020204" pitchFamily="34" charset="0"/>
                  <a:buChar char="•"/>
                </a:pPr>
                <a:endParaRPr lang="en-US" sz="1400" b="0" dirty="0"/>
              </a:p>
            </p:txBody>
          </p:sp>
        </mc:Choice>
        <mc:Fallback>
          <p:sp>
            <p:nvSpPr>
              <p:cNvPr id="31" name="Inhaltsplatzhalter 1"/>
              <p:cNvSpPr>
                <a:spLocks noGrp="1" noRot="1" noChangeAspect="1" noMove="1" noResize="1" noEditPoints="1" noAdjustHandles="1" noChangeArrowheads="1" noChangeShapeType="1" noTextEdit="1"/>
              </p:cNvSpPr>
              <p:nvPr>
                <p:ph sz="quarter" idx="13"/>
              </p:nvPr>
            </p:nvSpPr>
            <p:spPr>
              <a:xfrm>
                <a:off x="608484" y="1608919"/>
                <a:ext cx="5733466" cy="4440983"/>
              </a:xfrm>
              <a:blipFill>
                <a:blip r:embed="rId6"/>
                <a:stretch>
                  <a:fillRect l="-1809"/>
                </a:stretch>
              </a:blipFill>
            </p:spPr>
            <p:txBody>
              <a:bodyPr/>
              <a:lstStyle/>
              <a:p>
                <a:r>
                  <a:rPr lang="en-US">
                    <a:noFill/>
                  </a:rPr>
                  <a:t> </a:t>
                </a:r>
              </a:p>
            </p:txBody>
          </p:sp>
        </mc:Fallback>
      </mc:AlternateContent>
    </p:spTree>
    <p:extLst>
      <p:ext uri="{BB962C8B-B14F-4D97-AF65-F5344CB8AC3E}">
        <p14:creationId xmlns:p14="http://schemas.microsoft.com/office/powerpoint/2010/main" val="3548653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el 2"/>
              <p:cNvSpPr>
                <a:spLocks noGrp="1"/>
              </p:cNvSpPr>
              <p:nvPr>
                <p:ph type="title"/>
              </p:nvPr>
            </p:nvSpPr>
            <p:spPr>
              <a:xfrm>
                <a:off x="695327" y="441325"/>
                <a:ext cx="5817440" cy="1390390"/>
              </a:xfrm>
            </p:spPr>
            <p:txBody>
              <a:bodyPr/>
              <a:lstStyle/>
              <a:p>
                <a:r>
                  <a:rPr lang="en-US" dirty="0" smtClean="0"/>
                  <a:t>Open-orbit ion flux </a:t>
                </a:r>
                <a:br>
                  <a:rPr lang="en-US" dirty="0" smtClean="0"/>
                </a:br>
                <a:r>
                  <a:rPr lang="en-US" sz="1200" dirty="0" smtClean="0"/>
                  <a:t>Assumption: For high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𝒗</m:t>
                        </m:r>
                      </m:e>
                      <m:sub>
                        <m:r>
                          <a:rPr lang="en-US" sz="1200" i="1">
                            <a:latin typeface="Cambria Math" panose="02040503050406030204" pitchFamily="18" charset="0"/>
                          </a:rPr>
                          <m:t>⊥</m:t>
                        </m:r>
                      </m:sub>
                    </m:sSub>
                  </m:oMath>
                </a14:m>
                <a:r>
                  <a:rPr lang="en-US" sz="1200" dirty="0" smtClean="0"/>
                  <a:t> the gyro-orbit is not affected by the electric field in the magnetic </a:t>
                </a:r>
                <a:r>
                  <a:rPr lang="en-US" sz="1200" dirty="0" err="1" smtClean="0"/>
                  <a:t>presheath</a:t>
                </a:r>
                <a:r>
                  <a:rPr lang="en-US" sz="1200" dirty="0" smtClean="0"/>
                  <a:t> </a:t>
                </a:r>
                <a:r>
                  <a:rPr lang="en-US" sz="1200" dirty="0" smtClean="0"/>
                  <a:t>[9] </a:t>
                </a:r>
                <a:endParaRPr lang="en-US" sz="1200" dirty="0"/>
              </a:p>
            </p:txBody>
          </p:sp>
        </mc:Choice>
        <mc:Fallback>
          <p:sp>
            <p:nvSpPr>
              <p:cNvPr id="3" name="Titel 2"/>
              <p:cNvSpPr>
                <a:spLocks noGrp="1" noRot="1" noChangeAspect="1" noMove="1" noResize="1" noEditPoints="1" noAdjustHandles="1" noChangeArrowheads="1" noChangeShapeType="1" noTextEdit="1"/>
              </p:cNvSpPr>
              <p:nvPr>
                <p:ph type="title"/>
              </p:nvPr>
            </p:nvSpPr>
            <p:spPr>
              <a:xfrm>
                <a:off x="695327" y="441325"/>
                <a:ext cx="5817440" cy="1390390"/>
              </a:xfrm>
              <a:blipFill>
                <a:blip r:embed="rId3"/>
                <a:stretch>
                  <a:fillRect l="-3249" t="-8772" r="-1992"/>
                </a:stretch>
              </a:blipFill>
            </p:spPr>
            <p:txBody>
              <a:bodyPr/>
              <a:lstStyle/>
              <a:p>
                <a:r>
                  <a:rPr lang="en-US">
                    <a:noFill/>
                  </a:rPr>
                  <a:t> </a:t>
                </a:r>
              </a:p>
            </p:txBody>
          </p:sp>
        </mc:Fallback>
      </mc:AlternateContent>
      <p:sp>
        <p:nvSpPr>
          <p:cNvPr id="4" name="Datumsplatzhalter 3"/>
          <p:cNvSpPr>
            <a:spLocks noGrp="1"/>
          </p:cNvSpPr>
          <p:nvPr>
            <p:ph type="dt" sz="half" idx="14"/>
          </p:nvPr>
        </p:nvSpPr>
        <p:spPr/>
        <p:txBody>
          <a:bodyPr/>
          <a:lstStyle/>
          <a:p>
            <a:r>
              <a:rPr lang="en-US" smtClean="0"/>
              <a:t>Sheath model for shallow angles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 Pandey | 24.06.2024</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9</a:t>
            </a:fld>
            <a:endParaRPr lang="de-DE" dirty="0"/>
          </a:p>
        </p:txBody>
      </p:sp>
      <p:pic>
        <p:nvPicPr>
          <p:cNvPr id="86" name="Grafik 85"/>
          <p:cNvPicPr>
            <a:picLocks noChangeAspect="1"/>
          </p:cNvPicPr>
          <p:nvPr/>
        </p:nvPicPr>
        <p:blipFill rotWithShape="1">
          <a:blip r:embed="rId4"/>
          <a:srcRect r="57340"/>
          <a:stretch/>
        </p:blipFill>
        <p:spPr>
          <a:xfrm>
            <a:off x="6278558" y="576425"/>
            <a:ext cx="2277618" cy="2773900"/>
          </a:xfrm>
          <a:prstGeom prst="rect">
            <a:avLst/>
          </a:prstGeom>
        </p:spPr>
      </p:pic>
      <mc:AlternateContent xmlns:mc="http://schemas.openxmlformats.org/markup-compatibility/2006">
        <mc:Choice xmlns:a14="http://schemas.microsoft.com/office/drawing/2010/main" Requires="a14">
          <p:sp>
            <p:nvSpPr>
              <p:cNvPr id="44" name="Inhaltsplatzhalter 1"/>
              <p:cNvSpPr>
                <a:spLocks noGrp="1"/>
              </p:cNvSpPr>
              <p:nvPr>
                <p:ph sz="quarter" idx="13"/>
              </p:nvPr>
            </p:nvSpPr>
            <p:spPr>
              <a:xfrm>
                <a:off x="608484" y="1608919"/>
                <a:ext cx="5733466" cy="4440983"/>
              </a:xfrm>
            </p:spPr>
            <p:txBody>
              <a:bodyPr>
                <a:normAutofit/>
              </a:bodyPr>
              <a:lstStyle/>
              <a:p>
                <a:pPr marL="285750" indent="-285750">
                  <a:buFont typeface="Arial" panose="020B0604020202020204" pitchFamily="34" charset="0"/>
                  <a:buChar char="•"/>
                </a:pPr>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  </m:t>
                        </m:r>
                        <m:r>
                          <a:rPr lang="en-US" sz="1400" b="0" i="1">
                            <a:latin typeface="Cambria Math" panose="02040503050406030204" pitchFamily="18" charset="0"/>
                          </a:rPr>
                          <m:t>𝑥</m:t>
                        </m:r>
                      </m:sub>
                    </m:sSub>
                    <m:d>
                      <m:dPr>
                        <m:ctrlPr>
                          <a:rPr lang="en-US" sz="1400" b="0" i="1">
                            <a:latin typeface="Cambria Math" panose="02040503050406030204" pitchFamily="18" charset="0"/>
                          </a:rPr>
                        </m:ctrlPr>
                      </m:dPr>
                      <m:e>
                        <m:r>
                          <a:rPr lang="en-US" sz="1400" b="0" i="1">
                            <a:latin typeface="Cambria Math" panose="02040503050406030204" pitchFamily="18" charset="0"/>
                          </a:rPr>
                          <m:t>𝑡</m:t>
                        </m:r>
                      </m:e>
                    </m:d>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𝛼</m:t>
                        </m:r>
                      </m:e>
                    </m:func>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m:t>
                        </m:r>
                      </m:sub>
                    </m:sSub>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cos</m:t>
                        </m:r>
                      </m:fName>
                      <m:e>
                        <m:r>
                          <a:rPr lang="en-US" sz="1400" b="0" i="1">
                            <a:latin typeface="Cambria Math" panose="02040503050406030204" pitchFamily="18" charset="0"/>
                          </a:rPr>
                          <m:t>𝛼</m:t>
                        </m:r>
                      </m:e>
                    </m:func>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sin</m:t>
                        </m:r>
                      </m:fName>
                      <m:e>
                        <m:r>
                          <a:rPr lang="en-US" sz="1400" b="0" i="1">
                            <a:latin typeface="Cambria Math" panose="02040503050406030204" pitchFamily="18" charset="0"/>
                          </a:rPr>
                          <m:t>𝛽</m:t>
                        </m:r>
                      </m:e>
                    </m:func>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oMath>
                </a14:m>
                <a:endParaRPr lang="en-US" sz="1400" b="0" dirty="0"/>
              </a:p>
              <a:p>
                <a:pPr marL="285750" indent="-285750">
                  <a:buFont typeface="Arial" panose="020B0604020202020204" pitchFamily="34" charset="0"/>
                  <a:buChar char="•"/>
                </a:pPr>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𝛽</m:t>
                        </m:r>
                        <m:r>
                          <a:rPr lang="en-US" sz="1400" b="0" i="1">
                            <a:latin typeface="Cambria Math" panose="02040503050406030204" pitchFamily="18" charset="0"/>
                          </a:rPr>
                          <m:t>(</m:t>
                        </m:r>
                        <m:r>
                          <a:rPr lang="en-US" sz="1400" b="0" i="1">
                            <a:latin typeface="Cambria Math" panose="02040503050406030204" pitchFamily="18" charset="0"/>
                          </a:rPr>
                          <m:t>𝑡</m:t>
                        </m:r>
                        <m:r>
                          <a:rPr lang="en-US" sz="1400" b="0" i="1">
                            <a:latin typeface="Cambria Math" panose="02040503050406030204" pitchFamily="18" charset="0"/>
                          </a:rPr>
                          <m:t>)</m:t>
                        </m:r>
                        <m:r>
                          <m:rPr>
                            <m:nor/>
                          </m:rPr>
                          <a:rPr lang="en-US" sz="1400" b="0" dirty="0"/>
                          <m:t> = </m:t>
                        </m:r>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𝜔</m:t>
                        </m:r>
                      </m:e>
                      <m:sub>
                        <m:r>
                          <a:rPr lang="en-US" sz="1400" b="0" i="1">
                            <a:latin typeface="Cambria Math" panose="02040503050406030204" pitchFamily="18" charset="0"/>
                          </a:rPr>
                          <m:t>𝑖</m:t>
                        </m:r>
                      </m:sub>
                    </m:sSub>
                    <m:r>
                      <a:rPr lang="en-US" sz="1400" b="0" i="1">
                        <a:latin typeface="Cambria Math" panose="02040503050406030204" pitchFamily="18" charset="0"/>
                      </a:rPr>
                      <m:t>𝑡</m:t>
                    </m:r>
                    <m:r>
                      <a:rPr lang="en-US" sz="1400" b="0" i="1">
                        <a:latin typeface="Cambria Math" panose="02040503050406030204" pitchFamily="18" charset="0"/>
                      </a:rPr>
                      <m:t> ;      </m:t>
                    </m:r>
                    <m:sSub>
                      <m:sSubPr>
                        <m:ctrlPr>
                          <a:rPr lang="en-US" sz="1400" b="0" i="1">
                            <a:latin typeface="Cambria Math" panose="02040503050406030204" pitchFamily="18" charset="0"/>
                          </a:rPr>
                        </m:ctrlPr>
                      </m:sSubPr>
                      <m:e>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∈[0, 2</m:t>
                    </m:r>
                    <m:r>
                      <a:rPr lang="en-US" sz="1400" b="0" i="1">
                        <a:latin typeface="Cambria Math" panose="02040503050406030204" pitchFamily="18" charset="0"/>
                      </a:rPr>
                      <m:t>𝜋</m:t>
                    </m:r>
                    <m:r>
                      <a:rPr lang="en-US" sz="1400" b="0" i="1">
                        <a:latin typeface="Cambria Math" panose="02040503050406030204" pitchFamily="18" charset="0"/>
                      </a:rPr>
                      <m:t>]</m:t>
                    </m:r>
                  </m:oMath>
                </a14:m>
                <a:endParaRPr lang="en-US" sz="1400" b="0" i="1" dirty="0">
                  <a:latin typeface="Cambria Math" panose="02040503050406030204" pitchFamily="18" charset="0"/>
                </a:endParaRPr>
              </a:p>
              <a:p>
                <a:pPr marL="285750" lvl="1" indent="-285750">
                  <a:buFont typeface="Arial" panose="020B0604020202020204" pitchFamily="34" charset="0"/>
                  <a:buChar char="•"/>
                </a:pPr>
                <a:r>
                  <a:rPr lang="en-US" sz="1400" dirty="0">
                    <a:solidFill>
                      <a:srgbClr val="005555"/>
                    </a:solidFill>
                  </a:rPr>
                  <a:t>For open-orbits: </a:t>
                </a:r>
                <a14:m>
                  <m:oMath xmlns:m="http://schemas.openxmlformats.org/officeDocument/2006/math">
                    <m:d>
                      <m:dPr>
                        <m:begChr m:val="⟨"/>
                        <m:endChr m:val="⟩"/>
                        <m:ctrlPr>
                          <a:rPr lang="en-US" sz="1400" i="1">
                            <a:solidFill>
                              <a:srgbClr val="005555"/>
                            </a:solidFill>
                            <a:latin typeface="Cambria Math" panose="02040503050406030204" pitchFamily="18" charset="0"/>
                          </a:rPr>
                        </m:ctrlPr>
                      </m:dPr>
                      <m:e>
                        <m:func>
                          <m:funcPr>
                            <m:ctrlPr>
                              <a:rPr lang="en-US" sz="1400" i="1">
                                <a:solidFill>
                                  <a:srgbClr val="005555"/>
                                </a:solidFill>
                                <a:latin typeface="Cambria Math" panose="02040503050406030204" pitchFamily="18" charset="0"/>
                              </a:rPr>
                            </m:ctrlPr>
                          </m:funcPr>
                          <m:fName>
                            <m:r>
                              <m:rPr>
                                <m:sty m:val="p"/>
                              </m:rPr>
                              <a:rPr lang="en-US" sz="1400">
                                <a:solidFill>
                                  <a:srgbClr val="005555"/>
                                </a:solidFill>
                                <a:latin typeface="Cambria Math" panose="02040503050406030204" pitchFamily="18" charset="0"/>
                              </a:rPr>
                              <m:t>sin</m:t>
                            </m:r>
                          </m:fName>
                          <m:e>
                            <m:r>
                              <a:rPr lang="en-US" sz="1400" i="1">
                                <a:solidFill>
                                  <a:srgbClr val="005555"/>
                                </a:solidFill>
                                <a:latin typeface="Cambria Math" panose="02040503050406030204" pitchFamily="18" charset="0"/>
                              </a:rPr>
                              <m:t>𝛽</m:t>
                            </m:r>
                          </m:e>
                        </m:func>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e>
                    </m:d>
                    <m:r>
                      <a:rPr lang="en-US" sz="1400" i="1">
                        <a:solidFill>
                          <a:srgbClr val="005555"/>
                        </a:solidFill>
                        <a:latin typeface="Cambria Math" panose="02040503050406030204" pitchFamily="18" charset="0"/>
                      </a:rPr>
                      <m:t>≠0</m:t>
                    </m:r>
                  </m:oMath>
                </a14:m>
                <a:endParaRPr lang="en-US" sz="1400" i="1" dirty="0">
                  <a:solidFill>
                    <a:srgbClr val="005555"/>
                  </a:solidFill>
                  <a:latin typeface="Cambria Math" panose="02040503050406030204" pitchFamily="18" charset="0"/>
                </a:endParaRPr>
              </a:p>
              <a:p>
                <a:pPr marL="648000" lvl="2" indent="-285750"/>
                <a14:m>
                  <m:oMath xmlns:m="http://schemas.openxmlformats.org/officeDocument/2006/math">
                    <m:r>
                      <a:rPr lang="en-US" sz="1400" b="0" i="1">
                        <a:latin typeface="Cambria Math" panose="02040503050406030204" pitchFamily="18" charset="0"/>
                      </a:rPr>
                      <m:t>𝑞</m:t>
                    </m:r>
                    <m:sSub>
                      <m:sSubPr>
                        <m:ctrlPr>
                          <a:rPr lang="en-US" sz="1400" b="0" i="1">
                            <a:latin typeface="Cambria Math" panose="02040503050406030204" pitchFamily="18" charset="0"/>
                          </a:rPr>
                        </m:ctrlPr>
                      </m:sSubPr>
                      <m:e>
                        <m:sSub>
                          <m:sSubPr>
                            <m:ctrlPr>
                              <a:rPr lang="en-US" sz="1400" b="0" i="1">
                                <a:latin typeface="Cambria Math" panose="02040503050406030204" pitchFamily="18" charset="0"/>
                              </a:rPr>
                            </m:ctrlPr>
                          </m:sSubPr>
                          <m:e>
                            <m:r>
                              <a:rPr lang="en-US" sz="1400" b="0" i="1">
                                <a:latin typeface="Cambria Math" panose="02040503050406030204" pitchFamily="18" charset="0"/>
                              </a:rPr>
                              <m:t>𝜓</m:t>
                            </m:r>
                          </m:e>
                          <m:sub>
                            <m:r>
                              <a:rPr lang="en-US" sz="1400" b="0" i="1">
                                <a:latin typeface="Cambria Math" panose="02040503050406030204" pitchFamily="18" charset="0"/>
                              </a:rPr>
                              <m:t>0</m:t>
                            </m:r>
                          </m:sub>
                        </m:sSub>
                        <m:r>
                          <a:rPr lang="en-US" sz="1400" b="0" i="1">
                            <a:latin typeface="Cambria Math" panose="02040503050406030204" pitchFamily="18" charset="0"/>
                          </a:rPr>
                          <m:t>=</m:t>
                        </m:r>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cos</m:t>
                            </m:r>
                          </m:fName>
                          <m:e>
                            <m:r>
                              <a:rPr lang="en-US" sz="1400" b="0" i="1">
                                <a:latin typeface="Cambria Math" panose="02040503050406030204" pitchFamily="18" charset="0"/>
                              </a:rPr>
                              <m:t>𝛽</m:t>
                            </m:r>
                          </m:e>
                        </m:func>
                      </m:e>
                      <m:sub>
                        <m:r>
                          <a:rPr lang="en-US" sz="1400" b="0" i="1">
                            <a:latin typeface="Cambria Math" panose="02040503050406030204" pitchFamily="18" charset="0"/>
                          </a:rPr>
                          <m:t>𝑐</m:t>
                        </m:r>
                      </m:sub>
                    </m:sSub>
                    <m:r>
                      <a:rPr lang="en-US" sz="1400" b="0" i="1">
                        <a:latin typeface="Cambria Math" panose="02040503050406030204" pitchFamily="18" charset="0"/>
                      </a:rPr>
                      <m:t>+</m:t>
                    </m:r>
                    <m:r>
                      <a:rPr lang="en-US" sz="1400" b="0" i="1">
                        <a:latin typeface="Cambria Math" panose="02040503050406030204" pitchFamily="18" charset="0"/>
                      </a:rPr>
                      <m:t>𝑞</m:t>
                    </m:r>
                    <m:sSub>
                      <m:sSubPr>
                        <m:ctrlPr>
                          <a:rPr lang="en-US" sz="1400" b="0" i="1">
                            <a:latin typeface="Cambria Math" panose="02040503050406030204" pitchFamily="18" charset="0"/>
                          </a:rPr>
                        </m:ctrlPr>
                      </m:sSubPr>
                      <m:e>
                        <m:r>
                          <a:rPr lang="en-US" sz="1400" b="0" i="1">
                            <a:latin typeface="Cambria Math" panose="02040503050406030204" pitchFamily="18" charset="0"/>
                          </a:rPr>
                          <m:t>𝛽</m:t>
                        </m:r>
                      </m:e>
                      <m:sub>
                        <m:r>
                          <a:rPr lang="en-US" sz="1400" b="0" i="1">
                            <a:latin typeface="Cambria Math" panose="02040503050406030204" pitchFamily="18" charset="0"/>
                          </a:rPr>
                          <m:t>𝑐</m:t>
                        </m:r>
                      </m:sub>
                    </m:sSub>
                    <m:r>
                      <a:rPr lang="en-US" sz="1400" b="0" i="1">
                        <a:latin typeface="Cambria Math" panose="02040503050406030204" pitchFamily="18" charset="0"/>
                      </a:rPr>
                      <m:t> −1</m:t>
                    </m:r>
                  </m:oMath>
                </a14:m>
                <a:r>
                  <a:rPr lang="en-US" sz="1400" b="0" i="1" dirty="0">
                    <a:latin typeface="Cambria Math" panose="02040503050406030204" pitchFamily="18" charset="0"/>
                  </a:rPr>
                  <a:t> </a:t>
                </a:r>
                <a:endParaRPr lang="en-US" sz="1400" b="0" dirty="0">
                  <a:latin typeface="Cambria Math" panose="02040503050406030204" pitchFamily="18" charset="0"/>
                </a:endParaRPr>
              </a:p>
              <a:p>
                <a:pPr marL="648000" lvl="2" indent="-285750"/>
                <a14:m>
                  <m:oMath xmlns:m="http://schemas.openxmlformats.org/officeDocument/2006/math">
                    <m:r>
                      <a:rPr lang="en-US" sz="1400" b="0" i="1">
                        <a:latin typeface="Cambria Math" panose="02040503050406030204" pitchFamily="18" charset="0"/>
                      </a:rPr>
                      <m:t>𝑞</m:t>
                    </m:r>
                    <m:r>
                      <a:rPr lang="en-US" sz="1400" b="0" i="1">
                        <a:latin typeface="Cambria Math" panose="02040503050406030204" pitchFamily="18" charset="0"/>
                      </a:rPr>
                      <m:t>=</m:t>
                    </m:r>
                    <m:f>
                      <m:fPr>
                        <m:ctrlPr>
                          <a:rPr lang="en-US" sz="1400" b="0" i="1">
                            <a:latin typeface="Cambria Math" panose="02040503050406030204" pitchFamily="18" charset="0"/>
                          </a:rPr>
                        </m:ctrlPr>
                      </m:fPr>
                      <m:num>
                        <m:func>
                          <m:funcPr>
                            <m:ctrlPr>
                              <a:rPr lang="en-US" sz="1400" b="0" i="1">
                                <a:latin typeface="Cambria Math" panose="02040503050406030204" pitchFamily="18" charset="0"/>
                              </a:rPr>
                            </m:ctrlPr>
                          </m:funcPr>
                          <m:fName>
                            <m:r>
                              <m:rPr>
                                <m:sty m:val="p"/>
                              </m:rPr>
                              <a:rPr lang="en-US" sz="1400" b="0">
                                <a:latin typeface="Cambria Math" panose="02040503050406030204" pitchFamily="18" charset="0"/>
                              </a:rPr>
                              <m:t>tan</m:t>
                            </m:r>
                          </m:fName>
                          <m:e>
                            <m:r>
                              <a:rPr lang="en-US" sz="1400" b="0" i="1">
                                <a:solidFill>
                                  <a:srgbClr val="005555"/>
                                </a:solidFill>
                                <a:latin typeface="Cambria Math" panose="02040503050406030204" pitchFamily="18" charset="0"/>
                              </a:rPr>
                              <m:t>𝛼</m:t>
                            </m:r>
                          </m:e>
                        </m:func>
                      </m:num>
                      <m:den>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m:t>
                            </m:r>
                          </m:sub>
                        </m:sSub>
                        <m:r>
                          <a:rPr lang="en-US" sz="1400" b="0" i="1">
                            <a:latin typeface="Cambria Math" panose="02040503050406030204" pitchFamily="18" charset="0"/>
                          </a:rPr>
                          <m:t>/</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𝑖</m:t>
                            </m:r>
                            <m:r>
                              <a:rPr lang="en-US" sz="1400" b="0" i="1">
                                <a:latin typeface="Cambria Math" panose="02040503050406030204" pitchFamily="18" charset="0"/>
                              </a:rPr>
                              <m:t>,∥</m:t>
                            </m:r>
                          </m:sub>
                        </m:sSub>
                      </m:den>
                    </m:f>
                    <m:r>
                      <a:rPr lang="en-US" sz="1400" b="0" i="1">
                        <a:latin typeface="Cambria Math" panose="02040503050406030204" pitchFamily="18" charset="0"/>
                      </a:rPr>
                      <m:t>=</m:t>
                    </m:r>
                    <m:f>
                      <m:fPr>
                        <m:ctrlPr>
                          <a:rPr lang="en-US" sz="1400" b="0" i="1">
                            <a:latin typeface="Cambria Math" panose="02040503050406030204" pitchFamily="18" charset="0"/>
                          </a:rPr>
                        </m:ctrlPr>
                      </m:fPr>
                      <m:num>
                        <m:r>
                          <a:rPr lang="en-US" sz="1400" b="0" i="1">
                            <a:latin typeface="Cambria Math" panose="02040503050406030204" pitchFamily="18" charset="0"/>
                          </a:rPr>
                          <m:t>1</m:t>
                        </m:r>
                      </m:num>
                      <m:den>
                        <m:r>
                          <a:rPr lang="en-US" sz="1400" b="0" i="1">
                            <a:latin typeface="Cambria Math" panose="02040503050406030204" pitchFamily="18" charset="0"/>
                          </a:rPr>
                          <m:t>2</m:t>
                        </m:r>
                        <m:r>
                          <a:rPr lang="en-US" sz="1400" b="0" i="1">
                            <a:latin typeface="Cambria Math" panose="02040503050406030204" pitchFamily="18" charset="0"/>
                          </a:rPr>
                          <m:t>𝜋𝜒</m:t>
                        </m:r>
                      </m:den>
                    </m:f>
                  </m:oMath>
                </a14:m>
                <a:endParaRPr lang="en-US" sz="1400" b="0" dirty="0"/>
              </a:p>
              <a:p>
                <a:pPr marL="285750" indent="-285750">
                  <a:buFont typeface="Arial" panose="020B0604020202020204" pitchFamily="34" charset="0"/>
                  <a:buChar char="•"/>
                </a:pPr>
                <a:endParaRPr lang="en-US" sz="1400" b="0" dirty="0"/>
              </a:p>
            </p:txBody>
          </p:sp>
        </mc:Choice>
        <mc:Fallback>
          <p:sp>
            <p:nvSpPr>
              <p:cNvPr id="44" name="Inhaltsplatzhalter 1"/>
              <p:cNvSpPr>
                <a:spLocks noGrp="1" noRot="1" noChangeAspect="1" noMove="1" noResize="1" noEditPoints="1" noAdjustHandles="1" noChangeArrowheads="1" noChangeShapeType="1" noTextEdit="1"/>
              </p:cNvSpPr>
              <p:nvPr>
                <p:ph sz="quarter" idx="13"/>
              </p:nvPr>
            </p:nvSpPr>
            <p:spPr>
              <a:xfrm>
                <a:off x="608484" y="1608919"/>
                <a:ext cx="5733466" cy="4440983"/>
              </a:xfrm>
              <a:blipFill>
                <a:blip r:embed="rId5"/>
                <a:stretch>
                  <a:fillRect l="-1809"/>
                </a:stretch>
              </a:blipFill>
            </p:spPr>
            <p:txBody>
              <a:bodyPr/>
              <a:lstStyle/>
              <a:p>
                <a:r>
                  <a:rPr lang="en-US">
                    <a:noFill/>
                  </a:rPr>
                  <a:t> </a:t>
                </a:r>
              </a:p>
            </p:txBody>
          </p:sp>
        </mc:Fallback>
      </mc:AlternateContent>
      <p:pic>
        <p:nvPicPr>
          <p:cNvPr id="2" name="Grafik 1"/>
          <p:cNvPicPr>
            <a:picLocks noChangeAspect="1"/>
          </p:cNvPicPr>
          <p:nvPr/>
        </p:nvPicPr>
        <p:blipFill>
          <a:blip r:embed="rId6"/>
          <a:stretch>
            <a:fillRect/>
          </a:stretch>
        </p:blipFill>
        <p:spPr>
          <a:xfrm>
            <a:off x="8640000" y="1080000"/>
            <a:ext cx="2874381" cy="2700000"/>
          </a:xfrm>
          <a:prstGeom prst="rect">
            <a:avLst/>
          </a:prstGeom>
        </p:spPr>
      </p:pic>
      <p:sp>
        <p:nvSpPr>
          <p:cNvPr id="11" name="Rechteck 26"/>
          <p:cNvSpPr/>
          <p:nvPr/>
        </p:nvSpPr>
        <p:spPr>
          <a:xfrm>
            <a:off x="477189" y="5873918"/>
            <a:ext cx="3196043" cy="507831"/>
          </a:xfrm>
          <a:prstGeom prst="rect">
            <a:avLst/>
          </a:prstGeom>
        </p:spPr>
        <p:txBody>
          <a:bodyPr wrap="square">
            <a:spAutoFit/>
          </a:bodyPr>
          <a:lstStyle/>
          <a:p>
            <a:r>
              <a:rPr lang="en-US" sz="900" dirty="0" smtClean="0">
                <a:solidFill>
                  <a:srgbClr val="005555"/>
                </a:solidFill>
              </a:rPr>
              <a:t>[4] </a:t>
            </a:r>
            <a:r>
              <a:rPr lang="en-US" sz="900" dirty="0">
                <a:solidFill>
                  <a:srgbClr val="005555"/>
                </a:solidFill>
              </a:rPr>
              <a:t>Cohen and </a:t>
            </a:r>
            <a:r>
              <a:rPr lang="en-US" sz="900" dirty="0" err="1">
                <a:solidFill>
                  <a:srgbClr val="005555"/>
                </a:solidFill>
              </a:rPr>
              <a:t>Ryutov</a:t>
            </a:r>
            <a:r>
              <a:rPr lang="en-US" sz="900" dirty="0">
                <a:solidFill>
                  <a:srgbClr val="005555"/>
                </a:solidFill>
              </a:rPr>
              <a:t> </a:t>
            </a:r>
            <a:r>
              <a:rPr lang="en-US" sz="900" dirty="0" smtClean="0">
                <a:solidFill>
                  <a:srgbClr val="005555"/>
                </a:solidFill>
              </a:rPr>
              <a:t>Physics </a:t>
            </a:r>
            <a:r>
              <a:rPr lang="en-US" sz="900" dirty="0">
                <a:solidFill>
                  <a:srgbClr val="005555"/>
                </a:solidFill>
              </a:rPr>
              <a:t>of Plasmas </a:t>
            </a:r>
            <a:r>
              <a:rPr lang="en-US" sz="900" b="1" dirty="0">
                <a:solidFill>
                  <a:srgbClr val="005555"/>
                </a:solidFill>
              </a:rPr>
              <a:t>5</a:t>
            </a:r>
            <a:r>
              <a:rPr lang="en-US" sz="900" dirty="0">
                <a:solidFill>
                  <a:srgbClr val="005555"/>
                </a:solidFill>
              </a:rPr>
              <a:t>, (1998</a:t>
            </a:r>
            <a:r>
              <a:rPr lang="en-US" sz="900" dirty="0" smtClean="0">
                <a:solidFill>
                  <a:srgbClr val="005555"/>
                </a:solidFill>
              </a:rPr>
              <a:t>)</a:t>
            </a:r>
          </a:p>
          <a:p>
            <a:r>
              <a:rPr lang="en-US" sz="900" dirty="0" smtClean="0">
                <a:solidFill>
                  <a:srgbClr val="005555"/>
                </a:solidFill>
              </a:rPr>
              <a:t>[5] </a:t>
            </a:r>
            <a:r>
              <a:rPr lang="en-US" sz="900" dirty="0">
                <a:solidFill>
                  <a:srgbClr val="005555"/>
                </a:solidFill>
              </a:rPr>
              <a:t>Geraldini, </a:t>
            </a:r>
            <a:r>
              <a:rPr lang="en-US" sz="900" dirty="0" smtClean="0">
                <a:solidFill>
                  <a:srgbClr val="005555"/>
                </a:solidFill>
              </a:rPr>
              <a:t>Journal </a:t>
            </a:r>
            <a:r>
              <a:rPr lang="en-US" sz="900" dirty="0">
                <a:solidFill>
                  <a:srgbClr val="005555"/>
                </a:solidFill>
              </a:rPr>
              <a:t>of Plasma Physics </a:t>
            </a:r>
            <a:r>
              <a:rPr lang="en-US" sz="900" b="1" dirty="0">
                <a:solidFill>
                  <a:srgbClr val="005555"/>
                </a:solidFill>
              </a:rPr>
              <a:t>87</a:t>
            </a:r>
            <a:r>
              <a:rPr lang="en-US" sz="900" dirty="0">
                <a:solidFill>
                  <a:srgbClr val="005555"/>
                </a:solidFill>
              </a:rPr>
              <a:t>, (2021</a:t>
            </a:r>
            <a:r>
              <a:rPr lang="en-US" sz="900" dirty="0" smtClean="0">
                <a:solidFill>
                  <a:srgbClr val="005555"/>
                </a:solidFill>
              </a:rPr>
              <a:t>)</a:t>
            </a:r>
          </a:p>
          <a:p>
            <a:r>
              <a:rPr lang="en-US" sz="900" dirty="0" smtClean="0">
                <a:solidFill>
                  <a:srgbClr val="005555"/>
                </a:solidFill>
              </a:rPr>
              <a:t>[9] </a:t>
            </a:r>
            <a:r>
              <a:rPr lang="en-US" sz="900" dirty="0">
                <a:solidFill>
                  <a:srgbClr val="005555"/>
                </a:solidFill>
              </a:rPr>
              <a:t>Parks and </a:t>
            </a:r>
            <a:r>
              <a:rPr lang="en-US" sz="900" dirty="0" err="1">
                <a:solidFill>
                  <a:srgbClr val="005555"/>
                </a:solidFill>
              </a:rPr>
              <a:t>Lippman</a:t>
            </a:r>
            <a:r>
              <a:rPr lang="en-US" sz="900" dirty="0">
                <a:solidFill>
                  <a:srgbClr val="005555"/>
                </a:solidFill>
              </a:rPr>
              <a:t> P Physics of Plasmas </a:t>
            </a:r>
            <a:r>
              <a:rPr lang="en-US" sz="900" b="1" dirty="0">
                <a:solidFill>
                  <a:srgbClr val="005555"/>
                </a:solidFill>
              </a:rPr>
              <a:t>1</a:t>
            </a:r>
            <a:r>
              <a:rPr lang="en-US" sz="900" dirty="0">
                <a:solidFill>
                  <a:srgbClr val="005555"/>
                </a:solidFill>
              </a:rPr>
              <a:t>, (1994</a:t>
            </a:r>
            <a:r>
              <a:rPr lang="en-US" sz="900" dirty="0" smtClean="0">
                <a:solidFill>
                  <a:srgbClr val="005555"/>
                </a:solidFill>
              </a:rPr>
              <a:t>)</a:t>
            </a:r>
            <a:endParaRPr lang="en-US" sz="900" dirty="0">
              <a:solidFill>
                <a:srgbClr val="005555"/>
              </a:solidFill>
            </a:endParaRPr>
          </a:p>
        </p:txBody>
      </p:sp>
    </p:spTree>
    <p:extLst>
      <p:ext uri="{BB962C8B-B14F-4D97-AF65-F5344CB8AC3E}">
        <p14:creationId xmlns:p14="http://schemas.microsoft.com/office/powerpoint/2010/main" val="4231792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2022_Final_v9(1)</Template>
  <TotalTime>0</TotalTime>
  <Words>5753</Words>
  <Application>Microsoft Office PowerPoint</Application>
  <PresentationFormat>Widescreen</PresentationFormat>
  <Paragraphs>322</Paragraphs>
  <Slides>25</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6" baseType="lpstr">
      <vt:lpstr>.SF NS Symbols Regular</vt:lpstr>
      <vt:lpstr>Arial</vt:lpstr>
      <vt:lpstr>Arial Narrow</vt:lpstr>
      <vt:lpstr>Calibri</vt:lpstr>
      <vt:lpstr>Cambria Math</vt:lpstr>
      <vt:lpstr>Symbol</vt:lpstr>
      <vt:lpstr>Wingdings</vt:lpstr>
      <vt:lpstr>Wingdings 3</vt:lpstr>
      <vt:lpstr>W7X</vt:lpstr>
      <vt:lpstr>IPP</vt:lpstr>
      <vt:lpstr>think-cell Folie</vt:lpstr>
      <vt:lpstr>Two flux model for shallow magnetic field incidence on the divertors</vt:lpstr>
      <vt:lpstr>Abstract</vt:lpstr>
      <vt:lpstr>Plasma wall interface</vt:lpstr>
      <vt:lpstr>Motivation:</vt:lpstr>
      <vt:lpstr>Scope of this paper</vt:lpstr>
      <vt:lpstr>Parallel Ion flux</vt:lpstr>
      <vt:lpstr>Closed  and Open orbits</vt:lpstr>
      <vt:lpstr>Open-orbit ion flux [nomenclature - 4, 5] Assumption: For high v_⊥ the gyro-orbit is not affected by the electric field in the magnetic presheath [9] </vt:lpstr>
      <vt:lpstr>Open-orbit ion flux  Assumption: For high v_⊥ the gyro-orbit is not affected by the electric field in the magnetic presheath [9] </vt:lpstr>
      <vt:lpstr>Open-orbit ion flux  Assumption: For high v_⊥ the gyro-orbit is not affected by the electric field in the magnetic presheath [9] </vt:lpstr>
      <vt:lpstr>Open-orbit ion flux  Assumption: For high v_⊥ the gyro-orbit is not affected by the electric field in the magnetic presheath [9]</vt:lpstr>
      <vt:lpstr>Open orbit ion flux</vt:lpstr>
      <vt:lpstr>Results: Ion fractions</vt:lpstr>
      <vt:lpstr>Results: Ion flux</vt:lpstr>
      <vt:lpstr>Sheathdrops</vt:lpstr>
      <vt:lpstr>Sheath Transmission Coefficient</vt:lpstr>
      <vt:lpstr>SUMMARY</vt:lpstr>
      <vt:lpstr>Additional Slides</vt:lpstr>
      <vt:lpstr>Open-orbit ion flux ([4] Cohen and Ryutov (Physics of Plasmas 5, (1998)), [5] Geraldini, (Journal of Plasma Physics 87, (2021) ) Assumption: For high v_⊥ the gyro-orbit is not affected by the electric field in the magnetic presheath ([6]. Parks and Lippman P Physics of Plasmas 1, (1994)). </vt:lpstr>
      <vt:lpstr>Effective speed of exiting the Magnetic sheath</vt:lpstr>
      <vt:lpstr>Sheath Transmission Coefficient</vt:lpstr>
      <vt:lpstr>Effect of SOL currents</vt:lpstr>
      <vt:lpstr>Explanation for the contradiction with Cohen and Ryutov (Physics of Plasmas 5, (1998))/Geraldini, (Journal of Plasma Physics 87, (2021) ) </vt:lpstr>
      <vt:lpstr>Geraldini, Cohen and Ryutov’s explanation A. Geraldini, J. Plasma Phys. 87, (2021) Cohen, Ryutov Physics of Plasmas 5, 808–817 (1998)</vt:lpstr>
      <vt:lpstr>Allowed velocities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Pop-up Langmuir Probe diagnostic in the water cooled divertor of Wendelstein 7-X</dc:title>
  <dc:creator>Arun Pandey</dc:creator>
  <cp:lastModifiedBy>Arun Pandey</cp:lastModifiedBy>
  <cp:revision>532</cp:revision>
  <dcterms:created xsi:type="dcterms:W3CDTF">2023-07-05T16:12:02Z</dcterms:created>
  <dcterms:modified xsi:type="dcterms:W3CDTF">2024-06-24T08:28:09Z</dcterms:modified>
</cp:coreProperties>
</file>