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7"/>
  </p:notesMasterIdLst>
  <p:handoutMasterIdLst>
    <p:handoutMasterId r:id="rId8"/>
  </p:handoutMasterIdLst>
  <p:sldIdLst>
    <p:sldId id="528" r:id="rId3"/>
    <p:sldId id="574" r:id="rId4"/>
    <p:sldId id="575" r:id="rId5"/>
    <p:sldId id="505" r:id="rId6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2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FFCC"/>
    <a:srgbClr val="000000"/>
    <a:srgbClr val="E3E3E3"/>
    <a:srgbClr val="EAEAEA"/>
    <a:srgbClr val="DDDDDD"/>
    <a:srgbClr val="003399"/>
    <a:srgbClr val="008000"/>
    <a:srgbClr val="00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75" autoAdjust="0"/>
  </p:normalViewPr>
  <p:slideViewPr>
    <p:cSldViewPr showGuides="1">
      <p:cViewPr varScale="1">
        <p:scale>
          <a:sx n="80" d="100"/>
          <a:sy n="80" d="100"/>
        </p:scale>
        <p:origin x="58" y="379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3144" y="8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19/11/2024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19/11/2024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696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763688" y="480823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smtClean="0"/>
              <a:t>D.V.Borodin et al.   |   TSVV-5</a:t>
            </a:r>
            <a:r>
              <a:rPr lang="en-GB" sz="1400" baseline="0" dirty="0" smtClean="0"/>
              <a:t> Code Camp 2024,  DIFFER   </a:t>
            </a:r>
            <a:r>
              <a:rPr lang="en-GB" sz="1400" dirty="0" smtClean="0"/>
              <a:t>|</a:t>
            </a:r>
            <a:r>
              <a:rPr lang="en-GB" sz="1400" baseline="0" dirty="0" smtClean="0"/>
              <a:t>  19 Nov </a:t>
            </a:r>
            <a:r>
              <a:rPr lang="en-GB" sz="1400" dirty="0" smtClean="0"/>
              <a:t>2024 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52713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770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err="1" smtClean="0"/>
              <a:t>D.Borodin</a:t>
            </a:r>
            <a:r>
              <a:rPr lang="en-GB" dirty="0" smtClean="0"/>
              <a:t> | TSVV-5 VC  |  Zoom  | 07.06.2024 | Page </a:t>
            </a:r>
            <a:fld id="{6A6D9FA1-99C7-4910-8E32-B85D378B0060}" type="slidenum">
              <a:rPr lang="en-GB" smtClean="0"/>
              <a:pPr algn="r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00746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19/11/2024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19/11/2024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0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json-schema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575D9-4B2C-9547-A865-6D57039CF7B9}"/>
              </a:ext>
            </a:extLst>
          </p:cNvPr>
          <p:cNvSpPr/>
          <p:nvPr/>
        </p:nvSpPr>
        <p:spPr>
          <a:xfrm>
            <a:off x="5220072" y="4299942"/>
            <a:ext cx="3890885" cy="685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1F0D9A-94BA-EE48-9317-87017801B2B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0226"/>
          <a:stretch/>
        </p:blipFill>
        <p:spPr>
          <a:xfrm>
            <a:off x="5580232" y="4310410"/>
            <a:ext cx="1080000" cy="744154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07504" y="3435846"/>
            <a:ext cx="4464496" cy="4533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b="1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 sz="1600" kern="100" dirty="0" smtClean="0">
                <a:ea typeface="MS Mincho"/>
              </a:rPr>
              <a:t>D.V.Borodin</a:t>
            </a:r>
            <a:endParaRPr lang="en-US" sz="1600" kern="100" baseline="30000" dirty="0">
              <a:ea typeface="MS Mincho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4299942"/>
            <a:ext cx="2462891" cy="743653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107504" y="127833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b="1" i="1" noProof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Camp – 2024, in DIFFER</a:t>
            </a:r>
            <a:endParaRPr kumimoji="0" lang="en-GB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826" y="1796025"/>
            <a:ext cx="8784976" cy="972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b="1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EIRENE status and </a:t>
            </a:r>
            <a:r>
              <a:rPr lang="en-GB" dirty="0" smtClean="0"/>
              <a:t>infrastructure: </a:t>
            </a:r>
          </a:p>
          <a:p>
            <a:r>
              <a:rPr lang="en-GB" dirty="0" err="1" smtClean="0"/>
              <a:t>MsV</a:t>
            </a:r>
            <a:r>
              <a:rPr lang="en-GB" dirty="0"/>
              <a:t>, EPL, </a:t>
            </a:r>
            <a:r>
              <a:rPr lang="en-GB" dirty="0" err="1"/>
              <a:t>DCoC</a:t>
            </a:r>
            <a:endParaRPr kumimoji="0" lang="en-GB" sz="3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32710" y="4226978"/>
            <a:ext cx="2478247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This work has been carried out within the framework of the EUROfusion Consortium, funded by the European Union via the </a:t>
            </a:r>
            <a:r>
              <a:rPr lang="en-GB" sz="600" dirty="0" err="1">
                <a:latin typeface="Arial" panose="020B0604020202020204" pitchFamily="34" charset="0"/>
                <a:cs typeface="Arial" panose="020B0604020202020204" pitchFamily="34" charset="0"/>
              </a:rPr>
              <a:t>Euratom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 Research and Training Programme (Grant Agreement No 101052200 — EUROfusion). Views and opinions expressed are however those of the author(s) only and do not necessarily reflect those of the European Union or the European </a:t>
            </a:r>
            <a:r>
              <a:rPr lang="en-GB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Commission, neither of the ITER organisation. 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Neither the European Union nor the European Commission can be held responsible for them.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020272" y="2992159"/>
            <a:ext cx="21957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100" b="1" i="1" kern="100" baseline="30000" dirty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1</a:t>
            </a:r>
            <a:r>
              <a:rPr lang="en-US" sz="1100" b="1" i="1" kern="100" dirty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Forschungszentrum Jülich </a:t>
            </a:r>
            <a:endParaRPr lang="en-US" sz="1100" b="1" i="1" kern="100" dirty="0" smtClean="0">
              <a:solidFill>
                <a:schemeClr val="bg1"/>
              </a:solidFill>
              <a:latin typeface="Times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100" b="1" i="1" kern="100" dirty="0" smtClean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      GmbH, Germany</a:t>
            </a:r>
          </a:p>
          <a:p>
            <a:pPr>
              <a:spcAft>
                <a:spcPts val="0"/>
              </a:spcAft>
            </a:pPr>
            <a:r>
              <a:rPr lang="en-GB" sz="1100" b="1" i="1" kern="100" baseline="30000" dirty="0" smtClean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2</a:t>
            </a:r>
            <a:r>
              <a:rPr lang="en-US" sz="1100" b="1" i="1" kern="100" dirty="0" smtClean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Dublin </a:t>
            </a:r>
            <a:r>
              <a:rPr lang="en-US" sz="1100" b="1" i="1" kern="100" dirty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City University, </a:t>
            </a:r>
            <a:r>
              <a:rPr lang="en-US" sz="1100" b="1" i="1" kern="100" dirty="0" smtClean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Ireland </a:t>
            </a:r>
            <a:endParaRPr lang="en-US" sz="1100" b="1" i="1" kern="100" dirty="0">
              <a:solidFill>
                <a:schemeClr val="bg1"/>
              </a:solidFill>
              <a:latin typeface="Times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100" b="1" i="1" kern="100" baseline="30000" dirty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3</a:t>
            </a:r>
            <a:r>
              <a:rPr lang="en-US" sz="1100" b="1" i="1" kern="100" dirty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ITER Organization, </a:t>
            </a:r>
            <a:r>
              <a:rPr lang="en-US" sz="1100" b="1" i="1" kern="100" dirty="0" smtClean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France</a:t>
            </a:r>
            <a:endParaRPr lang="en-US" sz="1100" b="1" i="1" kern="100" dirty="0">
              <a:solidFill>
                <a:schemeClr val="bg1"/>
              </a:solidFill>
              <a:latin typeface="Times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100" b="1" i="1" kern="100" baseline="30000" dirty="0" smtClean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4</a:t>
            </a:r>
            <a:r>
              <a:rPr lang="en-US" sz="1100" b="1" i="1" kern="100" dirty="0" smtClean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Aalto </a:t>
            </a:r>
            <a:r>
              <a:rPr lang="en-US" sz="1100" b="1" i="1" kern="100" dirty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University, </a:t>
            </a:r>
            <a:r>
              <a:rPr lang="en-US" sz="1100" b="1" i="1" kern="100" dirty="0" smtClean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Finland</a:t>
            </a:r>
            <a:endParaRPr lang="en-US" sz="1100" b="1" i="1" kern="100" dirty="0">
              <a:solidFill>
                <a:schemeClr val="bg1"/>
              </a:solidFill>
              <a:latin typeface="Times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100" b="1" i="1" kern="100" baseline="30000" dirty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5</a:t>
            </a:r>
            <a:r>
              <a:rPr lang="en-US" sz="1100" b="1" i="1" kern="100" dirty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Aix-Marseille </a:t>
            </a:r>
            <a:r>
              <a:rPr lang="en-US" sz="1100" b="1" i="1" kern="100" dirty="0" smtClean="0">
                <a:solidFill>
                  <a:schemeClr val="bg1"/>
                </a:solidFill>
                <a:latin typeface="Times" panose="02020603050405020304" pitchFamily="18" charset="0"/>
                <a:ea typeface="MS Mincho"/>
                <a:cs typeface="Times New Roman" panose="02020603050405020304" pitchFamily="18" charset="0"/>
              </a:rPr>
              <a:t>Univ., France</a:t>
            </a:r>
            <a:endParaRPr lang="en-US" sz="1100" b="1" i="1" kern="100" dirty="0">
              <a:solidFill>
                <a:schemeClr val="bg1"/>
              </a:solidFill>
              <a:latin typeface="Times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1470"/>
            <a:ext cx="7543800" cy="342900"/>
          </a:xfrm>
        </p:spPr>
        <p:txBody>
          <a:bodyPr/>
          <a:lstStyle/>
          <a:p>
            <a:r>
              <a:rPr lang="de-DE" dirty="0" err="1" smtClean="0">
                <a:solidFill>
                  <a:srgbClr val="C00000"/>
                </a:solidFill>
              </a:rPr>
              <a:t>What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is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done</a:t>
            </a:r>
            <a:r>
              <a:rPr lang="en-GB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627534"/>
            <a:ext cx="8877226" cy="410445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1600" b="1" dirty="0" err="1" smtClean="0"/>
              <a:t>DCoC</a:t>
            </a:r>
            <a:r>
              <a:rPr lang="en-GB" sz="1600" b="1" dirty="0" smtClean="0"/>
              <a:t> (developer code of conduct) is renamed to “Coding guidelines”, agreed, put to the EIRENE (also ModCR) git repo and on the website.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The document version changes together with the code, manual an license thanks to Git hooks (</a:t>
            </a:r>
            <a:r>
              <a:rPr lang="en-GB" sz="1600" i="1" dirty="0" err="1" smtClean="0">
                <a:solidFill>
                  <a:srgbClr val="0070C0"/>
                </a:solidFill>
              </a:rPr>
              <a:t>H.J.Leggate</a:t>
            </a:r>
            <a:r>
              <a:rPr lang="en-GB" sz="1600" i="1" dirty="0">
                <a:solidFill>
                  <a:srgbClr val="0070C0"/>
                </a:solidFill>
              </a:rPr>
              <a:t>)</a:t>
            </a:r>
            <a:r>
              <a:rPr lang="en-GB" sz="1600" i="1" dirty="0" smtClean="0">
                <a:solidFill>
                  <a:srgbClr val="0070C0"/>
                </a:solidFill>
              </a:rPr>
              <a:t>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Pieter W. </a:t>
            </a:r>
            <a:r>
              <a:rPr lang="en-GB" sz="1600" i="1" dirty="0" err="1" smtClean="0">
                <a:solidFill>
                  <a:srgbClr val="0070C0"/>
                </a:solidFill>
              </a:rPr>
              <a:t>Groen</a:t>
            </a:r>
            <a:r>
              <a:rPr lang="en-GB" sz="1600" i="1" dirty="0" smtClean="0">
                <a:solidFill>
                  <a:srgbClr val="0070C0"/>
                </a:solidFill>
              </a:rPr>
              <a:t>  kindly remains further in coordination of improvements.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The EIRENE + tools </a:t>
            </a:r>
            <a:r>
              <a:rPr lang="en-GB" sz="1600" b="1" dirty="0" smtClean="0"/>
              <a:t> EPL licence</a:t>
            </a:r>
            <a:endParaRPr lang="en-GB" sz="16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About </a:t>
            </a:r>
            <a:r>
              <a:rPr lang="en-GB" sz="1600" i="1" dirty="0" smtClean="0">
                <a:solidFill>
                  <a:srgbClr val="0070C0"/>
                </a:solidFill>
              </a:rPr>
              <a:t>100 (some outdated, not really in use) BD accounts </a:t>
            </a:r>
            <a:r>
              <a:rPr lang="en-GB" sz="1600" i="1" dirty="0" smtClean="0">
                <a:solidFill>
                  <a:srgbClr val="0070C0"/>
                </a:solidFill>
              </a:rPr>
              <a:t>and 20 ADs activated, B2 forms provided by 17 organisations.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The ITER seems to be close for signing the license, however the dialog continues.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There is a high pressure to put all ITER-relevant codes on a “utterly free licence” like LGPL. </a:t>
            </a:r>
          </a:p>
          <a:p>
            <a:pPr marL="457200" lvl="1" indent="0">
              <a:buNone/>
            </a:pPr>
            <a:endParaRPr lang="en-GB" sz="1600" i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The first </a:t>
            </a:r>
            <a:r>
              <a:rPr lang="en-GB" sz="1600" b="1" dirty="0" err="1" smtClean="0"/>
              <a:t>MsV</a:t>
            </a:r>
            <a:r>
              <a:rPr lang="en-GB" sz="1600" b="1" dirty="0" smtClean="0"/>
              <a:t> is finally released about 2 weeks ago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It includes Petra’s last contributions like harmonising with SOLPS-ITER version, but also more – e.g. significantly approved CI or CXN data output (</a:t>
            </a:r>
            <a:r>
              <a:rPr lang="en-GB" sz="1600" i="1" dirty="0" err="1" smtClean="0">
                <a:solidFill>
                  <a:srgbClr val="0070C0"/>
                </a:solidFill>
              </a:rPr>
              <a:t>H.Kampulainen</a:t>
            </a:r>
            <a:r>
              <a:rPr lang="en-GB" sz="1600" i="1" dirty="0" smtClean="0">
                <a:solidFill>
                  <a:srgbClr val="0070C0"/>
                </a:solidFill>
              </a:rPr>
              <a:t>). </a:t>
            </a:r>
            <a:endParaRPr lang="en-GB" sz="1600" i="1" dirty="0" smtClean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GB" sz="1600" i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3637755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1470"/>
            <a:ext cx="7543800" cy="342900"/>
          </a:xfrm>
        </p:spPr>
        <p:txBody>
          <a:bodyPr/>
          <a:lstStyle/>
          <a:p>
            <a:r>
              <a:rPr lang="de-DE" dirty="0" err="1" smtClean="0">
                <a:solidFill>
                  <a:srgbClr val="C00000"/>
                </a:solidFill>
              </a:rPr>
              <a:t>What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needs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to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be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done</a:t>
            </a:r>
            <a:r>
              <a:rPr lang="en-GB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627534"/>
            <a:ext cx="8801744" cy="403244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The EIRENE website is quite in good shape, still regular updates are necessary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The ITER/EUROfusion request automatic registration with their accounts.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Links with confluence, bug reporting forum etc. would be very </a:t>
            </a:r>
            <a:r>
              <a:rPr lang="en-GB" sz="1700" i="1" dirty="0" smtClean="0">
                <a:solidFill>
                  <a:srgbClr val="0070C0"/>
                </a:solidFill>
              </a:rPr>
              <a:t>useful.</a:t>
            </a:r>
            <a:endParaRPr lang="en-GB" sz="1700" dirty="0" smtClean="0"/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E-TASC recommended tools (ACH is ready to provide support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err="1" smtClean="0">
                <a:solidFill>
                  <a:srgbClr val="0070C0"/>
                </a:solidFill>
              </a:rPr>
              <a:t>Mattermost</a:t>
            </a:r>
            <a:r>
              <a:rPr lang="en-GB" sz="1700" i="1" dirty="0" smtClean="0">
                <a:solidFill>
                  <a:srgbClr val="0070C0"/>
                </a:solidFill>
              </a:rPr>
              <a:t> (Slack alternative</a:t>
            </a:r>
            <a:r>
              <a:rPr lang="en-GB" sz="1700" i="1" dirty="0" smtClean="0">
                <a:solidFill>
                  <a:srgbClr val="0070C0"/>
                </a:solidFill>
              </a:rPr>
              <a:t>) is to be set and used by all developers.</a:t>
            </a:r>
            <a:endParaRPr lang="en-GB" sz="1700" i="1" dirty="0" smtClean="0">
              <a:solidFill>
                <a:srgbClr val="0070C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err="1" smtClean="0">
                <a:solidFill>
                  <a:srgbClr val="0070C0"/>
                </a:solidFill>
              </a:rPr>
              <a:t>Gira</a:t>
            </a:r>
            <a:r>
              <a:rPr lang="en-GB" sz="1700" i="1" dirty="0" smtClean="0">
                <a:solidFill>
                  <a:srgbClr val="0070C0"/>
                </a:solidFill>
              </a:rPr>
              <a:t>/Confluence </a:t>
            </a:r>
            <a:r>
              <a:rPr lang="en-GB" sz="1700" i="1" dirty="0" smtClean="0">
                <a:solidFill>
                  <a:srgbClr val="0070C0"/>
                </a:solidFill>
              </a:rPr>
              <a:t>(available free of change due to ACH installations</a:t>
            </a:r>
            <a:r>
              <a:rPr lang="en-GB" sz="1700" i="1" dirty="0" smtClean="0">
                <a:solidFill>
                  <a:srgbClr val="0070C0"/>
                </a:solidFill>
              </a:rPr>
              <a:t>).</a:t>
            </a:r>
            <a:endParaRPr lang="en-GB" sz="1700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err="1" smtClean="0"/>
              <a:t>SimDB</a:t>
            </a:r>
            <a:r>
              <a:rPr lang="en-GB" sz="1700" b="1" dirty="0" smtClean="0"/>
              <a:t>-based catalogued repository for simulations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The data server is physically provided by </a:t>
            </a:r>
            <a:r>
              <a:rPr lang="en-GB" sz="1700" i="1" dirty="0" smtClean="0">
                <a:solidFill>
                  <a:srgbClr val="0070C0"/>
                </a:solidFill>
              </a:rPr>
              <a:t>FZJ.</a:t>
            </a:r>
            <a:endParaRPr lang="en-GB" sz="1700" i="1" dirty="0" smtClean="0">
              <a:solidFill>
                <a:srgbClr val="0070C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Installations </a:t>
            </a:r>
            <a:r>
              <a:rPr lang="en-GB" sz="1700" i="1" dirty="0" smtClean="0">
                <a:solidFill>
                  <a:srgbClr val="0070C0"/>
                </a:solidFill>
              </a:rPr>
              <a:t>with begin as soon as possible (D.V.Borodin, </a:t>
            </a:r>
            <a:r>
              <a:rPr lang="en-GB" sz="1700" i="1" dirty="0" err="1" smtClean="0">
                <a:solidFill>
                  <a:srgbClr val="0070C0"/>
                </a:solidFill>
              </a:rPr>
              <a:t>D.Harting</a:t>
            </a:r>
            <a:r>
              <a:rPr lang="en-GB" sz="1700" i="1" dirty="0" smtClean="0">
                <a:solidFill>
                  <a:srgbClr val="0070C0"/>
                </a:solidFill>
              </a:rPr>
              <a:t>?..)</a:t>
            </a: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Start using JSON Schema (in EIRENE, ModCR, etc.)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e.g. MIT Docs (</a:t>
            </a:r>
            <a:r>
              <a:rPr lang="en-GB" sz="1700" dirty="0">
                <a:hlinkClick r:id="rId2"/>
              </a:rPr>
              <a:t>https://json-schema.org</a:t>
            </a:r>
            <a:r>
              <a:rPr lang="en-GB" sz="1700" dirty="0" smtClean="0">
                <a:hlinkClick r:id="rId2"/>
              </a:rPr>
              <a:t>/</a:t>
            </a:r>
            <a:r>
              <a:rPr lang="en-GB" sz="1700" dirty="0" smtClean="0"/>
              <a:t>)</a:t>
            </a:r>
          </a:p>
          <a:p>
            <a:pPr marL="400050"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We need to get used to coding guidelines, changelog etc. as a routine –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dirty="0" smtClean="0">
                <a:solidFill>
                  <a:srgbClr val="0070C0"/>
                </a:solidFill>
              </a:rPr>
              <a:t>update the both </a:t>
            </a:r>
            <a:r>
              <a:rPr lang="en-GB" sz="1700" dirty="0">
                <a:solidFill>
                  <a:srgbClr val="0070C0"/>
                </a:solidFill>
              </a:rPr>
              <a:t>based on collected </a:t>
            </a:r>
            <a:r>
              <a:rPr lang="en-GB" sz="1700" dirty="0" smtClean="0">
                <a:solidFill>
                  <a:srgbClr val="0070C0"/>
                </a:solidFill>
              </a:rPr>
              <a:t>experience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25591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427734"/>
            <a:ext cx="7543800" cy="342900"/>
          </a:xfrm>
        </p:spPr>
        <p:txBody>
          <a:bodyPr/>
          <a:lstStyle/>
          <a:p>
            <a:pPr algn="ctr"/>
            <a:r>
              <a:rPr lang="en-GB" dirty="0" smtClean="0"/>
              <a:t>Thanks for the attention!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2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450</Words>
  <Application>Microsoft Office PowerPoint</Application>
  <PresentationFormat>Bildschirmpräsentation (16:9)</PresentationFormat>
  <Paragraphs>40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12" baseType="lpstr">
      <vt:lpstr>Arial</vt:lpstr>
      <vt:lpstr>Calibri</vt:lpstr>
      <vt:lpstr>MS Mincho</vt:lpstr>
      <vt:lpstr>Times</vt:lpstr>
      <vt:lpstr>Times New Roman</vt:lpstr>
      <vt:lpstr>Wingdings</vt:lpstr>
      <vt:lpstr>Office Theme</vt:lpstr>
      <vt:lpstr>1_Office Theme</vt:lpstr>
      <vt:lpstr> </vt:lpstr>
      <vt:lpstr>What is done?</vt:lpstr>
      <vt:lpstr>What needs to be done?</vt:lpstr>
      <vt:lpstr>Thanks for the attention!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1083</cp:revision>
  <cp:lastPrinted>2014-10-16T14:51:28Z</cp:lastPrinted>
  <dcterms:created xsi:type="dcterms:W3CDTF">2019-10-05T18:10:40Z</dcterms:created>
  <dcterms:modified xsi:type="dcterms:W3CDTF">2024-11-19T05:07:59Z</dcterms:modified>
</cp:coreProperties>
</file>