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305" r:id="rId4"/>
    <p:sldId id="306" r:id="rId5"/>
    <p:sldId id="307" r:id="rId6"/>
    <p:sldId id="308" r:id="rId7"/>
    <p:sldId id="309" r:id="rId8"/>
    <p:sldId id="310" r:id="rId9"/>
    <p:sldId id="311" r:id="rId1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D"/>
    <a:srgbClr val="00B050"/>
    <a:srgbClr val="4472C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5080" autoAdjust="0"/>
  </p:normalViewPr>
  <p:slideViewPr>
    <p:cSldViewPr snapToGrid="0">
      <p:cViewPr varScale="1">
        <p:scale>
          <a:sx n="103" d="100"/>
          <a:sy n="103" d="100"/>
        </p:scale>
        <p:origin x="3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3759-0B44-4EAE-BD76-B60DED013E95}" type="datetimeFigureOut">
              <a:rPr lang="en-FI" smtClean="0"/>
              <a:t>18/11/2024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DB78C-D9A0-4BDB-AB0A-22F4F4C829B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169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B78C-D9A0-4BDB-AB0A-22F4F4C829B2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4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9F534-FD9A-3B81-B5C5-15EA16675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85BA5-8C51-3666-C3CB-AA692C34F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4F5F8-FAC2-3EF3-A76D-2975651E0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02B05-27A8-0535-EE11-427F91AFB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B78C-D9A0-4BDB-AB0A-22F4F4C829B2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59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15E83-0B31-6D02-7446-F9C43B509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F7C4E-AA86-8085-5C5C-5B933BFE6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E9DB5-F2BF-33D9-195E-05B0B2849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62D06-8D1D-5574-1F45-A17756EE1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B78C-D9A0-4BDB-AB0A-22F4F4C829B2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356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07F35-9C3A-D943-EF3E-8B6ECADA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B9B12-AEB8-85F7-87D4-F4E9EFFDC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4E2E4-554F-5796-ACB6-597D58DF8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D7CB9-6A82-1C9D-DAF6-D10F4302A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B78C-D9A0-4BDB-AB0A-22F4F4C829B2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6289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0427-9972-CC32-6D48-27C4772EF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AB5B3-F74B-F918-2620-CF1E16E6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C8A1-CFC3-4445-2B25-70D122F3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355C-27F2-4ADF-BFC4-4D91894D8110}" type="datetime1">
              <a:rPr lang="LID4096" smtClean="0"/>
              <a:t>11/18/2024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63327-3677-A889-E1BC-A2333113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68C6-FC32-9DC9-817D-F3061063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63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63EA-8E1C-5900-BF01-E3BE24D3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621C-5747-6B83-73C7-F62EC1F3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B9BF-4586-7F09-590B-3B5EB03C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005-62FD-4C9D-99CB-6646E6A4500F}" type="datetime1">
              <a:rPr lang="LID4096" smtClean="0"/>
              <a:t>11/18/2024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F05F-F189-8380-025B-CDCA91ED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154FB-FCAD-B0A7-5BD9-2E6D73C1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045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4405B-D11B-DDFB-D9EA-85BD48ED4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F6640-AD64-F540-69BC-C2FF00988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397A-B55B-D58D-5B7D-A5B79BAF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64D-13C9-4E70-BEE2-7CB17FD23D2C}" type="datetime1">
              <a:rPr lang="LID4096" smtClean="0"/>
              <a:t>11/18/2024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1493F-8137-491C-2F3B-FA3FF1F6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11D6-027C-0378-815C-503B93B5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18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6E3F-AE7E-35EE-E3BE-EE297B7B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1747-2CDF-5DC5-450F-8CEC1AE1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9306-0952-EB1E-9EA8-F6E19A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7AC1-E484-4635-9082-68572013E321}" type="datetime1">
              <a:rPr lang="LID4096" smtClean="0"/>
              <a:t>11/18/2024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419A-00BB-B27B-8F96-ECC9053F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AD12-D422-A567-AA97-F85AAEA8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92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0221-E784-8513-9F38-49E967CD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D4E4B-8851-3835-BE61-53A860991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1D99D-C868-D9EB-C571-5CFB68BA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8BEB-7DF4-43C2-AB5D-D84A6527CDCE}" type="datetime1">
              <a:rPr lang="LID4096" smtClean="0"/>
              <a:t>11/18/2024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89F2-F55B-18EE-16F2-23A37C71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02F6-FB09-3FC3-37E1-D20E10C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24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2A10-0E1A-AD9F-D4F7-687BC506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97A3-AA26-4845-D730-815FE58C6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D7C6-65BD-3F95-C5AD-CB442C1E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5651B-AB89-8A2E-97BC-A1477A8C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2B3-1964-484D-905B-05C985554EC6}" type="datetime1">
              <a:rPr lang="LID4096" smtClean="0"/>
              <a:t>11/18/2024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44E16-47A5-64FB-5624-8462F693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3431B-EE9F-7010-00F7-E619A325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1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9136-9031-8C53-29A8-D143592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A041-25DE-89EF-2A90-05375DF8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0203-34A3-C13C-2573-65C40089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E92A1-56AC-10F7-DE15-94A44140C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72CCB-3C44-E298-9CC1-63D9568A0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7C151-4CCD-20DA-791B-2D4081B6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CB2-06B8-46EF-A8C9-EE38CB21FA59}" type="datetime1">
              <a:rPr lang="LID4096" smtClean="0"/>
              <a:t>11/18/2024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DF597-DB68-C562-CBA2-A9DE2AF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E3382-BB01-D377-34F7-6703C0CA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285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D2A1-754F-54BD-F7FF-2DA12A20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6DC2D-539B-737E-10B7-3C191C41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ECBE-0856-4C1D-8679-4E30FDFF25BD}" type="datetime1">
              <a:rPr lang="LID4096" smtClean="0"/>
              <a:t>11/18/2024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AC124-0CDD-E72B-8155-EE3AA6E7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8194-3662-51F6-0355-389B1913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14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007EC-E850-2BE5-DC25-55FA8BB8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F32-F519-4E87-8108-84994FE26FC5}" type="datetime1">
              <a:rPr lang="LID4096" smtClean="0"/>
              <a:t>11/18/2024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FC938-B395-8182-B743-5C9E3E18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AC0B8-F636-15E6-2530-25C8EC15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6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2A9E-8E66-1D3D-17C6-B9EB2489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DB7C-F3FA-BDD5-9BD0-CDFA0FC5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DB3E-F530-9A71-011B-973748135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DFFC3-45EC-9698-088A-DD6B25FE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CB10-BCFD-4EF5-B247-18B3CAE488A4}" type="datetime1">
              <a:rPr lang="LID4096" smtClean="0"/>
              <a:t>11/18/2024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C3DA9-A236-4BE6-7E5B-A89A6EA6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331C-2AA6-2005-63F2-8E2A0FB1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838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BBDB-FF98-A00D-6915-0A993360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37CDF-DB39-EB02-CF3C-F872D6453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B3907-F06A-75E4-3900-14ACD1736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75CC5-5134-7749-A91F-C1401DF2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4C4B-A351-432B-9552-0A13D6958AC1}" type="datetime1">
              <a:rPr lang="LID4096" smtClean="0"/>
              <a:t>11/18/2024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CE69-A59C-74B5-E7AF-DCF96C7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153A-4D26-5584-4858-029EA9A3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51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2F5CA-326F-E79F-0A56-9D1BFB93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5089-E96C-3BCD-D08D-062DE0E7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2A4CB-E83F-9C20-98CC-F0FE3CF13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AE65-F5E7-46F5-AFDD-F85E99159C84}" type="datetime1">
              <a:rPr lang="LID4096" smtClean="0"/>
              <a:t>11/18/2024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CD27-A074-D076-B2BC-9BE98362A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99C4-108C-080A-1E09-97496C85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814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j.nme.2024.101794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90BE04-80CE-EEEB-40AB-BC1FB70453B6}"/>
              </a:ext>
            </a:extLst>
          </p:cNvPr>
          <p:cNvSpPr txBox="1">
            <a:spLocks/>
          </p:cNvSpPr>
          <p:nvPr/>
        </p:nvSpPr>
        <p:spPr>
          <a:xfrm>
            <a:off x="896058" y="650701"/>
            <a:ext cx="869278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/>
              </a:rPr>
              <a:t>Implementation of radiation transport in EIRENE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Ray Chandra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0" dirty="0">
                <a:solidFill>
                  <a:sysClr val="windowText" lastClr="000000"/>
                </a:solidFill>
                <a:latin typeface="Arial" panose="020B0604020202020204"/>
              </a:rPr>
              <a:t>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November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D3CDA-9359-0B5C-F174-59C8DE86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885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PSI 2024: application of photon transport model for synthetic diagnostic of JET-ILW L-mode plasmas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2</a:t>
            </a:fld>
            <a:endParaRPr lang="en-FI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BB0FDA5-1C47-04B7-92C5-8DD069F1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9" y="1213812"/>
            <a:ext cx="4340695" cy="461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E8DBD3-CA68-A4F1-E250-F6D237B1E4D9}"/>
                  </a:ext>
                </a:extLst>
              </p:cNvPr>
              <p:cNvSpPr txBox="1"/>
              <p:nvPr/>
            </p:nvSpPr>
            <p:spPr>
              <a:xfrm>
                <a:off x="5608085" y="1474963"/>
                <a:ext cx="6137562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SOLPS-ITER D,D2 only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e,sep,omp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(0.7, 1.4,  2.0)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1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19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Ly-alpha and Ly-beta as test-particles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Doppler broadening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Specular reflection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E8DBD3-CA68-A4F1-E250-F6D237B1E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085" y="1474963"/>
                <a:ext cx="6137562" cy="2585323"/>
              </a:xfrm>
              <a:prstGeom prst="rect">
                <a:avLst/>
              </a:prstGeom>
              <a:blipFill>
                <a:blip r:embed="rId4"/>
                <a:stretch>
                  <a:fillRect l="-695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22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PSI 2024: application of photon transport model for synthetic diagnostic of JET-ILW L-mode plasmas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3</a:t>
            </a:fld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8DBD3-CA68-A4F1-E250-F6D237B1E4D9}"/>
              </a:ext>
            </a:extLst>
          </p:cNvPr>
          <p:cNvSpPr txBox="1"/>
          <p:nvPr/>
        </p:nvSpPr>
        <p:spPr>
          <a:xfrm>
            <a:off x="5608085" y="1474963"/>
            <a:ext cx="613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Population escape factor,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D03C1457-C40C-E7C6-BD71-C7E32BDE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2" y="1127875"/>
            <a:ext cx="4544721" cy="4828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ECF430-1BE8-5420-994D-3C809BC4DF44}"/>
                  </a:ext>
                </a:extLst>
              </p:cNvPr>
              <p:cNvSpPr txBox="1"/>
              <p:nvPr/>
            </p:nvSpPr>
            <p:spPr>
              <a:xfrm>
                <a:off x="7462292" y="2040270"/>
                <a:ext cx="156741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𝑒𝑚𝑠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ECF430-1BE8-5420-994D-3C809BC4D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92" y="2040270"/>
                <a:ext cx="1567417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9ABFD43-27DC-54EF-C296-73CD944A24B5}"/>
              </a:ext>
            </a:extLst>
          </p:cNvPr>
          <p:cNvSpPr txBox="1"/>
          <p:nvPr/>
        </p:nvSpPr>
        <p:spPr>
          <a:xfrm>
            <a:off x="5608085" y="2829904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pacity increases for both line radiations going from low-recycling to detached conditions.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6CBB6-CBB5-70A0-FCE7-9B639D3D9B65}"/>
              </a:ext>
            </a:extLst>
          </p:cNvPr>
          <p:cNvSpPr txBox="1"/>
          <p:nvPr/>
        </p:nvSpPr>
        <p:spPr>
          <a:xfrm>
            <a:off x="5608085" y="3663661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high-recycling and detached regimes, there are opaque regions of Ly-𝛽 which are highly non-local.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5096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PSI 2024: Increase of n</a:t>
            </a:r>
            <a:r>
              <a:rPr lang="en-US" sz="2800" baseline="-25000" dirty="0">
                <a:solidFill>
                  <a:sysClr val="windowText" lastClr="000000"/>
                </a:solidFill>
                <a:latin typeface="Arial" panose="020B0604020202020204"/>
              </a:rPr>
              <a:t>p=3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 from Ly-𝛽 absorption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4</a:t>
            </a:fld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6CBB6-CBB5-70A0-FCE7-9B639D3D9B65}"/>
              </a:ext>
            </a:extLst>
          </p:cNvPr>
          <p:cNvSpPr txBox="1"/>
          <p:nvPr/>
        </p:nvSpPr>
        <p:spPr>
          <a:xfrm>
            <a:off x="5492151" y="1396246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high-recycling and detached regimes, there are opaque regions of Ly-𝛽 which are highly non-local.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62043EE2-4610-80A9-AC61-7C7B9D164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5" y="1127875"/>
            <a:ext cx="4360343" cy="4905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7A6340-0059-6F5C-20A2-D4CEEFA762CA}"/>
              </a:ext>
            </a:extLst>
          </p:cNvPr>
          <p:cNvSpPr txBox="1"/>
          <p:nvPr/>
        </p:nvSpPr>
        <p:spPr>
          <a:xfrm>
            <a:off x="5492151" y="2099658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p=3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electron excitation,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=3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Ly-𝛽 photon absorption.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1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F1113-3418-E280-E7E8-1318532C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F6A0EF-C048-7BF4-D788-37DD943BA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EDA4D1B-B5AB-C5BD-803C-59885581A70F}"/>
              </a:ext>
            </a:extLst>
          </p:cNvPr>
          <p:cNvSpPr txBox="1">
            <a:spLocks/>
          </p:cNvSpPr>
          <p:nvPr/>
        </p:nvSpPr>
        <p:spPr>
          <a:xfrm>
            <a:off x="55096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E66577B-4E7F-7BF2-6363-95D96141C016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PSI 2024: Increase of n</a:t>
            </a:r>
            <a:r>
              <a:rPr lang="en-US" sz="2800" baseline="-25000" dirty="0">
                <a:solidFill>
                  <a:sysClr val="windowText" lastClr="000000"/>
                </a:solidFill>
                <a:latin typeface="Arial" panose="020B0604020202020204"/>
              </a:rPr>
              <a:t>p=3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 from Ly-𝛽 absorption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2C42A-0F08-FE53-651D-5D6FA929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5</a:t>
            </a:fld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496B0-1887-5486-5C6B-1B36D391A349}"/>
              </a:ext>
            </a:extLst>
          </p:cNvPr>
          <p:cNvSpPr txBox="1"/>
          <p:nvPr/>
        </p:nvSpPr>
        <p:spPr>
          <a:xfrm>
            <a:off x="5492151" y="1396246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high-recycling and detached regimes, there are opaque regions of Ly-𝛽 which are highly non-local.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9C9A7E60-A35B-9F1B-3D28-1AA026374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5" y="1127875"/>
            <a:ext cx="4360343" cy="4905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DD0BB1-02F9-CAD6-97B7-84D61B80123D}"/>
              </a:ext>
            </a:extLst>
          </p:cNvPr>
          <p:cNvSpPr txBox="1"/>
          <p:nvPr/>
        </p:nvSpPr>
        <p:spPr>
          <a:xfrm>
            <a:off x="5492151" y="2099658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p=3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electron excitation,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=3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Ly-𝛽 photon absorption.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diagram of a human eye&#10;&#10;Description automatically generated with medium confidence">
            <a:extLst>
              <a:ext uri="{FF2B5EF4-FFF2-40B4-BE49-F238E27FC236}">
                <a16:creationId xmlns:a16="http://schemas.microsoft.com/office/drawing/2014/main" id="{64F41400-9453-7907-9E94-95C3A2A57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47" y="3280966"/>
            <a:ext cx="5980416" cy="3022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4496A5-D547-E733-BEF7-6A247B0162CE}"/>
              </a:ext>
            </a:extLst>
          </p:cNvPr>
          <p:cNvSpPr txBox="1"/>
          <p:nvPr/>
        </p:nvSpPr>
        <p:spPr>
          <a:xfrm>
            <a:off x="5637116" y="2822360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diagnostic from VUV-vis spectrometer KT1 line-of-sights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5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E0E4D-D027-DF04-FCAF-40E759791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44A9D8-6947-6752-F4A6-BDD5F2A20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965AB31-CB4C-D04C-133E-41A0EC1D56E9}"/>
              </a:ext>
            </a:extLst>
          </p:cNvPr>
          <p:cNvSpPr txBox="1">
            <a:spLocks/>
          </p:cNvSpPr>
          <p:nvPr/>
        </p:nvSpPr>
        <p:spPr>
          <a:xfrm>
            <a:off x="55096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9BD672D-4776-A3FC-EBD7-D02F66E01393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PSI 2024: Ly-𝛼 emission reduced by a factor of 2-3, Ly-𝛽 by a factor of 2 in detached regime 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79ACE-6D89-7C99-8741-E672B256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6</a:t>
            </a:fld>
            <a:endParaRPr lang="en-FI"/>
          </a:p>
        </p:txBody>
      </p:sp>
      <p:pic>
        <p:nvPicPr>
          <p:cNvPr id="9" name="Picture 8" descr="A diagram of a human eye&#10;&#10;Description automatically generated with medium confidence">
            <a:extLst>
              <a:ext uri="{FF2B5EF4-FFF2-40B4-BE49-F238E27FC236}">
                <a16:creationId xmlns:a16="http://schemas.microsoft.com/office/drawing/2014/main" id="{849311E2-AF76-C6E8-B17F-5E0CEAC35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41" y="3026954"/>
            <a:ext cx="3271794" cy="1653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5A67FF-C36B-C77B-6554-573AD979D738}"/>
                  </a:ext>
                </a:extLst>
              </p:cNvPr>
              <p:cNvSpPr txBox="1"/>
              <p:nvPr/>
            </p:nvSpPr>
            <p:spPr>
              <a:xfrm>
                <a:off x="4870358" y="2221902"/>
                <a:ext cx="2504788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𝑒𝑠𝑐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e>
                      </m:nary>
                    </m:oMath>
                  </m:oMathPara>
                </a14:m>
                <a:endParaRPr lang="en-FI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5A67FF-C36B-C77B-6554-573AD979D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58" y="2221902"/>
                <a:ext cx="2504788" cy="6229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029E464-BB20-C9BE-9BB4-985740645B8B}"/>
              </a:ext>
            </a:extLst>
          </p:cNvPr>
          <p:cNvSpPr txBox="1"/>
          <p:nvPr/>
        </p:nvSpPr>
        <p:spPr>
          <a:xfrm>
            <a:off x="4715468" y="1729641"/>
            <a:ext cx="4387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Emissivity: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F1D81B6-5CBD-CCD0-09E2-C59D0B84D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554" y="1213812"/>
            <a:ext cx="3709093" cy="480195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8392B4F-3137-84F1-BE20-5F18D83FE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7857" y="1161774"/>
            <a:ext cx="3733486" cy="48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4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F2B3C-64F2-7318-1773-6C754B81C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A8024B-216D-4673-EE79-CB06CDC85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28CBAD9-5980-C77F-628F-6D267C194310}"/>
              </a:ext>
            </a:extLst>
          </p:cNvPr>
          <p:cNvSpPr txBox="1">
            <a:spLocks/>
          </p:cNvSpPr>
          <p:nvPr/>
        </p:nvSpPr>
        <p:spPr>
          <a:xfrm>
            <a:off x="55096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3153CC7-5F8C-2351-5B3A-EC67868AEB72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PSI 2024: D-𝛼 enhancement by Ly-𝛽 absorption 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BDFD3-85FB-CD8B-1F28-8C8185A5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7</a:t>
            </a:fld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57D7A25-4470-48DF-F815-6A90E9A8B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3889" y="886521"/>
            <a:ext cx="3954966" cy="5084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2AA37-86AE-F139-4F3F-C7B891D0E022}"/>
              </a:ext>
            </a:extLst>
          </p:cNvPr>
          <p:cNvSpPr txBox="1"/>
          <p:nvPr/>
        </p:nvSpPr>
        <p:spPr>
          <a:xfrm>
            <a:off x="5503476" y="1015999"/>
            <a:ext cx="6137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ysClr val="windowText" lastClr="000000"/>
                </a:solidFill>
                <a:latin typeface="Arial" panose="020B0604020202020204"/>
              </a:rPr>
              <a:t>Contribution of D-𝛼 from Ly-𝛽 absorption equal to electronic excitation in high-recycling, leading to 2x enhancement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ysClr val="windowText" lastClr="000000"/>
                </a:solidFill>
                <a:latin typeface="Arial" panose="020B0604020202020204"/>
              </a:rPr>
              <a:t>Contribution of D-𝛼 from Ly-𝛽 absorption equal to electronic excitation and atomic recombination in detachment, leading to 1.5x enhancement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D598E-2D49-B13A-322C-37C9AA174FD8}"/>
              </a:ext>
            </a:extLst>
          </p:cNvPr>
          <p:cNvSpPr txBox="1"/>
          <p:nvPr/>
        </p:nvSpPr>
        <p:spPr>
          <a:xfrm>
            <a:off x="5861150" y="3533678"/>
            <a:ext cx="6137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R. Chandra et al. JNME 2024: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hlinkClick r:id="rId6"/>
              </a:rPr>
              <a:t>https://doi.org/10.1016/j.nme.2024.101794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60D5E-9DEC-F12C-98C8-BF2EB94A5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46AEF-9D36-6837-4EC1-BE4EE1D44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05E1B846-B89B-2199-6F22-777E4548B2A0}"/>
              </a:ext>
            </a:extLst>
          </p:cNvPr>
          <p:cNvSpPr txBox="1">
            <a:spLocks/>
          </p:cNvSpPr>
          <p:nvPr/>
        </p:nvSpPr>
        <p:spPr>
          <a:xfrm>
            <a:off x="55096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F0E34D8-C50E-4A61-78F3-11EF5C1439C6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Photon tr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acing in EIRENE – now a branch in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JuGit</a:t>
            </a:r>
            <a:endParaRPr kumimoji="0" lang="en-US" sz="2800" b="1" i="0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8C6DD-6CF2-8EC3-A869-3653F900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8</a:t>
            </a:fld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FD492F-9054-9C91-953F-92521D12C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2" y="1279046"/>
            <a:ext cx="11014375" cy="6668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06BFD-3C8B-4C81-3D81-908664B5EF20}"/>
              </a:ext>
            </a:extLst>
          </p:cNvPr>
          <p:cNvSpPr txBox="1"/>
          <p:nvPr/>
        </p:nvSpPr>
        <p:spPr>
          <a:xfrm>
            <a:off x="729242" y="2325553"/>
            <a:ext cx="11155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Based on feature/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SOLPS_event_limit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Passed the preparation, build and run pipelines (except EMC3)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Failed the test pipeline (new compare?)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5F932-9826-AC6D-7334-858916E6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8AEE74-AC31-EF18-FDEC-F19A2C2B1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7102EDD-8033-4224-2740-69CC01FF92BD}"/>
              </a:ext>
            </a:extLst>
          </p:cNvPr>
          <p:cNvSpPr txBox="1">
            <a:spLocks/>
          </p:cNvSpPr>
          <p:nvPr/>
        </p:nvSpPr>
        <p:spPr>
          <a:xfrm>
            <a:off x="55096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6F04482-1C8D-8B4A-1572-12B54683A82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787021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2025: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9D9A8-C297-34F9-E759-5FDB1BB6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9</a:t>
            </a:fld>
            <a:endParaRPr lang="en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D2004-5FC3-C692-20FC-C70F4722D5AA}"/>
              </a:ext>
            </a:extLst>
          </p:cNvPr>
          <p:cNvSpPr txBox="1"/>
          <p:nvPr/>
        </p:nvSpPr>
        <p:spPr>
          <a:xfrm>
            <a:off x="811017" y="1325688"/>
            <a:ext cx="111559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Compile RC/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photon_transport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a SOLPS-ITER environment for B2.5 coupling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interface changes, so should(?)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JET-ILW L-mode cases reconverged – publication, introduction to new feature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EIRENE Manual document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Ready for feature deployment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 Prepare CI pipelines for photon transport</a:t>
            </a:r>
          </a:p>
        </p:txBody>
      </p:sp>
    </p:spTree>
    <p:extLst>
      <p:ext uri="{BB962C8B-B14F-4D97-AF65-F5344CB8AC3E}">
        <p14:creationId xmlns:p14="http://schemas.microsoft.com/office/powerpoint/2010/main" val="105341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11918</TotalTime>
  <Words>418</Words>
  <Application>Microsoft Office PowerPoint</Application>
  <PresentationFormat>Widescreen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Ray</dc:creator>
  <cp:lastModifiedBy>Chandra Ray</cp:lastModifiedBy>
  <cp:revision>41</cp:revision>
  <dcterms:created xsi:type="dcterms:W3CDTF">2022-08-16T18:17:32Z</dcterms:created>
  <dcterms:modified xsi:type="dcterms:W3CDTF">2024-11-19T09:41:42Z</dcterms:modified>
</cp:coreProperties>
</file>