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1"/>
  </p:notesMasterIdLst>
  <p:sldIdLst>
    <p:sldId id="258" r:id="rId3"/>
    <p:sldId id="261" r:id="rId4"/>
    <p:sldId id="260" r:id="rId5"/>
    <p:sldId id="262" r:id="rId6"/>
    <p:sldId id="263" r:id="rId7"/>
    <p:sldId id="271" r:id="rId8"/>
    <p:sldId id="272" r:id="rId9"/>
    <p:sldId id="264" r:id="rId10"/>
    <p:sldId id="265" r:id="rId11"/>
    <p:sldId id="273" r:id="rId12"/>
    <p:sldId id="266" r:id="rId13"/>
    <p:sldId id="274" r:id="rId14"/>
    <p:sldId id="267" r:id="rId15"/>
    <p:sldId id="275" r:id="rId16"/>
    <p:sldId id="268" r:id="rId17"/>
    <p:sldId id="269" r:id="rId18"/>
    <p:sldId id="270"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EE10A"/>
    <a:srgbClr val="33A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autoAdjust="0"/>
  </p:normalViewPr>
  <p:slideViewPr>
    <p:cSldViewPr snapToGrid="0">
      <p:cViewPr varScale="1">
        <p:scale>
          <a:sx n="125" d="100"/>
          <a:sy n="125" d="100"/>
        </p:scale>
        <p:origin x="33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459E6-EC9C-4B8D-9399-A9730103647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7A2D592B-9799-43DD-817E-CFDF939DE78A}">
      <dgm:prSet custT="1"/>
      <dgm:spPr/>
      <dgm:t>
        <a:bodyPr/>
        <a:lstStyle/>
        <a:p>
          <a:pPr rtl="0"/>
          <a:r>
            <a:rPr lang="en-US" sz="1200" smtClean="0"/>
            <a:t>original</a:t>
          </a:r>
          <a:endParaRPr lang="en-US" sz="1200"/>
        </a:p>
      </dgm:t>
    </dgm:pt>
    <dgm:pt modelId="{E28CB686-D677-4DE1-AFBB-438480B29AE1}" type="parTrans" cxnId="{7BD8EC3B-A53D-411F-B02B-BD8E9FAF2791}">
      <dgm:prSet/>
      <dgm:spPr/>
      <dgm:t>
        <a:bodyPr/>
        <a:lstStyle/>
        <a:p>
          <a:endParaRPr lang="de-DE"/>
        </a:p>
      </dgm:t>
    </dgm:pt>
    <dgm:pt modelId="{063F2411-69EC-432A-BEFC-928F20974975}" type="sibTrans" cxnId="{7BD8EC3B-A53D-411F-B02B-BD8E9FAF2791}">
      <dgm:prSet custT="1"/>
      <dgm:spPr/>
      <dgm:t>
        <a:bodyPr/>
        <a:lstStyle/>
        <a:p>
          <a:r>
            <a:rPr lang="de-DE" sz="1000" b="1" dirty="0" smtClean="0">
              <a:solidFill>
                <a:srgbClr val="005555"/>
              </a:solidFill>
            </a:rPr>
            <a:t>►</a:t>
          </a:r>
          <a:endParaRPr lang="de-DE" sz="1000" b="1" dirty="0">
            <a:solidFill>
              <a:srgbClr val="005555"/>
            </a:solidFill>
          </a:endParaRPr>
        </a:p>
      </dgm:t>
    </dgm:pt>
    <dgm:pt modelId="{EA98D034-9252-48AC-BEE4-3FDBEF9B3EAF}">
      <dgm:prSet custT="1"/>
      <dgm:spPr/>
      <dgm:t>
        <a:bodyPr/>
        <a:lstStyle/>
        <a:p>
          <a:pPr rtl="0"/>
          <a:r>
            <a:rPr lang="en-US" sz="1200" dirty="0" smtClean="0"/>
            <a:t>Com-pressed</a:t>
          </a:r>
          <a:endParaRPr lang="en-US" sz="1200" dirty="0"/>
        </a:p>
      </dgm:t>
    </dgm:pt>
    <dgm:pt modelId="{99DC4AF8-0FF1-46B0-B099-624E76F46706}" type="parTrans" cxnId="{5BA3DAAE-6828-4F87-8BE1-1F92747874B2}">
      <dgm:prSet/>
      <dgm:spPr/>
      <dgm:t>
        <a:bodyPr/>
        <a:lstStyle/>
        <a:p>
          <a:endParaRPr lang="de-DE"/>
        </a:p>
      </dgm:t>
    </dgm:pt>
    <dgm:pt modelId="{3B2BAD7C-9395-4D28-B5E2-CCAB1812C4E2}" type="sibTrans" cxnId="{5BA3DAAE-6828-4F87-8BE1-1F92747874B2}">
      <dgm:prSet custT="1"/>
      <dgm:spPr/>
      <dgm:t>
        <a:bodyPr/>
        <a:lstStyle/>
        <a:p>
          <a:r>
            <a:rPr lang="de-DE" sz="1000" b="1" dirty="0" smtClean="0">
              <a:solidFill>
                <a:srgbClr val="005555"/>
              </a:solidFill>
            </a:rPr>
            <a:t>►</a:t>
          </a:r>
          <a:endParaRPr lang="de-DE" sz="1000" b="1" dirty="0">
            <a:solidFill>
              <a:srgbClr val="005555"/>
            </a:solidFill>
          </a:endParaRPr>
        </a:p>
      </dgm:t>
    </dgm:pt>
    <dgm:pt modelId="{20CB41F5-E2F2-4522-B765-E4534822F1A6}">
      <dgm:prSet custT="1"/>
      <dgm:spPr/>
      <dgm:t>
        <a:bodyPr/>
        <a:lstStyle/>
        <a:p>
          <a:pPr rtl="0"/>
          <a:r>
            <a:rPr lang="en-US" sz="1200" dirty="0" smtClean="0"/>
            <a:t>Decom-pressed</a:t>
          </a:r>
          <a:endParaRPr lang="en-US" sz="1200" dirty="0"/>
        </a:p>
      </dgm:t>
    </dgm:pt>
    <dgm:pt modelId="{6E7E1E9A-463F-47FB-9AB8-24656F4E350B}" type="parTrans" cxnId="{AB6EED69-9CB3-4CEB-B294-8303135930CA}">
      <dgm:prSet/>
      <dgm:spPr/>
      <dgm:t>
        <a:bodyPr/>
        <a:lstStyle/>
        <a:p>
          <a:endParaRPr lang="de-DE"/>
        </a:p>
      </dgm:t>
    </dgm:pt>
    <dgm:pt modelId="{CA5F0242-F511-45A5-A04B-450BF3141671}" type="sibTrans" cxnId="{AB6EED69-9CB3-4CEB-B294-8303135930CA}">
      <dgm:prSet custT="1"/>
      <dgm:spPr/>
      <dgm:t>
        <a:bodyPr/>
        <a:lstStyle/>
        <a:p>
          <a:endParaRPr lang="en-US" sz="1400" b="1" i="0" dirty="0" smtClean="0">
            <a:solidFill>
              <a:srgbClr val="005555"/>
            </a:solidFill>
          </a:endParaRPr>
        </a:p>
      </dgm:t>
    </dgm:pt>
    <dgm:pt modelId="{E724E242-5C83-4275-AD64-C7DE1FE775D4}" type="pres">
      <dgm:prSet presAssocID="{739459E6-EC9C-4B8D-9399-A97301036474}" presName="cycle" presStyleCnt="0">
        <dgm:presLayoutVars>
          <dgm:dir/>
          <dgm:resizeHandles val="exact"/>
        </dgm:presLayoutVars>
      </dgm:prSet>
      <dgm:spPr/>
      <dgm:t>
        <a:bodyPr/>
        <a:lstStyle/>
        <a:p>
          <a:endParaRPr lang="de-DE"/>
        </a:p>
      </dgm:t>
    </dgm:pt>
    <dgm:pt modelId="{1B2167D4-FDD4-4D4C-A57D-DA80E36330FA}" type="pres">
      <dgm:prSet presAssocID="{7A2D592B-9799-43DD-817E-CFDF939DE78A}" presName="node" presStyleLbl="node1" presStyleIdx="0" presStyleCnt="3">
        <dgm:presLayoutVars>
          <dgm:bulletEnabled val="1"/>
        </dgm:presLayoutVars>
      </dgm:prSet>
      <dgm:spPr/>
      <dgm:t>
        <a:bodyPr/>
        <a:lstStyle/>
        <a:p>
          <a:endParaRPr lang="de-DE"/>
        </a:p>
      </dgm:t>
    </dgm:pt>
    <dgm:pt modelId="{6E1F64DE-4AAF-413E-A589-FC41CD6CD81D}" type="pres">
      <dgm:prSet presAssocID="{063F2411-69EC-432A-BEFC-928F20974975}" presName="sibTrans" presStyleLbl="sibTrans2D1" presStyleIdx="0" presStyleCnt="3" custScaleX="182126" custScaleY="143206"/>
      <dgm:spPr/>
      <dgm:t>
        <a:bodyPr/>
        <a:lstStyle/>
        <a:p>
          <a:endParaRPr lang="de-DE"/>
        </a:p>
      </dgm:t>
    </dgm:pt>
    <dgm:pt modelId="{2F9092DD-DF13-4D7E-BA06-ECDF886360C1}" type="pres">
      <dgm:prSet presAssocID="{063F2411-69EC-432A-BEFC-928F20974975}" presName="connectorText" presStyleLbl="sibTrans2D1" presStyleIdx="0" presStyleCnt="3"/>
      <dgm:spPr/>
      <dgm:t>
        <a:bodyPr/>
        <a:lstStyle/>
        <a:p>
          <a:endParaRPr lang="de-DE"/>
        </a:p>
      </dgm:t>
    </dgm:pt>
    <dgm:pt modelId="{97A616CF-9046-4F96-82D0-F719740DE63C}" type="pres">
      <dgm:prSet presAssocID="{EA98D034-9252-48AC-BEE4-3FDBEF9B3EAF}" presName="node" presStyleLbl="node1" presStyleIdx="1" presStyleCnt="3">
        <dgm:presLayoutVars>
          <dgm:bulletEnabled val="1"/>
        </dgm:presLayoutVars>
      </dgm:prSet>
      <dgm:spPr/>
      <dgm:t>
        <a:bodyPr/>
        <a:lstStyle/>
        <a:p>
          <a:endParaRPr lang="de-DE"/>
        </a:p>
      </dgm:t>
    </dgm:pt>
    <dgm:pt modelId="{0BA595C6-A024-4AE9-89DC-A3FC9459308A}" type="pres">
      <dgm:prSet presAssocID="{3B2BAD7C-9395-4D28-B5E2-CCAB1812C4E2}" presName="sibTrans" presStyleLbl="sibTrans2D1" presStyleIdx="1" presStyleCnt="3" custScaleX="182126" custScaleY="143206"/>
      <dgm:spPr/>
      <dgm:t>
        <a:bodyPr/>
        <a:lstStyle/>
        <a:p>
          <a:endParaRPr lang="de-DE"/>
        </a:p>
      </dgm:t>
    </dgm:pt>
    <dgm:pt modelId="{3121E480-74F6-4095-B3B6-92E9299332C4}" type="pres">
      <dgm:prSet presAssocID="{3B2BAD7C-9395-4D28-B5E2-CCAB1812C4E2}" presName="connectorText" presStyleLbl="sibTrans2D1" presStyleIdx="1" presStyleCnt="3"/>
      <dgm:spPr/>
      <dgm:t>
        <a:bodyPr/>
        <a:lstStyle/>
        <a:p>
          <a:endParaRPr lang="de-DE"/>
        </a:p>
      </dgm:t>
    </dgm:pt>
    <dgm:pt modelId="{A13E6B78-D672-4F95-B569-AB1319F1A9AF}" type="pres">
      <dgm:prSet presAssocID="{20CB41F5-E2F2-4522-B765-E4534822F1A6}" presName="node" presStyleLbl="node1" presStyleIdx="2" presStyleCnt="3">
        <dgm:presLayoutVars>
          <dgm:bulletEnabled val="1"/>
        </dgm:presLayoutVars>
      </dgm:prSet>
      <dgm:spPr/>
      <dgm:t>
        <a:bodyPr/>
        <a:lstStyle/>
        <a:p>
          <a:endParaRPr lang="de-DE"/>
        </a:p>
      </dgm:t>
    </dgm:pt>
    <dgm:pt modelId="{B99FD696-8AD2-4B12-BDE8-2B1CD979D913}" type="pres">
      <dgm:prSet presAssocID="{CA5F0242-F511-45A5-A04B-450BF3141671}" presName="sibTrans" presStyleLbl="sibTrans2D1" presStyleIdx="2" presStyleCnt="3" custScaleX="182126" custScaleY="143206"/>
      <dgm:spPr/>
      <dgm:t>
        <a:bodyPr/>
        <a:lstStyle/>
        <a:p>
          <a:endParaRPr lang="de-DE"/>
        </a:p>
      </dgm:t>
    </dgm:pt>
    <dgm:pt modelId="{07DA360E-FC73-438A-A5D8-CDDD415140C8}" type="pres">
      <dgm:prSet presAssocID="{CA5F0242-F511-45A5-A04B-450BF3141671}" presName="connectorText" presStyleLbl="sibTrans2D1" presStyleIdx="2" presStyleCnt="3"/>
      <dgm:spPr/>
      <dgm:t>
        <a:bodyPr/>
        <a:lstStyle/>
        <a:p>
          <a:endParaRPr lang="de-DE"/>
        </a:p>
      </dgm:t>
    </dgm:pt>
  </dgm:ptLst>
  <dgm:cxnLst>
    <dgm:cxn modelId="{05CE27F2-74D7-4061-A7D6-0B32BC0FB3A6}" type="presOf" srcId="{3B2BAD7C-9395-4D28-B5E2-CCAB1812C4E2}" destId="{3121E480-74F6-4095-B3B6-92E9299332C4}" srcOrd="1" destOrd="0" presId="urn:microsoft.com/office/officeart/2005/8/layout/cycle2"/>
    <dgm:cxn modelId="{2A94E043-5E0F-4F22-83BC-4C30E6DF7D6C}" type="presOf" srcId="{CA5F0242-F511-45A5-A04B-450BF3141671}" destId="{07DA360E-FC73-438A-A5D8-CDDD415140C8}" srcOrd="1" destOrd="0" presId="urn:microsoft.com/office/officeart/2005/8/layout/cycle2"/>
    <dgm:cxn modelId="{5BA3DAAE-6828-4F87-8BE1-1F92747874B2}" srcId="{739459E6-EC9C-4B8D-9399-A97301036474}" destId="{EA98D034-9252-48AC-BEE4-3FDBEF9B3EAF}" srcOrd="1" destOrd="0" parTransId="{99DC4AF8-0FF1-46B0-B099-624E76F46706}" sibTransId="{3B2BAD7C-9395-4D28-B5E2-CCAB1812C4E2}"/>
    <dgm:cxn modelId="{9D75A68C-3C5F-4204-8005-5AFDBD980EF7}" type="presOf" srcId="{063F2411-69EC-432A-BEFC-928F20974975}" destId="{6E1F64DE-4AAF-413E-A589-FC41CD6CD81D}" srcOrd="0" destOrd="0" presId="urn:microsoft.com/office/officeart/2005/8/layout/cycle2"/>
    <dgm:cxn modelId="{ED5BB235-AC04-4D0B-9058-05E55BB179F1}" type="presOf" srcId="{CA5F0242-F511-45A5-A04B-450BF3141671}" destId="{B99FD696-8AD2-4B12-BDE8-2B1CD979D913}" srcOrd="0" destOrd="0" presId="urn:microsoft.com/office/officeart/2005/8/layout/cycle2"/>
    <dgm:cxn modelId="{2E793A92-AED2-42BC-BB8B-B93651C6EDF5}" type="presOf" srcId="{7A2D592B-9799-43DD-817E-CFDF939DE78A}" destId="{1B2167D4-FDD4-4D4C-A57D-DA80E36330FA}" srcOrd="0" destOrd="0" presId="urn:microsoft.com/office/officeart/2005/8/layout/cycle2"/>
    <dgm:cxn modelId="{377AC411-DE8B-4299-A6D6-9FE57D156C91}" type="presOf" srcId="{063F2411-69EC-432A-BEFC-928F20974975}" destId="{2F9092DD-DF13-4D7E-BA06-ECDF886360C1}" srcOrd="1" destOrd="0" presId="urn:microsoft.com/office/officeart/2005/8/layout/cycle2"/>
    <dgm:cxn modelId="{7A450AB3-BA5E-4C95-A819-45089236FDC3}" type="presOf" srcId="{20CB41F5-E2F2-4522-B765-E4534822F1A6}" destId="{A13E6B78-D672-4F95-B569-AB1319F1A9AF}" srcOrd="0" destOrd="0" presId="urn:microsoft.com/office/officeart/2005/8/layout/cycle2"/>
    <dgm:cxn modelId="{3DFDBBD5-227C-4E57-AECD-66279BEC059E}" type="presOf" srcId="{3B2BAD7C-9395-4D28-B5E2-CCAB1812C4E2}" destId="{0BA595C6-A024-4AE9-89DC-A3FC9459308A}" srcOrd="0" destOrd="0" presId="urn:microsoft.com/office/officeart/2005/8/layout/cycle2"/>
    <dgm:cxn modelId="{7BD8EC3B-A53D-411F-B02B-BD8E9FAF2791}" srcId="{739459E6-EC9C-4B8D-9399-A97301036474}" destId="{7A2D592B-9799-43DD-817E-CFDF939DE78A}" srcOrd="0" destOrd="0" parTransId="{E28CB686-D677-4DE1-AFBB-438480B29AE1}" sibTransId="{063F2411-69EC-432A-BEFC-928F20974975}"/>
    <dgm:cxn modelId="{523C9A95-6589-4888-A7D1-60647DFAD80D}" type="presOf" srcId="{739459E6-EC9C-4B8D-9399-A97301036474}" destId="{E724E242-5C83-4275-AD64-C7DE1FE775D4}" srcOrd="0" destOrd="0" presId="urn:microsoft.com/office/officeart/2005/8/layout/cycle2"/>
    <dgm:cxn modelId="{AB6EED69-9CB3-4CEB-B294-8303135930CA}" srcId="{739459E6-EC9C-4B8D-9399-A97301036474}" destId="{20CB41F5-E2F2-4522-B765-E4534822F1A6}" srcOrd="2" destOrd="0" parTransId="{6E7E1E9A-463F-47FB-9AB8-24656F4E350B}" sibTransId="{CA5F0242-F511-45A5-A04B-450BF3141671}"/>
    <dgm:cxn modelId="{FFCD1F1F-6F7C-4EC1-8DFF-6CBD6109D531}" type="presOf" srcId="{EA98D034-9252-48AC-BEE4-3FDBEF9B3EAF}" destId="{97A616CF-9046-4F96-82D0-F719740DE63C}" srcOrd="0" destOrd="0" presId="urn:microsoft.com/office/officeart/2005/8/layout/cycle2"/>
    <dgm:cxn modelId="{3BC20173-066B-49FC-8CDE-8F7F876DF998}" type="presParOf" srcId="{E724E242-5C83-4275-AD64-C7DE1FE775D4}" destId="{1B2167D4-FDD4-4D4C-A57D-DA80E36330FA}" srcOrd="0" destOrd="0" presId="urn:microsoft.com/office/officeart/2005/8/layout/cycle2"/>
    <dgm:cxn modelId="{6B3B5755-7508-4618-9FE1-99A119991BD7}" type="presParOf" srcId="{E724E242-5C83-4275-AD64-C7DE1FE775D4}" destId="{6E1F64DE-4AAF-413E-A589-FC41CD6CD81D}" srcOrd="1" destOrd="0" presId="urn:microsoft.com/office/officeart/2005/8/layout/cycle2"/>
    <dgm:cxn modelId="{4B452A8C-CA1E-47E3-B90D-7BCC0DCE5833}" type="presParOf" srcId="{6E1F64DE-4AAF-413E-A589-FC41CD6CD81D}" destId="{2F9092DD-DF13-4D7E-BA06-ECDF886360C1}" srcOrd="0" destOrd="0" presId="urn:microsoft.com/office/officeart/2005/8/layout/cycle2"/>
    <dgm:cxn modelId="{EB4A08F4-363C-4AAA-84A8-D9CFAE6DAF14}" type="presParOf" srcId="{E724E242-5C83-4275-AD64-C7DE1FE775D4}" destId="{97A616CF-9046-4F96-82D0-F719740DE63C}" srcOrd="2" destOrd="0" presId="urn:microsoft.com/office/officeart/2005/8/layout/cycle2"/>
    <dgm:cxn modelId="{DECF4967-6D75-439A-B3E6-87360F059BA9}" type="presParOf" srcId="{E724E242-5C83-4275-AD64-C7DE1FE775D4}" destId="{0BA595C6-A024-4AE9-89DC-A3FC9459308A}" srcOrd="3" destOrd="0" presId="urn:microsoft.com/office/officeart/2005/8/layout/cycle2"/>
    <dgm:cxn modelId="{132AA84C-A7FB-49EC-A19D-8A6827499350}" type="presParOf" srcId="{0BA595C6-A024-4AE9-89DC-A3FC9459308A}" destId="{3121E480-74F6-4095-B3B6-92E9299332C4}" srcOrd="0" destOrd="0" presId="urn:microsoft.com/office/officeart/2005/8/layout/cycle2"/>
    <dgm:cxn modelId="{87FBB724-14D9-4C68-97AD-458EF235F9A1}" type="presParOf" srcId="{E724E242-5C83-4275-AD64-C7DE1FE775D4}" destId="{A13E6B78-D672-4F95-B569-AB1319F1A9AF}" srcOrd="4" destOrd="0" presId="urn:microsoft.com/office/officeart/2005/8/layout/cycle2"/>
    <dgm:cxn modelId="{87DB57D8-430F-4585-A2BF-644E539CBE86}" type="presParOf" srcId="{E724E242-5C83-4275-AD64-C7DE1FE775D4}" destId="{B99FD696-8AD2-4B12-BDE8-2B1CD979D913}" srcOrd="5" destOrd="0" presId="urn:microsoft.com/office/officeart/2005/8/layout/cycle2"/>
    <dgm:cxn modelId="{49FC66E1-E1C0-470F-BB2B-22760CABC89B}" type="presParOf" srcId="{B99FD696-8AD2-4B12-BDE8-2B1CD979D913}" destId="{07DA360E-FC73-438A-A5D8-CDDD415140C8}"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167D4-FDD4-4D4C-A57D-DA80E36330FA}">
      <dsp:nvSpPr>
        <dsp:cNvPr id="0" name=""/>
        <dsp:cNvSpPr/>
      </dsp:nvSpPr>
      <dsp:spPr>
        <a:xfrm>
          <a:off x="1003598" y="286"/>
          <a:ext cx="893819" cy="89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original</a:t>
          </a:r>
          <a:endParaRPr lang="en-US" sz="1200" kern="1200"/>
        </a:p>
      </dsp:txBody>
      <dsp:txXfrm>
        <a:off x="1134495" y="131183"/>
        <a:ext cx="632025" cy="632025"/>
      </dsp:txXfrm>
    </dsp:sp>
    <dsp:sp modelId="{6E1F64DE-4AAF-413E-A589-FC41CD6CD81D}">
      <dsp:nvSpPr>
        <dsp:cNvPr id="0" name=""/>
        <dsp:cNvSpPr/>
      </dsp:nvSpPr>
      <dsp:spPr>
        <a:xfrm rot="3600000">
          <a:off x="1566492" y="806209"/>
          <a:ext cx="432001" cy="432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de-DE" sz="1000" b="1" kern="1200" dirty="0" smtClean="0">
              <a:solidFill>
                <a:srgbClr val="005555"/>
              </a:solidFill>
            </a:rPr>
            <a:t>►</a:t>
          </a:r>
          <a:endParaRPr lang="de-DE" sz="1000" b="1" kern="1200" dirty="0">
            <a:solidFill>
              <a:srgbClr val="005555"/>
            </a:solidFill>
          </a:endParaRPr>
        </a:p>
      </dsp:txBody>
      <dsp:txXfrm>
        <a:off x="1598892" y="836491"/>
        <a:ext cx="302401" cy="259200"/>
      </dsp:txXfrm>
    </dsp:sp>
    <dsp:sp modelId="{97A616CF-9046-4F96-82D0-F719740DE63C}">
      <dsp:nvSpPr>
        <dsp:cNvPr id="0" name=""/>
        <dsp:cNvSpPr/>
      </dsp:nvSpPr>
      <dsp:spPr>
        <a:xfrm>
          <a:off x="1674281" y="1161942"/>
          <a:ext cx="893819" cy="89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Com-pressed</a:t>
          </a:r>
          <a:endParaRPr lang="en-US" sz="1200" kern="1200" dirty="0"/>
        </a:p>
      </dsp:txBody>
      <dsp:txXfrm>
        <a:off x="1805178" y="1292839"/>
        <a:ext cx="632025" cy="632025"/>
      </dsp:txXfrm>
    </dsp:sp>
    <dsp:sp modelId="{0BA595C6-A024-4AE9-89DC-A3FC9459308A}">
      <dsp:nvSpPr>
        <dsp:cNvPr id="0" name=""/>
        <dsp:cNvSpPr/>
      </dsp:nvSpPr>
      <dsp:spPr>
        <a:xfrm rot="10800000">
          <a:off x="1241221" y="1392851"/>
          <a:ext cx="432001" cy="432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de-DE" sz="1000" b="1" kern="1200" dirty="0" smtClean="0">
              <a:solidFill>
                <a:srgbClr val="005555"/>
              </a:solidFill>
            </a:rPr>
            <a:t>►</a:t>
          </a:r>
          <a:endParaRPr lang="de-DE" sz="1000" b="1" kern="1200" dirty="0">
            <a:solidFill>
              <a:srgbClr val="005555"/>
            </a:solidFill>
          </a:endParaRPr>
        </a:p>
      </dsp:txBody>
      <dsp:txXfrm rot="10800000">
        <a:off x="1370821" y="1479251"/>
        <a:ext cx="302401" cy="259200"/>
      </dsp:txXfrm>
    </dsp:sp>
    <dsp:sp modelId="{A13E6B78-D672-4F95-B569-AB1319F1A9AF}">
      <dsp:nvSpPr>
        <dsp:cNvPr id="0" name=""/>
        <dsp:cNvSpPr/>
      </dsp:nvSpPr>
      <dsp:spPr>
        <a:xfrm>
          <a:off x="332916" y="1161942"/>
          <a:ext cx="893819" cy="8938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Decom-pressed</a:t>
          </a:r>
          <a:endParaRPr lang="en-US" sz="1200" kern="1200" dirty="0"/>
        </a:p>
      </dsp:txBody>
      <dsp:txXfrm>
        <a:off x="463813" y="1292839"/>
        <a:ext cx="632025" cy="632025"/>
      </dsp:txXfrm>
    </dsp:sp>
    <dsp:sp modelId="{B99FD696-8AD2-4B12-BDE8-2B1CD979D913}">
      <dsp:nvSpPr>
        <dsp:cNvPr id="0" name=""/>
        <dsp:cNvSpPr/>
      </dsp:nvSpPr>
      <dsp:spPr>
        <a:xfrm rot="18000000">
          <a:off x="895810" y="817837"/>
          <a:ext cx="432001" cy="432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i="0" kern="1200" dirty="0" smtClean="0">
            <a:solidFill>
              <a:srgbClr val="005555"/>
            </a:solidFill>
          </a:endParaRPr>
        </a:p>
      </dsp:txBody>
      <dsp:txXfrm>
        <a:off x="928210" y="960355"/>
        <a:ext cx="302401" cy="25920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08.07.2024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2179970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en-US" smtClean="0"/>
              <a:t>On Intensity, Relativity, Shift &amp; Compression</a:t>
            </a:r>
            <a:endParaRPr lang="de-DE" dirty="0"/>
          </a:p>
        </p:txBody>
      </p:sp>
      <p:sp>
        <p:nvSpPr>
          <p:cNvPr id="12" name="Fußzeilenplatzhalter 11"/>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en-US" smtClean="0"/>
              <a:t>On Intensity, Relativity, Shift &amp; Compression</a:t>
            </a:r>
            <a:endParaRPr lang="de-DE" dirty="0"/>
          </a:p>
        </p:txBody>
      </p:sp>
      <p:sp>
        <p:nvSpPr>
          <p:cNvPr id="12" name="Fußzeilenplatzhalter 11"/>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en-US" smtClean="0"/>
              <a:t>On Intensity, Relativity, Shift &amp; Compression</a:t>
            </a:r>
            <a:endParaRPr lang="de-DE" dirty="0"/>
          </a:p>
        </p:txBody>
      </p:sp>
      <p:sp>
        <p:nvSpPr>
          <p:cNvPr id="13" name="Fußzeilenplatzhalter 1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6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en-US" smtClean="0"/>
              <a:t>On Intensity, Relativity, Shift &amp; Compression</a:t>
            </a:r>
            <a:endParaRPr lang="de-DE" dirty="0"/>
          </a:p>
        </p:txBody>
      </p:sp>
      <p:sp>
        <p:nvSpPr>
          <p:cNvPr id="9" name="Fußzeilenplatzhalter 8"/>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9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On Intensity, Relativity, Shift &amp; Compression</a:t>
            </a:r>
            <a:endParaRPr lang="de-DE" dirty="0"/>
          </a:p>
        </p:txBody>
      </p:sp>
      <p:sp>
        <p:nvSpPr>
          <p:cNvPr id="16" name="Fußzeilenplatzhalter 15"/>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16"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On Intensity, Relativity, Shift &amp; Compression</a:t>
            </a:r>
            <a:endParaRPr lang="de-DE" dirty="0"/>
          </a:p>
        </p:txBody>
      </p:sp>
      <p:sp>
        <p:nvSpPr>
          <p:cNvPr id="13" name="Fußzeilenplatzhalter 12"/>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On Intensity, Relativity, Shift &amp; Compression</a:t>
            </a:r>
            <a:endParaRPr lang="de-DE" dirty="0"/>
          </a:p>
        </p:txBody>
      </p:sp>
      <p:sp>
        <p:nvSpPr>
          <p:cNvPr id="9" name="Fußzeilenplatzhalter 8"/>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4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On Intensity, Relativity, Shift &amp; Compression</a:t>
            </a:r>
            <a:endParaRPr lang="de-DE" dirty="0"/>
          </a:p>
        </p:txBody>
      </p:sp>
      <p:sp>
        <p:nvSpPr>
          <p:cNvPr id="12" name="Fußzeilenplatzhalter 11"/>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6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On Intensity, Relativity, Shift &amp; Compression</a:t>
            </a:r>
            <a:endParaRPr lang="de-DE" dirty="0"/>
          </a:p>
        </p:txBody>
      </p:sp>
      <p:sp>
        <p:nvSpPr>
          <p:cNvPr id="12" name="Fußzeilenplatzhalter 11"/>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8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On Intensity, Relativity, Shift &amp; Compression</a:t>
            </a:r>
            <a:endParaRPr lang="de-DE" dirty="0"/>
          </a:p>
        </p:txBody>
      </p:sp>
      <p:sp>
        <p:nvSpPr>
          <p:cNvPr id="13" name="Fußzeilenplatzhalter 1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en-US" smtClean="0"/>
              <a:t>On Intensity, Relativity, Shift &amp; Compression</a:t>
            </a:r>
            <a:endParaRPr lang="de-DE" dirty="0"/>
          </a:p>
        </p:txBody>
      </p:sp>
      <p:sp>
        <p:nvSpPr>
          <p:cNvPr id="9" name="Fußzeilenplatzhalter 8"/>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On Intensity, Relativity, Shift &amp; Compression</a:t>
            </a:r>
            <a:endParaRPr lang="de-DE" dirty="0"/>
          </a:p>
        </p:txBody>
      </p:sp>
      <p:sp>
        <p:nvSpPr>
          <p:cNvPr id="16" name="Fußzeilenplatzhalter 15"/>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en-US" smtClean="0"/>
              <a:t>On Intensity, Relativity, Shift &amp; Compression</a:t>
            </a:r>
            <a:endParaRPr lang="de-DE" dirty="0"/>
          </a:p>
        </p:txBody>
      </p:sp>
      <p:sp>
        <p:nvSpPr>
          <p:cNvPr id="13" name="Fußzeilenplatzhalter 12"/>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On Intensity, Relativity, Shift &amp; Compression</a:t>
            </a:r>
            <a:endParaRPr lang="de-DE" dirty="0"/>
          </a:p>
        </p:txBody>
      </p:sp>
      <p:sp>
        <p:nvSpPr>
          <p:cNvPr id="6" name="Fußzeilenplatzhalter 5"/>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On Intensity, Relativity, Shift &amp; Compression</a:t>
            </a:r>
            <a:endParaRPr lang="de-DE" dirty="0"/>
          </a:p>
        </p:txBody>
      </p:sp>
      <p:sp>
        <p:nvSpPr>
          <p:cNvPr id="9" name="Fußzeilenplatzhalter 8"/>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7"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On Intensity, Relativity, Shift &amp; Compression</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59"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On Intensity, Relativity, Shift &amp; Compression</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 Planck Institute for Plasma Physics | Simon Fischer | 14th IAEA CODAC TM 2024 | Sao Paulo</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pixabay.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hyperlink" Target="https://uynguyen.github.io/2018/04/30/Big-Endian-vs-Little-Endian/" TargetMode="External"/><Relationship Id="rId4" Type="http://schemas.openxmlformats.org/officeDocument/2006/relationships/hyperlink" Target="https://de.slideshare.net/slideshow/imagecon-2019-jon-sneyer/14917495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3.wdp"/><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hyperlink" Target="https://x.com/percurious" TargetMode="External"/><Relationship Id="rId5" Type="http://schemas.openxmlformats.org/officeDocument/2006/relationships/hyperlink" Target="https://www.linkedin.com/in/simon-fischer-24255a109" TargetMode="External"/><Relationship Id="rId4" Type="http://schemas.openxmlformats.org/officeDocument/2006/relationships/hyperlink" Target="mailto:simon.fischer@ipp.mpg.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7.png"/><Relationship Id="rId3" Type="http://schemas.microsoft.com/office/2007/relationships/hdphoto" Target="../media/hdphoto2.wdp"/><Relationship Id="rId7" Type="http://schemas.openxmlformats.org/officeDocument/2006/relationships/diagramQuickStyle" Target="../diagrams/quickStyle1.xml"/><Relationship Id="rId12"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image" Target="../media/image25.png"/><Relationship Id="rId5" Type="http://schemas.openxmlformats.org/officeDocument/2006/relationships/diagramData" Target="../diagrams/data1.xml"/><Relationship Id="rId10" Type="http://schemas.openxmlformats.org/officeDocument/2006/relationships/image" Target="../media/image24.png"/><Relationship Id="rId4" Type="http://schemas.openxmlformats.org/officeDocument/2006/relationships/hyperlink" Target="https://de.slideshare.net/slideshow/imagecon-2019-jon-sneyer/149174952" TargetMode="Externa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985838" y="3762375"/>
            <a:ext cx="8497886" cy="1586865"/>
          </a:xfrm>
        </p:spPr>
        <p:txBody>
          <a:bodyPr>
            <a:normAutofit/>
          </a:bodyPr>
          <a:lstStyle/>
          <a:p>
            <a:r>
              <a:rPr lang="en-US" b="1" i="1" dirty="0" smtClean="0"/>
              <a:t>S.Fischer</a:t>
            </a:r>
            <a:r>
              <a:rPr lang="en-US" sz="1700" i="1" baseline="30000" dirty="0" smtClean="0"/>
              <a:t>1</a:t>
            </a:r>
            <a:r>
              <a:rPr lang="en-US" sz="1700" dirty="0"/>
              <a:t>, </a:t>
            </a:r>
            <a:r>
              <a:rPr lang="en-US" sz="1700" dirty="0" smtClean="0"/>
              <a:t>L.Vandevenne</a:t>
            </a:r>
            <a:r>
              <a:rPr lang="en-US" sz="1700" baseline="30000" dirty="0" smtClean="0"/>
              <a:t>2</a:t>
            </a:r>
            <a:r>
              <a:rPr lang="en-US" sz="1700" dirty="0"/>
              <a:t>, </a:t>
            </a:r>
            <a:r>
              <a:rPr lang="en-US" sz="1700" dirty="0" smtClean="0"/>
              <a:t>P.Perusek</a:t>
            </a:r>
            <a:r>
              <a:rPr lang="en-US" sz="1700" baseline="30000" dirty="0" smtClean="0"/>
              <a:t>3</a:t>
            </a:r>
            <a:r>
              <a:rPr lang="en-US" sz="1700" dirty="0"/>
              <a:t>, </a:t>
            </a:r>
            <a:r>
              <a:rPr lang="en-US" sz="1700" dirty="0" smtClean="0"/>
              <a:t>M.Grün</a:t>
            </a:r>
            <a:r>
              <a:rPr lang="en-US" sz="1700" baseline="30000" dirty="0" smtClean="0"/>
              <a:t>1</a:t>
            </a:r>
            <a:r>
              <a:rPr lang="en-US" sz="1700" dirty="0"/>
              <a:t>, </a:t>
            </a:r>
            <a:r>
              <a:rPr lang="en-US" sz="1700" dirty="0" smtClean="0"/>
              <a:t>A.Holtz</a:t>
            </a:r>
            <a:r>
              <a:rPr lang="en-US" sz="1700" baseline="30000" dirty="0" smtClean="0"/>
              <a:t>1</a:t>
            </a:r>
            <a:r>
              <a:rPr lang="en-US" sz="1700" dirty="0" smtClean="0"/>
              <a:t>,</a:t>
            </a:r>
            <a:br>
              <a:rPr lang="en-US" sz="1700" dirty="0" smtClean="0"/>
            </a:br>
            <a:r>
              <a:rPr lang="en-US" sz="1700" dirty="0" smtClean="0"/>
              <a:t>M.Grahl</a:t>
            </a:r>
            <a:r>
              <a:rPr lang="en-US" sz="1700" baseline="30000" dirty="0" smtClean="0"/>
              <a:t>1</a:t>
            </a:r>
            <a:r>
              <a:rPr lang="en-US" sz="1700" dirty="0"/>
              <a:t>, </a:t>
            </a:r>
            <a:r>
              <a:rPr lang="en-US" sz="1700" dirty="0" smtClean="0"/>
              <a:t>J.Pribošek</a:t>
            </a:r>
            <a:r>
              <a:rPr lang="en-US" sz="1700" baseline="30000" dirty="0" smtClean="0"/>
              <a:t>3</a:t>
            </a:r>
            <a:r>
              <a:rPr lang="en-US" sz="1700" dirty="0"/>
              <a:t>, </a:t>
            </a:r>
            <a:r>
              <a:rPr lang="en-US" sz="1700" dirty="0" smtClean="0"/>
              <a:t>J.Alakuijala</a:t>
            </a:r>
            <a:r>
              <a:rPr lang="en-US" sz="1700" baseline="30000" dirty="0" smtClean="0"/>
              <a:t>2</a:t>
            </a:r>
            <a:r>
              <a:rPr lang="en-US" sz="1700" dirty="0" smtClean="0"/>
              <a:t> </a:t>
            </a:r>
            <a:r>
              <a:rPr lang="en-US" sz="1700" dirty="0"/>
              <a:t>and the W7-X team</a:t>
            </a:r>
            <a:r>
              <a:rPr lang="en-US" sz="1700" baseline="30000" dirty="0"/>
              <a:t>1</a:t>
            </a:r>
            <a:endParaRPr lang="en-US" sz="1700" dirty="0"/>
          </a:p>
        </p:txBody>
      </p:sp>
      <p:sp>
        <p:nvSpPr>
          <p:cNvPr id="7" name="Titel 6"/>
          <p:cNvSpPr>
            <a:spLocks noGrp="1"/>
          </p:cNvSpPr>
          <p:nvPr>
            <p:ph type="title"/>
          </p:nvPr>
        </p:nvSpPr>
        <p:spPr/>
        <p:txBody>
          <a:bodyPr/>
          <a:lstStyle/>
          <a:p>
            <a:r>
              <a:rPr lang="en-US" dirty="0" smtClean="0"/>
              <a:t>On Intensity, Relativity, Shift &amp; Compression</a:t>
            </a:r>
            <a:br>
              <a:rPr lang="en-US" dirty="0" smtClean="0"/>
            </a:br>
            <a:r>
              <a:rPr lang="en-US" dirty="0" smtClean="0"/>
              <a:t>			</a:t>
            </a:r>
            <a:r>
              <a:rPr lang="en-US" sz="2400" dirty="0" smtClean="0"/>
              <a:t>– Video data archiving at W7-X</a:t>
            </a:r>
            <a:r>
              <a:rPr lang="en-US" dirty="0" smtClean="0"/>
              <a:t/>
            </a:r>
            <a:br>
              <a:rPr lang="en-US" dirty="0" smtClean="0"/>
            </a:br>
            <a:endParaRPr lang="en-US" dirty="0"/>
          </a:p>
        </p:txBody>
      </p:sp>
      <p:sp>
        <p:nvSpPr>
          <p:cNvPr id="3" name="Datumsplatzhalter 2"/>
          <p:cNvSpPr>
            <a:spLocks noGrp="1"/>
          </p:cNvSpPr>
          <p:nvPr>
            <p:ph type="dt" sz="half" idx="10"/>
          </p:nvPr>
        </p:nvSpPr>
        <p:spPr/>
        <p:txBody>
          <a:bodyPr/>
          <a:lstStyle/>
          <a:p>
            <a:r>
              <a:rPr lang="en-US" dirty="0" smtClean="0"/>
              <a:t>On Intensity, Relativity, Shift &amp; Compression</a:t>
            </a:r>
            <a:endParaRPr lang="de-DE" dirty="0"/>
          </a:p>
        </p:txBody>
      </p:sp>
      <p:sp>
        <p:nvSpPr>
          <p:cNvPr id="2" name="Fußzeilenplatzhalter 1"/>
          <p:cNvSpPr>
            <a:spLocks noGrp="1"/>
          </p:cNvSpPr>
          <p:nvPr>
            <p:ph type="ftr" sz="quarter" idx="11"/>
          </p:nvPr>
        </p:nvSpPr>
        <p:spPr/>
        <p:txBody>
          <a:bodyPr/>
          <a:lstStyle/>
          <a:p>
            <a:r>
              <a:rPr lang="de-DE" dirty="0" smtClean="0"/>
              <a:t>Max Planck Institute </a:t>
            </a:r>
            <a:r>
              <a:rPr lang="en-US" dirty="0" smtClean="0"/>
              <a:t>for</a:t>
            </a:r>
            <a:r>
              <a:rPr lang="de-DE" dirty="0" smtClean="0"/>
              <a:t> Plasma </a:t>
            </a:r>
            <a:r>
              <a:rPr lang="de-DE" dirty="0" err="1" smtClean="0"/>
              <a:t>Physics</a:t>
            </a:r>
            <a:r>
              <a:rPr lang="de-DE" dirty="0" smtClean="0"/>
              <a:t> | Simon Fischer | 14th IAEA CODAC TM 2024 | Sao Paulo</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6" name="Rechteck 5"/>
          <p:cNvSpPr/>
          <p:nvPr/>
        </p:nvSpPr>
        <p:spPr>
          <a:xfrm>
            <a:off x="927853" y="5181021"/>
            <a:ext cx="5761705" cy="387286"/>
          </a:xfrm>
          <a:prstGeom prst="rect">
            <a:avLst/>
          </a:prstGeom>
        </p:spPr>
        <p:txBody>
          <a:bodyPr wrap="square">
            <a:spAutoFit/>
          </a:bodyPr>
          <a:lstStyle/>
          <a:p>
            <a:pPr>
              <a:lnSpc>
                <a:spcPts val="2300"/>
              </a:lnSpc>
              <a:spcBef>
                <a:spcPts val="1150"/>
              </a:spcBef>
            </a:pPr>
            <a:r>
              <a:rPr lang="en-US" sz="800" baseline="30000" dirty="0">
                <a:solidFill>
                  <a:schemeClr val="bg1"/>
                </a:solidFill>
                <a:latin typeface="Arial Narrow" panose="020B0606020202030204" pitchFamily="34" charset="0"/>
              </a:rPr>
              <a:t>1 </a:t>
            </a:r>
            <a:r>
              <a:rPr lang="en-US" sz="800" dirty="0">
                <a:solidFill>
                  <a:schemeClr val="bg1"/>
                </a:solidFill>
                <a:latin typeface="Arial Narrow" panose="020B0606020202030204" pitchFamily="34" charset="0"/>
              </a:rPr>
              <a:t>Max Planck Institute for Plasma Physics, Greifswald, </a:t>
            </a:r>
            <a:r>
              <a:rPr lang="en-US" sz="800" dirty="0" smtClean="0">
                <a:solidFill>
                  <a:schemeClr val="bg1"/>
                </a:solidFill>
                <a:latin typeface="Arial Narrow" panose="020B0606020202030204" pitchFamily="34" charset="0"/>
              </a:rPr>
              <a:t>DE </a:t>
            </a:r>
            <a:r>
              <a:rPr lang="en-US" sz="800" dirty="0">
                <a:solidFill>
                  <a:schemeClr val="bg1"/>
                </a:solidFill>
                <a:latin typeface="Arial Narrow" panose="020B0606020202030204" pitchFamily="34" charset="0"/>
              </a:rPr>
              <a:t>- </a:t>
            </a:r>
            <a:r>
              <a:rPr lang="en-US" sz="800" baseline="30000" dirty="0">
                <a:solidFill>
                  <a:schemeClr val="bg1"/>
                </a:solidFill>
                <a:latin typeface="Arial Narrow" panose="020B0606020202030204" pitchFamily="34" charset="0"/>
              </a:rPr>
              <a:t>2 </a:t>
            </a:r>
            <a:r>
              <a:rPr lang="en-US" sz="800" dirty="0">
                <a:solidFill>
                  <a:schemeClr val="bg1"/>
                </a:solidFill>
                <a:latin typeface="Arial Narrow" panose="020B0606020202030204" pitchFamily="34" charset="0"/>
              </a:rPr>
              <a:t>Google Research, Zurich, </a:t>
            </a:r>
            <a:r>
              <a:rPr lang="en-US" sz="800" dirty="0" smtClean="0">
                <a:solidFill>
                  <a:schemeClr val="bg1"/>
                </a:solidFill>
                <a:latin typeface="Arial Narrow" panose="020B0606020202030204" pitchFamily="34" charset="0"/>
              </a:rPr>
              <a:t>CH </a:t>
            </a:r>
            <a:r>
              <a:rPr lang="en-US" sz="800" dirty="0">
                <a:solidFill>
                  <a:schemeClr val="bg1"/>
                </a:solidFill>
                <a:latin typeface="Arial Narrow" panose="020B0606020202030204" pitchFamily="34" charset="0"/>
              </a:rPr>
              <a:t>- </a:t>
            </a:r>
            <a:r>
              <a:rPr lang="en-US" sz="800" baseline="30000" dirty="0">
                <a:solidFill>
                  <a:schemeClr val="bg1"/>
                </a:solidFill>
                <a:latin typeface="Arial Narrow" panose="020B0606020202030204" pitchFamily="34" charset="0"/>
              </a:rPr>
              <a:t>3 </a:t>
            </a:r>
            <a:r>
              <a:rPr lang="en-US" sz="800" dirty="0" err="1">
                <a:solidFill>
                  <a:schemeClr val="bg1"/>
                </a:solidFill>
                <a:latin typeface="Arial Narrow" panose="020B0606020202030204" pitchFamily="34" charset="0"/>
              </a:rPr>
              <a:t>Cosylab</a:t>
            </a:r>
            <a:r>
              <a:rPr lang="en-US" sz="800" dirty="0">
                <a:solidFill>
                  <a:schemeClr val="bg1"/>
                </a:solidFill>
                <a:latin typeface="Arial Narrow" panose="020B0606020202030204" pitchFamily="34" charset="0"/>
              </a:rPr>
              <a:t>, d. d., Control System Laboratory, Ljubljana, SI</a:t>
            </a:r>
          </a:p>
        </p:txBody>
      </p:sp>
      <p:sp>
        <p:nvSpPr>
          <p:cNvPr id="9" name="Rechteck 8"/>
          <p:cNvSpPr/>
          <p:nvPr/>
        </p:nvSpPr>
        <p:spPr>
          <a:xfrm>
            <a:off x="6979097" y="5741168"/>
            <a:ext cx="5133136" cy="677108"/>
          </a:xfrm>
          <a:prstGeom prst="rect">
            <a:avLst/>
          </a:prstGeom>
        </p:spPr>
        <p:txBody>
          <a:bodyPr wrap="none">
            <a:spAutoFit/>
          </a:bodyPr>
          <a:lstStyle/>
          <a:p>
            <a:pPr lvl="0">
              <a:spcBef>
                <a:spcPts val="1150"/>
              </a:spcBef>
            </a:pPr>
            <a:r>
              <a:rPr lang="de-DE" sz="800" dirty="0" err="1">
                <a:solidFill>
                  <a:srgbClr val="000000"/>
                </a:solidFill>
              </a:rPr>
              <a:t>Credit</a:t>
            </a:r>
            <a:r>
              <a:rPr lang="de-DE" sz="800" dirty="0">
                <a:solidFill>
                  <a:srgbClr val="000000"/>
                </a:solidFill>
              </a:rPr>
              <a:t>: MPI </a:t>
            </a:r>
            <a:r>
              <a:rPr lang="de-DE" sz="800" dirty="0" err="1">
                <a:solidFill>
                  <a:srgbClr val="000000"/>
                </a:solidFill>
              </a:rPr>
              <a:t>for</a:t>
            </a:r>
            <a:r>
              <a:rPr lang="de-DE" sz="800" dirty="0">
                <a:solidFill>
                  <a:srgbClr val="000000"/>
                </a:solidFill>
              </a:rPr>
              <a:t> Plasma </a:t>
            </a:r>
            <a:r>
              <a:rPr lang="de-DE" sz="800" dirty="0" err="1" smtClean="0">
                <a:solidFill>
                  <a:srgbClr val="000000"/>
                </a:solidFill>
              </a:rPr>
              <a:t>Physics</a:t>
            </a:r>
            <a:r>
              <a:rPr lang="de-DE" sz="800" dirty="0">
                <a:solidFill>
                  <a:srgbClr val="000000"/>
                </a:solidFill>
              </a:rPr>
              <a:t/>
            </a:r>
            <a:br>
              <a:rPr lang="de-DE" sz="800" dirty="0">
                <a:solidFill>
                  <a:srgbClr val="000000"/>
                </a:solidFill>
              </a:rPr>
            </a:br>
            <a:r>
              <a:rPr lang="en-US" sz="800" dirty="0" smtClean="0">
                <a:solidFill>
                  <a:srgbClr val="000000"/>
                </a:solidFill>
              </a:rPr>
              <a:t/>
            </a:r>
            <a:br>
              <a:rPr lang="en-US" sz="800" dirty="0" smtClean="0">
                <a:solidFill>
                  <a:srgbClr val="000000"/>
                </a:solidFill>
              </a:rPr>
            </a:br>
            <a:r>
              <a:rPr lang="en-US" sz="1100" dirty="0" smtClean="0">
                <a:solidFill>
                  <a:srgbClr val="000000"/>
                </a:solidFill>
              </a:rPr>
              <a:t>3rd party images used in this presentation without specific credit are sourced</a:t>
            </a:r>
            <a:br>
              <a:rPr lang="en-US" sz="1100" dirty="0" smtClean="0">
                <a:solidFill>
                  <a:srgbClr val="000000"/>
                </a:solidFill>
              </a:rPr>
            </a:br>
            <a:r>
              <a:rPr lang="en-US" sz="1100" dirty="0" smtClean="0">
                <a:solidFill>
                  <a:srgbClr val="000000"/>
                </a:solidFill>
              </a:rPr>
              <a:t>from </a:t>
            </a:r>
            <a:r>
              <a:rPr lang="en-US" sz="1100" dirty="0" smtClean="0">
                <a:solidFill>
                  <a:srgbClr val="000000"/>
                </a:solidFill>
                <a:hlinkClick r:id="rId2"/>
              </a:rPr>
              <a:t>http://pixabay.com</a:t>
            </a:r>
            <a:r>
              <a:rPr lang="en-US" sz="1100" dirty="0" smtClean="0">
                <a:solidFill>
                  <a:srgbClr val="000000"/>
                </a:solidFill>
              </a:rPr>
              <a:t> and used under the terms of their content license / </a:t>
            </a:r>
            <a:r>
              <a:rPr lang="en-US" sz="1100" dirty="0">
                <a:solidFill>
                  <a:srgbClr val="000000"/>
                </a:solidFill>
              </a:rPr>
              <a:t>CC0 </a:t>
            </a:r>
            <a:endParaRPr lang="de-DE" sz="1100" dirty="0">
              <a:solidFill>
                <a:srgbClr val="000000"/>
              </a:solidFill>
            </a:endParaRPr>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7"/>
          </p:nvPr>
        </p:nvSpPr>
        <p:spPr>
          <a:xfrm>
            <a:off x="658813" y="1317625"/>
            <a:ext cx="10514012" cy="5204704"/>
          </a:xfrm>
        </p:spPr>
        <p:txBody>
          <a:bodyPr>
            <a:normAutofit/>
          </a:bodyPr>
          <a:lstStyle/>
          <a:p>
            <a:r>
              <a:rPr lang="en-US" sz="1900" b="1" dirty="0">
                <a:solidFill>
                  <a:srgbClr val="005555"/>
                </a:solidFill>
              </a:rPr>
              <a:t>White noise</a:t>
            </a:r>
          </a:p>
          <a:p>
            <a:pPr marL="342900" lvl="1" indent="-342900">
              <a:buFont typeface="Arial" panose="020B0604020202020204" pitchFamily="34" charset="0"/>
              <a:buChar char="•"/>
            </a:pPr>
            <a:r>
              <a:rPr lang="en-US" sz="1900" dirty="0" smtClean="0">
                <a:solidFill>
                  <a:srgbClr val="005555"/>
                </a:solidFill>
              </a:rPr>
              <a:t>Some cameras are very noisy</a:t>
            </a:r>
          </a:p>
          <a:p>
            <a:pPr marL="342900" lvl="1" indent="-342900">
              <a:buFont typeface="Arial" panose="020B0604020202020204" pitchFamily="34" charset="0"/>
              <a:buChar char="•"/>
            </a:pPr>
            <a:r>
              <a:rPr lang="en-US" sz="1900" b="1" dirty="0" smtClean="0">
                <a:solidFill>
                  <a:srgbClr val="005555"/>
                </a:solidFill>
              </a:rPr>
              <a:t>White noise is </a:t>
            </a:r>
            <a:r>
              <a:rPr lang="en-US" sz="1900" b="1" i="1" dirty="0" smtClean="0">
                <a:solidFill>
                  <a:srgbClr val="005555"/>
                </a:solidFill>
                <a:effectLst>
                  <a:outerShdw blurRad="38100" dist="38100" dir="2700000" algn="tl">
                    <a:srgbClr val="000000">
                      <a:alpha val="43137"/>
                    </a:srgbClr>
                  </a:outerShdw>
                </a:effectLst>
              </a:rPr>
              <a:t>incompressible</a:t>
            </a:r>
            <a:br>
              <a:rPr lang="en-US" sz="1900" b="1" i="1" dirty="0" smtClean="0">
                <a:solidFill>
                  <a:srgbClr val="005555"/>
                </a:solidFill>
                <a:effectLst>
                  <a:outerShdw blurRad="38100" dist="38100" dir="2700000" algn="tl">
                    <a:srgbClr val="000000">
                      <a:alpha val="43137"/>
                    </a:srgbClr>
                  </a:outerShdw>
                </a:effectLst>
              </a:rPr>
            </a:br>
            <a:endParaRPr lang="en-US" sz="1900" b="1" dirty="0" smtClean="0">
              <a:solidFill>
                <a:srgbClr val="005555"/>
              </a:solidFill>
            </a:endParaRPr>
          </a:p>
          <a:p>
            <a:pPr lvl="0"/>
            <a:r>
              <a:rPr lang="en-US" sz="1900" b="1" dirty="0" smtClean="0">
                <a:solidFill>
                  <a:srgbClr val="005555"/>
                </a:solidFill>
              </a:rPr>
              <a:t>(Non-)Alignment of pixel data</a:t>
            </a:r>
          </a:p>
          <a:p>
            <a:pPr marL="342900" lvl="1" indent="-342900">
              <a:buFont typeface="Arial" panose="020B0604020202020204" pitchFamily="34" charset="0"/>
              <a:buChar char="•"/>
            </a:pPr>
            <a:endParaRPr lang="en-US" sz="1900" dirty="0" smtClean="0">
              <a:solidFill>
                <a:srgbClr val="005555"/>
              </a:solidFill>
            </a:endParaRPr>
          </a:p>
          <a:p>
            <a:pPr marL="342900" lvl="1" indent="-342900">
              <a:buFont typeface="Arial" panose="020B0604020202020204" pitchFamily="34" charset="0"/>
              <a:buChar char="•"/>
            </a:pPr>
            <a:r>
              <a:rPr lang="en-US" sz="1900" dirty="0" smtClean="0">
                <a:solidFill>
                  <a:srgbClr val="005555"/>
                </a:solidFill>
              </a:rPr>
              <a:t>You need to know</a:t>
            </a:r>
          </a:p>
          <a:p>
            <a:pPr marL="342900" lvl="1" indent="-342900">
              <a:buFont typeface="Arial" panose="020B0604020202020204" pitchFamily="34" charset="0"/>
              <a:buChar char="•"/>
            </a:pPr>
            <a:r>
              <a:rPr lang="en-US" sz="1900" dirty="0" smtClean="0">
                <a:solidFill>
                  <a:srgbClr val="005555"/>
                </a:solidFill>
              </a:rPr>
              <a:t>Complicates finding the non-noisy part &amp; assess the relativity</a:t>
            </a:r>
            <a:br>
              <a:rPr lang="en-US" sz="1900" dirty="0" smtClean="0">
                <a:solidFill>
                  <a:srgbClr val="005555"/>
                </a:solidFill>
              </a:rPr>
            </a:br>
            <a:endParaRPr lang="en-US" sz="1900" dirty="0">
              <a:solidFill>
                <a:srgbClr val="005555"/>
              </a:solidFill>
            </a:endParaRPr>
          </a:p>
          <a:p>
            <a:r>
              <a:rPr lang="en-US" sz="1900" b="1" dirty="0" smtClean="0">
                <a:solidFill>
                  <a:srgbClr val="005555"/>
                </a:solidFill>
              </a:rPr>
              <a:t>Requirement </a:t>
            </a:r>
            <a:r>
              <a:rPr lang="en-US" sz="1900" b="1" dirty="0">
                <a:solidFill>
                  <a:srgbClr val="005555"/>
                </a:solidFill>
              </a:rPr>
              <a:t>for lossless</a:t>
            </a:r>
          </a:p>
          <a:p>
            <a:pPr marL="342900" lvl="1" indent="-342900">
              <a:buFont typeface="Arial" panose="020B0604020202020204" pitchFamily="34" charset="0"/>
              <a:buChar char="•"/>
            </a:pPr>
            <a:r>
              <a:rPr lang="en-US" sz="1900" dirty="0" err="1" smtClean="0">
                <a:solidFill>
                  <a:srgbClr val="005555"/>
                </a:solidFill>
              </a:rPr>
              <a:t>Lossly</a:t>
            </a:r>
            <a:r>
              <a:rPr lang="en-US" sz="1900" dirty="0" smtClean="0">
                <a:solidFill>
                  <a:srgbClr val="005555"/>
                </a:solidFill>
              </a:rPr>
              <a:t> compression not only looses scientific data, </a:t>
            </a:r>
            <a:r>
              <a:rPr lang="en-US" sz="1900" i="1" dirty="0" smtClean="0">
                <a:solidFill>
                  <a:srgbClr val="005555"/>
                </a:solidFill>
                <a:effectLst>
                  <a:outerShdw blurRad="38100" dist="38100" dir="2700000" algn="tl">
                    <a:srgbClr val="000000">
                      <a:alpha val="43137"/>
                    </a:srgbClr>
                  </a:outerShdw>
                </a:effectLst>
              </a:rPr>
              <a:t>but changes it</a:t>
            </a:r>
          </a:p>
          <a:p>
            <a:pPr marL="342900" lvl="1" indent="-342900">
              <a:buFont typeface="Arial" panose="020B0604020202020204" pitchFamily="34" charset="0"/>
              <a:buChar char="•"/>
            </a:pPr>
            <a:r>
              <a:rPr lang="en-US" sz="1900" dirty="0" smtClean="0">
                <a:solidFill>
                  <a:srgbClr val="005555"/>
                </a:solidFill>
              </a:rPr>
              <a:t>There also could be a Nobel Prize hidden in those bits we loose…</a:t>
            </a:r>
            <a:endParaRPr lang="en-US" sz="1900" dirty="0">
              <a:solidFill>
                <a:srgbClr val="005555"/>
              </a:solidFill>
            </a:endParaRPr>
          </a:p>
        </p:txBody>
      </p:sp>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10</a:t>
            </a:fld>
            <a:endParaRPr lang="de-DE" dirty="0"/>
          </a:p>
        </p:txBody>
      </p:sp>
      <p:sp>
        <p:nvSpPr>
          <p:cNvPr id="6" name="Titel 5"/>
          <p:cNvSpPr>
            <a:spLocks noGrp="1"/>
          </p:cNvSpPr>
          <p:nvPr>
            <p:ph type="title"/>
          </p:nvPr>
        </p:nvSpPr>
        <p:spPr/>
        <p:txBody>
          <a:bodyPr/>
          <a:lstStyle/>
          <a:p>
            <a:r>
              <a:rPr lang="en-US" dirty="0"/>
              <a:t>Challenges </a:t>
            </a:r>
            <a:r>
              <a:rPr lang="en-US" dirty="0" smtClean="0"/>
              <a:t>at </a:t>
            </a:r>
            <a:r>
              <a:rPr lang="en-US" dirty="0" err="1" smtClean="0"/>
              <a:t>Wendelstein</a:t>
            </a:r>
            <a:r>
              <a:rPr lang="en-US" dirty="0" smtClean="0"/>
              <a:t> 7-X – camera level</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a:t>
            </a:r>
            <a:r>
              <a:rPr lang="en-US" sz="1600" dirty="0">
                <a:solidFill>
                  <a:srgbClr val="669999"/>
                </a:solidFill>
                <a:effectLst>
                  <a:outerShdw blurRad="38100" dist="38100" dir="2700000" algn="tl">
                    <a:srgbClr val="000000">
                      <a:alpha val="43137"/>
                    </a:srgbClr>
                  </a:outerShdw>
                </a:effectLst>
              </a:rPr>
              <a:t>Challenges</a:t>
            </a:r>
            <a:r>
              <a:rPr lang="en-US" sz="1600" dirty="0">
                <a:solidFill>
                  <a:srgbClr val="99BBBB"/>
                </a:solidFill>
              </a:rPr>
              <a:t> | FPV History | FPV Algorithm | FPV@W7X | Outlook | Standardization</a:t>
            </a:r>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7876" y="688816"/>
            <a:ext cx="6120000" cy="2619285"/>
          </a:xfrm>
          <a:prstGeom prst="rect">
            <a:avLst/>
          </a:prstGeom>
        </p:spPr>
      </p:pic>
      <p:grpSp>
        <p:nvGrpSpPr>
          <p:cNvPr id="28" name="Gruppieren 27"/>
          <p:cNvGrpSpPr/>
          <p:nvPr/>
        </p:nvGrpSpPr>
        <p:grpSpPr>
          <a:xfrm>
            <a:off x="5857876" y="688816"/>
            <a:ext cx="6120000" cy="2658556"/>
            <a:chOff x="5857876" y="688816"/>
            <a:chExt cx="6120000" cy="2658556"/>
          </a:xfrm>
        </p:grpSpPr>
        <p:sp>
          <p:nvSpPr>
            <p:cNvPr id="23" name="Rechteck 22"/>
            <p:cNvSpPr/>
            <p:nvPr/>
          </p:nvSpPr>
          <p:spPr>
            <a:xfrm>
              <a:off x="7474857" y="2017486"/>
              <a:ext cx="2796940" cy="132988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0" name="Grafik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7876" y="688816"/>
              <a:ext cx="6120000" cy="2597405"/>
            </a:xfrm>
            <a:prstGeom prst="rect">
              <a:avLst/>
            </a:prstGeom>
          </p:spPr>
        </p:pic>
      </p:grpSp>
      <p:grpSp>
        <p:nvGrpSpPr>
          <p:cNvPr id="27" name="Gruppieren 26"/>
          <p:cNvGrpSpPr/>
          <p:nvPr/>
        </p:nvGrpSpPr>
        <p:grpSpPr>
          <a:xfrm>
            <a:off x="5857876" y="688816"/>
            <a:ext cx="6120000" cy="2658556"/>
            <a:chOff x="5857876" y="688816"/>
            <a:chExt cx="6120000" cy="2658556"/>
          </a:xfrm>
        </p:grpSpPr>
        <p:sp>
          <p:nvSpPr>
            <p:cNvPr id="24" name="Rechteck 23"/>
            <p:cNvSpPr/>
            <p:nvPr/>
          </p:nvSpPr>
          <p:spPr>
            <a:xfrm>
              <a:off x="7474857" y="2017486"/>
              <a:ext cx="2796940" cy="132988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1" name="Grafik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876" y="688816"/>
              <a:ext cx="6120000" cy="2597405"/>
            </a:xfrm>
            <a:prstGeom prst="rect">
              <a:avLst/>
            </a:prstGeom>
          </p:spPr>
        </p:pic>
      </p:grpSp>
      <p:grpSp>
        <p:nvGrpSpPr>
          <p:cNvPr id="26" name="Gruppieren 25"/>
          <p:cNvGrpSpPr/>
          <p:nvPr/>
        </p:nvGrpSpPr>
        <p:grpSpPr>
          <a:xfrm>
            <a:off x="5857876" y="688816"/>
            <a:ext cx="6120000" cy="2658556"/>
            <a:chOff x="5857876" y="688816"/>
            <a:chExt cx="6120000" cy="2658556"/>
          </a:xfrm>
        </p:grpSpPr>
        <p:sp>
          <p:nvSpPr>
            <p:cNvPr id="25" name="Rechteck 24"/>
            <p:cNvSpPr/>
            <p:nvPr/>
          </p:nvSpPr>
          <p:spPr>
            <a:xfrm>
              <a:off x="7474857" y="2017486"/>
              <a:ext cx="2796940" cy="132988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2" name="Grafik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876" y="688816"/>
              <a:ext cx="6120000" cy="2597405"/>
            </a:xfrm>
            <a:prstGeom prst="rect">
              <a:avLst/>
            </a:prstGeom>
          </p:spPr>
        </p:pic>
      </p:grpSp>
      <p:grpSp>
        <p:nvGrpSpPr>
          <p:cNvPr id="22" name="Gruppieren 21"/>
          <p:cNvGrpSpPr/>
          <p:nvPr/>
        </p:nvGrpSpPr>
        <p:grpSpPr>
          <a:xfrm>
            <a:off x="10081260" y="829062"/>
            <a:ext cx="1906504" cy="2401818"/>
            <a:chOff x="2510500" y="1226956"/>
            <a:chExt cx="3850469" cy="4863519"/>
          </a:xfrm>
        </p:grpSpPr>
        <p:sp>
          <p:nvSpPr>
            <p:cNvPr id="18" name="Gleichschenkliges Dreieck 17"/>
            <p:cNvSpPr/>
            <p:nvPr/>
          </p:nvSpPr>
          <p:spPr>
            <a:xfrm rot="10800000">
              <a:off x="2510500" y="1226956"/>
              <a:ext cx="1079500" cy="917862"/>
            </a:xfrm>
            <a:prstGeom prst="triangle">
              <a:avLst>
                <a:gd name="adj" fmla="val 100000"/>
              </a:avLst>
            </a:prstGeom>
            <a:noFill/>
            <a:ln w="76200" cap="flat" cmpd="sng" algn="ctr">
              <a:solidFill>
                <a:srgbClr val="FF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19" name="Gleichschenkliges Dreieck 18"/>
            <p:cNvSpPr/>
            <p:nvPr/>
          </p:nvSpPr>
          <p:spPr>
            <a:xfrm>
              <a:off x="5281469" y="5172613"/>
              <a:ext cx="1079500" cy="917862"/>
            </a:xfrm>
            <a:prstGeom prst="triangle">
              <a:avLst>
                <a:gd name="adj" fmla="val 100000"/>
              </a:avLst>
            </a:prstGeom>
            <a:noFill/>
            <a:ln w="76200" cap="flat" cmpd="sng" algn="ctr">
              <a:solidFill>
                <a:srgbClr val="FF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20" name="Gleichschenkliges Dreieck 19"/>
            <p:cNvSpPr/>
            <p:nvPr/>
          </p:nvSpPr>
          <p:spPr>
            <a:xfrm rot="5400000">
              <a:off x="2438373" y="5072713"/>
              <a:ext cx="1079500" cy="917862"/>
            </a:xfrm>
            <a:prstGeom prst="triangle">
              <a:avLst>
                <a:gd name="adj" fmla="val 100000"/>
              </a:avLst>
            </a:prstGeom>
            <a:noFill/>
            <a:ln w="76200" cap="flat" cmpd="sng" algn="ctr">
              <a:solidFill>
                <a:srgbClr val="FF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21" name="Gleichschenkliges Dreieck 20"/>
            <p:cNvSpPr/>
            <p:nvPr/>
          </p:nvSpPr>
          <p:spPr>
            <a:xfrm rot="16200000">
              <a:off x="5325919" y="1326856"/>
              <a:ext cx="1079500" cy="917862"/>
            </a:xfrm>
            <a:prstGeom prst="triangle">
              <a:avLst>
                <a:gd name="adj" fmla="val 100000"/>
              </a:avLst>
            </a:prstGeom>
            <a:noFill/>
            <a:ln w="76200" cap="flat" cmpd="sng" algn="ctr">
              <a:solidFill>
                <a:srgbClr val="FF0000"/>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0000"/>
                </a:solidFill>
                <a:effectLst/>
                <a:uLnTx/>
                <a:uFillTx/>
                <a:latin typeface="Calibri"/>
                <a:ea typeface="+mn-ea"/>
                <a:cs typeface="+mn-cs"/>
              </a:endParaRPr>
            </a:p>
          </p:txBody>
        </p:sp>
      </p:grpSp>
      <p:grpSp>
        <p:nvGrpSpPr>
          <p:cNvPr id="64" name="Gruppieren 63"/>
          <p:cNvGrpSpPr/>
          <p:nvPr/>
        </p:nvGrpSpPr>
        <p:grpSpPr>
          <a:xfrm>
            <a:off x="1320234" y="3343383"/>
            <a:ext cx="4792208" cy="328666"/>
            <a:chOff x="7323592" y="3330788"/>
            <a:chExt cx="4792208" cy="328666"/>
          </a:xfrm>
        </p:grpSpPr>
        <p:sp>
          <p:nvSpPr>
            <p:cNvPr id="58" name="Textfeld 57"/>
            <p:cNvSpPr txBox="1"/>
            <p:nvPr/>
          </p:nvSpPr>
          <p:spPr>
            <a:xfrm>
              <a:off x="7323592" y="3330788"/>
              <a:ext cx="479220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600" kern="0" dirty="0" smtClean="0">
                  <a:solidFill>
                    <a:prstClr val="black"/>
                  </a:solidFill>
                  <a:latin typeface="Courier New" panose="02070309020205020404" pitchFamily="49" charset="0"/>
                  <a:cs typeface="Courier New" panose="02070309020205020404" pitchFamily="49" charset="0"/>
                </a:rPr>
                <a:t>15</a:t>
              </a:r>
              <a:r>
                <a:rPr kumimoji="0" lang="de-DE"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14    13    12    11     10    9     8      7     6     5     4     3 </a:t>
              </a:r>
              <a:r>
                <a:rPr kumimoji="0" lang="de-DE" sz="600" b="0" i="0" u="none" strike="noStrike" kern="0" cap="none" spc="0" normalizeH="0" noProof="0" dirty="0" smtClean="0">
                  <a:ln>
                    <a:noFill/>
                  </a:ln>
                  <a:solidFill>
                    <a:prstClr val="black"/>
                  </a:solidFill>
                  <a:effectLst/>
                  <a:uLnTx/>
                  <a:uFillTx/>
                  <a:latin typeface="Courier New" panose="02070309020205020404" pitchFamily="49" charset="0"/>
                  <a:cs typeface="Courier New" panose="02070309020205020404" pitchFamily="49" charset="0"/>
                </a:rPr>
                <a:t>     2     1     </a:t>
              </a:r>
              <a:r>
                <a:rPr kumimoji="0" lang="de-DE"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a:t>
              </a:r>
              <a:r>
                <a:rPr kumimoji="0" lang="de-DE"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nvGrpSpPr>
            <p:cNvPr id="63" name="Gruppieren 62"/>
            <p:cNvGrpSpPr/>
            <p:nvPr/>
          </p:nvGrpSpPr>
          <p:grpSpPr>
            <a:xfrm>
              <a:off x="7427745" y="3515454"/>
              <a:ext cx="4602854" cy="144000"/>
              <a:chOff x="7427745" y="3515454"/>
              <a:chExt cx="4602854" cy="144000"/>
            </a:xfrm>
          </p:grpSpPr>
          <p:sp>
            <p:nvSpPr>
              <p:cNvPr id="45" name="Rechteck 44"/>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 name="Rechteck 45"/>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 name="Rechteck 46"/>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 name="Rechteck 47"/>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9" name="Rechteck 48"/>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 name="Rechteck 49"/>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Rechteck 50"/>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 name="Rechteck 51"/>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 name="Rechteck 52"/>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Rechteck 53"/>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5" name="Rechteck 54"/>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 name="Rechteck 55"/>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 name="Rechteck 58"/>
              <p:cNvSpPr/>
              <p:nvPr/>
            </p:nvSpPr>
            <p:spPr>
              <a:xfrm>
                <a:off x="10883100"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 name="Rechteck 59"/>
              <p:cNvSpPr/>
              <p:nvPr/>
            </p:nvSpPr>
            <p:spPr>
              <a:xfrm>
                <a:off x="1116678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Rechteck 60"/>
              <p:cNvSpPr/>
              <p:nvPr/>
            </p:nvSpPr>
            <p:spPr>
              <a:xfrm>
                <a:off x="11742599"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 name="Rechteck 61"/>
              <p:cNvSpPr/>
              <p:nvPr/>
            </p:nvSpPr>
            <p:spPr>
              <a:xfrm>
                <a:off x="11454599"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grpSp>
        <p:nvGrpSpPr>
          <p:cNvPr id="65" name="Gruppieren 64"/>
          <p:cNvGrpSpPr/>
          <p:nvPr/>
        </p:nvGrpSpPr>
        <p:grpSpPr>
          <a:xfrm>
            <a:off x="6741204" y="3528049"/>
            <a:ext cx="4602854" cy="144000"/>
            <a:chOff x="7427745" y="3515454"/>
            <a:chExt cx="4602854" cy="144000"/>
          </a:xfrm>
        </p:grpSpPr>
        <p:sp>
          <p:nvSpPr>
            <p:cNvPr id="66" name="Rechteck 65"/>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7" name="Rechteck 66"/>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Rechteck 67"/>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Rechteck 68"/>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Rechteck 69"/>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1" name="Rechteck 70"/>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Rechteck 71"/>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Rechteck 72"/>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Rechteck 73"/>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Rechteck 74"/>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Rechteck 75"/>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7" name="Rechteck 76"/>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 name="Rechteck 77"/>
            <p:cNvSpPr/>
            <p:nvPr/>
          </p:nvSpPr>
          <p:spPr>
            <a:xfrm>
              <a:off x="10883100"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Rechteck 78"/>
            <p:cNvSpPr/>
            <p:nvPr/>
          </p:nvSpPr>
          <p:spPr>
            <a:xfrm>
              <a:off x="11166788"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 name="Rechteck 79"/>
            <p:cNvSpPr/>
            <p:nvPr/>
          </p:nvSpPr>
          <p:spPr>
            <a:xfrm>
              <a:off x="11742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1" name="Rechteck 80"/>
            <p:cNvSpPr/>
            <p:nvPr/>
          </p:nvSpPr>
          <p:spPr>
            <a:xfrm>
              <a:off x="11454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82" name="Gruppieren 81"/>
          <p:cNvGrpSpPr/>
          <p:nvPr/>
        </p:nvGrpSpPr>
        <p:grpSpPr>
          <a:xfrm>
            <a:off x="6741204" y="3738750"/>
            <a:ext cx="4602854" cy="144000"/>
            <a:chOff x="7427745" y="3515454"/>
            <a:chExt cx="4602854" cy="144000"/>
          </a:xfrm>
        </p:grpSpPr>
        <p:sp>
          <p:nvSpPr>
            <p:cNvPr id="83" name="Rechteck 82"/>
            <p:cNvSpPr/>
            <p:nvPr/>
          </p:nvSpPr>
          <p:spPr>
            <a:xfrm>
              <a:off x="7427745"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Rechteck 83"/>
            <p:cNvSpPr/>
            <p:nvPr/>
          </p:nvSpPr>
          <p:spPr>
            <a:xfrm>
              <a:off x="8003556"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Rechteck 84"/>
            <p:cNvSpPr/>
            <p:nvPr/>
          </p:nvSpPr>
          <p:spPr>
            <a:xfrm>
              <a:off x="7715556"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Rechteck 85"/>
            <p:cNvSpPr/>
            <p:nvPr/>
          </p:nvSpPr>
          <p:spPr>
            <a:xfrm>
              <a:off x="8287244"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 name="Rechteck 86"/>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8" name="Rechteck 87"/>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9" name="Rechteck 88"/>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0" name="Rechteck 89"/>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1" name="Rechteck 90"/>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2" name="Rechteck 91"/>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3" name="Rechteck 92"/>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4" name="Rechteck 93"/>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5" name="Rechteck 94"/>
            <p:cNvSpPr/>
            <p:nvPr/>
          </p:nvSpPr>
          <p:spPr>
            <a:xfrm>
              <a:off x="10883100"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6" name="Rechteck 95"/>
            <p:cNvSpPr/>
            <p:nvPr/>
          </p:nvSpPr>
          <p:spPr>
            <a:xfrm>
              <a:off x="1116678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7" name="Rechteck 96"/>
            <p:cNvSpPr/>
            <p:nvPr/>
          </p:nvSpPr>
          <p:spPr>
            <a:xfrm>
              <a:off x="11742599"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8" name="Rechteck 97"/>
            <p:cNvSpPr/>
            <p:nvPr/>
          </p:nvSpPr>
          <p:spPr>
            <a:xfrm>
              <a:off x="11454599"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99" name="Gruppieren 98"/>
          <p:cNvGrpSpPr/>
          <p:nvPr/>
        </p:nvGrpSpPr>
        <p:grpSpPr>
          <a:xfrm>
            <a:off x="6741204" y="3949451"/>
            <a:ext cx="4602854" cy="144000"/>
            <a:chOff x="7427745" y="3515454"/>
            <a:chExt cx="4602854" cy="144000"/>
          </a:xfrm>
        </p:grpSpPr>
        <p:sp>
          <p:nvSpPr>
            <p:cNvPr id="100" name="Rechteck 99"/>
            <p:cNvSpPr/>
            <p:nvPr/>
          </p:nvSpPr>
          <p:spPr>
            <a:xfrm>
              <a:off x="7427745"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1" name="Rechteck 100"/>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2" name="Rechteck 101"/>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3" name="Rechteck 102"/>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4" name="Rechteck 103"/>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5" name="Rechteck 104"/>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6" name="Rechteck 105"/>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7" name="Rechteck 106"/>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8" name="Rechteck 107"/>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9" name="Rechteck 108"/>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0" name="Rechteck 109"/>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1" name="Rechteck 110"/>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2" name="Rechteck 111"/>
            <p:cNvSpPr/>
            <p:nvPr/>
          </p:nvSpPr>
          <p:spPr>
            <a:xfrm>
              <a:off x="10883100"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3" name="Rechteck 112"/>
            <p:cNvSpPr/>
            <p:nvPr/>
          </p:nvSpPr>
          <p:spPr>
            <a:xfrm>
              <a:off x="1116678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4" name="Rechteck 113"/>
            <p:cNvSpPr/>
            <p:nvPr/>
          </p:nvSpPr>
          <p:spPr>
            <a:xfrm>
              <a:off x="11742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5" name="Rechteck 114"/>
            <p:cNvSpPr/>
            <p:nvPr/>
          </p:nvSpPr>
          <p:spPr>
            <a:xfrm>
              <a:off x="11454599"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132" name="Gruppieren 131"/>
          <p:cNvGrpSpPr/>
          <p:nvPr/>
        </p:nvGrpSpPr>
        <p:grpSpPr>
          <a:xfrm>
            <a:off x="9044937" y="3404224"/>
            <a:ext cx="2299121" cy="815351"/>
            <a:chOff x="9044937" y="3404224"/>
            <a:chExt cx="2299121" cy="815351"/>
          </a:xfrm>
        </p:grpSpPr>
        <p:sp>
          <p:nvSpPr>
            <p:cNvPr id="116" name="Rechteck 115"/>
            <p:cNvSpPr/>
            <p:nvPr/>
          </p:nvSpPr>
          <p:spPr>
            <a:xfrm>
              <a:off x="9044937" y="3528049"/>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7" name="Rechteck 116"/>
            <p:cNvSpPr/>
            <p:nvPr/>
          </p:nvSpPr>
          <p:spPr>
            <a:xfrm>
              <a:off x="9328625" y="3528049"/>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8" name="Rechteck 117"/>
            <p:cNvSpPr/>
            <p:nvPr/>
          </p:nvSpPr>
          <p:spPr>
            <a:xfrm>
              <a:off x="9904436" y="3528049"/>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9" name="Rechteck 118"/>
            <p:cNvSpPr/>
            <p:nvPr/>
          </p:nvSpPr>
          <p:spPr>
            <a:xfrm>
              <a:off x="9616436" y="3528049"/>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0" name="Rechteck 119"/>
            <p:cNvSpPr/>
            <p:nvPr/>
          </p:nvSpPr>
          <p:spPr>
            <a:xfrm>
              <a:off x="10196559" y="3738750"/>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1" name="Rechteck 120"/>
            <p:cNvSpPr/>
            <p:nvPr/>
          </p:nvSpPr>
          <p:spPr>
            <a:xfrm>
              <a:off x="10480247" y="3738750"/>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2" name="Rechteck 121"/>
            <p:cNvSpPr/>
            <p:nvPr/>
          </p:nvSpPr>
          <p:spPr>
            <a:xfrm>
              <a:off x="11056058" y="3738750"/>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3" name="Rechteck 122"/>
            <p:cNvSpPr/>
            <p:nvPr/>
          </p:nvSpPr>
          <p:spPr>
            <a:xfrm>
              <a:off x="10768058" y="3738750"/>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4" name="Rechteck 123"/>
            <p:cNvSpPr/>
            <p:nvPr/>
          </p:nvSpPr>
          <p:spPr>
            <a:xfrm>
              <a:off x="9904436" y="3949451"/>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5" name="Rechteck 124"/>
            <p:cNvSpPr/>
            <p:nvPr/>
          </p:nvSpPr>
          <p:spPr>
            <a:xfrm>
              <a:off x="10196559" y="3949451"/>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6" name="Rechteck 125"/>
            <p:cNvSpPr/>
            <p:nvPr/>
          </p:nvSpPr>
          <p:spPr>
            <a:xfrm>
              <a:off x="10480247" y="3949451"/>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7" name="Rechteck 126"/>
            <p:cNvSpPr/>
            <p:nvPr/>
          </p:nvSpPr>
          <p:spPr>
            <a:xfrm>
              <a:off x="10768058" y="3949451"/>
              <a:ext cx="288000" cy="144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30" name="Gerader Verbinder 129"/>
            <p:cNvCxnSpPr/>
            <p:nvPr/>
          </p:nvCxnSpPr>
          <p:spPr>
            <a:xfrm>
              <a:off x="9044937" y="3404224"/>
              <a:ext cx="0" cy="815351"/>
            </a:xfrm>
            <a:prstGeom prst="line">
              <a:avLst/>
            </a:prstGeom>
            <a:ln w="38100" cmpd="sng">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39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sp>
        <p:nvSpPr>
          <p:cNvPr id="5" name="Textplatzhalter 4"/>
          <p:cNvSpPr>
            <a:spLocks noGrp="1"/>
          </p:cNvSpPr>
          <p:nvPr>
            <p:ph type="body" sz="quarter" idx="17"/>
          </p:nvPr>
        </p:nvSpPr>
        <p:spPr>
          <a:xfrm>
            <a:off x="658813" y="1317625"/>
            <a:ext cx="10514012" cy="5204704"/>
          </a:xfrm>
        </p:spPr>
        <p:txBody>
          <a:bodyPr>
            <a:normAutofit fontScale="92500" lnSpcReduction="10000"/>
          </a:bodyPr>
          <a:lstStyle/>
          <a:p>
            <a:pPr lvl="0"/>
            <a:r>
              <a:rPr lang="en-US" sz="1900" b="1" dirty="0" smtClean="0">
                <a:solidFill>
                  <a:srgbClr val="005555"/>
                </a:solidFill>
              </a:rPr>
              <a:t>We need to compress </a:t>
            </a:r>
            <a:r>
              <a:rPr lang="en-US" sz="1900" b="1" dirty="0" err="1" smtClean="0">
                <a:solidFill>
                  <a:srgbClr val="005555"/>
                </a:solidFill>
              </a:rPr>
              <a:t>losslessly</a:t>
            </a:r>
            <a:r>
              <a:rPr lang="en-US" sz="1900" b="1" dirty="0" smtClean="0">
                <a:solidFill>
                  <a:srgbClr val="005555"/>
                </a:solidFill>
              </a:rPr>
              <a:t> – what options do we have?</a:t>
            </a:r>
            <a:endParaRPr lang="en-US" sz="1900" b="1" dirty="0">
              <a:solidFill>
                <a:srgbClr val="005555"/>
              </a:solidFill>
            </a:endParaRPr>
          </a:p>
          <a:p>
            <a:pPr marL="342900" lvl="1" indent="-342900">
              <a:buFont typeface="Arial" panose="020B0604020202020204" pitchFamily="34" charset="0"/>
              <a:buChar char="•"/>
            </a:pPr>
            <a:r>
              <a:rPr lang="en-US" sz="1900" dirty="0" smtClean="0">
                <a:solidFill>
                  <a:srgbClr val="005555"/>
                </a:solidFill>
              </a:rPr>
              <a:t>Bit stream compressors: ZSTD on fast – 60% of RT, 60% compression</a:t>
            </a:r>
          </a:p>
          <a:p>
            <a:pPr marL="342900" lvl="1" indent="-342900">
              <a:buFont typeface="Arial" panose="020B0604020202020204" pitchFamily="34" charset="0"/>
              <a:buChar char="•"/>
            </a:pPr>
            <a:r>
              <a:rPr lang="en-US" sz="1900" dirty="0" smtClean="0">
                <a:solidFill>
                  <a:srgbClr val="005555"/>
                </a:solidFill>
              </a:rPr>
              <a:t>JPEG lossless: 8 </a:t>
            </a:r>
            <a:r>
              <a:rPr lang="en-US" sz="1900" dirty="0" err="1" smtClean="0">
                <a:solidFill>
                  <a:srgbClr val="005555"/>
                </a:solidFill>
              </a:rPr>
              <a:t>bpp</a:t>
            </a:r>
            <a:r>
              <a:rPr lang="en-US" sz="1900" dirty="0" smtClean="0">
                <a:solidFill>
                  <a:srgbClr val="005555"/>
                </a:solidFill>
              </a:rPr>
              <a:t> only</a:t>
            </a:r>
          </a:p>
          <a:p>
            <a:pPr marL="342900" lvl="1" indent="-342900">
              <a:buFont typeface="Arial" panose="020B0604020202020204" pitchFamily="34" charset="0"/>
              <a:buChar char="•"/>
            </a:pPr>
            <a:r>
              <a:rPr lang="en-US" sz="1900" dirty="0" smtClean="0">
                <a:solidFill>
                  <a:srgbClr val="005555"/>
                </a:solidFill>
              </a:rPr>
              <a:t>H264: &gt;10 </a:t>
            </a:r>
            <a:r>
              <a:rPr lang="en-US" sz="1900" dirty="0" err="1" smtClean="0">
                <a:solidFill>
                  <a:srgbClr val="005555"/>
                </a:solidFill>
              </a:rPr>
              <a:t>bpp</a:t>
            </a:r>
            <a:r>
              <a:rPr lang="en-US" sz="1900" dirty="0" smtClean="0">
                <a:solidFill>
                  <a:srgbClr val="005555"/>
                </a:solidFill>
              </a:rPr>
              <a:t> only with expensive commercial solutions (not tested)</a:t>
            </a:r>
          </a:p>
          <a:p>
            <a:pPr marL="342900" lvl="1" indent="-342900">
              <a:buFont typeface="Arial" panose="020B0604020202020204" pitchFamily="34" charset="0"/>
              <a:buChar char="•"/>
            </a:pPr>
            <a:r>
              <a:rPr lang="en-US" sz="1900" dirty="0" smtClean="0">
                <a:solidFill>
                  <a:srgbClr val="005555"/>
                </a:solidFill>
              </a:rPr>
              <a:t>H265/VP9: (max. 12 </a:t>
            </a:r>
            <a:r>
              <a:rPr lang="en-US" sz="1900" dirty="0" err="1" smtClean="0">
                <a:solidFill>
                  <a:srgbClr val="005555"/>
                </a:solidFill>
              </a:rPr>
              <a:t>bpp</a:t>
            </a:r>
            <a:r>
              <a:rPr lang="en-US" sz="1900" dirty="0" smtClean="0">
                <a:solidFill>
                  <a:srgbClr val="005555"/>
                </a:solidFill>
              </a:rPr>
              <a:t>) – 550% of RT, 25% compression</a:t>
            </a:r>
          </a:p>
          <a:p>
            <a:pPr marL="342900" lvl="1" indent="-342900">
              <a:buFont typeface="Arial" panose="020B0604020202020204" pitchFamily="34" charset="0"/>
              <a:buChar char="•"/>
            </a:pPr>
            <a:r>
              <a:rPr lang="en-US" sz="1900" dirty="0" smtClean="0">
                <a:solidFill>
                  <a:srgbClr val="005555"/>
                </a:solidFill>
              </a:rPr>
              <a:t>FFV1: 300% of RT, 50% compression</a:t>
            </a:r>
          </a:p>
          <a:p>
            <a:pPr marL="342900" lvl="1" indent="-342900">
              <a:buFont typeface="Arial" panose="020B0604020202020204" pitchFamily="34" charset="0"/>
              <a:buChar char="•"/>
            </a:pPr>
            <a:r>
              <a:rPr lang="en-US" sz="1900" dirty="0" smtClean="0">
                <a:solidFill>
                  <a:srgbClr val="005555"/>
                </a:solidFill>
              </a:rPr>
              <a:t>FFVHUFF/Dirac: &lt; 90% of RT, &gt;90% compression</a:t>
            </a:r>
          </a:p>
          <a:p>
            <a:pPr lvl="1"/>
            <a:r>
              <a:rPr lang="en-US" sz="1900" dirty="0" smtClean="0">
                <a:solidFill>
                  <a:srgbClr val="005555"/>
                </a:solidFill>
              </a:rPr>
              <a:t>What about HW support? (</a:t>
            </a:r>
            <a:r>
              <a:rPr lang="en-US" sz="1900" dirty="0" err="1" smtClean="0">
                <a:solidFill>
                  <a:srgbClr val="005555"/>
                </a:solidFill>
              </a:rPr>
              <a:t>Nvidia</a:t>
            </a:r>
            <a:r>
              <a:rPr lang="en-US" sz="1900" dirty="0" smtClean="0">
                <a:solidFill>
                  <a:srgbClr val="005555"/>
                </a:solidFill>
              </a:rPr>
              <a:t> CUDA – Intel QSV </a:t>
            </a:r>
            <a:r>
              <a:rPr lang="en-US" sz="1900" dirty="0" err="1" smtClean="0">
                <a:solidFill>
                  <a:srgbClr val="005555"/>
                </a:solidFill>
              </a:rPr>
              <a:t>lossy</a:t>
            </a:r>
            <a:r>
              <a:rPr lang="en-US" sz="1900" dirty="0" smtClean="0">
                <a:solidFill>
                  <a:srgbClr val="005555"/>
                </a:solidFill>
              </a:rPr>
              <a:t> only)</a:t>
            </a:r>
          </a:p>
          <a:p>
            <a:pPr marL="342900" lvl="1" indent="-342900">
              <a:buFont typeface="Arial" panose="020B0604020202020204" pitchFamily="34" charset="0"/>
              <a:buChar char="•"/>
            </a:pPr>
            <a:r>
              <a:rPr lang="en-US" sz="1900" dirty="0">
                <a:solidFill>
                  <a:srgbClr val="005555"/>
                </a:solidFill>
              </a:rPr>
              <a:t>JPEG2000 CUDA: ~100% of RT, 77% compression (commercial codec, expensive)</a:t>
            </a:r>
          </a:p>
          <a:p>
            <a:pPr marL="342900" lvl="1" indent="-342900">
              <a:buFont typeface="Arial" panose="020B0604020202020204" pitchFamily="34" charset="0"/>
              <a:buChar char="•"/>
            </a:pPr>
            <a:r>
              <a:rPr lang="en-US" sz="1900" dirty="0" smtClean="0">
                <a:solidFill>
                  <a:srgbClr val="005555"/>
                </a:solidFill>
              </a:rPr>
              <a:t>H264/265 CUDA: only &lt;= 10bpp</a:t>
            </a:r>
          </a:p>
          <a:p>
            <a:pPr marL="522288" lvl="2" indent="-342900"/>
            <a:r>
              <a:rPr lang="en-US" sz="1900" dirty="0" smtClean="0">
                <a:solidFill>
                  <a:srgbClr val="005555"/>
                </a:solidFill>
              </a:rPr>
              <a:t>8/10 MSB in Y, remainder in U plane: 80% of RT, 36% compression</a:t>
            </a:r>
          </a:p>
          <a:p>
            <a:pPr marL="522288" lvl="2" indent="-342900"/>
            <a:r>
              <a:rPr lang="en-US" sz="1900" dirty="0" smtClean="0">
                <a:solidFill>
                  <a:srgbClr val="005555"/>
                </a:solidFill>
              </a:rPr>
              <a:t>8/10 MSB in grayscale, remainder in separate stream (bit packing): 60% of RT, 33% compression (~6% MSB)</a:t>
            </a:r>
            <a:endParaRPr lang="en-US" sz="1900" dirty="0">
              <a:solidFill>
                <a:srgbClr val="005555"/>
              </a:solidFill>
            </a:endParaRPr>
          </a:p>
          <a:p>
            <a:endParaRPr lang="en-US" dirty="0"/>
          </a:p>
        </p:txBody>
      </p:sp>
      <p:sp>
        <p:nvSpPr>
          <p:cNvPr id="6" name="Titel 5"/>
          <p:cNvSpPr>
            <a:spLocks noGrp="1"/>
          </p:cNvSpPr>
          <p:nvPr>
            <p:ph type="title"/>
          </p:nvPr>
        </p:nvSpPr>
        <p:spPr/>
        <p:txBody>
          <a:bodyPr/>
          <a:lstStyle/>
          <a:p>
            <a:r>
              <a:rPr lang="en-US" dirty="0" smtClean="0"/>
              <a:t>Fusion Power Video – A short history (I)</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a:t>
            </a:r>
            <a:r>
              <a:rPr lang="en-US" sz="1600" dirty="0">
                <a:solidFill>
                  <a:srgbClr val="669999"/>
                </a:solidFill>
                <a:effectLst>
                  <a:outerShdw blurRad="38100" dist="38100" dir="2700000" algn="tl">
                    <a:srgbClr val="000000">
                      <a:alpha val="43137"/>
                    </a:srgbClr>
                  </a:outerShdw>
                </a:effectLst>
              </a:rPr>
              <a:t>FPV History</a:t>
            </a:r>
            <a:r>
              <a:rPr lang="en-US" sz="1600" dirty="0">
                <a:solidFill>
                  <a:srgbClr val="99BBBB"/>
                </a:solidFill>
              </a:rPr>
              <a:t> | FPV Algorithm | FPV@W7X | Outlook | Standardization</a:t>
            </a:r>
          </a:p>
        </p:txBody>
      </p:sp>
      <p:sp>
        <p:nvSpPr>
          <p:cNvPr id="8" name="Textfeld 7"/>
          <p:cNvSpPr txBox="1"/>
          <p:nvPr/>
        </p:nvSpPr>
        <p:spPr>
          <a:xfrm>
            <a:off x="11493377" y="749300"/>
            <a:ext cx="553998" cy="5773029"/>
          </a:xfrm>
          <a:prstGeom prst="rect">
            <a:avLst/>
          </a:prstGeom>
          <a:noFill/>
        </p:spPr>
        <p:txBody>
          <a:bodyPr vert="vert" wrap="square" lIns="0" tIns="0" rIns="0" bIns="0" rtlCol="0" anchor="t" anchorCtr="0">
            <a:spAutoFit/>
          </a:bodyPr>
          <a:lstStyle/>
          <a:p>
            <a:pPr algn="ctr">
              <a:spcBef>
                <a:spcPts val="1150"/>
              </a:spcBef>
            </a:pPr>
            <a:r>
              <a:rPr lang="en-US" sz="1200" dirty="0" smtClean="0"/>
              <a:t>Reference: Intel Xeon, 3.4GHz, 24 cores; 128GB RAM, </a:t>
            </a:r>
            <a:r>
              <a:rPr lang="en-US" sz="1200" dirty="0" err="1" smtClean="0"/>
              <a:t>Geforce</a:t>
            </a:r>
            <a:r>
              <a:rPr lang="en-US" sz="1200" dirty="0" smtClean="0"/>
              <a:t> GTX 2060 6GB</a:t>
            </a:r>
            <a:br>
              <a:rPr lang="en-US" sz="1200" dirty="0" smtClean="0"/>
            </a:br>
            <a:r>
              <a:rPr lang="en-US" sz="1200" i="1" dirty="0" smtClean="0"/>
              <a:t>X% compression </a:t>
            </a:r>
            <a:r>
              <a:rPr lang="en-US" sz="1200" i="1" dirty="0" smtClean="0">
                <a:sym typeface="Wingdings" panose="05000000000000000000" pitchFamily="2" charset="2"/>
              </a:rPr>
              <a:t> compressed size is X% of raw size</a:t>
            </a:r>
            <a:br>
              <a:rPr lang="en-US" sz="1200" i="1" dirty="0" smtClean="0">
                <a:sym typeface="Wingdings" panose="05000000000000000000" pitchFamily="2" charset="2"/>
              </a:rPr>
            </a:br>
            <a:r>
              <a:rPr lang="en-US" sz="1200" i="1" dirty="0" smtClean="0">
                <a:sym typeface="Wingdings" panose="05000000000000000000" pitchFamily="2" charset="2"/>
              </a:rPr>
              <a:t>data from 2020</a:t>
            </a:r>
          </a:p>
        </p:txBody>
      </p:sp>
    </p:spTree>
    <p:extLst>
      <p:ext uri="{BB962C8B-B14F-4D97-AF65-F5344CB8AC3E}">
        <p14:creationId xmlns:p14="http://schemas.microsoft.com/office/powerpoint/2010/main" val="33559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7016088" y="3760334"/>
            <a:ext cx="4482035" cy="1052966"/>
          </a:xfrm>
          <a:prstGeom prst="rect">
            <a:avLst/>
          </a:prstGeom>
        </p:spPr>
      </p:pic>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12</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lnSpcReduction="10000"/>
          </a:bodyPr>
          <a:lstStyle/>
          <a:p>
            <a:pPr lvl="0"/>
            <a:r>
              <a:rPr lang="en-US" sz="1900" b="1" dirty="0" smtClean="0">
                <a:solidFill>
                  <a:srgbClr val="005555"/>
                </a:solidFill>
              </a:rPr>
              <a:t>New upcoming, promising standard: JPEG XL</a:t>
            </a:r>
            <a:endParaRPr lang="en-US" sz="1900" b="1" dirty="0">
              <a:solidFill>
                <a:srgbClr val="005555"/>
              </a:solidFill>
            </a:endParaRPr>
          </a:p>
          <a:p>
            <a:pPr marL="342900" lvl="1" indent="-342900">
              <a:buFont typeface="Arial" panose="020B0604020202020204" pitchFamily="34" charset="0"/>
              <a:buChar char="•"/>
            </a:pPr>
            <a:endParaRPr lang="en-US" sz="1900" dirty="0" smtClean="0">
              <a:solidFill>
                <a:srgbClr val="005555"/>
              </a:solidFill>
            </a:endParaRPr>
          </a:p>
          <a:p>
            <a:pPr marL="342900" lvl="1" indent="-342900">
              <a:buFont typeface="Arial" panose="020B0604020202020204" pitchFamily="34" charset="0"/>
              <a:buChar char="•"/>
            </a:pPr>
            <a:endParaRPr lang="en-US" sz="1900" dirty="0">
              <a:solidFill>
                <a:srgbClr val="005555"/>
              </a:solidFill>
            </a:endParaRPr>
          </a:p>
          <a:p>
            <a:pPr marL="342900" lvl="1" indent="-342900">
              <a:buFont typeface="Arial" panose="020B0604020202020204" pitchFamily="34" charset="0"/>
              <a:buChar char="•"/>
            </a:pPr>
            <a:endParaRPr lang="en-US" sz="1900" dirty="0" smtClean="0">
              <a:solidFill>
                <a:srgbClr val="005555"/>
              </a:solidFill>
            </a:endParaRPr>
          </a:p>
          <a:p>
            <a:pPr lvl="1"/>
            <a:endParaRPr lang="en-US" sz="1900" dirty="0" smtClean="0">
              <a:solidFill>
                <a:srgbClr val="005555"/>
              </a:solidFill>
            </a:endParaRPr>
          </a:p>
          <a:p>
            <a:pPr lvl="1"/>
            <a:r>
              <a:rPr lang="en-US" sz="1900" dirty="0" smtClean="0">
                <a:solidFill>
                  <a:srgbClr val="005555"/>
                </a:solidFill>
              </a:rPr>
              <a:t>Contacts to JPEG XL developers lead to cooperation </a:t>
            </a:r>
            <a:r>
              <a:rPr lang="en-US" sz="1900" dirty="0">
                <a:solidFill>
                  <a:srgbClr val="005555"/>
                </a:solidFill>
              </a:rPr>
              <a:t>with Google Research, Zurich</a:t>
            </a:r>
            <a:endParaRPr lang="en-US" sz="1900" dirty="0" smtClean="0">
              <a:solidFill>
                <a:srgbClr val="005555"/>
              </a:solidFill>
            </a:endParaRPr>
          </a:p>
          <a:p>
            <a:pPr marL="342900" lvl="1" indent="-342900">
              <a:buFont typeface="Arial" panose="020B0604020202020204" pitchFamily="34" charset="0"/>
              <a:buChar char="•"/>
            </a:pPr>
            <a:r>
              <a:rPr lang="en-US" sz="1900" dirty="0" smtClean="0">
                <a:solidFill>
                  <a:srgbClr val="005555"/>
                </a:solidFill>
              </a:rPr>
              <a:t>Supported with in depth domain knowledge</a:t>
            </a:r>
          </a:p>
          <a:p>
            <a:pPr marL="342900" lvl="1" indent="-342900">
              <a:buFont typeface="Arial" panose="020B0604020202020204" pitchFamily="34" charset="0"/>
              <a:buChar char="•"/>
            </a:pPr>
            <a:r>
              <a:rPr lang="en-US" sz="1900" dirty="0" smtClean="0">
                <a:solidFill>
                  <a:srgbClr val="005555"/>
                </a:solidFill>
              </a:rPr>
              <a:t>Analyzed samples of real world W7-X videos</a:t>
            </a:r>
          </a:p>
          <a:p>
            <a:pPr marL="342900" lvl="1" indent="-342900">
              <a:buFont typeface="Arial" panose="020B0604020202020204" pitchFamily="34" charset="0"/>
              <a:buChar char="•"/>
            </a:pPr>
            <a:r>
              <a:rPr lang="en-US" sz="1900" dirty="0" smtClean="0">
                <a:solidFill>
                  <a:srgbClr val="005555"/>
                </a:solidFill>
              </a:rPr>
              <a:t>Identified, implemented &amp; open sourced low compute, </a:t>
            </a:r>
            <a:br>
              <a:rPr lang="en-US" sz="1900" dirty="0" smtClean="0">
                <a:solidFill>
                  <a:srgbClr val="005555"/>
                </a:solidFill>
              </a:rPr>
            </a:br>
            <a:r>
              <a:rPr lang="en-US" sz="1900" dirty="0" smtClean="0">
                <a:solidFill>
                  <a:srgbClr val="005555"/>
                </a:solidFill>
              </a:rPr>
              <a:t>high impact W7-X specific compression scheme</a:t>
            </a:r>
          </a:p>
          <a:p>
            <a:pPr marL="342900" lvl="1" indent="-342900">
              <a:buFont typeface="Arial" panose="020B0604020202020204" pitchFamily="34" charset="0"/>
              <a:buChar char="•"/>
            </a:pPr>
            <a:r>
              <a:rPr lang="en-US" sz="1900" dirty="0" smtClean="0">
                <a:solidFill>
                  <a:srgbClr val="005555"/>
                </a:solidFill>
              </a:rPr>
              <a:t>Collaboratively evolved the C++ implementation</a:t>
            </a:r>
            <a:endParaRPr lang="en-US" sz="2000" dirty="0">
              <a:solidFill>
                <a:srgbClr val="005555"/>
              </a:solidFill>
            </a:endParaRPr>
          </a:p>
          <a:p>
            <a:pPr lvl="2" indent="0" algn="ctr">
              <a:buNone/>
            </a:pPr>
            <a:r>
              <a:rPr lang="en-US" sz="2800" dirty="0">
                <a:solidFill>
                  <a:srgbClr val="005555"/>
                </a:solidFill>
              </a:rPr>
              <a:t>https://github.com/google/fusion-power-video</a:t>
            </a:r>
            <a:endParaRPr lang="en-US" sz="1900" dirty="0" smtClean="0">
              <a:solidFill>
                <a:srgbClr val="005555"/>
              </a:solidFill>
            </a:endParaRPr>
          </a:p>
          <a:p>
            <a:endParaRPr lang="en-US" dirty="0"/>
          </a:p>
        </p:txBody>
      </p:sp>
      <p:sp>
        <p:nvSpPr>
          <p:cNvPr id="6" name="Titel 5"/>
          <p:cNvSpPr>
            <a:spLocks noGrp="1"/>
          </p:cNvSpPr>
          <p:nvPr>
            <p:ph type="title"/>
          </p:nvPr>
        </p:nvSpPr>
        <p:spPr/>
        <p:txBody>
          <a:bodyPr/>
          <a:lstStyle/>
          <a:p>
            <a:r>
              <a:rPr lang="en-US" dirty="0" smtClean="0"/>
              <a:t>Fusion Power Video – A short history (II)</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a:t>
            </a:r>
            <a:r>
              <a:rPr lang="en-US" sz="1600" dirty="0">
                <a:solidFill>
                  <a:srgbClr val="669999"/>
                </a:solidFill>
                <a:effectLst>
                  <a:outerShdw blurRad="38100" dist="38100" dir="2700000" algn="tl">
                    <a:srgbClr val="000000">
                      <a:alpha val="43137"/>
                    </a:srgbClr>
                  </a:outerShdw>
                </a:effectLst>
              </a:rPr>
              <a:t>FPV History</a:t>
            </a:r>
            <a:r>
              <a:rPr lang="en-US" sz="1600" dirty="0">
                <a:solidFill>
                  <a:srgbClr val="99BBBB"/>
                </a:solidFill>
              </a:rPr>
              <a:t> | FPV Algorithm | FPV@W7X | Outlook | Standardization</a:t>
            </a:r>
          </a:p>
        </p:txBody>
      </p:sp>
      <p:sp>
        <p:nvSpPr>
          <p:cNvPr id="9" name="Textfeld 8"/>
          <p:cNvSpPr txBox="1"/>
          <p:nvPr/>
        </p:nvSpPr>
        <p:spPr>
          <a:xfrm>
            <a:off x="1208088" y="1766444"/>
            <a:ext cx="4976812" cy="1107996"/>
          </a:xfrm>
          <a:prstGeom prst="rect">
            <a:avLst/>
          </a:prstGeom>
          <a:noFill/>
        </p:spPr>
        <p:txBody>
          <a:bodyPr wrap="square" lIns="0" tIns="0" rIns="0" bIns="0" rtlCol="0" anchor="t" anchorCtr="0">
            <a:spAutoFit/>
          </a:bodyPr>
          <a:lstStyle/>
          <a:p>
            <a:r>
              <a:rPr lang="en-US" b="1" dirty="0" smtClean="0">
                <a:solidFill>
                  <a:srgbClr val="005555"/>
                </a:solidFill>
              </a:rPr>
              <a:t>pro:</a:t>
            </a:r>
          </a:p>
          <a:p>
            <a:pPr marL="285750" indent="-285750">
              <a:buFont typeface="Arial" panose="020B0604020202020204" pitchFamily="34" charset="0"/>
              <a:buChar char="•"/>
            </a:pPr>
            <a:r>
              <a:rPr lang="en-US" b="1" dirty="0" smtClean="0">
                <a:solidFill>
                  <a:srgbClr val="005555"/>
                </a:solidFill>
              </a:rPr>
              <a:t>Support for lossless &amp; 16+bpp</a:t>
            </a:r>
          </a:p>
          <a:p>
            <a:pPr marL="285750" indent="-285750">
              <a:buFont typeface="Arial" panose="020B0604020202020204" pitchFamily="34" charset="0"/>
              <a:buChar char="•"/>
            </a:pPr>
            <a:r>
              <a:rPr lang="en-US" b="1" dirty="0" smtClean="0">
                <a:solidFill>
                  <a:srgbClr val="005555"/>
                </a:solidFill>
              </a:rPr>
              <a:t>Moderate compute resources</a:t>
            </a:r>
          </a:p>
          <a:p>
            <a:pPr marL="285750" indent="-285750">
              <a:buFont typeface="Arial" panose="020B0604020202020204" pitchFamily="34" charset="0"/>
              <a:buChar char="•"/>
            </a:pPr>
            <a:r>
              <a:rPr lang="en-US" b="1" dirty="0" smtClean="0">
                <a:solidFill>
                  <a:srgbClr val="005555"/>
                </a:solidFill>
              </a:rPr>
              <a:t>(upcoming) open standard &amp; open source</a:t>
            </a:r>
            <a:endParaRPr lang="en-US" b="1" dirty="0">
              <a:solidFill>
                <a:srgbClr val="005555"/>
              </a:solidFill>
            </a:endParaRPr>
          </a:p>
        </p:txBody>
      </p:sp>
      <p:sp>
        <p:nvSpPr>
          <p:cNvPr id="10" name="Textfeld 9"/>
          <p:cNvSpPr txBox="1"/>
          <p:nvPr/>
        </p:nvSpPr>
        <p:spPr>
          <a:xfrm>
            <a:off x="6303962" y="1766444"/>
            <a:ext cx="4976812" cy="1107996"/>
          </a:xfrm>
          <a:prstGeom prst="rect">
            <a:avLst/>
          </a:prstGeom>
          <a:noFill/>
        </p:spPr>
        <p:txBody>
          <a:bodyPr wrap="square" lIns="0" tIns="0" rIns="0" bIns="0" rtlCol="0" anchor="t" anchorCtr="0">
            <a:spAutoFit/>
          </a:bodyPr>
          <a:lstStyle/>
          <a:p>
            <a:r>
              <a:rPr lang="en-US" b="1" dirty="0" smtClean="0">
                <a:solidFill>
                  <a:srgbClr val="005555"/>
                </a:solidFill>
              </a:rPr>
              <a:t>con:</a:t>
            </a:r>
          </a:p>
          <a:p>
            <a:pPr marL="285750" indent="-285750">
              <a:buFont typeface="Arial" panose="020B0604020202020204" pitchFamily="34" charset="0"/>
              <a:buChar char="•"/>
            </a:pPr>
            <a:r>
              <a:rPr lang="en-US" b="1" dirty="0" smtClean="0">
                <a:solidFill>
                  <a:srgbClr val="005555"/>
                </a:solidFill>
              </a:rPr>
              <a:t>not yet finalized (2020)</a:t>
            </a:r>
          </a:p>
          <a:p>
            <a:pPr marL="285750" indent="-285750">
              <a:buFont typeface="Arial" panose="020B0604020202020204" pitchFamily="34" charset="0"/>
              <a:buChar char="•"/>
            </a:pPr>
            <a:r>
              <a:rPr lang="en-US" b="1" dirty="0" smtClean="0">
                <a:solidFill>
                  <a:srgbClr val="005555"/>
                </a:solidFill>
              </a:rPr>
              <a:t>Reference implementation not ready for reference testing</a:t>
            </a:r>
            <a:endParaRPr lang="en-US" b="1" dirty="0">
              <a:solidFill>
                <a:srgbClr val="005555"/>
              </a:solidFill>
            </a:endParaRPr>
          </a:p>
        </p:txBody>
      </p:sp>
    </p:spTree>
    <p:extLst>
      <p:ext uri="{BB962C8B-B14F-4D97-AF65-F5344CB8AC3E}">
        <p14:creationId xmlns:p14="http://schemas.microsoft.com/office/powerpoint/2010/main" val="12517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13</a:t>
            </a:fld>
            <a:endParaRPr lang="de-DE" dirty="0"/>
          </a:p>
        </p:txBody>
      </p:sp>
      <p:sp>
        <p:nvSpPr>
          <p:cNvPr id="6" name="Titel 5"/>
          <p:cNvSpPr>
            <a:spLocks noGrp="1"/>
          </p:cNvSpPr>
          <p:nvPr>
            <p:ph type="title"/>
          </p:nvPr>
        </p:nvSpPr>
        <p:spPr/>
        <p:txBody>
          <a:bodyPr/>
          <a:lstStyle/>
          <a:p>
            <a:r>
              <a:rPr lang="en-US" dirty="0"/>
              <a:t>Fusion Power Video </a:t>
            </a:r>
            <a:r>
              <a:rPr lang="en-US" dirty="0" smtClean="0"/>
              <a:t>– Algorithm Details</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a:t>
            </a:r>
            <a:r>
              <a:rPr lang="en-US" sz="1600" dirty="0">
                <a:solidFill>
                  <a:srgbClr val="669999"/>
                </a:solidFill>
                <a:effectLst>
                  <a:outerShdw blurRad="38100" dist="38100" dir="2700000" algn="tl">
                    <a:srgbClr val="000000">
                      <a:alpha val="43137"/>
                    </a:srgbClr>
                  </a:outerShdw>
                </a:effectLst>
              </a:rPr>
              <a:t>FPV Algorithm</a:t>
            </a:r>
            <a:r>
              <a:rPr lang="en-US" sz="1600" dirty="0">
                <a:solidFill>
                  <a:srgbClr val="99BBBB"/>
                </a:solidFill>
              </a:rPr>
              <a:t> | FPV@W7X | Outlook | Standardization</a:t>
            </a:r>
          </a:p>
        </p:txBody>
      </p:sp>
      <p:sp>
        <p:nvSpPr>
          <p:cNvPr id="8" name="Rechteck 7"/>
          <p:cNvSpPr/>
          <p:nvPr/>
        </p:nvSpPr>
        <p:spPr>
          <a:xfrm>
            <a:off x="292100" y="2717800"/>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Raw input image</a:t>
            </a:r>
          </a:p>
        </p:txBody>
      </p:sp>
      <p:grpSp>
        <p:nvGrpSpPr>
          <p:cNvPr id="78" name="Gruppieren 77"/>
          <p:cNvGrpSpPr/>
          <p:nvPr/>
        </p:nvGrpSpPr>
        <p:grpSpPr>
          <a:xfrm>
            <a:off x="3132705" y="1263234"/>
            <a:ext cx="1008000" cy="3917132"/>
            <a:chOff x="3132705" y="1263234"/>
            <a:chExt cx="1008000" cy="3917132"/>
          </a:xfrm>
        </p:grpSpPr>
        <p:sp>
          <p:nvSpPr>
            <p:cNvPr id="10" name="Rechteck 9"/>
            <p:cNvSpPr/>
            <p:nvPr/>
          </p:nvSpPr>
          <p:spPr>
            <a:xfrm>
              <a:off x="3132705" y="1263234"/>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Preview</a:t>
              </a:r>
            </a:p>
            <a:p>
              <a:pPr algn="ctr">
                <a:spcBef>
                  <a:spcPts val="1150"/>
                </a:spcBef>
                <a:buClr>
                  <a:srgbClr val="116656"/>
                </a:buClr>
                <a:buSzPct val="120000"/>
              </a:pPr>
              <a:r>
                <a:rPr lang="en-US" sz="1200" b="1" dirty="0" smtClean="0">
                  <a:solidFill>
                    <a:schemeClr val="bg1"/>
                  </a:solidFill>
                </a:rPr>
                <a:t>¼ x ¼, 7bpp</a:t>
              </a:r>
            </a:p>
          </p:txBody>
        </p:sp>
        <p:sp>
          <p:nvSpPr>
            <p:cNvPr id="11" name="Rechteck 10"/>
            <p:cNvSpPr/>
            <p:nvPr/>
          </p:nvSpPr>
          <p:spPr>
            <a:xfrm>
              <a:off x="3132705" y="2717800"/>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High plane</a:t>
              </a:r>
              <a:r>
                <a:rPr lang="en-US" b="1" dirty="0">
                  <a:solidFill>
                    <a:schemeClr val="bg1"/>
                  </a:solidFill>
                </a:rPr>
                <a:t/>
              </a:r>
              <a:br>
                <a:rPr lang="en-US" b="1" dirty="0">
                  <a:solidFill>
                    <a:schemeClr val="bg1"/>
                  </a:solidFill>
                </a:rPr>
              </a:br>
              <a:r>
                <a:rPr lang="en-US" sz="1200" b="1" dirty="0" smtClean="0">
                  <a:solidFill>
                    <a:schemeClr val="bg1"/>
                  </a:solidFill>
                </a:rPr>
                <a:t>(8 MSB)</a:t>
              </a:r>
            </a:p>
          </p:txBody>
        </p:sp>
        <p:sp>
          <p:nvSpPr>
            <p:cNvPr id="12" name="Rechteck 11"/>
            <p:cNvSpPr/>
            <p:nvPr/>
          </p:nvSpPr>
          <p:spPr>
            <a:xfrm>
              <a:off x="3132705" y="4172366"/>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Low </a:t>
              </a:r>
              <a:r>
                <a:rPr lang="en-US" b="1" dirty="0">
                  <a:solidFill>
                    <a:schemeClr val="bg1"/>
                  </a:solidFill>
                </a:rPr>
                <a:t>plane</a:t>
              </a:r>
              <a:br>
                <a:rPr lang="en-US" b="1" dirty="0">
                  <a:solidFill>
                    <a:schemeClr val="bg1"/>
                  </a:solidFill>
                </a:rPr>
              </a:br>
              <a:r>
                <a:rPr lang="en-US" sz="1200" b="1" dirty="0" smtClean="0">
                  <a:solidFill>
                    <a:schemeClr val="bg1"/>
                  </a:solidFill>
                </a:rPr>
                <a:t>(0-8 MSB</a:t>
              </a:r>
              <a:r>
                <a:rPr lang="en-US" sz="1200" b="1" dirty="0">
                  <a:solidFill>
                    <a:schemeClr val="bg1"/>
                  </a:solidFill>
                </a:rPr>
                <a:t>)</a:t>
              </a:r>
            </a:p>
          </p:txBody>
        </p:sp>
      </p:grpSp>
      <p:sp>
        <p:nvSpPr>
          <p:cNvPr id="13" name="Rechteck 12"/>
          <p:cNvSpPr/>
          <p:nvPr/>
        </p:nvSpPr>
        <p:spPr>
          <a:xfrm>
            <a:off x="1661602" y="2717800"/>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Left aligned input</a:t>
            </a:r>
          </a:p>
        </p:txBody>
      </p:sp>
      <p:grpSp>
        <p:nvGrpSpPr>
          <p:cNvPr id="83" name="Gruppieren 82"/>
          <p:cNvGrpSpPr/>
          <p:nvPr/>
        </p:nvGrpSpPr>
        <p:grpSpPr>
          <a:xfrm>
            <a:off x="5581265" y="2717800"/>
            <a:ext cx="1008000" cy="2462566"/>
            <a:chOff x="5581265" y="2717800"/>
            <a:chExt cx="1008000" cy="2462566"/>
          </a:xfrm>
        </p:grpSpPr>
        <p:sp>
          <p:nvSpPr>
            <p:cNvPr id="18" name="Rechteck 17"/>
            <p:cNvSpPr/>
            <p:nvPr/>
          </p:nvSpPr>
          <p:spPr>
            <a:xfrm>
              <a:off x="5581265" y="2717800"/>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High plane</a:t>
              </a:r>
              <a:endParaRPr lang="en-US" sz="1200" b="1" dirty="0" smtClean="0">
                <a:solidFill>
                  <a:schemeClr val="bg1"/>
                </a:solidFill>
              </a:endParaRPr>
            </a:p>
          </p:txBody>
        </p:sp>
        <p:sp>
          <p:nvSpPr>
            <p:cNvPr id="19" name="Rechteck 18"/>
            <p:cNvSpPr/>
            <p:nvPr/>
          </p:nvSpPr>
          <p:spPr>
            <a:xfrm>
              <a:off x="5581265" y="4172366"/>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Low plane</a:t>
              </a:r>
              <a:endParaRPr lang="en-US" sz="1200" b="1" dirty="0">
                <a:solidFill>
                  <a:schemeClr val="bg1"/>
                </a:solidFill>
              </a:endParaRPr>
            </a:p>
          </p:txBody>
        </p:sp>
      </p:grpSp>
      <p:grpSp>
        <p:nvGrpSpPr>
          <p:cNvPr id="85" name="Gruppieren 84"/>
          <p:cNvGrpSpPr/>
          <p:nvPr/>
        </p:nvGrpSpPr>
        <p:grpSpPr>
          <a:xfrm>
            <a:off x="8215245" y="1263234"/>
            <a:ext cx="1008000" cy="2462566"/>
            <a:chOff x="8215245" y="1263234"/>
            <a:chExt cx="1008000" cy="2462566"/>
          </a:xfrm>
        </p:grpSpPr>
        <p:sp>
          <p:nvSpPr>
            <p:cNvPr id="20" name="Rechteck 19"/>
            <p:cNvSpPr/>
            <p:nvPr/>
          </p:nvSpPr>
          <p:spPr>
            <a:xfrm>
              <a:off x="8215245" y="1263234"/>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Preview</a:t>
              </a:r>
            </a:p>
          </p:txBody>
        </p:sp>
        <p:sp>
          <p:nvSpPr>
            <p:cNvPr id="21" name="Rechteck 20"/>
            <p:cNvSpPr/>
            <p:nvPr/>
          </p:nvSpPr>
          <p:spPr>
            <a:xfrm>
              <a:off x="8215245" y="2717800"/>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High plane</a:t>
              </a:r>
              <a:endParaRPr lang="en-US" sz="1200" b="1" dirty="0" smtClean="0">
                <a:solidFill>
                  <a:schemeClr val="bg1"/>
                </a:solidFill>
              </a:endParaRPr>
            </a:p>
          </p:txBody>
        </p:sp>
      </p:grpSp>
      <p:grpSp>
        <p:nvGrpSpPr>
          <p:cNvPr id="88" name="Gruppieren 87"/>
          <p:cNvGrpSpPr/>
          <p:nvPr/>
        </p:nvGrpSpPr>
        <p:grpSpPr>
          <a:xfrm>
            <a:off x="10219305" y="1252939"/>
            <a:ext cx="1008000" cy="3917132"/>
            <a:chOff x="10219305" y="1252939"/>
            <a:chExt cx="1008000" cy="3917132"/>
          </a:xfrm>
        </p:grpSpPr>
        <p:sp>
          <p:nvSpPr>
            <p:cNvPr id="41" name="Rechteck 40"/>
            <p:cNvSpPr/>
            <p:nvPr/>
          </p:nvSpPr>
          <p:spPr>
            <a:xfrm>
              <a:off x="10219305" y="1252939"/>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algn="ctr">
                <a:spcBef>
                  <a:spcPts val="1150"/>
                </a:spcBef>
                <a:buClr>
                  <a:srgbClr val="116656"/>
                </a:buClr>
                <a:buSzPct val="120000"/>
              </a:pPr>
              <a:r>
                <a:rPr lang="en-US" sz="1100" b="1" dirty="0" smtClean="0">
                  <a:solidFill>
                    <a:schemeClr val="bg1"/>
                  </a:solidFill>
                </a:rPr>
                <a:t>compressed</a:t>
              </a:r>
            </a:p>
            <a:p>
              <a:pPr algn="ctr">
                <a:spcBef>
                  <a:spcPts val="1150"/>
                </a:spcBef>
                <a:buClr>
                  <a:srgbClr val="116656"/>
                </a:buClr>
                <a:buSzPct val="120000"/>
              </a:pPr>
              <a:r>
                <a:rPr lang="en-US" b="1" dirty="0">
                  <a:solidFill>
                    <a:schemeClr val="bg1"/>
                  </a:solidFill>
                </a:rPr>
                <a:t>P</a:t>
              </a:r>
              <a:r>
                <a:rPr lang="en-US" b="1" dirty="0" smtClean="0">
                  <a:solidFill>
                    <a:schemeClr val="bg1"/>
                  </a:solidFill>
                </a:rPr>
                <a:t>review</a:t>
              </a:r>
            </a:p>
          </p:txBody>
        </p:sp>
        <p:sp>
          <p:nvSpPr>
            <p:cNvPr id="42" name="Rechteck 41"/>
            <p:cNvSpPr/>
            <p:nvPr/>
          </p:nvSpPr>
          <p:spPr>
            <a:xfrm>
              <a:off x="10219305" y="2707505"/>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lvl="0" algn="ctr">
                <a:spcBef>
                  <a:spcPts val="1150"/>
                </a:spcBef>
                <a:buClr>
                  <a:srgbClr val="116656"/>
                </a:buClr>
                <a:buSzPct val="120000"/>
              </a:pPr>
              <a:r>
                <a:rPr lang="en-US" sz="1100" b="1" dirty="0">
                  <a:solidFill>
                    <a:srgbClr val="FFFFFF"/>
                  </a:solidFill>
                </a:rPr>
                <a:t>compressed</a:t>
              </a:r>
            </a:p>
            <a:p>
              <a:pPr algn="ctr">
                <a:spcBef>
                  <a:spcPts val="1150"/>
                </a:spcBef>
                <a:buClr>
                  <a:srgbClr val="116656"/>
                </a:buClr>
                <a:buSzPct val="120000"/>
              </a:pPr>
              <a:r>
                <a:rPr lang="en-US" b="1" dirty="0" smtClean="0">
                  <a:solidFill>
                    <a:schemeClr val="bg1"/>
                  </a:solidFill>
                </a:rPr>
                <a:t> High plane</a:t>
              </a:r>
              <a:endParaRPr lang="en-US" sz="1200" b="1" dirty="0" smtClean="0">
                <a:solidFill>
                  <a:schemeClr val="bg1"/>
                </a:solidFill>
              </a:endParaRPr>
            </a:p>
          </p:txBody>
        </p:sp>
        <p:sp>
          <p:nvSpPr>
            <p:cNvPr id="43" name="Rechteck 42"/>
            <p:cNvSpPr/>
            <p:nvPr/>
          </p:nvSpPr>
          <p:spPr>
            <a:xfrm>
              <a:off x="10219305" y="4162071"/>
              <a:ext cx="1008000" cy="1008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36000" tIns="108000" rIns="36000" bIns="144000" rtlCol="0" anchor="ctr" anchorCtr="0"/>
            <a:lstStyle/>
            <a:p>
              <a:pPr lvl="0" algn="ctr">
                <a:spcBef>
                  <a:spcPts val="1150"/>
                </a:spcBef>
                <a:buClr>
                  <a:srgbClr val="116656"/>
                </a:buClr>
                <a:buSzPct val="120000"/>
              </a:pPr>
              <a:r>
                <a:rPr lang="en-US" sz="1100" b="1" dirty="0">
                  <a:solidFill>
                    <a:srgbClr val="FFFFFF"/>
                  </a:solidFill>
                </a:rPr>
                <a:t>compressed</a:t>
              </a:r>
            </a:p>
            <a:p>
              <a:pPr algn="ctr">
                <a:spcBef>
                  <a:spcPts val="1150"/>
                </a:spcBef>
                <a:buClr>
                  <a:srgbClr val="116656"/>
                </a:buClr>
                <a:buSzPct val="120000"/>
              </a:pPr>
              <a:r>
                <a:rPr lang="en-US" b="1" dirty="0" smtClean="0">
                  <a:solidFill>
                    <a:schemeClr val="bg1"/>
                  </a:solidFill>
                </a:rPr>
                <a:t>Low plane</a:t>
              </a:r>
              <a:endParaRPr lang="en-US" sz="1200" b="1" dirty="0">
                <a:solidFill>
                  <a:schemeClr val="bg1"/>
                </a:solidFill>
              </a:endParaRPr>
            </a:p>
          </p:txBody>
        </p:sp>
      </p:grpSp>
      <p:grpSp>
        <p:nvGrpSpPr>
          <p:cNvPr id="76" name="Gruppieren 75"/>
          <p:cNvGrpSpPr/>
          <p:nvPr/>
        </p:nvGrpSpPr>
        <p:grpSpPr>
          <a:xfrm>
            <a:off x="706832" y="3221800"/>
            <a:ext cx="1458770" cy="2802856"/>
            <a:chOff x="706832" y="3221800"/>
            <a:chExt cx="1458770" cy="2802856"/>
          </a:xfrm>
        </p:grpSpPr>
        <p:cxnSp>
          <p:nvCxnSpPr>
            <p:cNvPr id="24" name="Gerade Verbindung mit Pfeil 23"/>
            <p:cNvCxnSpPr>
              <a:stCxn id="8" idx="3"/>
              <a:endCxn id="13" idx="1"/>
            </p:cNvCxnSpPr>
            <p:nvPr/>
          </p:nvCxnSpPr>
          <p:spPr>
            <a:xfrm>
              <a:off x="1300100" y="3221800"/>
              <a:ext cx="361502"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1" name="Rechteck 70"/>
            <p:cNvSpPr/>
            <p:nvPr/>
          </p:nvSpPr>
          <p:spPr>
            <a:xfrm>
              <a:off x="706832" y="5378325"/>
              <a:ext cx="1458770" cy="646331"/>
            </a:xfrm>
            <a:prstGeom prst="rect">
              <a:avLst/>
            </a:prstGeom>
          </p:spPr>
          <p:txBody>
            <a:bodyPr wrap="square">
              <a:spAutoFit/>
            </a:bodyPr>
            <a:lstStyle/>
            <a:p>
              <a:pPr algn="ctr"/>
              <a:r>
                <a:rPr lang="en-US" b="1" dirty="0" smtClean="0">
                  <a:solidFill>
                    <a:srgbClr val="005555"/>
                  </a:solidFill>
                </a:rPr>
                <a:t>Left Shift to Alignment</a:t>
              </a:r>
              <a:endParaRPr lang="en-US" dirty="0"/>
            </a:p>
          </p:txBody>
        </p:sp>
      </p:grpSp>
      <p:grpSp>
        <p:nvGrpSpPr>
          <p:cNvPr id="77" name="Gruppieren 76"/>
          <p:cNvGrpSpPr/>
          <p:nvPr/>
        </p:nvGrpSpPr>
        <p:grpSpPr>
          <a:xfrm>
            <a:off x="2179437" y="1767234"/>
            <a:ext cx="1457268" cy="4257423"/>
            <a:chOff x="2179437" y="1767234"/>
            <a:chExt cx="1457268" cy="4257423"/>
          </a:xfrm>
        </p:grpSpPr>
        <p:cxnSp>
          <p:nvCxnSpPr>
            <p:cNvPr id="26" name="Gerade Verbindung mit Pfeil 25"/>
            <p:cNvCxnSpPr>
              <a:stCxn id="13" idx="3"/>
              <a:endCxn id="10" idx="1"/>
            </p:cNvCxnSpPr>
            <p:nvPr/>
          </p:nvCxnSpPr>
          <p:spPr>
            <a:xfrm flipV="1">
              <a:off x="2669602" y="1767234"/>
              <a:ext cx="463103" cy="1454566"/>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13" idx="3"/>
              <a:endCxn id="11" idx="1"/>
            </p:cNvCxnSpPr>
            <p:nvPr/>
          </p:nvCxnSpPr>
          <p:spPr>
            <a:xfrm>
              <a:off x="2669602" y="3221800"/>
              <a:ext cx="463103"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13" idx="3"/>
              <a:endCxn id="12" idx="1"/>
            </p:cNvCxnSpPr>
            <p:nvPr/>
          </p:nvCxnSpPr>
          <p:spPr>
            <a:xfrm>
              <a:off x="2669602" y="3221800"/>
              <a:ext cx="463103" cy="1454566"/>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2179437" y="5378326"/>
              <a:ext cx="1457268" cy="646331"/>
            </a:xfrm>
            <a:prstGeom prst="rect">
              <a:avLst/>
            </a:prstGeom>
          </p:spPr>
          <p:txBody>
            <a:bodyPr wrap="square">
              <a:spAutoFit/>
            </a:bodyPr>
            <a:lstStyle/>
            <a:p>
              <a:pPr algn="ctr"/>
              <a:r>
                <a:rPr lang="en-US" b="1" dirty="0">
                  <a:solidFill>
                    <a:srgbClr val="005555"/>
                  </a:solidFill>
                </a:rPr>
                <a:t>Plane Splitting</a:t>
              </a:r>
              <a:endParaRPr lang="en-US" dirty="0"/>
            </a:p>
          </p:txBody>
        </p:sp>
      </p:grpSp>
      <p:grpSp>
        <p:nvGrpSpPr>
          <p:cNvPr id="82" name="Gruppieren 81"/>
          <p:cNvGrpSpPr/>
          <p:nvPr/>
        </p:nvGrpSpPr>
        <p:grpSpPr>
          <a:xfrm>
            <a:off x="4140705" y="2888285"/>
            <a:ext cx="1440560" cy="3136372"/>
            <a:chOff x="4140705" y="2888285"/>
            <a:chExt cx="1440560" cy="3136372"/>
          </a:xfrm>
        </p:grpSpPr>
        <p:sp>
          <p:nvSpPr>
            <p:cNvPr id="16" name="Rechteck 15"/>
            <p:cNvSpPr/>
            <p:nvPr/>
          </p:nvSpPr>
          <p:spPr>
            <a:xfrm>
              <a:off x="4356985" y="3441189"/>
              <a:ext cx="1008000" cy="1008000"/>
            </a:xfrm>
            <a:prstGeom prst="rect">
              <a:avLst/>
            </a:prstGeom>
            <a:ln>
              <a:tailEnd type="triangle" w="lg" len="med"/>
            </a:ln>
          </p:spPr>
          <p:style>
            <a:lnRef idx="2">
              <a:schemeClr val="accent2">
                <a:shade val="50000"/>
              </a:schemeClr>
            </a:lnRef>
            <a:fillRef idx="1">
              <a:schemeClr val="accent2"/>
            </a:fillRef>
            <a:effectRef idx="0">
              <a:schemeClr val="accent2"/>
            </a:effectRef>
            <a:fontRef idx="minor">
              <a:schemeClr val="lt1"/>
            </a:fontRef>
          </p:style>
          <p:txBody>
            <a:bodyPr wrap="square" lIns="36000" tIns="108000" rIns="36000" bIns="144000" rtlCol="0" anchor="ctr" anchorCtr="0"/>
            <a:lstStyle/>
            <a:p>
              <a:pPr algn="ctr">
                <a:spcBef>
                  <a:spcPts val="1150"/>
                </a:spcBef>
                <a:buClr>
                  <a:srgbClr val="116656"/>
                </a:buClr>
                <a:buSzPct val="120000"/>
              </a:pPr>
              <a:r>
                <a:rPr lang="en-US" b="1" dirty="0" smtClean="0">
                  <a:solidFill>
                    <a:schemeClr val="bg1"/>
                  </a:solidFill>
                </a:rPr>
                <a:t>Delta Frame</a:t>
              </a:r>
            </a:p>
          </p:txBody>
        </p:sp>
        <p:cxnSp>
          <p:nvCxnSpPr>
            <p:cNvPr id="36" name="Gerade Verbindung mit Pfeil 35"/>
            <p:cNvCxnSpPr>
              <a:stCxn id="11" idx="3"/>
              <a:endCxn id="18" idx="1"/>
            </p:cNvCxnSpPr>
            <p:nvPr/>
          </p:nvCxnSpPr>
          <p:spPr>
            <a:xfrm>
              <a:off x="4140705" y="3221800"/>
              <a:ext cx="1440560"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stCxn id="12" idx="3"/>
              <a:endCxn id="19" idx="1"/>
            </p:cNvCxnSpPr>
            <p:nvPr/>
          </p:nvCxnSpPr>
          <p:spPr>
            <a:xfrm>
              <a:off x="4140705" y="4676366"/>
              <a:ext cx="1440560"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stCxn id="16" idx="0"/>
            </p:cNvCxnSpPr>
            <p:nvPr/>
          </p:nvCxnSpPr>
          <p:spPr>
            <a:xfrm flipV="1">
              <a:off x="4860985" y="3239152"/>
              <a:ext cx="0" cy="202037"/>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a:stCxn id="16" idx="2"/>
            </p:cNvCxnSpPr>
            <p:nvPr/>
          </p:nvCxnSpPr>
          <p:spPr>
            <a:xfrm>
              <a:off x="4860985" y="4449189"/>
              <a:ext cx="0" cy="242811"/>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704138" y="2888285"/>
              <a:ext cx="304800" cy="294953"/>
            </a:xfrm>
            <a:prstGeom prst="rect">
              <a:avLst/>
            </a:prstGeom>
            <a:noFill/>
          </p:spPr>
          <p:txBody>
            <a:bodyPr wrap="square" lIns="0" tIns="0" rIns="0" bIns="0" rtlCol="0" anchor="t" anchorCtr="0">
              <a:spAutoFit/>
            </a:bodyPr>
            <a:lstStyle/>
            <a:p>
              <a:pPr>
                <a:lnSpc>
                  <a:spcPts val="2300"/>
                </a:lnSpc>
                <a:spcBef>
                  <a:spcPts val="1150"/>
                </a:spcBef>
              </a:pPr>
              <a:r>
                <a:rPr lang="en-US" sz="2400" b="1" dirty="0">
                  <a:solidFill>
                    <a:srgbClr val="005555"/>
                  </a:solidFill>
                  <a:effectLst>
                    <a:outerShdw blurRad="38100" dist="38100" dir="2700000" algn="tl">
                      <a:srgbClr val="000000">
                        <a:alpha val="43137"/>
                      </a:srgbClr>
                    </a:outerShdw>
                  </a:effectLst>
                </a:rPr>
                <a:t>⊝</a:t>
              </a:r>
              <a:endParaRPr lang="en-US" sz="2400" b="1" dirty="0" smtClean="0">
                <a:solidFill>
                  <a:srgbClr val="005555"/>
                </a:solidFill>
                <a:effectLst>
                  <a:outerShdw blurRad="38100" dist="38100" dir="2700000" algn="tl">
                    <a:srgbClr val="000000">
                      <a:alpha val="43137"/>
                    </a:srgbClr>
                  </a:outerShdw>
                </a:effectLst>
              </a:endParaRPr>
            </a:p>
          </p:txBody>
        </p:sp>
        <p:sp>
          <p:nvSpPr>
            <p:cNvPr id="55" name="Textfeld 54"/>
            <p:cNvSpPr txBox="1"/>
            <p:nvPr/>
          </p:nvSpPr>
          <p:spPr>
            <a:xfrm>
              <a:off x="4704138" y="4762450"/>
              <a:ext cx="304800" cy="294953"/>
            </a:xfrm>
            <a:prstGeom prst="rect">
              <a:avLst/>
            </a:prstGeom>
            <a:noFill/>
          </p:spPr>
          <p:txBody>
            <a:bodyPr wrap="square" lIns="0" tIns="0" rIns="0" bIns="0" rtlCol="0" anchor="t" anchorCtr="0">
              <a:spAutoFit/>
            </a:bodyPr>
            <a:lstStyle/>
            <a:p>
              <a:pPr>
                <a:lnSpc>
                  <a:spcPts val="2300"/>
                </a:lnSpc>
                <a:spcBef>
                  <a:spcPts val="1150"/>
                </a:spcBef>
              </a:pPr>
              <a:r>
                <a:rPr lang="en-US" sz="2400" b="1" dirty="0">
                  <a:solidFill>
                    <a:srgbClr val="005555"/>
                  </a:solidFill>
                  <a:effectLst>
                    <a:outerShdw blurRad="38100" dist="38100" dir="2700000" algn="tl">
                      <a:srgbClr val="000000">
                        <a:alpha val="43137"/>
                      </a:srgbClr>
                    </a:outerShdw>
                  </a:effectLst>
                </a:rPr>
                <a:t>⊝</a:t>
              </a:r>
              <a:endParaRPr lang="en-US" sz="2400" b="1" dirty="0" smtClean="0">
                <a:solidFill>
                  <a:srgbClr val="005555"/>
                </a:solidFill>
                <a:effectLst>
                  <a:outerShdw blurRad="38100" dist="38100" dir="2700000" algn="tl">
                    <a:srgbClr val="000000">
                      <a:alpha val="43137"/>
                    </a:srgbClr>
                  </a:outerShdw>
                </a:effectLst>
              </a:endParaRPr>
            </a:p>
          </p:txBody>
        </p:sp>
        <p:sp>
          <p:nvSpPr>
            <p:cNvPr id="73" name="Rechteck 72"/>
            <p:cNvSpPr/>
            <p:nvPr/>
          </p:nvSpPr>
          <p:spPr>
            <a:xfrm>
              <a:off x="4156576" y="5378326"/>
              <a:ext cx="1408818" cy="646331"/>
            </a:xfrm>
            <a:prstGeom prst="rect">
              <a:avLst/>
            </a:prstGeom>
          </p:spPr>
          <p:txBody>
            <a:bodyPr wrap="square">
              <a:spAutoFit/>
            </a:bodyPr>
            <a:lstStyle/>
            <a:p>
              <a:pPr algn="ctr"/>
              <a:r>
                <a:rPr lang="en-US" b="1" dirty="0">
                  <a:solidFill>
                    <a:srgbClr val="005555"/>
                  </a:solidFill>
                </a:rPr>
                <a:t>Delta Prediction</a:t>
              </a:r>
              <a:endParaRPr lang="en-US" dirty="0"/>
            </a:p>
          </p:txBody>
        </p:sp>
      </p:grpSp>
      <p:grpSp>
        <p:nvGrpSpPr>
          <p:cNvPr id="87" name="Gruppieren 86"/>
          <p:cNvGrpSpPr/>
          <p:nvPr/>
        </p:nvGrpSpPr>
        <p:grpSpPr>
          <a:xfrm>
            <a:off x="6589265" y="1286303"/>
            <a:ext cx="4016491" cy="4738354"/>
            <a:chOff x="6589265" y="1286303"/>
            <a:chExt cx="4016491" cy="4738354"/>
          </a:xfrm>
        </p:grpSpPr>
        <p:cxnSp>
          <p:nvCxnSpPr>
            <p:cNvPr id="49" name="Gerade Verbindung mit Pfeil 48"/>
            <p:cNvCxnSpPr>
              <a:stCxn id="19" idx="3"/>
              <a:endCxn id="43" idx="1"/>
            </p:cNvCxnSpPr>
            <p:nvPr/>
          </p:nvCxnSpPr>
          <p:spPr>
            <a:xfrm flipV="1">
              <a:off x="6589265" y="4666071"/>
              <a:ext cx="3630040" cy="10295"/>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a:stCxn id="21" idx="3"/>
              <a:endCxn id="42" idx="1"/>
            </p:cNvCxnSpPr>
            <p:nvPr/>
          </p:nvCxnSpPr>
          <p:spPr>
            <a:xfrm flipV="1">
              <a:off x="9223245" y="3211505"/>
              <a:ext cx="996060" cy="10295"/>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20" idx="3"/>
              <a:endCxn id="41" idx="1"/>
            </p:cNvCxnSpPr>
            <p:nvPr/>
          </p:nvCxnSpPr>
          <p:spPr>
            <a:xfrm flipV="1">
              <a:off x="9223245" y="1756939"/>
              <a:ext cx="996060" cy="10295"/>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0" name="Grafik 5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4298" y="2801766"/>
              <a:ext cx="725894" cy="819476"/>
            </a:xfrm>
            <a:prstGeom prst="rect">
              <a:avLst/>
            </a:prstGeom>
          </p:spPr>
        </p:pic>
        <p:pic>
          <p:nvPicPr>
            <p:cNvPr id="61" name="Grafik 6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2358" y="1286303"/>
              <a:ext cx="725894" cy="819476"/>
            </a:xfrm>
            <a:prstGeom prst="rect">
              <a:avLst/>
            </a:prstGeom>
          </p:spPr>
        </p:pic>
        <p:pic>
          <p:nvPicPr>
            <p:cNvPr id="62" name="Grafik 6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2358" y="4264910"/>
              <a:ext cx="725894" cy="819476"/>
            </a:xfrm>
            <a:prstGeom prst="rect">
              <a:avLst/>
            </a:prstGeom>
          </p:spPr>
        </p:pic>
        <p:sp>
          <p:nvSpPr>
            <p:cNvPr id="75" name="Rechteck 74"/>
            <p:cNvSpPr/>
            <p:nvPr/>
          </p:nvSpPr>
          <p:spPr>
            <a:xfrm>
              <a:off x="8824854" y="5378326"/>
              <a:ext cx="1780902" cy="646331"/>
            </a:xfrm>
            <a:prstGeom prst="rect">
              <a:avLst/>
            </a:prstGeom>
          </p:spPr>
          <p:txBody>
            <a:bodyPr wrap="square">
              <a:spAutoFit/>
            </a:bodyPr>
            <a:lstStyle/>
            <a:p>
              <a:pPr algn="ctr"/>
              <a:r>
                <a:rPr lang="en-US" b="1" dirty="0" err="1">
                  <a:solidFill>
                    <a:srgbClr val="005555"/>
                  </a:solidFill>
                </a:rPr>
                <a:t>brotli</a:t>
              </a:r>
              <a:r>
                <a:rPr lang="en-US" b="1" dirty="0">
                  <a:solidFill>
                    <a:srgbClr val="005555"/>
                  </a:solidFill>
                </a:rPr>
                <a:t> Stream Compression</a:t>
              </a:r>
              <a:endParaRPr lang="en-US" dirty="0"/>
            </a:p>
          </p:txBody>
        </p:sp>
      </p:grpSp>
      <p:grpSp>
        <p:nvGrpSpPr>
          <p:cNvPr id="86" name="Gruppieren 85"/>
          <p:cNvGrpSpPr/>
          <p:nvPr/>
        </p:nvGrpSpPr>
        <p:grpSpPr>
          <a:xfrm>
            <a:off x="4140705" y="975727"/>
            <a:ext cx="4368391" cy="5048930"/>
            <a:chOff x="4140705" y="975727"/>
            <a:chExt cx="4368391" cy="5048930"/>
          </a:xfrm>
        </p:grpSpPr>
        <p:sp>
          <p:nvSpPr>
            <p:cNvPr id="74" name="Rechteck 73"/>
            <p:cNvSpPr/>
            <p:nvPr/>
          </p:nvSpPr>
          <p:spPr>
            <a:xfrm>
              <a:off x="6248304" y="5378326"/>
              <a:ext cx="2260792" cy="646331"/>
            </a:xfrm>
            <a:prstGeom prst="rect">
              <a:avLst/>
            </a:prstGeom>
          </p:spPr>
          <p:txBody>
            <a:bodyPr wrap="square">
              <a:spAutoFit/>
            </a:bodyPr>
            <a:lstStyle/>
            <a:p>
              <a:pPr algn="ctr"/>
              <a:r>
                <a:rPr lang="en-US" b="1" dirty="0">
                  <a:solidFill>
                    <a:srgbClr val="005555"/>
                  </a:solidFill>
                </a:rPr>
                <a:t>Clamped </a:t>
              </a:r>
              <a:r>
                <a:rPr lang="en-US" b="1" dirty="0" smtClean="0">
                  <a:solidFill>
                    <a:srgbClr val="005555"/>
                  </a:solidFill>
                </a:rPr>
                <a:t>Gradient </a:t>
              </a:r>
              <a:r>
                <a:rPr lang="en-US" b="1" dirty="0">
                  <a:solidFill>
                    <a:srgbClr val="005555"/>
                  </a:solidFill>
                </a:rPr>
                <a:t>Prediction</a:t>
              </a:r>
              <a:endParaRPr lang="en-US" dirty="0"/>
            </a:p>
          </p:txBody>
        </p:sp>
        <p:grpSp>
          <p:nvGrpSpPr>
            <p:cNvPr id="84" name="Gruppieren 83"/>
            <p:cNvGrpSpPr/>
            <p:nvPr/>
          </p:nvGrpSpPr>
          <p:grpSpPr>
            <a:xfrm>
              <a:off x="4140705" y="975727"/>
              <a:ext cx="4111494" cy="2246073"/>
              <a:chOff x="4140705" y="975727"/>
              <a:chExt cx="4111494" cy="2246073"/>
            </a:xfrm>
          </p:grpSpPr>
          <p:cxnSp>
            <p:nvCxnSpPr>
              <p:cNvPr id="34" name="Gerade Verbindung mit Pfeil 33"/>
              <p:cNvCxnSpPr>
                <a:stCxn id="10" idx="3"/>
                <a:endCxn id="20" idx="1"/>
              </p:cNvCxnSpPr>
              <p:nvPr/>
            </p:nvCxnSpPr>
            <p:spPr>
              <a:xfrm>
                <a:off x="4140705" y="1767234"/>
                <a:ext cx="4074540"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18" idx="3"/>
                <a:endCxn id="21" idx="1"/>
              </p:cNvCxnSpPr>
              <p:nvPr/>
            </p:nvCxnSpPr>
            <p:spPr>
              <a:xfrm>
                <a:off x="6589265" y="3221800"/>
                <a:ext cx="1625980" cy="0"/>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6687292" y="975727"/>
                <a:ext cx="1564907" cy="738664"/>
              </a:xfrm>
              <a:prstGeom prst="rect">
                <a:avLst/>
              </a:prstGeom>
              <a:noFill/>
            </p:spPr>
            <p:txBody>
              <a:bodyPr wrap="square" lIns="0" tIns="0" rIns="0" bIns="0" rtlCol="0" anchor="t" anchorCtr="0">
                <a:spAutoFit/>
              </a:bodyPr>
              <a:lstStyle/>
              <a:p>
                <a:pPr algn="ctr"/>
                <a:r>
                  <a:rPr lang="en-US" sz="1200" b="1" dirty="0" smtClean="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 clamp(</a:t>
                </a:r>
              </a:p>
              <a:p>
                <a:pPr algn="ctr"/>
                <a:r>
                  <a:rPr lang="en-US" sz="1200" b="1" dirty="0" smtClean="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min(N,E),</a:t>
                </a:r>
              </a:p>
              <a:p>
                <a:pPr algn="ctr"/>
                <a:r>
                  <a:rPr lang="en-US" sz="1200" b="1" dirty="0" smtClean="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 </a:t>
                </a:r>
                <a:r>
                  <a:rPr lang="en-US" sz="1200" b="1" dirty="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E - </a:t>
                </a:r>
                <a:r>
                  <a:rPr lang="en-US" sz="1200" b="1" dirty="0" smtClean="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NE,</a:t>
                </a:r>
              </a:p>
              <a:p>
                <a:pPr algn="ctr"/>
                <a:r>
                  <a:rPr lang="en-US" sz="1200" b="1" dirty="0" smtClean="0">
                    <a:solidFill>
                      <a:srgbClr val="005555"/>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max(N,E))</a:t>
                </a:r>
              </a:p>
            </p:txBody>
          </p:sp>
          <p:cxnSp>
            <p:nvCxnSpPr>
              <p:cNvPr id="79" name="Gerade Verbindung mit Pfeil 78"/>
              <p:cNvCxnSpPr/>
              <p:nvPr/>
            </p:nvCxnSpPr>
            <p:spPr>
              <a:xfrm flipV="1">
                <a:off x="7400131" y="1754179"/>
                <a:ext cx="0" cy="202037"/>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a:off x="7400131" y="2964216"/>
                <a:ext cx="0" cy="242811"/>
              </a:xfrm>
              <a:prstGeom prst="straightConnector1">
                <a:avLst/>
              </a:prstGeom>
              <a:ln w="3810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81" name="Gruppieren 80"/>
              <p:cNvGrpSpPr/>
              <p:nvPr/>
            </p:nvGrpSpPr>
            <p:grpSpPr>
              <a:xfrm>
                <a:off x="6830621" y="1923842"/>
                <a:ext cx="1143267" cy="1131325"/>
                <a:chOff x="6740893" y="1824737"/>
                <a:chExt cx="1275614" cy="1262290"/>
              </a:xfrm>
            </p:grpSpPr>
            <p:sp>
              <p:nvSpPr>
                <p:cNvPr id="68" name="Rechteck 67"/>
                <p:cNvSpPr/>
                <p:nvPr/>
              </p:nvSpPr>
              <p:spPr>
                <a:xfrm>
                  <a:off x="6740893" y="1824737"/>
                  <a:ext cx="1275614" cy="1262290"/>
                </a:xfrm>
                <a:prstGeom prst="rect">
                  <a:avLst/>
                </a:prstGeom>
                <a:ln>
                  <a:tailEnd type="triangle" w="lg" len="med"/>
                </a:ln>
              </p:spPr>
              <p:style>
                <a:lnRef idx="2">
                  <a:schemeClr val="accent2">
                    <a:shade val="50000"/>
                  </a:schemeClr>
                </a:lnRef>
                <a:fillRef idx="1">
                  <a:schemeClr val="accent2"/>
                </a:fillRef>
                <a:effectRef idx="0">
                  <a:schemeClr val="accent2"/>
                </a:effectRef>
                <a:fontRef idx="minor">
                  <a:schemeClr val="lt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grpSp>
              <p:nvGrpSpPr>
                <p:cNvPr id="67" name="Gruppieren 66"/>
                <p:cNvGrpSpPr/>
                <p:nvPr/>
              </p:nvGrpSpPr>
              <p:grpSpPr>
                <a:xfrm>
                  <a:off x="6805450" y="1875792"/>
                  <a:ext cx="1146501" cy="1160180"/>
                  <a:chOff x="10029204" y="3783868"/>
                  <a:chExt cx="598370" cy="605509"/>
                </a:xfrm>
              </p:grpSpPr>
              <p:sp>
                <p:nvSpPr>
                  <p:cNvPr id="63" name="Rechteck 62"/>
                  <p:cNvSpPr/>
                  <p:nvPr/>
                </p:nvSpPr>
                <p:spPr>
                  <a:xfrm>
                    <a:off x="10029204" y="3783868"/>
                    <a:ext cx="288000" cy="288000"/>
                  </a:xfrm>
                  <a:prstGeom prst="rect">
                    <a:avLst/>
                  </a:prstGeom>
                  <a:solidFill>
                    <a:schemeClr val="bg1">
                      <a:lumMod val="8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5555"/>
                        </a:solidFill>
                        <a:effectLst>
                          <a:outerShdw blurRad="38100" dist="38100" dir="2700000" algn="tl">
                            <a:srgbClr val="000000">
                              <a:alpha val="43137"/>
                            </a:srgbClr>
                          </a:outerShdw>
                        </a:effectLst>
                        <a:uLnTx/>
                        <a:uFillTx/>
                        <a:latin typeface="Calibri"/>
                        <a:ea typeface="+mn-ea"/>
                        <a:cs typeface="+mn-cs"/>
                      </a:rPr>
                      <a:t>N</a:t>
                    </a:r>
                  </a:p>
                </p:txBody>
              </p:sp>
              <p:sp>
                <p:nvSpPr>
                  <p:cNvPr id="64" name="Rechteck 63"/>
                  <p:cNvSpPr/>
                  <p:nvPr/>
                </p:nvSpPr>
                <p:spPr>
                  <a:xfrm>
                    <a:off x="10339574" y="3783868"/>
                    <a:ext cx="288000" cy="288000"/>
                  </a:xfrm>
                  <a:prstGeom prst="rect">
                    <a:avLst/>
                  </a:prstGeom>
                  <a:solidFill>
                    <a:schemeClr val="bg1">
                      <a:lumMod val="75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5555"/>
                        </a:solidFill>
                        <a:effectLst>
                          <a:outerShdw blurRad="38100" dist="38100" dir="2700000" algn="tl">
                            <a:srgbClr val="000000">
                              <a:alpha val="43137"/>
                            </a:srgbClr>
                          </a:outerShdw>
                        </a:effectLst>
                        <a:uLnTx/>
                        <a:uFillTx/>
                        <a:latin typeface="Calibri"/>
                        <a:ea typeface="+mn-ea"/>
                        <a:cs typeface="+mn-cs"/>
                      </a:rPr>
                      <a:t>NE</a:t>
                    </a:r>
                  </a:p>
                </p:txBody>
              </p:sp>
              <p:sp>
                <p:nvSpPr>
                  <p:cNvPr id="65" name="Rechteck 64"/>
                  <p:cNvSpPr/>
                  <p:nvPr/>
                </p:nvSpPr>
                <p:spPr>
                  <a:xfrm>
                    <a:off x="10029204" y="4101377"/>
                    <a:ext cx="288000" cy="28800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5555"/>
                        </a:solidFill>
                        <a:effectLst>
                          <a:outerShdw blurRad="38100" dist="38100" dir="2700000" algn="tl">
                            <a:srgbClr val="000000">
                              <a:alpha val="43137"/>
                            </a:srgbClr>
                          </a:outerShdw>
                        </a:effectLst>
                        <a:uLnTx/>
                        <a:uFillTx/>
                        <a:latin typeface="Calibri"/>
                        <a:ea typeface="+mn-ea"/>
                        <a:cs typeface="+mn-cs"/>
                      </a:rPr>
                      <a:t>?</a:t>
                    </a:r>
                  </a:p>
                </p:txBody>
              </p:sp>
              <p:sp>
                <p:nvSpPr>
                  <p:cNvPr id="66" name="Rechteck 65"/>
                  <p:cNvSpPr/>
                  <p:nvPr/>
                </p:nvSpPr>
                <p:spPr>
                  <a:xfrm>
                    <a:off x="10339574" y="4101377"/>
                    <a:ext cx="288000" cy="288000"/>
                  </a:xfrm>
                  <a:prstGeom prst="rect">
                    <a:avLst/>
                  </a:prstGeom>
                  <a:solidFill>
                    <a:schemeClr val="bg1">
                      <a:lumMod val="5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5555"/>
                        </a:solidFill>
                        <a:effectLst>
                          <a:outerShdw blurRad="38100" dist="38100" dir="2700000" algn="tl">
                            <a:srgbClr val="000000">
                              <a:alpha val="43137"/>
                            </a:srgbClr>
                          </a:outerShdw>
                        </a:effectLst>
                        <a:uLnTx/>
                        <a:uFillTx/>
                        <a:latin typeface="Calibri"/>
                        <a:ea typeface="+mn-ea"/>
                        <a:cs typeface="+mn-cs"/>
                      </a:rPr>
                      <a:t>E</a:t>
                    </a:r>
                  </a:p>
                </p:txBody>
              </p:sp>
            </p:grpSp>
          </p:grpSp>
        </p:grpSp>
      </p:grpSp>
    </p:spTree>
    <p:extLst>
      <p:ext uri="{BB962C8B-B14F-4D97-AF65-F5344CB8AC3E}">
        <p14:creationId xmlns:p14="http://schemas.microsoft.com/office/powerpoint/2010/main" val="35166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14</a:t>
            </a:fld>
            <a:endParaRPr lang="de-DE" dirty="0"/>
          </a:p>
        </p:txBody>
      </p:sp>
      <p:sp>
        <p:nvSpPr>
          <p:cNvPr id="5" name="Textplatzhalter 4"/>
          <p:cNvSpPr>
            <a:spLocks noGrp="1"/>
          </p:cNvSpPr>
          <p:nvPr>
            <p:ph type="body" sz="quarter" idx="17"/>
          </p:nvPr>
        </p:nvSpPr>
        <p:spPr>
          <a:xfrm>
            <a:off x="658813" y="1317625"/>
            <a:ext cx="10514012" cy="3284855"/>
          </a:xfrm>
        </p:spPr>
        <p:txBody>
          <a:bodyPr>
            <a:normAutofit fontScale="77500" lnSpcReduction="20000"/>
          </a:bodyPr>
          <a:lstStyle/>
          <a:p>
            <a:r>
              <a:rPr lang="en-US" sz="2000" b="1" dirty="0" smtClean="0">
                <a:solidFill>
                  <a:srgbClr val="005555"/>
                </a:solidFill>
              </a:rPr>
              <a:t>Where did we go from there?</a:t>
            </a:r>
            <a:endParaRPr lang="en-US" sz="2000" b="1" dirty="0">
              <a:solidFill>
                <a:srgbClr val="005555"/>
              </a:solidFill>
            </a:endParaRPr>
          </a:p>
          <a:p>
            <a:pPr marL="342900" lvl="1" indent="-342900">
              <a:buFont typeface="Arial" panose="020B0604020202020204" pitchFamily="34" charset="0"/>
              <a:buChar char="•"/>
            </a:pPr>
            <a:r>
              <a:rPr lang="en-US" sz="2000" dirty="0" smtClean="0">
                <a:solidFill>
                  <a:srgbClr val="005555"/>
                </a:solidFill>
              </a:rPr>
              <a:t>Java wrapper around the C++ library</a:t>
            </a:r>
          </a:p>
          <a:p>
            <a:pPr marL="522288" lvl="2" indent="-342900"/>
            <a:r>
              <a:rPr lang="en-US" sz="2000" dirty="0" smtClean="0">
                <a:solidFill>
                  <a:srgbClr val="005555"/>
                </a:solidFill>
              </a:rPr>
              <a:t>Performance issues at JNI boundary: copy ops &amp; incompatible asynchrony frameworks</a:t>
            </a:r>
          </a:p>
          <a:p>
            <a:pPr marL="342900" lvl="1" indent="-342900">
              <a:buFont typeface="Arial" panose="020B0604020202020204" pitchFamily="34" charset="0"/>
              <a:buChar char="•"/>
            </a:pPr>
            <a:r>
              <a:rPr lang="en-US" sz="2000" dirty="0" smtClean="0">
                <a:solidFill>
                  <a:srgbClr val="005555"/>
                </a:solidFill>
              </a:rPr>
              <a:t>Full reimplementation in native Java</a:t>
            </a:r>
          </a:p>
          <a:p>
            <a:pPr marL="522288" lvl="2" indent="-342900"/>
            <a:r>
              <a:rPr lang="en-US" sz="2000" dirty="0" smtClean="0">
                <a:solidFill>
                  <a:srgbClr val="005555"/>
                </a:solidFill>
              </a:rPr>
              <a:t>Exception</a:t>
            </a:r>
            <a:r>
              <a:rPr lang="en-US" sz="2000" dirty="0">
                <a:solidFill>
                  <a:srgbClr val="005555"/>
                </a:solidFill>
              </a:rPr>
              <a:t>: </a:t>
            </a:r>
            <a:r>
              <a:rPr lang="en-US" sz="2000" dirty="0" err="1">
                <a:solidFill>
                  <a:srgbClr val="005555"/>
                </a:solidFill>
              </a:rPr>
              <a:t>brotli</a:t>
            </a:r>
            <a:r>
              <a:rPr lang="en-US" sz="2000" dirty="0">
                <a:solidFill>
                  <a:srgbClr val="005555"/>
                </a:solidFill>
              </a:rPr>
              <a:t> compression (uses </a:t>
            </a:r>
            <a:r>
              <a:rPr lang="en-US" sz="2000" dirty="0" smtClean="0">
                <a:solidFill>
                  <a:srgbClr val="005555"/>
                </a:solidFill>
              </a:rPr>
              <a:t>brotli4j JNA wrapper </a:t>
            </a:r>
            <a:r>
              <a:rPr lang="en-US" sz="2000" dirty="0">
                <a:solidFill>
                  <a:srgbClr val="005555"/>
                </a:solidFill>
              </a:rPr>
              <a:t>of </a:t>
            </a:r>
            <a:r>
              <a:rPr lang="en-US" sz="2000" dirty="0" err="1" smtClean="0">
                <a:solidFill>
                  <a:srgbClr val="005555"/>
                </a:solidFill>
              </a:rPr>
              <a:t>libbrotli</a:t>
            </a:r>
            <a:r>
              <a:rPr lang="en-US" sz="2000" dirty="0" smtClean="0">
                <a:solidFill>
                  <a:srgbClr val="005555"/>
                </a:solidFill>
              </a:rPr>
              <a:t>)</a:t>
            </a:r>
            <a:endParaRPr lang="en-US" sz="2000" dirty="0">
              <a:solidFill>
                <a:srgbClr val="005555"/>
              </a:solidFill>
            </a:endParaRPr>
          </a:p>
          <a:p>
            <a:pPr marL="342900" lvl="1" indent="-342900">
              <a:buFont typeface="Arial" panose="020B0604020202020204" pitchFamily="34" charset="0"/>
              <a:buChar char="•"/>
            </a:pPr>
            <a:r>
              <a:rPr lang="en-US" sz="2000" dirty="0">
                <a:solidFill>
                  <a:srgbClr val="005555"/>
                </a:solidFill>
              </a:rPr>
              <a:t>Columnar serialization format</a:t>
            </a:r>
          </a:p>
          <a:p>
            <a:pPr marL="522288" lvl="2" indent="-342900"/>
            <a:r>
              <a:rPr lang="en-US" sz="2000" dirty="0">
                <a:solidFill>
                  <a:srgbClr val="005555"/>
                </a:solidFill>
              </a:rPr>
              <a:t>Batches of e.g. 100 frames, non-interlaced planes =&gt; efficient </a:t>
            </a:r>
            <a:r>
              <a:rPr lang="en-US" sz="2000" dirty="0" smtClean="0">
                <a:solidFill>
                  <a:srgbClr val="005555"/>
                </a:solidFill>
              </a:rPr>
              <a:t>extraction</a:t>
            </a:r>
          </a:p>
          <a:p>
            <a:pPr marL="522288" lvl="2" indent="-342900"/>
            <a:r>
              <a:rPr lang="en-US" sz="2000" dirty="0" smtClean="0">
                <a:solidFill>
                  <a:srgbClr val="005555"/>
                </a:solidFill>
              </a:rPr>
              <a:t>For now: duplicates schema &amp; delta frame with each batch</a:t>
            </a:r>
            <a:endParaRPr lang="en-US" sz="2000" dirty="0">
              <a:solidFill>
                <a:srgbClr val="005555"/>
              </a:solidFill>
            </a:endParaRPr>
          </a:p>
          <a:p>
            <a:pPr marL="342900" lvl="1" indent="-342900">
              <a:buFont typeface="Arial" panose="020B0604020202020204" pitchFamily="34" charset="0"/>
              <a:buChar char="•"/>
            </a:pPr>
            <a:endParaRPr lang="en-US" sz="2000" dirty="0" smtClean="0">
              <a:solidFill>
                <a:srgbClr val="005555"/>
              </a:solidFill>
            </a:endParaRPr>
          </a:p>
          <a:p>
            <a:pPr marL="342900" lvl="1" indent="-342900">
              <a:buFont typeface="Arial" panose="020B0604020202020204" pitchFamily="34" charset="0"/>
              <a:buChar char="•"/>
            </a:pPr>
            <a:r>
              <a:rPr lang="en-US" sz="2000" dirty="0" smtClean="0">
                <a:solidFill>
                  <a:srgbClr val="005555"/>
                </a:solidFill>
              </a:rPr>
              <a:t>Example results from OP2.1:</a:t>
            </a:r>
          </a:p>
          <a:p>
            <a:pPr marL="342900" lvl="1" indent="-342900">
              <a:buFont typeface="Arial" panose="020B0604020202020204" pitchFamily="34" charset="0"/>
              <a:buChar char="•"/>
            </a:pPr>
            <a:endParaRPr lang="en-US" sz="2000" dirty="0">
              <a:solidFill>
                <a:srgbClr val="005555"/>
              </a:solidFill>
            </a:endParaRPr>
          </a:p>
          <a:p>
            <a:pPr marL="342900" lvl="1" indent="-342900">
              <a:buFont typeface="Arial" panose="020B0604020202020204" pitchFamily="34" charset="0"/>
              <a:buChar char="•"/>
            </a:pPr>
            <a:endParaRPr lang="en-US" sz="2000" dirty="0">
              <a:solidFill>
                <a:srgbClr val="005555"/>
              </a:solidFill>
            </a:endParaRPr>
          </a:p>
          <a:p>
            <a:endParaRPr lang="en-US" dirty="0"/>
          </a:p>
        </p:txBody>
      </p:sp>
      <p:sp>
        <p:nvSpPr>
          <p:cNvPr id="6" name="Titel 5"/>
          <p:cNvSpPr>
            <a:spLocks noGrp="1"/>
          </p:cNvSpPr>
          <p:nvPr>
            <p:ph type="title"/>
          </p:nvPr>
        </p:nvSpPr>
        <p:spPr/>
        <p:txBody>
          <a:bodyPr/>
          <a:lstStyle/>
          <a:p>
            <a:r>
              <a:rPr lang="en-US" dirty="0"/>
              <a:t>Fusion Power Video </a:t>
            </a:r>
            <a:r>
              <a:rPr lang="en-US" dirty="0" smtClean="0"/>
              <a:t>– Implementation at </a:t>
            </a:r>
            <a:r>
              <a:rPr lang="en-US" dirty="0" err="1" smtClean="0"/>
              <a:t>Wendelstein</a:t>
            </a:r>
            <a:r>
              <a:rPr lang="en-US" dirty="0" smtClean="0"/>
              <a:t> 7-X</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FPV Algorithm | </a:t>
            </a:r>
            <a:r>
              <a:rPr lang="en-US" sz="1600" dirty="0">
                <a:solidFill>
                  <a:srgbClr val="669999"/>
                </a:solidFill>
                <a:effectLst>
                  <a:outerShdw blurRad="38100" dist="38100" dir="2700000" algn="tl">
                    <a:srgbClr val="000000">
                      <a:alpha val="43137"/>
                    </a:srgbClr>
                  </a:outerShdw>
                </a:effectLst>
              </a:rPr>
              <a:t>FPV@W7X</a:t>
            </a:r>
            <a:r>
              <a:rPr lang="en-US" sz="1600" dirty="0">
                <a:solidFill>
                  <a:srgbClr val="99BBBB"/>
                </a:solidFill>
              </a:rPr>
              <a:t> | Outlook | Standardization</a:t>
            </a:r>
          </a:p>
        </p:txBody>
      </p:sp>
      <p:pic>
        <p:nvPicPr>
          <p:cNvPr id="8" name="Grafik 7"/>
          <p:cNvPicPr>
            <a:picLocks noChangeAspect="1"/>
          </p:cNvPicPr>
          <p:nvPr/>
        </p:nvPicPr>
        <p:blipFill>
          <a:blip r:embed="rId2"/>
          <a:stretch>
            <a:fillRect/>
          </a:stretch>
        </p:blipFill>
        <p:spPr>
          <a:xfrm>
            <a:off x="326211" y="4574222"/>
            <a:ext cx="6176189" cy="1188999"/>
          </a:xfrm>
          <a:prstGeom prst="rect">
            <a:avLst/>
          </a:prstGeom>
        </p:spPr>
      </p:pic>
      <p:pic>
        <p:nvPicPr>
          <p:cNvPr id="9" name="Grafik 8"/>
          <p:cNvPicPr>
            <a:picLocks noChangeAspect="1"/>
          </p:cNvPicPr>
          <p:nvPr/>
        </p:nvPicPr>
        <p:blipFill>
          <a:blip r:embed="rId3"/>
          <a:stretch>
            <a:fillRect/>
          </a:stretch>
        </p:blipFill>
        <p:spPr>
          <a:xfrm>
            <a:off x="5607415" y="4910236"/>
            <a:ext cx="6231524" cy="1249776"/>
          </a:xfrm>
          <a:prstGeom prst="rect">
            <a:avLst/>
          </a:prstGeom>
        </p:spPr>
      </p:pic>
      <p:grpSp>
        <p:nvGrpSpPr>
          <p:cNvPr id="12" name="Gruppieren 11"/>
          <p:cNvGrpSpPr/>
          <p:nvPr/>
        </p:nvGrpSpPr>
        <p:grpSpPr>
          <a:xfrm>
            <a:off x="4429760" y="5242560"/>
            <a:ext cx="2600960" cy="956723"/>
            <a:chOff x="4429760" y="5242560"/>
            <a:chExt cx="2600960" cy="956723"/>
          </a:xfrm>
        </p:grpSpPr>
        <p:sp>
          <p:nvSpPr>
            <p:cNvPr id="11" name="Rechteck 10"/>
            <p:cNvSpPr/>
            <p:nvPr/>
          </p:nvSpPr>
          <p:spPr>
            <a:xfrm>
              <a:off x="4500880" y="5242560"/>
              <a:ext cx="2529840" cy="956723"/>
            </a:xfrm>
            <a:prstGeom prst="rect">
              <a:avLst/>
            </a:prstGeom>
            <a:solidFill>
              <a:schemeClr val="bg1">
                <a:alpha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 name="Textfeld 9"/>
            <p:cNvSpPr txBox="1"/>
            <p:nvPr/>
          </p:nvSpPr>
          <p:spPr>
            <a:xfrm>
              <a:off x="4429760" y="5314425"/>
              <a:ext cx="2519680" cy="884858"/>
            </a:xfrm>
            <a:prstGeom prst="rect">
              <a:avLst/>
            </a:prstGeom>
            <a:noFill/>
          </p:spPr>
          <p:txBody>
            <a:bodyPr wrap="square" lIns="0" tIns="0" rIns="0" bIns="0" rtlCol="0" anchor="t" anchorCtr="0">
              <a:spAutoFit/>
            </a:bodyPr>
            <a:lstStyle/>
            <a:p>
              <a:pPr algn="r">
                <a:lnSpc>
                  <a:spcPts val="2300"/>
                </a:lnSpc>
                <a:spcBef>
                  <a:spcPts val="1150"/>
                </a:spcBef>
              </a:pPr>
              <a:r>
                <a:rPr lang="en-US" sz="2400" b="1" dirty="0" smtClean="0">
                  <a:solidFill>
                    <a:schemeClr val="tx2"/>
                  </a:solidFill>
                </a:rPr>
                <a:t>Savings: </a:t>
              </a:r>
              <a:br>
                <a:rPr lang="en-US" sz="2400" b="1" dirty="0" smtClean="0">
                  <a:solidFill>
                    <a:schemeClr val="tx2"/>
                  </a:solidFill>
                </a:rPr>
              </a:br>
              <a:r>
                <a:rPr lang="en-US" sz="2400" b="1" dirty="0" smtClean="0">
                  <a:solidFill>
                    <a:schemeClr val="tx2"/>
                  </a:solidFill>
                </a:rPr>
                <a:t>0.5 Petabytes of Archive storage</a:t>
              </a:r>
            </a:p>
          </p:txBody>
        </p:sp>
      </p:grpSp>
    </p:spTree>
    <p:extLst>
      <p:ext uri="{BB962C8B-B14F-4D97-AF65-F5344CB8AC3E}">
        <p14:creationId xmlns:p14="http://schemas.microsoft.com/office/powerpoint/2010/main" val="2450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stretch>
            <a:fillRect/>
          </a:stretch>
        </p:blipFill>
        <p:spPr>
          <a:xfrm>
            <a:off x="7036952" y="813290"/>
            <a:ext cx="5013391" cy="2280901"/>
          </a:xfrm>
          <a:prstGeom prst="rect">
            <a:avLst/>
          </a:prstGeom>
        </p:spPr>
      </p:pic>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15</a:t>
            </a:fld>
            <a:endParaRPr lang="de-DE" dirty="0"/>
          </a:p>
        </p:txBody>
      </p:sp>
      <p:sp>
        <p:nvSpPr>
          <p:cNvPr id="5" name="Textplatzhalter 4"/>
          <p:cNvSpPr>
            <a:spLocks noGrp="1"/>
          </p:cNvSpPr>
          <p:nvPr>
            <p:ph type="body" sz="quarter" idx="17"/>
          </p:nvPr>
        </p:nvSpPr>
        <p:spPr>
          <a:xfrm>
            <a:off x="658813" y="1317625"/>
            <a:ext cx="10514012" cy="4697095"/>
          </a:xfrm>
        </p:spPr>
        <p:txBody>
          <a:bodyPr>
            <a:normAutofit fontScale="85000" lnSpcReduction="20000"/>
          </a:bodyPr>
          <a:lstStyle/>
          <a:p>
            <a:r>
              <a:rPr lang="en-US" sz="2000" b="1" dirty="0" smtClean="0">
                <a:solidFill>
                  <a:srgbClr val="005555"/>
                </a:solidFill>
              </a:rPr>
              <a:t>How to work with FPV data from W7-X </a:t>
            </a:r>
            <a:r>
              <a:rPr lang="en-US" sz="2000" b="1" dirty="0" err="1" smtClean="0">
                <a:solidFill>
                  <a:srgbClr val="005555"/>
                </a:solidFill>
              </a:rPr>
              <a:t>ArchiveDB</a:t>
            </a:r>
            <a:r>
              <a:rPr lang="en-US" sz="2000" b="1" dirty="0" smtClean="0">
                <a:solidFill>
                  <a:srgbClr val="005555"/>
                </a:solidFill>
              </a:rPr>
              <a:t>?</a:t>
            </a:r>
            <a:endParaRPr lang="en-US" sz="2000" b="1" dirty="0">
              <a:solidFill>
                <a:srgbClr val="005555"/>
              </a:solidFill>
            </a:endParaRPr>
          </a:p>
          <a:p>
            <a:pPr marL="342900" lvl="1" indent="-342900">
              <a:buFont typeface="Arial" panose="020B0604020202020204" pitchFamily="34" charset="0"/>
              <a:buChar char="•"/>
            </a:pPr>
            <a:r>
              <a:rPr lang="en-US" sz="2000" dirty="0" smtClean="0">
                <a:solidFill>
                  <a:srgbClr val="005555"/>
                </a:solidFill>
              </a:rPr>
              <a:t>Decompression is fully transparent to the reader</a:t>
            </a:r>
          </a:p>
          <a:p>
            <a:pPr marL="342900" lvl="1" indent="-342900">
              <a:buFont typeface="Arial" panose="020B0604020202020204" pitchFamily="34" charset="0"/>
              <a:buChar char="•"/>
            </a:pPr>
            <a:r>
              <a:rPr lang="en-US" sz="2000" dirty="0" err="1" smtClean="0">
                <a:solidFill>
                  <a:srgbClr val="005555"/>
                </a:solidFill>
              </a:rPr>
              <a:t>SignalAccess</a:t>
            </a:r>
            <a:r>
              <a:rPr lang="en-US" sz="2000" dirty="0" smtClean="0">
                <a:solidFill>
                  <a:srgbClr val="005555"/>
                </a:solidFill>
              </a:rPr>
              <a:t> and </a:t>
            </a:r>
            <a:r>
              <a:rPr lang="en-US" sz="2000" dirty="0" err="1" smtClean="0">
                <a:solidFill>
                  <a:srgbClr val="005555"/>
                </a:solidFill>
              </a:rPr>
              <a:t>WebAPI</a:t>
            </a:r>
            <a:r>
              <a:rPr lang="en-US" sz="2000" dirty="0" smtClean="0">
                <a:solidFill>
                  <a:srgbClr val="005555"/>
                </a:solidFill>
              </a:rPr>
              <a:t> offer 4 separate signals:</a:t>
            </a:r>
          </a:p>
          <a:p>
            <a:pPr marL="522288" lvl="2" indent="-342900"/>
            <a:r>
              <a:rPr lang="en-US" sz="2000" dirty="0" smtClean="0">
                <a:solidFill>
                  <a:srgbClr val="005555"/>
                </a:solidFill>
              </a:rPr>
              <a:t>full: left aligned 16 </a:t>
            </a:r>
            <a:r>
              <a:rPr lang="en-US" sz="2000" dirty="0" err="1" smtClean="0">
                <a:solidFill>
                  <a:srgbClr val="005555"/>
                </a:solidFill>
              </a:rPr>
              <a:t>bpp</a:t>
            </a:r>
            <a:r>
              <a:rPr lang="en-US" sz="2000" dirty="0" smtClean="0">
                <a:solidFill>
                  <a:srgbClr val="005555"/>
                </a:solidFill>
              </a:rPr>
              <a:t> (values 0 – 65535)</a:t>
            </a:r>
          </a:p>
          <a:p>
            <a:pPr marL="522288" lvl="2" indent="-342900"/>
            <a:r>
              <a:rPr lang="en-US" sz="2000" dirty="0" err="1" smtClean="0">
                <a:solidFill>
                  <a:srgbClr val="005555"/>
                </a:solidFill>
              </a:rPr>
              <a:t>highbits</a:t>
            </a:r>
            <a:r>
              <a:rPr lang="en-US" sz="2000" dirty="0" smtClean="0">
                <a:solidFill>
                  <a:srgbClr val="005555"/>
                </a:solidFill>
              </a:rPr>
              <a:t>: left aligned 8 </a:t>
            </a:r>
            <a:r>
              <a:rPr lang="en-US" sz="2000" dirty="0" err="1" smtClean="0">
                <a:solidFill>
                  <a:srgbClr val="005555"/>
                </a:solidFill>
              </a:rPr>
              <a:t>bpp</a:t>
            </a:r>
            <a:r>
              <a:rPr lang="en-US" sz="2000" dirty="0" smtClean="0">
                <a:solidFill>
                  <a:srgbClr val="005555"/>
                </a:solidFill>
              </a:rPr>
              <a:t> MSBs (values 0 – 255)</a:t>
            </a:r>
          </a:p>
          <a:p>
            <a:pPr marL="522288" lvl="2" indent="-342900"/>
            <a:r>
              <a:rPr lang="en-US" sz="2000" dirty="0" smtClean="0">
                <a:solidFill>
                  <a:srgbClr val="005555"/>
                </a:solidFill>
              </a:rPr>
              <a:t>preview: left aligned 8 </a:t>
            </a:r>
            <a:r>
              <a:rPr lang="en-US" sz="2000" dirty="0" err="1" smtClean="0">
                <a:solidFill>
                  <a:srgbClr val="005555"/>
                </a:solidFill>
              </a:rPr>
              <a:t>bpp</a:t>
            </a:r>
            <a:r>
              <a:rPr lang="en-US" sz="2000" dirty="0" smtClean="0">
                <a:solidFill>
                  <a:srgbClr val="005555"/>
                </a:solidFill>
              </a:rPr>
              <a:t>, 4x4 subsampled (values 0 – 254)</a:t>
            </a:r>
          </a:p>
          <a:p>
            <a:pPr marL="522288" lvl="2" indent="-342900"/>
            <a:r>
              <a:rPr lang="en-US" sz="2000" dirty="0" err="1" smtClean="0">
                <a:solidFill>
                  <a:srgbClr val="005555"/>
                </a:solidFill>
              </a:rPr>
              <a:t>denormalized</a:t>
            </a:r>
            <a:r>
              <a:rPr lang="en-US" sz="2000" dirty="0" smtClean="0">
                <a:solidFill>
                  <a:srgbClr val="005555"/>
                </a:solidFill>
              </a:rPr>
              <a:t>: reconstructed original alignment, 16 </a:t>
            </a:r>
            <a:r>
              <a:rPr lang="en-US" sz="2000" dirty="0" err="1" smtClean="0">
                <a:solidFill>
                  <a:srgbClr val="005555"/>
                </a:solidFill>
              </a:rPr>
              <a:t>bpp</a:t>
            </a:r>
            <a:r>
              <a:rPr lang="en-US" sz="2000" dirty="0" smtClean="0">
                <a:solidFill>
                  <a:srgbClr val="005555"/>
                </a:solidFill>
              </a:rPr>
              <a:t> (values camera dependent)</a:t>
            </a:r>
          </a:p>
          <a:p>
            <a:pPr marL="522288" lvl="2" indent="-342900"/>
            <a:endParaRPr lang="en-US" sz="2000" dirty="0" smtClean="0">
              <a:solidFill>
                <a:srgbClr val="005555"/>
              </a:solidFill>
            </a:endParaRPr>
          </a:p>
          <a:p>
            <a:pPr marL="342900" lvl="1" indent="-342900">
              <a:buFont typeface="Arial" panose="020B0604020202020204" pitchFamily="34" charset="0"/>
              <a:buChar char="•"/>
            </a:pPr>
            <a:r>
              <a:rPr lang="en-US" sz="2000" dirty="0" smtClean="0">
                <a:solidFill>
                  <a:srgbClr val="005555"/>
                </a:solidFill>
              </a:rPr>
              <a:t>Current limitations:</a:t>
            </a:r>
          </a:p>
          <a:p>
            <a:pPr marL="522288" lvl="2" indent="-342900"/>
            <a:r>
              <a:rPr lang="en-US" sz="2000" dirty="0" smtClean="0">
                <a:solidFill>
                  <a:srgbClr val="005555"/>
                </a:solidFill>
              </a:rPr>
              <a:t>Client side decompression using Java API (</a:t>
            </a:r>
            <a:r>
              <a:rPr lang="en-US" sz="2000" dirty="0" err="1" smtClean="0">
                <a:solidFill>
                  <a:srgbClr val="005555"/>
                </a:solidFill>
              </a:rPr>
              <a:t>SignalAccess</a:t>
            </a:r>
            <a:r>
              <a:rPr lang="en-US" sz="2000" dirty="0" smtClean="0">
                <a:solidFill>
                  <a:srgbClr val="005555"/>
                </a:solidFill>
              </a:rPr>
              <a:t>) – including full data download even for preview</a:t>
            </a:r>
          </a:p>
          <a:p>
            <a:pPr marL="522288" lvl="2" indent="-342900"/>
            <a:r>
              <a:rPr lang="en-US" sz="2000" dirty="0" err="1" smtClean="0">
                <a:solidFill>
                  <a:srgbClr val="005555"/>
                </a:solidFill>
              </a:rPr>
              <a:t>MultiSignalReader</a:t>
            </a:r>
            <a:r>
              <a:rPr lang="en-US" sz="2000" dirty="0" smtClean="0">
                <a:solidFill>
                  <a:srgbClr val="005555"/>
                </a:solidFill>
              </a:rPr>
              <a:t> cannot read more than one signal from n FPV stream at a time</a:t>
            </a:r>
          </a:p>
          <a:p>
            <a:pPr marL="522288" lvl="2" indent="-342900"/>
            <a:r>
              <a:rPr lang="en-US" sz="2000" dirty="0" smtClean="0">
                <a:solidFill>
                  <a:srgbClr val="005555"/>
                </a:solidFill>
              </a:rPr>
              <a:t>No public API offering the amount of alignment shift between full &amp; </a:t>
            </a:r>
            <a:r>
              <a:rPr lang="en-US" sz="2000" dirty="0" err="1" smtClean="0">
                <a:solidFill>
                  <a:srgbClr val="005555"/>
                </a:solidFill>
              </a:rPr>
              <a:t>denormalized</a:t>
            </a:r>
            <a:endParaRPr lang="en-US" sz="2000" dirty="0" smtClean="0">
              <a:solidFill>
                <a:srgbClr val="005555"/>
              </a:solidFill>
            </a:endParaRPr>
          </a:p>
          <a:p>
            <a:pPr marL="522288" lvl="2" indent="-342900"/>
            <a:r>
              <a:rPr lang="en-US" sz="2000" i="1" dirty="0" smtClean="0">
                <a:solidFill>
                  <a:srgbClr val="005555"/>
                </a:solidFill>
                <a:effectLst>
                  <a:outerShdw blurRad="38100" dist="38100" dir="2700000" algn="tl">
                    <a:srgbClr val="000000">
                      <a:alpha val="43137"/>
                    </a:srgbClr>
                  </a:outerShdw>
                </a:effectLst>
              </a:rPr>
              <a:t>With compression, we pay space savings with compute: reading is slower than on raw data</a:t>
            </a:r>
            <a:endParaRPr lang="en-US" sz="2000" i="1" dirty="0">
              <a:solidFill>
                <a:srgbClr val="005555"/>
              </a:solidFill>
              <a:effectLst>
                <a:outerShdw blurRad="38100" dist="38100" dir="2700000" algn="tl">
                  <a:srgbClr val="000000">
                    <a:alpha val="43137"/>
                  </a:srgbClr>
                </a:outerShdw>
              </a:effectLst>
            </a:endParaRPr>
          </a:p>
          <a:p>
            <a:pPr marL="342900" lvl="1" indent="-342900">
              <a:buFont typeface="Arial" panose="020B0604020202020204" pitchFamily="34" charset="0"/>
              <a:buChar char="•"/>
            </a:pPr>
            <a:endParaRPr lang="en-US" sz="2000" dirty="0">
              <a:solidFill>
                <a:srgbClr val="005555"/>
              </a:solidFill>
            </a:endParaRPr>
          </a:p>
          <a:p>
            <a:pPr marL="342900" lvl="1" indent="-342900">
              <a:buFont typeface="Arial" panose="020B0604020202020204" pitchFamily="34" charset="0"/>
              <a:buChar char="•"/>
            </a:pPr>
            <a:endParaRPr lang="en-US" sz="2000" dirty="0">
              <a:solidFill>
                <a:srgbClr val="005555"/>
              </a:solidFill>
            </a:endParaRPr>
          </a:p>
          <a:p>
            <a:endParaRPr lang="en-US" dirty="0"/>
          </a:p>
        </p:txBody>
      </p:sp>
      <p:sp>
        <p:nvSpPr>
          <p:cNvPr id="6" name="Titel 5"/>
          <p:cNvSpPr>
            <a:spLocks noGrp="1"/>
          </p:cNvSpPr>
          <p:nvPr>
            <p:ph type="title"/>
          </p:nvPr>
        </p:nvSpPr>
        <p:spPr/>
        <p:txBody>
          <a:bodyPr/>
          <a:lstStyle/>
          <a:p>
            <a:r>
              <a:rPr lang="en-US" dirty="0"/>
              <a:t>Fusion Power Video </a:t>
            </a:r>
            <a:r>
              <a:rPr lang="en-US" dirty="0" smtClean="0"/>
              <a:t>– Implementation at </a:t>
            </a:r>
            <a:r>
              <a:rPr lang="en-US" dirty="0" err="1" smtClean="0"/>
              <a:t>Wendelstein</a:t>
            </a:r>
            <a:r>
              <a:rPr lang="en-US" dirty="0" smtClean="0"/>
              <a:t> 7-X</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FPV Algorithm | </a:t>
            </a:r>
            <a:r>
              <a:rPr lang="en-US" sz="1600" dirty="0">
                <a:solidFill>
                  <a:srgbClr val="669999"/>
                </a:solidFill>
                <a:effectLst>
                  <a:outerShdw blurRad="38100" dist="38100" dir="2700000" algn="tl">
                    <a:srgbClr val="000000">
                      <a:alpha val="43137"/>
                    </a:srgbClr>
                  </a:outerShdw>
                </a:effectLst>
              </a:rPr>
              <a:t>FPV@W7X</a:t>
            </a:r>
            <a:r>
              <a:rPr lang="en-US" sz="1600" dirty="0">
                <a:solidFill>
                  <a:srgbClr val="99BBBB"/>
                </a:solidFill>
              </a:rPr>
              <a:t> | Outlook | Standardization</a:t>
            </a:r>
          </a:p>
        </p:txBody>
      </p:sp>
    </p:spTree>
    <p:extLst>
      <p:ext uri="{BB962C8B-B14F-4D97-AF65-F5344CB8AC3E}">
        <p14:creationId xmlns:p14="http://schemas.microsoft.com/office/powerpoint/2010/main" val="38133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16</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fontScale="92500" lnSpcReduction="20000"/>
          </a:bodyPr>
          <a:lstStyle/>
          <a:p>
            <a:pPr marL="342900" indent="-342900">
              <a:buFont typeface="Arial" panose="020B0604020202020204" pitchFamily="34" charset="0"/>
              <a:buChar char="•"/>
            </a:pPr>
            <a:r>
              <a:rPr lang="en-US" sz="2000" b="1" i="1" dirty="0">
                <a:solidFill>
                  <a:srgbClr val="005555"/>
                </a:solidFill>
                <a:effectLst>
                  <a:outerShdw blurRad="38100" dist="38100" dir="2700000" algn="tl">
                    <a:srgbClr val="000000">
                      <a:alpha val="43137"/>
                    </a:srgbClr>
                  </a:outerShdw>
                </a:effectLst>
              </a:rPr>
              <a:t>Try to go open source</a:t>
            </a:r>
            <a:endParaRPr lang="en-US" sz="2000" b="1" i="1" dirty="0" smtClean="0">
              <a:solidFill>
                <a:srgbClr val="005555"/>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000" b="1" dirty="0" smtClean="0">
                <a:solidFill>
                  <a:srgbClr val="005555"/>
                </a:solidFill>
              </a:rPr>
              <a:t>Implement </a:t>
            </a:r>
            <a:r>
              <a:rPr lang="en-US" sz="2000" b="1" dirty="0">
                <a:solidFill>
                  <a:srgbClr val="005555"/>
                </a:solidFill>
              </a:rPr>
              <a:t>read </a:t>
            </a:r>
            <a:r>
              <a:rPr lang="en-US" sz="2000" b="1" dirty="0" smtClean="0">
                <a:solidFill>
                  <a:srgbClr val="005555"/>
                </a:solidFill>
              </a:rPr>
              <a:t>optimizations </a:t>
            </a:r>
            <a:r>
              <a:rPr lang="en-US" sz="2000" b="1" dirty="0">
                <a:solidFill>
                  <a:srgbClr val="005555"/>
                </a:solidFill>
              </a:rPr>
              <a:t>for preview &amp; </a:t>
            </a:r>
            <a:r>
              <a:rPr lang="en-US" sz="2000" b="1" dirty="0" smtClean="0">
                <a:solidFill>
                  <a:srgbClr val="005555"/>
                </a:solidFill>
              </a:rPr>
              <a:t>high planes</a:t>
            </a:r>
            <a:endParaRPr lang="en-US" sz="2000" b="1" dirty="0">
              <a:solidFill>
                <a:srgbClr val="005555"/>
              </a:solidFill>
            </a:endParaRPr>
          </a:p>
          <a:p>
            <a:pPr marL="342900" indent="-342900">
              <a:buFont typeface="Arial" panose="020B0604020202020204" pitchFamily="34" charset="0"/>
              <a:buChar char="•"/>
            </a:pPr>
            <a:r>
              <a:rPr lang="en-US" sz="2000" b="1" dirty="0" smtClean="0">
                <a:solidFill>
                  <a:srgbClr val="005555"/>
                </a:solidFill>
              </a:rPr>
              <a:t>Prevent delta frame </a:t>
            </a:r>
            <a:r>
              <a:rPr lang="en-US" sz="2000" b="1" dirty="0">
                <a:solidFill>
                  <a:srgbClr val="005555"/>
                </a:solidFill>
              </a:rPr>
              <a:t>duplication</a:t>
            </a:r>
          </a:p>
          <a:p>
            <a:pPr marL="342900" indent="-342900">
              <a:buFont typeface="Arial" panose="020B0604020202020204" pitchFamily="34" charset="0"/>
              <a:buChar char="•"/>
            </a:pPr>
            <a:r>
              <a:rPr lang="en-US" sz="2000" b="1" dirty="0" smtClean="0">
                <a:solidFill>
                  <a:srgbClr val="005555"/>
                </a:solidFill>
              </a:rPr>
              <a:t>Directly </a:t>
            </a:r>
            <a:r>
              <a:rPr lang="en-US" sz="2000" b="1" dirty="0">
                <a:solidFill>
                  <a:srgbClr val="005555"/>
                </a:solidFill>
              </a:rPr>
              <a:t>use </a:t>
            </a:r>
            <a:r>
              <a:rPr lang="en-US" sz="2000" b="1" dirty="0" smtClean="0">
                <a:solidFill>
                  <a:srgbClr val="005555"/>
                </a:solidFill>
              </a:rPr>
              <a:t>FPV preview </a:t>
            </a:r>
            <a:r>
              <a:rPr lang="en-US" sz="2000" b="1" dirty="0">
                <a:solidFill>
                  <a:srgbClr val="005555"/>
                </a:solidFill>
              </a:rPr>
              <a:t>in W7X </a:t>
            </a:r>
            <a:r>
              <a:rPr lang="en-US" sz="2000" b="1" dirty="0" err="1">
                <a:solidFill>
                  <a:srgbClr val="005555"/>
                </a:solidFill>
              </a:rPr>
              <a:t>DataMonitor</a:t>
            </a:r>
            <a:endParaRPr lang="en-US" sz="2000" b="1" dirty="0">
              <a:solidFill>
                <a:srgbClr val="005555"/>
              </a:solidFill>
            </a:endParaRPr>
          </a:p>
          <a:p>
            <a:pPr marL="342900" indent="-342900">
              <a:buFont typeface="Arial" panose="020B0604020202020204" pitchFamily="34" charset="0"/>
              <a:buChar char="•"/>
            </a:pPr>
            <a:r>
              <a:rPr lang="en-US" sz="2000" b="1" dirty="0" smtClean="0">
                <a:solidFill>
                  <a:srgbClr val="005555"/>
                </a:solidFill>
              </a:rPr>
              <a:t>Allow </a:t>
            </a:r>
            <a:r>
              <a:rPr lang="en-US" sz="2000" b="1" dirty="0" err="1">
                <a:solidFill>
                  <a:srgbClr val="005555"/>
                </a:solidFill>
              </a:rPr>
              <a:t>WebAPI</a:t>
            </a:r>
            <a:r>
              <a:rPr lang="en-US" sz="2000" b="1" dirty="0">
                <a:solidFill>
                  <a:srgbClr val="005555"/>
                </a:solidFill>
              </a:rPr>
              <a:t> </a:t>
            </a:r>
            <a:r>
              <a:rPr lang="en-US" sz="2000" b="1" dirty="0" smtClean="0">
                <a:solidFill>
                  <a:srgbClr val="005555"/>
                </a:solidFill>
              </a:rPr>
              <a:t>Archive uploads </a:t>
            </a:r>
            <a:r>
              <a:rPr lang="en-US" sz="2000" b="1" dirty="0">
                <a:solidFill>
                  <a:srgbClr val="005555"/>
                </a:solidFill>
              </a:rPr>
              <a:t>with </a:t>
            </a:r>
            <a:r>
              <a:rPr lang="en-US" sz="2000" b="1" dirty="0" smtClean="0">
                <a:solidFill>
                  <a:srgbClr val="005555"/>
                </a:solidFill>
              </a:rPr>
              <a:t>compression / of </a:t>
            </a:r>
            <a:r>
              <a:rPr lang="en-US" sz="2000" b="1" dirty="0">
                <a:solidFill>
                  <a:srgbClr val="005555"/>
                </a:solidFill>
              </a:rPr>
              <a:t>compressed data</a:t>
            </a:r>
          </a:p>
          <a:p>
            <a:pPr marL="342900" indent="-342900">
              <a:buFont typeface="Arial" panose="020B0604020202020204" pitchFamily="34" charset="0"/>
              <a:buChar char="•"/>
            </a:pPr>
            <a:endParaRPr lang="en-US" sz="2000" b="1" dirty="0">
              <a:solidFill>
                <a:srgbClr val="005555"/>
              </a:solidFill>
            </a:endParaRPr>
          </a:p>
          <a:p>
            <a:pPr marL="342900" indent="-342900">
              <a:buFont typeface="Arial" panose="020B0604020202020204" pitchFamily="34" charset="0"/>
              <a:buChar char="•"/>
            </a:pPr>
            <a:r>
              <a:rPr lang="en-US" sz="2000" b="1" dirty="0" smtClean="0">
                <a:solidFill>
                  <a:schemeClr val="tx2">
                    <a:alpha val="50000"/>
                  </a:schemeClr>
                </a:solidFill>
              </a:rPr>
              <a:t>Since </a:t>
            </a:r>
            <a:r>
              <a:rPr lang="en-US" sz="2000" b="1" dirty="0">
                <a:solidFill>
                  <a:schemeClr val="tx2">
                    <a:alpha val="50000"/>
                  </a:schemeClr>
                </a:solidFill>
              </a:rPr>
              <a:t>it is standardized these days: evaluate </a:t>
            </a:r>
            <a:r>
              <a:rPr lang="en-US" sz="2000" b="1" dirty="0" err="1">
                <a:solidFill>
                  <a:schemeClr val="tx2">
                    <a:alpha val="50000"/>
                  </a:schemeClr>
                </a:solidFill>
              </a:rPr>
              <a:t>jpegXL</a:t>
            </a:r>
            <a:endParaRPr lang="en-US" sz="2000" b="1" dirty="0">
              <a:solidFill>
                <a:schemeClr val="tx2">
                  <a:alpha val="50000"/>
                </a:schemeClr>
              </a:solidFill>
            </a:endParaRPr>
          </a:p>
          <a:p>
            <a:pPr marL="522288" lvl="2" indent="-342900"/>
            <a:r>
              <a:rPr lang="en-US" sz="2000" b="1" dirty="0" smtClean="0">
                <a:solidFill>
                  <a:schemeClr val="tx2">
                    <a:alpha val="50000"/>
                  </a:schemeClr>
                </a:solidFill>
              </a:rPr>
              <a:t>Would </a:t>
            </a:r>
            <a:r>
              <a:rPr lang="en-US" sz="2000" b="1" dirty="0">
                <a:solidFill>
                  <a:schemeClr val="tx2">
                    <a:alpha val="50000"/>
                  </a:schemeClr>
                </a:solidFill>
              </a:rPr>
              <a:t>offer colored images, maybe multispectral, maybe float images, more generalized image compression</a:t>
            </a:r>
          </a:p>
          <a:p>
            <a:pPr marL="522288" lvl="2" indent="-342900"/>
            <a:r>
              <a:rPr lang="en-US" sz="2000" b="1" dirty="0" smtClean="0">
                <a:solidFill>
                  <a:schemeClr val="tx2">
                    <a:alpha val="50000"/>
                  </a:schemeClr>
                </a:solidFill>
              </a:rPr>
              <a:t>Compare </a:t>
            </a:r>
            <a:r>
              <a:rPr lang="en-US" sz="2000" b="1" dirty="0">
                <a:solidFill>
                  <a:schemeClr val="tx2">
                    <a:alpha val="50000"/>
                  </a:schemeClr>
                </a:solidFill>
              </a:rPr>
              <a:t>performance of FPV preview and progressive </a:t>
            </a:r>
            <a:r>
              <a:rPr lang="en-US" sz="2000" b="1" dirty="0" err="1">
                <a:solidFill>
                  <a:schemeClr val="tx2">
                    <a:alpha val="50000"/>
                  </a:schemeClr>
                </a:solidFill>
              </a:rPr>
              <a:t>jpegXL</a:t>
            </a:r>
            <a:endParaRPr lang="en-US" sz="2000" b="1" dirty="0">
              <a:solidFill>
                <a:schemeClr val="tx2">
                  <a:alpha val="50000"/>
                </a:schemeClr>
              </a:solidFill>
            </a:endParaRPr>
          </a:p>
          <a:p>
            <a:pPr marL="522288" lvl="2" indent="-342900"/>
            <a:r>
              <a:rPr lang="en-US" sz="2000" b="1" dirty="0" smtClean="0">
                <a:solidFill>
                  <a:schemeClr val="tx2">
                    <a:alpha val="50000"/>
                  </a:schemeClr>
                </a:solidFill>
              </a:rPr>
              <a:t>Compare </a:t>
            </a:r>
            <a:r>
              <a:rPr lang="en-US" sz="2000" b="1" dirty="0">
                <a:solidFill>
                  <a:schemeClr val="tx2">
                    <a:alpha val="50000"/>
                  </a:schemeClr>
                </a:solidFill>
              </a:rPr>
              <a:t>performance of FPV high byte only extraction and progressive </a:t>
            </a:r>
            <a:r>
              <a:rPr lang="en-US" sz="2000" b="1" dirty="0" err="1">
                <a:solidFill>
                  <a:schemeClr val="tx2">
                    <a:alpha val="50000"/>
                  </a:schemeClr>
                </a:solidFill>
              </a:rPr>
              <a:t>jpegXL</a:t>
            </a:r>
            <a:endParaRPr lang="en-US" sz="2000" b="1" dirty="0">
              <a:solidFill>
                <a:schemeClr val="tx2">
                  <a:alpha val="50000"/>
                </a:schemeClr>
              </a:solidFill>
            </a:endParaRPr>
          </a:p>
          <a:p>
            <a:pPr marL="522288" lvl="2" indent="-342900"/>
            <a:r>
              <a:rPr lang="en-US" sz="2000" b="1" dirty="0" smtClean="0">
                <a:solidFill>
                  <a:schemeClr val="tx2">
                    <a:alpha val="50000"/>
                  </a:schemeClr>
                </a:solidFill>
              </a:rPr>
              <a:t>maybe </a:t>
            </a:r>
            <a:r>
              <a:rPr lang="en-US" sz="2000" b="1" dirty="0">
                <a:solidFill>
                  <a:schemeClr val="tx2">
                    <a:alpha val="50000"/>
                  </a:schemeClr>
                </a:solidFill>
              </a:rPr>
              <a:t>combine approaches for future </a:t>
            </a:r>
            <a:r>
              <a:rPr lang="en-US" sz="2000" b="1" dirty="0" err="1">
                <a:solidFill>
                  <a:schemeClr val="tx2">
                    <a:alpha val="50000"/>
                  </a:schemeClr>
                </a:solidFill>
              </a:rPr>
              <a:t>jpegXL</a:t>
            </a:r>
            <a:r>
              <a:rPr lang="en-US" sz="2000" b="1" dirty="0">
                <a:solidFill>
                  <a:schemeClr val="tx2">
                    <a:alpha val="50000"/>
                  </a:schemeClr>
                </a:solidFill>
              </a:rPr>
              <a:t> based lossless video compression scheme</a:t>
            </a:r>
          </a:p>
        </p:txBody>
      </p:sp>
      <p:sp>
        <p:nvSpPr>
          <p:cNvPr id="6" name="Titel 5"/>
          <p:cNvSpPr>
            <a:spLocks noGrp="1"/>
          </p:cNvSpPr>
          <p:nvPr>
            <p:ph type="title"/>
          </p:nvPr>
        </p:nvSpPr>
        <p:spPr/>
        <p:txBody>
          <a:bodyPr/>
          <a:lstStyle/>
          <a:p>
            <a:r>
              <a:rPr lang="en-US" dirty="0" smtClean="0"/>
              <a:t>Outlook</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FPV Algorithm | FPV@W7X | </a:t>
            </a:r>
            <a:r>
              <a:rPr lang="en-US" sz="1600" dirty="0">
                <a:solidFill>
                  <a:srgbClr val="669999"/>
                </a:solidFill>
                <a:effectLst>
                  <a:outerShdw blurRad="38100" dist="38100" dir="2700000" algn="tl">
                    <a:srgbClr val="000000">
                      <a:alpha val="43137"/>
                    </a:srgbClr>
                  </a:outerShdw>
                </a:effectLst>
              </a:rPr>
              <a:t>Outlook</a:t>
            </a:r>
            <a:r>
              <a:rPr lang="en-US" sz="1600" dirty="0">
                <a:solidFill>
                  <a:srgbClr val="99BBBB"/>
                </a:solidFill>
              </a:rPr>
              <a:t> | Standardization</a:t>
            </a:r>
          </a:p>
        </p:txBody>
      </p:sp>
    </p:spTree>
    <p:extLst>
      <p:ext uri="{BB962C8B-B14F-4D97-AF65-F5344CB8AC3E}">
        <p14:creationId xmlns:p14="http://schemas.microsoft.com/office/powerpoint/2010/main" val="11971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17</a:t>
            </a:fld>
            <a:endParaRPr lang="de-DE" dirty="0"/>
          </a:p>
        </p:txBody>
      </p:sp>
      <p:sp>
        <p:nvSpPr>
          <p:cNvPr id="5" name="Textplatzhalter 4"/>
          <p:cNvSpPr>
            <a:spLocks noGrp="1"/>
          </p:cNvSpPr>
          <p:nvPr>
            <p:ph type="body" sz="quarter" idx="17"/>
          </p:nvPr>
        </p:nvSpPr>
        <p:spPr>
          <a:xfrm>
            <a:off x="658813" y="1317625"/>
            <a:ext cx="10971212" cy="4843463"/>
          </a:xfrm>
        </p:spPr>
        <p:txBody>
          <a:bodyPr>
            <a:normAutofit lnSpcReduction="10000"/>
          </a:bodyPr>
          <a:lstStyle/>
          <a:p>
            <a:pPr marL="342900" indent="-342900">
              <a:buFont typeface="Arial" panose="020B0604020202020204" pitchFamily="34" charset="0"/>
              <a:buChar char="•"/>
            </a:pPr>
            <a:r>
              <a:rPr lang="en-US" sz="2000" b="1" i="1" dirty="0" smtClean="0">
                <a:solidFill>
                  <a:srgbClr val="005555"/>
                </a:solidFill>
                <a:effectLst>
                  <a:outerShdw blurRad="38100" dist="38100" dir="2700000" algn="tl">
                    <a:srgbClr val="000000">
                      <a:alpha val="43137"/>
                    </a:srgbClr>
                  </a:outerShdw>
                </a:effectLst>
              </a:rPr>
              <a:t>Let all be aligned to the left!</a:t>
            </a:r>
          </a:p>
          <a:p>
            <a:pPr marL="522288" lvl="2" indent="-342900">
              <a:lnSpc>
                <a:spcPct val="100000"/>
              </a:lnSpc>
            </a:pPr>
            <a:r>
              <a:rPr lang="en-US" sz="1900" dirty="0" smtClean="0">
                <a:solidFill>
                  <a:srgbClr val="005555"/>
                </a:solidFill>
              </a:rPr>
              <a:t>When working with relative intensity images, normalize everything to 65,535</a:t>
            </a:r>
          </a:p>
          <a:p>
            <a:pPr marL="522288" lvl="2" indent="-342900">
              <a:lnSpc>
                <a:spcPct val="100000"/>
              </a:lnSpc>
            </a:pPr>
            <a:endParaRPr lang="en-US" sz="1900" dirty="0">
              <a:solidFill>
                <a:srgbClr val="005555"/>
              </a:solidFill>
            </a:endParaRPr>
          </a:p>
          <a:p>
            <a:pPr marL="342900" indent="-342900">
              <a:buFont typeface="Arial" panose="020B0604020202020204" pitchFamily="34" charset="0"/>
              <a:buChar char="•"/>
            </a:pPr>
            <a:r>
              <a:rPr lang="en-US" sz="2000" b="1" i="1" dirty="0" smtClean="0">
                <a:solidFill>
                  <a:srgbClr val="005555"/>
                </a:solidFill>
                <a:effectLst>
                  <a:outerShdw blurRad="38100" dist="38100" dir="2700000" algn="tl">
                    <a:srgbClr val="000000">
                      <a:alpha val="43137"/>
                    </a:srgbClr>
                  </a:outerShdw>
                </a:effectLst>
              </a:rPr>
              <a:t>Don’t stuff your tummy with waste!</a:t>
            </a:r>
            <a:endParaRPr lang="en-US" sz="2000" b="1" i="1" dirty="0">
              <a:solidFill>
                <a:srgbClr val="005555"/>
              </a:solidFill>
              <a:effectLst>
                <a:outerShdw blurRad="38100" dist="38100" dir="2700000" algn="tl">
                  <a:srgbClr val="000000">
                    <a:alpha val="43137"/>
                  </a:srgbClr>
                </a:outerShdw>
              </a:effectLst>
            </a:endParaRPr>
          </a:p>
          <a:p>
            <a:pPr marL="522288" lvl="2" indent="-342900">
              <a:lnSpc>
                <a:spcPct val="100000"/>
              </a:lnSpc>
            </a:pPr>
            <a:r>
              <a:rPr lang="en-US" sz="1900" dirty="0" smtClean="0">
                <a:solidFill>
                  <a:srgbClr val="005555"/>
                </a:solidFill>
              </a:rPr>
              <a:t>Before compressing images, remove what’s of no value</a:t>
            </a:r>
          </a:p>
          <a:p>
            <a:pPr marL="522288" lvl="2" indent="-342900">
              <a:lnSpc>
                <a:spcPct val="100000"/>
              </a:lnSpc>
            </a:pPr>
            <a:endParaRPr lang="en-US" sz="1900" dirty="0">
              <a:solidFill>
                <a:srgbClr val="005555"/>
              </a:solidFill>
            </a:endParaRPr>
          </a:p>
          <a:p>
            <a:pPr marL="342900" indent="-342900">
              <a:buFont typeface="Arial" panose="020B0604020202020204" pitchFamily="34" charset="0"/>
              <a:buChar char="•"/>
            </a:pPr>
            <a:r>
              <a:rPr lang="en-US" sz="2000" b="1" i="1" dirty="0" smtClean="0">
                <a:solidFill>
                  <a:srgbClr val="005555"/>
                </a:solidFill>
                <a:effectLst>
                  <a:outerShdw blurRad="38100" dist="38100" dir="2700000" algn="tl">
                    <a:srgbClr val="000000">
                      <a:alpha val="43137"/>
                    </a:srgbClr>
                  </a:outerShdw>
                </a:effectLst>
              </a:rPr>
              <a:t>All power </a:t>
            </a:r>
            <a:r>
              <a:rPr lang="en-US" sz="2000" b="1" i="1" dirty="0">
                <a:solidFill>
                  <a:srgbClr val="005555"/>
                </a:solidFill>
                <a:effectLst>
                  <a:outerShdw blurRad="38100" dist="38100" dir="2700000" algn="tl">
                    <a:srgbClr val="000000">
                      <a:alpha val="43137"/>
                    </a:srgbClr>
                  </a:outerShdw>
                </a:effectLst>
              </a:rPr>
              <a:t>to the little </a:t>
            </a:r>
            <a:r>
              <a:rPr lang="en-US" sz="2000" b="1" i="1" dirty="0" smtClean="0">
                <a:solidFill>
                  <a:srgbClr val="005555"/>
                </a:solidFill>
                <a:effectLst>
                  <a:outerShdw blurRad="38100" dist="38100" dir="2700000" algn="tl">
                    <a:srgbClr val="000000">
                      <a:alpha val="43137"/>
                    </a:srgbClr>
                  </a:outerShdw>
                </a:effectLst>
              </a:rPr>
              <a:t>people!</a:t>
            </a:r>
            <a:endParaRPr lang="en-US" sz="2000" b="1" dirty="0">
              <a:solidFill>
                <a:srgbClr val="005555"/>
              </a:solidFill>
            </a:endParaRPr>
          </a:p>
          <a:p>
            <a:pPr marL="522288" lvl="2" indent="-342900">
              <a:lnSpc>
                <a:spcPct val="100000"/>
              </a:lnSpc>
            </a:pPr>
            <a:r>
              <a:rPr lang="en-US" sz="1900" dirty="0" smtClean="0">
                <a:solidFill>
                  <a:srgbClr val="005555"/>
                </a:solidFill>
              </a:rPr>
              <a:t>Almost all compute hardware today (for integers) is </a:t>
            </a:r>
            <a:br>
              <a:rPr lang="en-US" sz="1900" dirty="0" smtClean="0">
                <a:solidFill>
                  <a:srgbClr val="005555"/>
                </a:solidFill>
              </a:rPr>
            </a:br>
            <a:r>
              <a:rPr lang="en-US" sz="1900" cap="small" dirty="0" smtClean="0">
                <a:solidFill>
                  <a:srgbClr val="005555"/>
                </a:solidFill>
              </a:rPr>
              <a:t>Little Endian</a:t>
            </a:r>
            <a:r>
              <a:rPr lang="en-US" sz="1900" dirty="0" smtClean="0">
                <a:solidFill>
                  <a:srgbClr val="005555"/>
                </a:solidFill>
              </a:rPr>
              <a:t> – use it</a:t>
            </a:r>
          </a:p>
          <a:p>
            <a:pPr marL="522288" lvl="2" indent="-342900">
              <a:lnSpc>
                <a:spcPct val="100000"/>
              </a:lnSpc>
            </a:pPr>
            <a:endParaRPr lang="en-US" sz="2000" b="1" dirty="0" smtClean="0">
              <a:solidFill>
                <a:srgbClr val="005555"/>
              </a:solidFill>
            </a:endParaRPr>
          </a:p>
          <a:p>
            <a:pPr marL="342900" indent="-342900">
              <a:buFont typeface="Arial" panose="020B0604020202020204" pitchFamily="34" charset="0"/>
              <a:buChar char="•"/>
            </a:pPr>
            <a:r>
              <a:rPr lang="en-US" sz="2000" b="1" i="1" dirty="0" smtClean="0">
                <a:solidFill>
                  <a:srgbClr val="005555"/>
                </a:solidFill>
                <a:effectLst>
                  <a:outerShdw blurRad="38100" dist="38100" dir="2700000" algn="tl">
                    <a:srgbClr val="000000">
                      <a:alpha val="43137"/>
                    </a:srgbClr>
                  </a:outerShdw>
                </a:effectLst>
              </a:rPr>
              <a:t>All types are not created equal!</a:t>
            </a:r>
            <a:endParaRPr lang="en-US" sz="2000" b="1" i="1" dirty="0">
              <a:solidFill>
                <a:srgbClr val="005555"/>
              </a:solidFill>
              <a:effectLst>
                <a:outerShdw blurRad="38100" dist="38100" dir="2700000" algn="tl">
                  <a:srgbClr val="000000">
                    <a:alpha val="43137"/>
                  </a:srgbClr>
                </a:outerShdw>
              </a:effectLst>
            </a:endParaRPr>
          </a:p>
          <a:p>
            <a:pPr marL="522288" lvl="2" indent="-342900">
              <a:lnSpc>
                <a:spcPct val="100000"/>
              </a:lnSpc>
            </a:pPr>
            <a:r>
              <a:rPr lang="en-US" sz="1900" dirty="0" smtClean="0">
                <a:solidFill>
                  <a:srgbClr val="005555"/>
                </a:solidFill>
              </a:rPr>
              <a:t>Generally, IEEE floating point does more harm than help – prefer</a:t>
            </a:r>
            <a:br>
              <a:rPr lang="en-US" sz="1900" dirty="0" smtClean="0">
                <a:solidFill>
                  <a:srgbClr val="005555"/>
                </a:solidFill>
              </a:rPr>
            </a:br>
            <a:r>
              <a:rPr lang="en-US" sz="1900" dirty="0" smtClean="0">
                <a:solidFill>
                  <a:srgbClr val="005555"/>
                </a:solidFill>
              </a:rPr>
              <a:t>fixed point == integer</a:t>
            </a:r>
            <a:endParaRPr lang="en-US" sz="1900" dirty="0">
              <a:solidFill>
                <a:srgbClr val="005555"/>
              </a:solidFill>
            </a:endParaRPr>
          </a:p>
          <a:p>
            <a:pPr marL="342900" indent="-342900">
              <a:buFont typeface="Arial" panose="020B0604020202020204" pitchFamily="34" charset="0"/>
              <a:buChar char="•"/>
            </a:pPr>
            <a:endParaRPr lang="en-US" sz="2000" b="1" dirty="0">
              <a:solidFill>
                <a:srgbClr val="005555"/>
              </a:solidFill>
            </a:endParaRPr>
          </a:p>
          <a:p>
            <a:pPr marL="342900" indent="-342900">
              <a:buFont typeface="Arial" panose="020B0604020202020204" pitchFamily="34" charset="0"/>
              <a:buChar char="•"/>
            </a:pPr>
            <a:endParaRPr lang="en-US" sz="2000" b="1" dirty="0">
              <a:solidFill>
                <a:srgbClr val="005555"/>
              </a:solidFill>
            </a:endParaRPr>
          </a:p>
        </p:txBody>
      </p:sp>
      <p:sp>
        <p:nvSpPr>
          <p:cNvPr id="6" name="Titel 5"/>
          <p:cNvSpPr>
            <a:spLocks noGrp="1"/>
          </p:cNvSpPr>
          <p:nvPr>
            <p:ph type="title"/>
          </p:nvPr>
        </p:nvSpPr>
        <p:spPr/>
        <p:txBody>
          <a:bodyPr/>
          <a:lstStyle/>
          <a:p>
            <a:r>
              <a:rPr lang="en-US" dirty="0" smtClean="0"/>
              <a:t>From first principles – a call for standardization</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FPV Algorithm | FPV@W7X | Outlook | </a:t>
            </a:r>
            <a:r>
              <a:rPr lang="en-US" sz="1600" dirty="0" smtClean="0">
                <a:solidFill>
                  <a:srgbClr val="669999"/>
                </a:solidFill>
                <a:effectLst>
                  <a:outerShdw blurRad="38100" dist="38100" dir="2700000" algn="tl">
                    <a:srgbClr val="000000">
                      <a:alpha val="43137"/>
                    </a:srgbClr>
                  </a:outerShdw>
                </a:effectLst>
              </a:rPr>
              <a:t>Standardization</a:t>
            </a:r>
            <a:endParaRPr lang="en-US" sz="1600" dirty="0">
              <a:solidFill>
                <a:srgbClr val="669999"/>
              </a:solidFill>
              <a:effectLst>
                <a:outerShdw blurRad="38100" dist="38100" dir="2700000" algn="tl">
                  <a:srgbClr val="000000">
                    <a:alpha val="43137"/>
                  </a:srgbClr>
                </a:outerShdw>
              </a:effectLst>
            </a:endParaRPr>
          </a:p>
        </p:txBody>
      </p:sp>
      <p:grpSp>
        <p:nvGrpSpPr>
          <p:cNvPr id="94" name="Gruppieren 93"/>
          <p:cNvGrpSpPr/>
          <p:nvPr/>
        </p:nvGrpSpPr>
        <p:grpSpPr>
          <a:xfrm>
            <a:off x="7198621" y="1093699"/>
            <a:ext cx="3499451" cy="677951"/>
            <a:chOff x="6569971" y="1293724"/>
            <a:chExt cx="4602854" cy="891714"/>
          </a:xfrm>
        </p:grpSpPr>
        <p:grpSp>
          <p:nvGrpSpPr>
            <p:cNvPr id="9" name="Gruppieren 8"/>
            <p:cNvGrpSpPr/>
            <p:nvPr/>
          </p:nvGrpSpPr>
          <p:grpSpPr>
            <a:xfrm>
              <a:off x="6569971" y="1293724"/>
              <a:ext cx="4602854" cy="144000"/>
              <a:chOff x="7427745" y="3515454"/>
              <a:chExt cx="4602854" cy="144000"/>
            </a:xfrm>
          </p:grpSpPr>
          <p:sp>
            <p:nvSpPr>
              <p:cNvPr id="10" name="Rechteck 9"/>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Rechteck 10"/>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Rechteck 11"/>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Rechteck 12"/>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Rechteck 13"/>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hteck 14"/>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hteck 15"/>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Rechteck 16"/>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Rechteck 17"/>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hteck 18"/>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Rechteck 19"/>
              <p:cNvSpPr/>
              <p:nvPr/>
            </p:nvSpPr>
            <p:spPr>
              <a:xfrm>
                <a:off x="10590977"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echteck 20"/>
              <p:cNvSpPr/>
              <p:nvPr/>
            </p:nvSpPr>
            <p:spPr>
              <a:xfrm>
                <a:off x="10302977"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Rechteck 21"/>
              <p:cNvSpPr/>
              <p:nvPr/>
            </p:nvSpPr>
            <p:spPr>
              <a:xfrm>
                <a:off x="10883100"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Rechteck 22"/>
              <p:cNvSpPr/>
              <p:nvPr/>
            </p:nvSpPr>
            <p:spPr>
              <a:xfrm>
                <a:off x="11166788"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Rechteck 23"/>
              <p:cNvSpPr/>
              <p:nvPr/>
            </p:nvSpPr>
            <p:spPr>
              <a:xfrm>
                <a:off x="11742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hteck 24"/>
              <p:cNvSpPr/>
              <p:nvPr/>
            </p:nvSpPr>
            <p:spPr>
              <a:xfrm>
                <a:off x="11454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26" name="Gruppieren 25"/>
            <p:cNvGrpSpPr/>
            <p:nvPr/>
          </p:nvGrpSpPr>
          <p:grpSpPr>
            <a:xfrm>
              <a:off x="6569971" y="1480653"/>
              <a:ext cx="4602854" cy="144000"/>
              <a:chOff x="7427745" y="3515454"/>
              <a:chExt cx="4602854" cy="144000"/>
            </a:xfrm>
          </p:grpSpPr>
          <p:sp>
            <p:nvSpPr>
              <p:cNvPr id="27" name="Rechteck 26"/>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Rechteck 27"/>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9" name="Rechteck 28"/>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Rechteck 29"/>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Rechteck 30"/>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 name="Rechteck 31"/>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Rechteck 32"/>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Rechteck 33"/>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5" name="Rechteck 34"/>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Rechteck 35"/>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Rechteck 36"/>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8" name="Rechteck 37"/>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9" name="Rechteck 38"/>
              <p:cNvSpPr/>
              <p:nvPr/>
            </p:nvSpPr>
            <p:spPr>
              <a:xfrm>
                <a:off x="10883100"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0" name="Rechteck 39"/>
              <p:cNvSpPr/>
              <p:nvPr/>
            </p:nvSpPr>
            <p:spPr>
              <a:xfrm>
                <a:off x="11166788"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1" name="Rechteck 40"/>
              <p:cNvSpPr/>
              <p:nvPr/>
            </p:nvSpPr>
            <p:spPr>
              <a:xfrm>
                <a:off x="11742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2" name="Rechteck 41"/>
              <p:cNvSpPr/>
              <p:nvPr/>
            </p:nvSpPr>
            <p:spPr>
              <a:xfrm>
                <a:off x="11454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43" name="Gruppieren 42"/>
            <p:cNvGrpSpPr/>
            <p:nvPr/>
          </p:nvGrpSpPr>
          <p:grpSpPr>
            <a:xfrm>
              <a:off x="6569971" y="1667582"/>
              <a:ext cx="4602854" cy="144000"/>
              <a:chOff x="7427745" y="3515454"/>
              <a:chExt cx="4602854" cy="144000"/>
            </a:xfrm>
          </p:grpSpPr>
          <p:sp>
            <p:nvSpPr>
              <p:cNvPr id="44" name="Rechteck 43"/>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5" name="Rechteck 44"/>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 name="Rechteck 45"/>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 name="Rechteck 46"/>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8" name="Rechteck 47"/>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 name="Rechteck 48"/>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 name="Rechteck 49"/>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1" name="Rechteck 50"/>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2" name="Rechteck 51"/>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3" name="Rechteck 52"/>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Rechteck 53"/>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 name="Rechteck 54"/>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 name="Rechteck 55"/>
              <p:cNvSpPr/>
              <p:nvPr/>
            </p:nvSpPr>
            <p:spPr>
              <a:xfrm>
                <a:off x="10883100"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 name="Rechteck 56"/>
              <p:cNvSpPr/>
              <p:nvPr/>
            </p:nvSpPr>
            <p:spPr>
              <a:xfrm>
                <a:off x="11166788"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 name="Rechteck 57"/>
              <p:cNvSpPr/>
              <p:nvPr/>
            </p:nvSpPr>
            <p:spPr>
              <a:xfrm>
                <a:off x="11742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Rechteck 58"/>
              <p:cNvSpPr/>
              <p:nvPr/>
            </p:nvSpPr>
            <p:spPr>
              <a:xfrm>
                <a:off x="11454599" y="3515454"/>
                <a:ext cx="288000" cy="144000"/>
              </a:xfrm>
              <a:prstGeom prst="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60" name="Gruppieren 59"/>
            <p:cNvGrpSpPr/>
            <p:nvPr/>
          </p:nvGrpSpPr>
          <p:grpSpPr>
            <a:xfrm>
              <a:off x="6569971" y="1854511"/>
              <a:ext cx="4602854" cy="144000"/>
              <a:chOff x="7427745" y="3515454"/>
              <a:chExt cx="4602854" cy="144000"/>
            </a:xfrm>
          </p:grpSpPr>
          <p:sp>
            <p:nvSpPr>
              <p:cNvPr id="61" name="Rechteck 60"/>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 name="Rechteck 61"/>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Rechteck 62"/>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Rechteck 63"/>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Rechteck 64"/>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 name="Rechteck 65"/>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7" name="Rechteck 66"/>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Rechteck 67"/>
              <p:cNvSpPr/>
              <p:nvPr/>
            </p:nvSpPr>
            <p:spPr>
              <a:xfrm>
                <a:off x="9731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Rechteck 68"/>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Rechteck 69"/>
              <p:cNvSpPr/>
              <p:nvPr/>
            </p:nvSpPr>
            <p:spPr>
              <a:xfrm>
                <a:off x="1001516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Rechteck 70"/>
              <p:cNvSpPr/>
              <p:nvPr/>
            </p:nvSpPr>
            <p:spPr>
              <a:xfrm>
                <a:off x="10590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2" name="Rechteck 71"/>
              <p:cNvSpPr/>
              <p:nvPr/>
            </p:nvSpPr>
            <p:spPr>
              <a:xfrm>
                <a:off x="1030297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Rechteck 72"/>
              <p:cNvSpPr/>
              <p:nvPr/>
            </p:nvSpPr>
            <p:spPr>
              <a:xfrm>
                <a:off x="10883100"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Rechteck 73"/>
              <p:cNvSpPr/>
              <p:nvPr/>
            </p:nvSpPr>
            <p:spPr>
              <a:xfrm>
                <a:off x="11166788"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Rechteck 74"/>
              <p:cNvSpPr/>
              <p:nvPr/>
            </p:nvSpPr>
            <p:spPr>
              <a:xfrm>
                <a:off x="11742599"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6" name="Rechteck 75"/>
              <p:cNvSpPr/>
              <p:nvPr/>
            </p:nvSpPr>
            <p:spPr>
              <a:xfrm>
                <a:off x="11454599" y="3515454"/>
                <a:ext cx="288000" cy="144000"/>
              </a:xfrm>
              <a:prstGeom prst="rect">
                <a:avLst/>
              </a:prstGeom>
              <a:solidFill>
                <a:schemeClr val="bg1">
                  <a:lumMod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77" name="Gruppieren 76"/>
            <p:cNvGrpSpPr/>
            <p:nvPr/>
          </p:nvGrpSpPr>
          <p:grpSpPr>
            <a:xfrm>
              <a:off x="6569971" y="2041438"/>
              <a:ext cx="2303733" cy="144000"/>
              <a:chOff x="7427745" y="3515454"/>
              <a:chExt cx="2303733" cy="144000"/>
            </a:xfrm>
          </p:grpSpPr>
          <p:sp>
            <p:nvSpPr>
              <p:cNvPr id="78" name="Rechteck 77"/>
              <p:cNvSpPr/>
              <p:nvPr/>
            </p:nvSpPr>
            <p:spPr>
              <a:xfrm>
                <a:off x="742774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9" name="Rechteck 78"/>
              <p:cNvSpPr/>
              <p:nvPr/>
            </p:nvSpPr>
            <p:spPr>
              <a:xfrm>
                <a:off x="8003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0" name="Rechteck 79"/>
              <p:cNvSpPr/>
              <p:nvPr/>
            </p:nvSpPr>
            <p:spPr>
              <a:xfrm>
                <a:off x="7715556"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1" name="Rechteck 80"/>
              <p:cNvSpPr/>
              <p:nvPr/>
            </p:nvSpPr>
            <p:spPr>
              <a:xfrm>
                <a:off x="8287244"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 name="Rechteck 81"/>
              <p:cNvSpPr/>
              <p:nvPr/>
            </p:nvSpPr>
            <p:spPr>
              <a:xfrm>
                <a:off x="8863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3" name="Rechteck 82"/>
              <p:cNvSpPr/>
              <p:nvPr/>
            </p:nvSpPr>
            <p:spPr>
              <a:xfrm>
                <a:off x="8575055"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4" name="Rechteck 83"/>
              <p:cNvSpPr/>
              <p:nvPr/>
            </p:nvSpPr>
            <p:spPr>
              <a:xfrm>
                <a:off x="9155667"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6" name="Rechteck 85"/>
              <p:cNvSpPr/>
              <p:nvPr/>
            </p:nvSpPr>
            <p:spPr>
              <a:xfrm>
                <a:off x="9443478" y="3515454"/>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pic>
        <p:nvPicPr>
          <p:cNvPr id="95" name="Grafik 9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1284" y="2192771"/>
            <a:ext cx="3175332" cy="1368028"/>
          </a:xfrm>
          <a:prstGeom prst="rect">
            <a:avLst/>
          </a:prstGeom>
        </p:spPr>
      </p:pic>
      <p:grpSp>
        <p:nvGrpSpPr>
          <p:cNvPr id="99" name="Gruppieren 98"/>
          <p:cNvGrpSpPr/>
          <p:nvPr/>
        </p:nvGrpSpPr>
        <p:grpSpPr>
          <a:xfrm>
            <a:off x="7580613" y="3569033"/>
            <a:ext cx="3917510" cy="1367196"/>
            <a:chOff x="7580613" y="3569033"/>
            <a:chExt cx="3917510" cy="1367196"/>
          </a:xfrm>
        </p:grpSpPr>
        <p:pic>
          <p:nvPicPr>
            <p:cNvPr id="96" name="Grafik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0613" y="3569033"/>
              <a:ext cx="3795499" cy="1367196"/>
            </a:xfrm>
            <a:prstGeom prst="rect">
              <a:avLst/>
            </a:prstGeom>
          </p:spPr>
        </p:pic>
        <p:sp>
          <p:nvSpPr>
            <p:cNvPr id="97" name="Textfeld 96"/>
            <p:cNvSpPr txBox="1"/>
            <p:nvPr/>
          </p:nvSpPr>
          <p:spPr>
            <a:xfrm>
              <a:off x="11203170" y="3906579"/>
              <a:ext cx="294953" cy="1003387"/>
            </a:xfrm>
            <a:prstGeom prst="rect">
              <a:avLst/>
            </a:prstGeom>
            <a:noFill/>
          </p:spPr>
          <p:txBody>
            <a:bodyPr vert="vert270" wrap="square" lIns="0" tIns="0" rIns="0" bIns="0" rtlCol="0" anchor="t" anchorCtr="0">
              <a:spAutoFit/>
            </a:bodyPr>
            <a:lstStyle/>
            <a:p>
              <a:pPr algn="l">
                <a:lnSpc>
                  <a:spcPts val="2300"/>
                </a:lnSpc>
                <a:spcBef>
                  <a:spcPts val="1150"/>
                </a:spcBef>
              </a:pPr>
              <a:r>
                <a:rPr lang="en-US" sz="800" dirty="0" smtClean="0">
                  <a:hlinkClick r:id="rId4"/>
                </a:rPr>
                <a:t>Credit: </a:t>
              </a:r>
              <a:r>
                <a:rPr lang="en-US" sz="800" dirty="0" err="1" smtClean="0">
                  <a:hlinkClick r:id="rId5"/>
                </a:rPr>
                <a:t>Uy</a:t>
              </a:r>
              <a:r>
                <a:rPr lang="en-US" sz="800" dirty="0" smtClean="0">
                  <a:hlinkClick r:id="rId5"/>
                </a:rPr>
                <a:t> Nguyen</a:t>
              </a:r>
              <a:endParaRPr lang="en-US" sz="800" dirty="0" smtClean="0"/>
            </a:p>
          </p:txBody>
        </p:sp>
      </p:grpSp>
      <p:sp>
        <p:nvSpPr>
          <p:cNvPr id="98" name="Textfeld 97"/>
          <p:cNvSpPr txBox="1"/>
          <p:nvPr/>
        </p:nvSpPr>
        <p:spPr>
          <a:xfrm>
            <a:off x="8315099" y="5049429"/>
            <a:ext cx="2545717" cy="884858"/>
          </a:xfrm>
          <a:prstGeom prst="rect">
            <a:avLst/>
          </a:prstGeom>
          <a:noFill/>
        </p:spPr>
        <p:txBody>
          <a:bodyPr wrap="square" lIns="0" tIns="0" rIns="0" bIns="0" rtlCol="0" anchor="t" anchorCtr="0">
            <a:spAutoFit/>
          </a:bodyPr>
          <a:lstStyle/>
          <a:p>
            <a:pPr algn="r">
              <a:lnSpc>
                <a:spcPts val="2300"/>
              </a:lnSpc>
              <a:spcBef>
                <a:spcPts val="1150"/>
              </a:spcBef>
            </a:pPr>
            <a:r>
              <a:rPr lang="en-US" sz="2000" b="1" i="1"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0.1 + 0.2 != 0.3</a:t>
            </a:r>
            <a:br>
              <a:rPr lang="en-US" sz="2000" b="1" i="1"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en-US" sz="2000" b="1" i="1"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0/0 != 0/0</a:t>
            </a:r>
            <a:br>
              <a:rPr lang="en-US" sz="2000" b="1" i="1"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en-US" sz="2000" b="1"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-0 == +</a:t>
            </a:r>
            <a:r>
              <a:rPr lang="en-US" sz="2000" b="1" i="1" dirty="0" smtClean="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0</a:t>
            </a:r>
          </a:p>
        </p:txBody>
      </p:sp>
    </p:spTree>
    <p:extLst>
      <p:ext uri="{BB962C8B-B14F-4D97-AF65-F5344CB8AC3E}">
        <p14:creationId xmlns:p14="http://schemas.microsoft.com/office/powerpoint/2010/main" val="261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58813" y="647701"/>
            <a:ext cx="10508614" cy="5805488"/>
          </a:xfrm>
        </p:spPr>
        <p:txBody>
          <a:bodyPr anchor="ctr"/>
          <a:lstStyle/>
          <a:p>
            <a:pPr algn="ctr"/>
            <a:r>
              <a:rPr lang="en-US" sz="4400" b="1" dirty="0" smtClean="0">
                <a:solidFill>
                  <a:srgbClr val="005555"/>
                </a:solidFill>
              </a:rPr>
              <a:t>Thank you</a:t>
            </a:r>
            <a:r>
              <a:rPr lang="en-US" b="1" dirty="0">
                <a:solidFill>
                  <a:srgbClr val="005555"/>
                </a:solidFill>
              </a:rPr>
              <a:t/>
            </a:r>
            <a:br>
              <a:rPr lang="en-US" b="1" dirty="0">
                <a:solidFill>
                  <a:srgbClr val="005555"/>
                </a:solidFill>
              </a:rPr>
            </a:br>
            <a:r>
              <a:rPr lang="en-US" sz="1400" b="1" dirty="0">
                <a:solidFill>
                  <a:srgbClr val="005555"/>
                </a:solidFill>
              </a:rPr>
              <a:t> </a:t>
            </a:r>
            <a:r>
              <a:rPr lang="en-US" sz="1400" b="1" dirty="0" smtClean="0">
                <a:solidFill>
                  <a:srgbClr val="005555"/>
                </a:solidFill>
              </a:rPr>
              <a:t>        very much</a:t>
            </a:r>
            <a:r>
              <a:rPr lang="en-US" b="1" dirty="0" smtClean="0">
                <a:solidFill>
                  <a:srgbClr val="005555"/>
                </a:solidFill>
              </a:rPr>
              <a:t/>
            </a:r>
            <a:br>
              <a:rPr lang="en-US" b="1" dirty="0" smtClean="0">
                <a:solidFill>
                  <a:srgbClr val="005555"/>
                </a:solidFill>
              </a:rPr>
            </a:br>
            <a:r>
              <a:rPr lang="en-US" b="1" dirty="0" smtClean="0">
                <a:solidFill>
                  <a:srgbClr val="005555"/>
                </a:solidFill>
              </a:rPr>
              <a:t>for your attention!</a:t>
            </a:r>
          </a:p>
        </p:txBody>
      </p:sp>
      <p:sp>
        <p:nvSpPr>
          <p:cNvPr id="3" name="Titel 2"/>
          <p:cNvSpPr>
            <a:spLocks noGrp="1"/>
          </p:cNvSpPr>
          <p:nvPr>
            <p:ph type="title"/>
          </p:nvPr>
        </p:nvSpPr>
        <p:spPr/>
        <p:txBody>
          <a:bodyPr/>
          <a:lstStyle/>
          <a:p>
            <a:r>
              <a:rPr lang="en-US" dirty="0" smtClean="0"/>
              <a:t>Questions?</a:t>
            </a:r>
            <a:endParaRPr lang="en-US" dirty="0"/>
          </a:p>
        </p:txBody>
      </p:sp>
      <p:sp>
        <p:nvSpPr>
          <p:cNvPr id="4" name="Datumsplatzhalter 3"/>
          <p:cNvSpPr>
            <a:spLocks noGrp="1"/>
          </p:cNvSpPr>
          <p:nvPr>
            <p:ph type="dt" sz="half" idx="14"/>
          </p:nvPr>
        </p:nvSpPr>
        <p:spPr/>
        <p:txBody>
          <a:bodyPr/>
          <a:lstStyle/>
          <a:p>
            <a:r>
              <a:rPr lang="en-US" smtClean="0"/>
              <a:t>On Intensity, Relativity, Shift &amp; Compression</a:t>
            </a:r>
            <a:endParaRPr lang="de-DE" dirty="0"/>
          </a:p>
        </p:txBody>
      </p:sp>
      <p:sp>
        <p:nvSpPr>
          <p:cNvPr id="5" name="Fußzeilenplatzhalter 4"/>
          <p:cNvSpPr>
            <a:spLocks noGrp="1"/>
          </p:cNvSpPr>
          <p:nvPr>
            <p:ph type="ftr" sz="quarter" idx="15"/>
          </p:nvPr>
        </p:nvSpPr>
        <p:spPr/>
        <p:txBody>
          <a:bodyPr/>
          <a:lstStyle/>
          <a:p>
            <a:r>
              <a:rPr lang="de-DE" dirty="0" smtClean="0"/>
              <a:t>Max Planck Institute </a:t>
            </a:r>
            <a:r>
              <a:rPr lang="de-DE" dirty="0" err="1" smtClean="0"/>
              <a:t>for</a:t>
            </a:r>
            <a:r>
              <a:rPr lang="de-DE" dirty="0" smtClean="0"/>
              <a:t> Plasma </a:t>
            </a:r>
            <a:r>
              <a:rPr lang="de-DE" dirty="0" err="1" smtClean="0"/>
              <a:t>Physics</a:t>
            </a:r>
            <a:r>
              <a:rPr lang="de-DE" dirty="0" smtClean="0"/>
              <a:t> | Simon Fischer | 14th IAEA CODAC TM 2024 | Sao Paulo</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18</a:t>
            </a:fld>
            <a:endParaRPr lang="de-DE" dirty="0"/>
          </a:p>
        </p:txBody>
      </p:sp>
      <p:pic>
        <p:nvPicPr>
          <p:cNvPr id="7" name="Grafik 6"/>
          <p:cNvPicPr>
            <a:picLocks noChangeAspect="1"/>
          </p:cNvPicPr>
          <p:nvPr/>
        </p:nvPicPr>
        <p:blipFill>
          <a:blip r:embed="rId2" cstate="screen">
            <a:extLst>
              <a:ext uri="{BEBA8EAE-BF5A-486C-A8C5-ECC9F3942E4B}">
                <a14:imgProps xmlns:a14="http://schemas.microsoft.com/office/drawing/2010/main">
                  <a14:imgLayer r:embed="rId3">
                    <a14:imgEffect>
                      <a14:saturation sat="55000"/>
                    </a14:imgEffect>
                    <a14:imgEffect>
                      <a14:brightnessContrast bright="32000" contrast="29000"/>
                    </a14:imgEffect>
                  </a14:imgLayer>
                </a14:imgProps>
              </a:ext>
              <a:ext uri="{28A0092B-C50C-407E-A947-70E740481C1C}">
                <a14:useLocalDpi xmlns:a14="http://schemas.microsoft.com/office/drawing/2010/main"/>
              </a:ext>
            </a:extLst>
          </a:blip>
          <a:stretch>
            <a:fillRect/>
          </a:stretch>
        </p:blipFill>
        <p:spPr>
          <a:xfrm>
            <a:off x="9690100" y="3331915"/>
            <a:ext cx="1330465" cy="1864424"/>
          </a:xfrm>
          <a:prstGeom prst="round2DiagRect">
            <a:avLst>
              <a:gd name="adj1" fmla="val 16667"/>
              <a:gd name="adj2" fmla="val 0"/>
            </a:avLst>
          </a:prstGeom>
          <a:ln w="254000" cap="sq">
            <a:noFill/>
            <a:miter lim="800000"/>
          </a:ln>
          <a:effectLst/>
        </p:spPr>
      </p:pic>
      <p:sp>
        <p:nvSpPr>
          <p:cNvPr id="8" name="Rechteck 7"/>
          <p:cNvSpPr/>
          <p:nvPr/>
        </p:nvSpPr>
        <p:spPr>
          <a:xfrm>
            <a:off x="9593054" y="5157349"/>
            <a:ext cx="1754006" cy="769441"/>
          </a:xfrm>
          <a:prstGeom prst="rect">
            <a:avLst/>
          </a:prstGeom>
        </p:spPr>
        <p:txBody>
          <a:bodyPr wrap="none">
            <a:spAutoFit/>
          </a:bodyPr>
          <a:lstStyle/>
          <a:p>
            <a:r>
              <a:rPr lang="en-US" sz="1400" dirty="0" smtClean="0">
                <a:solidFill>
                  <a:srgbClr val="005555"/>
                </a:solidFill>
              </a:rPr>
              <a:t>Simon Fischer</a:t>
            </a:r>
          </a:p>
          <a:p>
            <a:r>
              <a:rPr lang="en-US" sz="1000" dirty="0" smtClean="0">
                <a:hlinkClick r:id="rId4"/>
              </a:rPr>
              <a:t>simon.fischer@ipp.mpg.de</a:t>
            </a:r>
            <a:endParaRPr lang="en-US" sz="1000" dirty="0" smtClean="0"/>
          </a:p>
          <a:p>
            <a:r>
              <a:rPr lang="en-US" sz="950" dirty="0" smtClean="0">
                <a:hlinkClick r:id="rId5"/>
              </a:rPr>
              <a:t>@simon-fischer-24255a109</a:t>
            </a:r>
            <a:endParaRPr lang="en-US" sz="950" dirty="0"/>
          </a:p>
          <a:p>
            <a:r>
              <a:rPr lang="en-US" sz="950" dirty="0" smtClean="0">
                <a:solidFill>
                  <a:srgbClr val="005555"/>
                </a:solidFill>
                <a:hlinkClick r:id="rId6"/>
              </a:rPr>
              <a:t>@</a:t>
            </a:r>
            <a:r>
              <a:rPr lang="en-US" sz="950" dirty="0" err="1">
                <a:solidFill>
                  <a:srgbClr val="005555"/>
                </a:solidFill>
                <a:hlinkClick r:id="rId6"/>
              </a:rPr>
              <a:t>percurious</a:t>
            </a:r>
            <a:endParaRPr lang="en-US" sz="950" dirty="0">
              <a:solidFill>
                <a:srgbClr val="005555"/>
              </a:solidFill>
            </a:endParaRPr>
          </a:p>
        </p:txBody>
      </p:sp>
      <p:sp>
        <p:nvSpPr>
          <p:cNvPr id="10" name="Rechteck 9"/>
          <p:cNvSpPr/>
          <p:nvPr/>
        </p:nvSpPr>
        <p:spPr>
          <a:xfrm>
            <a:off x="9404596" y="5376898"/>
            <a:ext cx="344966" cy="261610"/>
          </a:xfrm>
          <a:prstGeom prst="rect">
            <a:avLst/>
          </a:prstGeom>
        </p:spPr>
        <p:txBody>
          <a:bodyPr wrap="none">
            <a:spAutoFit/>
          </a:bodyPr>
          <a:lstStyle/>
          <a:p>
            <a:pPr algn="ctr"/>
            <a:r>
              <a:rPr lang="en-US" sz="1100" b="1" dirty="0">
                <a:solidFill>
                  <a:srgbClr val="005555"/>
                </a:solidFill>
                <a:latin typeface="Wingdings" panose="05000000000000000000" pitchFamily="2" charset="2"/>
              </a:rPr>
              <a:t>*</a:t>
            </a:r>
            <a:endParaRPr lang="en-US" sz="1100" b="1" dirty="0">
              <a:solidFill>
                <a:srgbClr val="005555"/>
              </a:solidFill>
              <a:latin typeface="MS Shell Dlg 2" panose="020B0604030504040204" pitchFamily="34" charset="0"/>
            </a:endParaRPr>
          </a:p>
        </p:txBody>
      </p:sp>
      <p:pic>
        <p:nvPicPr>
          <p:cNvPr id="11" name="Grafik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33119" y="5757306"/>
            <a:ext cx="87919" cy="90000"/>
          </a:xfrm>
          <a:prstGeom prst="rect">
            <a:avLst/>
          </a:prstGeom>
        </p:spPr>
      </p:pic>
      <p:pic>
        <p:nvPicPr>
          <p:cNvPr id="12" name="Grafik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4127" y="5600184"/>
            <a:ext cx="108000" cy="108000"/>
          </a:xfrm>
          <a:prstGeom prst="rect">
            <a:avLst/>
          </a:prstGeom>
        </p:spPr>
      </p:pic>
    </p:spTree>
    <p:extLst>
      <p:ext uri="{BB962C8B-B14F-4D97-AF65-F5344CB8AC3E}">
        <p14:creationId xmlns:p14="http://schemas.microsoft.com/office/powerpoint/2010/main" val="2292143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9967" y="3534409"/>
            <a:ext cx="4121115" cy="2913920"/>
          </a:xfrm>
          <a:prstGeom prst="rect">
            <a:avLst/>
          </a:prstGeom>
        </p:spPr>
      </p:pic>
      <p:pic>
        <p:nvPicPr>
          <p:cNvPr id="11" name="Inhaltsplatzhalter 10"/>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22007" y="1103146"/>
            <a:ext cx="3982212" cy="4572000"/>
          </a:xfrm>
          <a:prstGeom prst="round2DiagRect">
            <a:avLst>
              <a:gd name="adj1" fmla="val 16667"/>
              <a:gd name="adj2" fmla="val 0"/>
            </a:avLst>
          </a:prstGeom>
          <a:ln w="139700" cap="sq">
            <a:solidFill>
              <a:srgbClr val="FFFFFF"/>
            </a:solidFill>
            <a:miter lim="800000"/>
          </a:ln>
          <a:effectLst>
            <a:outerShdw blurRad="254000" algn="tl" rotWithShape="0">
              <a:srgbClr val="000000">
                <a:alpha val="43000"/>
              </a:srgbClr>
            </a:outerShdw>
          </a:effectLst>
        </p:spPr>
      </p:pic>
      <p:sp>
        <p:nvSpPr>
          <p:cNvPr id="7" name="Titel 6"/>
          <p:cNvSpPr>
            <a:spLocks noGrp="1"/>
          </p:cNvSpPr>
          <p:nvPr>
            <p:ph type="title"/>
          </p:nvPr>
        </p:nvSpPr>
        <p:spPr/>
        <p:txBody>
          <a:bodyPr/>
          <a:lstStyle/>
          <a:p>
            <a:r>
              <a:rPr lang="de-DE" dirty="0" smtClean="0"/>
              <a:t>Wendelstein 7-X</a:t>
            </a:r>
            <a:endParaRPr lang="en-US" dirty="0"/>
          </a:p>
        </p:txBody>
      </p:sp>
      <p:sp>
        <p:nvSpPr>
          <p:cNvPr id="4" name="Datumsplatzhalter 3"/>
          <p:cNvSpPr>
            <a:spLocks noGrp="1"/>
          </p:cNvSpPr>
          <p:nvPr>
            <p:ph type="dt" sz="half" idx="10"/>
          </p:nvPr>
        </p:nvSpPr>
        <p:spPr/>
        <p:txBody>
          <a:bodyPr/>
          <a:lstStyle/>
          <a:p>
            <a:r>
              <a:rPr lang="en-US" smtClean="0"/>
              <a:t>On Intensity, Relativity, Shift &amp; Compression</a:t>
            </a:r>
            <a:endParaRPr lang="de-DE" dirty="0"/>
          </a:p>
        </p:txBody>
      </p:sp>
      <p:sp>
        <p:nvSpPr>
          <p:cNvPr id="5" name="Fußzeilenplatzhalter 4"/>
          <p:cNvSpPr>
            <a:spLocks noGrp="1"/>
          </p:cNvSpPr>
          <p:nvPr>
            <p:ph type="ftr" sz="quarter" idx="11"/>
          </p:nvPr>
        </p:nvSpPr>
        <p:spPr/>
        <p:txBody>
          <a:bodyPr/>
          <a:lstStyle/>
          <a:p>
            <a:r>
              <a:rPr lang="de-DE" smtClean="0"/>
              <a:t>Max Planck Institute for Plasma Physics | Simon Fischer | 14th IAEA CODAC TM 2024 | Sao Paulo</a:t>
            </a:r>
            <a:endParaRPr lang="de-DE" dirty="0"/>
          </a:p>
        </p:txBody>
      </p:sp>
      <p:sp>
        <p:nvSpPr>
          <p:cNvPr id="6" name="Foliennummernplatzhalter 5"/>
          <p:cNvSpPr>
            <a:spLocks noGrp="1"/>
          </p:cNvSpPr>
          <p:nvPr>
            <p:ph type="sldNum" sz="quarter" idx="12"/>
          </p:nvPr>
        </p:nvSpPr>
        <p:spPr/>
        <p:txBody>
          <a:bodyPr/>
          <a:lstStyle/>
          <a:p>
            <a:fld id="{ECE691D0-CC49-4FC7-9C4D-6112B0CB3A76}" type="slidenum">
              <a:rPr lang="de-DE" smtClean="0"/>
              <a:pPr/>
              <a:t>2</a:t>
            </a:fld>
            <a:endParaRPr lang="de-DE" dirty="0"/>
          </a:p>
        </p:txBody>
      </p:sp>
      <p:sp>
        <p:nvSpPr>
          <p:cNvPr id="12" name="Textfeld 11"/>
          <p:cNvSpPr txBox="1"/>
          <p:nvPr/>
        </p:nvSpPr>
        <p:spPr>
          <a:xfrm rot="16200000">
            <a:off x="-953159" y="4196288"/>
            <a:ext cx="2343880" cy="294953"/>
          </a:xfrm>
          <a:prstGeom prst="rect">
            <a:avLst/>
          </a:prstGeom>
          <a:noFill/>
        </p:spPr>
        <p:txBody>
          <a:bodyPr wrap="square" lIns="0" tIns="0" rIns="0" bIns="0" rtlCol="0" anchor="t" anchorCtr="0">
            <a:spAutoFit/>
          </a:bodyPr>
          <a:lstStyle/>
          <a:p>
            <a:pPr>
              <a:lnSpc>
                <a:spcPts val="2300"/>
              </a:lnSpc>
              <a:spcBef>
                <a:spcPts val="1150"/>
              </a:spcBef>
            </a:pPr>
            <a:r>
              <a:rPr lang="de-DE" sz="800" dirty="0" err="1" smtClean="0"/>
              <a:t>Credit</a:t>
            </a:r>
            <a:r>
              <a:rPr lang="de-DE" sz="800" dirty="0" smtClean="0"/>
              <a:t>: MPI </a:t>
            </a:r>
            <a:r>
              <a:rPr lang="de-DE" sz="800" dirty="0" err="1" smtClean="0"/>
              <a:t>for</a:t>
            </a:r>
            <a:r>
              <a:rPr lang="de-DE" sz="800" dirty="0" smtClean="0"/>
              <a:t> Plasma </a:t>
            </a:r>
            <a:r>
              <a:rPr lang="de-DE" sz="800" dirty="0" err="1" smtClean="0"/>
              <a:t>Physics</a:t>
            </a:r>
            <a:r>
              <a:rPr lang="de-DE" sz="800" dirty="0" smtClean="0"/>
              <a:t>, </a:t>
            </a:r>
            <a:r>
              <a:rPr lang="de-DE" sz="800" dirty="0" err="1" smtClean="0"/>
              <a:t>Photo</a:t>
            </a:r>
            <a:r>
              <a:rPr lang="de-DE" sz="800" dirty="0"/>
              <a:t>: Ben Peters</a:t>
            </a:r>
            <a:endParaRPr lang="en-US" sz="800" dirty="0" err="1" smtClean="0"/>
          </a:p>
        </p:txBody>
      </p:sp>
      <p:pic>
        <p:nvPicPr>
          <p:cNvPr id="14" name="Grafik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912446" y="2710738"/>
            <a:ext cx="266524" cy="461086"/>
          </a:xfrm>
          <a:prstGeom prst="rect">
            <a:avLst/>
          </a:prstGeom>
        </p:spPr>
      </p:pic>
      <p:sp>
        <p:nvSpPr>
          <p:cNvPr id="21" name="Textfeld 20"/>
          <p:cNvSpPr txBox="1"/>
          <p:nvPr/>
        </p:nvSpPr>
        <p:spPr>
          <a:xfrm>
            <a:off x="485775" y="1755775"/>
            <a:ext cx="3567680" cy="3347171"/>
          </a:xfrm>
          <a:prstGeom prst="rect">
            <a:avLst/>
          </a:prstGeom>
          <a:solidFill>
            <a:schemeClr val="bg1">
              <a:alpha val="75000"/>
            </a:schemeClr>
          </a:solidFill>
        </p:spPr>
        <p:txBody>
          <a:bodyPr wrap="square" lIns="108000" tIns="108000" rIns="108000" bIns="108000" rtlCol="0" anchor="t" anchorCtr="0">
            <a:spAutoFit/>
          </a:bodyPr>
          <a:lstStyle/>
          <a:p>
            <a:pPr algn="l">
              <a:lnSpc>
                <a:spcPts val="2300"/>
              </a:lnSpc>
              <a:spcBef>
                <a:spcPts val="1150"/>
              </a:spcBef>
            </a:pPr>
            <a:r>
              <a:rPr lang="en-US" sz="1600" b="1" dirty="0" err="1" smtClean="0"/>
              <a:t>Stellarator</a:t>
            </a:r>
            <a:r>
              <a:rPr lang="en-US" sz="1600" b="1" dirty="0" smtClean="0"/>
              <a:t> type experimental </a:t>
            </a:r>
            <a:br>
              <a:rPr lang="en-US" sz="1600" b="1" dirty="0" smtClean="0"/>
            </a:br>
            <a:r>
              <a:rPr lang="en-US" sz="1600" b="1" dirty="0" smtClean="0"/>
              <a:t>	fusion device</a:t>
            </a:r>
          </a:p>
          <a:p>
            <a:pPr marL="285750" indent="-285750" algn="l">
              <a:lnSpc>
                <a:spcPts val="2300"/>
              </a:lnSpc>
              <a:spcBef>
                <a:spcPts val="1150"/>
              </a:spcBef>
              <a:buFont typeface="Arial" panose="020B0604020202020204" pitchFamily="34" charset="0"/>
              <a:buChar char="•"/>
            </a:pPr>
            <a:r>
              <a:rPr lang="en-US" sz="1600" b="1" dirty="0" smtClean="0"/>
              <a:t>400+ physicists, engineers, technicians &amp; personnel</a:t>
            </a:r>
          </a:p>
          <a:p>
            <a:pPr marL="285750" indent="-285750" algn="l">
              <a:lnSpc>
                <a:spcPts val="2300"/>
              </a:lnSpc>
              <a:spcBef>
                <a:spcPts val="1150"/>
              </a:spcBef>
              <a:buFont typeface="Arial" panose="020B0604020202020204" pitchFamily="34" charset="0"/>
              <a:buChar char="•"/>
            </a:pPr>
            <a:r>
              <a:rPr lang="en-US" sz="1600" b="1" dirty="0" smtClean="0"/>
              <a:t>70+ diagnostic systems</a:t>
            </a:r>
          </a:p>
          <a:p>
            <a:pPr marL="285750" indent="-285750" algn="l">
              <a:lnSpc>
                <a:spcPts val="2300"/>
              </a:lnSpc>
              <a:spcBef>
                <a:spcPts val="1150"/>
              </a:spcBef>
              <a:buFont typeface="Arial" panose="020B0604020202020204" pitchFamily="34" charset="0"/>
              <a:buChar char="•"/>
            </a:pPr>
            <a:r>
              <a:rPr lang="en-US" sz="1600" b="1" dirty="0" smtClean="0"/>
              <a:t>1.3+ Petabyte of archived data</a:t>
            </a:r>
          </a:p>
          <a:p>
            <a:pPr marL="285750" indent="-285750" algn="l">
              <a:lnSpc>
                <a:spcPts val="2300"/>
              </a:lnSpc>
              <a:spcBef>
                <a:spcPts val="1150"/>
              </a:spcBef>
              <a:buFont typeface="Arial" panose="020B0604020202020204" pitchFamily="34" charset="0"/>
              <a:buChar char="•"/>
            </a:pPr>
            <a:r>
              <a:rPr lang="en-US" sz="1600" b="1" dirty="0" smtClean="0"/>
              <a:t>OP2.2 upcoming end of Q3</a:t>
            </a:r>
          </a:p>
          <a:p>
            <a:pPr marL="285750" indent="-285750" algn="l">
              <a:lnSpc>
                <a:spcPts val="2300"/>
              </a:lnSpc>
              <a:spcBef>
                <a:spcPts val="1150"/>
              </a:spcBef>
              <a:buFont typeface="Arial" panose="020B0604020202020204" pitchFamily="34" charset="0"/>
              <a:buChar char="•"/>
            </a:pPr>
            <a:r>
              <a:rPr lang="en-US" sz="1600" b="1" dirty="0" smtClean="0"/>
              <a:t>1 campaign / year from now on</a:t>
            </a:r>
          </a:p>
        </p:txBody>
      </p:sp>
      <p:pic>
        <p:nvPicPr>
          <p:cNvPr id="22" name="Inhaltsplatzhalter 21"/>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4053454" y="1354439"/>
            <a:ext cx="7443221" cy="3525353"/>
          </a:xfrm>
          <a:prstGeom prst="round2DiagRect">
            <a:avLst>
              <a:gd name="adj1" fmla="val 16667"/>
              <a:gd name="adj2" fmla="val 0"/>
            </a:avLst>
          </a:prstGeom>
          <a:solidFill>
            <a:schemeClr val="bg1">
              <a:alpha val="80000"/>
            </a:schemeClr>
          </a:solidFill>
          <a:ln w="88900" cap="sq">
            <a:solidFill>
              <a:srgbClr val="FFFFFF"/>
            </a:solidFill>
            <a:miter lim="800000"/>
          </a:ln>
          <a:effectLst>
            <a:outerShdw blurRad="254000" algn="tl" rotWithShape="0">
              <a:srgbClr val="000000">
                <a:alpha val="43000"/>
              </a:srgbClr>
            </a:outerShdw>
          </a:effectLst>
        </p:spPr>
      </p:pic>
      <p:sp>
        <p:nvSpPr>
          <p:cNvPr id="2" name="Rechteck 1"/>
          <p:cNvSpPr/>
          <p:nvPr/>
        </p:nvSpPr>
        <p:spPr>
          <a:xfrm>
            <a:off x="5095864" y="832644"/>
            <a:ext cx="4286933" cy="400110"/>
          </a:xfrm>
          <a:prstGeom prst="rect">
            <a:avLst/>
          </a:prstGeom>
        </p:spPr>
        <p:txBody>
          <a:bodyPr wrap="square">
            <a:spAutoFit/>
          </a:bodyPr>
          <a:lstStyle/>
          <a:p>
            <a:r>
              <a:rPr lang="de-DE" sz="2000" b="1" dirty="0" smtClean="0">
                <a:ln w="0"/>
                <a:solidFill>
                  <a:schemeClr val="accent1"/>
                </a:solidFill>
              </a:rPr>
              <a:t>E5-CoDaC Software Development</a:t>
            </a:r>
            <a:endParaRPr lang="en-US" sz="2000" b="1" dirty="0">
              <a:ln w="0"/>
              <a:solidFill>
                <a:schemeClr val="accent1"/>
              </a:solidFill>
            </a:endParaRPr>
          </a:p>
        </p:txBody>
      </p:sp>
      <p:pic>
        <p:nvPicPr>
          <p:cNvPr id="17" name="Grafik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13406" y="5478873"/>
            <a:ext cx="4631089" cy="828000"/>
          </a:xfrm>
          <a:prstGeom prst="rect">
            <a:avLst/>
          </a:prstGeom>
        </p:spPr>
      </p:pic>
      <p:sp>
        <p:nvSpPr>
          <p:cNvPr id="13" name="Textfeld 12"/>
          <p:cNvSpPr txBox="1"/>
          <p:nvPr/>
        </p:nvSpPr>
        <p:spPr>
          <a:xfrm>
            <a:off x="4873168" y="4203700"/>
            <a:ext cx="4948342" cy="2154537"/>
          </a:xfrm>
          <a:prstGeom prst="rect">
            <a:avLst/>
          </a:prstGeom>
          <a:solidFill>
            <a:schemeClr val="bg1">
              <a:alpha val="75000"/>
            </a:schemeClr>
          </a:solidFill>
        </p:spPr>
        <p:txBody>
          <a:bodyPr wrap="square" lIns="108000" tIns="108000" rIns="108000" bIns="108000" rtlCol="0" anchor="t" anchorCtr="0">
            <a:spAutoFit/>
          </a:bodyPr>
          <a:lstStyle/>
          <a:p>
            <a:pPr algn="l">
              <a:lnSpc>
                <a:spcPts val="2300"/>
              </a:lnSpc>
              <a:spcBef>
                <a:spcPts val="1150"/>
              </a:spcBef>
            </a:pPr>
            <a:r>
              <a:rPr lang="en-US" sz="1600" b="1" dirty="0" smtClean="0"/>
              <a:t>13 Software Engineers</a:t>
            </a:r>
          </a:p>
          <a:p>
            <a:pPr algn="l">
              <a:lnSpc>
                <a:spcPts val="2300"/>
              </a:lnSpc>
              <a:spcBef>
                <a:spcPts val="1150"/>
              </a:spcBef>
            </a:pPr>
            <a:r>
              <a:rPr lang="en-US" sz="1600" b="1" dirty="0" smtClean="0"/>
              <a:t>1 long term external contributor</a:t>
            </a:r>
          </a:p>
          <a:p>
            <a:pPr algn="l">
              <a:lnSpc>
                <a:spcPts val="2300"/>
              </a:lnSpc>
              <a:spcBef>
                <a:spcPts val="1150"/>
              </a:spcBef>
            </a:pPr>
            <a:r>
              <a:rPr lang="en-US" sz="1600" b="1" dirty="0" smtClean="0"/>
              <a:t>1 intern</a:t>
            </a:r>
          </a:p>
          <a:p>
            <a:pPr algn="l">
              <a:lnSpc>
                <a:spcPts val="2300"/>
              </a:lnSpc>
              <a:spcBef>
                <a:spcPts val="1150"/>
              </a:spcBef>
            </a:pPr>
            <a:r>
              <a:rPr lang="en-US" sz="1600" dirty="0"/>
              <a:t>	</a:t>
            </a:r>
            <a:r>
              <a:rPr lang="en-US" sz="1600" dirty="0" smtClean="0"/>
              <a:t>	</a:t>
            </a:r>
            <a:r>
              <a:rPr lang="en-US" sz="3200" b="1" dirty="0" smtClean="0">
                <a:solidFill>
                  <a:srgbClr val="005555"/>
                </a:solidFill>
              </a:rPr>
              <a:t>We are hiring!</a:t>
            </a:r>
            <a:r>
              <a:rPr lang="en-US" sz="1600" dirty="0" smtClean="0"/>
              <a:t> </a:t>
            </a:r>
            <a:br>
              <a:rPr lang="en-US" sz="1600" dirty="0" smtClean="0"/>
            </a:br>
            <a:r>
              <a:rPr lang="en-US" sz="1600" dirty="0" smtClean="0"/>
              <a:t>			(on premise in beautiful Greifswald)</a:t>
            </a:r>
          </a:p>
        </p:txBody>
      </p:sp>
    </p:spTree>
    <p:extLst>
      <p:ext uri="{BB962C8B-B14F-4D97-AF65-F5344CB8AC3E}">
        <p14:creationId xmlns:p14="http://schemas.microsoft.com/office/powerpoint/2010/main" val="32925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en-US" smtClean="0"/>
              <a:t>On Intensity, Relativity, Shift &amp; Compression</a:t>
            </a:r>
            <a:endParaRPr lang="de-DE" dirty="0"/>
          </a:p>
        </p:txBody>
      </p:sp>
      <p:sp>
        <p:nvSpPr>
          <p:cNvPr id="5" name="Fußzeilenplatzhalter 4"/>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3</a:t>
            </a:fld>
            <a:endParaRPr lang="de-DE" dirty="0"/>
          </a:p>
        </p:txBody>
      </p:sp>
      <p:sp>
        <p:nvSpPr>
          <p:cNvPr id="8" name="Textplatzhalter 7"/>
          <p:cNvSpPr>
            <a:spLocks noGrp="1"/>
          </p:cNvSpPr>
          <p:nvPr>
            <p:ph type="body" sz="quarter" idx="17"/>
          </p:nvPr>
        </p:nvSpPr>
        <p:spPr>
          <a:xfrm>
            <a:off x="658813" y="1317625"/>
            <a:ext cx="10514012" cy="4843463"/>
          </a:xfrm>
        </p:spPr>
        <p:txBody>
          <a:bodyPr>
            <a:normAutofit fontScale="85000" lnSpcReduction="20000"/>
          </a:bodyPr>
          <a:lstStyle/>
          <a:p>
            <a:pPr marL="285750" lvl="1" indent="-285750"/>
            <a:r>
              <a:rPr lang="en-US" sz="2400" dirty="0" smtClean="0"/>
              <a:t>Video compression</a:t>
            </a:r>
          </a:p>
          <a:p>
            <a:pPr marL="465138" lvl="2" indent="-285750"/>
            <a:r>
              <a:rPr lang="en-US" sz="2400" dirty="0" smtClean="0">
                <a:solidFill>
                  <a:schemeClr val="tx2"/>
                </a:solidFill>
              </a:rPr>
              <a:t>Basics</a:t>
            </a:r>
          </a:p>
          <a:p>
            <a:pPr marL="642938" lvl="4" indent="-285750"/>
            <a:r>
              <a:rPr lang="en-US" sz="2400" dirty="0">
                <a:solidFill>
                  <a:schemeClr val="tx2"/>
                </a:solidFill>
              </a:rPr>
              <a:t>Digital images</a:t>
            </a:r>
          </a:p>
          <a:p>
            <a:pPr marL="642938" lvl="4" indent="-285750"/>
            <a:r>
              <a:rPr lang="en-US" sz="2400" dirty="0">
                <a:solidFill>
                  <a:schemeClr val="tx2"/>
                </a:solidFill>
              </a:rPr>
              <a:t>Compression schemes</a:t>
            </a:r>
          </a:p>
          <a:p>
            <a:pPr marL="465138" lvl="2" indent="-285750"/>
            <a:r>
              <a:rPr lang="en-US" sz="2400" dirty="0" smtClean="0">
                <a:solidFill>
                  <a:schemeClr val="tx2"/>
                </a:solidFill>
              </a:rPr>
              <a:t>State of the art</a:t>
            </a:r>
          </a:p>
          <a:p>
            <a:pPr marL="465138" lvl="2" indent="-285750"/>
            <a:r>
              <a:rPr lang="en-US" sz="2400" dirty="0" smtClean="0">
                <a:solidFill>
                  <a:schemeClr val="tx2"/>
                </a:solidFill>
              </a:rPr>
              <a:t>Challenges @W7-X</a:t>
            </a:r>
          </a:p>
          <a:p>
            <a:pPr marL="465138" lvl="2" indent="-285750"/>
            <a:r>
              <a:rPr lang="en-US" sz="2400" dirty="0" smtClean="0">
                <a:solidFill>
                  <a:schemeClr val="tx2"/>
                </a:solidFill>
              </a:rPr>
              <a:t>Fusion Power Video</a:t>
            </a:r>
          </a:p>
          <a:p>
            <a:pPr marL="642938" lvl="4" indent="-285750"/>
            <a:r>
              <a:rPr lang="en-US" sz="2400" dirty="0" smtClean="0">
                <a:solidFill>
                  <a:schemeClr val="tx2"/>
                </a:solidFill>
              </a:rPr>
              <a:t>History</a:t>
            </a:r>
          </a:p>
          <a:p>
            <a:pPr marL="642938" lvl="4" indent="-285750"/>
            <a:r>
              <a:rPr lang="en-US" sz="2400" dirty="0" smtClean="0">
                <a:solidFill>
                  <a:schemeClr val="tx2"/>
                </a:solidFill>
              </a:rPr>
              <a:t>Algorithm</a:t>
            </a:r>
          </a:p>
          <a:p>
            <a:pPr marL="642938" lvl="4" indent="-285750"/>
            <a:r>
              <a:rPr lang="en-US" sz="2400" dirty="0" smtClean="0">
                <a:solidFill>
                  <a:schemeClr val="tx2"/>
                </a:solidFill>
              </a:rPr>
              <a:t>Implementation @W7-X</a:t>
            </a:r>
          </a:p>
          <a:p>
            <a:pPr marL="465138" lvl="2" indent="-285750"/>
            <a:r>
              <a:rPr lang="en-US" sz="2400" dirty="0" smtClean="0">
                <a:solidFill>
                  <a:schemeClr val="tx2"/>
                </a:solidFill>
              </a:rPr>
              <a:t>Outlook</a:t>
            </a:r>
          </a:p>
          <a:p>
            <a:pPr marL="465138" lvl="2" indent="-285750"/>
            <a:r>
              <a:rPr lang="en-US" sz="2400" dirty="0" smtClean="0">
                <a:solidFill>
                  <a:schemeClr val="tx2"/>
                </a:solidFill>
              </a:rPr>
              <a:t>Call for standardization</a:t>
            </a:r>
          </a:p>
        </p:txBody>
      </p:sp>
      <p:sp>
        <p:nvSpPr>
          <p:cNvPr id="7" name="Titel 6"/>
          <p:cNvSpPr>
            <a:spLocks noGrp="1"/>
          </p:cNvSpPr>
          <p:nvPr>
            <p:ph type="title"/>
          </p:nvPr>
        </p:nvSpPr>
        <p:spPr/>
        <p:txBody>
          <a:bodyPr/>
          <a:lstStyle/>
          <a:p>
            <a:r>
              <a:rPr lang="de-DE" dirty="0" smtClean="0"/>
              <a:t>Agenda</a:t>
            </a:r>
            <a:endParaRPr lang="en-US" dirty="0"/>
          </a:p>
        </p:txBody>
      </p:sp>
      <p:sp>
        <p:nvSpPr>
          <p:cNvPr id="9" name="Rechteck 8"/>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Challenges | FPV History | FPV Algorithm | FPV@W7X | Outlook | Standardization</a:t>
            </a:r>
          </a:p>
        </p:txBody>
      </p:sp>
    </p:spTree>
    <p:extLst>
      <p:ext uri="{BB962C8B-B14F-4D97-AF65-F5344CB8AC3E}">
        <p14:creationId xmlns:p14="http://schemas.microsoft.com/office/powerpoint/2010/main" val="27773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dirty="0" smtClean="0"/>
              <a:t>On Intensity, Relativity, Shift &amp; Compression</a:t>
            </a:r>
            <a:endParaRPr lang="en-US" dirty="0"/>
          </a:p>
        </p:txBody>
      </p:sp>
      <p:sp>
        <p:nvSpPr>
          <p:cNvPr id="3" name="Fußzeilenplatzhalter 2"/>
          <p:cNvSpPr>
            <a:spLocks noGrp="1"/>
          </p:cNvSpPr>
          <p:nvPr>
            <p:ph type="ftr" sz="quarter" idx="15"/>
          </p:nvPr>
        </p:nvSpPr>
        <p:spPr/>
        <p:txBody>
          <a:bodyPr/>
          <a:lstStyle/>
          <a:p>
            <a:r>
              <a:rPr lang="en-US" dirty="0" smtClean="0"/>
              <a:t>Max Planck Institute for Plasma Physics | Simon Fischer | 14th IAEA CODAC TM 2024 | Sao Paulo</a:t>
            </a:r>
            <a:endParaRPr lang="en-US" dirty="0"/>
          </a:p>
        </p:txBody>
      </p:sp>
      <p:sp>
        <p:nvSpPr>
          <p:cNvPr id="4" name="Foliennummernplatzhalter 3"/>
          <p:cNvSpPr>
            <a:spLocks noGrp="1"/>
          </p:cNvSpPr>
          <p:nvPr>
            <p:ph type="sldNum" sz="quarter" idx="16"/>
          </p:nvPr>
        </p:nvSpPr>
        <p:spPr/>
        <p:txBody>
          <a:bodyPr/>
          <a:lstStyle/>
          <a:p>
            <a:fld id="{ECE691D0-CC49-4FC7-9C4D-6112B0CB3A76}" type="slidenum">
              <a:rPr lang="en-US" smtClean="0"/>
              <a:pPr/>
              <a:t>4</a:t>
            </a:fld>
            <a:endParaRPr lang="en-US" dirty="0"/>
          </a:p>
        </p:txBody>
      </p:sp>
      <p:sp>
        <p:nvSpPr>
          <p:cNvPr id="6" name="Titel 5"/>
          <p:cNvSpPr>
            <a:spLocks noGrp="1"/>
          </p:cNvSpPr>
          <p:nvPr>
            <p:ph type="title"/>
          </p:nvPr>
        </p:nvSpPr>
        <p:spPr/>
        <p:txBody>
          <a:bodyPr/>
          <a:lstStyle/>
          <a:p>
            <a:r>
              <a:rPr lang="en-US" dirty="0" smtClean="0"/>
              <a:t>Basics – Digital images: 2D/3D arrays of relative intensity</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669999"/>
                </a:solidFill>
                <a:effectLst>
                  <a:outerShdw blurRad="38100" dist="38100" dir="2700000" algn="tl">
                    <a:srgbClr val="000000">
                      <a:alpha val="43137"/>
                    </a:srgbClr>
                  </a:outerShdw>
                </a:effectLst>
              </a:rPr>
              <a:t>Digital images</a:t>
            </a:r>
            <a:r>
              <a:rPr lang="en-US" sz="1600" dirty="0">
                <a:solidFill>
                  <a:srgbClr val="99BBBB"/>
                </a:solidFill>
              </a:rPr>
              <a:t> | Compression | S.o.t. Art | Challenges | FPV History | FPV Algorithm | FPV@W7X | Outlook | Standardization</a:t>
            </a:r>
          </a:p>
        </p:txBody>
      </p:sp>
      <p:pic>
        <p:nvPicPr>
          <p:cNvPr id="411" name="Grafik 4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47" y="3840499"/>
            <a:ext cx="778730" cy="1027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11" name="Gruppieren 610"/>
          <p:cNvGrpSpPr/>
          <p:nvPr/>
        </p:nvGrpSpPr>
        <p:grpSpPr>
          <a:xfrm>
            <a:off x="1323975" y="3656843"/>
            <a:ext cx="2483629" cy="1737360"/>
            <a:chOff x="1323975" y="1242061"/>
            <a:chExt cx="2483629" cy="1737360"/>
          </a:xfrm>
        </p:grpSpPr>
        <p:sp>
          <p:nvSpPr>
            <p:cNvPr id="413" name="Rechteck 412"/>
            <p:cNvSpPr/>
            <p:nvPr/>
          </p:nvSpPr>
          <p:spPr>
            <a:xfrm rot="2298833">
              <a:off x="2588404" y="2647113"/>
              <a:ext cx="1219200" cy="332308"/>
            </a:xfrm>
            <a:prstGeom prst="rect">
              <a:avLst/>
            </a:prstGeom>
            <a:solidFill>
              <a:sysClr val="windowText" lastClr="000000"/>
            </a:solidFill>
            <a:ln w="12700" cap="flat" cmpd="sng" algn="ctr">
              <a:solidFill>
                <a:sysClr val="windowText" lastClr="000000">
                  <a:shade val="50000"/>
                </a:sysClr>
              </a:solidFill>
              <a:prstDash val="solid"/>
              <a:miter lim="800000"/>
            </a:ln>
            <a:effectLst>
              <a:outerShdw blurRad="190500" dist="279400" dir="7800000" sy="23000" kx="1200000" algn="b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414" name="Grafik 4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3975" y="1242061"/>
              <a:ext cx="1768231" cy="1641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416" name="Gruppieren 415"/>
          <p:cNvGrpSpPr/>
          <p:nvPr/>
        </p:nvGrpSpPr>
        <p:grpSpPr>
          <a:xfrm>
            <a:off x="4563626" y="3656843"/>
            <a:ext cx="1728192" cy="1728192"/>
            <a:chOff x="5653286" y="1775189"/>
            <a:chExt cx="1728192" cy="1728192"/>
          </a:xfrm>
        </p:grpSpPr>
        <p:sp>
          <p:nvSpPr>
            <p:cNvPr id="451" name="Rechteck 450"/>
            <p:cNvSpPr/>
            <p:nvPr/>
          </p:nvSpPr>
          <p:spPr>
            <a:xfrm>
              <a:off x="5653286" y="1775189"/>
              <a:ext cx="1728192" cy="1728192"/>
            </a:xfrm>
            <a:prstGeom prst="rect">
              <a:avLst/>
            </a:prstGeom>
            <a:solidFill>
              <a:srgbClr val="E7E6E6"/>
            </a:solidFill>
            <a:ln w="12700" cap="flat" cmpd="sng" algn="ctr">
              <a:solidFill>
                <a:srgbClr val="005B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452" name="Gruppieren 451"/>
            <p:cNvGrpSpPr/>
            <p:nvPr/>
          </p:nvGrpSpPr>
          <p:grpSpPr>
            <a:xfrm>
              <a:off x="5715952" y="1845519"/>
              <a:ext cx="1593486" cy="1441822"/>
              <a:chOff x="5715952" y="1845519"/>
              <a:chExt cx="1593486" cy="1441822"/>
            </a:xfrm>
            <a:solidFill>
              <a:srgbClr val="FF0000"/>
            </a:solidFill>
          </p:grpSpPr>
          <p:sp>
            <p:nvSpPr>
              <p:cNvPr id="490" name="Rechteck 489"/>
              <p:cNvSpPr/>
              <p:nvPr/>
            </p:nvSpPr>
            <p:spPr>
              <a:xfrm>
                <a:off x="5715952" y="1847197"/>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1" name="Rechteck 490"/>
              <p:cNvSpPr/>
              <p:nvPr/>
            </p:nvSpPr>
            <p:spPr>
              <a:xfrm>
                <a:off x="6022716" y="1846358"/>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2" name="Rechteck 491"/>
              <p:cNvSpPr/>
              <p:nvPr/>
            </p:nvSpPr>
            <p:spPr>
              <a:xfrm>
                <a:off x="6329480" y="1846358"/>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3" name="Rechteck 492"/>
              <p:cNvSpPr/>
              <p:nvPr/>
            </p:nvSpPr>
            <p:spPr>
              <a:xfrm>
                <a:off x="7021438" y="1845519"/>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4" name="Rechteck 493"/>
              <p:cNvSpPr/>
              <p:nvPr/>
            </p:nvSpPr>
            <p:spPr>
              <a:xfrm>
                <a:off x="5715952" y="2161804"/>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5" name="Rechteck 494"/>
              <p:cNvSpPr/>
              <p:nvPr/>
            </p:nvSpPr>
            <p:spPr>
              <a:xfrm>
                <a:off x="6022716" y="2160965"/>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6" name="Rechteck 495"/>
              <p:cNvSpPr/>
              <p:nvPr/>
            </p:nvSpPr>
            <p:spPr>
              <a:xfrm>
                <a:off x="6329480" y="2160965"/>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7" name="Rechteck 496"/>
              <p:cNvSpPr/>
              <p:nvPr/>
            </p:nvSpPr>
            <p:spPr>
              <a:xfrm>
                <a:off x="7021438" y="2160126"/>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8" name="Rechteck 497"/>
              <p:cNvSpPr/>
              <p:nvPr/>
            </p:nvSpPr>
            <p:spPr>
              <a:xfrm>
                <a:off x="5715952" y="2495269"/>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99" name="Rechteck 498"/>
              <p:cNvSpPr/>
              <p:nvPr/>
            </p:nvSpPr>
            <p:spPr>
              <a:xfrm>
                <a:off x="6022716" y="2494430"/>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0" name="Rechteck 499"/>
              <p:cNvSpPr/>
              <p:nvPr/>
            </p:nvSpPr>
            <p:spPr>
              <a:xfrm>
                <a:off x="6329480" y="2494430"/>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1" name="Rechteck 500"/>
              <p:cNvSpPr/>
              <p:nvPr/>
            </p:nvSpPr>
            <p:spPr>
              <a:xfrm>
                <a:off x="7021438" y="2493591"/>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2" name="Rechteck 501"/>
              <p:cNvSpPr/>
              <p:nvPr/>
            </p:nvSpPr>
            <p:spPr>
              <a:xfrm>
                <a:off x="5715952" y="3143341"/>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3" name="Rechteck 502"/>
              <p:cNvSpPr/>
              <p:nvPr/>
            </p:nvSpPr>
            <p:spPr>
              <a:xfrm>
                <a:off x="6022716" y="3142502"/>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4" name="Rechteck 503"/>
              <p:cNvSpPr/>
              <p:nvPr/>
            </p:nvSpPr>
            <p:spPr>
              <a:xfrm>
                <a:off x="6329480" y="3142502"/>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05" name="Rechteck 504"/>
              <p:cNvSpPr/>
              <p:nvPr/>
            </p:nvSpPr>
            <p:spPr>
              <a:xfrm>
                <a:off x="7021438" y="3141663"/>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453" name="Gruppieren 452"/>
            <p:cNvGrpSpPr/>
            <p:nvPr/>
          </p:nvGrpSpPr>
          <p:grpSpPr>
            <a:xfrm>
              <a:off x="5715952" y="1991197"/>
              <a:ext cx="1593486" cy="1441822"/>
              <a:chOff x="5715952" y="1991197"/>
              <a:chExt cx="1593486" cy="1441822"/>
            </a:xfrm>
            <a:solidFill>
              <a:srgbClr val="005BAA">
                <a:lumMod val="60000"/>
                <a:lumOff val="40000"/>
              </a:srgbClr>
            </a:solidFill>
          </p:grpSpPr>
          <p:sp>
            <p:nvSpPr>
              <p:cNvPr id="474" name="Rechteck 473"/>
              <p:cNvSpPr/>
              <p:nvPr/>
            </p:nvSpPr>
            <p:spPr>
              <a:xfrm>
                <a:off x="5715952" y="1992875"/>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5" name="Rechteck 474"/>
              <p:cNvSpPr/>
              <p:nvPr/>
            </p:nvSpPr>
            <p:spPr>
              <a:xfrm>
                <a:off x="6022716" y="1992036"/>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6" name="Rechteck 475"/>
              <p:cNvSpPr/>
              <p:nvPr/>
            </p:nvSpPr>
            <p:spPr>
              <a:xfrm>
                <a:off x="6329480" y="1992036"/>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7" name="Rechteck 476"/>
              <p:cNvSpPr/>
              <p:nvPr/>
            </p:nvSpPr>
            <p:spPr>
              <a:xfrm>
                <a:off x="7021438" y="1991197"/>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8" name="Rechteck 477"/>
              <p:cNvSpPr/>
              <p:nvPr/>
            </p:nvSpPr>
            <p:spPr>
              <a:xfrm>
                <a:off x="5715952" y="2307482"/>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9" name="Rechteck 478"/>
              <p:cNvSpPr/>
              <p:nvPr/>
            </p:nvSpPr>
            <p:spPr>
              <a:xfrm>
                <a:off x="6022716" y="2306643"/>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0" name="Rechteck 479"/>
              <p:cNvSpPr/>
              <p:nvPr/>
            </p:nvSpPr>
            <p:spPr>
              <a:xfrm>
                <a:off x="6329480" y="2306643"/>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1" name="Rechteck 480"/>
              <p:cNvSpPr/>
              <p:nvPr/>
            </p:nvSpPr>
            <p:spPr>
              <a:xfrm>
                <a:off x="7021438" y="2305804"/>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2" name="Rechteck 481"/>
              <p:cNvSpPr/>
              <p:nvPr/>
            </p:nvSpPr>
            <p:spPr>
              <a:xfrm>
                <a:off x="5715952" y="2640947"/>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3" name="Rechteck 482"/>
              <p:cNvSpPr/>
              <p:nvPr/>
            </p:nvSpPr>
            <p:spPr>
              <a:xfrm>
                <a:off x="6022716" y="2640108"/>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4" name="Rechteck 483"/>
              <p:cNvSpPr/>
              <p:nvPr/>
            </p:nvSpPr>
            <p:spPr>
              <a:xfrm>
                <a:off x="6329480" y="2640108"/>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5" name="Rechteck 484"/>
              <p:cNvSpPr/>
              <p:nvPr/>
            </p:nvSpPr>
            <p:spPr>
              <a:xfrm>
                <a:off x="7021438" y="2639269"/>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6" name="Rechteck 485"/>
              <p:cNvSpPr/>
              <p:nvPr/>
            </p:nvSpPr>
            <p:spPr>
              <a:xfrm>
                <a:off x="5715952" y="3289019"/>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7" name="Rechteck 486"/>
              <p:cNvSpPr/>
              <p:nvPr/>
            </p:nvSpPr>
            <p:spPr>
              <a:xfrm>
                <a:off x="6022716" y="3288180"/>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8" name="Rechteck 487"/>
              <p:cNvSpPr/>
              <p:nvPr/>
            </p:nvSpPr>
            <p:spPr>
              <a:xfrm>
                <a:off x="6329480" y="3288180"/>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89" name="Rechteck 488"/>
              <p:cNvSpPr/>
              <p:nvPr/>
            </p:nvSpPr>
            <p:spPr>
              <a:xfrm>
                <a:off x="7021438" y="3287341"/>
                <a:ext cx="288000" cy="144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454" name="Textfeld 453"/>
            <p:cNvSpPr txBox="1"/>
            <p:nvPr/>
          </p:nvSpPr>
          <p:spPr>
            <a:xfrm>
              <a:off x="6645602" y="2068755"/>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455" name="Textfeld 454"/>
            <p:cNvSpPr txBox="1"/>
            <p:nvPr/>
          </p:nvSpPr>
          <p:spPr>
            <a:xfrm rot="5400000">
              <a:off x="5899208" y="2944887"/>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456" name="Textfeld 455"/>
            <p:cNvSpPr txBox="1"/>
            <p:nvPr/>
          </p:nvSpPr>
          <p:spPr>
            <a:xfrm rot="13500000">
              <a:off x="6342042" y="2704535"/>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grpSp>
          <p:nvGrpSpPr>
            <p:cNvPr id="457" name="Gruppieren 456"/>
            <p:cNvGrpSpPr/>
            <p:nvPr/>
          </p:nvGrpSpPr>
          <p:grpSpPr>
            <a:xfrm>
              <a:off x="5715574" y="1937707"/>
              <a:ext cx="1593864" cy="1412576"/>
              <a:chOff x="5715574" y="1862707"/>
              <a:chExt cx="1593864" cy="1412576"/>
            </a:xfrm>
            <a:solidFill>
              <a:srgbClr val="66FF33"/>
            </a:solidFill>
          </p:grpSpPr>
          <p:sp>
            <p:nvSpPr>
              <p:cNvPr id="458" name="Rechteck 457"/>
              <p:cNvSpPr/>
              <p:nvPr/>
            </p:nvSpPr>
            <p:spPr>
              <a:xfrm>
                <a:off x="5715574" y="1864385"/>
                <a:ext cx="288000" cy="11064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59" name="Rechteck 458"/>
              <p:cNvSpPr/>
              <p:nvPr/>
            </p:nvSpPr>
            <p:spPr>
              <a:xfrm>
                <a:off x="6024167" y="1863546"/>
                <a:ext cx="288000" cy="11064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0" name="Rechteck 459"/>
              <p:cNvSpPr/>
              <p:nvPr/>
            </p:nvSpPr>
            <p:spPr>
              <a:xfrm>
                <a:off x="6328222" y="1863546"/>
                <a:ext cx="288000" cy="11064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1" name="Rechteck 460"/>
              <p:cNvSpPr/>
              <p:nvPr/>
            </p:nvSpPr>
            <p:spPr>
              <a:xfrm>
                <a:off x="7021438" y="1862707"/>
                <a:ext cx="288000" cy="110642"/>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2" name="Rechteck 461"/>
              <p:cNvSpPr/>
              <p:nvPr/>
            </p:nvSpPr>
            <p:spPr>
              <a:xfrm>
                <a:off x="5715574" y="2181023"/>
                <a:ext cx="288000" cy="10406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3" name="Rechteck 462"/>
              <p:cNvSpPr/>
              <p:nvPr/>
            </p:nvSpPr>
            <p:spPr>
              <a:xfrm>
                <a:off x="6024167" y="2180184"/>
                <a:ext cx="288000" cy="10406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4" name="Rechteck 463"/>
              <p:cNvSpPr/>
              <p:nvPr/>
            </p:nvSpPr>
            <p:spPr>
              <a:xfrm>
                <a:off x="6328222" y="2180184"/>
                <a:ext cx="288000" cy="10406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5" name="Rechteck 464"/>
              <p:cNvSpPr/>
              <p:nvPr/>
            </p:nvSpPr>
            <p:spPr>
              <a:xfrm>
                <a:off x="7021438" y="2179345"/>
                <a:ext cx="288000" cy="10406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6" name="Rechteck 465"/>
              <p:cNvSpPr/>
              <p:nvPr/>
            </p:nvSpPr>
            <p:spPr>
              <a:xfrm>
                <a:off x="5715574" y="2510562"/>
                <a:ext cx="288000" cy="11278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7" name="Rechteck 466"/>
              <p:cNvSpPr/>
              <p:nvPr/>
            </p:nvSpPr>
            <p:spPr>
              <a:xfrm>
                <a:off x="6024167" y="2509723"/>
                <a:ext cx="288000" cy="11278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8" name="Rechteck 467"/>
              <p:cNvSpPr/>
              <p:nvPr/>
            </p:nvSpPr>
            <p:spPr>
              <a:xfrm>
                <a:off x="6328222" y="2509723"/>
                <a:ext cx="288000" cy="11278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69" name="Rechteck 468"/>
              <p:cNvSpPr/>
              <p:nvPr/>
            </p:nvSpPr>
            <p:spPr>
              <a:xfrm>
                <a:off x="7021438" y="2508884"/>
                <a:ext cx="288000" cy="11278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0" name="Rechteck 469"/>
              <p:cNvSpPr/>
              <p:nvPr/>
            </p:nvSpPr>
            <p:spPr>
              <a:xfrm>
                <a:off x="5715574" y="3156543"/>
                <a:ext cx="288000" cy="11874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1" name="Rechteck 470"/>
              <p:cNvSpPr/>
              <p:nvPr/>
            </p:nvSpPr>
            <p:spPr>
              <a:xfrm>
                <a:off x="6024167" y="3155704"/>
                <a:ext cx="288000" cy="11874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2" name="Rechteck 471"/>
              <p:cNvSpPr/>
              <p:nvPr/>
            </p:nvSpPr>
            <p:spPr>
              <a:xfrm>
                <a:off x="6328222" y="3155704"/>
                <a:ext cx="288000" cy="11874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73" name="Rechteck 472"/>
              <p:cNvSpPr/>
              <p:nvPr/>
            </p:nvSpPr>
            <p:spPr>
              <a:xfrm>
                <a:off x="7021438" y="3154865"/>
                <a:ext cx="288000" cy="11874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sp>
        <p:nvSpPr>
          <p:cNvPr id="417" name="Freihandform 416"/>
          <p:cNvSpPr/>
          <p:nvPr/>
        </p:nvSpPr>
        <p:spPr>
          <a:xfrm>
            <a:off x="4686293" y="3855739"/>
            <a:ext cx="1436635" cy="696200"/>
          </a:xfrm>
          <a:custGeom>
            <a:avLst/>
            <a:gdLst>
              <a:gd name="connsiteX0" fmla="*/ 30487 w 2402583"/>
              <a:gd name="connsiteY0" fmla="*/ 22083 h 696200"/>
              <a:gd name="connsiteX1" fmla="*/ 419107 w 2402583"/>
              <a:gd name="connsiteY1" fmla="*/ 29703 h 696200"/>
              <a:gd name="connsiteX2" fmla="*/ 1432567 w 2402583"/>
              <a:gd name="connsiteY2" fmla="*/ 14463 h 696200"/>
              <a:gd name="connsiteX3" fmla="*/ 7 w 2402583"/>
              <a:gd name="connsiteY3" fmla="*/ 265923 h 696200"/>
              <a:gd name="connsiteX4" fmla="*/ 1409707 w 2402583"/>
              <a:gd name="connsiteY4" fmla="*/ 349743 h 696200"/>
              <a:gd name="connsiteX5" fmla="*/ 22867 w 2402583"/>
              <a:gd name="connsiteY5" fmla="*/ 669783 h 696200"/>
              <a:gd name="connsiteX6" fmla="*/ 1363987 w 2402583"/>
              <a:gd name="connsiteY6" fmla="*/ 677403 h 696200"/>
              <a:gd name="connsiteX7" fmla="*/ 1363987 w 2402583"/>
              <a:gd name="connsiteY7" fmla="*/ 677403 h 696200"/>
              <a:gd name="connsiteX8" fmla="*/ 2354587 w 2402583"/>
              <a:gd name="connsiteY8" fmla="*/ 304023 h 696200"/>
              <a:gd name="connsiteX9" fmla="*/ 2156467 w 2402583"/>
              <a:gd name="connsiteY9" fmla="*/ 585963 h 696200"/>
              <a:gd name="connsiteX0" fmla="*/ 30487 w 2354587"/>
              <a:gd name="connsiteY0" fmla="*/ 22083 h 696200"/>
              <a:gd name="connsiteX1" fmla="*/ 419107 w 2354587"/>
              <a:gd name="connsiteY1" fmla="*/ 29703 h 696200"/>
              <a:gd name="connsiteX2" fmla="*/ 1432567 w 2354587"/>
              <a:gd name="connsiteY2" fmla="*/ 14463 h 696200"/>
              <a:gd name="connsiteX3" fmla="*/ 7 w 2354587"/>
              <a:gd name="connsiteY3" fmla="*/ 265923 h 696200"/>
              <a:gd name="connsiteX4" fmla="*/ 1409707 w 2354587"/>
              <a:gd name="connsiteY4" fmla="*/ 349743 h 696200"/>
              <a:gd name="connsiteX5" fmla="*/ 22867 w 2354587"/>
              <a:gd name="connsiteY5" fmla="*/ 669783 h 696200"/>
              <a:gd name="connsiteX6" fmla="*/ 1363987 w 2354587"/>
              <a:gd name="connsiteY6" fmla="*/ 677403 h 696200"/>
              <a:gd name="connsiteX7" fmla="*/ 1363987 w 2354587"/>
              <a:gd name="connsiteY7" fmla="*/ 677403 h 696200"/>
              <a:gd name="connsiteX8" fmla="*/ 2354587 w 2354587"/>
              <a:gd name="connsiteY8" fmla="*/ 304023 h 696200"/>
              <a:gd name="connsiteX0" fmla="*/ 30487 w 1436635"/>
              <a:gd name="connsiteY0" fmla="*/ 22083 h 696200"/>
              <a:gd name="connsiteX1" fmla="*/ 419107 w 1436635"/>
              <a:gd name="connsiteY1" fmla="*/ 29703 h 696200"/>
              <a:gd name="connsiteX2" fmla="*/ 1432567 w 1436635"/>
              <a:gd name="connsiteY2" fmla="*/ 14463 h 696200"/>
              <a:gd name="connsiteX3" fmla="*/ 7 w 1436635"/>
              <a:gd name="connsiteY3" fmla="*/ 265923 h 696200"/>
              <a:gd name="connsiteX4" fmla="*/ 1409707 w 1436635"/>
              <a:gd name="connsiteY4" fmla="*/ 349743 h 696200"/>
              <a:gd name="connsiteX5" fmla="*/ 22867 w 1436635"/>
              <a:gd name="connsiteY5" fmla="*/ 669783 h 696200"/>
              <a:gd name="connsiteX6" fmla="*/ 1363987 w 1436635"/>
              <a:gd name="connsiteY6" fmla="*/ 677403 h 696200"/>
              <a:gd name="connsiteX7" fmla="*/ 1363987 w 1436635"/>
              <a:gd name="connsiteY7" fmla="*/ 677403 h 69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635" h="696200">
                <a:moveTo>
                  <a:pt x="30487" y="22083"/>
                </a:moveTo>
                <a:cubicBezTo>
                  <a:pt x="107957" y="26528"/>
                  <a:pt x="419107" y="29703"/>
                  <a:pt x="419107" y="29703"/>
                </a:cubicBezTo>
                <a:cubicBezTo>
                  <a:pt x="652787" y="28433"/>
                  <a:pt x="1502417" y="-24907"/>
                  <a:pt x="1432567" y="14463"/>
                </a:cubicBezTo>
                <a:cubicBezTo>
                  <a:pt x="1362717" y="53833"/>
                  <a:pt x="3817" y="210043"/>
                  <a:pt x="7" y="265923"/>
                </a:cubicBezTo>
                <a:cubicBezTo>
                  <a:pt x="-3803" y="321803"/>
                  <a:pt x="1405897" y="282433"/>
                  <a:pt x="1409707" y="349743"/>
                </a:cubicBezTo>
                <a:cubicBezTo>
                  <a:pt x="1413517" y="417053"/>
                  <a:pt x="30487" y="615173"/>
                  <a:pt x="22867" y="669783"/>
                </a:cubicBezTo>
                <a:cubicBezTo>
                  <a:pt x="15247" y="724393"/>
                  <a:pt x="1363987" y="677403"/>
                  <a:pt x="1363987" y="677403"/>
                </a:cubicBezTo>
                <a:lnTo>
                  <a:pt x="1363987" y="677403"/>
                </a:lnTo>
              </a:path>
            </a:pathLst>
          </a:custGeom>
          <a:noFill/>
          <a:ln w="12700" cap="flat" cmpd="sng" algn="ctr">
            <a:solidFill>
              <a:srgbClr val="005BAA">
                <a:shade val="50000"/>
              </a:srgbClr>
            </a:solidFill>
            <a:prstDash val="solid"/>
            <a:miter lim="800000"/>
            <a:headEnd type="oval"/>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20" name="Textfeld 419"/>
          <p:cNvSpPr txBox="1"/>
          <p:nvPr/>
        </p:nvSpPr>
        <p:spPr>
          <a:xfrm>
            <a:off x="6799929" y="3564132"/>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8 bit / channel (component, e.g. </a:t>
            </a:r>
            <a:r>
              <a:rPr lang="en-US" sz="1400" kern="0" dirty="0" smtClean="0">
                <a:solidFill>
                  <a:prstClr val="black"/>
                </a:solidFill>
                <a:latin typeface="Calibri"/>
              </a:rPr>
              <a:t>[r, g, b]</a:t>
            </a:r>
            <a:r>
              <a:rPr kumimoji="0" lang="en-US" sz="1400" b="0" i="0" u="none" strike="noStrike" kern="0" cap="none" spc="0" normalizeH="0" baseline="0" noProof="0" dirty="0" smtClean="0">
                <a:ln>
                  <a:noFill/>
                </a:ln>
                <a:solidFill>
                  <a:prstClr val="black"/>
                </a:solidFill>
                <a:effectLst/>
                <a:uLnTx/>
                <a:uFillTx/>
                <a:latin typeface="Calibri"/>
              </a:rPr>
              <a:t>)</a:t>
            </a:r>
          </a:p>
        </p:txBody>
      </p:sp>
      <p:grpSp>
        <p:nvGrpSpPr>
          <p:cNvPr id="637" name="Gruppieren 636"/>
          <p:cNvGrpSpPr/>
          <p:nvPr/>
        </p:nvGrpSpPr>
        <p:grpSpPr>
          <a:xfrm>
            <a:off x="6695776" y="3800192"/>
            <a:ext cx="4324569" cy="543954"/>
            <a:chOff x="6695776" y="1429860"/>
            <a:chExt cx="4324569" cy="543954"/>
          </a:xfrm>
        </p:grpSpPr>
        <p:grpSp>
          <p:nvGrpSpPr>
            <p:cNvPr id="419" name="Gruppieren 418"/>
            <p:cNvGrpSpPr/>
            <p:nvPr/>
          </p:nvGrpSpPr>
          <p:grpSpPr>
            <a:xfrm>
              <a:off x="6695776" y="1604482"/>
              <a:ext cx="4324569" cy="369332"/>
              <a:chOff x="6845300" y="1093479"/>
              <a:chExt cx="4324569" cy="369332"/>
            </a:xfrm>
          </p:grpSpPr>
          <p:sp>
            <p:nvSpPr>
              <p:cNvPr id="423" name="Rechteck 422"/>
              <p:cNvSpPr/>
              <p:nvPr/>
            </p:nvSpPr>
            <p:spPr>
              <a:xfrm>
                <a:off x="6949453"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R0</a:t>
                </a:r>
              </a:p>
            </p:txBody>
          </p:sp>
          <p:sp>
            <p:nvSpPr>
              <p:cNvPr id="424" name="Rechteck 423"/>
              <p:cNvSpPr/>
              <p:nvPr/>
            </p:nvSpPr>
            <p:spPr>
              <a:xfrm>
                <a:off x="7525264" y="1278145"/>
                <a:ext cx="288000" cy="144000"/>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B0</a:t>
                </a:r>
              </a:p>
            </p:txBody>
          </p:sp>
          <p:sp>
            <p:nvSpPr>
              <p:cNvPr id="425" name="Rechteck 424"/>
              <p:cNvSpPr/>
              <p:nvPr/>
            </p:nvSpPr>
            <p:spPr>
              <a:xfrm>
                <a:off x="7237264"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G0</a:t>
                </a:r>
              </a:p>
            </p:txBody>
          </p:sp>
          <p:sp>
            <p:nvSpPr>
              <p:cNvPr id="426" name="Rechteck 425"/>
              <p:cNvSpPr/>
              <p:nvPr/>
            </p:nvSpPr>
            <p:spPr>
              <a:xfrm>
                <a:off x="7808952" y="1278145"/>
                <a:ext cx="288000" cy="144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black"/>
                    </a:solidFill>
                    <a:effectLst/>
                    <a:uLnTx/>
                    <a:uFillTx/>
                    <a:latin typeface="Calibri"/>
                    <a:ea typeface="+mn-ea"/>
                    <a:cs typeface="+mn-cs"/>
                  </a:rPr>
                  <a:t>(A0)</a:t>
                </a:r>
              </a:p>
            </p:txBody>
          </p:sp>
          <p:sp>
            <p:nvSpPr>
              <p:cNvPr id="427" name="Rechteck 426"/>
              <p:cNvSpPr/>
              <p:nvPr/>
            </p:nvSpPr>
            <p:spPr>
              <a:xfrm>
                <a:off x="8384763"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G1</a:t>
                </a:r>
              </a:p>
            </p:txBody>
          </p:sp>
          <p:sp>
            <p:nvSpPr>
              <p:cNvPr id="428" name="Rechteck 427"/>
              <p:cNvSpPr/>
              <p:nvPr/>
            </p:nvSpPr>
            <p:spPr>
              <a:xfrm>
                <a:off x="8096763"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R1</a:t>
                </a:r>
              </a:p>
            </p:txBody>
          </p:sp>
          <p:sp>
            <p:nvSpPr>
              <p:cNvPr id="429" name="Rechteck 428"/>
              <p:cNvSpPr/>
              <p:nvPr/>
            </p:nvSpPr>
            <p:spPr>
              <a:xfrm>
                <a:off x="8677375" y="1278145"/>
                <a:ext cx="288000" cy="144000"/>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B1</a:t>
                </a:r>
              </a:p>
            </p:txBody>
          </p:sp>
          <p:sp>
            <p:nvSpPr>
              <p:cNvPr id="430" name="Rechteck 429"/>
              <p:cNvSpPr/>
              <p:nvPr/>
            </p:nvSpPr>
            <p:spPr>
              <a:xfrm>
                <a:off x="9253186"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1" name="Rechteck 430"/>
              <p:cNvSpPr/>
              <p:nvPr/>
            </p:nvSpPr>
            <p:spPr>
              <a:xfrm>
                <a:off x="8965186" y="1278145"/>
                <a:ext cx="288000" cy="144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black"/>
                    </a:solidFill>
                    <a:effectLst/>
                    <a:uLnTx/>
                    <a:uFillTx/>
                    <a:latin typeface="Calibri"/>
                    <a:ea typeface="+mn-ea"/>
                    <a:cs typeface="+mn-cs"/>
                  </a:rPr>
                  <a:t>(A1)</a:t>
                </a:r>
              </a:p>
            </p:txBody>
          </p:sp>
          <p:sp>
            <p:nvSpPr>
              <p:cNvPr id="432" name="Rechteck 431"/>
              <p:cNvSpPr/>
              <p:nvPr/>
            </p:nvSpPr>
            <p:spPr>
              <a:xfrm>
                <a:off x="9536874"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3" name="Rechteck 432"/>
              <p:cNvSpPr/>
              <p:nvPr/>
            </p:nvSpPr>
            <p:spPr>
              <a:xfrm>
                <a:off x="10112685" y="1278145"/>
                <a:ext cx="288000" cy="144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4" name="Rechteck 433"/>
              <p:cNvSpPr/>
              <p:nvPr/>
            </p:nvSpPr>
            <p:spPr>
              <a:xfrm>
                <a:off x="9824685" y="1278145"/>
                <a:ext cx="288000" cy="144000"/>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5" name="Textfeld 434"/>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436" name="Textfeld 435"/>
              <p:cNvSpPr txBox="1"/>
              <p:nvPr/>
            </p:nvSpPr>
            <p:spPr>
              <a:xfrm>
                <a:off x="6845300" y="1125229"/>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421" name="Textfeld 420"/>
            <p:cNvSpPr txBox="1"/>
            <p:nvPr/>
          </p:nvSpPr>
          <p:spPr>
            <a:xfrm>
              <a:off x="6799929" y="1429860"/>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32 bit / pixel (</a:t>
              </a:r>
              <a:r>
                <a:rPr kumimoji="0" lang="en-US" sz="1400" b="0" i="0" u="none" strike="noStrike" kern="0" cap="none" spc="0" normalizeH="0" baseline="0" noProof="0" dirty="0" err="1" smtClean="0">
                  <a:ln>
                    <a:noFill/>
                  </a:ln>
                  <a:solidFill>
                    <a:prstClr val="black"/>
                  </a:solidFill>
                  <a:effectLst/>
                  <a:uLnTx/>
                  <a:uFillTx/>
                  <a:latin typeface="Calibri"/>
                </a:rPr>
                <a:t>int</a:t>
              </a:r>
              <a:r>
                <a:rPr kumimoji="0" lang="en-US" sz="1400" b="0" i="0" u="none" strike="noStrike" kern="0" cap="none" spc="0" normalizeH="0" baseline="0" noProof="0" dirty="0" smtClean="0">
                  <a:ln>
                    <a:noFill/>
                  </a:ln>
                  <a:solidFill>
                    <a:prstClr val="black"/>
                  </a:solidFill>
                  <a:effectLst/>
                  <a:uLnTx/>
                  <a:uFillTx/>
                  <a:latin typeface="Calibri"/>
                </a:rPr>
                <a:t> / 32 bit aligned)</a:t>
              </a:r>
            </a:p>
          </p:txBody>
        </p:sp>
      </p:grpSp>
      <p:grpSp>
        <p:nvGrpSpPr>
          <p:cNvPr id="638" name="Gruppieren 637"/>
          <p:cNvGrpSpPr/>
          <p:nvPr/>
        </p:nvGrpSpPr>
        <p:grpSpPr>
          <a:xfrm>
            <a:off x="6695776" y="4287018"/>
            <a:ext cx="4324569" cy="509135"/>
            <a:chOff x="6695776" y="2043686"/>
            <a:chExt cx="4324569" cy="509135"/>
          </a:xfrm>
        </p:grpSpPr>
        <p:grpSp>
          <p:nvGrpSpPr>
            <p:cNvPr id="418" name="Gruppieren 417"/>
            <p:cNvGrpSpPr/>
            <p:nvPr/>
          </p:nvGrpSpPr>
          <p:grpSpPr>
            <a:xfrm>
              <a:off x="6695776" y="2183489"/>
              <a:ext cx="4324569" cy="369332"/>
              <a:chOff x="6845300" y="1093479"/>
              <a:chExt cx="4324569" cy="369332"/>
            </a:xfrm>
          </p:grpSpPr>
          <p:sp>
            <p:nvSpPr>
              <p:cNvPr id="437" name="Rechteck 436"/>
              <p:cNvSpPr/>
              <p:nvPr/>
            </p:nvSpPr>
            <p:spPr>
              <a:xfrm>
                <a:off x="6949453"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R0</a:t>
                </a:r>
              </a:p>
            </p:txBody>
          </p:sp>
          <p:sp>
            <p:nvSpPr>
              <p:cNvPr id="438" name="Rechteck 437"/>
              <p:cNvSpPr/>
              <p:nvPr/>
            </p:nvSpPr>
            <p:spPr>
              <a:xfrm>
                <a:off x="7525264"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B0</a:t>
                </a:r>
              </a:p>
            </p:txBody>
          </p:sp>
          <p:sp>
            <p:nvSpPr>
              <p:cNvPr id="439" name="Rechteck 438"/>
              <p:cNvSpPr/>
              <p:nvPr/>
            </p:nvSpPr>
            <p:spPr>
              <a:xfrm>
                <a:off x="7237264"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G0</a:t>
                </a:r>
              </a:p>
            </p:txBody>
          </p:sp>
          <p:sp>
            <p:nvSpPr>
              <p:cNvPr id="440" name="Rechteck 439"/>
              <p:cNvSpPr/>
              <p:nvPr/>
            </p:nvSpPr>
            <p:spPr>
              <a:xfrm>
                <a:off x="7808952"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R1</a:t>
                </a:r>
              </a:p>
            </p:txBody>
          </p:sp>
          <p:sp>
            <p:nvSpPr>
              <p:cNvPr id="441" name="Rechteck 440"/>
              <p:cNvSpPr/>
              <p:nvPr/>
            </p:nvSpPr>
            <p:spPr>
              <a:xfrm>
                <a:off x="8384763"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B1</a:t>
                </a:r>
              </a:p>
            </p:txBody>
          </p:sp>
          <p:sp>
            <p:nvSpPr>
              <p:cNvPr id="442" name="Rechteck 441"/>
              <p:cNvSpPr/>
              <p:nvPr/>
            </p:nvSpPr>
            <p:spPr>
              <a:xfrm>
                <a:off x="8096763"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G1</a:t>
                </a:r>
              </a:p>
            </p:txBody>
          </p:sp>
          <p:sp>
            <p:nvSpPr>
              <p:cNvPr id="443" name="Rechteck 442"/>
              <p:cNvSpPr/>
              <p:nvPr/>
            </p:nvSpPr>
            <p:spPr>
              <a:xfrm>
                <a:off x="8677375"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4" name="Rechteck 443"/>
              <p:cNvSpPr/>
              <p:nvPr/>
            </p:nvSpPr>
            <p:spPr>
              <a:xfrm>
                <a:off x="9253186"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5" name="Rechteck 444"/>
              <p:cNvSpPr/>
              <p:nvPr/>
            </p:nvSpPr>
            <p:spPr>
              <a:xfrm>
                <a:off x="8965186"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6" name="Rechteck 445"/>
              <p:cNvSpPr/>
              <p:nvPr/>
            </p:nvSpPr>
            <p:spPr>
              <a:xfrm>
                <a:off x="9536874"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7" name="Rechteck 446"/>
              <p:cNvSpPr/>
              <p:nvPr/>
            </p:nvSpPr>
            <p:spPr>
              <a:xfrm>
                <a:off x="10112685"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8" name="Rechteck 447"/>
              <p:cNvSpPr/>
              <p:nvPr/>
            </p:nvSpPr>
            <p:spPr>
              <a:xfrm>
                <a:off x="9824685"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49" name="Textfeld 448"/>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450" name="Textfeld 449"/>
              <p:cNvSpPr txBox="1"/>
              <p:nvPr/>
            </p:nvSpPr>
            <p:spPr>
              <a:xfrm>
                <a:off x="6845300" y="1125229"/>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422" name="Textfeld 421"/>
            <p:cNvSpPr txBox="1"/>
            <p:nvPr/>
          </p:nvSpPr>
          <p:spPr>
            <a:xfrm>
              <a:off x="6805238" y="2043686"/>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24 bit / </a:t>
              </a:r>
              <a:r>
                <a:rPr lang="en-US" sz="1400" kern="0" dirty="0" smtClean="0">
                  <a:solidFill>
                    <a:prstClr val="black"/>
                  </a:solidFill>
                  <a:latin typeface="Calibri"/>
                </a:rPr>
                <a:t>p</a:t>
              </a:r>
              <a:r>
                <a:rPr kumimoji="0" lang="en-US" sz="1400" b="0" i="0" u="none" strike="noStrike" kern="0" cap="none" spc="0" normalizeH="0" baseline="0" noProof="0" dirty="0" err="1" smtClean="0">
                  <a:ln>
                    <a:noFill/>
                  </a:ln>
                  <a:solidFill>
                    <a:prstClr val="black"/>
                  </a:solidFill>
                  <a:effectLst/>
                  <a:uLnTx/>
                  <a:uFillTx/>
                  <a:latin typeface="Calibri"/>
                </a:rPr>
                <a:t>ixel</a:t>
              </a:r>
              <a:r>
                <a:rPr kumimoji="0" lang="en-US" sz="1400" b="0" i="0" u="none" strike="noStrike" kern="0" cap="none" spc="0" normalizeH="0" baseline="0" noProof="0" dirty="0" smtClean="0">
                  <a:ln>
                    <a:noFill/>
                  </a:ln>
                  <a:solidFill>
                    <a:prstClr val="black"/>
                  </a:solidFill>
                  <a:effectLst/>
                  <a:uLnTx/>
                  <a:uFillTx/>
                  <a:latin typeface="Calibri"/>
                </a:rPr>
                <a:t> (interlaced)</a:t>
              </a:r>
            </a:p>
          </p:txBody>
        </p:sp>
      </p:grpSp>
      <p:grpSp>
        <p:nvGrpSpPr>
          <p:cNvPr id="658" name="Gruppieren 657"/>
          <p:cNvGrpSpPr/>
          <p:nvPr/>
        </p:nvGrpSpPr>
        <p:grpSpPr>
          <a:xfrm>
            <a:off x="6695776" y="4796153"/>
            <a:ext cx="4324569" cy="509135"/>
            <a:chOff x="6695776" y="2381371"/>
            <a:chExt cx="4324569" cy="509135"/>
          </a:xfrm>
        </p:grpSpPr>
        <p:sp>
          <p:nvSpPr>
            <p:cNvPr id="656" name="Textfeld 655"/>
            <p:cNvSpPr txBox="1"/>
            <p:nvPr/>
          </p:nvSpPr>
          <p:spPr>
            <a:xfrm>
              <a:off x="7641249" y="2520577"/>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grpSp>
          <p:nvGrpSpPr>
            <p:cNvPr id="639" name="Gruppieren 638"/>
            <p:cNvGrpSpPr/>
            <p:nvPr/>
          </p:nvGrpSpPr>
          <p:grpSpPr>
            <a:xfrm>
              <a:off x="6695776" y="2381371"/>
              <a:ext cx="4324569" cy="509135"/>
              <a:chOff x="6695776" y="2043686"/>
              <a:chExt cx="4324569" cy="509135"/>
            </a:xfrm>
          </p:grpSpPr>
          <p:grpSp>
            <p:nvGrpSpPr>
              <p:cNvPr id="640" name="Gruppieren 639"/>
              <p:cNvGrpSpPr/>
              <p:nvPr/>
            </p:nvGrpSpPr>
            <p:grpSpPr>
              <a:xfrm>
                <a:off x="6695776" y="2183489"/>
                <a:ext cx="4324569" cy="369332"/>
                <a:chOff x="6845300" y="1093479"/>
                <a:chExt cx="4324569" cy="369332"/>
              </a:xfrm>
            </p:grpSpPr>
            <p:sp>
              <p:nvSpPr>
                <p:cNvPr id="642" name="Rechteck 641"/>
                <p:cNvSpPr/>
                <p:nvPr/>
              </p:nvSpPr>
              <p:spPr>
                <a:xfrm>
                  <a:off x="6949453"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R0</a:t>
                  </a:r>
                </a:p>
              </p:txBody>
            </p:sp>
            <p:sp>
              <p:nvSpPr>
                <p:cNvPr id="643" name="Rechteck 642"/>
                <p:cNvSpPr/>
                <p:nvPr/>
              </p:nvSpPr>
              <p:spPr>
                <a:xfrm>
                  <a:off x="7525264"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kern="0" dirty="0" smtClean="0">
                      <a:solidFill>
                        <a:prstClr val="white"/>
                      </a:solidFill>
                      <a:latin typeface="Calibri"/>
                    </a:rPr>
                    <a:t>R2</a:t>
                  </a:r>
                  <a:endParaRPr kumimoji="0" lang="en-US" sz="700" b="0" i="0" u="none" strike="noStrike" kern="0" cap="none" spc="0" normalizeH="0" baseline="0" noProof="0" dirty="0" smtClean="0">
                    <a:ln>
                      <a:noFill/>
                    </a:ln>
                    <a:solidFill>
                      <a:prstClr val="white"/>
                    </a:solidFill>
                    <a:effectLst/>
                    <a:uLnTx/>
                    <a:uFillTx/>
                    <a:latin typeface="Calibri"/>
                  </a:endParaRPr>
                </a:p>
              </p:txBody>
            </p:sp>
            <p:sp>
              <p:nvSpPr>
                <p:cNvPr id="644" name="Rechteck 643"/>
                <p:cNvSpPr/>
                <p:nvPr/>
              </p:nvSpPr>
              <p:spPr>
                <a:xfrm>
                  <a:off x="7237264" y="1278145"/>
                  <a:ext cx="288000" cy="1440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R1</a:t>
                  </a:r>
                </a:p>
              </p:txBody>
            </p:sp>
            <p:sp>
              <p:nvSpPr>
                <p:cNvPr id="646" name="Rechteck 645"/>
                <p:cNvSpPr/>
                <p:nvPr/>
              </p:nvSpPr>
              <p:spPr>
                <a:xfrm>
                  <a:off x="8384763" y="1278145"/>
                  <a:ext cx="288000" cy="144000"/>
                </a:xfrm>
                <a:prstGeom prst="rect">
                  <a:avLst/>
                </a:prstGeom>
                <a:solidFill>
                  <a:srgbClr val="00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kern="0" dirty="0" smtClean="0">
                      <a:solidFill>
                        <a:prstClr val="white"/>
                      </a:solidFill>
                      <a:latin typeface="Calibri"/>
                    </a:rPr>
                    <a:t>G</a:t>
                  </a:r>
                  <a:r>
                    <a:rPr kumimoji="0" lang="en-US" sz="700" b="0" i="0" u="none" strike="noStrike" kern="0" cap="none" spc="0" normalizeH="0" baseline="0" noProof="0" dirty="0" smtClean="0">
                      <a:ln>
                        <a:noFill/>
                      </a:ln>
                      <a:solidFill>
                        <a:prstClr val="white"/>
                      </a:solidFill>
                      <a:effectLst/>
                      <a:uLnTx/>
                      <a:uFillTx/>
                      <a:latin typeface="Calibri"/>
                    </a:rPr>
                    <a:t>1</a:t>
                  </a:r>
                </a:p>
              </p:txBody>
            </p:sp>
            <p:sp>
              <p:nvSpPr>
                <p:cNvPr id="647" name="Rechteck 646"/>
                <p:cNvSpPr/>
                <p:nvPr/>
              </p:nvSpPr>
              <p:spPr>
                <a:xfrm>
                  <a:off x="8096763" y="1278145"/>
                  <a:ext cx="288000" cy="144000"/>
                </a:xfrm>
                <a:prstGeom prst="rect">
                  <a:avLst/>
                </a:prstGeom>
                <a:solidFill>
                  <a:srgbClr val="66FF33"/>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G0</a:t>
                  </a:r>
                </a:p>
              </p:txBody>
            </p:sp>
            <p:sp>
              <p:nvSpPr>
                <p:cNvPr id="648" name="Rechteck 647"/>
                <p:cNvSpPr/>
                <p:nvPr/>
              </p:nvSpPr>
              <p:spPr>
                <a:xfrm>
                  <a:off x="8677375" y="1278145"/>
                  <a:ext cx="288000" cy="144000"/>
                </a:xfrm>
                <a:prstGeom prst="rect">
                  <a:avLst/>
                </a:prstGeom>
                <a:solidFill>
                  <a:srgbClr val="00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G2</a:t>
                  </a:r>
                </a:p>
              </p:txBody>
            </p:sp>
            <p:sp>
              <p:nvSpPr>
                <p:cNvPr id="649" name="Rechteck 648"/>
                <p:cNvSpPr/>
                <p:nvPr/>
              </p:nvSpPr>
              <p:spPr>
                <a:xfrm>
                  <a:off x="9253186"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B0</a:t>
                  </a:r>
                </a:p>
              </p:txBody>
            </p:sp>
            <p:sp>
              <p:nvSpPr>
                <p:cNvPr id="651" name="Rechteck 650"/>
                <p:cNvSpPr/>
                <p:nvPr/>
              </p:nvSpPr>
              <p:spPr>
                <a:xfrm>
                  <a:off x="9536874" y="1278145"/>
                  <a:ext cx="288000" cy="144000"/>
                </a:xfrm>
                <a:prstGeom prst="rect">
                  <a:avLst/>
                </a:prstGeom>
                <a:solidFill>
                  <a:srgbClr val="33A0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B1</a:t>
                  </a:r>
                </a:p>
              </p:txBody>
            </p:sp>
            <p:sp>
              <p:nvSpPr>
                <p:cNvPr id="652" name="Rechteck 651"/>
                <p:cNvSpPr/>
                <p:nvPr/>
              </p:nvSpPr>
              <p:spPr>
                <a:xfrm>
                  <a:off x="10112685" y="1278145"/>
                  <a:ext cx="288000" cy="144000"/>
                </a:xfrm>
                <a:prstGeom prst="rect">
                  <a:avLst/>
                </a:prstGeom>
                <a:solidFill>
                  <a:srgbClr val="005BAA">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53" name="Rechteck 652"/>
                <p:cNvSpPr/>
                <p:nvPr/>
              </p:nvSpPr>
              <p:spPr>
                <a:xfrm>
                  <a:off x="9824685" y="1278145"/>
                  <a:ext cx="288000" cy="144000"/>
                </a:xfrm>
                <a:prstGeom prst="rect">
                  <a:avLst/>
                </a:prstGeom>
                <a:solidFill>
                  <a:srgbClr val="33A0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white"/>
                      </a:solidFill>
                      <a:effectLst/>
                      <a:uLnTx/>
                      <a:uFillTx/>
                      <a:latin typeface="Calibri"/>
                      <a:ea typeface="+mn-ea"/>
                      <a:cs typeface="+mn-cs"/>
                    </a:rPr>
                    <a:t>B2</a:t>
                  </a:r>
                </a:p>
              </p:txBody>
            </p:sp>
            <p:sp>
              <p:nvSpPr>
                <p:cNvPr id="654" name="Textfeld 653"/>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655" name="Textfeld 654"/>
                <p:cNvSpPr txBox="1"/>
                <p:nvPr/>
              </p:nvSpPr>
              <p:spPr>
                <a:xfrm>
                  <a:off x="6845300" y="1125229"/>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W*H*8+0 +8    +16       2*W*H*8  +8    +16   +24</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641" name="Textfeld 640"/>
              <p:cNvSpPr txBox="1"/>
              <p:nvPr/>
            </p:nvSpPr>
            <p:spPr>
              <a:xfrm>
                <a:off x="6805238" y="2043686"/>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24 bit / </a:t>
                </a:r>
                <a:r>
                  <a:rPr lang="en-US" sz="1400" kern="0" dirty="0" smtClean="0">
                    <a:solidFill>
                      <a:prstClr val="black"/>
                    </a:solidFill>
                    <a:latin typeface="Calibri"/>
                  </a:rPr>
                  <a:t>p</a:t>
                </a:r>
                <a:r>
                  <a:rPr kumimoji="0" lang="en-US" sz="1400" b="0" i="0" u="none" strike="noStrike" kern="0" cap="none" spc="0" normalizeH="0" baseline="0" noProof="0" dirty="0" err="1" smtClean="0">
                    <a:ln>
                      <a:noFill/>
                    </a:ln>
                    <a:solidFill>
                      <a:prstClr val="black"/>
                    </a:solidFill>
                    <a:effectLst/>
                    <a:uLnTx/>
                    <a:uFillTx/>
                    <a:latin typeface="Calibri"/>
                  </a:rPr>
                  <a:t>ixel</a:t>
                </a:r>
                <a:r>
                  <a:rPr kumimoji="0" lang="en-US" sz="1400" b="0" i="0" u="none" strike="noStrike" kern="0" cap="none" spc="0" normalizeH="0" baseline="0" noProof="0" dirty="0" smtClean="0">
                    <a:ln>
                      <a:noFill/>
                    </a:ln>
                    <a:solidFill>
                      <a:prstClr val="black"/>
                    </a:solidFill>
                    <a:effectLst/>
                    <a:uLnTx/>
                    <a:uFillTx/>
                    <a:latin typeface="Calibri"/>
                  </a:rPr>
                  <a:t> (de-/non</a:t>
                </a:r>
                <a:r>
                  <a:rPr kumimoji="0" lang="en-US" sz="1400" b="0" i="0" u="none" strike="noStrike" kern="0" cap="none" spc="0" normalizeH="0" noProof="0" dirty="0" smtClean="0">
                    <a:ln>
                      <a:noFill/>
                    </a:ln>
                    <a:solidFill>
                      <a:prstClr val="black"/>
                    </a:solidFill>
                    <a:effectLst/>
                    <a:uLnTx/>
                    <a:uFillTx/>
                    <a:latin typeface="Calibri"/>
                  </a:rPr>
                  <a:t> </a:t>
                </a:r>
                <a:r>
                  <a:rPr kumimoji="0" lang="en-US" sz="1400" b="0" i="0" u="none" strike="noStrike" kern="0" cap="none" spc="0" normalizeH="0" baseline="0" noProof="0" dirty="0" smtClean="0">
                    <a:ln>
                      <a:noFill/>
                    </a:ln>
                    <a:solidFill>
                      <a:prstClr val="black"/>
                    </a:solidFill>
                    <a:effectLst/>
                    <a:uLnTx/>
                    <a:uFillTx/>
                    <a:latin typeface="Calibri"/>
                  </a:rPr>
                  <a:t>interlaced)</a:t>
                </a:r>
              </a:p>
            </p:txBody>
          </p:sp>
        </p:grpSp>
        <p:sp>
          <p:nvSpPr>
            <p:cNvPr id="657" name="Textfeld 656"/>
            <p:cNvSpPr txBox="1"/>
            <p:nvPr/>
          </p:nvSpPr>
          <p:spPr>
            <a:xfrm>
              <a:off x="8786497" y="2520577"/>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grpSp>
      <p:pic>
        <p:nvPicPr>
          <p:cNvPr id="506" name="Grafik 5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241" y="1708887"/>
            <a:ext cx="780001" cy="102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08" name="Gruppieren 507"/>
          <p:cNvGrpSpPr/>
          <p:nvPr/>
        </p:nvGrpSpPr>
        <p:grpSpPr>
          <a:xfrm>
            <a:off x="4563626" y="1365345"/>
            <a:ext cx="1728192" cy="1728192"/>
            <a:chOff x="5653286" y="1775189"/>
            <a:chExt cx="1728192" cy="1728192"/>
          </a:xfrm>
        </p:grpSpPr>
        <p:sp>
          <p:nvSpPr>
            <p:cNvPr id="573" name="Rechteck 572"/>
            <p:cNvSpPr/>
            <p:nvPr/>
          </p:nvSpPr>
          <p:spPr>
            <a:xfrm>
              <a:off x="5653286" y="1775189"/>
              <a:ext cx="1728192" cy="1728192"/>
            </a:xfrm>
            <a:prstGeom prst="rect">
              <a:avLst/>
            </a:prstGeom>
            <a:solidFill>
              <a:srgbClr val="E7E6E6"/>
            </a:solidFill>
            <a:ln w="12700" cap="flat" cmpd="sng" algn="ctr">
              <a:solidFill>
                <a:srgbClr val="005BAA">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574" name="Gruppieren 573"/>
            <p:cNvGrpSpPr/>
            <p:nvPr/>
          </p:nvGrpSpPr>
          <p:grpSpPr>
            <a:xfrm>
              <a:off x="5715952" y="1845519"/>
              <a:ext cx="1593486" cy="1585822"/>
              <a:chOff x="5715952" y="1845519"/>
              <a:chExt cx="1593486" cy="1585822"/>
            </a:xfrm>
            <a:solidFill>
              <a:srgbClr val="FF0000"/>
            </a:solidFill>
          </p:grpSpPr>
          <p:sp>
            <p:nvSpPr>
              <p:cNvPr id="595" name="Rechteck 594"/>
              <p:cNvSpPr/>
              <p:nvPr/>
            </p:nvSpPr>
            <p:spPr>
              <a:xfrm>
                <a:off x="5715952" y="1847197"/>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6" name="Rechteck 595"/>
              <p:cNvSpPr/>
              <p:nvPr/>
            </p:nvSpPr>
            <p:spPr>
              <a:xfrm>
                <a:off x="6022716" y="1846358"/>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7" name="Rechteck 596"/>
              <p:cNvSpPr/>
              <p:nvPr/>
            </p:nvSpPr>
            <p:spPr>
              <a:xfrm>
                <a:off x="6329480" y="1846358"/>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8" name="Rechteck 597"/>
              <p:cNvSpPr/>
              <p:nvPr/>
            </p:nvSpPr>
            <p:spPr>
              <a:xfrm>
                <a:off x="7021438" y="1845519"/>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9" name="Rechteck 598"/>
              <p:cNvSpPr/>
              <p:nvPr/>
            </p:nvSpPr>
            <p:spPr>
              <a:xfrm>
                <a:off x="5715952" y="2161804"/>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0" name="Rechteck 599"/>
              <p:cNvSpPr/>
              <p:nvPr/>
            </p:nvSpPr>
            <p:spPr>
              <a:xfrm>
                <a:off x="6022716" y="2160965"/>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1" name="Rechteck 600"/>
              <p:cNvSpPr/>
              <p:nvPr/>
            </p:nvSpPr>
            <p:spPr>
              <a:xfrm>
                <a:off x="6329480" y="2160965"/>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2" name="Rechteck 601"/>
              <p:cNvSpPr/>
              <p:nvPr/>
            </p:nvSpPr>
            <p:spPr>
              <a:xfrm>
                <a:off x="7021438" y="2160126"/>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3" name="Rechteck 602"/>
              <p:cNvSpPr/>
              <p:nvPr/>
            </p:nvSpPr>
            <p:spPr>
              <a:xfrm>
                <a:off x="5715952" y="2495269"/>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4" name="Rechteck 603"/>
              <p:cNvSpPr/>
              <p:nvPr/>
            </p:nvSpPr>
            <p:spPr>
              <a:xfrm>
                <a:off x="6022716" y="2494430"/>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5" name="Rechteck 604"/>
              <p:cNvSpPr/>
              <p:nvPr/>
            </p:nvSpPr>
            <p:spPr>
              <a:xfrm>
                <a:off x="6329480" y="2494430"/>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6" name="Rechteck 605"/>
              <p:cNvSpPr/>
              <p:nvPr/>
            </p:nvSpPr>
            <p:spPr>
              <a:xfrm>
                <a:off x="7021438" y="2493591"/>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7" name="Rechteck 606"/>
              <p:cNvSpPr/>
              <p:nvPr/>
            </p:nvSpPr>
            <p:spPr>
              <a:xfrm>
                <a:off x="5715952" y="3143341"/>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8" name="Rechteck 607"/>
              <p:cNvSpPr/>
              <p:nvPr/>
            </p:nvSpPr>
            <p:spPr>
              <a:xfrm>
                <a:off x="6022716" y="3142502"/>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9" name="Rechteck 608"/>
              <p:cNvSpPr/>
              <p:nvPr/>
            </p:nvSpPr>
            <p:spPr>
              <a:xfrm>
                <a:off x="6329480" y="3142502"/>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0" name="Rechteck 609"/>
              <p:cNvSpPr/>
              <p:nvPr/>
            </p:nvSpPr>
            <p:spPr>
              <a:xfrm>
                <a:off x="7021438" y="3141663"/>
                <a:ext cx="288000" cy="2880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576" name="Textfeld 575"/>
            <p:cNvSpPr txBox="1"/>
            <p:nvPr/>
          </p:nvSpPr>
          <p:spPr>
            <a:xfrm>
              <a:off x="6645602" y="2068755"/>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77" name="Textfeld 576"/>
            <p:cNvSpPr txBox="1"/>
            <p:nvPr/>
          </p:nvSpPr>
          <p:spPr>
            <a:xfrm rot="5400000">
              <a:off x="5899208" y="2944887"/>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78" name="Textfeld 577"/>
            <p:cNvSpPr txBox="1"/>
            <p:nvPr/>
          </p:nvSpPr>
          <p:spPr>
            <a:xfrm rot="13500000">
              <a:off x="6342042" y="2704535"/>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grpSp>
      <p:grpSp>
        <p:nvGrpSpPr>
          <p:cNvPr id="633" name="Gruppieren 632"/>
          <p:cNvGrpSpPr/>
          <p:nvPr/>
        </p:nvGrpSpPr>
        <p:grpSpPr>
          <a:xfrm>
            <a:off x="6695776" y="1277409"/>
            <a:ext cx="4324569" cy="508538"/>
            <a:chOff x="6695776" y="3855843"/>
            <a:chExt cx="4324569" cy="508538"/>
          </a:xfrm>
        </p:grpSpPr>
        <p:grpSp>
          <p:nvGrpSpPr>
            <p:cNvPr id="509" name="Gruppieren 508"/>
            <p:cNvGrpSpPr/>
            <p:nvPr/>
          </p:nvGrpSpPr>
          <p:grpSpPr>
            <a:xfrm>
              <a:off x="6695776" y="3995049"/>
              <a:ext cx="4324569" cy="369332"/>
              <a:chOff x="6845300" y="1093479"/>
              <a:chExt cx="4324569" cy="369332"/>
            </a:xfrm>
          </p:grpSpPr>
          <p:sp>
            <p:nvSpPr>
              <p:cNvPr id="559" name="Rechteck 558"/>
              <p:cNvSpPr/>
              <p:nvPr/>
            </p:nvSpPr>
            <p:spPr>
              <a:xfrm>
                <a:off x="694945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P0</a:t>
                </a:r>
              </a:p>
            </p:txBody>
          </p:sp>
          <p:sp>
            <p:nvSpPr>
              <p:cNvPr id="560" name="Rechteck 559"/>
              <p:cNvSpPr/>
              <p:nvPr/>
            </p:nvSpPr>
            <p:spPr>
              <a:xfrm>
                <a:off x="752526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1" name="Rechteck 560"/>
              <p:cNvSpPr/>
              <p:nvPr/>
            </p:nvSpPr>
            <p:spPr>
              <a:xfrm>
                <a:off x="723726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P1</a:t>
                </a:r>
              </a:p>
            </p:txBody>
          </p:sp>
          <p:sp>
            <p:nvSpPr>
              <p:cNvPr id="562" name="Rechteck 561"/>
              <p:cNvSpPr/>
              <p:nvPr/>
            </p:nvSpPr>
            <p:spPr>
              <a:xfrm>
                <a:off x="7808952"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3" name="Rechteck 562"/>
              <p:cNvSpPr/>
              <p:nvPr/>
            </p:nvSpPr>
            <p:spPr>
              <a:xfrm>
                <a:off x="838476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4" name="Rechteck 563"/>
              <p:cNvSpPr/>
              <p:nvPr/>
            </p:nvSpPr>
            <p:spPr>
              <a:xfrm>
                <a:off x="809676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5" name="Rechteck 564"/>
              <p:cNvSpPr/>
              <p:nvPr/>
            </p:nvSpPr>
            <p:spPr>
              <a:xfrm>
                <a:off x="867737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6" name="Rechteck 565"/>
              <p:cNvSpPr/>
              <p:nvPr/>
            </p:nvSpPr>
            <p:spPr>
              <a:xfrm>
                <a:off x="9253186"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7" name="Rechteck 566"/>
              <p:cNvSpPr/>
              <p:nvPr/>
            </p:nvSpPr>
            <p:spPr>
              <a:xfrm>
                <a:off x="8965186"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8" name="Rechteck 567"/>
              <p:cNvSpPr/>
              <p:nvPr/>
            </p:nvSpPr>
            <p:spPr>
              <a:xfrm>
                <a:off x="953687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69" name="Rechteck 568"/>
              <p:cNvSpPr/>
              <p:nvPr/>
            </p:nvSpPr>
            <p:spPr>
              <a:xfrm>
                <a:off x="1011268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0" name="Rechteck 569"/>
              <p:cNvSpPr/>
              <p:nvPr/>
            </p:nvSpPr>
            <p:spPr>
              <a:xfrm>
                <a:off x="982468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1" name="Textfeld 570"/>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72" name="Textfeld 571"/>
              <p:cNvSpPr txBox="1"/>
              <p:nvPr/>
            </p:nvSpPr>
            <p:spPr>
              <a:xfrm>
                <a:off x="6845300" y="1122057"/>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510" name="Textfeld 509"/>
            <p:cNvSpPr txBox="1"/>
            <p:nvPr/>
          </p:nvSpPr>
          <p:spPr>
            <a:xfrm>
              <a:off x="6799929" y="3855843"/>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8 bit / pixel</a:t>
              </a:r>
            </a:p>
          </p:txBody>
        </p:sp>
      </p:grpSp>
      <p:grpSp>
        <p:nvGrpSpPr>
          <p:cNvPr id="634" name="Gruppieren 633"/>
          <p:cNvGrpSpPr/>
          <p:nvPr/>
        </p:nvGrpSpPr>
        <p:grpSpPr>
          <a:xfrm>
            <a:off x="6695776" y="1715375"/>
            <a:ext cx="4324569" cy="508538"/>
            <a:chOff x="6695776" y="4293809"/>
            <a:chExt cx="4324569" cy="508538"/>
          </a:xfrm>
        </p:grpSpPr>
        <p:grpSp>
          <p:nvGrpSpPr>
            <p:cNvPr id="511" name="Gruppieren 510"/>
            <p:cNvGrpSpPr/>
            <p:nvPr/>
          </p:nvGrpSpPr>
          <p:grpSpPr>
            <a:xfrm>
              <a:off x="6695776" y="4433015"/>
              <a:ext cx="4324569" cy="369332"/>
              <a:chOff x="6845300" y="1093479"/>
              <a:chExt cx="4324569" cy="369332"/>
            </a:xfrm>
          </p:grpSpPr>
          <p:sp>
            <p:nvSpPr>
              <p:cNvPr id="545" name="Rechteck 544"/>
              <p:cNvSpPr/>
              <p:nvPr/>
            </p:nvSpPr>
            <p:spPr>
              <a:xfrm>
                <a:off x="694945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P0</a:t>
                </a:r>
              </a:p>
            </p:txBody>
          </p:sp>
          <p:sp>
            <p:nvSpPr>
              <p:cNvPr id="546" name="Rechteck 545"/>
              <p:cNvSpPr/>
              <p:nvPr/>
            </p:nvSpPr>
            <p:spPr>
              <a:xfrm>
                <a:off x="752526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P1</a:t>
                </a:r>
              </a:p>
            </p:txBody>
          </p:sp>
          <p:sp>
            <p:nvSpPr>
              <p:cNvPr id="547" name="Rechteck 546"/>
              <p:cNvSpPr/>
              <p:nvPr/>
            </p:nvSpPr>
            <p:spPr>
              <a:xfrm>
                <a:off x="7237264"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8" name="Rechteck 547"/>
              <p:cNvSpPr/>
              <p:nvPr/>
            </p:nvSpPr>
            <p:spPr>
              <a:xfrm>
                <a:off x="7808952"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9" name="Rechteck 548"/>
              <p:cNvSpPr/>
              <p:nvPr/>
            </p:nvSpPr>
            <p:spPr>
              <a:xfrm>
                <a:off x="8384763"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0" name="Rechteck 549"/>
              <p:cNvSpPr/>
              <p:nvPr/>
            </p:nvSpPr>
            <p:spPr>
              <a:xfrm>
                <a:off x="809676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1" name="Rechteck 550"/>
              <p:cNvSpPr/>
              <p:nvPr/>
            </p:nvSpPr>
            <p:spPr>
              <a:xfrm>
                <a:off x="867737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2" name="Rechteck 551"/>
              <p:cNvSpPr/>
              <p:nvPr/>
            </p:nvSpPr>
            <p:spPr>
              <a:xfrm>
                <a:off x="9253186"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3" name="Rechteck 552"/>
              <p:cNvSpPr/>
              <p:nvPr/>
            </p:nvSpPr>
            <p:spPr>
              <a:xfrm>
                <a:off x="8965186"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4" name="Rechteck 553"/>
              <p:cNvSpPr/>
              <p:nvPr/>
            </p:nvSpPr>
            <p:spPr>
              <a:xfrm>
                <a:off x="9536874"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5" name="Rechteck 554"/>
              <p:cNvSpPr/>
              <p:nvPr/>
            </p:nvSpPr>
            <p:spPr>
              <a:xfrm>
                <a:off x="10112685" y="1278145"/>
                <a:ext cx="288000" cy="144000"/>
              </a:xfrm>
              <a:prstGeom prst="rect">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6" name="Rechteck 555"/>
              <p:cNvSpPr/>
              <p:nvPr/>
            </p:nvSpPr>
            <p:spPr>
              <a:xfrm>
                <a:off x="982468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57" name="Textfeld 556"/>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58" name="Textfeld 557"/>
              <p:cNvSpPr txBox="1"/>
              <p:nvPr/>
            </p:nvSpPr>
            <p:spPr>
              <a:xfrm>
                <a:off x="6845300" y="1122057"/>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512" name="Textfeld 511"/>
            <p:cNvSpPr txBox="1"/>
            <p:nvPr/>
          </p:nvSpPr>
          <p:spPr>
            <a:xfrm>
              <a:off x="6799929" y="4293809"/>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16 bit / pixel</a:t>
              </a:r>
            </a:p>
          </p:txBody>
        </p:sp>
      </p:grpSp>
      <p:grpSp>
        <p:nvGrpSpPr>
          <p:cNvPr id="635" name="Gruppieren 634"/>
          <p:cNvGrpSpPr/>
          <p:nvPr/>
        </p:nvGrpSpPr>
        <p:grpSpPr>
          <a:xfrm>
            <a:off x="6695776" y="2151625"/>
            <a:ext cx="4324569" cy="508538"/>
            <a:chOff x="6695776" y="4730059"/>
            <a:chExt cx="4324569" cy="508538"/>
          </a:xfrm>
        </p:grpSpPr>
        <p:grpSp>
          <p:nvGrpSpPr>
            <p:cNvPr id="513" name="Gruppieren 512"/>
            <p:cNvGrpSpPr/>
            <p:nvPr/>
          </p:nvGrpSpPr>
          <p:grpSpPr>
            <a:xfrm>
              <a:off x="6695776" y="4869265"/>
              <a:ext cx="4324569" cy="369332"/>
              <a:chOff x="6845300" y="1093479"/>
              <a:chExt cx="4324569" cy="369332"/>
            </a:xfrm>
          </p:grpSpPr>
          <p:sp>
            <p:nvSpPr>
              <p:cNvPr id="531" name="Rechteck 530"/>
              <p:cNvSpPr/>
              <p:nvPr/>
            </p:nvSpPr>
            <p:spPr>
              <a:xfrm>
                <a:off x="694945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P0</a:t>
                </a:r>
              </a:p>
            </p:txBody>
          </p:sp>
          <p:sp>
            <p:nvSpPr>
              <p:cNvPr id="532" name="Rechteck 531"/>
              <p:cNvSpPr/>
              <p:nvPr/>
            </p:nvSpPr>
            <p:spPr>
              <a:xfrm>
                <a:off x="752526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P1</a:t>
                </a:r>
              </a:p>
            </p:txBody>
          </p:sp>
          <p:sp>
            <p:nvSpPr>
              <p:cNvPr id="533" name="Rechteck 532"/>
              <p:cNvSpPr/>
              <p:nvPr/>
            </p:nvSpPr>
            <p:spPr>
              <a:xfrm>
                <a:off x="7237264"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4" name="Rechteck 533"/>
              <p:cNvSpPr/>
              <p:nvPr/>
            </p:nvSpPr>
            <p:spPr>
              <a:xfrm>
                <a:off x="7808952"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5" name="Rechteck 534"/>
              <p:cNvSpPr/>
              <p:nvPr/>
            </p:nvSpPr>
            <p:spPr>
              <a:xfrm>
                <a:off x="8384763"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6" name="Rechteck 535"/>
              <p:cNvSpPr/>
              <p:nvPr/>
            </p:nvSpPr>
            <p:spPr>
              <a:xfrm>
                <a:off x="809676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7" name="Rechteck 536"/>
              <p:cNvSpPr/>
              <p:nvPr/>
            </p:nvSpPr>
            <p:spPr>
              <a:xfrm>
                <a:off x="867737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8" name="Rechteck 537"/>
              <p:cNvSpPr/>
              <p:nvPr/>
            </p:nvSpPr>
            <p:spPr>
              <a:xfrm>
                <a:off x="9253186"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39" name="Rechteck 538"/>
              <p:cNvSpPr/>
              <p:nvPr/>
            </p:nvSpPr>
            <p:spPr>
              <a:xfrm>
                <a:off x="8965186"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0" name="Rechteck 539"/>
              <p:cNvSpPr/>
              <p:nvPr/>
            </p:nvSpPr>
            <p:spPr>
              <a:xfrm>
                <a:off x="9536874"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1" name="Rechteck 540"/>
              <p:cNvSpPr/>
              <p:nvPr/>
            </p:nvSpPr>
            <p:spPr>
              <a:xfrm>
                <a:off x="10112685" y="1278145"/>
                <a:ext cx="288000" cy="144000"/>
              </a:xfrm>
              <a:prstGeom prst="rect">
                <a:avLst/>
              </a:prstGeom>
              <a:gradFill>
                <a:gsLst>
                  <a:gs pos="0">
                    <a:sysClr val="windowText" lastClr="000000">
                      <a:lumMod val="65000"/>
                      <a:lumOff val="35000"/>
                    </a:sysClr>
                  </a:gs>
                  <a:gs pos="51000">
                    <a:sysClr val="window" lastClr="FFFFFF"/>
                  </a:gs>
                  <a:gs pos="49000">
                    <a:sysClr val="windowText" lastClr="000000">
                      <a:lumMod val="65000"/>
                      <a:lumOff val="35000"/>
                    </a:sysClr>
                  </a:gs>
                  <a:gs pos="100000">
                    <a:sysClr val="window" lastClr="FFFFFF"/>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2" name="Rechteck 541"/>
              <p:cNvSpPr/>
              <p:nvPr/>
            </p:nvSpPr>
            <p:spPr>
              <a:xfrm>
                <a:off x="982468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43" name="Textfeld 542"/>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44" name="Textfeld 543"/>
              <p:cNvSpPr txBox="1"/>
              <p:nvPr/>
            </p:nvSpPr>
            <p:spPr>
              <a:xfrm>
                <a:off x="6845300" y="1122057"/>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514" name="Textfeld 513"/>
            <p:cNvSpPr txBox="1"/>
            <p:nvPr/>
          </p:nvSpPr>
          <p:spPr>
            <a:xfrm>
              <a:off x="6799929" y="4730059"/>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12 bit / pixel (short / 16 bit aligned)</a:t>
              </a:r>
            </a:p>
          </p:txBody>
        </p:sp>
      </p:grpSp>
      <p:grpSp>
        <p:nvGrpSpPr>
          <p:cNvPr id="636" name="Gruppieren 635"/>
          <p:cNvGrpSpPr/>
          <p:nvPr/>
        </p:nvGrpSpPr>
        <p:grpSpPr>
          <a:xfrm>
            <a:off x="6695776" y="2599099"/>
            <a:ext cx="4324569" cy="508538"/>
            <a:chOff x="6695776" y="5177533"/>
            <a:chExt cx="4324569" cy="508538"/>
          </a:xfrm>
        </p:grpSpPr>
        <p:grpSp>
          <p:nvGrpSpPr>
            <p:cNvPr id="515" name="Gruppieren 514"/>
            <p:cNvGrpSpPr/>
            <p:nvPr/>
          </p:nvGrpSpPr>
          <p:grpSpPr>
            <a:xfrm>
              <a:off x="6695776" y="5316739"/>
              <a:ext cx="4324569" cy="369332"/>
              <a:chOff x="6845300" y="1093479"/>
              <a:chExt cx="4324569" cy="369332"/>
            </a:xfrm>
          </p:grpSpPr>
          <p:sp>
            <p:nvSpPr>
              <p:cNvPr id="517" name="Rechteck 516"/>
              <p:cNvSpPr/>
              <p:nvPr/>
            </p:nvSpPr>
            <p:spPr>
              <a:xfrm>
                <a:off x="6949453"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P0</a:t>
                </a:r>
              </a:p>
            </p:txBody>
          </p:sp>
          <p:sp>
            <p:nvSpPr>
              <p:cNvPr id="518" name="Rechteck 517"/>
              <p:cNvSpPr/>
              <p:nvPr/>
            </p:nvSpPr>
            <p:spPr>
              <a:xfrm>
                <a:off x="7525264" y="1278145"/>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P1</a:t>
                </a:r>
              </a:p>
            </p:txBody>
          </p:sp>
          <p:sp>
            <p:nvSpPr>
              <p:cNvPr id="519" name="Rechteck 518"/>
              <p:cNvSpPr/>
              <p:nvPr/>
            </p:nvSpPr>
            <p:spPr>
              <a:xfrm>
                <a:off x="7237264" y="1278145"/>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white"/>
                    </a:solidFill>
                    <a:effectLst/>
                    <a:uLnTx/>
                    <a:uFillTx/>
                    <a:latin typeface="Calibri"/>
                    <a:ea typeface="+mn-ea"/>
                    <a:cs typeface="+mn-cs"/>
                  </a:rPr>
                  <a:t>P0P1</a:t>
                </a:r>
              </a:p>
            </p:txBody>
          </p:sp>
          <p:sp>
            <p:nvSpPr>
              <p:cNvPr id="520" name="Rechteck 519"/>
              <p:cNvSpPr/>
              <p:nvPr/>
            </p:nvSpPr>
            <p:spPr>
              <a:xfrm>
                <a:off x="7808952"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P2</a:t>
                </a:r>
              </a:p>
            </p:txBody>
          </p:sp>
          <p:sp>
            <p:nvSpPr>
              <p:cNvPr id="521" name="Rechteck 520"/>
              <p:cNvSpPr/>
              <p:nvPr/>
            </p:nvSpPr>
            <p:spPr>
              <a:xfrm>
                <a:off x="8384763" y="1278145"/>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P3</a:t>
                </a:r>
              </a:p>
            </p:txBody>
          </p:sp>
          <p:sp>
            <p:nvSpPr>
              <p:cNvPr id="522" name="Rechteck 521"/>
              <p:cNvSpPr/>
              <p:nvPr/>
            </p:nvSpPr>
            <p:spPr>
              <a:xfrm>
                <a:off x="8096763" y="1278145"/>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white"/>
                    </a:solidFill>
                    <a:effectLst/>
                    <a:uLnTx/>
                    <a:uFillTx/>
                    <a:latin typeface="Calibri"/>
                    <a:ea typeface="+mn-ea"/>
                    <a:cs typeface="+mn-cs"/>
                  </a:rPr>
                  <a:t>P2P3</a:t>
                </a:r>
              </a:p>
            </p:txBody>
          </p:sp>
          <p:sp>
            <p:nvSpPr>
              <p:cNvPr id="523" name="Rechteck 522"/>
              <p:cNvSpPr/>
              <p:nvPr/>
            </p:nvSpPr>
            <p:spPr>
              <a:xfrm>
                <a:off x="8677375"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P4</a:t>
                </a:r>
              </a:p>
            </p:txBody>
          </p:sp>
          <p:sp>
            <p:nvSpPr>
              <p:cNvPr id="524" name="Rechteck 523"/>
              <p:cNvSpPr/>
              <p:nvPr/>
            </p:nvSpPr>
            <p:spPr>
              <a:xfrm>
                <a:off x="9253186" y="1278145"/>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P5</a:t>
                </a:r>
              </a:p>
            </p:txBody>
          </p:sp>
          <p:sp>
            <p:nvSpPr>
              <p:cNvPr id="525" name="Rechteck 524"/>
              <p:cNvSpPr/>
              <p:nvPr/>
            </p:nvSpPr>
            <p:spPr>
              <a:xfrm>
                <a:off x="8965186" y="1278145"/>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white"/>
                    </a:solidFill>
                    <a:effectLst/>
                    <a:uLnTx/>
                    <a:uFillTx/>
                    <a:latin typeface="Calibri"/>
                    <a:ea typeface="+mn-ea"/>
                    <a:cs typeface="+mn-cs"/>
                  </a:rPr>
                  <a:t>P4P5</a:t>
                </a:r>
              </a:p>
            </p:txBody>
          </p:sp>
          <p:sp>
            <p:nvSpPr>
              <p:cNvPr id="526" name="Rechteck 525"/>
              <p:cNvSpPr/>
              <p:nvPr/>
            </p:nvSpPr>
            <p:spPr>
              <a:xfrm>
                <a:off x="9536874" y="1278145"/>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P6</a:t>
                </a:r>
              </a:p>
            </p:txBody>
          </p:sp>
          <p:sp>
            <p:nvSpPr>
              <p:cNvPr id="527" name="Rechteck 526"/>
              <p:cNvSpPr/>
              <p:nvPr/>
            </p:nvSpPr>
            <p:spPr>
              <a:xfrm>
                <a:off x="10112685" y="1278145"/>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P7</a:t>
                </a:r>
              </a:p>
            </p:txBody>
          </p:sp>
          <p:sp>
            <p:nvSpPr>
              <p:cNvPr id="528" name="Rechteck 527"/>
              <p:cNvSpPr/>
              <p:nvPr/>
            </p:nvSpPr>
            <p:spPr>
              <a:xfrm>
                <a:off x="9824685" y="1278145"/>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smtClean="0">
                    <a:ln>
                      <a:noFill/>
                    </a:ln>
                    <a:solidFill>
                      <a:prstClr val="white"/>
                    </a:solidFill>
                    <a:effectLst/>
                    <a:uLnTx/>
                    <a:uFillTx/>
                    <a:latin typeface="Calibri"/>
                    <a:ea typeface="+mn-ea"/>
                    <a:cs typeface="+mn-cs"/>
                  </a:rPr>
                  <a:t>P6P7</a:t>
                </a:r>
              </a:p>
            </p:txBody>
          </p:sp>
          <p:sp>
            <p:nvSpPr>
              <p:cNvPr id="529" name="Textfeld 528"/>
              <p:cNvSpPr txBox="1"/>
              <p:nvPr/>
            </p:nvSpPr>
            <p:spPr>
              <a:xfrm>
                <a:off x="10521797" y="1093479"/>
                <a:ext cx="6480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a:t>
                </a:r>
              </a:p>
            </p:txBody>
          </p:sp>
          <p:sp>
            <p:nvSpPr>
              <p:cNvPr id="530" name="Textfeld 529"/>
              <p:cNvSpPr txBox="1"/>
              <p:nvPr/>
            </p:nvSpPr>
            <p:spPr>
              <a:xfrm>
                <a:off x="6845300" y="1122057"/>
                <a:ext cx="374015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0      8     16    24    32     40    48    56     64    72    80    88</a:t>
                </a:r>
                <a:r>
                  <a:rPr kumimoji="0" lang="en-US" sz="800" b="0" i="0" u="none" strike="noStrike" kern="0" cap="none" spc="0" normalizeH="0" baseline="0" noProof="0" dirty="0" smtClean="0">
                    <a:ln>
                      <a:noFill/>
                    </a:ln>
                    <a:solidFill>
                      <a:prstClr val="black"/>
                    </a:solidFill>
                    <a:effectLst/>
                    <a:uLnTx/>
                    <a:uFillTx/>
                    <a:latin typeface="Courier New" panose="02070309020205020404" pitchFamily="49" charset="0"/>
                    <a:cs typeface="Courier New" panose="02070309020205020404" pitchFamily="49" charset="0"/>
                  </a:rPr>
                  <a:t>    </a:t>
                </a:r>
              </a:p>
            </p:txBody>
          </p:sp>
        </p:grpSp>
        <p:sp>
          <p:nvSpPr>
            <p:cNvPr id="516" name="Textfeld 515"/>
            <p:cNvSpPr txBox="1"/>
            <p:nvPr/>
          </p:nvSpPr>
          <p:spPr>
            <a:xfrm>
              <a:off x="6799929" y="5177533"/>
              <a:ext cx="363599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12 bit / pixel (bit packed)</a:t>
              </a:r>
            </a:p>
          </p:txBody>
        </p:sp>
      </p:grpSp>
      <p:grpSp>
        <p:nvGrpSpPr>
          <p:cNvPr id="662" name="Gruppieren 661"/>
          <p:cNvGrpSpPr/>
          <p:nvPr/>
        </p:nvGrpSpPr>
        <p:grpSpPr>
          <a:xfrm>
            <a:off x="1310713" y="1195384"/>
            <a:ext cx="2483629" cy="1737360"/>
            <a:chOff x="1310713" y="1195384"/>
            <a:chExt cx="2483629" cy="1737360"/>
          </a:xfrm>
        </p:grpSpPr>
        <p:sp>
          <p:nvSpPr>
            <p:cNvPr id="613" name="Rechteck 612"/>
            <p:cNvSpPr/>
            <p:nvPr/>
          </p:nvSpPr>
          <p:spPr>
            <a:xfrm rot="2298833">
              <a:off x="2575142" y="2600436"/>
              <a:ext cx="1219200" cy="332308"/>
            </a:xfrm>
            <a:prstGeom prst="rect">
              <a:avLst/>
            </a:prstGeom>
            <a:solidFill>
              <a:sysClr val="windowText" lastClr="000000"/>
            </a:solidFill>
            <a:ln w="12700" cap="flat" cmpd="sng" algn="ctr">
              <a:solidFill>
                <a:sysClr val="windowText" lastClr="000000">
                  <a:shade val="50000"/>
                </a:sysClr>
              </a:solidFill>
              <a:prstDash val="solid"/>
              <a:miter lim="800000"/>
            </a:ln>
            <a:effectLst>
              <a:outerShdw blurRad="190500" dist="279400" dir="7800000" sy="23000" kx="1200000" algn="b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614" name="Grafik 613"/>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1310713" y="1195384"/>
              <a:ext cx="1768231" cy="1641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632" name="Gruppieren 631"/>
          <p:cNvGrpSpPr/>
          <p:nvPr/>
        </p:nvGrpSpPr>
        <p:grpSpPr>
          <a:xfrm>
            <a:off x="4626292" y="1581353"/>
            <a:ext cx="1593486" cy="1441822"/>
            <a:chOff x="4626292" y="4159787"/>
            <a:chExt cx="1593486" cy="1441822"/>
          </a:xfrm>
        </p:grpSpPr>
        <p:sp>
          <p:nvSpPr>
            <p:cNvPr id="616" name="Rechteck 615"/>
            <p:cNvSpPr/>
            <p:nvPr/>
          </p:nvSpPr>
          <p:spPr>
            <a:xfrm>
              <a:off x="4626292" y="4161465"/>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7" name="Rechteck 616"/>
            <p:cNvSpPr/>
            <p:nvPr/>
          </p:nvSpPr>
          <p:spPr>
            <a:xfrm>
              <a:off x="4933056" y="4160626"/>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8" name="Rechteck 617"/>
            <p:cNvSpPr/>
            <p:nvPr/>
          </p:nvSpPr>
          <p:spPr>
            <a:xfrm>
              <a:off x="5239820" y="4160626"/>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19" name="Rechteck 618"/>
            <p:cNvSpPr/>
            <p:nvPr/>
          </p:nvSpPr>
          <p:spPr>
            <a:xfrm>
              <a:off x="5931778" y="4159787"/>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0" name="Rechteck 619"/>
            <p:cNvSpPr/>
            <p:nvPr/>
          </p:nvSpPr>
          <p:spPr>
            <a:xfrm>
              <a:off x="4626292" y="4476072"/>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1" name="Rechteck 620"/>
            <p:cNvSpPr/>
            <p:nvPr/>
          </p:nvSpPr>
          <p:spPr>
            <a:xfrm>
              <a:off x="4933056" y="4475233"/>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2" name="Rechteck 621"/>
            <p:cNvSpPr/>
            <p:nvPr/>
          </p:nvSpPr>
          <p:spPr>
            <a:xfrm>
              <a:off x="5239820" y="4475233"/>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3" name="Rechteck 622"/>
            <p:cNvSpPr/>
            <p:nvPr/>
          </p:nvSpPr>
          <p:spPr>
            <a:xfrm>
              <a:off x="5931778" y="4474394"/>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4" name="Rechteck 623"/>
            <p:cNvSpPr/>
            <p:nvPr/>
          </p:nvSpPr>
          <p:spPr>
            <a:xfrm>
              <a:off x="4626292" y="4809537"/>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5" name="Rechteck 624"/>
            <p:cNvSpPr/>
            <p:nvPr/>
          </p:nvSpPr>
          <p:spPr>
            <a:xfrm>
              <a:off x="4933056" y="4808698"/>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6" name="Rechteck 625"/>
            <p:cNvSpPr/>
            <p:nvPr/>
          </p:nvSpPr>
          <p:spPr>
            <a:xfrm>
              <a:off x="5239820" y="4808698"/>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7" name="Rechteck 626"/>
            <p:cNvSpPr/>
            <p:nvPr/>
          </p:nvSpPr>
          <p:spPr>
            <a:xfrm>
              <a:off x="5931778" y="4807859"/>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8" name="Rechteck 627"/>
            <p:cNvSpPr/>
            <p:nvPr/>
          </p:nvSpPr>
          <p:spPr>
            <a:xfrm>
              <a:off x="4626292" y="5457609"/>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29" name="Rechteck 628"/>
            <p:cNvSpPr/>
            <p:nvPr/>
          </p:nvSpPr>
          <p:spPr>
            <a:xfrm>
              <a:off x="4933056" y="5456770"/>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0" name="Rechteck 629"/>
            <p:cNvSpPr/>
            <p:nvPr/>
          </p:nvSpPr>
          <p:spPr>
            <a:xfrm>
              <a:off x="5239820" y="5456770"/>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1" name="Rechteck 630"/>
            <p:cNvSpPr/>
            <p:nvPr/>
          </p:nvSpPr>
          <p:spPr>
            <a:xfrm>
              <a:off x="5931778" y="5455931"/>
              <a:ext cx="288000" cy="144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659" name="Freihandform 658"/>
          <p:cNvSpPr/>
          <p:nvPr/>
        </p:nvSpPr>
        <p:spPr>
          <a:xfrm>
            <a:off x="4686293" y="1567155"/>
            <a:ext cx="1436635" cy="696200"/>
          </a:xfrm>
          <a:custGeom>
            <a:avLst/>
            <a:gdLst>
              <a:gd name="connsiteX0" fmla="*/ 30487 w 2402583"/>
              <a:gd name="connsiteY0" fmla="*/ 22083 h 696200"/>
              <a:gd name="connsiteX1" fmla="*/ 419107 w 2402583"/>
              <a:gd name="connsiteY1" fmla="*/ 29703 h 696200"/>
              <a:gd name="connsiteX2" fmla="*/ 1432567 w 2402583"/>
              <a:gd name="connsiteY2" fmla="*/ 14463 h 696200"/>
              <a:gd name="connsiteX3" fmla="*/ 7 w 2402583"/>
              <a:gd name="connsiteY3" fmla="*/ 265923 h 696200"/>
              <a:gd name="connsiteX4" fmla="*/ 1409707 w 2402583"/>
              <a:gd name="connsiteY4" fmla="*/ 349743 h 696200"/>
              <a:gd name="connsiteX5" fmla="*/ 22867 w 2402583"/>
              <a:gd name="connsiteY5" fmla="*/ 669783 h 696200"/>
              <a:gd name="connsiteX6" fmla="*/ 1363987 w 2402583"/>
              <a:gd name="connsiteY6" fmla="*/ 677403 h 696200"/>
              <a:gd name="connsiteX7" fmla="*/ 1363987 w 2402583"/>
              <a:gd name="connsiteY7" fmla="*/ 677403 h 696200"/>
              <a:gd name="connsiteX8" fmla="*/ 2354587 w 2402583"/>
              <a:gd name="connsiteY8" fmla="*/ 304023 h 696200"/>
              <a:gd name="connsiteX9" fmla="*/ 2156467 w 2402583"/>
              <a:gd name="connsiteY9" fmla="*/ 585963 h 696200"/>
              <a:gd name="connsiteX0" fmla="*/ 30487 w 2354587"/>
              <a:gd name="connsiteY0" fmla="*/ 22083 h 696200"/>
              <a:gd name="connsiteX1" fmla="*/ 419107 w 2354587"/>
              <a:gd name="connsiteY1" fmla="*/ 29703 h 696200"/>
              <a:gd name="connsiteX2" fmla="*/ 1432567 w 2354587"/>
              <a:gd name="connsiteY2" fmla="*/ 14463 h 696200"/>
              <a:gd name="connsiteX3" fmla="*/ 7 w 2354587"/>
              <a:gd name="connsiteY3" fmla="*/ 265923 h 696200"/>
              <a:gd name="connsiteX4" fmla="*/ 1409707 w 2354587"/>
              <a:gd name="connsiteY4" fmla="*/ 349743 h 696200"/>
              <a:gd name="connsiteX5" fmla="*/ 22867 w 2354587"/>
              <a:gd name="connsiteY5" fmla="*/ 669783 h 696200"/>
              <a:gd name="connsiteX6" fmla="*/ 1363987 w 2354587"/>
              <a:gd name="connsiteY6" fmla="*/ 677403 h 696200"/>
              <a:gd name="connsiteX7" fmla="*/ 1363987 w 2354587"/>
              <a:gd name="connsiteY7" fmla="*/ 677403 h 696200"/>
              <a:gd name="connsiteX8" fmla="*/ 2354587 w 2354587"/>
              <a:gd name="connsiteY8" fmla="*/ 304023 h 696200"/>
              <a:gd name="connsiteX0" fmla="*/ 30487 w 1436635"/>
              <a:gd name="connsiteY0" fmla="*/ 22083 h 696200"/>
              <a:gd name="connsiteX1" fmla="*/ 419107 w 1436635"/>
              <a:gd name="connsiteY1" fmla="*/ 29703 h 696200"/>
              <a:gd name="connsiteX2" fmla="*/ 1432567 w 1436635"/>
              <a:gd name="connsiteY2" fmla="*/ 14463 h 696200"/>
              <a:gd name="connsiteX3" fmla="*/ 7 w 1436635"/>
              <a:gd name="connsiteY3" fmla="*/ 265923 h 696200"/>
              <a:gd name="connsiteX4" fmla="*/ 1409707 w 1436635"/>
              <a:gd name="connsiteY4" fmla="*/ 349743 h 696200"/>
              <a:gd name="connsiteX5" fmla="*/ 22867 w 1436635"/>
              <a:gd name="connsiteY5" fmla="*/ 669783 h 696200"/>
              <a:gd name="connsiteX6" fmla="*/ 1363987 w 1436635"/>
              <a:gd name="connsiteY6" fmla="*/ 677403 h 696200"/>
              <a:gd name="connsiteX7" fmla="*/ 1363987 w 1436635"/>
              <a:gd name="connsiteY7" fmla="*/ 677403 h 69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635" h="696200">
                <a:moveTo>
                  <a:pt x="30487" y="22083"/>
                </a:moveTo>
                <a:cubicBezTo>
                  <a:pt x="107957" y="26528"/>
                  <a:pt x="419107" y="29703"/>
                  <a:pt x="419107" y="29703"/>
                </a:cubicBezTo>
                <a:cubicBezTo>
                  <a:pt x="652787" y="28433"/>
                  <a:pt x="1502417" y="-24907"/>
                  <a:pt x="1432567" y="14463"/>
                </a:cubicBezTo>
                <a:cubicBezTo>
                  <a:pt x="1362717" y="53833"/>
                  <a:pt x="3817" y="210043"/>
                  <a:pt x="7" y="265923"/>
                </a:cubicBezTo>
                <a:cubicBezTo>
                  <a:pt x="-3803" y="321803"/>
                  <a:pt x="1405897" y="282433"/>
                  <a:pt x="1409707" y="349743"/>
                </a:cubicBezTo>
                <a:cubicBezTo>
                  <a:pt x="1413517" y="417053"/>
                  <a:pt x="30487" y="615173"/>
                  <a:pt x="22867" y="669783"/>
                </a:cubicBezTo>
                <a:cubicBezTo>
                  <a:pt x="15247" y="724393"/>
                  <a:pt x="1363987" y="677403"/>
                  <a:pt x="1363987" y="677403"/>
                </a:cubicBezTo>
                <a:lnTo>
                  <a:pt x="1363987" y="677403"/>
                </a:lnTo>
              </a:path>
            </a:pathLst>
          </a:custGeom>
          <a:noFill/>
          <a:ln w="12700" cap="flat" cmpd="sng" algn="ctr">
            <a:solidFill>
              <a:srgbClr val="005BAA">
                <a:shade val="50000"/>
              </a:srgbClr>
            </a:solidFill>
            <a:prstDash val="solid"/>
            <a:miter lim="800000"/>
            <a:headEnd type="oval"/>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63" name="Rechteck 662"/>
          <p:cNvSpPr/>
          <p:nvPr/>
        </p:nvSpPr>
        <p:spPr>
          <a:xfrm>
            <a:off x="0" y="0"/>
            <a:ext cx="12192000" cy="6858000"/>
          </a:xfrm>
          <a:prstGeom prst="rect">
            <a:avLst/>
          </a:prstGeom>
          <a:solidFill>
            <a:schemeClr val="tx1">
              <a:alpha val="34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b" anchorCtr="0"/>
          <a:lstStyle/>
          <a:p>
            <a:pPr algn="r">
              <a:spcBef>
                <a:spcPts val="1150"/>
              </a:spcBef>
              <a:buClr>
                <a:srgbClr val="116656"/>
              </a:buClr>
              <a:buSzPct val="120000"/>
            </a:pPr>
            <a:r>
              <a:rPr lang="en-US" sz="2400" b="1" dirty="0" smtClean="0">
                <a:solidFill>
                  <a:srgbClr val="005555"/>
                </a:solidFill>
              </a:rPr>
              <a:t>Its all relative</a:t>
            </a:r>
          </a:p>
        </p:txBody>
      </p:sp>
      <p:grpSp>
        <p:nvGrpSpPr>
          <p:cNvPr id="727" name="Gruppieren 726"/>
          <p:cNvGrpSpPr/>
          <p:nvPr/>
        </p:nvGrpSpPr>
        <p:grpSpPr>
          <a:xfrm>
            <a:off x="0" y="-6255"/>
            <a:ext cx="12192000" cy="6858000"/>
            <a:chOff x="0" y="-6255"/>
            <a:chExt cx="12192000" cy="6858000"/>
          </a:xfrm>
        </p:grpSpPr>
        <p:grpSp>
          <p:nvGrpSpPr>
            <p:cNvPr id="714" name="Gruppieren 713"/>
            <p:cNvGrpSpPr/>
            <p:nvPr/>
          </p:nvGrpSpPr>
          <p:grpSpPr>
            <a:xfrm>
              <a:off x="0" y="-6255"/>
              <a:ext cx="12192000" cy="6858000"/>
              <a:chOff x="0" y="-6255"/>
              <a:chExt cx="12192000" cy="6858000"/>
            </a:xfrm>
          </p:grpSpPr>
          <p:sp>
            <p:nvSpPr>
              <p:cNvPr id="665" name="Rechteck 664"/>
              <p:cNvSpPr/>
              <p:nvPr/>
            </p:nvSpPr>
            <p:spPr>
              <a:xfrm>
                <a:off x="0" y="-6255"/>
                <a:ext cx="12192000" cy="6858000"/>
              </a:xfrm>
              <a:prstGeom prst="rect">
                <a:avLst/>
              </a:prstGeom>
              <a:solidFill>
                <a:schemeClr val="bg1">
                  <a:lumMod val="85000"/>
                  <a:alpha val="9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b" anchorCtr="0"/>
              <a:lstStyle/>
              <a:p>
                <a:pPr algn="r">
                  <a:spcBef>
                    <a:spcPts val="1150"/>
                  </a:spcBef>
                  <a:buClr>
                    <a:srgbClr val="116656"/>
                  </a:buClr>
                  <a:buSzPct val="120000"/>
                </a:pPr>
                <a:r>
                  <a:rPr lang="en-US" sz="2400" b="1" dirty="0">
                    <a:solidFill>
                      <a:srgbClr val="005555"/>
                    </a:solidFill>
                  </a:rPr>
                  <a:t>Its all </a:t>
                </a:r>
                <a:r>
                  <a:rPr lang="en-US" sz="2400" b="1" dirty="0" smtClean="0">
                    <a:solidFill>
                      <a:srgbClr val="005555"/>
                    </a:solidFill>
                  </a:rPr>
                  <a:t>relative</a:t>
                </a:r>
                <a:endParaRPr lang="en-US" sz="2400" b="1" dirty="0">
                  <a:solidFill>
                    <a:srgbClr val="005555"/>
                  </a:solidFill>
                </a:endParaRPr>
              </a:p>
            </p:txBody>
          </p:sp>
          <p:pic>
            <p:nvPicPr>
              <p:cNvPr id="664" name="Grafik 66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6041" y="2707055"/>
                <a:ext cx="2020197" cy="2294456"/>
              </a:xfrm>
              <a:prstGeom prst="rect">
                <a:avLst/>
              </a:prstGeom>
            </p:spPr>
          </p:pic>
          <p:pic>
            <p:nvPicPr>
              <p:cNvPr id="666" name="Grafik 6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2106" y="1277409"/>
                <a:ext cx="967458" cy="1186155"/>
              </a:xfrm>
              <a:prstGeom prst="rect">
                <a:avLst/>
              </a:prstGeom>
              <a:effectLst>
                <a:glow rad="228600">
                  <a:schemeClr val="accent2">
                    <a:satMod val="175000"/>
                    <a:alpha val="40000"/>
                  </a:schemeClr>
                </a:glow>
              </a:effectLst>
            </p:spPr>
          </p:pic>
          <p:cxnSp>
            <p:nvCxnSpPr>
              <p:cNvPr id="670" name="Gerader Verbinder 669"/>
              <p:cNvCxnSpPr/>
              <p:nvPr/>
            </p:nvCxnSpPr>
            <p:spPr>
              <a:xfrm>
                <a:off x="3092206" y="1258884"/>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1" name="Gerader Verbinder 670"/>
              <p:cNvCxnSpPr/>
              <p:nvPr/>
            </p:nvCxnSpPr>
            <p:spPr>
              <a:xfrm>
                <a:off x="3092206" y="1932931"/>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2" name="Gerader Verbinder 671"/>
              <p:cNvCxnSpPr/>
              <p:nvPr/>
            </p:nvCxnSpPr>
            <p:spPr>
              <a:xfrm>
                <a:off x="3092206" y="2938964"/>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3" name="Gerader Verbinder 672"/>
              <p:cNvCxnSpPr/>
              <p:nvPr/>
            </p:nvCxnSpPr>
            <p:spPr>
              <a:xfrm>
                <a:off x="3092206" y="3562211"/>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4" name="Gerader Verbinder 673"/>
              <p:cNvCxnSpPr/>
              <p:nvPr/>
            </p:nvCxnSpPr>
            <p:spPr>
              <a:xfrm>
                <a:off x="3092206" y="4418415"/>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5" name="Gerader Verbinder 674"/>
              <p:cNvCxnSpPr/>
              <p:nvPr/>
            </p:nvCxnSpPr>
            <p:spPr>
              <a:xfrm>
                <a:off x="3092206" y="5244862"/>
                <a:ext cx="0" cy="556576"/>
              </a:xfrm>
              <a:prstGeom prst="line">
                <a:avLst/>
              </a:prstGeom>
              <a:ln w="762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7" name="Gewinkelter Verbinder 676"/>
              <p:cNvCxnSpPr/>
              <p:nvPr/>
            </p:nvCxnSpPr>
            <p:spPr>
              <a:xfrm>
                <a:off x="4993720" y="1467095"/>
                <a:ext cx="914400" cy="914400"/>
              </a:xfrm>
              <a:prstGeom prst="bentConnector3">
                <a:avLst>
                  <a:gd name="adj1" fmla="val 52083"/>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8" name="Gewinkelter Verbinder 677"/>
              <p:cNvCxnSpPr/>
              <p:nvPr/>
            </p:nvCxnSpPr>
            <p:spPr>
              <a:xfrm rot="5400000">
                <a:off x="4276983" y="1637701"/>
                <a:ext cx="910611" cy="543858"/>
              </a:xfrm>
              <a:prstGeom prst="bentConnector3">
                <a:avLst>
                  <a:gd name="adj1" fmla="val 101254"/>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9" name="Gewinkelter Verbinder 688"/>
              <p:cNvCxnSpPr/>
              <p:nvPr/>
            </p:nvCxnSpPr>
            <p:spPr>
              <a:xfrm>
                <a:off x="4993720" y="2799968"/>
                <a:ext cx="914400" cy="914400"/>
              </a:xfrm>
              <a:prstGeom prst="bentConnector3">
                <a:avLst>
                  <a:gd name="adj1" fmla="val 80208"/>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0" name="Gewinkelter Verbinder 689"/>
              <p:cNvCxnSpPr/>
              <p:nvPr/>
            </p:nvCxnSpPr>
            <p:spPr>
              <a:xfrm rot="5400000">
                <a:off x="4276983" y="2970574"/>
                <a:ext cx="910611" cy="543858"/>
              </a:xfrm>
              <a:prstGeom prst="bentConnector3">
                <a:avLst>
                  <a:gd name="adj1" fmla="val 101254"/>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3" name="Gewinkelter Verbinder 692"/>
              <p:cNvCxnSpPr/>
              <p:nvPr/>
            </p:nvCxnSpPr>
            <p:spPr>
              <a:xfrm>
                <a:off x="5012841" y="4658816"/>
                <a:ext cx="914400" cy="914400"/>
              </a:xfrm>
              <a:prstGeom prst="bentConnector3">
                <a:avLst>
                  <a:gd name="adj1" fmla="val 35417"/>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4" name="Gewinkelter Verbinder 693"/>
              <p:cNvCxnSpPr/>
              <p:nvPr/>
            </p:nvCxnSpPr>
            <p:spPr>
              <a:xfrm rot="5400000">
                <a:off x="4296104" y="4829422"/>
                <a:ext cx="910611" cy="543858"/>
              </a:xfrm>
              <a:prstGeom prst="bentConnector3">
                <a:avLst>
                  <a:gd name="adj1" fmla="val 101254"/>
                </a:avLst>
              </a:prstGeom>
              <a:ln w="50800" cmpd="sng">
                <a:solidFill>
                  <a:srgbClr val="FFFF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97" name="Grafik 69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9205" y="2597852"/>
                <a:ext cx="967458" cy="1186155"/>
              </a:xfrm>
              <a:prstGeom prst="rect">
                <a:avLst/>
              </a:prstGeom>
              <a:effectLst>
                <a:glow rad="139700">
                  <a:schemeClr val="accent2">
                    <a:satMod val="175000"/>
                    <a:alpha val="40000"/>
                  </a:schemeClr>
                </a:glow>
              </a:effectLst>
            </p:spPr>
          </p:pic>
          <p:cxnSp>
            <p:nvCxnSpPr>
              <p:cNvPr id="699" name="Gerade Verbindung mit Pfeil 698"/>
              <p:cNvCxnSpPr/>
              <p:nvPr/>
            </p:nvCxnSpPr>
            <p:spPr>
              <a:xfrm>
                <a:off x="2086511" y="1868608"/>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0" name="Gerade Verbindung mit Pfeil 699"/>
              <p:cNvCxnSpPr/>
              <p:nvPr/>
            </p:nvCxnSpPr>
            <p:spPr>
              <a:xfrm>
                <a:off x="2086511" y="3542075"/>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1" name="Gerade Verbindung mit Pfeil 700"/>
              <p:cNvCxnSpPr/>
              <p:nvPr/>
            </p:nvCxnSpPr>
            <p:spPr>
              <a:xfrm>
                <a:off x="2086511" y="5140783"/>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2" name="Gerade Verbindung mit Pfeil 701"/>
              <p:cNvCxnSpPr/>
              <p:nvPr/>
            </p:nvCxnSpPr>
            <p:spPr>
              <a:xfrm>
                <a:off x="9092611" y="3143754"/>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3" name="Gerade Verbindung mit Pfeil 702"/>
              <p:cNvCxnSpPr/>
              <p:nvPr/>
            </p:nvCxnSpPr>
            <p:spPr>
              <a:xfrm>
                <a:off x="3550459" y="1868608"/>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4" name="Gerade Verbindung mit Pfeil 703"/>
              <p:cNvCxnSpPr/>
              <p:nvPr/>
            </p:nvCxnSpPr>
            <p:spPr>
              <a:xfrm>
                <a:off x="3550459" y="3542075"/>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5" name="Gerade Verbindung mit Pfeil 704"/>
              <p:cNvCxnSpPr/>
              <p:nvPr/>
            </p:nvCxnSpPr>
            <p:spPr>
              <a:xfrm>
                <a:off x="3550459" y="5140783"/>
                <a:ext cx="502996" cy="0"/>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6" name="Gerade Verbindung mit Pfeil 705"/>
              <p:cNvCxnSpPr/>
              <p:nvPr/>
            </p:nvCxnSpPr>
            <p:spPr>
              <a:xfrm>
                <a:off x="5968280" y="1868608"/>
                <a:ext cx="975649" cy="851101"/>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7" name="Gerade Verbindung mit Pfeil 706"/>
              <p:cNvCxnSpPr/>
              <p:nvPr/>
            </p:nvCxnSpPr>
            <p:spPr>
              <a:xfrm flipV="1">
                <a:off x="5968280" y="3207962"/>
                <a:ext cx="975649" cy="334113"/>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8" name="Gerade Verbindung mit Pfeil 707"/>
              <p:cNvCxnSpPr/>
              <p:nvPr/>
            </p:nvCxnSpPr>
            <p:spPr>
              <a:xfrm flipV="1">
                <a:off x="5968280" y="3671845"/>
                <a:ext cx="987193" cy="1468938"/>
              </a:xfrm>
              <a:prstGeom prst="straightConnector1">
                <a:avLst/>
              </a:prstGeom>
              <a:ln w="50800" cmpd="sng">
                <a:solidFill>
                  <a:srgbClr val="FFFF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pic>
          <p:nvPicPr>
            <p:cNvPr id="667" name="Grafik 66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2106" y="4518441"/>
              <a:ext cx="967458" cy="1186155"/>
            </a:xfrm>
            <a:prstGeom prst="rect">
              <a:avLst/>
            </a:prstGeom>
            <a:effectLst>
              <a:glow rad="63500">
                <a:schemeClr val="accent2">
                  <a:satMod val="175000"/>
                  <a:alpha val="40000"/>
                </a:schemeClr>
              </a:glow>
            </a:effectLst>
          </p:spPr>
        </p:pic>
        <p:pic>
          <p:nvPicPr>
            <p:cNvPr id="668" name="Grafik 66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4357" y="2901289"/>
              <a:ext cx="967458" cy="1186155"/>
            </a:xfrm>
            <a:prstGeom prst="rect">
              <a:avLst/>
            </a:prstGeom>
            <a:effectLst>
              <a:glow rad="139700">
                <a:schemeClr val="accent2">
                  <a:satMod val="175000"/>
                  <a:alpha val="40000"/>
                </a:schemeClr>
              </a:glow>
            </a:effectLst>
          </p:spPr>
        </p:pic>
        <p:sp>
          <p:nvSpPr>
            <p:cNvPr id="715" name="Rechteck 714"/>
            <p:cNvSpPr/>
            <p:nvPr/>
          </p:nvSpPr>
          <p:spPr>
            <a:xfrm>
              <a:off x="10211842" y="2624813"/>
              <a:ext cx="288000" cy="288000"/>
            </a:xfrm>
            <a:prstGeom prst="rect">
              <a:avLst/>
            </a:prstGeom>
            <a:solidFill>
              <a:schemeClr val="bg1">
                <a:lumMod val="6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180</a:t>
              </a:r>
            </a:p>
          </p:txBody>
        </p:sp>
        <p:sp>
          <p:nvSpPr>
            <p:cNvPr id="716" name="Rechteck 715"/>
            <p:cNvSpPr/>
            <p:nvPr/>
          </p:nvSpPr>
          <p:spPr>
            <a:xfrm>
              <a:off x="10518606" y="2623974"/>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200</a:t>
              </a:r>
            </a:p>
          </p:txBody>
        </p:sp>
        <p:sp>
          <p:nvSpPr>
            <p:cNvPr id="717" name="Rechteck 716"/>
            <p:cNvSpPr/>
            <p:nvPr/>
          </p:nvSpPr>
          <p:spPr>
            <a:xfrm>
              <a:off x="10825370" y="2623974"/>
              <a:ext cx="288000" cy="288000"/>
            </a:xfrm>
            <a:prstGeom prst="rect">
              <a:avLst/>
            </a:prstGeom>
            <a:solidFill>
              <a:schemeClr val="bg1">
                <a:lumMod val="6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180</a:t>
              </a:r>
            </a:p>
          </p:txBody>
        </p:sp>
        <p:sp>
          <p:nvSpPr>
            <p:cNvPr id="718" name="Rechteck 717"/>
            <p:cNvSpPr/>
            <p:nvPr/>
          </p:nvSpPr>
          <p:spPr>
            <a:xfrm>
              <a:off x="10211842" y="2939420"/>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200</a:t>
              </a:r>
            </a:p>
          </p:txBody>
        </p:sp>
        <p:sp>
          <p:nvSpPr>
            <p:cNvPr id="719" name="Rechteck 718"/>
            <p:cNvSpPr/>
            <p:nvPr/>
          </p:nvSpPr>
          <p:spPr>
            <a:xfrm>
              <a:off x="10518606" y="2938581"/>
              <a:ext cx="288000" cy="288000"/>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212</a:t>
              </a:r>
            </a:p>
          </p:txBody>
        </p:sp>
        <p:sp>
          <p:nvSpPr>
            <p:cNvPr id="720" name="Rechteck 719"/>
            <p:cNvSpPr/>
            <p:nvPr/>
          </p:nvSpPr>
          <p:spPr>
            <a:xfrm>
              <a:off x="10825370" y="2938581"/>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200</a:t>
              </a:r>
            </a:p>
          </p:txBody>
        </p:sp>
        <p:sp>
          <p:nvSpPr>
            <p:cNvPr id="721" name="Rechteck 720"/>
            <p:cNvSpPr/>
            <p:nvPr/>
          </p:nvSpPr>
          <p:spPr>
            <a:xfrm>
              <a:off x="10211842" y="3272885"/>
              <a:ext cx="288000" cy="288000"/>
            </a:xfrm>
            <a:prstGeom prst="rect">
              <a:avLst/>
            </a:prstGeom>
            <a:solidFill>
              <a:schemeClr val="bg1">
                <a:lumMod val="6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175</a:t>
              </a:r>
            </a:p>
          </p:txBody>
        </p:sp>
        <p:sp>
          <p:nvSpPr>
            <p:cNvPr id="722" name="Rechteck 721"/>
            <p:cNvSpPr/>
            <p:nvPr/>
          </p:nvSpPr>
          <p:spPr>
            <a:xfrm>
              <a:off x="10518606" y="3272046"/>
              <a:ext cx="288000" cy="288000"/>
            </a:xfrm>
            <a:prstGeom prst="rect">
              <a:avLst/>
            </a:prstGeom>
            <a:solidFill>
              <a:sysClr val="window" lastClr="FFFFFF">
                <a:lumMod val="50000"/>
                <a:alpha val="76000"/>
              </a:sys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120</a:t>
              </a:r>
            </a:p>
          </p:txBody>
        </p:sp>
        <p:sp>
          <p:nvSpPr>
            <p:cNvPr id="723" name="Rechteck 722"/>
            <p:cNvSpPr/>
            <p:nvPr/>
          </p:nvSpPr>
          <p:spPr>
            <a:xfrm>
              <a:off x="10825370" y="3272046"/>
              <a:ext cx="288000" cy="288000"/>
            </a:xfrm>
            <a:prstGeom prst="rect">
              <a:avLst/>
            </a:prstGeom>
            <a:solidFill>
              <a:schemeClr val="bg1">
                <a:lumMod val="6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175</a:t>
              </a:r>
            </a:p>
          </p:txBody>
        </p:sp>
        <p:sp>
          <p:nvSpPr>
            <p:cNvPr id="724" name="Rechteck 723"/>
            <p:cNvSpPr/>
            <p:nvPr/>
          </p:nvSpPr>
          <p:spPr>
            <a:xfrm>
              <a:off x="868288" y="5872700"/>
              <a:ext cx="2787943" cy="369332"/>
            </a:xfrm>
            <a:prstGeom prst="rect">
              <a:avLst/>
            </a:prstGeom>
          </p:spPr>
          <p:txBody>
            <a:bodyPr wrap="none">
              <a:spAutoFit/>
            </a:bodyPr>
            <a:lstStyle/>
            <a:p>
              <a:r>
                <a:rPr lang="en-US" dirty="0"/>
                <a:t>i</a:t>
              </a:r>
              <a:r>
                <a:rPr lang="en-US" dirty="0" smtClean="0"/>
                <a:t>ntensity             aperture</a:t>
              </a:r>
              <a:endParaRPr lang="en-US" dirty="0"/>
            </a:p>
          </p:txBody>
        </p:sp>
        <p:sp>
          <p:nvSpPr>
            <p:cNvPr id="725" name="Rechteck 724"/>
            <p:cNvSpPr/>
            <p:nvPr/>
          </p:nvSpPr>
          <p:spPr>
            <a:xfrm>
              <a:off x="4716624" y="5872700"/>
              <a:ext cx="1133644" cy="369332"/>
            </a:xfrm>
            <a:prstGeom prst="rect">
              <a:avLst/>
            </a:prstGeom>
          </p:spPr>
          <p:txBody>
            <a:bodyPr wrap="none">
              <a:spAutoFit/>
            </a:bodyPr>
            <a:lstStyle/>
            <a:p>
              <a:r>
                <a:rPr lang="en-US" dirty="0" smtClean="0"/>
                <a:t>exposure</a:t>
              </a:r>
              <a:endParaRPr lang="en-US" dirty="0"/>
            </a:p>
          </p:txBody>
        </p:sp>
      </p:grpSp>
    </p:spTree>
    <p:extLst>
      <p:ext uri="{BB962C8B-B14F-4D97-AF65-F5344CB8AC3E}">
        <p14:creationId xmlns:p14="http://schemas.microsoft.com/office/powerpoint/2010/main" val="170689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2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6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11"/>
                                        </p:tgtEl>
                                      </p:cBhvr>
                                    </p:animEffect>
                                    <p:set>
                                      <p:cBhvr>
                                        <p:cTn id="79" dur="1" fill="hold">
                                          <p:stCondLst>
                                            <p:cond delay="499"/>
                                          </p:stCondLst>
                                        </p:cTn>
                                        <p:tgtEl>
                                          <p:spTgt spid="41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611"/>
                                        </p:tgtEl>
                                      </p:cBhvr>
                                    </p:animEffect>
                                    <p:set>
                                      <p:cBhvr>
                                        <p:cTn id="82" dur="1" fill="hold">
                                          <p:stCondLst>
                                            <p:cond delay="499"/>
                                          </p:stCondLst>
                                        </p:cTn>
                                        <p:tgtEl>
                                          <p:spTgt spid="6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20"/>
                                        </p:tgtEl>
                                      </p:cBhvr>
                                    </p:animEffect>
                                    <p:set>
                                      <p:cBhvr>
                                        <p:cTn id="85" dur="1" fill="hold">
                                          <p:stCondLst>
                                            <p:cond delay="499"/>
                                          </p:stCondLst>
                                        </p:cTn>
                                        <p:tgtEl>
                                          <p:spTgt spid="42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16"/>
                                        </p:tgtEl>
                                      </p:cBhvr>
                                    </p:animEffect>
                                    <p:set>
                                      <p:cBhvr>
                                        <p:cTn id="88" dur="1" fill="hold">
                                          <p:stCondLst>
                                            <p:cond delay="499"/>
                                          </p:stCondLst>
                                        </p:cTn>
                                        <p:tgtEl>
                                          <p:spTgt spid="41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17"/>
                                        </p:tgtEl>
                                      </p:cBhvr>
                                    </p:animEffect>
                                    <p:set>
                                      <p:cBhvr>
                                        <p:cTn id="91" dur="1" fill="hold">
                                          <p:stCondLst>
                                            <p:cond delay="499"/>
                                          </p:stCondLst>
                                        </p:cTn>
                                        <p:tgtEl>
                                          <p:spTgt spid="41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37"/>
                                        </p:tgtEl>
                                      </p:cBhvr>
                                    </p:animEffect>
                                    <p:set>
                                      <p:cBhvr>
                                        <p:cTn id="94" dur="1" fill="hold">
                                          <p:stCondLst>
                                            <p:cond delay="499"/>
                                          </p:stCondLst>
                                        </p:cTn>
                                        <p:tgtEl>
                                          <p:spTgt spid="63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38"/>
                                        </p:tgtEl>
                                      </p:cBhvr>
                                    </p:animEffect>
                                    <p:set>
                                      <p:cBhvr>
                                        <p:cTn id="97" dur="1" fill="hold">
                                          <p:stCondLst>
                                            <p:cond delay="499"/>
                                          </p:stCondLst>
                                        </p:cTn>
                                        <p:tgtEl>
                                          <p:spTgt spid="63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58"/>
                                        </p:tgtEl>
                                      </p:cBhvr>
                                    </p:animEffect>
                                    <p:set>
                                      <p:cBhvr>
                                        <p:cTn id="100" dur="1" fill="hold">
                                          <p:stCondLst>
                                            <p:cond delay="499"/>
                                          </p:stCondLst>
                                        </p:cTn>
                                        <p:tgtEl>
                                          <p:spTgt spid="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7" grpId="1" animBg="1"/>
      <p:bldP spid="420" grpId="0"/>
      <p:bldP spid="420" grpId="1"/>
      <p:bldP spid="659" grpId="0" animBg="1"/>
      <p:bldP spid="663" grpId="0" animBg="1"/>
      <p:bldP spid="6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5</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lnSpcReduction="10000"/>
          </a:bodyPr>
          <a:lstStyle/>
          <a:p>
            <a:pPr algn="ctr"/>
            <a:r>
              <a:rPr lang="en-US" sz="2000" b="1" dirty="0" smtClean="0">
                <a:solidFill>
                  <a:srgbClr val="005555"/>
                </a:solidFill>
              </a:rPr>
              <a:t>Compression = transport the same information with less data</a:t>
            </a:r>
          </a:p>
          <a:p>
            <a:pPr algn="ctr"/>
            <a:endParaRPr lang="en-US" sz="2000" b="1" dirty="0">
              <a:solidFill>
                <a:srgbClr val="005555"/>
              </a:solidFill>
            </a:endParaRPr>
          </a:p>
          <a:p>
            <a:pPr algn="ctr"/>
            <a:endParaRPr lang="en-US" sz="2000" b="1" dirty="0" smtClean="0">
              <a:solidFill>
                <a:srgbClr val="005555"/>
              </a:solidFill>
            </a:endParaRPr>
          </a:p>
          <a:p>
            <a:pPr algn="ctr"/>
            <a:endParaRPr lang="en-US" sz="2000" b="1" dirty="0">
              <a:solidFill>
                <a:srgbClr val="005555"/>
              </a:solidFill>
            </a:endParaRPr>
          </a:p>
          <a:p>
            <a:pPr algn="ctr"/>
            <a:endParaRPr lang="en-US" sz="2000" b="1" dirty="0" smtClean="0">
              <a:solidFill>
                <a:srgbClr val="005555"/>
              </a:solidFill>
            </a:endParaRPr>
          </a:p>
          <a:p>
            <a:pPr algn="ctr"/>
            <a:endParaRPr lang="en-US" sz="2000" b="1" dirty="0">
              <a:solidFill>
                <a:srgbClr val="005555"/>
              </a:solidFill>
            </a:endParaRPr>
          </a:p>
          <a:p>
            <a:pPr algn="ctr"/>
            <a:endParaRPr lang="en-US" sz="2000" b="1" dirty="0" smtClean="0">
              <a:solidFill>
                <a:srgbClr val="005555"/>
              </a:solidFill>
            </a:endParaRPr>
          </a:p>
          <a:p>
            <a:pPr algn="ctr"/>
            <a:endParaRPr lang="en-US" sz="2000" b="1" dirty="0">
              <a:solidFill>
                <a:srgbClr val="005555"/>
              </a:solidFill>
            </a:endParaRPr>
          </a:p>
          <a:p>
            <a:pPr algn="ctr"/>
            <a:r>
              <a:rPr lang="en-US" sz="2000" b="1" dirty="0" smtClean="0">
                <a:solidFill>
                  <a:srgbClr val="005555"/>
                </a:solidFill>
              </a:rPr>
              <a:t>Reliance on patterns &amp; their frequency</a:t>
            </a:r>
          </a:p>
          <a:p>
            <a:pPr algn="ctr"/>
            <a:r>
              <a:rPr lang="en-US" sz="2000" dirty="0" smtClean="0">
                <a:solidFill>
                  <a:srgbClr val="005555"/>
                </a:solidFill>
                <a:latin typeface="Wingdings" panose="05000000000000000000" pitchFamily="2" charset="2"/>
              </a:rPr>
              <a:t>Þ</a:t>
            </a:r>
          </a:p>
          <a:p>
            <a:pPr lvl="0" algn="ctr"/>
            <a:r>
              <a:rPr lang="en-US" sz="2000" b="1" dirty="0" smtClean="0">
                <a:solidFill>
                  <a:srgbClr val="005555"/>
                </a:solidFill>
              </a:rPr>
              <a:t>randomness/noise is the enemy</a:t>
            </a:r>
            <a:endParaRPr lang="en-US" sz="2000" b="1" dirty="0">
              <a:solidFill>
                <a:srgbClr val="005555"/>
              </a:solidFill>
            </a:endParaRPr>
          </a:p>
          <a:p>
            <a:pPr algn="ctr"/>
            <a:endParaRPr lang="en-US" sz="1050" dirty="0" smtClean="0">
              <a:latin typeface="MS Shell Dlg 2" panose="020B0604030504040204" pitchFamily="34" charset="0"/>
            </a:endParaRPr>
          </a:p>
          <a:p>
            <a:pPr algn="ctr"/>
            <a:endParaRPr lang="en-US" sz="2000" b="1" dirty="0" smtClean="0">
              <a:solidFill>
                <a:srgbClr val="005555"/>
              </a:solidFill>
            </a:endParaRPr>
          </a:p>
        </p:txBody>
      </p:sp>
      <p:sp>
        <p:nvSpPr>
          <p:cNvPr id="6" name="Titel 5"/>
          <p:cNvSpPr>
            <a:spLocks noGrp="1"/>
          </p:cNvSpPr>
          <p:nvPr>
            <p:ph type="title"/>
          </p:nvPr>
        </p:nvSpPr>
        <p:spPr/>
        <p:txBody>
          <a:bodyPr/>
          <a:lstStyle/>
          <a:p>
            <a:r>
              <a:rPr lang="en-US" dirty="0" smtClean="0"/>
              <a:t>Basics – Compression schemes – bit stream level</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a:t>
            </a:r>
            <a:r>
              <a:rPr lang="en-US" sz="1600" dirty="0">
                <a:solidFill>
                  <a:srgbClr val="669999"/>
                </a:solidFill>
                <a:effectLst>
                  <a:outerShdw blurRad="38100" dist="38100" dir="2700000" algn="tl">
                    <a:srgbClr val="000000">
                      <a:alpha val="43137"/>
                    </a:srgbClr>
                  </a:outerShdw>
                </a:effectLst>
              </a:rPr>
              <a:t>Compression</a:t>
            </a:r>
            <a:r>
              <a:rPr lang="en-US" sz="1600" dirty="0">
                <a:solidFill>
                  <a:srgbClr val="99BBBB"/>
                </a:solidFill>
              </a:rPr>
              <a:t> | S.o.t. Art | Challenges | FPV History | FPV Algorithm | FPV@W7X | Outlook | Standardization</a:t>
            </a:r>
          </a:p>
        </p:txBody>
      </p:sp>
      <p:sp>
        <p:nvSpPr>
          <p:cNvPr id="38" name="Textfeld 37"/>
          <p:cNvSpPr txBox="1"/>
          <p:nvPr/>
        </p:nvSpPr>
        <p:spPr>
          <a:xfrm>
            <a:off x="620197" y="2086856"/>
            <a:ext cx="5437187" cy="2154436"/>
          </a:xfrm>
          <a:prstGeom prst="rect">
            <a:avLst/>
          </a:prstGeom>
          <a:noFill/>
        </p:spPr>
        <p:txBody>
          <a:bodyPr wrap="square" lIns="0" tIns="0" rIns="0" bIns="0" rtlCol="0" anchor="t" anchorCtr="0">
            <a:spAutoFit/>
          </a:bodyPr>
          <a:lstStyle/>
          <a:p>
            <a:pPr algn="r"/>
            <a:r>
              <a:rPr lang="en-US" sz="2000" dirty="0" smtClean="0">
                <a:solidFill>
                  <a:srgbClr val="005555"/>
                </a:solidFill>
              </a:rPr>
              <a:t>Bit packing  •</a:t>
            </a:r>
          </a:p>
          <a:p>
            <a:pPr algn="r"/>
            <a:endParaRPr lang="en-US" sz="2000" dirty="0" smtClean="0">
              <a:solidFill>
                <a:srgbClr val="005555"/>
              </a:solidFill>
            </a:endParaRPr>
          </a:p>
          <a:p>
            <a:pPr algn="r"/>
            <a:r>
              <a:rPr lang="en-US" sz="2000" dirty="0" smtClean="0">
                <a:solidFill>
                  <a:srgbClr val="005555"/>
                </a:solidFill>
              </a:rPr>
              <a:t>Run </a:t>
            </a:r>
            <a:r>
              <a:rPr lang="en-US" sz="2000" dirty="0">
                <a:solidFill>
                  <a:srgbClr val="005555"/>
                </a:solidFill>
              </a:rPr>
              <a:t>length </a:t>
            </a:r>
            <a:r>
              <a:rPr lang="en-US" sz="2000" dirty="0" smtClean="0">
                <a:solidFill>
                  <a:srgbClr val="005555"/>
                </a:solidFill>
              </a:rPr>
              <a:t>encoding  •</a:t>
            </a:r>
            <a:br>
              <a:rPr lang="en-US" sz="2000" dirty="0" smtClean="0">
                <a:solidFill>
                  <a:srgbClr val="005555"/>
                </a:solidFill>
              </a:rPr>
            </a:br>
            <a:endParaRPr lang="en-US" sz="2000" dirty="0" smtClean="0">
              <a:solidFill>
                <a:srgbClr val="005555"/>
              </a:solidFill>
            </a:endParaRPr>
          </a:p>
          <a:p>
            <a:pPr algn="r"/>
            <a:r>
              <a:rPr lang="en-US" sz="2000" dirty="0" smtClean="0">
                <a:solidFill>
                  <a:srgbClr val="005555"/>
                </a:solidFill>
              </a:rPr>
              <a:t>Dictionary encoding  •</a:t>
            </a:r>
          </a:p>
          <a:p>
            <a:pPr algn="r"/>
            <a:endParaRPr lang="en-US" sz="2000" dirty="0" smtClean="0">
              <a:solidFill>
                <a:srgbClr val="005555"/>
              </a:solidFill>
            </a:endParaRPr>
          </a:p>
          <a:p>
            <a:pPr algn="r"/>
            <a:r>
              <a:rPr lang="en-US" sz="2000" dirty="0" smtClean="0">
                <a:solidFill>
                  <a:srgbClr val="005555"/>
                </a:solidFill>
              </a:rPr>
              <a:t>Variable length encoding  </a:t>
            </a:r>
            <a:r>
              <a:rPr lang="en-US" sz="2000" dirty="0">
                <a:solidFill>
                  <a:srgbClr val="005555"/>
                </a:solidFill>
              </a:rPr>
              <a:t>•</a:t>
            </a:r>
            <a:endParaRPr lang="en-US" sz="2000" dirty="0" smtClean="0">
              <a:solidFill>
                <a:srgbClr val="005555"/>
              </a:solidFill>
            </a:endParaRPr>
          </a:p>
        </p:txBody>
      </p:sp>
      <p:grpSp>
        <p:nvGrpSpPr>
          <p:cNvPr id="89" name="Gruppieren 88"/>
          <p:cNvGrpSpPr/>
          <p:nvPr/>
        </p:nvGrpSpPr>
        <p:grpSpPr>
          <a:xfrm>
            <a:off x="6567701" y="2642999"/>
            <a:ext cx="3451232" cy="364428"/>
            <a:chOff x="6567701" y="2236599"/>
            <a:chExt cx="3451232" cy="364428"/>
          </a:xfrm>
        </p:grpSpPr>
        <p:grpSp>
          <p:nvGrpSpPr>
            <p:cNvPr id="75" name="Gruppieren 74"/>
            <p:cNvGrpSpPr/>
            <p:nvPr/>
          </p:nvGrpSpPr>
          <p:grpSpPr>
            <a:xfrm>
              <a:off x="6567701" y="2236599"/>
              <a:ext cx="3451232" cy="144000"/>
              <a:chOff x="6799929" y="4027299"/>
              <a:chExt cx="3451232" cy="144000"/>
            </a:xfrm>
          </p:grpSpPr>
          <p:sp>
            <p:nvSpPr>
              <p:cNvPr id="63" name="Rechteck 62"/>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A</a:t>
                </a:r>
              </a:p>
            </p:txBody>
          </p:sp>
          <p:sp>
            <p:nvSpPr>
              <p:cNvPr id="64" name="Rechteck 63"/>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solidFill>
                      <a:prstClr val="white"/>
                    </a:solidFill>
                    <a:latin typeface="Calibri"/>
                  </a:rPr>
                  <a:t>A</a:t>
                </a:r>
                <a:endParaRPr lang="de-DE" sz="800" kern="0" dirty="0">
                  <a:solidFill>
                    <a:prstClr val="white"/>
                  </a:solidFill>
                  <a:latin typeface="Calibri"/>
                </a:endParaRPr>
              </a:p>
            </p:txBody>
          </p:sp>
          <p:sp>
            <p:nvSpPr>
              <p:cNvPr id="65" name="Rechteck 64"/>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A</a:t>
                </a:r>
              </a:p>
            </p:txBody>
          </p:sp>
          <p:sp>
            <p:nvSpPr>
              <p:cNvPr id="66" name="Rechteck 65"/>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A</a:t>
                </a:r>
              </a:p>
            </p:txBody>
          </p:sp>
          <p:sp>
            <p:nvSpPr>
              <p:cNvPr id="67" name="Rechteck 66"/>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b</a:t>
                </a:r>
              </a:p>
            </p:txBody>
          </p:sp>
          <p:sp>
            <p:nvSpPr>
              <p:cNvPr id="68" name="Rechteck 67"/>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b</a:t>
                </a:r>
              </a:p>
            </p:txBody>
          </p:sp>
          <p:sp>
            <p:nvSpPr>
              <p:cNvPr id="69" name="Rechteck 68"/>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C</a:t>
                </a:r>
              </a:p>
            </p:txBody>
          </p:sp>
          <p:sp>
            <p:nvSpPr>
              <p:cNvPr id="70" name="Rechteck 69"/>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C</a:t>
                </a:r>
              </a:p>
            </p:txBody>
          </p:sp>
          <p:sp>
            <p:nvSpPr>
              <p:cNvPr id="71" name="Rechteck 70"/>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C</a:t>
                </a:r>
              </a:p>
            </p:txBody>
          </p:sp>
          <p:sp>
            <p:nvSpPr>
              <p:cNvPr id="72" name="Rechteck 71"/>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d</a:t>
                </a:r>
              </a:p>
            </p:txBody>
          </p:sp>
          <p:sp>
            <p:nvSpPr>
              <p:cNvPr id="73" name="Rechteck 72"/>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e</a:t>
                </a:r>
              </a:p>
            </p:txBody>
          </p:sp>
          <p:sp>
            <p:nvSpPr>
              <p:cNvPr id="74" name="Rechteck 73"/>
              <p:cNvSpPr/>
              <p:nvPr/>
            </p:nvSpPr>
            <p:spPr>
              <a:xfrm>
                <a:off x="9675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e</a:t>
                </a:r>
              </a:p>
            </p:txBody>
          </p:sp>
        </p:grpSp>
        <p:grpSp>
          <p:nvGrpSpPr>
            <p:cNvPr id="76" name="Gruppieren 75"/>
            <p:cNvGrpSpPr/>
            <p:nvPr/>
          </p:nvGrpSpPr>
          <p:grpSpPr>
            <a:xfrm>
              <a:off x="6567701" y="2457027"/>
              <a:ext cx="2875421" cy="144000"/>
              <a:chOff x="6799929" y="4027299"/>
              <a:chExt cx="2875421" cy="144000"/>
            </a:xfrm>
          </p:grpSpPr>
          <p:sp>
            <p:nvSpPr>
              <p:cNvPr id="77" name="Rechteck 76"/>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4</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8" name="Rechteck 77"/>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solidFill>
                      <a:prstClr val="white"/>
                    </a:solidFill>
                    <a:latin typeface="Calibri"/>
                  </a:rPr>
                  <a:t>2</a:t>
                </a:r>
                <a:endParaRPr lang="de-DE" sz="800" kern="0" dirty="0">
                  <a:solidFill>
                    <a:prstClr val="white"/>
                  </a:solidFill>
                  <a:latin typeface="Calibri"/>
                </a:endParaRPr>
              </a:p>
            </p:txBody>
          </p:sp>
          <p:sp>
            <p:nvSpPr>
              <p:cNvPr id="79" name="Rechteck 78"/>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A</a:t>
                </a:r>
              </a:p>
            </p:txBody>
          </p:sp>
          <p:sp>
            <p:nvSpPr>
              <p:cNvPr id="80" name="Rechteck 79"/>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b</a:t>
                </a:r>
              </a:p>
            </p:txBody>
          </p:sp>
          <p:sp>
            <p:nvSpPr>
              <p:cNvPr id="81" name="Rechteck 80"/>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C</a:t>
                </a:r>
              </a:p>
            </p:txBody>
          </p:sp>
          <p:sp>
            <p:nvSpPr>
              <p:cNvPr id="82" name="Rechteck 81"/>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3</a:t>
                </a:r>
              </a:p>
            </p:txBody>
          </p:sp>
          <p:sp>
            <p:nvSpPr>
              <p:cNvPr id="83" name="Rechteck 82"/>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4" name="Rechteck 83"/>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2</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5" name="Rechteck 84"/>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d</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6" name="Rechteck 85"/>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e</a:t>
                </a:r>
              </a:p>
            </p:txBody>
          </p:sp>
        </p:grpSp>
      </p:grpSp>
      <p:grpSp>
        <p:nvGrpSpPr>
          <p:cNvPr id="104" name="Gruppieren 103"/>
          <p:cNvGrpSpPr/>
          <p:nvPr/>
        </p:nvGrpSpPr>
        <p:grpSpPr>
          <a:xfrm>
            <a:off x="6565395" y="2057399"/>
            <a:ext cx="3451232" cy="356772"/>
            <a:chOff x="6565395" y="1765299"/>
            <a:chExt cx="3451232" cy="356772"/>
          </a:xfrm>
        </p:grpSpPr>
        <p:grpSp>
          <p:nvGrpSpPr>
            <p:cNvPr id="90" name="Gruppieren 89"/>
            <p:cNvGrpSpPr/>
            <p:nvPr/>
          </p:nvGrpSpPr>
          <p:grpSpPr>
            <a:xfrm>
              <a:off x="6567701" y="1978071"/>
              <a:ext cx="2591733" cy="144000"/>
              <a:chOff x="6567701" y="1882821"/>
              <a:chExt cx="2591733" cy="144000"/>
            </a:xfrm>
          </p:grpSpPr>
          <p:sp>
            <p:nvSpPr>
              <p:cNvPr id="24" name="Rechteck 23"/>
              <p:cNvSpPr/>
              <p:nvPr/>
            </p:nvSpPr>
            <p:spPr>
              <a:xfrm>
                <a:off x="6567701" y="1882821"/>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P0</a:t>
                </a:r>
              </a:p>
            </p:txBody>
          </p:sp>
          <p:sp>
            <p:nvSpPr>
              <p:cNvPr id="25" name="Rechteck 24"/>
              <p:cNvSpPr/>
              <p:nvPr/>
            </p:nvSpPr>
            <p:spPr>
              <a:xfrm>
                <a:off x="7143512" y="1882821"/>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P1</a:t>
                </a:r>
              </a:p>
            </p:txBody>
          </p:sp>
          <p:sp>
            <p:nvSpPr>
              <p:cNvPr id="26" name="Rechteck 25"/>
              <p:cNvSpPr/>
              <p:nvPr/>
            </p:nvSpPr>
            <p:spPr>
              <a:xfrm>
                <a:off x="6855512" y="1882821"/>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 b="0" i="0" u="none" strike="noStrike" kern="0" cap="none" spc="0" normalizeH="0" baseline="0" noProof="0" dirty="0" smtClean="0">
                    <a:ln>
                      <a:noFill/>
                    </a:ln>
                    <a:solidFill>
                      <a:prstClr val="white"/>
                    </a:solidFill>
                    <a:effectLst/>
                    <a:uLnTx/>
                    <a:uFillTx/>
                    <a:latin typeface="Calibri"/>
                    <a:ea typeface="+mn-ea"/>
                    <a:cs typeface="+mn-cs"/>
                  </a:rPr>
                  <a:t>P0P1</a:t>
                </a:r>
              </a:p>
            </p:txBody>
          </p:sp>
          <p:sp>
            <p:nvSpPr>
              <p:cNvPr id="27" name="Rechteck 26"/>
              <p:cNvSpPr/>
              <p:nvPr/>
            </p:nvSpPr>
            <p:spPr>
              <a:xfrm>
                <a:off x="7427200" y="1882821"/>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P2</a:t>
                </a:r>
              </a:p>
            </p:txBody>
          </p:sp>
          <p:sp>
            <p:nvSpPr>
              <p:cNvPr id="28" name="Rechteck 27"/>
              <p:cNvSpPr/>
              <p:nvPr/>
            </p:nvSpPr>
            <p:spPr>
              <a:xfrm>
                <a:off x="8003011" y="1882821"/>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P3</a:t>
                </a:r>
              </a:p>
            </p:txBody>
          </p:sp>
          <p:sp>
            <p:nvSpPr>
              <p:cNvPr id="29" name="Rechteck 28"/>
              <p:cNvSpPr/>
              <p:nvPr/>
            </p:nvSpPr>
            <p:spPr>
              <a:xfrm>
                <a:off x="7715011" y="1882821"/>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 b="0" i="0" u="none" strike="noStrike" kern="0" cap="none" spc="0" normalizeH="0" baseline="0" noProof="0" dirty="0" smtClean="0">
                    <a:ln>
                      <a:noFill/>
                    </a:ln>
                    <a:solidFill>
                      <a:prstClr val="white"/>
                    </a:solidFill>
                    <a:effectLst/>
                    <a:uLnTx/>
                    <a:uFillTx/>
                    <a:latin typeface="Calibri"/>
                    <a:ea typeface="+mn-ea"/>
                    <a:cs typeface="+mn-cs"/>
                  </a:rPr>
                  <a:t>P2P3</a:t>
                </a:r>
              </a:p>
            </p:txBody>
          </p:sp>
          <p:sp>
            <p:nvSpPr>
              <p:cNvPr id="30" name="Rechteck 29"/>
              <p:cNvSpPr/>
              <p:nvPr/>
            </p:nvSpPr>
            <p:spPr>
              <a:xfrm>
                <a:off x="8295623" y="1882821"/>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P4</a:t>
                </a:r>
              </a:p>
            </p:txBody>
          </p:sp>
          <p:sp>
            <p:nvSpPr>
              <p:cNvPr id="31" name="Rechteck 30"/>
              <p:cNvSpPr/>
              <p:nvPr/>
            </p:nvSpPr>
            <p:spPr>
              <a:xfrm>
                <a:off x="8871434" y="1882821"/>
                <a:ext cx="288000" cy="144000"/>
              </a:xfrm>
              <a:prstGeom prst="rect">
                <a:avLst/>
              </a:prstGeom>
              <a:gradFill>
                <a:gsLst>
                  <a:gs pos="0">
                    <a:sysClr val="windowText" lastClr="000000">
                      <a:lumMod val="50000"/>
                      <a:lumOff val="50000"/>
                    </a:sysClr>
                  </a:gs>
                  <a:gs pos="51000">
                    <a:sysClr val="windowText" lastClr="000000">
                      <a:lumMod val="65000"/>
                      <a:lumOff val="35000"/>
                    </a:sysClr>
                  </a:gs>
                  <a:gs pos="49000">
                    <a:sysClr val="windowText" lastClr="000000">
                      <a:lumMod val="50000"/>
                      <a:lumOff val="50000"/>
                    </a:sysClr>
                  </a:gs>
                  <a:gs pos="100000">
                    <a:sysClr val="windowText" lastClr="000000">
                      <a:lumMod val="65000"/>
                      <a:lumOff val="35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P5</a:t>
                </a:r>
              </a:p>
            </p:txBody>
          </p:sp>
          <p:sp>
            <p:nvSpPr>
              <p:cNvPr id="32" name="Rechteck 31"/>
              <p:cNvSpPr/>
              <p:nvPr/>
            </p:nvSpPr>
            <p:spPr>
              <a:xfrm>
                <a:off x="8583434" y="1882821"/>
                <a:ext cx="288000" cy="144000"/>
              </a:xfrm>
              <a:prstGeom prst="rect">
                <a:avLst/>
              </a:prstGeom>
              <a:gradFill>
                <a:gsLst>
                  <a:gs pos="0">
                    <a:sysClr val="windowText" lastClr="000000">
                      <a:lumMod val="65000"/>
                      <a:lumOff val="35000"/>
                    </a:sysClr>
                  </a:gs>
                  <a:gs pos="51000">
                    <a:sysClr val="windowText" lastClr="000000">
                      <a:lumMod val="50000"/>
                      <a:lumOff val="50000"/>
                    </a:sysClr>
                  </a:gs>
                  <a:gs pos="49000">
                    <a:sysClr val="windowText" lastClr="000000">
                      <a:lumMod val="65000"/>
                      <a:lumOff val="35000"/>
                    </a:sysClr>
                  </a:gs>
                  <a:gs pos="100000">
                    <a:sysClr val="windowText" lastClr="000000">
                      <a:lumMod val="50000"/>
                      <a:lumOff val="50000"/>
                    </a:sysClr>
                  </a:gs>
                </a:gsLst>
                <a:lin ang="0" scaled="0"/>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 b="0" i="0" u="none" strike="noStrike" kern="0" cap="none" spc="0" normalizeH="0" baseline="0" noProof="0" dirty="0" smtClean="0">
                    <a:ln>
                      <a:noFill/>
                    </a:ln>
                    <a:solidFill>
                      <a:prstClr val="white"/>
                    </a:solidFill>
                    <a:effectLst/>
                    <a:uLnTx/>
                    <a:uFillTx/>
                    <a:latin typeface="Calibri"/>
                    <a:ea typeface="+mn-ea"/>
                    <a:cs typeface="+mn-cs"/>
                  </a:rPr>
                  <a:t>P4P5</a:t>
                </a:r>
              </a:p>
            </p:txBody>
          </p:sp>
        </p:grpSp>
        <p:grpSp>
          <p:nvGrpSpPr>
            <p:cNvPr id="103" name="Gruppieren 102"/>
            <p:cNvGrpSpPr/>
            <p:nvPr/>
          </p:nvGrpSpPr>
          <p:grpSpPr>
            <a:xfrm>
              <a:off x="6565395" y="1765299"/>
              <a:ext cx="3451232" cy="144000"/>
              <a:chOff x="6799929" y="5168231"/>
              <a:chExt cx="3451232" cy="144000"/>
            </a:xfrm>
          </p:grpSpPr>
          <p:sp>
            <p:nvSpPr>
              <p:cNvPr id="91" name="Rechteck 90"/>
              <p:cNvSpPr/>
              <p:nvPr/>
            </p:nvSpPr>
            <p:spPr>
              <a:xfrm>
                <a:off x="6799929"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P0</a:t>
                </a:r>
                <a:endParaRPr lang="de-DE" sz="800" dirty="0">
                  <a:latin typeface="Calibri" panose="020F0502020204030204" pitchFamily="34" charset="0"/>
                  <a:cs typeface="Calibri" panose="020F0502020204030204" pitchFamily="34" charset="0"/>
                </a:endParaRPr>
              </a:p>
            </p:txBody>
          </p:sp>
          <p:sp>
            <p:nvSpPr>
              <p:cNvPr id="92" name="Rechteck 91"/>
              <p:cNvSpPr/>
              <p:nvPr/>
            </p:nvSpPr>
            <p:spPr>
              <a:xfrm>
                <a:off x="7375740"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P1</a:t>
                </a:r>
                <a:endParaRPr lang="de-DE" sz="800" dirty="0">
                  <a:latin typeface="Calibri" panose="020F0502020204030204" pitchFamily="34" charset="0"/>
                  <a:cs typeface="Calibri" panose="020F0502020204030204" pitchFamily="34" charset="0"/>
                </a:endParaRPr>
              </a:p>
            </p:txBody>
          </p:sp>
          <p:sp>
            <p:nvSpPr>
              <p:cNvPr id="93" name="Rechteck 92"/>
              <p:cNvSpPr/>
              <p:nvPr/>
            </p:nvSpPr>
            <p:spPr>
              <a:xfrm>
                <a:off x="7087740"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smtClean="0">
                    <a:latin typeface="Calibri" panose="020F0502020204030204" pitchFamily="34" charset="0"/>
                    <a:cs typeface="Calibri" panose="020F0502020204030204" pitchFamily="34" charset="0"/>
                  </a:rPr>
                  <a:t>P0</a:t>
                </a:r>
                <a:endParaRPr lang="de-DE" sz="500" dirty="0">
                  <a:latin typeface="Calibri" panose="020F0502020204030204" pitchFamily="34" charset="0"/>
                  <a:cs typeface="Calibri" panose="020F0502020204030204" pitchFamily="34" charset="0"/>
                </a:endParaRPr>
              </a:p>
            </p:txBody>
          </p:sp>
          <p:sp>
            <p:nvSpPr>
              <p:cNvPr id="94" name="Rechteck 93"/>
              <p:cNvSpPr/>
              <p:nvPr/>
            </p:nvSpPr>
            <p:spPr>
              <a:xfrm>
                <a:off x="7659428"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smtClean="0">
                    <a:latin typeface="Calibri" panose="020F0502020204030204" pitchFamily="34" charset="0"/>
                    <a:cs typeface="Calibri" panose="020F0502020204030204" pitchFamily="34" charset="0"/>
                  </a:rPr>
                  <a:t>P1</a:t>
                </a:r>
                <a:endParaRPr lang="de-DE" sz="500" dirty="0">
                  <a:latin typeface="Calibri" panose="020F0502020204030204" pitchFamily="34" charset="0"/>
                  <a:cs typeface="Calibri" panose="020F0502020204030204" pitchFamily="34" charset="0"/>
                </a:endParaRPr>
              </a:p>
            </p:txBody>
          </p:sp>
          <p:sp>
            <p:nvSpPr>
              <p:cNvPr id="95" name="Rechteck 94"/>
              <p:cNvSpPr/>
              <p:nvPr/>
            </p:nvSpPr>
            <p:spPr>
              <a:xfrm>
                <a:off x="8235239"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smtClean="0">
                    <a:latin typeface="Calibri" panose="020F0502020204030204" pitchFamily="34" charset="0"/>
                    <a:cs typeface="Calibri" panose="020F0502020204030204" pitchFamily="34" charset="0"/>
                  </a:rPr>
                  <a:t>P2</a:t>
                </a:r>
                <a:endParaRPr lang="de-DE" sz="500" dirty="0">
                  <a:latin typeface="Calibri" panose="020F0502020204030204" pitchFamily="34" charset="0"/>
                  <a:cs typeface="Calibri" panose="020F0502020204030204" pitchFamily="34" charset="0"/>
                </a:endParaRPr>
              </a:p>
            </p:txBody>
          </p:sp>
          <p:sp>
            <p:nvSpPr>
              <p:cNvPr id="96" name="Rechteck 95"/>
              <p:cNvSpPr/>
              <p:nvPr/>
            </p:nvSpPr>
            <p:spPr>
              <a:xfrm>
                <a:off x="7947239"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P2</a:t>
                </a:r>
                <a:endParaRPr lang="de-DE" sz="800" dirty="0">
                  <a:latin typeface="Calibri" panose="020F0502020204030204" pitchFamily="34" charset="0"/>
                  <a:cs typeface="Calibri" panose="020F0502020204030204" pitchFamily="34" charset="0"/>
                </a:endParaRPr>
              </a:p>
            </p:txBody>
          </p:sp>
          <p:sp>
            <p:nvSpPr>
              <p:cNvPr id="97" name="Rechteck 96"/>
              <p:cNvSpPr/>
              <p:nvPr/>
            </p:nvSpPr>
            <p:spPr>
              <a:xfrm>
                <a:off x="8527851"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P3</a:t>
                </a:r>
                <a:endParaRPr lang="de-DE" sz="800" dirty="0">
                  <a:latin typeface="Calibri" panose="020F0502020204030204" pitchFamily="34" charset="0"/>
                  <a:cs typeface="Calibri" panose="020F0502020204030204" pitchFamily="34" charset="0"/>
                </a:endParaRPr>
              </a:p>
            </p:txBody>
          </p:sp>
          <p:sp>
            <p:nvSpPr>
              <p:cNvPr id="98" name="Rechteck 97"/>
              <p:cNvSpPr/>
              <p:nvPr/>
            </p:nvSpPr>
            <p:spPr>
              <a:xfrm>
                <a:off x="9103662"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P4</a:t>
                </a:r>
                <a:endParaRPr lang="de-DE" sz="800" dirty="0">
                  <a:latin typeface="Calibri" panose="020F0502020204030204" pitchFamily="34" charset="0"/>
                  <a:cs typeface="Calibri" panose="020F0502020204030204" pitchFamily="34" charset="0"/>
                </a:endParaRPr>
              </a:p>
            </p:txBody>
          </p:sp>
          <p:sp>
            <p:nvSpPr>
              <p:cNvPr id="99" name="Rechteck 98"/>
              <p:cNvSpPr/>
              <p:nvPr/>
            </p:nvSpPr>
            <p:spPr>
              <a:xfrm>
                <a:off x="8815662"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smtClean="0">
                    <a:latin typeface="Calibri" panose="020F0502020204030204" pitchFamily="34" charset="0"/>
                    <a:cs typeface="Calibri" panose="020F0502020204030204" pitchFamily="34" charset="0"/>
                  </a:rPr>
                  <a:t>P3</a:t>
                </a:r>
                <a:endParaRPr lang="de-DE" sz="500" dirty="0">
                  <a:latin typeface="Calibri" panose="020F0502020204030204" pitchFamily="34" charset="0"/>
                  <a:cs typeface="Calibri" panose="020F0502020204030204" pitchFamily="34" charset="0"/>
                </a:endParaRPr>
              </a:p>
            </p:txBody>
          </p:sp>
          <p:sp>
            <p:nvSpPr>
              <p:cNvPr id="100" name="Rechteck 99"/>
              <p:cNvSpPr/>
              <p:nvPr/>
            </p:nvSpPr>
            <p:spPr>
              <a:xfrm>
                <a:off x="9387350"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a:latin typeface="Calibri" panose="020F0502020204030204" pitchFamily="34" charset="0"/>
                    <a:cs typeface="Calibri" panose="020F0502020204030204" pitchFamily="34" charset="0"/>
                  </a:rPr>
                  <a:t>P</a:t>
                </a:r>
                <a:r>
                  <a:rPr lang="de-DE" sz="500" dirty="0" smtClean="0">
                    <a:latin typeface="Calibri" panose="020F0502020204030204" pitchFamily="34" charset="0"/>
                    <a:cs typeface="Calibri" panose="020F0502020204030204" pitchFamily="34" charset="0"/>
                  </a:rPr>
                  <a:t>4</a:t>
                </a:r>
                <a:endParaRPr lang="de-DE" sz="500" dirty="0">
                  <a:latin typeface="Calibri" panose="020F0502020204030204" pitchFamily="34" charset="0"/>
                  <a:cs typeface="Calibri" panose="020F0502020204030204" pitchFamily="34" charset="0"/>
                </a:endParaRPr>
              </a:p>
            </p:txBody>
          </p:sp>
          <p:sp>
            <p:nvSpPr>
              <p:cNvPr id="101" name="Rechteck 100"/>
              <p:cNvSpPr/>
              <p:nvPr/>
            </p:nvSpPr>
            <p:spPr>
              <a:xfrm>
                <a:off x="9963161" y="5168231"/>
                <a:ext cx="288000" cy="144000"/>
              </a:xfrm>
              <a:prstGeom prst="rect">
                <a:avLst/>
              </a:prstGeom>
              <a:gradFill>
                <a:gsLst>
                  <a:gs pos="0">
                    <a:schemeClr val="tx1">
                      <a:lumMod val="65000"/>
                      <a:lumOff val="35000"/>
                    </a:schemeClr>
                  </a:gs>
                  <a:gs pos="51000">
                    <a:schemeClr val="bg1"/>
                  </a:gs>
                  <a:gs pos="49000">
                    <a:schemeClr val="tx1">
                      <a:lumMod val="65000"/>
                      <a:lumOff val="35000"/>
                    </a:schemeClr>
                  </a:gs>
                  <a:gs pos="100000">
                    <a:schemeClr val="bg1"/>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de-DE" sz="500" dirty="0" smtClean="0">
                    <a:latin typeface="Calibri" panose="020F0502020204030204" pitchFamily="34" charset="0"/>
                    <a:cs typeface="Calibri" panose="020F0502020204030204" pitchFamily="34" charset="0"/>
                  </a:rPr>
                  <a:t>P5</a:t>
                </a:r>
                <a:endParaRPr lang="de-DE" sz="500" dirty="0">
                  <a:latin typeface="Calibri" panose="020F0502020204030204" pitchFamily="34" charset="0"/>
                  <a:cs typeface="Calibri" panose="020F0502020204030204" pitchFamily="34" charset="0"/>
                </a:endParaRPr>
              </a:p>
            </p:txBody>
          </p:sp>
          <p:sp>
            <p:nvSpPr>
              <p:cNvPr id="102" name="Rechteck 101"/>
              <p:cNvSpPr/>
              <p:nvPr/>
            </p:nvSpPr>
            <p:spPr>
              <a:xfrm>
                <a:off x="9675161" y="5168231"/>
                <a:ext cx="288000" cy="144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Calibri" panose="020F0502020204030204" pitchFamily="34" charset="0"/>
                    <a:cs typeface="Calibri" panose="020F0502020204030204" pitchFamily="34" charset="0"/>
                  </a:rPr>
                  <a:t>P5</a:t>
                </a:r>
                <a:endParaRPr lang="de-DE" sz="800" dirty="0">
                  <a:latin typeface="Calibri" panose="020F0502020204030204" pitchFamily="34" charset="0"/>
                  <a:cs typeface="Calibri" panose="020F0502020204030204" pitchFamily="34" charset="0"/>
                </a:endParaRPr>
              </a:p>
            </p:txBody>
          </p:sp>
        </p:grpSp>
      </p:grpSp>
      <p:grpSp>
        <p:nvGrpSpPr>
          <p:cNvPr id="105" name="Gruppieren 104"/>
          <p:cNvGrpSpPr/>
          <p:nvPr/>
        </p:nvGrpSpPr>
        <p:grpSpPr>
          <a:xfrm>
            <a:off x="6563089" y="3245780"/>
            <a:ext cx="3451232" cy="364428"/>
            <a:chOff x="6567701" y="2236599"/>
            <a:chExt cx="3451232" cy="364428"/>
          </a:xfrm>
        </p:grpSpPr>
        <p:grpSp>
          <p:nvGrpSpPr>
            <p:cNvPr id="106" name="Gruppieren 105"/>
            <p:cNvGrpSpPr/>
            <p:nvPr/>
          </p:nvGrpSpPr>
          <p:grpSpPr>
            <a:xfrm>
              <a:off x="6567701" y="2236599"/>
              <a:ext cx="3451232" cy="144000"/>
              <a:chOff x="6799929" y="4027299"/>
              <a:chExt cx="3451232" cy="144000"/>
            </a:xfrm>
          </p:grpSpPr>
          <p:sp>
            <p:nvSpPr>
              <p:cNvPr id="118" name="Rechteck 117"/>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A</a:t>
                </a:r>
              </a:p>
            </p:txBody>
          </p:sp>
          <p:sp>
            <p:nvSpPr>
              <p:cNvPr id="119" name="Rechteck 118"/>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a:solidFill>
                      <a:prstClr val="white"/>
                    </a:solidFill>
                    <a:latin typeface="Calibri"/>
                  </a:rPr>
                  <a:t>c</a:t>
                </a:r>
              </a:p>
            </p:txBody>
          </p:sp>
          <p:sp>
            <p:nvSpPr>
              <p:cNvPr id="120" name="Rechteck 119"/>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b</a:t>
                </a:r>
              </a:p>
            </p:txBody>
          </p:sp>
          <p:sp>
            <p:nvSpPr>
              <p:cNvPr id="121" name="Rechteck 120"/>
              <p:cNvSpPr/>
              <p:nvPr/>
            </p:nvSpPr>
            <p:spPr>
              <a:xfrm>
                <a:off x="7659428"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A</a:t>
                </a:r>
              </a:p>
            </p:txBody>
          </p:sp>
          <p:sp>
            <p:nvSpPr>
              <p:cNvPr id="122" name="Rechteck 121"/>
              <p:cNvSpPr/>
              <p:nvPr/>
            </p:nvSpPr>
            <p:spPr>
              <a:xfrm>
                <a:off x="8235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latin typeface="Calibri"/>
                  </a:rPr>
                  <a:t>c</a:t>
                </a:r>
                <a:endParaRPr kumimoji="0" lang="de-DE" sz="800" b="0" i="0" u="none" strike="noStrike" kern="0" cap="none" spc="0" normalizeH="0" baseline="0" noProof="0" dirty="0" smtClean="0">
                  <a:ln>
                    <a:noFill/>
                  </a:ln>
                  <a:effectLst/>
                  <a:uLnTx/>
                  <a:uFillTx/>
                  <a:latin typeface="Calibri"/>
                </a:endParaRPr>
              </a:p>
            </p:txBody>
          </p:sp>
          <p:sp>
            <p:nvSpPr>
              <p:cNvPr id="123" name="Rechteck 122"/>
              <p:cNvSpPr/>
              <p:nvPr/>
            </p:nvSpPr>
            <p:spPr>
              <a:xfrm>
                <a:off x="7947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b</a:t>
                </a:r>
              </a:p>
            </p:txBody>
          </p:sp>
          <p:sp>
            <p:nvSpPr>
              <p:cNvPr id="124" name="Rechteck 123"/>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a</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5" name="Rechteck 124"/>
              <p:cNvSpPr/>
              <p:nvPr/>
            </p:nvSpPr>
            <p:spPr>
              <a:xfrm>
                <a:off x="9103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latin typeface="Calibri"/>
                  </a:rPr>
                  <a:t>A</a:t>
                </a:r>
                <a:endParaRPr kumimoji="0" lang="de-DE" sz="800" b="0" i="0" u="none" strike="noStrike" kern="0" cap="none" spc="0" normalizeH="0" baseline="0" noProof="0" dirty="0" smtClean="0">
                  <a:ln>
                    <a:noFill/>
                  </a:ln>
                  <a:effectLst/>
                  <a:uLnTx/>
                  <a:uFillTx/>
                  <a:latin typeface="Calibri"/>
                </a:endParaRPr>
              </a:p>
            </p:txBody>
          </p:sp>
          <p:sp>
            <p:nvSpPr>
              <p:cNvPr id="126" name="Rechteck 125"/>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b</a:t>
                </a:r>
              </a:p>
            </p:txBody>
          </p:sp>
          <p:sp>
            <p:nvSpPr>
              <p:cNvPr id="127" name="Rechteck 126"/>
              <p:cNvSpPr/>
              <p:nvPr/>
            </p:nvSpPr>
            <p:spPr>
              <a:xfrm>
                <a:off x="938735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latin typeface="Calibri"/>
                  </a:rPr>
                  <a:t>b</a:t>
                </a:r>
                <a:endParaRPr kumimoji="0" lang="de-DE" sz="800" b="0" i="0" u="none" strike="noStrike" kern="0" cap="none" spc="0" normalizeH="0" baseline="0" noProof="0" dirty="0" smtClean="0">
                  <a:ln>
                    <a:noFill/>
                  </a:ln>
                  <a:effectLst/>
                  <a:uLnTx/>
                  <a:uFillTx/>
                  <a:latin typeface="Calibri"/>
                </a:endParaRPr>
              </a:p>
            </p:txBody>
          </p:sp>
          <p:sp>
            <p:nvSpPr>
              <p:cNvPr id="128" name="Rechteck 127"/>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D</a:t>
                </a:r>
              </a:p>
            </p:txBody>
          </p:sp>
          <p:sp>
            <p:nvSpPr>
              <p:cNvPr id="129" name="Rechteck 128"/>
              <p:cNvSpPr/>
              <p:nvPr/>
            </p:nvSpPr>
            <p:spPr>
              <a:xfrm>
                <a:off x="967516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c</a:t>
                </a:r>
              </a:p>
            </p:txBody>
          </p:sp>
        </p:grpSp>
        <p:grpSp>
          <p:nvGrpSpPr>
            <p:cNvPr id="107" name="Gruppieren 106"/>
            <p:cNvGrpSpPr/>
            <p:nvPr/>
          </p:nvGrpSpPr>
          <p:grpSpPr>
            <a:xfrm>
              <a:off x="6567701" y="2457027"/>
              <a:ext cx="3451231" cy="144000"/>
              <a:chOff x="6799929" y="4027299"/>
              <a:chExt cx="3451231" cy="144000"/>
            </a:xfrm>
          </p:grpSpPr>
          <p:sp>
            <p:nvSpPr>
              <p:cNvPr id="108" name="Rechteck 107"/>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9" name="Rechteck 108"/>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a:solidFill>
                      <a:prstClr val="white"/>
                    </a:solidFill>
                    <a:latin typeface="Calibri"/>
                  </a:rPr>
                  <a:t>1</a:t>
                </a:r>
              </a:p>
            </p:txBody>
          </p:sp>
          <p:sp>
            <p:nvSpPr>
              <p:cNvPr id="110" name="Rechteck 109"/>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1" name="Rechteck 110"/>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3" name="Rechteck 112"/>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2</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6" name="Rechteck 115"/>
              <p:cNvSpPr/>
              <p:nvPr/>
            </p:nvSpPr>
            <p:spPr>
              <a:xfrm>
                <a:off x="8815661" y="4027299"/>
                <a:ext cx="1435499" cy="144000"/>
              </a:xfrm>
              <a:prstGeom prst="rect">
                <a:avLst/>
              </a:prstGeom>
              <a:solidFill>
                <a:schemeClr val="bg1">
                  <a:lumMod val="7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schemeClr val="tx1">
                        <a:lumMod val="95000"/>
                        <a:lumOff val="5000"/>
                      </a:schemeClr>
                    </a:solidFill>
                    <a:latin typeface="Calibri"/>
                  </a:rPr>
                  <a:t>0=Abc    1=ab    2=D</a:t>
                </a:r>
                <a:endParaRPr kumimoji="0" lang="de-DE" sz="800" b="0" i="0" u="none" strike="noStrike" kern="0" cap="none" spc="0" normalizeH="0" baseline="0" noProof="0" dirty="0" smtClean="0">
                  <a:ln>
                    <a:noFill/>
                  </a:ln>
                  <a:solidFill>
                    <a:schemeClr val="tx1">
                      <a:lumMod val="95000"/>
                      <a:lumOff val="5000"/>
                    </a:schemeClr>
                  </a:solidFill>
                  <a:effectLst/>
                  <a:uLnTx/>
                  <a:uFillTx/>
                  <a:latin typeface="Calibri"/>
                </a:endParaRPr>
              </a:p>
            </p:txBody>
          </p:sp>
        </p:grpSp>
      </p:grpSp>
      <p:grpSp>
        <p:nvGrpSpPr>
          <p:cNvPr id="166" name="Gruppieren 165"/>
          <p:cNvGrpSpPr/>
          <p:nvPr/>
        </p:nvGrpSpPr>
        <p:grpSpPr>
          <a:xfrm>
            <a:off x="6560282" y="3875668"/>
            <a:ext cx="3458208" cy="367949"/>
            <a:chOff x="6560282" y="3167643"/>
            <a:chExt cx="3458208" cy="367949"/>
          </a:xfrm>
        </p:grpSpPr>
        <p:grpSp>
          <p:nvGrpSpPr>
            <p:cNvPr id="131" name="Gruppieren 130"/>
            <p:cNvGrpSpPr/>
            <p:nvPr/>
          </p:nvGrpSpPr>
          <p:grpSpPr>
            <a:xfrm>
              <a:off x="6560783" y="3167643"/>
              <a:ext cx="2046416" cy="144000"/>
              <a:chOff x="6799929" y="4027299"/>
              <a:chExt cx="2875421" cy="144000"/>
            </a:xfrm>
          </p:grpSpPr>
          <p:sp>
            <p:nvSpPr>
              <p:cNvPr id="140" name="Rechteck 139"/>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1" name="Rechteck 140"/>
              <p:cNvSpPr/>
              <p:nvPr/>
            </p:nvSpPr>
            <p:spPr>
              <a:xfrm>
                <a:off x="737574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solidFill>
                      <a:schemeClr val="tx1">
                        <a:lumMod val="95000"/>
                        <a:lumOff val="5000"/>
                      </a:schemeClr>
                    </a:solidFill>
                    <a:latin typeface="Calibri"/>
                  </a:rPr>
                  <a:t>0</a:t>
                </a:r>
                <a:endParaRPr lang="de-DE" sz="800" kern="0" dirty="0">
                  <a:solidFill>
                    <a:schemeClr val="tx1">
                      <a:lumMod val="95000"/>
                      <a:lumOff val="5000"/>
                    </a:schemeClr>
                  </a:solidFill>
                  <a:latin typeface="Calibri"/>
                </a:endParaRPr>
              </a:p>
            </p:txBody>
          </p:sp>
          <p:sp>
            <p:nvSpPr>
              <p:cNvPr id="142" name="Rechteck 141"/>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0</a:t>
                </a:r>
              </a:p>
            </p:txBody>
          </p:sp>
          <p:sp>
            <p:nvSpPr>
              <p:cNvPr id="143" name="Rechteck 142"/>
              <p:cNvSpPr/>
              <p:nvPr/>
            </p:nvSpPr>
            <p:spPr>
              <a:xfrm>
                <a:off x="7659428"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a:t>
                </a:r>
              </a:p>
            </p:txBody>
          </p:sp>
          <p:sp>
            <p:nvSpPr>
              <p:cNvPr id="144" name="Rechteck 143"/>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5" name="Rechteck 144"/>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0</a:t>
                </a:r>
              </a:p>
            </p:txBody>
          </p:sp>
          <p:sp>
            <p:nvSpPr>
              <p:cNvPr id="146" name="Rechteck 145"/>
              <p:cNvSpPr/>
              <p:nvPr/>
            </p:nvSpPr>
            <p:spPr>
              <a:xfrm>
                <a:off x="852785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schemeClr val="tx1">
                        <a:lumMod val="95000"/>
                        <a:lumOff val="5000"/>
                      </a:schemeClr>
                    </a:solidFill>
                    <a:latin typeface="Calibri"/>
                  </a:rPr>
                  <a:t>0</a:t>
                </a:r>
                <a:endParaRPr kumimoji="0" lang="de-DE" sz="800" b="0" i="0" u="none" strike="noStrike" kern="0" cap="none" spc="0" normalizeH="0" baseline="0" noProof="0" dirty="0" smtClean="0">
                  <a:ln>
                    <a:noFill/>
                  </a:ln>
                  <a:solidFill>
                    <a:schemeClr val="tx1">
                      <a:lumMod val="95000"/>
                      <a:lumOff val="5000"/>
                    </a:schemeClr>
                  </a:solidFill>
                  <a:effectLst/>
                  <a:uLnTx/>
                  <a:uFillTx/>
                  <a:latin typeface="Calibri"/>
                </a:endParaRPr>
              </a:p>
            </p:txBody>
          </p:sp>
          <p:sp>
            <p:nvSpPr>
              <p:cNvPr id="147" name="Rechteck 146"/>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8" name="Rechteck 147"/>
              <p:cNvSpPr/>
              <p:nvPr/>
            </p:nvSpPr>
            <p:spPr>
              <a:xfrm>
                <a:off x="8815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chemeClr val="tx1">
                        <a:lumMod val="95000"/>
                        <a:lumOff val="5000"/>
                      </a:schemeClr>
                    </a:solidFill>
                    <a:effectLst/>
                    <a:uLnTx/>
                    <a:uFillTx/>
                    <a:latin typeface="Calibri"/>
                  </a:rPr>
                  <a:t>0</a:t>
                </a:r>
              </a:p>
            </p:txBody>
          </p:sp>
          <p:sp>
            <p:nvSpPr>
              <p:cNvPr id="149" name="Rechteck 148"/>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164" name="Gruppieren 163"/>
            <p:cNvGrpSpPr/>
            <p:nvPr/>
          </p:nvGrpSpPr>
          <p:grpSpPr>
            <a:xfrm>
              <a:off x="6560282" y="3391592"/>
              <a:ext cx="1639551" cy="144000"/>
              <a:chOff x="6560282" y="3391592"/>
              <a:chExt cx="1639551" cy="144000"/>
            </a:xfrm>
          </p:grpSpPr>
          <p:sp>
            <p:nvSpPr>
              <p:cNvPr id="152" name="Rechteck 151"/>
              <p:cNvSpPr/>
              <p:nvPr/>
            </p:nvSpPr>
            <p:spPr>
              <a:xfrm>
                <a:off x="6560282" y="3391592"/>
                <a:ext cx="204968"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3" name="Rechteck 152"/>
              <p:cNvSpPr/>
              <p:nvPr/>
            </p:nvSpPr>
            <p:spPr>
              <a:xfrm>
                <a:off x="6970083" y="3391592"/>
                <a:ext cx="204968" cy="144000"/>
              </a:xfrm>
              <a:prstGeom prst="rect">
                <a:avLst/>
              </a:prstGeom>
              <a:solidFill>
                <a:schemeClr val="tx1">
                  <a:lumMod val="50000"/>
                  <a:lumOff val="50000"/>
                </a:schemeClr>
              </a:solidFill>
              <a:ln w="12700" cap="flat" cmpd="sng" algn="ctr">
                <a:solidFill>
                  <a:sysClr val="windowText" lastClr="000000"/>
                </a:solidFill>
                <a:prstDash val="solid"/>
                <a:miter lim="800000"/>
              </a:ln>
              <a:effectLst/>
            </p:spPr>
            <p:txBody>
              <a:bodyPr rtlCol="0" anchor="ctr"/>
              <a:lstStyle/>
              <a:p>
                <a:pPr algn="ctr" defTabSz="914400"/>
                <a:r>
                  <a:rPr lang="de-DE" sz="800" kern="0" dirty="0">
                    <a:solidFill>
                      <a:schemeClr val="bg1"/>
                    </a:solidFill>
                    <a:latin typeface="Calibri"/>
                  </a:rPr>
                  <a:t>1</a:t>
                </a:r>
              </a:p>
            </p:txBody>
          </p:sp>
          <p:sp>
            <p:nvSpPr>
              <p:cNvPr id="154" name="Rechteck 153"/>
              <p:cNvSpPr/>
              <p:nvPr/>
            </p:nvSpPr>
            <p:spPr>
              <a:xfrm>
                <a:off x="6765115" y="3391592"/>
                <a:ext cx="204968"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0</a:t>
                </a:r>
              </a:p>
            </p:txBody>
          </p:sp>
          <p:sp>
            <p:nvSpPr>
              <p:cNvPr id="155" name="Rechteck 154"/>
              <p:cNvSpPr/>
              <p:nvPr/>
            </p:nvSpPr>
            <p:spPr>
              <a:xfrm>
                <a:off x="7171981" y="3391592"/>
                <a:ext cx="204968" cy="144000"/>
              </a:xfrm>
              <a:prstGeom prst="rect">
                <a:avLst/>
              </a:prstGeom>
              <a:solidFill>
                <a:schemeClr val="tx1">
                  <a:lumMod val="50000"/>
                  <a:lumOff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chemeClr val="bg1"/>
                    </a:solidFill>
                    <a:effectLst/>
                    <a:uLnTx/>
                    <a:uFillTx/>
                    <a:latin typeface="Calibri"/>
                    <a:ea typeface="+mn-ea"/>
                    <a:cs typeface="+mn-cs"/>
                  </a:rPr>
                  <a:t>0</a:t>
                </a:r>
              </a:p>
            </p:txBody>
          </p:sp>
          <p:sp>
            <p:nvSpPr>
              <p:cNvPr id="156" name="Rechteck 155"/>
              <p:cNvSpPr/>
              <p:nvPr/>
            </p:nvSpPr>
            <p:spPr>
              <a:xfrm>
                <a:off x="7581782" y="3391592"/>
                <a:ext cx="204968"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7" name="Rechteck 156"/>
              <p:cNvSpPr/>
              <p:nvPr/>
            </p:nvSpPr>
            <p:spPr>
              <a:xfrm>
                <a:off x="7376814" y="3391592"/>
                <a:ext cx="204968"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0</a:t>
                </a:r>
              </a:p>
            </p:txBody>
          </p:sp>
          <p:sp>
            <p:nvSpPr>
              <p:cNvPr id="158" name="Rechteck 157"/>
              <p:cNvSpPr/>
              <p:nvPr/>
            </p:nvSpPr>
            <p:spPr>
              <a:xfrm>
                <a:off x="7790032" y="3391592"/>
                <a:ext cx="204968" cy="144000"/>
              </a:xfrm>
              <a:prstGeom prst="rect">
                <a:avLst/>
              </a:prstGeom>
              <a:solidFill>
                <a:schemeClr val="tx1">
                  <a:lumMod val="50000"/>
                  <a:lumOff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schemeClr val="bg1"/>
                    </a:solidFill>
                    <a:latin typeface="Calibri"/>
                  </a:rPr>
                  <a:t>1</a:t>
                </a:r>
                <a:endParaRPr kumimoji="0" lang="de-DE" sz="800" b="0" i="0" u="none" strike="noStrike" kern="0" cap="none" spc="0" normalizeH="0" baseline="0" noProof="0" dirty="0" smtClean="0">
                  <a:ln>
                    <a:noFill/>
                  </a:ln>
                  <a:solidFill>
                    <a:schemeClr val="bg1"/>
                  </a:solidFill>
                  <a:effectLst/>
                  <a:uLnTx/>
                  <a:uFillTx/>
                  <a:latin typeface="Calibri"/>
                </a:endParaRPr>
              </a:p>
            </p:txBody>
          </p:sp>
          <p:sp>
            <p:nvSpPr>
              <p:cNvPr id="160" name="Rechteck 159"/>
              <p:cNvSpPr/>
              <p:nvPr/>
            </p:nvSpPr>
            <p:spPr>
              <a:xfrm>
                <a:off x="7994865" y="3391592"/>
                <a:ext cx="204968" cy="144000"/>
              </a:xfrm>
              <a:prstGeom prst="rect">
                <a:avLst/>
              </a:prstGeom>
              <a:solidFill>
                <a:schemeClr val="tx1">
                  <a:lumMod val="50000"/>
                  <a:lumOff val="5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schemeClr val="bg1"/>
                    </a:solidFill>
                    <a:latin typeface="Calibri"/>
                  </a:rPr>
                  <a:t>0</a:t>
                </a:r>
                <a:endParaRPr kumimoji="0" lang="de-DE" sz="800" b="0" i="0" u="none" strike="noStrike" kern="0" cap="none" spc="0" normalizeH="0" baseline="0" noProof="0" dirty="0" smtClean="0">
                  <a:ln>
                    <a:noFill/>
                  </a:ln>
                  <a:solidFill>
                    <a:schemeClr val="bg1"/>
                  </a:solidFill>
                  <a:effectLst/>
                  <a:uLnTx/>
                  <a:uFillTx/>
                  <a:latin typeface="Calibri"/>
                </a:endParaRPr>
              </a:p>
            </p:txBody>
          </p:sp>
        </p:grpSp>
        <p:sp>
          <p:nvSpPr>
            <p:cNvPr id="165" name="Rechteck 164"/>
            <p:cNvSpPr/>
            <p:nvPr/>
          </p:nvSpPr>
          <p:spPr>
            <a:xfrm>
              <a:off x="8582991" y="3388071"/>
              <a:ext cx="1435499" cy="144000"/>
            </a:xfrm>
            <a:prstGeom prst="rect">
              <a:avLst/>
            </a:prstGeom>
            <a:solidFill>
              <a:schemeClr val="bg1">
                <a:lumMod val="7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schemeClr val="tx1">
                      <a:lumMod val="95000"/>
                      <a:lumOff val="5000"/>
                    </a:schemeClr>
                  </a:solidFill>
                  <a:latin typeface="Calibri"/>
                </a:rPr>
                <a:t>0=Abc    10=ab    110=D</a:t>
              </a:r>
              <a:endParaRPr kumimoji="0" lang="de-DE" sz="800" b="0" i="0" u="none" strike="noStrike" kern="0" cap="none" spc="0" normalizeH="0" baseline="0" noProof="0" dirty="0" smtClean="0">
                <a:ln>
                  <a:noFill/>
                </a:ln>
                <a:solidFill>
                  <a:schemeClr val="tx1">
                    <a:lumMod val="95000"/>
                    <a:lumOff val="5000"/>
                  </a:schemeClr>
                </a:solidFill>
                <a:effectLst/>
                <a:uLnTx/>
                <a:uFillTx/>
                <a:latin typeface="Calibri"/>
              </a:endParaRPr>
            </a:p>
          </p:txBody>
        </p:sp>
      </p:grpSp>
      <p:sp>
        <p:nvSpPr>
          <p:cNvPr id="167" name="Pfeil nach unten 166"/>
          <p:cNvSpPr/>
          <p:nvPr/>
        </p:nvSpPr>
        <p:spPr>
          <a:xfrm>
            <a:off x="2124075" y="2040819"/>
            <a:ext cx="657225" cy="2149059"/>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vert="vert" wrap="square" lIns="144000" tIns="108000" rIns="144000" bIns="144000" rtlCol="0" anchor="ctr" anchorCtr="0"/>
          <a:lstStyle/>
          <a:p>
            <a:pPr algn="ctr">
              <a:spcBef>
                <a:spcPts val="1150"/>
              </a:spcBef>
              <a:buClr>
                <a:srgbClr val="116656"/>
              </a:buClr>
              <a:buSzPct val="120000"/>
            </a:pPr>
            <a:r>
              <a:rPr lang="en-US" sz="1600" b="1" dirty="0" smtClean="0">
                <a:solidFill>
                  <a:schemeClr val="bg1"/>
                </a:solidFill>
              </a:rPr>
              <a:t>Compute</a:t>
            </a:r>
          </a:p>
        </p:txBody>
      </p:sp>
      <p:sp>
        <p:nvSpPr>
          <p:cNvPr id="168" name="Pfeil nach unten 167"/>
          <p:cNvSpPr/>
          <p:nvPr/>
        </p:nvSpPr>
        <p:spPr>
          <a:xfrm rot="10800000">
            <a:off x="1200347" y="2040819"/>
            <a:ext cx="657225" cy="2149059"/>
          </a:xfrm>
          <a:prstGeom prst="down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vert="vert" wrap="square" lIns="144000" tIns="108000" rIns="144000" bIns="144000" rtlCol="0" anchor="ctr" anchorCtr="0"/>
          <a:lstStyle/>
          <a:p>
            <a:pPr algn="ctr">
              <a:spcBef>
                <a:spcPts val="1150"/>
              </a:spcBef>
              <a:buClr>
                <a:srgbClr val="116656"/>
              </a:buClr>
              <a:buSzPct val="120000"/>
            </a:pPr>
            <a:r>
              <a:rPr lang="en-US" sz="1600" b="1" dirty="0" smtClean="0">
                <a:solidFill>
                  <a:schemeClr val="bg1"/>
                </a:solidFill>
              </a:rPr>
              <a:t>Space/Bandwidth</a:t>
            </a:r>
          </a:p>
        </p:txBody>
      </p:sp>
    </p:spTree>
    <p:extLst>
      <p:ext uri="{BB962C8B-B14F-4D97-AF65-F5344CB8AC3E}">
        <p14:creationId xmlns:p14="http://schemas.microsoft.com/office/powerpoint/2010/main" val="27178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a:bodyPr>
          <a:lstStyle/>
          <a:p>
            <a:pPr algn="ctr"/>
            <a:r>
              <a:rPr lang="en-US" sz="2000" b="1" dirty="0" smtClean="0">
                <a:solidFill>
                  <a:srgbClr val="005555"/>
                </a:solidFill>
              </a:rPr>
              <a:t>Predict the next value based on previous one(s)</a:t>
            </a:r>
          </a:p>
          <a:p>
            <a:pPr algn="ctr"/>
            <a:endParaRPr lang="en-US" sz="2000" b="1" dirty="0">
              <a:solidFill>
                <a:srgbClr val="005555"/>
              </a:solidFill>
            </a:endParaRPr>
          </a:p>
          <a:p>
            <a:pPr algn="ctr"/>
            <a:endParaRPr lang="en-US" sz="2000" b="1" dirty="0" smtClean="0">
              <a:solidFill>
                <a:srgbClr val="005555"/>
              </a:solidFill>
            </a:endParaRPr>
          </a:p>
          <a:p>
            <a:pPr algn="ctr"/>
            <a:r>
              <a:rPr lang="en-US" sz="2000" b="1" dirty="0" smtClean="0">
                <a:solidFill>
                  <a:srgbClr val="005555"/>
                </a:solidFill>
              </a:rPr>
              <a:t>Subtract the predicted from the actual value</a:t>
            </a:r>
          </a:p>
          <a:p>
            <a:pPr algn="ctr"/>
            <a:endParaRPr lang="en-US" sz="2000" b="1" dirty="0">
              <a:solidFill>
                <a:srgbClr val="005555"/>
              </a:solidFill>
            </a:endParaRPr>
          </a:p>
          <a:p>
            <a:pPr algn="ctr"/>
            <a:endParaRPr lang="en-US" sz="2000" b="1" dirty="0" smtClean="0">
              <a:solidFill>
                <a:srgbClr val="005555"/>
              </a:solidFill>
            </a:endParaRPr>
          </a:p>
          <a:p>
            <a:pPr algn="ctr"/>
            <a:r>
              <a:rPr lang="en-US" sz="2000" dirty="0" smtClean="0">
                <a:solidFill>
                  <a:srgbClr val="005555"/>
                </a:solidFill>
                <a:latin typeface="Wingdings" panose="05000000000000000000" pitchFamily="2" charset="2"/>
              </a:rPr>
              <a:t>Þ</a:t>
            </a:r>
            <a:endParaRPr lang="en-US" sz="2000" dirty="0">
              <a:solidFill>
                <a:srgbClr val="005555"/>
              </a:solidFill>
              <a:latin typeface="Wingdings" panose="05000000000000000000" pitchFamily="2" charset="2"/>
            </a:endParaRPr>
          </a:p>
          <a:p>
            <a:pPr algn="ctr"/>
            <a:r>
              <a:rPr lang="en-US" sz="2000" b="1" dirty="0" smtClean="0">
                <a:solidFill>
                  <a:srgbClr val="005555"/>
                </a:solidFill>
              </a:rPr>
              <a:t>Good prediction: Variable length encoding (maybe even RLE) is very effective</a:t>
            </a:r>
          </a:p>
          <a:p>
            <a:pPr algn="ctr"/>
            <a:r>
              <a:rPr lang="en-US" b="1" dirty="0">
                <a:solidFill>
                  <a:srgbClr val="005555"/>
                </a:solidFill>
              </a:rPr>
              <a:t>(bad prediction </a:t>
            </a:r>
            <a:r>
              <a:rPr lang="en-US" b="1" dirty="0" smtClean="0">
                <a:solidFill>
                  <a:srgbClr val="005555"/>
                </a:solidFill>
                <a:latin typeface="Wingdings" panose="05000000000000000000" pitchFamily="2" charset="2"/>
              </a:rPr>
              <a:t>Ü</a:t>
            </a:r>
            <a:r>
              <a:rPr lang="en-US" b="1" dirty="0" smtClean="0">
                <a:solidFill>
                  <a:srgbClr val="005555"/>
                </a:solidFill>
              </a:rPr>
              <a:t> encoding effect low/negative)</a:t>
            </a:r>
          </a:p>
          <a:p>
            <a:pPr algn="ctr"/>
            <a:endParaRPr lang="en-US" sz="2000" b="1" dirty="0">
              <a:solidFill>
                <a:srgbClr val="005555"/>
              </a:solidFill>
            </a:endParaRPr>
          </a:p>
          <a:p>
            <a:pPr algn="ctr"/>
            <a:r>
              <a:rPr lang="en-US" sz="2000" b="1" dirty="0" smtClean="0">
                <a:solidFill>
                  <a:srgbClr val="005555"/>
                </a:solidFill>
              </a:rPr>
              <a:t>In images, predictions can utilize spatial coherence – in video also temporal</a:t>
            </a:r>
            <a:endParaRPr lang="en-US" sz="2000" b="1" dirty="0">
              <a:solidFill>
                <a:srgbClr val="005555"/>
              </a:solidFill>
            </a:endParaRPr>
          </a:p>
          <a:p>
            <a:pPr algn="ctr"/>
            <a:endParaRPr lang="en-US" sz="2000" b="1" dirty="0">
              <a:solidFill>
                <a:srgbClr val="005555"/>
              </a:solidFill>
            </a:endParaRPr>
          </a:p>
          <a:p>
            <a:pPr algn="ctr"/>
            <a:endParaRPr lang="en-US" sz="2000" b="1" dirty="0" smtClean="0">
              <a:solidFill>
                <a:srgbClr val="005555"/>
              </a:solidFill>
            </a:endParaRPr>
          </a:p>
        </p:txBody>
      </p:sp>
      <p:sp>
        <p:nvSpPr>
          <p:cNvPr id="6" name="Titel 5"/>
          <p:cNvSpPr>
            <a:spLocks noGrp="1"/>
          </p:cNvSpPr>
          <p:nvPr>
            <p:ph type="title"/>
          </p:nvPr>
        </p:nvSpPr>
        <p:spPr/>
        <p:txBody>
          <a:bodyPr/>
          <a:lstStyle/>
          <a:p>
            <a:r>
              <a:rPr lang="en-US" dirty="0" smtClean="0"/>
              <a:t>Basics – Compression schemes – predictive encoding</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a:t>
            </a:r>
            <a:r>
              <a:rPr lang="en-US" sz="1600" dirty="0">
                <a:solidFill>
                  <a:srgbClr val="669999"/>
                </a:solidFill>
                <a:effectLst>
                  <a:outerShdw blurRad="38100" dist="38100" dir="2700000" algn="tl">
                    <a:srgbClr val="000000">
                      <a:alpha val="43137"/>
                    </a:srgbClr>
                  </a:outerShdw>
                </a:effectLst>
              </a:rPr>
              <a:t>Compression</a:t>
            </a:r>
            <a:r>
              <a:rPr lang="en-US" sz="1600" dirty="0">
                <a:solidFill>
                  <a:srgbClr val="99BBBB"/>
                </a:solidFill>
              </a:rPr>
              <a:t> | S.o.t. Art | Challenges | FPV History | FPV Algorithm | FPV@W7X | Outlook | Standardization</a:t>
            </a:r>
          </a:p>
        </p:txBody>
      </p:sp>
      <p:sp>
        <p:nvSpPr>
          <p:cNvPr id="38" name="Textfeld 37"/>
          <p:cNvSpPr txBox="1"/>
          <p:nvPr/>
        </p:nvSpPr>
        <p:spPr>
          <a:xfrm>
            <a:off x="5334000" y="2153531"/>
            <a:ext cx="6165849" cy="1782539"/>
          </a:xfrm>
          <a:prstGeom prst="rect">
            <a:avLst/>
          </a:prstGeom>
          <a:noFill/>
        </p:spPr>
        <p:txBody>
          <a:bodyPr wrap="square" lIns="0" tIns="0" rIns="0" bIns="0" rtlCol="0" anchor="t" anchorCtr="0">
            <a:spAutoFit/>
          </a:bodyPr>
          <a:lstStyle/>
          <a:p>
            <a:pPr marL="342900" indent="-342900">
              <a:lnSpc>
                <a:spcPts val="2300"/>
              </a:lnSpc>
              <a:spcBef>
                <a:spcPts val="1150"/>
              </a:spcBef>
              <a:buFont typeface="Arial" panose="020B0604020202020204" pitchFamily="34" charset="0"/>
              <a:buChar char="•"/>
            </a:pPr>
            <a:r>
              <a:rPr lang="en-US" sz="2000" dirty="0" smtClean="0">
                <a:solidFill>
                  <a:srgbClr val="005555"/>
                </a:solidFill>
              </a:rPr>
              <a:t>Prediction: Each value is equal to its predecessor</a:t>
            </a:r>
            <a:br>
              <a:rPr lang="en-US" sz="2000" dirty="0" smtClean="0">
                <a:solidFill>
                  <a:srgbClr val="005555"/>
                </a:solidFill>
              </a:rPr>
            </a:br>
            <a:r>
              <a:rPr lang="en-US" sz="2000" dirty="0" smtClean="0">
                <a:solidFill>
                  <a:srgbClr val="005555"/>
                </a:solidFill>
              </a:rPr>
              <a:t/>
            </a:r>
            <a:br>
              <a:rPr lang="en-US" sz="2000" dirty="0" smtClean="0">
                <a:solidFill>
                  <a:srgbClr val="005555"/>
                </a:solidFill>
              </a:rPr>
            </a:br>
            <a:endParaRPr lang="en-US" sz="2000" dirty="0" smtClean="0">
              <a:solidFill>
                <a:srgbClr val="005555"/>
              </a:solidFill>
            </a:endParaRPr>
          </a:p>
          <a:p>
            <a:pPr marL="342900" indent="-342900">
              <a:lnSpc>
                <a:spcPts val="2300"/>
              </a:lnSpc>
              <a:spcBef>
                <a:spcPts val="1150"/>
              </a:spcBef>
              <a:buFont typeface="Arial" panose="020B0604020202020204" pitchFamily="34" charset="0"/>
              <a:buChar char="•"/>
            </a:pPr>
            <a:r>
              <a:rPr lang="en-US" sz="2000" dirty="0">
                <a:solidFill>
                  <a:srgbClr val="005555"/>
                </a:solidFill>
              </a:rPr>
              <a:t>Good prediction: values of/around 0 are dominant</a:t>
            </a:r>
          </a:p>
          <a:p>
            <a:pPr marL="342900" indent="-342900">
              <a:lnSpc>
                <a:spcPts val="2300"/>
              </a:lnSpc>
              <a:spcBef>
                <a:spcPts val="1150"/>
              </a:spcBef>
              <a:buFont typeface="Arial" panose="020B0604020202020204" pitchFamily="34" charset="0"/>
              <a:buChar char="•"/>
            </a:pPr>
            <a:r>
              <a:rPr lang="en-US" sz="2000" dirty="0" smtClean="0">
                <a:solidFill>
                  <a:srgbClr val="005555"/>
                </a:solidFill>
              </a:rPr>
              <a:t>Bad prediction: values vary a lot </a:t>
            </a:r>
          </a:p>
        </p:txBody>
      </p:sp>
      <p:grpSp>
        <p:nvGrpSpPr>
          <p:cNvPr id="8" name="Gruppieren 7"/>
          <p:cNvGrpSpPr/>
          <p:nvPr/>
        </p:nvGrpSpPr>
        <p:grpSpPr>
          <a:xfrm>
            <a:off x="1520972" y="1991606"/>
            <a:ext cx="3455844" cy="577559"/>
            <a:chOff x="1520972" y="1991606"/>
            <a:chExt cx="3455844" cy="577559"/>
          </a:xfrm>
        </p:grpSpPr>
        <p:grpSp>
          <p:nvGrpSpPr>
            <p:cNvPr id="75" name="Gruppieren 74"/>
            <p:cNvGrpSpPr/>
            <p:nvPr/>
          </p:nvGrpSpPr>
          <p:grpSpPr>
            <a:xfrm>
              <a:off x="1525584" y="1991606"/>
              <a:ext cx="3451232" cy="151519"/>
              <a:chOff x="6799929" y="4027299"/>
              <a:chExt cx="3451232" cy="144000"/>
            </a:xfrm>
          </p:grpSpPr>
          <p:sp>
            <p:nvSpPr>
              <p:cNvPr id="63" name="Rechteck 62"/>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64" name="Rechteck 63"/>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a:solidFill>
                      <a:prstClr val="white"/>
                    </a:solidFill>
                    <a:latin typeface="Calibri"/>
                  </a:rPr>
                  <a:t>5</a:t>
                </a:r>
              </a:p>
            </p:txBody>
          </p:sp>
          <p:sp>
            <p:nvSpPr>
              <p:cNvPr id="65" name="Rechteck 64"/>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66" name="Rechteck 65"/>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6</a:t>
                </a:r>
              </a:p>
            </p:txBody>
          </p:sp>
          <p:sp>
            <p:nvSpPr>
              <p:cNvPr id="67" name="Rechteck 66"/>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5</a:t>
                </a:r>
              </a:p>
            </p:txBody>
          </p:sp>
          <p:sp>
            <p:nvSpPr>
              <p:cNvPr id="68" name="Rechteck 67"/>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5</a:t>
                </a:r>
              </a:p>
            </p:txBody>
          </p:sp>
          <p:sp>
            <p:nvSpPr>
              <p:cNvPr id="69" name="Rechteck 68"/>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3</a:t>
                </a:r>
              </a:p>
            </p:txBody>
          </p:sp>
          <p:sp>
            <p:nvSpPr>
              <p:cNvPr id="70" name="Rechteck 69"/>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71" name="Rechteck 70"/>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72" name="Rechteck 71"/>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3</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Rechteck 72"/>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5</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Rechteck 73"/>
              <p:cNvSpPr/>
              <p:nvPr/>
            </p:nvSpPr>
            <p:spPr>
              <a:xfrm>
                <a:off x="9675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4</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112" name="Gruppieren 111"/>
            <p:cNvGrpSpPr/>
            <p:nvPr/>
          </p:nvGrpSpPr>
          <p:grpSpPr>
            <a:xfrm>
              <a:off x="1523278" y="2204626"/>
              <a:ext cx="3451232" cy="151519"/>
              <a:chOff x="6799929" y="4027299"/>
              <a:chExt cx="3451232" cy="144000"/>
            </a:xfrm>
          </p:grpSpPr>
          <p:sp>
            <p:nvSpPr>
              <p:cNvPr id="114" name="Rechteck 113"/>
              <p:cNvSpPr/>
              <p:nvPr/>
            </p:nvSpPr>
            <p:spPr>
              <a:xfrm>
                <a:off x="679992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13</a:t>
                </a:r>
                <a:endParaRPr kumimoji="0" lang="de-DE" sz="800" b="0" i="0" u="none" strike="noStrike" kern="0" cap="none" spc="0" normalizeH="0" baseline="0" noProof="0" dirty="0" smtClean="0">
                  <a:ln>
                    <a:noFill/>
                  </a:ln>
                  <a:effectLst/>
                  <a:uLnTx/>
                  <a:uFillTx/>
                  <a:latin typeface="Calibri"/>
                </a:endParaRPr>
              </a:p>
            </p:txBody>
          </p:sp>
          <p:sp>
            <p:nvSpPr>
              <p:cNvPr id="115" name="Rechteck 114"/>
              <p:cNvSpPr/>
              <p:nvPr/>
            </p:nvSpPr>
            <p:spPr>
              <a:xfrm>
                <a:off x="737574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latin typeface="Calibri"/>
                  </a:rPr>
                  <a:t>15</a:t>
                </a:r>
                <a:endParaRPr lang="de-DE" sz="800" kern="0" dirty="0">
                  <a:latin typeface="Calibri"/>
                </a:endParaRPr>
              </a:p>
            </p:txBody>
          </p:sp>
          <p:sp>
            <p:nvSpPr>
              <p:cNvPr id="117" name="Rechteck 116"/>
              <p:cNvSpPr/>
              <p:nvPr/>
            </p:nvSpPr>
            <p:spPr>
              <a:xfrm>
                <a:off x="708774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14</a:t>
                </a:r>
              </a:p>
            </p:txBody>
          </p:sp>
          <p:sp>
            <p:nvSpPr>
              <p:cNvPr id="130" name="Rechteck 129"/>
              <p:cNvSpPr/>
              <p:nvPr/>
            </p:nvSpPr>
            <p:spPr>
              <a:xfrm>
                <a:off x="7659428"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16</a:t>
                </a:r>
              </a:p>
            </p:txBody>
          </p:sp>
          <p:sp>
            <p:nvSpPr>
              <p:cNvPr id="132" name="Rechteck 131"/>
              <p:cNvSpPr/>
              <p:nvPr/>
            </p:nvSpPr>
            <p:spPr>
              <a:xfrm>
                <a:off x="8235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17</a:t>
                </a:r>
              </a:p>
            </p:txBody>
          </p:sp>
          <p:sp>
            <p:nvSpPr>
              <p:cNvPr id="133" name="Rechteck 132"/>
              <p:cNvSpPr/>
              <p:nvPr/>
            </p:nvSpPr>
            <p:spPr>
              <a:xfrm>
                <a:off x="7947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16</a:t>
                </a:r>
              </a:p>
            </p:txBody>
          </p:sp>
          <p:sp>
            <p:nvSpPr>
              <p:cNvPr id="134" name="Rechteck 133"/>
              <p:cNvSpPr/>
              <p:nvPr/>
            </p:nvSpPr>
            <p:spPr>
              <a:xfrm>
                <a:off x="852785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18</a:t>
                </a:r>
                <a:endParaRPr kumimoji="0" lang="de-DE" sz="800" b="0" i="0" u="none" strike="noStrike" kern="0" cap="none" spc="0" normalizeH="0" baseline="0" noProof="0" dirty="0" smtClean="0">
                  <a:ln>
                    <a:noFill/>
                  </a:ln>
                  <a:effectLst/>
                  <a:uLnTx/>
                  <a:uFillTx/>
                  <a:latin typeface="Calibri"/>
                </a:endParaRPr>
              </a:p>
            </p:txBody>
          </p:sp>
          <p:sp>
            <p:nvSpPr>
              <p:cNvPr id="135" name="Rechteck 134"/>
              <p:cNvSpPr/>
              <p:nvPr/>
            </p:nvSpPr>
            <p:spPr>
              <a:xfrm>
                <a:off x="9103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20</a:t>
                </a:r>
                <a:endParaRPr kumimoji="0" lang="de-DE" sz="800" b="0" i="0" u="none" strike="noStrike" kern="0" cap="none" spc="0" normalizeH="0" baseline="0" noProof="0" dirty="0" smtClean="0">
                  <a:ln>
                    <a:noFill/>
                  </a:ln>
                  <a:effectLst/>
                  <a:uLnTx/>
                  <a:uFillTx/>
                  <a:latin typeface="Calibri"/>
                </a:endParaRPr>
              </a:p>
            </p:txBody>
          </p:sp>
          <p:sp>
            <p:nvSpPr>
              <p:cNvPr id="136" name="Rechteck 135"/>
              <p:cNvSpPr/>
              <p:nvPr/>
            </p:nvSpPr>
            <p:spPr>
              <a:xfrm>
                <a:off x="8815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20</a:t>
                </a:r>
                <a:endParaRPr kumimoji="0" lang="de-DE" sz="800" b="0" i="0" u="none" strike="noStrike" kern="0" cap="none" spc="0" normalizeH="0" baseline="0" noProof="0" dirty="0" smtClean="0">
                  <a:ln>
                    <a:noFill/>
                  </a:ln>
                  <a:effectLst/>
                  <a:uLnTx/>
                  <a:uFillTx/>
                  <a:latin typeface="Calibri"/>
                </a:endParaRPr>
              </a:p>
            </p:txBody>
          </p:sp>
          <p:sp>
            <p:nvSpPr>
              <p:cNvPr id="137" name="Rechteck 136"/>
              <p:cNvSpPr/>
              <p:nvPr/>
            </p:nvSpPr>
            <p:spPr>
              <a:xfrm>
                <a:off x="938735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21</a:t>
                </a:r>
                <a:endParaRPr kumimoji="0" lang="de-DE" sz="800" b="0" i="0" u="none" strike="noStrike" kern="0" cap="none" spc="0" normalizeH="0" baseline="0" noProof="0" dirty="0" smtClean="0">
                  <a:ln>
                    <a:noFill/>
                  </a:ln>
                  <a:effectLst/>
                  <a:uLnTx/>
                  <a:uFillTx/>
                  <a:latin typeface="Calibri"/>
                </a:endParaRPr>
              </a:p>
            </p:txBody>
          </p:sp>
          <p:sp>
            <p:nvSpPr>
              <p:cNvPr id="138" name="Rechteck 137"/>
              <p:cNvSpPr/>
              <p:nvPr/>
            </p:nvSpPr>
            <p:spPr>
              <a:xfrm>
                <a:off x="996316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latin typeface="Calibri"/>
                  </a:rPr>
                  <a:t>21</a:t>
                </a:r>
                <a:endParaRPr kumimoji="0" lang="de-DE" sz="800" b="0" i="0" u="none" strike="noStrike" kern="0" cap="none" spc="0" normalizeH="0" baseline="0" noProof="0" dirty="0" smtClean="0">
                  <a:ln>
                    <a:noFill/>
                  </a:ln>
                  <a:effectLst/>
                  <a:uLnTx/>
                  <a:uFillTx/>
                  <a:latin typeface="Calibri"/>
                </a:endParaRPr>
              </a:p>
            </p:txBody>
          </p:sp>
          <p:sp>
            <p:nvSpPr>
              <p:cNvPr id="139" name="Rechteck 138"/>
              <p:cNvSpPr/>
              <p:nvPr/>
            </p:nvSpPr>
            <p:spPr>
              <a:xfrm>
                <a:off x="967516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latin typeface="Calibri"/>
                  </a:rPr>
                  <a:t>22</a:t>
                </a:r>
                <a:endParaRPr kumimoji="0" lang="de-DE" sz="800" b="0" i="0" u="none" strike="noStrike" kern="0" cap="none" spc="0" normalizeH="0" baseline="0" noProof="0" dirty="0" smtClean="0">
                  <a:ln>
                    <a:noFill/>
                  </a:ln>
                  <a:effectLst/>
                  <a:uLnTx/>
                  <a:uFillTx/>
                  <a:latin typeface="Calibri"/>
                </a:endParaRPr>
              </a:p>
            </p:txBody>
          </p:sp>
        </p:grpSp>
        <p:grpSp>
          <p:nvGrpSpPr>
            <p:cNvPr id="150" name="Gruppieren 149"/>
            <p:cNvGrpSpPr/>
            <p:nvPr/>
          </p:nvGrpSpPr>
          <p:grpSpPr>
            <a:xfrm>
              <a:off x="1520972" y="2417646"/>
              <a:ext cx="3451232" cy="151519"/>
              <a:chOff x="6799929" y="4027299"/>
              <a:chExt cx="3451232" cy="144000"/>
            </a:xfrm>
          </p:grpSpPr>
          <p:sp>
            <p:nvSpPr>
              <p:cNvPr id="151" name="Rechteck 150"/>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159" name="Rechteck 158"/>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solidFill>
                      <a:prstClr val="white"/>
                    </a:solidFill>
                    <a:latin typeface="Calibri"/>
                  </a:rPr>
                  <a:t>23</a:t>
                </a:r>
                <a:endParaRPr lang="de-DE" sz="800" kern="0" dirty="0">
                  <a:solidFill>
                    <a:prstClr val="white"/>
                  </a:solidFill>
                  <a:latin typeface="Calibri"/>
                </a:endParaRPr>
              </a:p>
            </p:txBody>
          </p:sp>
          <p:sp>
            <p:nvSpPr>
              <p:cNvPr id="161" name="Rechteck 160"/>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42</a:t>
                </a:r>
              </a:p>
            </p:txBody>
          </p:sp>
          <p:sp>
            <p:nvSpPr>
              <p:cNvPr id="162" name="Rechteck 161"/>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6</a:t>
                </a:r>
              </a:p>
            </p:txBody>
          </p:sp>
          <p:sp>
            <p:nvSpPr>
              <p:cNvPr id="163" name="Rechteck 162"/>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-7</a:t>
                </a:r>
              </a:p>
            </p:txBody>
          </p:sp>
          <p:sp>
            <p:nvSpPr>
              <p:cNvPr id="169" name="Rechteck 168"/>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15</a:t>
                </a:r>
              </a:p>
            </p:txBody>
          </p:sp>
          <p:sp>
            <p:nvSpPr>
              <p:cNvPr id="170" name="Rechteck 169"/>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8</a:t>
                </a:r>
              </a:p>
            </p:txBody>
          </p:sp>
          <p:sp>
            <p:nvSpPr>
              <p:cNvPr id="171" name="Rechteck 170"/>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9</a:t>
                </a:r>
              </a:p>
            </p:txBody>
          </p:sp>
          <p:sp>
            <p:nvSpPr>
              <p:cNvPr id="172" name="Rechteck 171"/>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9</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3" name="Rechteck 172"/>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27</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4" name="Rechteck 173"/>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5</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5" name="Rechteck 174"/>
              <p:cNvSpPr/>
              <p:nvPr/>
            </p:nvSpPr>
            <p:spPr>
              <a:xfrm>
                <a:off x="9675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-4</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grpSp>
        <p:nvGrpSpPr>
          <p:cNvPr id="177" name="Gruppieren 176"/>
          <p:cNvGrpSpPr/>
          <p:nvPr/>
        </p:nvGrpSpPr>
        <p:grpSpPr>
          <a:xfrm>
            <a:off x="1527890" y="3246022"/>
            <a:ext cx="3451232" cy="151519"/>
            <a:chOff x="6799929" y="4027299"/>
            <a:chExt cx="3451232" cy="144000"/>
          </a:xfrm>
        </p:grpSpPr>
        <p:sp>
          <p:nvSpPr>
            <p:cNvPr id="204" name="Rechteck 203"/>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205" name="Rechteck 204"/>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solidFill>
                    <a:prstClr val="white"/>
                  </a:solidFill>
                  <a:latin typeface="Calibri"/>
                </a:rPr>
                <a:t>1</a:t>
              </a:r>
              <a:endParaRPr lang="de-DE" sz="800" kern="0" dirty="0">
                <a:solidFill>
                  <a:prstClr val="white"/>
                </a:solidFill>
                <a:latin typeface="Calibri"/>
              </a:endParaRPr>
            </a:p>
          </p:txBody>
        </p:sp>
        <p:sp>
          <p:nvSpPr>
            <p:cNvPr id="206" name="Rechteck 205"/>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7" name="Rechteck 206"/>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8" name="Rechteck 207"/>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0</a:t>
              </a:r>
            </a:p>
          </p:txBody>
        </p:sp>
        <p:sp>
          <p:nvSpPr>
            <p:cNvPr id="209" name="Rechteck 208"/>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0" name="Rechteck 209"/>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211" name="Rechteck 210"/>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2" name="Rechteck 211"/>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213" name="Rechteck 212"/>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4" name="Rechteck 213"/>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215" name="Rechteck 214"/>
            <p:cNvSpPr/>
            <p:nvPr/>
          </p:nvSpPr>
          <p:spPr>
            <a:xfrm>
              <a:off x="9675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grpSp>
      <p:grpSp>
        <p:nvGrpSpPr>
          <p:cNvPr id="178" name="Gruppieren 177"/>
          <p:cNvGrpSpPr/>
          <p:nvPr/>
        </p:nvGrpSpPr>
        <p:grpSpPr>
          <a:xfrm>
            <a:off x="1525584" y="3459042"/>
            <a:ext cx="3451232" cy="151519"/>
            <a:chOff x="6799929" y="4027299"/>
            <a:chExt cx="3451232" cy="144000"/>
          </a:xfrm>
        </p:grpSpPr>
        <p:sp>
          <p:nvSpPr>
            <p:cNvPr id="192" name="Rechteck 191"/>
            <p:cNvSpPr/>
            <p:nvPr/>
          </p:nvSpPr>
          <p:spPr>
            <a:xfrm>
              <a:off x="679992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13</a:t>
              </a:r>
              <a:endParaRPr kumimoji="0" lang="de-DE" sz="800" b="0" i="0" u="none" strike="noStrike" kern="0" cap="none" spc="0" normalizeH="0" baseline="0" noProof="0" dirty="0" smtClean="0">
                <a:ln>
                  <a:noFill/>
                </a:ln>
                <a:effectLst/>
                <a:uLnTx/>
                <a:uFillTx/>
                <a:latin typeface="Calibri"/>
              </a:endParaRPr>
            </a:p>
          </p:txBody>
        </p:sp>
        <p:sp>
          <p:nvSpPr>
            <p:cNvPr id="193" name="Rechteck 192"/>
            <p:cNvSpPr/>
            <p:nvPr/>
          </p:nvSpPr>
          <p:spPr>
            <a:xfrm>
              <a:off x="737574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algn="ctr" defTabSz="914400"/>
              <a:r>
                <a:rPr lang="de-DE" sz="800" kern="0" dirty="0" smtClean="0">
                  <a:latin typeface="Calibri"/>
                </a:rPr>
                <a:t>1</a:t>
              </a:r>
              <a:endParaRPr lang="de-DE" sz="800" kern="0" dirty="0">
                <a:latin typeface="Calibri"/>
              </a:endParaRPr>
            </a:p>
          </p:txBody>
        </p:sp>
        <p:sp>
          <p:nvSpPr>
            <p:cNvPr id="194" name="Rechteck 193"/>
            <p:cNvSpPr/>
            <p:nvPr/>
          </p:nvSpPr>
          <p:spPr>
            <a:xfrm>
              <a:off x="708774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a:t>
              </a:r>
            </a:p>
          </p:txBody>
        </p:sp>
        <p:sp>
          <p:nvSpPr>
            <p:cNvPr id="195" name="Rechteck 194"/>
            <p:cNvSpPr/>
            <p:nvPr/>
          </p:nvSpPr>
          <p:spPr>
            <a:xfrm>
              <a:off x="7659428"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a:t>
              </a:r>
            </a:p>
          </p:txBody>
        </p:sp>
        <p:sp>
          <p:nvSpPr>
            <p:cNvPr id="196" name="Rechteck 195"/>
            <p:cNvSpPr/>
            <p:nvPr/>
          </p:nvSpPr>
          <p:spPr>
            <a:xfrm>
              <a:off x="8235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1</a:t>
              </a:r>
            </a:p>
          </p:txBody>
        </p:sp>
        <p:sp>
          <p:nvSpPr>
            <p:cNvPr id="197" name="Rechteck 196"/>
            <p:cNvSpPr/>
            <p:nvPr/>
          </p:nvSpPr>
          <p:spPr>
            <a:xfrm>
              <a:off x="7947239"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ea typeface="+mn-ea"/>
                  <a:cs typeface="+mn-cs"/>
                </a:rPr>
                <a:t>0</a:t>
              </a:r>
            </a:p>
          </p:txBody>
        </p:sp>
        <p:sp>
          <p:nvSpPr>
            <p:cNvPr id="198" name="Rechteck 197"/>
            <p:cNvSpPr/>
            <p:nvPr/>
          </p:nvSpPr>
          <p:spPr>
            <a:xfrm>
              <a:off x="852785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1</a:t>
              </a:r>
              <a:endParaRPr kumimoji="0" lang="de-DE" sz="800" b="0" i="0" u="none" strike="noStrike" kern="0" cap="none" spc="0" normalizeH="0" baseline="0" noProof="0" dirty="0" smtClean="0">
                <a:ln>
                  <a:noFill/>
                </a:ln>
                <a:effectLst/>
                <a:uLnTx/>
                <a:uFillTx/>
                <a:latin typeface="Calibri"/>
              </a:endParaRPr>
            </a:p>
          </p:txBody>
        </p:sp>
        <p:sp>
          <p:nvSpPr>
            <p:cNvPr id="199" name="Rechteck 198"/>
            <p:cNvSpPr/>
            <p:nvPr/>
          </p:nvSpPr>
          <p:spPr>
            <a:xfrm>
              <a:off x="9103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0</a:t>
              </a:r>
              <a:endParaRPr kumimoji="0" lang="de-DE" sz="800" b="0" i="0" u="none" strike="noStrike" kern="0" cap="none" spc="0" normalizeH="0" baseline="0" noProof="0" dirty="0" smtClean="0">
                <a:ln>
                  <a:noFill/>
                </a:ln>
                <a:effectLst/>
                <a:uLnTx/>
                <a:uFillTx/>
                <a:latin typeface="Calibri"/>
              </a:endParaRPr>
            </a:p>
          </p:txBody>
        </p:sp>
        <p:sp>
          <p:nvSpPr>
            <p:cNvPr id="200" name="Rechteck 199"/>
            <p:cNvSpPr/>
            <p:nvPr/>
          </p:nvSpPr>
          <p:spPr>
            <a:xfrm>
              <a:off x="8815662"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2</a:t>
              </a:r>
              <a:endParaRPr kumimoji="0" lang="de-DE" sz="800" b="0" i="0" u="none" strike="noStrike" kern="0" cap="none" spc="0" normalizeH="0" baseline="0" noProof="0" dirty="0" smtClean="0">
                <a:ln>
                  <a:noFill/>
                </a:ln>
                <a:effectLst/>
                <a:uLnTx/>
                <a:uFillTx/>
                <a:latin typeface="Calibri"/>
              </a:endParaRPr>
            </a:p>
          </p:txBody>
        </p:sp>
        <p:sp>
          <p:nvSpPr>
            <p:cNvPr id="201" name="Rechteck 200"/>
            <p:cNvSpPr/>
            <p:nvPr/>
          </p:nvSpPr>
          <p:spPr>
            <a:xfrm>
              <a:off x="9387350"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latin typeface="Calibri"/>
                </a:rPr>
                <a:t>1</a:t>
              </a:r>
              <a:endParaRPr kumimoji="0" lang="de-DE" sz="800" b="0" i="0" u="none" strike="noStrike" kern="0" cap="none" spc="0" normalizeH="0" baseline="0" noProof="0" dirty="0" smtClean="0">
                <a:ln>
                  <a:noFill/>
                </a:ln>
                <a:effectLst/>
                <a:uLnTx/>
                <a:uFillTx/>
                <a:latin typeface="Calibri"/>
              </a:endParaRPr>
            </a:p>
          </p:txBody>
        </p:sp>
        <p:sp>
          <p:nvSpPr>
            <p:cNvPr id="202" name="Rechteck 201"/>
            <p:cNvSpPr/>
            <p:nvPr/>
          </p:nvSpPr>
          <p:spPr>
            <a:xfrm>
              <a:off x="996316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latin typeface="Calibri"/>
                </a:rPr>
                <a:t>-1</a:t>
              </a:r>
              <a:endParaRPr kumimoji="0" lang="de-DE" sz="800" b="0" i="0" u="none" strike="noStrike" kern="0" cap="none" spc="0" normalizeH="0" baseline="0" noProof="0" dirty="0" smtClean="0">
                <a:ln>
                  <a:noFill/>
                </a:ln>
                <a:effectLst/>
                <a:uLnTx/>
                <a:uFillTx/>
                <a:latin typeface="Calibri"/>
              </a:endParaRPr>
            </a:p>
          </p:txBody>
        </p:sp>
        <p:sp>
          <p:nvSpPr>
            <p:cNvPr id="203" name="Rechteck 202"/>
            <p:cNvSpPr/>
            <p:nvPr/>
          </p:nvSpPr>
          <p:spPr>
            <a:xfrm>
              <a:off x="9675161" y="4027299"/>
              <a:ext cx="288000" cy="144000"/>
            </a:xfrm>
            <a:prstGeom prst="rect">
              <a:avLst/>
            </a:prstGeom>
            <a:solidFill>
              <a:schemeClr val="bg1">
                <a:lumMod val="65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effectLst/>
                  <a:uLnTx/>
                  <a:uFillTx/>
                  <a:latin typeface="Calibri"/>
                </a:rPr>
                <a:t>1</a:t>
              </a:r>
            </a:p>
          </p:txBody>
        </p:sp>
      </p:grpSp>
      <p:grpSp>
        <p:nvGrpSpPr>
          <p:cNvPr id="179" name="Gruppieren 178"/>
          <p:cNvGrpSpPr/>
          <p:nvPr/>
        </p:nvGrpSpPr>
        <p:grpSpPr>
          <a:xfrm>
            <a:off x="1523278" y="3672062"/>
            <a:ext cx="3451232" cy="151519"/>
            <a:chOff x="6799929" y="4027299"/>
            <a:chExt cx="3451232" cy="144000"/>
          </a:xfrm>
        </p:grpSpPr>
        <p:sp>
          <p:nvSpPr>
            <p:cNvPr id="180" name="Rechteck 179"/>
            <p:cNvSpPr/>
            <p:nvPr/>
          </p:nvSpPr>
          <p:spPr>
            <a:xfrm>
              <a:off x="679992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4</a:t>
              </a:r>
            </a:p>
          </p:txBody>
        </p:sp>
        <p:sp>
          <p:nvSpPr>
            <p:cNvPr id="181" name="Rechteck 180"/>
            <p:cNvSpPr/>
            <p:nvPr/>
          </p:nvSpPr>
          <p:spPr>
            <a:xfrm>
              <a:off x="7375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lIns="36000" rIns="36000" rtlCol="0" anchor="ctr"/>
            <a:lstStyle/>
            <a:p>
              <a:pPr algn="ctr" defTabSz="914400"/>
              <a:r>
                <a:rPr lang="de-DE" sz="800" kern="0" dirty="0" smtClean="0">
                  <a:solidFill>
                    <a:prstClr val="white"/>
                  </a:solidFill>
                  <a:latin typeface="Calibri"/>
                </a:rPr>
                <a:t>-19</a:t>
              </a:r>
              <a:endParaRPr lang="de-DE" sz="800" kern="0" dirty="0">
                <a:solidFill>
                  <a:prstClr val="white"/>
                </a:solidFill>
                <a:latin typeface="Calibri"/>
              </a:endParaRPr>
            </a:p>
          </p:txBody>
        </p:sp>
        <p:sp>
          <p:nvSpPr>
            <p:cNvPr id="182" name="Rechteck 181"/>
            <p:cNvSpPr/>
            <p:nvPr/>
          </p:nvSpPr>
          <p:spPr>
            <a:xfrm>
              <a:off x="708774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38</a:t>
              </a:r>
            </a:p>
          </p:txBody>
        </p:sp>
        <p:sp>
          <p:nvSpPr>
            <p:cNvPr id="183" name="Rechteck 182"/>
            <p:cNvSpPr/>
            <p:nvPr/>
          </p:nvSpPr>
          <p:spPr>
            <a:xfrm>
              <a:off x="7659428"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-17</a:t>
              </a:r>
            </a:p>
          </p:txBody>
        </p:sp>
        <p:sp>
          <p:nvSpPr>
            <p:cNvPr id="184" name="Rechteck 183"/>
            <p:cNvSpPr/>
            <p:nvPr/>
          </p:nvSpPr>
          <p:spPr>
            <a:xfrm>
              <a:off x="8235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-22</a:t>
              </a:r>
            </a:p>
          </p:txBody>
        </p:sp>
        <p:sp>
          <p:nvSpPr>
            <p:cNvPr id="185" name="Rechteck 184"/>
            <p:cNvSpPr/>
            <p:nvPr/>
          </p:nvSpPr>
          <p:spPr>
            <a:xfrm>
              <a:off x="7947239"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prstClr val="white"/>
                  </a:solidFill>
                  <a:effectLst/>
                  <a:uLnTx/>
                  <a:uFillTx/>
                  <a:latin typeface="Calibri"/>
                  <a:ea typeface="+mn-ea"/>
                  <a:cs typeface="+mn-cs"/>
                </a:rPr>
                <a:t>9</a:t>
              </a:r>
            </a:p>
          </p:txBody>
        </p:sp>
        <p:sp>
          <p:nvSpPr>
            <p:cNvPr id="186" name="Rechteck 185"/>
            <p:cNvSpPr/>
            <p:nvPr/>
          </p:nvSpPr>
          <p:spPr>
            <a:xfrm>
              <a:off x="852785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15</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7" name="Rechteck 186"/>
            <p:cNvSpPr/>
            <p:nvPr/>
          </p:nvSpPr>
          <p:spPr>
            <a:xfrm>
              <a:off x="9103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a:solidFill>
                    <a:prstClr val="white"/>
                  </a:solidFill>
                  <a:latin typeface="Calibri"/>
                </a:rPr>
                <a:t>0</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8" name="Rechteck 187"/>
            <p:cNvSpPr/>
            <p:nvPr/>
          </p:nvSpPr>
          <p:spPr>
            <a:xfrm>
              <a:off x="8815662"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9" name="Rechteck 188"/>
            <p:cNvSpPr/>
            <p:nvPr/>
          </p:nvSpPr>
          <p:spPr>
            <a:xfrm>
              <a:off x="9387350"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noProof="0" dirty="0" smtClean="0">
                  <a:solidFill>
                    <a:prstClr val="white"/>
                  </a:solidFill>
                  <a:latin typeface="Calibri"/>
                </a:rPr>
                <a:t>18</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0" name="Rechteck 189"/>
            <p:cNvSpPr/>
            <p:nvPr/>
          </p:nvSpPr>
          <p:spPr>
            <a:xfrm>
              <a:off x="9963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9</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1" name="Rechteck 190"/>
            <p:cNvSpPr/>
            <p:nvPr/>
          </p:nvSpPr>
          <p:spPr>
            <a:xfrm>
              <a:off x="9675161" y="4027299"/>
              <a:ext cx="288000" cy="144000"/>
            </a:xfrm>
            <a:prstGeom prst="rect">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800" kern="0" dirty="0" smtClean="0">
                  <a:solidFill>
                    <a:prstClr val="white"/>
                  </a:solidFill>
                  <a:latin typeface="Calibri"/>
                </a:rPr>
                <a:t>-31</a:t>
              </a:r>
              <a:endParaRPr kumimoji="0" lang="de-DE" sz="800" b="0" i="0" u="none" strike="noStrike" kern="0" cap="none" spc="0" normalizeH="0" baseline="0" noProof="0" dirty="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805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p:cNvGrpSpPr/>
          <p:nvPr/>
        </p:nvGrpSpPr>
        <p:grpSpPr>
          <a:xfrm>
            <a:off x="923852" y="3728773"/>
            <a:ext cx="4838267" cy="2490721"/>
            <a:chOff x="923852" y="3728773"/>
            <a:chExt cx="4838267" cy="2490721"/>
          </a:xfrm>
        </p:grpSpPr>
        <p:pic>
          <p:nvPicPr>
            <p:cNvPr id="99" name="Grafik 98"/>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5676"/>
            <a:stretch/>
          </p:blipFill>
          <p:spPr>
            <a:xfrm>
              <a:off x="1069256" y="3728773"/>
              <a:ext cx="4692863" cy="2490721"/>
            </a:xfrm>
            <a:prstGeom prst="rect">
              <a:avLst/>
            </a:prstGeom>
          </p:spPr>
        </p:pic>
        <p:sp>
          <p:nvSpPr>
            <p:cNvPr id="19" name="Textfeld 18"/>
            <p:cNvSpPr txBox="1"/>
            <p:nvPr/>
          </p:nvSpPr>
          <p:spPr>
            <a:xfrm>
              <a:off x="923852" y="4095874"/>
              <a:ext cx="294953" cy="1806329"/>
            </a:xfrm>
            <a:prstGeom prst="rect">
              <a:avLst/>
            </a:prstGeom>
            <a:noFill/>
          </p:spPr>
          <p:txBody>
            <a:bodyPr vert="vert270" wrap="square" lIns="0" tIns="0" rIns="0" bIns="0" rtlCol="0" anchor="t" anchorCtr="0">
              <a:spAutoFit/>
            </a:bodyPr>
            <a:lstStyle/>
            <a:p>
              <a:pPr algn="l">
                <a:lnSpc>
                  <a:spcPts val="2300"/>
                </a:lnSpc>
                <a:spcBef>
                  <a:spcPts val="1150"/>
                </a:spcBef>
              </a:pPr>
              <a:r>
                <a:rPr lang="en-US" sz="800" dirty="0" smtClean="0">
                  <a:hlinkClick r:id="rId4"/>
                </a:rPr>
                <a:t>Credit: </a:t>
              </a:r>
              <a:r>
                <a:rPr lang="en-US" sz="800" dirty="0" err="1" smtClean="0">
                  <a:hlinkClick r:id="rId4"/>
                </a:rPr>
                <a:t>Imagecon</a:t>
              </a:r>
              <a:r>
                <a:rPr lang="en-US" sz="800" dirty="0" smtClean="0">
                  <a:hlinkClick r:id="rId4"/>
                </a:rPr>
                <a:t> 2019 - Jon </a:t>
              </a:r>
              <a:r>
                <a:rPr lang="en-US" sz="800" dirty="0" err="1" smtClean="0">
                  <a:hlinkClick r:id="rId4"/>
                </a:rPr>
                <a:t>Sneyers</a:t>
              </a:r>
              <a:endParaRPr lang="en-US" sz="800" dirty="0" smtClean="0"/>
            </a:p>
          </p:txBody>
        </p:sp>
      </p:grpSp>
      <p:sp>
        <p:nvSpPr>
          <p:cNvPr id="20" name="Rechteck 19"/>
          <p:cNvSpPr/>
          <p:nvPr/>
        </p:nvSpPr>
        <p:spPr>
          <a:xfrm>
            <a:off x="4502552" y="3804975"/>
            <a:ext cx="2777924" cy="380512"/>
          </a:xfrm>
          <a:prstGeom prst="rect">
            <a:avLst/>
          </a:prstGeom>
          <a:solidFill>
            <a:schemeClr val="bg1">
              <a:alpha val="67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a:bodyPr>
          <a:lstStyle/>
          <a:p>
            <a:pPr algn="ctr"/>
            <a:r>
              <a:rPr lang="en-US" sz="2000" b="1" dirty="0" smtClean="0">
                <a:solidFill>
                  <a:srgbClr val="005555"/>
                </a:solidFill>
              </a:rPr>
              <a:t>Lossless – visually lossless – </a:t>
            </a:r>
            <a:r>
              <a:rPr lang="en-US" sz="2000" b="1" dirty="0" err="1" smtClean="0">
                <a:solidFill>
                  <a:srgbClr val="005555"/>
                </a:solidFill>
              </a:rPr>
              <a:t>lossy</a:t>
            </a:r>
            <a:r>
              <a:rPr lang="en-US" sz="2000" b="1" dirty="0" smtClean="0">
                <a:solidFill>
                  <a:srgbClr val="005555"/>
                </a:solidFill>
              </a:rPr>
              <a:t> compression</a:t>
            </a:r>
          </a:p>
          <a:p>
            <a:pPr algn="ctr"/>
            <a:r>
              <a:rPr lang="en-US" sz="1500" dirty="0" smtClean="0">
                <a:solidFill>
                  <a:srgbClr val="005555"/>
                </a:solidFill>
              </a:rPr>
              <a:t>(</a:t>
            </a:r>
            <a:r>
              <a:rPr lang="en-US" sz="1500" dirty="0" err="1" smtClean="0">
                <a:solidFill>
                  <a:srgbClr val="005555"/>
                </a:solidFill>
              </a:rPr>
              <a:t>lossy</a:t>
            </a:r>
            <a:r>
              <a:rPr lang="en-US" sz="1500" dirty="0" smtClean="0">
                <a:solidFill>
                  <a:srgbClr val="005555"/>
                </a:solidFill>
              </a:rPr>
              <a:t>: the original cannot be identically reconstructed from the compressed)</a:t>
            </a:r>
          </a:p>
          <a:p>
            <a:pPr algn="ctr"/>
            <a:endParaRPr lang="en-US" sz="2000" b="1" dirty="0" smtClean="0">
              <a:solidFill>
                <a:srgbClr val="005555"/>
              </a:solidFill>
            </a:endParaRPr>
          </a:p>
          <a:p>
            <a:pPr algn="ctr"/>
            <a:endParaRPr lang="en-US" sz="2000" b="1" dirty="0">
              <a:solidFill>
                <a:srgbClr val="005555"/>
              </a:solidFill>
            </a:endParaRPr>
          </a:p>
          <a:p>
            <a:pPr algn="ctr"/>
            <a:endParaRPr lang="en-US" sz="2000" b="1" dirty="0">
              <a:solidFill>
                <a:srgbClr val="005555"/>
              </a:solidFill>
            </a:endParaRPr>
          </a:p>
          <a:p>
            <a:pPr algn="ctr"/>
            <a:r>
              <a:rPr lang="en-US" sz="1500" dirty="0" smtClean="0">
                <a:solidFill>
                  <a:srgbClr val="005555"/>
                </a:solidFill>
              </a:rPr>
              <a:t>(visually lossless: apply the above, limited to a level not perceivable to the human eye)</a:t>
            </a:r>
            <a:endParaRPr lang="en-US" sz="1500" dirty="0">
              <a:solidFill>
                <a:srgbClr val="005555"/>
              </a:solidFill>
            </a:endParaRPr>
          </a:p>
          <a:p>
            <a:pPr lvl="0" algn="ctr"/>
            <a:r>
              <a:rPr lang="en-US" sz="2000" b="1" dirty="0" smtClean="0">
                <a:solidFill>
                  <a:srgbClr val="005555"/>
                </a:solidFill>
              </a:rPr>
              <a:t>Progressive encoding</a:t>
            </a:r>
            <a:endParaRPr lang="en-US" sz="2000" b="1" dirty="0">
              <a:solidFill>
                <a:srgbClr val="005555"/>
              </a:solidFill>
            </a:endParaRPr>
          </a:p>
        </p:txBody>
      </p:sp>
      <p:sp>
        <p:nvSpPr>
          <p:cNvPr id="6" name="Titel 5"/>
          <p:cNvSpPr>
            <a:spLocks noGrp="1"/>
          </p:cNvSpPr>
          <p:nvPr>
            <p:ph type="title"/>
          </p:nvPr>
        </p:nvSpPr>
        <p:spPr/>
        <p:txBody>
          <a:bodyPr/>
          <a:lstStyle/>
          <a:p>
            <a:r>
              <a:rPr lang="en-US" dirty="0" smtClean="0"/>
              <a:t>Basics – Compression schemes – loss &amp; progress</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a:t>
            </a:r>
            <a:r>
              <a:rPr lang="en-US" sz="1600" dirty="0">
                <a:solidFill>
                  <a:srgbClr val="669999"/>
                </a:solidFill>
                <a:effectLst>
                  <a:outerShdw blurRad="38100" dist="38100" dir="2700000" algn="tl">
                    <a:srgbClr val="000000">
                      <a:alpha val="43137"/>
                    </a:srgbClr>
                  </a:outerShdw>
                </a:effectLst>
              </a:rPr>
              <a:t>Compression</a:t>
            </a:r>
            <a:r>
              <a:rPr lang="en-US" sz="1600" dirty="0">
                <a:solidFill>
                  <a:srgbClr val="99BBBB"/>
                </a:solidFill>
              </a:rPr>
              <a:t> | S.o.t. Art | Challenges | FPV History | FPV Algorithm | FPV@W7X | Outlook | Standardization</a:t>
            </a:r>
          </a:p>
        </p:txBody>
      </p:sp>
      <p:grpSp>
        <p:nvGrpSpPr>
          <p:cNvPr id="24" name="Gruppieren 23"/>
          <p:cNvGrpSpPr/>
          <p:nvPr/>
        </p:nvGrpSpPr>
        <p:grpSpPr>
          <a:xfrm>
            <a:off x="9176027" y="513117"/>
            <a:ext cx="2901017" cy="2056048"/>
            <a:chOff x="8863510" y="513117"/>
            <a:chExt cx="2901017" cy="2056048"/>
          </a:xfrm>
        </p:grpSpPr>
        <p:graphicFrame>
          <p:nvGraphicFramePr>
            <p:cNvPr id="10" name="Diagramm 9"/>
            <p:cNvGraphicFramePr/>
            <p:nvPr>
              <p:extLst>
                <p:ext uri="{D42A27DB-BD31-4B8C-83A1-F6EECF244321}">
                  <p14:modId xmlns:p14="http://schemas.microsoft.com/office/powerpoint/2010/main" val="2988554343"/>
                </p:ext>
              </p:extLst>
            </p:nvPr>
          </p:nvGraphicFramePr>
          <p:xfrm>
            <a:off x="8863510" y="513117"/>
            <a:ext cx="2901017" cy="2056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feld 10"/>
            <p:cNvSpPr txBox="1"/>
            <p:nvPr/>
          </p:nvSpPr>
          <p:spPr>
            <a:xfrm rot="18288752">
              <a:off x="9556930" y="1287780"/>
              <a:ext cx="579120" cy="246221"/>
            </a:xfrm>
            <a:prstGeom prst="rect">
              <a:avLst/>
            </a:prstGeom>
            <a:noFill/>
          </p:spPr>
          <p:txBody>
            <a:bodyPr wrap="square" lIns="0" tIns="0" rIns="0" bIns="0" rtlCol="0" anchor="t" anchorCtr="0">
              <a:spAutoFit/>
            </a:bodyPr>
            <a:lstStyle/>
            <a:p>
              <a:pPr lvl="0"/>
              <a:r>
                <a:rPr lang="en-US" sz="1600" b="1" dirty="0" smtClean="0">
                  <a:solidFill>
                    <a:srgbClr val="005555"/>
                  </a:solidFill>
                </a:rPr>
                <a:t>≠ </a:t>
              </a:r>
              <a:r>
                <a:rPr lang="en-US" sz="1600" b="1" dirty="0">
                  <a:solidFill>
                    <a:srgbClr val="005555"/>
                  </a:solidFill>
                </a:rPr>
                <a:t>? </a:t>
              </a:r>
              <a:r>
                <a:rPr lang="en-US" sz="1600" b="1" dirty="0" smtClean="0">
                  <a:solidFill>
                    <a:srgbClr val="005555"/>
                  </a:solidFill>
                </a:rPr>
                <a:t>=</a:t>
              </a:r>
              <a:endParaRPr lang="en-US" sz="1600" b="1" dirty="0">
                <a:solidFill>
                  <a:srgbClr val="005555"/>
                </a:solidFill>
              </a:endParaRPr>
            </a:p>
          </p:txBody>
        </p:sp>
      </p:grpSp>
      <p:sp>
        <p:nvSpPr>
          <p:cNvPr id="12" name="Textfeld 11"/>
          <p:cNvSpPr txBox="1"/>
          <p:nvPr/>
        </p:nvSpPr>
        <p:spPr>
          <a:xfrm>
            <a:off x="4740122" y="2163500"/>
            <a:ext cx="2725550" cy="164147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solidFill>
                  <a:srgbClr val="005555"/>
                </a:solidFill>
              </a:rPr>
              <a:t>Reduce bit depth</a:t>
            </a:r>
          </a:p>
          <a:p>
            <a:pPr marL="180000" indent="-180000" algn="l">
              <a:lnSpc>
                <a:spcPts val="2300"/>
              </a:lnSpc>
              <a:spcBef>
                <a:spcPts val="1150"/>
              </a:spcBef>
              <a:buFont typeface="Arial" panose="020B0604020202020204" pitchFamily="34" charset="0"/>
              <a:buChar char="•"/>
            </a:pPr>
            <a:r>
              <a:rPr lang="en-US" sz="1600" dirty="0" smtClean="0">
                <a:solidFill>
                  <a:srgbClr val="005555"/>
                </a:solidFill>
              </a:rPr>
              <a:t>Reduce resolution</a:t>
            </a:r>
          </a:p>
          <a:p>
            <a:pPr marL="180000" indent="-180000" algn="l">
              <a:lnSpc>
                <a:spcPts val="2300"/>
              </a:lnSpc>
              <a:spcBef>
                <a:spcPts val="1150"/>
              </a:spcBef>
              <a:buFont typeface="Arial" panose="020B0604020202020204" pitchFamily="34" charset="0"/>
              <a:buChar char="•"/>
            </a:pPr>
            <a:r>
              <a:rPr lang="en-US" sz="1600" dirty="0" smtClean="0">
                <a:solidFill>
                  <a:srgbClr val="005555"/>
                </a:solidFill>
              </a:rPr>
              <a:t>Reduce high frequencies</a:t>
            </a:r>
          </a:p>
          <a:p>
            <a:pPr marL="180000" indent="-180000" algn="l">
              <a:lnSpc>
                <a:spcPts val="2300"/>
              </a:lnSpc>
              <a:spcBef>
                <a:spcPts val="1150"/>
              </a:spcBef>
              <a:buFont typeface="Arial" panose="020B0604020202020204" pitchFamily="34" charset="0"/>
              <a:buChar char="•"/>
            </a:pPr>
            <a:endParaRPr lang="en-US" sz="1600" dirty="0" err="1" smtClean="0">
              <a:solidFill>
                <a:srgbClr val="005555"/>
              </a:solidFill>
            </a:endParaRPr>
          </a:p>
        </p:txBody>
      </p:sp>
      <p:pic>
        <p:nvPicPr>
          <p:cNvPr id="13" name="Grafik 12"/>
          <p:cNvPicPr>
            <a:picLocks noChangeAspect="1"/>
          </p:cNvPicPr>
          <p:nvPr/>
        </p:nvPicPr>
        <p:blipFill>
          <a:blip r:embed="rId10"/>
          <a:stretch>
            <a:fillRect/>
          </a:stretch>
        </p:blipFill>
        <p:spPr>
          <a:xfrm>
            <a:off x="3664094" y="2172345"/>
            <a:ext cx="976967" cy="1271608"/>
          </a:xfrm>
          <a:prstGeom prst="rect">
            <a:avLst/>
          </a:prstGeom>
        </p:spPr>
      </p:pic>
      <p:pic>
        <p:nvPicPr>
          <p:cNvPr id="14" name="Grafik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65277" y="2118986"/>
            <a:ext cx="648000" cy="396000"/>
          </a:xfrm>
          <a:prstGeom prst="rect">
            <a:avLst/>
          </a:prstGeom>
        </p:spPr>
      </p:pic>
      <p:pic>
        <p:nvPicPr>
          <p:cNvPr id="16" name="Grafik 15"/>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65277" y="2561817"/>
            <a:ext cx="648000" cy="396000"/>
          </a:xfrm>
          <a:prstGeom prst="rect">
            <a:avLst/>
          </a:prstGeom>
        </p:spPr>
      </p:pic>
      <p:pic>
        <p:nvPicPr>
          <p:cNvPr id="18" name="Grafik 17"/>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65277" y="3006965"/>
            <a:ext cx="648000" cy="396000"/>
          </a:xfrm>
          <a:prstGeom prst="rect">
            <a:avLst/>
          </a:prstGeom>
        </p:spPr>
      </p:pic>
      <p:sp>
        <p:nvSpPr>
          <p:cNvPr id="101" name="Textfeld 100"/>
          <p:cNvSpPr txBox="1"/>
          <p:nvPr/>
        </p:nvSpPr>
        <p:spPr>
          <a:xfrm>
            <a:off x="6050513" y="4243388"/>
            <a:ext cx="2943016" cy="1038746"/>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solidFill>
                  <a:srgbClr val="005555"/>
                </a:solidFill>
              </a:rPr>
              <a:t>Encode high level details first</a:t>
            </a:r>
          </a:p>
          <a:p>
            <a:pPr marL="180000" indent="-180000" algn="l">
              <a:lnSpc>
                <a:spcPts val="2300"/>
              </a:lnSpc>
              <a:spcBef>
                <a:spcPts val="1150"/>
              </a:spcBef>
              <a:buFont typeface="Arial" panose="020B0604020202020204" pitchFamily="34" charset="0"/>
              <a:buChar char="•"/>
            </a:pPr>
            <a:r>
              <a:rPr lang="en-US" sz="1600" dirty="0" smtClean="0">
                <a:solidFill>
                  <a:srgbClr val="005555"/>
                </a:solidFill>
              </a:rPr>
              <a:t>Progressively add more details later in the bit stream</a:t>
            </a:r>
          </a:p>
        </p:txBody>
      </p:sp>
      <p:grpSp>
        <p:nvGrpSpPr>
          <p:cNvPr id="21" name="Gruppieren 20"/>
          <p:cNvGrpSpPr/>
          <p:nvPr/>
        </p:nvGrpSpPr>
        <p:grpSpPr>
          <a:xfrm>
            <a:off x="10029204" y="3783868"/>
            <a:ext cx="1219110" cy="1240528"/>
            <a:chOff x="10205664" y="2624813"/>
            <a:chExt cx="1219110" cy="1240528"/>
          </a:xfrm>
        </p:grpSpPr>
        <p:sp>
          <p:nvSpPr>
            <p:cNvPr id="102" name="Rechteck 101"/>
            <p:cNvSpPr/>
            <p:nvPr/>
          </p:nvSpPr>
          <p:spPr>
            <a:xfrm>
              <a:off x="10205664" y="2624813"/>
              <a:ext cx="288000" cy="288000"/>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103" name="Rechteck 102"/>
            <p:cNvSpPr/>
            <p:nvPr/>
          </p:nvSpPr>
          <p:spPr>
            <a:xfrm>
              <a:off x="10516034" y="2624813"/>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1,0</a:t>
              </a:r>
            </a:p>
          </p:txBody>
        </p:sp>
        <p:sp>
          <p:nvSpPr>
            <p:cNvPr id="104" name="Rechteck 103"/>
            <p:cNvSpPr/>
            <p:nvPr/>
          </p:nvSpPr>
          <p:spPr>
            <a:xfrm>
              <a:off x="10826404" y="2624813"/>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a:t>
              </a:r>
            </a:p>
          </p:txBody>
        </p:sp>
        <p:sp>
          <p:nvSpPr>
            <p:cNvPr id="105" name="Rechteck 104"/>
            <p:cNvSpPr/>
            <p:nvPr/>
          </p:nvSpPr>
          <p:spPr>
            <a:xfrm>
              <a:off x="10205664" y="2942322"/>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0,1</a:t>
              </a:r>
            </a:p>
          </p:txBody>
        </p:sp>
        <p:sp>
          <p:nvSpPr>
            <p:cNvPr id="106" name="Rechteck 105"/>
            <p:cNvSpPr/>
            <p:nvPr/>
          </p:nvSpPr>
          <p:spPr>
            <a:xfrm>
              <a:off x="10516034" y="2942322"/>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1,1</a:t>
              </a:r>
            </a:p>
          </p:txBody>
        </p:sp>
        <p:sp>
          <p:nvSpPr>
            <p:cNvPr id="107" name="Rechteck 106"/>
            <p:cNvSpPr/>
            <p:nvPr/>
          </p:nvSpPr>
          <p:spPr>
            <a:xfrm>
              <a:off x="10826404" y="2942322"/>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2,1</a:t>
              </a:r>
            </a:p>
          </p:txBody>
        </p:sp>
        <p:sp>
          <p:nvSpPr>
            <p:cNvPr id="108" name="Rechteck 107"/>
            <p:cNvSpPr/>
            <p:nvPr/>
          </p:nvSpPr>
          <p:spPr>
            <a:xfrm>
              <a:off x="10205664" y="3259831"/>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0,2</a:t>
              </a:r>
            </a:p>
          </p:txBody>
        </p:sp>
        <p:sp>
          <p:nvSpPr>
            <p:cNvPr id="109" name="Rechteck 108"/>
            <p:cNvSpPr/>
            <p:nvPr/>
          </p:nvSpPr>
          <p:spPr>
            <a:xfrm>
              <a:off x="10516034" y="325983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1,2</a:t>
              </a:r>
            </a:p>
          </p:txBody>
        </p:sp>
        <p:sp>
          <p:nvSpPr>
            <p:cNvPr id="110" name="Rechteck 109"/>
            <p:cNvSpPr/>
            <p:nvPr/>
          </p:nvSpPr>
          <p:spPr>
            <a:xfrm>
              <a:off x="10826404" y="325983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smtClean="0">
                  <a:solidFill>
                    <a:schemeClr val="tx1">
                      <a:lumMod val="95000"/>
                      <a:lumOff val="5000"/>
                    </a:schemeClr>
                  </a:solidFill>
                  <a:latin typeface="Calibri"/>
                </a:rPr>
                <a:t>2,2</a:t>
              </a:r>
              <a:endPar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111" name="Rechteck 110"/>
            <p:cNvSpPr/>
            <p:nvPr/>
          </p:nvSpPr>
          <p:spPr>
            <a:xfrm>
              <a:off x="10205664" y="357734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0,3</a:t>
              </a:r>
            </a:p>
          </p:txBody>
        </p:sp>
        <p:sp>
          <p:nvSpPr>
            <p:cNvPr id="113" name="Rechteck 112"/>
            <p:cNvSpPr/>
            <p:nvPr/>
          </p:nvSpPr>
          <p:spPr>
            <a:xfrm>
              <a:off x="10516034" y="357734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1,3</a:t>
              </a:r>
            </a:p>
          </p:txBody>
        </p:sp>
        <p:sp>
          <p:nvSpPr>
            <p:cNvPr id="116" name="Rechteck 115"/>
            <p:cNvSpPr/>
            <p:nvPr/>
          </p:nvSpPr>
          <p:spPr>
            <a:xfrm>
              <a:off x="10826404" y="357734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2,3</a:t>
              </a:r>
            </a:p>
          </p:txBody>
        </p:sp>
        <p:sp>
          <p:nvSpPr>
            <p:cNvPr id="124" name="Rechteck 123"/>
            <p:cNvSpPr/>
            <p:nvPr/>
          </p:nvSpPr>
          <p:spPr>
            <a:xfrm>
              <a:off x="11136774" y="2624813"/>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3,0</a:t>
              </a:r>
            </a:p>
          </p:txBody>
        </p:sp>
        <p:sp>
          <p:nvSpPr>
            <p:cNvPr id="125" name="Rechteck 124"/>
            <p:cNvSpPr/>
            <p:nvPr/>
          </p:nvSpPr>
          <p:spPr>
            <a:xfrm>
              <a:off x="11136774" y="2942322"/>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3,1</a:t>
              </a:r>
            </a:p>
          </p:txBody>
        </p:sp>
        <p:sp>
          <p:nvSpPr>
            <p:cNvPr id="126" name="Rechteck 125"/>
            <p:cNvSpPr/>
            <p:nvPr/>
          </p:nvSpPr>
          <p:spPr>
            <a:xfrm>
              <a:off x="11136774" y="325983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3,2</a:t>
              </a:r>
            </a:p>
          </p:txBody>
        </p:sp>
        <p:sp>
          <p:nvSpPr>
            <p:cNvPr id="127" name="Rechteck 126"/>
            <p:cNvSpPr/>
            <p:nvPr/>
          </p:nvSpPr>
          <p:spPr>
            <a:xfrm>
              <a:off x="11136774" y="3577341"/>
              <a:ext cx="288000" cy="288000"/>
            </a:xfrm>
            <a:prstGeom prst="rect">
              <a:avLst/>
            </a:prstGeom>
            <a:solidFill>
              <a:schemeClr val="tx1">
                <a:lumMod val="95000"/>
                <a:lumOff val="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3,3</a:t>
              </a:r>
            </a:p>
          </p:txBody>
        </p:sp>
      </p:grpSp>
      <p:grpSp>
        <p:nvGrpSpPr>
          <p:cNvPr id="128" name="Gruppieren 127"/>
          <p:cNvGrpSpPr/>
          <p:nvPr/>
        </p:nvGrpSpPr>
        <p:grpSpPr>
          <a:xfrm>
            <a:off x="11323802" y="5444088"/>
            <a:ext cx="673713" cy="685549"/>
            <a:chOff x="10205664" y="2624813"/>
            <a:chExt cx="1219110" cy="1240528"/>
          </a:xfrm>
        </p:grpSpPr>
        <p:sp>
          <p:nvSpPr>
            <p:cNvPr id="129" name="Rechteck 128"/>
            <p:cNvSpPr/>
            <p:nvPr/>
          </p:nvSpPr>
          <p:spPr>
            <a:xfrm>
              <a:off x="10205664" y="2624813"/>
              <a:ext cx="288000" cy="288000"/>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131" name="Rechteck 130"/>
            <p:cNvSpPr/>
            <p:nvPr/>
          </p:nvSpPr>
          <p:spPr>
            <a:xfrm>
              <a:off x="10516034" y="2624813"/>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1,0</a:t>
              </a:r>
            </a:p>
          </p:txBody>
        </p:sp>
        <p:sp>
          <p:nvSpPr>
            <p:cNvPr id="140" name="Rechteck 139"/>
            <p:cNvSpPr/>
            <p:nvPr/>
          </p:nvSpPr>
          <p:spPr>
            <a:xfrm>
              <a:off x="10826404" y="2624813"/>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a:t>
              </a:r>
            </a:p>
          </p:txBody>
        </p:sp>
        <p:sp>
          <p:nvSpPr>
            <p:cNvPr id="141" name="Rechteck 140"/>
            <p:cNvSpPr/>
            <p:nvPr/>
          </p:nvSpPr>
          <p:spPr>
            <a:xfrm>
              <a:off x="10205664" y="2942322"/>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0,1</a:t>
              </a:r>
            </a:p>
          </p:txBody>
        </p:sp>
        <p:sp>
          <p:nvSpPr>
            <p:cNvPr id="142" name="Rechteck 141"/>
            <p:cNvSpPr/>
            <p:nvPr/>
          </p:nvSpPr>
          <p:spPr>
            <a:xfrm>
              <a:off x="10516034" y="2942322"/>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1,1</a:t>
              </a:r>
            </a:p>
          </p:txBody>
        </p:sp>
        <p:sp>
          <p:nvSpPr>
            <p:cNvPr id="143" name="Rechteck 142"/>
            <p:cNvSpPr/>
            <p:nvPr/>
          </p:nvSpPr>
          <p:spPr>
            <a:xfrm>
              <a:off x="10826404" y="2942322"/>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2,1</a:t>
              </a:r>
            </a:p>
          </p:txBody>
        </p:sp>
        <p:sp>
          <p:nvSpPr>
            <p:cNvPr id="144" name="Rechteck 143"/>
            <p:cNvSpPr/>
            <p:nvPr/>
          </p:nvSpPr>
          <p:spPr>
            <a:xfrm>
              <a:off x="10205664" y="3259831"/>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0,2</a:t>
              </a:r>
            </a:p>
          </p:txBody>
        </p:sp>
        <p:sp>
          <p:nvSpPr>
            <p:cNvPr id="145" name="Rechteck 144"/>
            <p:cNvSpPr/>
            <p:nvPr/>
          </p:nvSpPr>
          <p:spPr>
            <a:xfrm>
              <a:off x="10516034" y="325983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1,2</a:t>
              </a:r>
            </a:p>
          </p:txBody>
        </p:sp>
        <p:sp>
          <p:nvSpPr>
            <p:cNvPr id="146" name="Rechteck 145"/>
            <p:cNvSpPr/>
            <p:nvPr/>
          </p:nvSpPr>
          <p:spPr>
            <a:xfrm>
              <a:off x="10826404" y="325983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 kern="0" dirty="0" smtClean="0">
                  <a:solidFill>
                    <a:schemeClr val="tx1">
                      <a:lumMod val="95000"/>
                      <a:lumOff val="5000"/>
                    </a:schemeClr>
                  </a:solidFill>
                  <a:latin typeface="Calibri"/>
                </a:rPr>
                <a:t>2,2</a:t>
              </a: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ndParaRPr>
            </a:p>
          </p:txBody>
        </p:sp>
        <p:sp>
          <p:nvSpPr>
            <p:cNvPr id="147" name="Rechteck 146"/>
            <p:cNvSpPr/>
            <p:nvPr/>
          </p:nvSpPr>
          <p:spPr>
            <a:xfrm>
              <a:off x="10205664" y="357734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0,3</a:t>
              </a:r>
            </a:p>
          </p:txBody>
        </p:sp>
        <p:sp>
          <p:nvSpPr>
            <p:cNvPr id="148" name="Rechteck 147"/>
            <p:cNvSpPr/>
            <p:nvPr/>
          </p:nvSpPr>
          <p:spPr>
            <a:xfrm>
              <a:off x="10516034" y="357734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1,3</a:t>
              </a:r>
            </a:p>
          </p:txBody>
        </p:sp>
        <p:sp>
          <p:nvSpPr>
            <p:cNvPr id="149" name="Rechteck 148"/>
            <p:cNvSpPr/>
            <p:nvPr/>
          </p:nvSpPr>
          <p:spPr>
            <a:xfrm>
              <a:off x="10826404" y="357734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2,3</a:t>
              </a:r>
            </a:p>
          </p:txBody>
        </p:sp>
        <p:sp>
          <p:nvSpPr>
            <p:cNvPr id="152" name="Rechteck 151"/>
            <p:cNvSpPr/>
            <p:nvPr/>
          </p:nvSpPr>
          <p:spPr>
            <a:xfrm>
              <a:off x="11136774" y="2624813"/>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3,0</a:t>
              </a:r>
            </a:p>
          </p:txBody>
        </p:sp>
        <p:sp>
          <p:nvSpPr>
            <p:cNvPr id="153" name="Rechteck 152"/>
            <p:cNvSpPr/>
            <p:nvPr/>
          </p:nvSpPr>
          <p:spPr>
            <a:xfrm>
              <a:off x="11136774" y="2942322"/>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3,1</a:t>
              </a:r>
            </a:p>
          </p:txBody>
        </p:sp>
        <p:sp>
          <p:nvSpPr>
            <p:cNvPr id="154" name="Rechteck 153"/>
            <p:cNvSpPr/>
            <p:nvPr/>
          </p:nvSpPr>
          <p:spPr>
            <a:xfrm>
              <a:off x="11136774" y="325983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3,2</a:t>
              </a:r>
            </a:p>
          </p:txBody>
        </p:sp>
        <p:sp>
          <p:nvSpPr>
            <p:cNvPr id="155" name="Rechteck 154"/>
            <p:cNvSpPr/>
            <p:nvPr/>
          </p:nvSpPr>
          <p:spPr>
            <a:xfrm>
              <a:off x="11136774" y="3577341"/>
              <a:ext cx="288000" cy="288000"/>
            </a:xfrm>
            <a:prstGeom prst="rect">
              <a:avLst/>
            </a:prstGeom>
            <a:solidFill>
              <a:schemeClr val="tx1">
                <a:lumMod val="95000"/>
                <a:lumOff val="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3,3</a:t>
              </a:r>
            </a:p>
          </p:txBody>
        </p:sp>
      </p:grpSp>
      <p:grpSp>
        <p:nvGrpSpPr>
          <p:cNvPr id="156" name="Gruppieren 155"/>
          <p:cNvGrpSpPr/>
          <p:nvPr/>
        </p:nvGrpSpPr>
        <p:grpSpPr>
          <a:xfrm>
            <a:off x="8863510" y="5617070"/>
            <a:ext cx="330677" cy="339585"/>
            <a:chOff x="10205664" y="2624813"/>
            <a:chExt cx="598374" cy="614493"/>
          </a:xfrm>
        </p:grpSpPr>
        <p:sp>
          <p:nvSpPr>
            <p:cNvPr id="157" name="Rechteck 156"/>
            <p:cNvSpPr/>
            <p:nvPr/>
          </p:nvSpPr>
          <p:spPr>
            <a:xfrm>
              <a:off x="10205664" y="2624813"/>
              <a:ext cx="288001" cy="287999"/>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167" name="Rechteck 166"/>
            <p:cNvSpPr/>
            <p:nvPr/>
          </p:nvSpPr>
          <p:spPr>
            <a:xfrm>
              <a:off x="10205664" y="2951303"/>
              <a:ext cx="288001" cy="287999"/>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168" name="Rechteck 167"/>
            <p:cNvSpPr/>
            <p:nvPr/>
          </p:nvSpPr>
          <p:spPr>
            <a:xfrm>
              <a:off x="10516035" y="2624813"/>
              <a:ext cx="288001" cy="287999"/>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176" name="Rechteck 175"/>
            <p:cNvSpPr/>
            <p:nvPr/>
          </p:nvSpPr>
          <p:spPr>
            <a:xfrm>
              <a:off x="10516037" y="2951305"/>
              <a:ext cx="288001" cy="288001"/>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 kern="0" dirty="0" smtClean="0">
                  <a:solidFill>
                    <a:schemeClr val="tx1">
                      <a:lumMod val="95000"/>
                      <a:lumOff val="5000"/>
                    </a:schemeClr>
                  </a:solidFill>
                  <a:latin typeface="Calibri"/>
                </a:rPr>
                <a:t>2,2</a:t>
              </a: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ndParaRPr>
            </a:p>
          </p:txBody>
        </p:sp>
      </p:grpSp>
      <p:grpSp>
        <p:nvGrpSpPr>
          <p:cNvPr id="240" name="Gruppieren 239"/>
          <p:cNvGrpSpPr/>
          <p:nvPr/>
        </p:nvGrpSpPr>
        <p:grpSpPr>
          <a:xfrm>
            <a:off x="9454716" y="5444088"/>
            <a:ext cx="673713" cy="685549"/>
            <a:chOff x="10205664" y="2624813"/>
            <a:chExt cx="1219110" cy="1240528"/>
          </a:xfrm>
        </p:grpSpPr>
        <p:sp>
          <p:nvSpPr>
            <p:cNvPr id="241" name="Rechteck 240"/>
            <p:cNvSpPr/>
            <p:nvPr/>
          </p:nvSpPr>
          <p:spPr>
            <a:xfrm>
              <a:off x="10205664" y="2624813"/>
              <a:ext cx="288000" cy="288000"/>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242" name="Rechteck 241"/>
            <p:cNvSpPr/>
            <p:nvPr/>
          </p:nvSpPr>
          <p:spPr>
            <a:xfrm>
              <a:off x="10516034" y="2624813"/>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3" name="Rechteck 242"/>
            <p:cNvSpPr/>
            <p:nvPr/>
          </p:nvSpPr>
          <p:spPr>
            <a:xfrm>
              <a:off x="10826404" y="2624813"/>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4" name="Rechteck 243"/>
            <p:cNvSpPr/>
            <p:nvPr/>
          </p:nvSpPr>
          <p:spPr>
            <a:xfrm>
              <a:off x="10205664" y="2942322"/>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5" name="Rechteck 244"/>
            <p:cNvSpPr/>
            <p:nvPr/>
          </p:nvSpPr>
          <p:spPr>
            <a:xfrm>
              <a:off x="10516034" y="2942322"/>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1,1</a:t>
              </a:r>
            </a:p>
          </p:txBody>
        </p:sp>
        <p:sp>
          <p:nvSpPr>
            <p:cNvPr id="246" name="Rechteck 245"/>
            <p:cNvSpPr/>
            <p:nvPr/>
          </p:nvSpPr>
          <p:spPr>
            <a:xfrm>
              <a:off x="10826404" y="2942322"/>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7" name="Rechteck 246"/>
            <p:cNvSpPr/>
            <p:nvPr/>
          </p:nvSpPr>
          <p:spPr>
            <a:xfrm>
              <a:off x="10205664" y="3259831"/>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8" name="Rechteck 247"/>
            <p:cNvSpPr/>
            <p:nvPr/>
          </p:nvSpPr>
          <p:spPr>
            <a:xfrm>
              <a:off x="10516034" y="325983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49" name="Rechteck 248"/>
            <p:cNvSpPr/>
            <p:nvPr/>
          </p:nvSpPr>
          <p:spPr>
            <a:xfrm>
              <a:off x="10826404" y="325983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 kern="0" dirty="0" smtClean="0">
                  <a:solidFill>
                    <a:schemeClr val="tx1">
                      <a:lumMod val="95000"/>
                      <a:lumOff val="5000"/>
                    </a:schemeClr>
                  </a:solidFill>
                  <a:latin typeface="Calibri"/>
                </a:rPr>
                <a:t>2,2</a:t>
              </a: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ndParaRPr>
            </a:p>
          </p:txBody>
        </p:sp>
        <p:sp>
          <p:nvSpPr>
            <p:cNvPr id="250" name="Rechteck 249"/>
            <p:cNvSpPr/>
            <p:nvPr/>
          </p:nvSpPr>
          <p:spPr>
            <a:xfrm>
              <a:off x="10205664" y="357734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1" name="Rechteck 250"/>
            <p:cNvSpPr/>
            <p:nvPr/>
          </p:nvSpPr>
          <p:spPr>
            <a:xfrm>
              <a:off x="10516034" y="357734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2" name="Rechteck 251"/>
            <p:cNvSpPr/>
            <p:nvPr/>
          </p:nvSpPr>
          <p:spPr>
            <a:xfrm>
              <a:off x="10826404" y="357734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3" name="Rechteck 252"/>
            <p:cNvSpPr/>
            <p:nvPr/>
          </p:nvSpPr>
          <p:spPr>
            <a:xfrm>
              <a:off x="11136774" y="2624813"/>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4" name="Rechteck 253"/>
            <p:cNvSpPr/>
            <p:nvPr/>
          </p:nvSpPr>
          <p:spPr>
            <a:xfrm>
              <a:off x="11136774" y="2942322"/>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5" name="Rechteck 254"/>
            <p:cNvSpPr/>
            <p:nvPr/>
          </p:nvSpPr>
          <p:spPr>
            <a:xfrm>
              <a:off x="11136774" y="325983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56" name="Rechteck 255"/>
            <p:cNvSpPr/>
            <p:nvPr/>
          </p:nvSpPr>
          <p:spPr>
            <a:xfrm>
              <a:off x="11136774" y="3577341"/>
              <a:ext cx="288000" cy="288000"/>
            </a:xfrm>
            <a:prstGeom prst="rect">
              <a:avLst/>
            </a:prstGeom>
            <a:solidFill>
              <a:schemeClr val="tx1">
                <a:lumMod val="95000"/>
                <a:lumOff val="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3,3</a:t>
              </a:r>
            </a:p>
          </p:txBody>
        </p:sp>
      </p:grpSp>
      <p:grpSp>
        <p:nvGrpSpPr>
          <p:cNvPr id="257" name="Gruppieren 256"/>
          <p:cNvGrpSpPr/>
          <p:nvPr/>
        </p:nvGrpSpPr>
        <p:grpSpPr>
          <a:xfrm>
            <a:off x="10389560" y="5452241"/>
            <a:ext cx="673713" cy="685549"/>
            <a:chOff x="10205664" y="2624813"/>
            <a:chExt cx="1219110" cy="1240528"/>
          </a:xfrm>
        </p:grpSpPr>
        <p:sp>
          <p:nvSpPr>
            <p:cNvPr id="258" name="Rechteck 257"/>
            <p:cNvSpPr/>
            <p:nvPr/>
          </p:nvSpPr>
          <p:spPr>
            <a:xfrm>
              <a:off x="10205664" y="2624813"/>
              <a:ext cx="288000" cy="288000"/>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259" name="Rechteck 258"/>
            <p:cNvSpPr/>
            <p:nvPr/>
          </p:nvSpPr>
          <p:spPr>
            <a:xfrm>
              <a:off x="10516034" y="2624813"/>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60" name="Rechteck 259"/>
            <p:cNvSpPr/>
            <p:nvPr/>
          </p:nvSpPr>
          <p:spPr>
            <a:xfrm>
              <a:off x="10826404" y="2624813"/>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61" name="Rechteck 260"/>
            <p:cNvSpPr/>
            <p:nvPr/>
          </p:nvSpPr>
          <p:spPr>
            <a:xfrm>
              <a:off x="10205664" y="2942322"/>
              <a:ext cx="288000" cy="288000"/>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62" name="Rechteck 261"/>
            <p:cNvSpPr/>
            <p:nvPr/>
          </p:nvSpPr>
          <p:spPr>
            <a:xfrm>
              <a:off x="10516034" y="2942322"/>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1,1</a:t>
              </a:r>
            </a:p>
          </p:txBody>
        </p:sp>
        <p:sp>
          <p:nvSpPr>
            <p:cNvPr id="263" name="Rechteck 262"/>
            <p:cNvSpPr/>
            <p:nvPr/>
          </p:nvSpPr>
          <p:spPr>
            <a:xfrm>
              <a:off x="10826404" y="2942322"/>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2,1</a:t>
              </a:r>
            </a:p>
          </p:txBody>
        </p:sp>
        <p:sp>
          <p:nvSpPr>
            <p:cNvPr id="264" name="Rechteck 263"/>
            <p:cNvSpPr/>
            <p:nvPr/>
          </p:nvSpPr>
          <p:spPr>
            <a:xfrm>
              <a:off x="10205664" y="3259831"/>
              <a:ext cx="288000" cy="288000"/>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65" name="Rechteck 264"/>
            <p:cNvSpPr/>
            <p:nvPr/>
          </p:nvSpPr>
          <p:spPr>
            <a:xfrm>
              <a:off x="10516034" y="325983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1,2</a:t>
              </a:r>
            </a:p>
          </p:txBody>
        </p:sp>
        <p:sp>
          <p:nvSpPr>
            <p:cNvPr id="266" name="Rechteck 265"/>
            <p:cNvSpPr/>
            <p:nvPr/>
          </p:nvSpPr>
          <p:spPr>
            <a:xfrm>
              <a:off x="10826404" y="325983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 kern="0" dirty="0" smtClean="0">
                  <a:solidFill>
                    <a:schemeClr val="tx1">
                      <a:lumMod val="95000"/>
                      <a:lumOff val="5000"/>
                    </a:schemeClr>
                  </a:solidFill>
                  <a:latin typeface="Calibri"/>
                </a:rPr>
                <a:t>2,2</a:t>
              </a: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ndParaRPr>
            </a:p>
          </p:txBody>
        </p:sp>
        <p:sp>
          <p:nvSpPr>
            <p:cNvPr id="267" name="Rechteck 266"/>
            <p:cNvSpPr/>
            <p:nvPr/>
          </p:nvSpPr>
          <p:spPr>
            <a:xfrm>
              <a:off x="10205664" y="3577341"/>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0,3</a:t>
              </a:r>
            </a:p>
          </p:txBody>
        </p:sp>
        <p:sp>
          <p:nvSpPr>
            <p:cNvPr id="268" name="Rechteck 267"/>
            <p:cNvSpPr/>
            <p:nvPr/>
          </p:nvSpPr>
          <p:spPr>
            <a:xfrm>
              <a:off x="10516034" y="3577341"/>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69" name="Rechteck 268"/>
            <p:cNvSpPr/>
            <p:nvPr/>
          </p:nvSpPr>
          <p:spPr>
            <a:xfrm>
              <a:off x="10826404" y="357734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70" name="Rechteck 269"/>
            <p:cNvSpPr/>
            <p:nvPr/>
          </p:nvSpPr>
          <p:spPr>
            <a:xfrm>
              <a:off x="11136774" y="2624813"/>
              <a:ext cx="288000" cy="288000"/>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3,0</a:t>
              </a:r>
            </a:p>
          </p:txBody>
        </p:sp>
        <p:sp>
          <p:nvSpPr>
            <p:cNvPr id="271" name="Rechteck 270"/>
            <p:cNvSpPr/>
            <p:nvPr/>
          </p:nvSpPr>
          <p:spPr>
            <a:xfrm>
              <a:off x="11136774" y="2942322"/>
              <a:ext cx="288000" cy="288000"/>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72" name="Rechteck 271"/>
            <p:cNvSpPr/>
            <p:nvPr/>
          </p:nvSpPr>
          <p:spPr>
            <a:xfrm>
              <a:off x="11136774" y="3259831"/>
              <a:ext cx="288000" cy="288000"/>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endParaRPr>
            </a:p>
          </p:txBody>
        </p:sp>
        <p:sp>
          <p:nvSpPr>
            <p:cNvPr id="273" name="Rechteck 272"/>
            <p:cNvSpPr/>
            <p:nvPr/>
          </p:nvSpPr>
          <p:spPr>
            <a:xfrm>
              <a:off x="11136774" y="3577341"/>
              <a:ext cx="288000" cy="288000"/>
            </a:xfrm>
            <a:prstGeom prst="rect">
              <a:avLst/>
            </a:prstGeom>
            <a:solidFill>
              <a:schemeClr val="tx1">
                <a:lumMod val="95000"/>
                <a:lumOff val="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3,3</a:t>
              </a:r>
            </a:p>
          </p:txBody>
        </p:sp>
      </p:grpSp>
      <p:grpSp>
        <p:nvGrpSpPr>
          <p:cNvPr id="23" name="Gruppieren 22"/>
          <p:cNvGrpSpPr/>
          <p:nvPr/>
        </p:nvGrpSpPr>
        <p:grpSpPr>
          <a:xfrm>
            <a:off x="8943590" y="5144646"/>
            <a:ext cx="2962485" cy="159157"/>
            <a:chOff x="6323419" y="5267113"/>
            <a:chExt cx="2962485" cy="159157"/>
          </a:xfrm>
        </p:grpSpPr>
        <p:sp>
          <p:nvSpPr>
            <p:cNvPr id="275" name="Rechteck 274"/>
            <p:cNvSpPr/>
            <p:nvPr/>
          </p:nvSpPr>
          <p:spPr>
            <a:xfrm>
              <a:off x="6323419" y="5267113"/>
              <a:ext cx="159157" cy="159157"/>
            </a:xfrm>
            <a:prstGeom prst="rect">
              <a:avLst/>
            </a:prstGeom>
            <a:solidFill>
              <a:schemeClr val="bg1">
                <a:lumMod val="9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0,0</a:t>
              </a:r>
            </a:p>
          </p:txBody>
        </p:sp>
        <p:sp>
          <p:nvSpPr>
            <p:cNvPr id="276" name="Rechteck 275"/>
            <p:cNvSpPr/>
            <p:nvPr/>
          </p:nvSpPr>
          <p:spPr>
            <a:xfrm>
              <a:off x="7818531" y="5267113"/>
              <a:ext cx="159157" cy="159157"/>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1,0</a:t>
              </a:r>
            </a:p>
          </p:txBody>
        </p:sp>
        <p:sp>
          <p:nvSpPr>
            <p:cNvPr id="277" name="Rechteck 276"/>
            <p:cNvSpPr/>
            <p:nvPr/>
          </p:nvSpPr>
          <p:spPr>
            <a:xfrm>
              <a:off x="8566087" y="5267113"/>
              <a:ext cx="159157" cy="159157"/>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2,0</a:t>
              </a:r>
            </a:p>
          </p:txBody>
        </p:sp>
        <p:sp>
          <p:nvSpPr>
            <p:cNvPr id="278" name="Rechteck 277"/>
            <p:cNvSpPr/>
            <p:nvPr/>
          </p:nvSpPr>
          <p:spPr>
            <a:xfrm>
              <a:off x="8752976" y="5267113"/>
              <a:ext cx="159157" cy="159157"/>
            </a:xfrm>
            <a:prstGeom prst="rect">
              <a:avLst/>
            </a:prstGeom>
            <a:solidFill>
              <a:schemeClr val="bg1">
                <a:lumMod val="7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0,1</a:t>
              </a:r>
            </a:p>
          </p:txBody>
        </p:sp>
        <p:sp>
          <p:nvSpPr>
            <p:cNvPr id="279" name="Rechteck 278"/>
            <p:cNvSpPr/>
            <p:nvPr/>
          </p:nvSpPr>
          <p:spPr>
            <a:xfrm>
              <a:off x="6697197" y="5267113"/>
              <a:ext cx="159157" cy="159157"/>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1,1</a:t>
              </a:r>
            </a:p>
          </p:txBody>
        </p:sp>
        <p:sp>
          <p:nvSpPr>
            <p:cNvPr id="280" name="Rechteck 279"/>
            <p:cNvSpPr/>
            <p:nvPr/>
          </p:nvSpPr>
          <p:spPr>
            <a:xfrm>
              <a:off x="7257864" y="5267113"/>
              <a:ext cx="159157" cy="159157"/>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2,1</a:t>
              </a:r>
            </a:p>
          </p:txBody>
        </p:sp>
        <p:sp>
          <p:nvSpPr>
            <p:cNvPr id="281" name="Rechteck 280"/>
            <p:cNvSpPr/>
            <p:nvPr/>
          </p:nvSpPr>
          <p:spPr>
            <a:xfrm>
              <a:off x="8192309" y="5267113"/>
              <a:ext cx="159157" cy="159157"/>
            </a:xfrm>
            <a:prstGeom prst="rect">
              <a:avLst/>
            </a:prstGeom>
            <a:solidFill>
              <a:schemeClr val="bg1">
                <a:lumMod val="50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0,2</a:t>
              </a:r>
            </a:p>
          </p:txBody>
        </p:sp>
        <p:sp>
          <p:nvSpPr>
            <p:cNvPr id="282" name="Rechteck 281"/>
            <p:cNvSpPr/>
            <p:nvPr/>
          </p:nvSpPr>
          <p:spPr>
            <a:xfrm>
              <a:off x="7070975" y="5267113"/>
              <a:ext cx="159157" cy="159157"/>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1,2</a:t>
              </a:r>
            </a:p>
          </p:txBody>
        </p:sp>
        <p:sp>
          <p:nvSpPr>
            <p:cNvPr id="283" name="Rechteck 282"/>
            <p:cNvSpPr/>
            <p:nvPr/>
          </p:nvSpPr>
          <p:spPr>
            <a:xfrm>
              <a:off x="6510308" y="5267113"/>
              <a:ext cx="159157" cy="159157"/>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 kern="0" dirty="0" smtClean="0">
                  <a:solidFill>
                    <a:schemeClr val="tx1">
                      <a:lumMod val="95000"/>
                      <a:lumOff val="5000"/>
                    </a:schemeClr>
                  </a:solidFill>
                  <a:latin typeface="Calibri"/>
                </a:rPr>
                <a:t>2,2</a:t>
              </a:r>
              <a:endParaRPr kumimoji="0" lang="en-US" sz="500" b="0" i="0" u="none" strike="noStrike" kern="0" cap="none" spc="0" normalizeH="0" baseline="0" noProof="0" dirty="0" smtClean="0">
                <a:ln>
                  <a:noFill/>
                </a:ln>
                <a:solidFill>
                  <a:schemeClr val="tx1">
                    <a:lumMod val="95000"/>
                    <a:lumOff val="5000"/>
                  </a:schemeClr>
                </a:solidFill>
                <a:effectLst/>
                <a:uLnTx/>
                <a:uFillTx/>
                <a:latin typeface="Calibri"/>
              </a:endParaRPr>
            </a:p>
          </p:txBody>
        </p:sp>
        <p:sp>
          <p:nvSpPr>
            <p:cNvPr id="284" name="Rechteck 283"/>
            <p:cNvSpPr/>
            <p:nvPr/>
          </p:nvSpPr>
          <p:spPr>
            <a:xfrm>
              <a:off x="7444753" y="5267113"/>
              <a:ext cx="159157" cy="159157"/>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0,3</a:t>
              </a:r>
            </a:p>
          </p:txBody>
        </p:sp>
        <p:sp>
          <p:nvSpPr>
            <p:cNvPr id="285" name="Rechteck 284"/>
            <p:cNvSpPr/>
            <p:nvPr/>
          </p:nvSpPr>
          <p:spPr>
            <a:xfrm>
              <a:off x="9126747" y="5267113"/>
              <a:ext cx="159157" cy="159157"/>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1,3</a:t>
              </a:r>
            </a:p>
          </p:txBody>
        </p:sp>
        <p:sp>
          <p:nvSpPr>
            <p:cNvPr id="286" name="Rechteck 285"/>
            <p:cNvSpPr/>
            <p:nvPr/>
          </p:nvSpPr>
          <p:spPr>
            <a:xfrm>
              <a:off x="8379198" y="5267113"/>
              <a:ext cx="159157" cy="159157"/>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2,3</a:t>
              </a:r>
            </a:p>
          </p:txBody>
        </p:sp>
        <p:sp>
          <p:nvSpPr>
            <p:cNvPr id="287" name="Rechteck 286"/>
            <p:cNvSpPr/>
            <p:nvPr/>
          </p:nvSpPr>
          <p:spPr>
            <a:xfrm>
              <a:off x="7631642" y="5267113"/>
              <a:ext cx="159157" cy="159157"/>
            </a:xfrm>
            <a:prstGeom prst="rect">
              <a:avLst/>
            </a:prstGeom>
            <a:solidFill>
              <a:schemeClr val="tx1">
                <a:lumMod val="65000"/>
                <a:lumOff val="3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3,0</a:t>
              </a:r>
            </a:p>
          </p:txBody>
        </p:sp>
        <p:sp>
          <p:nvSpPr>
            <p:cNvPr id="288" name="Rechteck 287"/>
            <p:cNvSpPr/>
            <p:nvPr/>
          </p:nvSpPr>
          <p:spPr>
            <a:xfrm>
              <a:off x="8939865" y="5267113"/>
              <a:ext cx="159157" cy="159157"/>
            </a:xfrm>
            <a:prstGeom prst="rect">
              <a:avLst/>
            </a:prstGeom>
            <a:solidFill>
              <a:schemeClr val="tx1">
                <a:lumMod val="75000"/>
                <a:lumOff val="2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3,1</a:t>
              </a:r>
            </a:p>
          </p:txBody>
        </p:sp>
        <p:sp>
          <p:nvSpPr>
            <p:cNvPr id="289" name="Rechteck 288"/>
            <p:cNvSpPr/>
            <p:nvPr/>
          </p:nvSpPr>
          <p:spPr>
            <a:xfrm>
              <a:off x="8005420" y="5267113"/>
              <a:ext cx="159157" cy="159157"/>
            </a:xfrm>
            <a:prstGeom prst="rect">
              <a:avLst/>
            </a:prstGeom>
            <a:solidFill>
              <a:schemeClr val="tx1">
                <a:lumMod val="85000"/>
                <a:lumOff val="1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3,2</a:t>
              </a:r>
            </a:p>
          </p:txBody>
        </p:sp>
        <p:sp>
          <p:nvSpPr>
            <p:cNvPr id="290" name="Rechteck 289"/>
            <p:cNvSpPr/>
            <p:nvPr/>
          </p:nvSpPr>
          <p:spPr>
            <a:xfrm>
              <a:off x="6884086" y="5267113"/>
              <a:ext cx="159157" cy="159157"/>
            </a:xfrm>
            <a:prstGeom prst="rect">
              <a:avLst/>
            </a:prstGeom>
            <a:solidFill>
              <a:schemeClr val="tx1">
                <a:lumMod val="95000"/>
                <a:lumOff val="5000"/>
                <a:alpha val="76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smtClean="0">
                  <a:ln>
                    <a:noFill/>
                  </a:ln>
                  <a:solidFill>
                    <a:schemeClr val="tx1">
                      <a:lumMod val="95000"/>
                      <a:lumOff val="5000"/>
                    </a:schemeClr>
                  </a:solidFill>
                  <a:effectLst/>
                  <a:uLnTx/>
                  <a:uFillTx/>
                  <a:latin typeface="Calibri"/>
                  <a:ea typeface="+mn-ea"/>
                  <a:cs typeface="+mn-cs"/>
                </a:rPr>
                <a:t>3,3</a:t>
              </a:r>
            </a:p>
          </p:txBody>
        </p:sp>
      </p:grpSp>
    </p:spTree>
    <p:extLst>
      <p:ext uri="{BB962C8B-B14F-4D97-AF65-F5344CB8AC3E}">
        <p14:creationId xmlns:p14="http://schemas.microsoft.com/office/powerpoint/2010/main" val="561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1">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sp>
        <p:nvSpPr>
          <p:cNvPr id="5" name="Textplatzhalter 4"/>
          <p:cNvSpPr>
            <a:spLocks noGrp="1"/>
          </p:cNvSpPr>
          <p:nvPr>
            <p:ph type="body" sz="quarter" idx="17"/>
          </p:nvPr>
        </p:nvSpPr>
        <p:spPr>
          <a:xfrm>
            <a:off x="658813" y="1317625"/>
            <a:ext cx="10514012" cy="4843463"/>
          </a:xfrm>
        </p:spPr>
        <p:txBody>
          <a:bodyPr>
            <a:normAutofit fontScale="92500"/>
          </a:bodyPr>
          <a:lstStyle/>
          <a:p>
            <a:r>
              <a:rPr lang="en-US" sz="2000" b="1" dirty="0" smtClean="0">
                <a:solidFill>
                  <a:srgbClr val="005555"/>
                </a:solidFill>
              </a:rPr>
              <a:t>How do people archive images / videos for scientific use?</a:t>
            </a:r>
          </a:p>
          <a:p>
            <a:pPr marL="342900" lvl="1" indent="-342900">
              <a:buFont typeface="Arial" panose="020B0604020202020204" pitchFamily="34" charset="0"/>
              <a:buChar char="•"/>
            </a:pPr>
            <a:r>
              <a:rPr lang="en-US" sz="2000" dirty="0" smtClean="0">
                <a:solidFill>
                  <a:srgbClr val="005555"/>
                </a:solidFill>
              </a:rPr>
              <a:t>They don’t (archive them)</a:t>
            </a:r>
          </a:p>
          <a:p>
            <a:pPr marL="342900" lvl="1" indent="-342900">
              <a:buFont typeface="Arial" panose="020B0604020202020204" pitchFamily="34" charset="0"/>
              <a:buChar char="•"/>
            </a:pPr>
            <a:r>
              <a:rPr lang="en-US" sz="2000" dirty="0" smtClean="0">
                <a:solidFill>
                  <a:srgbClr val="005555"/>
                </a:solidFill>
              </a:rPr>
              <a:t>Throw most away (after selecting an important few)</a:t>
            </a:r>
          </a:p>
          <a:p>
            <a:pPr marL="342900" lvl="1" indent="-342900">
              <a:buFont typeface="Arial" panose="020B0604020202020204" pitchFamily="34" charset="0"/>
              <a:buChar char="•"/>
            </a:pPr>
            <a:r>
              <a:rPr lang="en-US" sz="2000" dirty="0" smtClean="0">
                <a:solidFill>
                  <a:srgbClr val="005555"/>
                </a:solidFill>
              </a:rPr>
              <a:t>Store them uncompressed (aren’t that many &amp; storage is cheap)</a:t>
            </a:r>
          </a:p>
          <a:p>
            <a:pPr marL="342900" lvl="1" indent="-342900">
              <a:buFont typeface="Arial" panose="020B0604020202020204" pitchFamily="34" charset="0"/>
              <a:buChar char="•"/>
            </a:pPr>
            <a:r>
              <a:rPr lang="en-US" sz="2000" dirty="0" smtClean="0">
                <a:solidFill>
                  <a:srgbClr val="005555"/>
                </a:solidFill>
              </a:rPr>
              <a:t>Compress utilizing general bit stream compressors (or compressing FS)</a:t>
            </a:r>
          </a:p>
          <a:p>
            <a:pPr marL="342900" lvl="1" indent="-342900">
              <a:buFont typeface="Arial" panose="020B0604020202020204" pitchFamily="34" charset="0"/>
              <a:buChar char="•"/>
            </a:pPr>
            <a:r>
              <a:rPr lang="en-US" sz="2000" dirty="0" smtClean="0">
                <a:solidFill>
                  <a:srgbClr val="005555"/>
                </a:solidFill>
              </a:rPr>
              <a:t>Store </a:t>
            </a:r>
            <a:r>
              <a:rPr lang="en-US" sz="2000" dirty="0" err="1" smtClean="0">
                <a:solidFill>
                  <a:srgbClr val="005555"/>
                </a:solidFill>
              </a:rPr>
              <a:t>lossy</a:t>
            </a:r>
            <a:r>
              <a:rPr lang="en-US" sz="2000" dirty="0" smtClean="0">
                <a:solidFill>
                  <a:srgbClr val="005555"/>
                </a:solidFill>
              </a:rPr>
              <a:t>/visually lossless, utilizing (HW supported) standard video compressors</a:t>
            </a:r>
          </a:p>
          <a:p>
            <a:pPr marL="342900" lvl="1" indent="-342900">
              <a:buFont typeface="Arial" panose="020B0604020202020204" pitchFamily="34" charset="0"/>
              <a:buChar char="•"/>
            </a:pPr>
            <a:r>
              <a:rPr lang="en-US" sz="2000" dirty="0" smtClean="0">
                <a:solidFill>
                  <a:srgbClr val="005555"/>
                </a:solidFill>
              </a:rPr>
              <a:t>Get creative with lossless H264</a:t>
            </a:r>
          </a:p>
          <a:p>
            <a:pPr marL="522288" lvl="2" indent="-342900"/>
            <a:r>
              <a:rPr lang="en-US" sz="2000" dirty="0" smtClean="0">
                <a:solidFill>
                  <a:srgbClr val="005555"/>
                </a:solidFill>
              </a:rPr>
              <a:t>Cut bit depths down to 8-10 </a:t>
            </a:r>
            <a:r>
              <a:rPr lang="en-US" sz="2000" dirty="0" err="1" smtClean="0">
                <a:solidFill>
                  <a:srgbClr val="005555"/>
                </a:solidFill>
              </a:rPr>
              <a:t>bpp</a:t>
            </a:r>
            <a:r>
              <a:rPr lang="en-US" sz="2000" dirty="0" smtClean="0">
                <a:solidFill>
                  <a:srgbClr val="005555"/>
                </a:solidFill>
              </a:rPr>
              <a:t> grayscale</a:t>
            </a:r>
          </a:p>
          <a:p>
            <a:pPr marL="522288" lvl="2" indent="-342900"/>
            <a:r>
              <a:rPr lang="en-US" sz="2000" dirty="0" smtClean="0">
                <a:solidFill>
                  <a:srgbClr val="005555"/>
                </a:solidFill>
              </a:rPr>
              <a:t>(</a:t>
            </a:r>
            <a:r>
              <a:rPr lang="en-US" sz="2000" dirty="0" err="1" smtClean="0">
                <a:solidFill>
                  <a:srgbClr val="005555"/>
                </a:solidFill>
              </a:rPr>
              <a:t>Mis</a:t>
            </a:r>
            <a:r>
              <a:rPr lang="en-US" sz="2000" dirty="0" smtClean="0">
                <a:solidFill>
                  <a:srgbClr val="005555"/>
                </a:solidFill>
              </a:rPr>
              <a:t>-)use </a:t>
            </a:r>
            <a:r>
              <a:rPr lang="en-US" sz="2000" dirty="0" err="1" smtClean="0">
                <a:solidFill>
                  <a:srgbClr val="005555"/>
                </a:solidFill>
              </a:rPr>
              <a:t>chroma</a:t>
            </a:r>
            <a:r>
              <a:rPr lang="en-US" sz="2000" dirty="0" smtClean="0">
                <a:solidFill>
                  <a:srgbClr val="005555"/>
                </a:solidFill>
              </a:rPr>
              <a:t> planes of YUV</a:t>
            </a:r>
          </a:p>
          <a:p>
            <a:pPr marL="522288" lvl="2" indent="-342900"/>
            <a:endParaRPr lang="en-US" sz="2000" dirty="0">
              <a:solidFill>
                <a:srgbClr val="005555"/>
              </a:solidFill>
            </a:endParaRPr>
          </a:p>
          <a:p>
            <a:pPr lvl="2" indent="0" algn="ctr">
              <a:buNone/>
            </a:pPr>
            <a:r>
              <a:rPr lang="en-US" sz="2800" dirty="0" smtClean="0">
                <a:solidFill>
                  <a:srgbClr val="005555"/>
                </a:solidFill>
              </a:rPr>
              <a:t>And you?</a:t>
            </a:r>
            <a:endParaRPr lang="en-US" sz="2800" dirty="0">
              <a:solidFill>
                <a:srgbClr val="005555"/>
              </a:solidFill>
            </a:endParaRPr>
          </a:p>
        </p:txBody>
      </p:sp>
      <p:sp>
        <p:nvSpPr>
          <p:cNvPr id="6" name="Titel 5"/>
          <p:cNvSpPr>
            <a:spLocks noGrp="1"/>
          </p:cNvSpPr>
          <p:nvPr>
            <p:ph type="title"/>
          </p:nvPr>
        </p:nvSpPr>
        <p:spPr/>
        <p:txBody>
          <a:bodyPr/>
          <a:lstStyle/>
          <a:p>
            <a:r>
              <a:rPr lang="en-US" dirty="0" smtClean="0"/>
              <a:t>State of the art</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a:t>
            </a:r>
            <a:r>
              <a:rPr lang="en-US" sz="1600" dirty="0">
                <a:solidFill>
                  <a:srgbClr val="669999"/>
                </a:solidFill>
                <a:effectLst>
                  <a:outerShdw blurRad="38100" dist="38100" dir="2700000" algn="tl">
                    <a:srgbClr val="000000">
                      <a:alpha val="43137"/>
                    </a:srgbClr>
                  </a:outerShdw>
                </a:effectLst>
              </a:rPr>
              <a:t>S.o.t. Art</a:t>
            </a:r>
            <a:r>
              <a:rPr lang="en-US" sz="1600" dirty="0">
                <a:solidFill>
                  <a:srgbClr val="99BBBB"/>
                </a:solidFill>
              </a:rPr>
              <a:t> | Challenges | FPV History | FPV Algorithm | FPV@W7X | Outlook | Standardization</a:t>
            </a:r>
          </a:p>
        </p:txBody>
      </p:sp>
    </p:spTree>
    <p:extLst>
      <p:ext uri="{BB962C8B-B14F-4D97-AF65-F5344CB8AC3E}">
        <p14:creationId xmlns:p14="http://schemas.microsoft.com/office/powerpoint/2010/main" val="32139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9433" y="823194"/>
            <a:ext cx="5249270" cy="3711605"/>
          </a:xfrm>
          <a:prstGeom prst="rect">
            <a:avLst/>
          </a:prstGeom>
        </p:spPr>
      </p:pic>
      <p:sp>
        <p:nvSpPr>
          <p:cNvPr id="5" name="Textplatzhalter 4"/>
          <p:cNvSpPr>
            <a:spLocks noGrp="1"/>
          </p:cNvSpPr>
          <p:nvPr>
            <p:ph type="body" sz="quarter" idx="17"/>
          </p:nvPr>
        </p:nvSpPr>
        <p:spPr>
          <a:xfrm>
            <a:off x="658813" y="1317625"/>
            <a:ext cx="10514012" cy="4843463"/>
          </a:xfrm>
        </p:spPr>
        <p:txBody>
          <a:bodyPr>
            <a:normAutofit lnSpcReduction="10000"/>
          </a:bodyPr>
          <a:lstStyle/>
          <a:p>
            <a:pPr lvl="0"/>
            <a:r>
              <a:rPr lang="en-US" sz="1900" b="1" dirty="0">
                <a:solidFill>
                  <a:srgbClr val="005555"/>
                </a:solidFill>
              </a:rPr>
              <a:t>Long Pulses &amp; lots of </a:t>
            </a:r>
            <a:r>
              <a:rPr lang="en-US" sz="1900" b="1" dirty="0" smtClean="0">
                <a:solidFill>
                  <a:srgbClr val="005555"/>
                </a:solidFill>
              </a:rPr>
              <a:t>Cameras</a:t>
            </a:r>
          </a:p>
          <a:p>
            <a:pPr marL="342900" lvl="1" indent="-342900">
              <a:buFont typeface="Arial" panose="020B0604020202020204" pitchFamily="34" charset="0"/>
              <a:buChar char="•"/>
            </a:pPr>
            <a:r>
              <a:rPr lang="en-US" sz="1900" dirty="0" err="1" smtClean="0">
                <a:solidFill>
                  <a:srgbClr val="005555"/>
                </a:solidFill>
              </a:rPr>
              <a:t>Stellarators</a:t>
            </a:r>
            <a:r>
              <a:rPr lang="en-US" sz="1900" dirty="0" smtClean="0">
                <a:solidFill>
                  <a:srgbClr val="005555"/>
                </a:solidFill>
              </a:rPr>
              <a:t> (in theory) support continuous operation</a:t>
            </a:r>
          </a:p>
          <a:p>
            <a:pPr marL="522288" lvl="2" indent="-342900"/>
            <a:r>
              <a:rPr lang="en-US" sz="1900" dirty="0" smtClean="0">
                <a:solidFill>
                  <a:srgbClr val="005555"/>
                </a:solidFill>
              </a:rPr>
              <a:t>Goal of W7-X: 30 minutes</a:t>
            </a:r>
          </a:p>
          <a:p>
            <a:pPr marL="342900" lvl="1" indent="-342900">
              <a:buFont typeface="Wingdings" panose="05000000000000000000" pitchFamily="2" charset="2"/>
              <a:buChar char="Ø"/>
            </a:pPr>
            <a:r>
              <a:rPr lang="en-US" sz="1900" dirty="0" smtClean="0">
                <a:solidFill>
                  <a:srgbClr val="005555"/>
                </a:solidFill>
              </a:rPr>
              <a:t>Archiving/compression required in (near) real time</a:t>
            </a:r>
          </a:p>
          <a:p>
            <a:pPr marL="342900" lvl="1" indent="-342900">
              <a:buFont typeface="Wingdings" panose="05000000000000000000" pitchFamily="2" charset="2"/>
              <a:buChar char="Ø"/>
            </a:pPr>
            <a:endParaRPr lang="en-US" sz="1900" dirty="0" smtClean="0">
              <a:solidFill>
                <a:srgbClr val="005555"/>
              </a:solidFill>
            </a:endParaRPr>
          </a:p>
          <a:p>
            <a:pPr marL="342900" lvl="1" indent="-342900">
              <a:buFont typeface="Arial" panose="020B0604020202020204" pitchFamily="34" charset="0"/>
              <a:buChar char="•"/>
            </a:pPr>
            <a:r>
              <a:rPr lang="en-US" sz="1900" dirty="0" smtClean="0">
                <a:solidFill>
                  <a:srgbClr val="005555"/>
                </a:solidFill>
              </a:rPr>
              <a:t>Present: ~100 cameras – .8 to 5.5 MP – 25 to 400 FPS (+ analyzed data)</a:t>
            </a:r>
          </a:p>
          <a:p>
            <a:pPr marL="342900" lvl="1" indent="-342900">
              <a:buFont typeface="Arial" panose="020B0604020202020204" pitchFamily="34" charset="0"/>
              <a:buChar char="•"/>
            </a:pPr>
            <a:r>
              <a:rPr lang="en-US" sz="1900" dirty="0" smtClean="0">
                <a:solidFill>
                  <a:srgbClr val="005555"/>
                </a:solidFill>
              </a:rPr>
              <a:t>Example OP2.1: Divertor thermography + </a:t>
            </a:r>
            <a:r>
              <a:rPr lang="en-US" sz="1900" dirty="0" err="1" smtClean="0">
                <a:solidFill>
                  <a:srgbClr val="005555"/>
                </a:solidFill>
              </a:rPr>
              <a:t>Halpha</a:t>
            </a:r>
            <a:r>
              <a:rPr lang="en-US" sz="1900" dirty="0" smtClean="0">
                <a:solidFill>
                  <a:srgbClr val="005555"/>
                </a:solidFill>
              </a:rPr>
              <a:t> + EDICAM:</a:t>
            </a:r>
          </a:p>
          <a:p>
            <a:pPr marL="342900" lvl="1" indent="-342900">
              <a:buFont typeface="Arial" panose="020B0604020202020204" pitchFamily="34" charset="0"/>
              <a:buChar char="•"/>
            </a:pPr>
            <a:endParaRPr lang="en-US" sz="1900" dirty="0" smtClean="0">
              <a:solidFill>
                <a:srgbClr val="005555"/>
              </a:solidFill>
            </a:endParaRPr>
          </a:p>
          <a:p>
            <a:pPr lvl="5" indent="0">
              <a:buNone/>
            </a:pPr>
            <a:r>
              <a:rPr lang="en-US" sz="2100" b="1" i="1" dirty="0" smtClean="0">
                <a:solidFill>
                  <a:srgbClr val="005555"/>
                </a:solidFill>
                <a:effectLst>
                  <a:outerShdw blurRad="38100" dist="38100" dir="2700000" algn="tl">
                    <a:srgbClr val="000000">
                      <a:alpha val="43137"/>
                    </a:srgbClr>
                  </a:outerShdw>
                </a:effectLst>
              </a:rPr>
              <a:t>		35 cameras + 12x thermal: </a:t>
            </a:r>
            <a:r>
              <a:rPr lang="en-US" sz="2800" b="1" i="1" u="sng" dirty="0" smtClean="0">
                <a:solidFill>
                  <a:srgbClr val="005555"/>
                </a:solidFill>
                <a:effectLst>
                  <a:outerShdw blurRad="38100" dist="38100" dir="2700000" algn="tl">
                    <a:srgbClr val="000000">
                      <a:alpha val="43137"/>
                    </a:srgbClr>
                  </a:outerShdw>
                </a:effectLst>
              </a:rPr>
              <a:t> ~.8PByte</a:t>
            </a:r>
            <a:r>
              <a:rPr lang="en-US" sz="1900" b="1" i="1" dirty="0" smtClean="0">
                <a:solidFill>
                  <a:srgbClr val="005555"/>
                </a:solidFill>
                <a:effectLst>
                  <a:outerShdw blurRad="38100" dist="38100" dir="2700000" algn="tl">
                    <a:srgbClr val="000000">
                      <a:alpha val="43137"/>
                    </a:srgbClr>
                  </a:outerShdw>
                </a:effectLst>
              </a:rPr>
              <a:t> raw data</a:t>
            </a:r>
            <a:endParaRPr lang="en-US" sz="1900" b="1" i="1" dirty="0">
              <a:solidFill>
                <a:srgbClr val="005555"/>
              </a:solidFill>
              <a:effectLst>
                <a:outerShdw blurRad="38100" dist="38100" dir="2700000" algn="tl">
                  <a:srgbClr val="000000">
                    <a:alpha val="43137"/>
                  </a:srgbClr>
                </a:outerShdw>
              </a:effectLst>
            </a:endParaRPr>
          </a:p>
          <a:p>
            <a:pPr lvl="0"/>
            <a:r>
              <a:rPr lang="en-US" sz="1900" b="1" dirty="0" smtClean="0">
                <a:solidFill>
                  <a:srgbClr val="005555"/>
                </a:solidFill>
              </a:rPr>
              <a:t>Data </a:t>
            </a:r>
            <a:r>
              <a:rPr lang="en-US" sz="1900" b="1" dirty="0">
                <a:solidFill>
                  <a:srgbClr val="005555"/>
                </a:solidFill>
              </a:rPr>
              <a:t>swamp</a:t>
            </a:r>
          </a:p>
          <a:p>
            <a:pPr marL="342900" lvl="1" indent="-342900">
              <a:buFont typeface="Arial" panose="020B0604020202020204" pitchFamily="34" charset="0"/>
              <a:buChar char="•"/>
            </a:pPr>
            <a:r>
              <a:rPr lang="en-US" sz="1900" dirty="0" smtClean="0">
                <a:solidFill>
                  <a:srgbClr val="005555"/>
                </a:solidFill>
              </a:rPr>
              <a:t>Risk: </a:t>
            </a:r>
            <a:r>
              <a:rPr lang="en-US" sz="1900" dirty="0">
                <a:solidFill>
                  <a:srgbClr val="005555"/>
                </a:solidFill>
              </a:rPr>
              <a:t>relevant potions are hard to </a:t>
            </a:r>
            <a:r>
              <a:rPr lang="en-US" sz="1900" dirty="0" smtClean="0">
                <a:solidFill>
                  <a:srgbClr val="005555"/>
                </a:solidFill>
              </a:rPr>
              <a:t>find -&gt; a lot of archived data is rarely/never read</a:t>
            </a:r>
          </a:p>
          <a:p>
            <a:pPr marL="342900" lvl="1" indent="-342900">
              <a:buFont typeface="Wingdings" panose="05000000000000000000" pitchFamily="2" charset="2"/>
              <a:buChar char="Ø"/>
            </a:pPr>
            <a:r>
              <a:rPr lang="en-US" sz="1900" dirty="0" smtClean="0">
                <a:solidFill>
                  <a:srgbClr val="005555"/>
                </a:solidFill>
              </a:rPr>
              <a:t>Fast (overview) access needed to support filtering</a:t>
            </a:r>
            <a:endParaRPr lang="en-US" sz="1900" dirty="0">
              <a:solidFill>
                <a:srgbClr val="005555"/>
              </a:solidFill>
            </a:endParaRPr>
          </a:p>
        </p:txBody>
      </p:sp>
      <p:sp>
        <p:nvSpPr>
          <p:cNvPr id="2" name="Datumsplatzhalter 1"/>
          <p:cNvSpPr>
            <a:spLocks noGrp="1"/>
          </p:cNvSpPr>
          <p:nvPr>
            <p:ph type="dt" sz="half" idx="14"/>
          </p:nvPr>
        </p:nvSpPr>
        <p:spPr/>
        <p:txBody>
          <a:bodyPr/>
          <a:lstStyle/>
          <a:p>
            <a:r>
              <a:rPr lang="en-US" smtClean="0"/>
              <a:t>On Intensity, Relativity, Shift &amp; Compression</a:t>
            </a:r>
            <a:endParaRPr lang="de-DE" dirty="0"/>
          </a:p>
        </p:txBody>
      </p:sp>
      <p:sp>
        <p:nvSpPr>
          <p:cNvPr id="3" name="Fußzeilenplatzhalter 2"/>
          <p:cNvSpPr>
            <a:spLocks noGrp="1"/>
          </p:cNvSpPr>
          <p:nvPr>
            <p:ph type="ftr" sz="quarter" idx="15"/>
          </p:nvPr>
        </p:nvSpPr>
        <p:spPr/>
        <p:txBody>
          <a:bodyPr/>
          <a:lstStyle/>
          <a:p>
            <a:r>
              <a:rPr lang="de-DE" smtClean="0"/>
              <a:t>Max Planck Institute for Plasma Physics | Simon Fischer | 14th IAEA CODAC TM 2024 | Sao Paulo</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9</a:t>
            </a:fld>
            <a:endParaRPr lang="de-DE" dirty="0"/>
          </a:p>
        </p:txBody>
      </p:sp>
      <p:sp>
        <p:nvSpPr>
          <p:cNvPr id="6" name="Titel 5"/>
          <p:cNvSpPr>
            <a:spLocks noGrp="1"/>
          </p:cNvSpPr>
          <p:nvPr>
            <p:ph type="title"/>
          </p:nvPr>
        </p:nvSpPr>
        <p:spPr/>
        <p:txBody>
          <a:bodyPr/>
          <a:lstStyle/>
          <a:p>
            <a:r>
              <a:rPr lang="en-US" dirty="0"/>
              <a:t>Challenges </a:t>
            </a:r>
            <a:r>
              <a:rPr lang="en-US" dirty="0" smtClean="0"/>
              <a:t>at </a:t>
            </a:r>
            <a:r>
              <a:rPr lang="en-US" dirty="0" err="1" smtClean="0"/>
              <a:t>Wendelstein</a:t>
            </a:r>
            <a:r>
              <a:rPr lang="en-US" dirty="0" smtClean="0"/>
              <a:t> 7-X – machine level</a:t>
            </a:r>
            <a:endParaRPr lang="en-US" dirty="0"/>
          </a:p>
        </p:txBody>
      </p:sp>
      <p:sp>
        <p:nvSpPr>
          <p:cNvPr id="7" name="Rechteck 6"/>
          <p:cNvSpPr/>
          <p:nvPr/>
        </p:nvSpPr>
        <p:spPr>
          <a:xfrm>
            <a:off x="-23246" y="6183775"/>
            <a:ext cx="11923145" cy="338554"/>
          </a:xfrm>
          <a:prstGeom prst="rect">
            <a:avLst/>
          </a:prstGeom>
        </p:spPr>
        <p:txBody>
          <a:bodyPr wrap="square">
            <a:spAutoFit/>
          </a:bodyPr>
          <a:lstStyle/>
          <a:p>
            <a:pPr algn="ctr"/>
            <a:r>
              <a:rPr lang="en-US" sz="1600" dirty="0">
                <a:solidFill>
                  <a:srgbClr val="99BBBB"/>
                </a:solidFill>
              </a:rPr>
              <a:t>Digital images | Compression | S.o.t. Art | </a:t>
            </a:r>
            <a:r>
              <a:rPr lang="en-US" sz="1600" dirty="0">
                <a:solidFill>
                  <a:srgbClr val="669999"/>
                </a:solidFill>
                <a:effectLst>
                  <a:outerShdw blurRad="38100" dist="38100" dir="2700000" algn="tl">
                    <a:srgbClr val="000000">
                      <a:alpha val="43137"/>
                    </a:srgbClr>
                  </a:outerShdw>
                </a:effectLst>
              </a:rPr>
              <a:t>Challenges</a:t>
            </a:r>
            <a:r>
              <a:rPr lang="en-US" sz="1600" dirty="0">
                <a:solidFill>
                  <a:srgbClr val="99BBBB"/>
                </a:solidFill>
              </a:rPr>
              <a:t> | FPV History | FPV Algorithm | FPV@W7X | Outlook | Standardization</a:t>
            </a:r>
          </a:p>
        </p:txBody>
      </p:sp>
    </p:spTree>
    <p:extLst>
      <p:ext uri="{BB962C8B-B14F-4D97-AF65-F5344CB8AC3E}">
        <p14:creationId xmlns:p14="http://schemas.microsoft.com/office/powerpoint/2010/main" val="28578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Benutzerdefiniert 1">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0055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2022_Final(2)</Template>
  <TotalTime>0</TotalTime>
  <Words>2862</Words>
  <Application>Microsoft Office PowerPoint</Application>
  <PresentationFormat>Breitbild</PresentationFormat>
  <Paragraphs>618</Paragraphs>
  <Slides>18</Slides>
  <Notes>1</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18</vt:i4>
      </vt:variant>
    </vt:vector>
  </HeadingPairs>
  <TitlesOfParts>
    <vt:vector size="30" baseType="lpstr">
      <vt:lpstr>.SF NS Symbols Regular</vt:lpstr>
      <vt:lpstr>Arial</vt:lpstr>
      <vt:lpstr>Arial Narrow</vt:lpstr>
      <vt:lpstr>Calibri</vt:lpstr>
      <vt:lpstr>Courier New</vt:lpstr>
      <vt:lpstr>MS Shell Dlg 2</vt:lpstr>
      <vt:lpstr>Symbol</vt:lpstr>
      <vt:lpstr>Wingdings</vt:lpstr>
      <vt:lpstr>Wingdings 3</vt:lpstr>
      <vt:lpstr>W7-X</vt:lpstr>
      <vt:lpstr>IPP</vt:lpstr>
      <vt:lpstr>think-cell Folie</vt:lpstr>
      <vt:lpstr>On Intensity, Relativity, Shift &amp; Compression    – Video data archiving at W7-X </vt:lpstr>
      <vt:lpstr>Wendelstein 7-X</vt:lpstr>
      <vt:lpstr>Agenda</vt:lpstr>
      <vt:lpstr>Basics – Digital images: 2D/3D arrays of relative intensity</vt:lpstr>
      <vt:lpstr>Basics – Compression schemes – bit stream level</vt:lpstr>
      <vt:lpstr>Basics – Compression schemes – predictive encoding</vt:lpstr>
      <vt:lpstr>Basics – Compression schemes – loss &amp; progress</vt:lpstr>
      <vt:lpstr>State of the art</vt:lpstr>
      <vt:lpstr>Challenges at Wendelstein 7-X – machine level</vt:lpstr>
      <vt:lpstr>Challenges at Wendelstein 7-X – camera level</vt:lpstr>
      <vt:lpstr>Fusion Power Video – A short history (I)</vt:lpstr>
      <vt:lpstr>Fusion Power Video – A short history (II)</vt:lpstr>
      <vt:lpstr>Fusion Power Video – Algorithm Details</vt:lpstr>
      <vt:lpstr>Fusion Power Video – Implementation at Wendelstein 7-X</vt:lpstr>
      <vt:lpstr>Fusion Power Video – Implementation at Wendelstein 7-X</vt:lpstr>
      <vt:lpstr>Outlook</vt:lpstr>
      <vt:lpstr>From first principles – a call for standardization</vt:lpstr>
      <vt:lpstr>Questions?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Simon Dumke</dc:creator>
  <cp:lastModifiedBy>Simon Fischer</cp:lastModifiedBy>
  <cp:revision>123</cp:revision>
  <dcterms:created xsi:type="dcterms:W3CDTF">2024-06-05T16:35:00Z</dcterms:created>
  <dcterms:modified xsi:type="dcterms:W3CDTF">2024-07-08T14:14:58Z</dcterms:modified>
</cp:coreProperties>
</file>