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64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646"/>
    <a:srgbClr val="000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0" autoAdjust="0"/>
  </p:normalViewPr>
  <p:slideViewPr>
    <p:cSldViewPr>
      <p:cViewPr varScale="1">
        <p:scale>
          <a:sx n="77" d="100"/>
          <a:sy n="77" d="100"/>
        </p:scale>
        <p:origin x="15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2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97EC9-CCA9-4DCA-B41A-B3223EA74C96}" type="datetimeFigureOut">
              <a:rPr lang="fr-CH" smtClean="0"/>
              <a:t>14.05.2020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E7DFD-F700-418E-8C89-1F3735A01D9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0024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8B52D76-3713-4B93-9E98-564AC3D861D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4908EE6-85F7-4877-A3F2-0FDBB59F001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4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08EE6-85F7-4877-A3F2-0FDBB59F00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0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51245" y="6416012"/>
            <a:ext cx="2895600" cy="40974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O. </a:t>
            </a:r>
            <a:r>
              <a:rPr lang="en-US" dirty="0" err="1" smtClean="0"/>
              <a:t>Sauter</a:t>
            </a:r>
            <a:r>
              <a:rPr lang="en-US" dirty="0" smtClean="0"/>
              <a:t>, May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87824" y="6492875"/>
            <a:ext cx="4059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O. </a:t>
            </a:r>
            <a:r>
              <a:rPr lang="en-US" dirty="0" err="1" smtClean="0"/>
              <a:t>Sauter</a:t>
            </a:r>
            <a:r>
              <a:rPr lang="en-US" dirty="0" smtClean="0"/>
              <a:t>, May 2020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448251"/>
            <a:ext cx="1584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p. </a:t>
            </a:r>
            <a:fld id="{D9EB3208-7D53-47F2-9409-F40D09B67EB2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9144000" cy="6858000"/>
          </a:xfrm>
          <a:prstGeom prst="roundRect">
            <a:avLst>
              <a:gd name="adj" fmla="val 667"/>
            </a:avLst>
          </a:prstGeom>
          <a:noFill/>
          <a:ln w="381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6520" y="6448251"/>
            <a:ext cx="4059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O. </a:t>
            </a:r>
            <a:r>
              <a:rPr lang="en-US" dirty="0" err="1" smtClean="0"/>
              <a:t>Sauter</a:t>
            </a:r>
            <a:r>
              <a:rPr lang="en-US" dirty="0" smtClean="0"/>
              <a:t>, May 2020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3" y="6172200"/>
            <a:ext cx="880445" cy="6251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520" y="54868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07EF"/>
                </a:solidFill>
                <a:latin typeface="Arial" pitchFamily="34" charset="0"/>
                <a:cs typeface="Arial" pitchFamily="34" charset="0"/>
              </a:rPr>
              <a:t>DEMO ramp-up/down studies:</a:t>
            </a:r>
            <a:br>
              <a:rPr lang="en-US" sz="3200" dirty="0">
                <a:solidFill>
                  <a:srgbClr val="0007E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0007EF"/>
                </a:solidFill>
                <a:latin typeface="Arial" pitchFamily="34" charset="0"/>
                <a:cs typeface="Arial" pitchFamily="34" charset="0"/>
              </a:rPr>
              <a:t>status of the RU/RD simulations with RAPTOR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Olivier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Simon Van Mulders et 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Swiss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Plasma Center –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EPFL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Lausanne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Switzerland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With 0.1MA/s rate on average, </a:t>
            </a:r>
            <a:r>
              <a:rPr lang="en-US" sz="3600" dirty="0" smtClean="0">
                <a:solidFill>
                  <a:srgbClr val="0007EF"/>
                </a:solidFill>
              </a:rPr>
              <a:t>ok for li&lt;2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10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1257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62168" y="873363"/>
            <a:ext cx="430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Medium </a:t>
            </a:r>
            <a:r>
              <a:rPr lang="fr-CH" dirty="0" err="1" smtClean="0"/>
              <a:t>ramp</a:t>
            </a:r>
            <a:r>
              <a:rPr lang="fr-CH" dirty="0" smtClean="0"/>
              <a:t>-down case: ~</a:t>
            </a:r>
            <a:r>
              <a:rPr lang="fr-CH" dirty="0" smtClean="0"/>
              <a:t>0.10MA/s</a:t>
            </a:r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15" y="1308518"/>
            <a:ext cx="8689785" cy="51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With </a:t>
            </a:r>
            <a:r>
              <a:rPr lang="en-US" sz="3600" dirty="0" smtClean="0">
                <a:solidFill>
                  <a:srgbClr val="0007EF"/>
                </a:solidFill>
              </a:rPr>
              <a:t>0.1MA/s, not ok for li&lt;1.5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11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1257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27382" y="786205"/>
            <a:ext cx="437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Medium </a:t>
            </a:r>
            <a:r>
              <a:rPr lang="fr-CH" dirty="0" err="1" smtClean="0"/>
              <a:t>ramp</a:t>
            </a:r>
            <a:r>
              <a:rPr lang="fr-CH" dirty="0" smtClean="0"/>
              <a:t>-down case: ~</a:t>
            </a:r>
            <a:r>
              <a:rPr lang="fr-CH" dirty="0" smtClean="0"/>
              <a:t>0.10MA/s</a:t>
            </a:r>
            <a:endParaRPr lang="fr-CH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0" y="1177038"/>
            <a:ext cx="8316416" cy="496824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774230" y="786205"/>
            <a:ext cx="437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Kappa drops </a:t>
            </a:r>
            <a:r>
              <a:rPr lang="fr-CH" dirty="0" err="1" smtClean="0"/>
              <a:t>too</a:t>
            </a:r>
            <a:r>
              <a:rPr lang="fr-CH" dirty="0" smtClean="0"/>
              <a:t> </a:t>
            </a:r>
            <a:r>
              <a:rPr lang="fr-CH" dirty="0" err="1" smtClean="0"/>
              <a:t>fast</a:t>
            </a:r>
            <a:r>
              <a:rPr lang="fr-CH" dirty="0" smtClean="0"/>
              <a:t>  and q95&lt;3</a:t>
            </a:r>
            <a:endParaRPr lang="fr-CH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691680" y="618828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Similar</a:t>
            </a:r>
            <a:r>
              <a:rPr lang="fr-CH" dirty="0" smtClean="0"/>
              <a:t> </a:t>
            </a:r>
            <a:r>
              <a:rPr lang="fr-CH" dirty="0" err="1" smtClean="0"/>
              <a:t>difficulties</a:t>
            </a:r>
            <a:r>
              <a:rPr lang="fr-CH" dirty="0" smtClean="0"/>
              <a:t> for 0.15MA/s case and li&lt;2 </a:t>
            </a:r>
            <a:r>
              <a:rPr lang="fr-CH" dirty="0" err="1" smtClean="0"/>
              <a:t>constraint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5033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With </a:t>
            </a:r>
            <a:r>
              <a:rPr lang="en-US" sz="3600" dirty="0" smtClean="0">
                <a:solidFill>
                  <a:srgbClr val="0007EF"/>
                </a:solidFill>
              </a:rPr>
              <a:t>0.05MA/s and li(IP) limit from CREATE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12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1257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27382" y="786205"/>
            <a:ext cx="437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Medium </a:t>
            </a:r>
            <a:r>
              <a:rPr lang="fr-CH" dirty="0" err="1" smtClean="0"/>
              <a:t>ramp</a:t>
            </a:r>
            <a:r>
              <a:rPr lang="fr-CH" dirty="0" smtClean="0"/>
              <a:t>-down case: ~</a:t>
            </a:r>
            <a:r>
              <a:rPr lang="fr-CH" dirty="0" smtClean="0"/>
              <a:t>0.05MA/s</a:t>
            </a:r>
            <a:endParaRPr lang="fr-CH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774230" y="786205"/>
            <a:ext cx="437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Constraints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Ip</a:t>
            </a:r>
            <a:r>
              <a:rPr lang="fr-CH" dirty="0" smtClean="0"/>
              <a:t> </a:t>
            </a:r>
            <a:r>
              <a:rPr lang="fr-CH" dirty="0" err="1" smtClean="0"/>
              <a:t>ramp</a:t>
            </a:r>
            <a:r>
              <a:rPr lang="fr-CH" dirty="0" smtClean="0"/>
              <a:t> in H-mode</a:t>
            </a:r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70" y="1229167"/>
            <a:ext cx="8032319" cy="5277309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3059832" y="1155537"/>
            <a:ext cx="2736304" cy="378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With </a:t>
            </a:r>
            <a:r>
              <a:rPr lang="en-US" sz="3600" dirty="0" smtClean="0">
                <a:solidFill>
                  <a:srgbClr val="0007EF"/>
                </a:solidFill>
              </a:rPr>
              <a:t>0.10MA/s, </a:t>
            </a:r>
            <a:r>
              <a:rPr lang="en-US" sz="3600" smtClean="0">
                <a:solidFill>
                  <a:srgbClr val="0007EF"/>
                </a:solidFill>
              </a:rPr>
              <a:t>not ok for </a:t>
            </a:r>
            <a:r>
              <a:rPr lang="en-US" sz="3600" dirty="0" smtClean="0">
                <a:solidFill>
                  <a:srgbClr val="0007EF"/>
                </a:solidFill>
              </a:rPr>
              <a:t>li(</a:t>
            </a:r>
            <a:r>
              <a:rPr lang="en-US" sz="3600" dirty="0" err="1" smtClean="0">
                <a:solidFill>
                  <a:srgbClr val="0007EF"/>
                </a:solidFill>
              </a:rPr>
              <a:t>Ip</a:t>
            </a:r>
            <a:r>
              <a:rPr lang="en-US" sz="3600" dirty="0" smtClean="0">
                <a:solidFill>
                  <a:srgbClr val="0007EF"/>
                </a:solidFill>
              </a:rPr>
              <a:t>)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13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1257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27382" y="786205"/>
            <a:ext cx="437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Medium </a:t>
            </a:r>
            <a:r>
              <a:rPr lang="fr-CH" dirty="0" err="1" smtClean="0"/>
              <a:t>ramp</a:t>
            </a:r>
            <a:r>
              <a:rPr lang="fr-CH" dirty="0" smtClean="0"/>
              <a:t>-down case: ~</a:t>
            </a:r>
            <a:r>
              <a:rPr lang="fr-CH" dirty="0" smtClean="0"/>
              <a:t>0.10MA/s</a:t>
            </a:r>
            <a:endParaRPr lang="fr-CH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774230" y="786205"/>
            <a:ext cx="437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Kappa drops </a:t>
            </a:r>
            <a:r>
              <a:rPr lang="fr-CH" dirty="0" err="1" smtClean="0"/>
              <a:t>too</a:t>
            </a:r>
            <a:r>
              <a:rPr lang="fr-CH" dirty="0" smtClean="0"/>
              <a:t> </a:t>
            </a:r>
            <a:r>
              <a:rPr lang="fr-CH" dirty="0" err="1" smtClean="0"/>
              <a:t>fast</a:t>
            </a:r>
            <a:r>
              <a:rPr lang="fr-CH" dirty="0" smtClean="0"/>
              <a:t>  and q95&lt;3</a:t>
            </a:r>
            <a:endParaRPr lang="fr-CH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2" y="1178255"/>
            <a:ext cx="8798627" cy="53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Next steps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14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6470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980728"/>
            <a:ext cx="862432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smtClean="0"/>
              <a:t>Propose </a:t>
            </a:r>
            <a:r>
              <a:rPr lang="fr-CH" sz="2200" dirty="0" err="1" smtClean="0"/>
              <a:t>trajectory</a:t>
            </a:r>
            <a:r>
              <a:rPr lang="fr-CH" sz="2200" dirty="0" smtClean="0"/>
              <a:t> to </a:t>
            </a:r>
            <a:r>
              <a:rPr lang="fr-CH" sz="2200" dirty="0" err="1" smtClean="0"/>
              <a:t>be</a:t>
            </a:r>
            <a:r>
              <a:rPr lang="fr-CH" sz="2200" dirty="0" smtClean="0"/>
              <a:t> </a:t>
            </a:r>
            <a:r>
              <a:rPr lang="fr-CH" sz="2200" dirty="0" err="1" smtClean="0"/>
              <a:t>run</a:t>
            </a:r>
            <a:r>
              <a:rPr lang="fr-CH" sz="2200" dirty="0" smtClean="0"/>
              <a:t> </a:t>
            </a:r>
            <a:r>
              <a:rPr lang="fr-CH" sz="2200" dirty="0" err="1" smtClean="0"/>
              <a:t>with</a:t>
            </a:r>
            <a:r>
              <a:rPr lang="fr-CH" sz="2200" dirty="0" smtClean="0"/>
              <a:t> ASTRA and compare </a:t>
            </a:r>
            <a:r>
              <a:rPr lang="fr-CH" sz="2200" dirty="0" err="1" smtClean="0"/>
              <a:t>with</a:t>
            </a:r>
            <a:r>
              <a:rPr lang="fr-CH" sz="2200" dirty="0" smtClean="0"/>
              <a:t> RAPTOR li(t) to «</a:t>
            </a:r>
            <a:r>
              <a:rPr lang="fr-CH" sz="2200" dirty="0" err="1" smtClean="0"/>
              <a:t>calibrate</a:t>
            </a:r>
            <a:r>
              <a:rPr lang="fr-CH" sz="2200" dirty="0" smtClean="0"/>
              <a:t>» and </a:t>
            </a:r>
            <a:r>
              <a:rPr lang="fr-CH" sz="2200" dirty="0" err="1" smtClean="0"/>
              <a:t>then</a:t>
            </a:r>
            <a:r>
              <a:rPr lang="fr-CH" sz="2200" dirty="0" smtClean="0"/>
              <a:t> </a:t>
            </a:r>
            <a:r>
              <a:rPr lang="fr-CH" sz="2200" dirty="0" err="1" smtClean="0"/>
              <a:t>further</a:t>
            </a:r>
            <a:r>
              <a:rPr lang="fr-CH" sz="2200" dirty="0" smtClean="0"/>
              <a:t> </a:t>
            </a:r>
            <a:r>
              <a:rPr lang="fr-CH" sz="2200" dirty="0" err="1" smtClean="0"/>
              <a:t>optimize</a:t>
            </a:r>
            <a:endParaRPr lang="fr-CH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err="1" smtClean="0"/>
              <a:t>We</a:t>
            </a:r>
            <a:r>
              <a:rPr lang="fr-CH" sz="2200" dirty="0" smtClean="0"/>
              <a:t> </a:t>
            </a:r>
            <a:r>
              <a:rPr lang="fr-CH" sz="2200" dirty="0" err="1" smtClean="0"/>
              <a:t>will</a:t>
            </a:r>
            <a:r>
              <a:rPr lang="fr-CH" sz="2200" dirty="0" smtClean="0"/>
              <a:t> 0.1MA/s </a:t>
            </a:r>
            <a:r>
              <a:rPr lang="fr-CH" sz="2200" dirty="0" err="1" smtClean="0"/>
              <a:t>target</a:t>
            </a:r>
            <a:r>
              <a:rPr lang="fr-CH" sz="2200" dirty="0" smtClean="0"/>
              <a:t> </a:t>
            </a:r>
            <a:r>
              <a:rPr lang="fr-CH" sz="2200" dirty="0" err="1" smtClean="0"/>
              <a:t>with</a:t>
            </a:r>
            <a:r>
              <a:rPr lang="fr-CH" sz="2200" dirty="0" smtClean="0"/>
              <a:t> </a:t>
            </a:r>
            <a:r>
              <a:rPr lang="fr-CH" sz="2200" dirty="0" err="1" smtClean="0"/>
              <a:t>constraint</a:t>
            </a:r>
            <a:r>
              <a:rPr lang="fr-CH" sz="2200" dirty="0" smtClean="0"/>
              <a:t> li(</a:t>
            </a:r>
            <a:r>
              <a:rPr lang="fr-CH" sz="2200" dirty="0" err="1" smtClean="0"/>
              <a:t>Ip</a:t>
            </a:r>
            <a:r>
              <a:rPr lang="fr-CH" sz="2200" dirty="0" smtClean="0"/>
              <a:t>) </a:t>
            </a:r>
            <a:r>
              <a:rPr lang="fr-CH" sz="2200" dirty="0" err="1" smtClean="0"/>
              <a:t>slightly</a:t>
            </a:r>
            <a:r>
              <a:rPr lang="fr-CH" sz="2200" dirty="0" smtClean="0"/>
              <a:t> </a:t>
            </a:r>
            <a:r>
              <a:rPr lang="fr-CH" sz="2200" dirty="0" err="1" smtClean="0"/>
              <a:t>relaxed</a:t>
            </a:r>
            <a:endParaRPr lang="fr-CH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err="1" smtClean="0"/>
              <a:t>Sensitivity</a:t>
            </a:r>
            <a:r>
              <a:rPr lang="fr-CH" sz="2200" dirty="0" smtClean="0"/>
              <a:t> </a:t>
            </a:r>
            <a:r>
              <a:rPr lang="fr-CH" sz="2200" dirty="0" err="1" smtClean="0"/>
              <a:t>study</a:t>
            </a:r>
            <a:endParaRPr lang="fr-CH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smtClean="0"/>
              <a:t>Look at </a:t>
            </a:r>
            <a:r>
              <a:rPr lang="fr-CH" sz="2200" dirty="0" err="1" smtClean="0"/>
              <a:t>ramp</a:t>
            </a:r>
            <a:r>
              <a:rPr lang="fr-CH" sz="2200" dirty="0" smtClean="0"/>
              <a:t>-up if </a:t>
            </a:r>
            <a:r>
              <a:rPr lang="fr-CH" sz="2200" dirty="0" err="1" smtClean="0"/>
              <a:t>any</a:t>
            </a:r>
            <a:r>
              <a:rPr lang="fr-CH" sz="2200" dirty="0" smtClean="0"/>
              <a:t> </a:t>
            </a:r>
            <a:r>
              <a:rPr lang="fr-CH" sz="2200" dirty="0" err="1" smtClean="0"/>
              <a:t>thing</a:t>
            </a:r>
            <a:r>
              <a:rPr lang="fr-CH" sz="2200" dirty="0" smtClean="0"/>
              <a:t> to </a:t>
            </a:r>
            <a:r>
              <a:rPr lang="fr-CH" sz="2200" dirty="0" err="1" smtClean="0"/>
              <a:t>improve</a:t>
            </a:r>
            <a:r>
              <a:rPr lang="fr-CH" sz="2200" dirty="0" smtClean="0"/>
              <a:t>? </a:t>
            </a:r>
            <a:r>
              <a:rPr lang="fr-CH" sz="2200" dirty="0" smtClean="0"/>
              <a:t>to </a:t>
            </a:r>
            <a:r>
              <a:rPr lang="fr-CH" sz="2200" dirty="0" err="1" smtClean="0"/>
              <a:t>discuss</a:t>
            </a:r>
            <a:r>
              <a:rPr lang="fr-CH" sz="2200" dirty="0" smtClean="0"/>
              <a:t> </a:t>
            </a:r>
            <a:r>
              <a:rPr lang="fr-CH" sz="2200" dirty="0" err="1" smtClean="0"/>
              <a:t>cost</a:t>
            </a:r>
            <a:r>
              <a:rPr lang="fr-CH" sz="2200" dirty="0" smtClean="0"/>
              <a:t> </a:t>
            </a:r>
            <a:r>
              <a:rPr lang="fr-CH" sz="2200" dirty="0" err="1" smtClean="0"/>
              <a:t>funtion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6729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Short Summary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2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6470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23528" y="692696"/>
            <a:ext cx="86243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err="1" smtClean="0"/>
              <a:t>Continued</a:t>
            </a:r>
            <a:r>
              <a:rPr lang="fr-CH" sz="2200" dirty="0" smtClean="0"/>
              <a:t> </a:t>
            </a:r>
            <a:r>
              <a:rPr lang="fr-CH" sz="2200" dirty="0" err="1" smtClean="0"/>
              <a:t>focussing</a:t>
            </a:r>
            <a:r>
              <a:rPr lang="fr-CH" sz="2200" dirty="0" smtClean="0"/>
              <a:t> on </a:t>
            </a:r>
            <a:r>
              <a:rPr lang="fr-CH" sz="2200" dirty="0" err="1" smtClean="0"/>
              <a:t>ramp</a:t>
            </a:r>
            <a:r>
              <a:rPr lang="fr-CH" sz="2200" dirty="0" smtClean="0"/>
              <a:t>-down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err="1" smtClean="0"/>
              <a:t>Previous</a:t>
            </a:r>
            <a:r>
              <a:rPr lang="fr-CH" sz="2200" dirty="0" smtClean="0"/>
              <a:t> simulations </a:t>
            </a:r>
            <a:r>
              <a:rPr lang="fr-CH" sz="2200" dirty="0" err="1" smtClean="0"/>
              <a:t>showed</a:t>
            </a:r>
            <a:r>
              <a:rPr lang="fr-CH" sz="2200" dirty="0" smtClean="0"/>
              <a:t> </a:t>
            </a:r>
            <a:r>
              <a:rPr lang="fr-CH" sz="2200" dirty="0" err="1" smtClean="0"/>
              <a:t>that</a:t>
            </a:r>
            <a:r>
              <a:rPr lang="fr-CH" sz="2200" dirty="0" smtClean="0"/>
              <a:t> as </a:t>
            </a:r>
            <a:r>
              <a:rPr lang="fr-CH" sz="2200" dirty="0" err="1" smtClean="0"/>
              <a:t>low</a:t>
            </a:r>
            <a:r>
              <a:rPr lang="fr-CH" sz="2200" dirty="0" smtClean="0"/>
              <a:t> as 0.05MA/s </a:t>
            </a:r>
            <a:r>
              <a:rPr lang="fr-CH" sz="2200" dirty="0" err="1" smtClean="0"/>
              <a:t>is</a:t>
            </a:r>
            <a:r>
              <a:rPr lang="fr-CH" sz="2200" dirty="0" smtClean="0"/>
              <a:t> </a:t>
            </a:r>
            <a:r>
              <a:rPr lang="fr-CH" sz="2200" dirty="0" err="1" smtClean="0"/>
              <a:t>necessary</a:t>
            </a:r>
            <a:r>
              <a:rPr lang="fr-CH" sz="2200" dirty="0" smtClean="0"/>
              <a:t> to </a:t>
            </a:r>
            <a:r>
              <a:rPr lang="fr-CH" sz="2200" dirty="0" err="1" smtClean="0"/>
              <a:t>remain</a:t>
            </a:r>
            <a:r>
              <a:rPr lang="fr-CH" sz="2200" dirty="0" smtClean="0"/>
              <a:t> </a:t>
            </a:r>
            <a:r>
              <a:rPr lang="fr-CH" sz="2200" dirty="0" err="1" smtClean="0"/>
              <a:t>below</a:t>
            </a:r>
            <a:r>
              <a:rPr lang="fr-CH" sz="2200" dirty="0" smtClean="0"/>
              <a:t> li=1.7 at 5MA.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err="1" smtClean="0"/>
              <a:t>Significant</a:t>
            </a:r>
            <a:r>
              <a:rPr lang="fr-CH" sz="2200" dirty="0" smtClean="0"/>
              <a:t> </a:t>
            </a:r>
            <a:r>
              <a:rPr lang="fr-CH" sz="2200" dirty="0" err="1" smtClean="0"/>
              <a:t>low</a:t>
            </a:r>
            <a:r>
              <a:rPr lang="fr-CH" sz="2200" dirty="0" smtClean="0"/>
              <a:t>/</a:t>
            </a:r>
            <a:r>
              <a:rPr lang="fr-CH" sz="2200" dirty="0" err="1" smtClean="0"/>
              <a:t>negative</a:t>
            </a:r>
            <a:r>
              <a:rPr lang="fr-CH" sz="2200" dirty="0" smtClean="0"/>
              <a:t> </a:t>
            </a:r>
            <a:r>
              <a:rPr lang="fr-CH" sz="2200" dirty="0" err="1" smtClean="0"/>
              <a:t>edge</a:t>
            </a:r>
            <a:r>
              <a:rPr lang="fr-CH" sz="2200" dirty="0" smtClean="0"/>
              <a:t> j </a:t>
            </a:r>
            <a:r>
              <a:rPr lang="fr-CH" sz="2200" dirty="0" err="1" smtClean="0"/>
              <a:t>region</a:t>
            </a:r>
            <a:r>
              <a:rPr lang="fr-CH" sz="2200" dirty="0" smtClean="0"/>
              <a:t> </a:t>
            </a:r>
            <a:r>
              <a:rPr lang="fr-CH" sz="2200" dirty="0" err="1" smtClean="0"/>
              <a:t>observed</a:t>
            </a:r>
            <a:r>
              <a:rPr lang="fr-CH" sz="2200" dirty="0" smtClean="0"/>
              <a:t> </a:t>
            </a:r>
            <a:r>
              <a:rPr lang="fr-CH" sz="2200" dirty="0" err="1" smtClean="0"/>
              <a:t>from</a:t>
            </a:r>
            <a:r>
              <a:rPr lang="fr-CH" sz="2200" dirty="0" smtClean="0"/>
              <a:t> simulation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smtClean="0"/>
              <a:t>Indications </a:t>
            </a:r>
            <a:r>
              <a:rPr lang="fr-CH" sz="2200" dirty="0" err="1" smtClean="0"/>
              <a:t>from</a:t>
            </a:r>
            <a:r>
              <a:rPr lang="fr-CH" sz="2200" dirty="0" smtClean="0"/>
              <a:t> CREATE </a:t>
            </a:r>
            <a:r>
              <a:rPr lang="fr-CH" sz="2200" dirty="0" err="1" smtClean="0"/>
              <a:t>that</a:t>
            </a:r>
            <a:r>
              <a:rPr lang="fr-CH" sz="2200" dirty="0" smtClean="0"/>
              <a:t> </a:t>
            </a:r>
            <a:r>
              <a:rPr lang="fr-CH" sz="2200" dirty="0" err="1" smtClean="0"/>
              <a:t>we</a:t>
            </a:r>
            <a:r>
              <a:rPr lang="fr-CH" sz="2200" dirty="0" smtClean="0"/>
              <a:t> </a:t>
            </a:r>
            <a:r>
              <a:rPr lang="fr-CH" sz="2200" dirty="0" err="1" smtClean="0"/>
              <a:t>still</a:t>
            </a:r>
            <a:r>
              <a:rPr lang="fr-CH" sz="2200" dirty="0" smtClean="0"/>
              <a:t> </a:t>
            </a:r>
            <a:r>
              <a:rPr lang="fr-CH" sz="2200" dirty="0" err="1" smtClean="0"/>
              <a:t>may</a:t>
            </a:r>
            <a:r>
              <a:rPr lang="fr-CH" sz="2200" dirty="0" smtClean="0"/>
              <a:t> have </a:t>
            </a:r>
            <a:r>
              <a:rPr lang="fr-CH" sz="2200" dirty="0" err="1" smtClean="0"/>
              <a:t>some</a:t>
            </a:r>
            <a:r>
              <a:rPr lang="fr-CH" sz="2200" dirty="0" smtClean="0"/>
              <a:t> </a:t>
            </a:r>
            <a:r>
              <a:rPr lang="fr-CH" sz="2200" dirty="0" err="1" smtClean="0"/>
              <a:t>margins</a:t>
            </a:r>
            <a:r>
              <a:rPr lang="fr-CH" sz="2200" dirty="0" smtClean="0"/>
              <a:t> </a:t>
            </a:r>
            <a:r>
              <a:rPr lang="fr-CH" sz="2200" dirty="0" err="1" smtClean="0"/>
              <a:t>with</a:t>
            </a:r>
            <a:r>
              <a:rPr lang="fr-CH" sz="2200" dirty="0" smtClean="0"/>
              <a:t> the profiles </a:t>
            </a:r>
            <a:r>
              <a:rPr lang="fr-CH" sz="2200" dirty="0" err="1" smtClean="0"/>
              <a:t>provided</a:t>
            </a:r>
            <a:endParaRPr lang="fr-CH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smtClean="0"/>
              <a:t>S. Van </a:t>
            </a:r>
            <a:r>
              <a:rPr lang="fr-CH" sz="2200" dirty="0" err="1" smtClean="0"/>
              <a:t>Mulders</a:t>
            </a:r>
            <a:r>
              <a:rPr lang="fr-CH" sz="2200" dirty="0" smtClean="0"/>
              <a:t>, PhD </a:t>
            </a:r>
            <a:r>
              <a:rPr lang="fr-CH" sz="2200" dirty="0" err="1" smtClean="0"/>
              <a:t>student</a:t>
            </a:r>
            <a:r>
              <a:rPr lang="fr-CH" sz="2200" dirty="0" smtClean="0"/>
              <a:t>, </a:t>
            </a:r>
            <a:r>
              <a:rPr lang="fr-CH" sz="2200" dirty="0" err="1"/>
              <a:t>added</a:t>
            </a:r>
            <a:r>
              <a:rPr lang="fr-CH" sz="2200" dirty="0"/>
              <a:t> </a:t>
            </a:r>
            <a:r>
              <a:rPr lang="fr-CH" sz="2200" dirty="0" err="1"/>
              <a:t>density</a:t>
            </a:r>
            <a:r>
              <a:rPr lang="fr-CH" sz="2200" dirty="0"/>
              <a:t> </a:t>
            </a:r>
            <a:r>
              <a:rPr lang="fr-CH" sz="2200" dirty="0" err="1"/>
              <a:t>equation</a:t>
            </a:r>
            <a:r>
              <a:rPr lang="fr-CH" sz="2200" dirty="0"/>
              <a:t> </a:t>
            </a:r>
            <a:r>
              <a:rPr lang="fr-CH" sz="2200" dirty="0" smtClean="0"/>
              <a:t> and </a:t>
            </a:r>
            <a:r>
              <a:rPr lang="fr-CH" sz="2200" dirty="0" err="1" smtClean="0"/>
              <a:t>used</a:t>
            </a:r>
            <a:r>
              <a:rPr lang="fr-CH" sz="2200" dirty="0" smtClean="0"/>
              <a:t> </a:t>
            </a:r>
            <a:r>
              <a:rPr lang="fr-CH" sz="2200" dirty="0" err="1" smtClean="0"/>
              <a:t>work</a:t>
            </a:r>
            <a:r>
              <a:rPr lang="fr-CH" sz="2200" dirty="0" smtClean="0"/>
              <a:t> </a:t>
            </a:r>
            <a:r>
              <a:rPr lang="fr-CH" sz="2200" dirty="0" err="1" smtClean="0"/>
              <a:t>from</a:t>
            </a:r>
            <a:r>
              <a:rPr lang="fr-CH" sz="2200" dirty="0" smtClean="0"/>
              <a:t> A. </a:t>
            </a:r>
            <a:r>
              <a:rPr lang="fr-CH" sz="2200" dirty="0" err="1" smtClean="0"/>
              <a:t>Teplukhina</a:t>
            </a:r>
            <a:r>
              <a:rPr lang="fr-CH" sz="2200" dirty="0" smtClean="0"/>
              <a:t> to </a:t>
            </a:r>
            <a:r>
              <a:rPr lang="fr-CH" sz="2200" dirty="0" err="1" smtClean="0"/>
              <a:t>start</a:t>
            </a:r>
            <a:r>
              <a:rPr lang="fr-CH" sz="2200" dirty="0" smtClean="0"/>
              <a:t> </a:t>
            </a:r>
            <a:r>
              <a:rPr lang="fr-CH" sz="2200" dirty="0" err="1" smtClean="0"/>
              <a:t>optimizing</a:t>
            </a:r>
            <a:r>
              <a:rPr lang="fr-CH" sz="2200" dirty="0" smtClean="0"/>
              <a:t> </a:t>
            </a:r>
            <a:r>
              <a:rPr lang="fr-CH" sz="2200" dirty="0" err="1" smtClean="0"/>
              <a:t>ramp</a:t>
            </a:r>
            <a:r>
              <a:rPr lang="fr-CH" sz="2200" dirty="0" smtClean="0"/>
              <a:t>-down </a:t>
            </a:r>
            <a:r>
              <a:rPr lang="fr-CH" sz="2200" dirty="0" err="1" smtClean="0"/>
              <a:t>trajectory</a:t>
            </a:r>
            <a:r>
              <a:rPr lang="fr-CH" sz="2200" dirty="0"/>
              <a:t>:</a:t>
            </a:r>
            <a:endParaRPr lang="fr-CH" sz="22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err="1" smtClean="0"/>
              <a:t>Cost</a:t>
            </a:r>
            <a:r>
              <a:rPr lang="fr-CH" sz="2200" dirty="0" smtClean="0"/>
              <a:t> </a:t>
            </a:r>
            <a:r>
              <a:rPr lang="fr-CH" sz="2200" dirty="0" err="1" smtClean="0"/>
              <a:t>function</a:t>
            </a:r>
            <a:r>
              <a:rPr lang="fr-CH" sz="2200" dirty="0" smtClean="0"/>
              <a:t> ~ </a:t>
            </a:r>
            <a:r>
              <a:rPr lang="fr-CH" sz="2200" dirty="0" err="1" smtClean="0"/>
              <a:t>int</a:t>
            </a:r>
            <a:r>
              <a:rPr lang="fr-CH" sz="2200" dirty="0" smtClean="0"/>
              <a:t> (</a:t>
            </a:r>
            <a:r>
              <a:rPr lang="fr-CH" sz="2200" dirty="0" err="1" smtClean="0"/>
              <a:t>Ip</a:t>
            </a:r>
            <a:r>
              <a:rPr lang="fr-CH" sz="2200" dirty="0" smtClean="0"/>
              <a:t>*</a:t>
            </a:r>
            <a:r>
              <a:rPr lang="fr-CH" sz="2200" dirty="0" err="1" smtClean="0"/>
              <a:t>dt</a:t>
            </a:r>
            <a:r>
              <a:rPr lang="fr-CH" sz="2200" dirty="0" smtClean="0"/>
              <a:t>),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dirty="0" err="1" smtClean="0"/>
              <a:t>Constraints</a:t>
            </a:r>
            <a:r>
              <a:rPr lang="fr-CH" sz="2200" dirty="0" smtClean="0"/>
              <a:t>: li &lt; </a:t>
            </a:r>
            <a:r>
              <a:rPr lang="fr-CH" sz="2200" dirty="0" err="1" smtClean="0"/>
              <a:t>limit</a:t>
            </a:r>
            <a:r>
              <a:rPr lang="fr-CH" sz="2200" dirty="0" smtClean="0"/>
              <a:t>, q</a:t>
            </a:r>
            <a:r>
              <a:rPr lang="fr-CH" sz="2200" baseline="-25000" dirty="0" smtClean="0"/>
              <a:t>95</a:t>
            </a:r>
            <a:r>
              <a:rPr lang="fr-CH" sz="2200" dirty="0" smtClean="0"/>
              <a:t> not </a:t>
            </a:r>
            <a:r>
              <a:rPr lang="fr-CH" sz="2200" dirty="0" err="1" smtClean="0"/>
              <a:t>decreasing</a:t>
            </a:r>
            <a:r>
              <a:rPr lang="fr-CH" sz="2200" dirty="0" smtClean="0"/>
              <a:t>, </a:t>
            </a:r>
            <a:r>
              <a:rPr lang="fr-CH" sz="2200" dirty="0" err="1" smtClean="0"/>
              <a:t>nel</a:t>
            </a:r>
            <a:r>
              <a:rPr lang="fr-CH" sz="2200" dirty="0" smtClean="0"/>
              <a:t>/</a:t>
            </a:r>
            <a:r>
              <a:rPr lang="fr-CH" sz="2200" dirty="0" err="1" smtClean="0"/>
              <a:t>n</a:t>
            </a:r>
            <a:r>
              <a:rPr lang="fr-CH" sz="2200" baseline="-25000" dirty="0" err="1" smtClean="0"/>
              <a:t>G</a:t>
            </a:r>
            <a:r>
              <a:rPr lang="fr-CH" sz="2200" dirty="0" smtClean="0"/>
              <a:t>&lt;1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38730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Previous results: Effects of ramp-rates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3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908720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290"/>
            <a:ext cx="5009822" cy="37573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48" y="2356910"/>
            <a:ext cx="5481896" cy="41114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44008" y="1027133"/>
            <a:ext cx="4345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0.1MA/s </a:t>
            </a:r>
            <a:r>
              <a:rPr lang="fr-CH" dirty="0" err="1" smtClean="0"/>
              <a:t>instead</a:t>
            </a:r>
            <a:r>
              <a:rPr lang="fr-CH" dirty="0" smtClean="0"/>
              <a:t> of 0.2MA/s </a:t>
            </a:r>
            <a:r>
              <a:rPr lang="fr-CH" dirty="0" err="1" smtClean="0"/>
              <a:t>reduces</a:t>
            </a:r>
            <a:r>
              <a:rPr lang="fr-CH" dirty="0" smtClean="0"/>
              <a:t> by more </a:t>
            </a:r>
            <a:r>
              <a:rPr lang="fr-CH" dirty="0" err="1" smtClean="0"/>
              <a:t>than</a:t>
            </a:r>
            <a:r>
              <a:rPr lang="fr-CH" dirty="0" smtClean="0"/>
              <a:t> a factor of 2 li(t) in </a:t>
            </a:r>
            <a:r>
              <a:rPr lang="fr-CH" dirty="0" err="1" smtClean="0"/>
              <a:t>ramp</a:t>
            </a:r>
            <a:r>
              <a:rPr lang="fr-CH" dirty="0" smtClean="0"/>
              <a:t>-down (but </a:t>
            </a:r>
            <a:r>
              <a:rPr lang="fr-CH" smtClean="0"/>
              <a:t>not 0.07MA/s</a:t>
            </a:r>
            <a:r>
              <a:rPr lang="fr-CH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Ramp</a:t>
            </a:r>
            <a:r>
              <a:rPr lang="fr-CH" dirty="0" smtClean="0"/>
              <a:t>-up </a:t>
            </a:r>
            <a:r>
              <a:rPr lang="fr-CH" dirty="0" err="1" smtClean="0"/>
              <a:t>depends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on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effects</a:t>
            </a:r>
            <a:r>
              <a:rPr lang="fr-CH" dirty="0" smtClean="0"/>
              <a:t> (</a:t>
            </a:r>
            <a:r>
              <a:rPr lang="fr-CH" dirty="0" err="1" smtClean="0"/>
              <a:t>like</a:t>
            </a:r>
            <a:r>
              <a:rPr lang="fr-CH" dirty="0" smtClean="0"/>
              <a:t> L-H transition, </a:t>
            </a:r>
            <a:r>
              <a:rPr lang="fr-CH" dirty="0" err="1" smtClean="0"/>
              <a:t>etc</a:t>
            </a:r>
            <a:r>
              <a:rPr lang="fr-CH" dirty="0" smtClean="0"/>
              <a:t>)</a:t>
            </a:r>
            <a:endParaRPr lang="fr-CH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020272" y="1628800"/>
            <a:ext cx="792088" cy="36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04" y="902432"/>
            <a:ext cx="6241792" cy="460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Comparing with </a:t>
            </a:r>
            <a:r>
              <a:rPr lang="en-US" sz="3600" dirty="0" err="1" smtClean="0">
                <a:solidFill>
                  <a:srgbClr val="0007EF"/>
                </a:solidFill>
              </a:rPr>
              <a:t>Mattei’s</a:t>
            </a:r>
            <a:r>
              <a:rPr lang="en-US" sz="3600" dirty="0" smtClean="0">
                <a:solidFill>
                  <a:srgbClr val="0007EF"/>
                </a:solidFill>
              </a:rPr>
              <a:t> limits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4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908720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451104" y="5524921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OK at high </a:t>
            </a:r>
            <a:r>
              <a:rPr lang="fr-CH" dirty="0" err="1" smtClean="0"/>
              <a:t>Ip</a:t>
            </a:r>
            <a:r>
              <a:rPr lang="fr-CH" dirty="0" smtClean="0"/>
              <a:t>, but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require</a:t>
            </a:r>
            <a:r>
              <a:rPr lang="fr-CH" dirty="0" smtClean="0"/>
              <a:t> ~0.05-0.1 for </a:t>
            </a:r>
            <a:r>
              <a:rPr lang="fr-CH" dirty="0" err="1" smtClean="0"/>
              <a:t>Ip</a:t>
            </a:r>
            <a:r>
              <a:rPr lang="fr-CH" dirty="0" smtClean="0"/>
              <a:t>&lt;10MA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Initial computations of </a:t>
            </a:r>
            <a:r>
              <a:rPr lang="fr-CH" dirty="0" err="1" smtClean="0"/>
              <a:t>growth</a:t>
            </a:r>
            <a:r>
              <a:rPr lang="fr-CH" dirty="0" smtClean="0"/>
              <a:t> rates </a:t>
            </a:r>
            <a:r>
              <a:rPr lang="fr-CH" dirty="0" err="1" smtClean="0"/>
              <a:t>using</a:t>
            </a:r>
            <a:r>
              <a:rPr lang="fr-CH" dirty="0" smtClean="0"/>
              <a:t> </a:t>
            </a:r>
            <a:r>
              <a:rPr lang="fr-CH" dirty="0" err="1" smtClean="0"/>
              <a:t>eqdsk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RAPTOR profiles </a:t>
            </a:r>
            <a:r>
              <a:rPr lang="fr-CH" dirty="0" err="1" smtClean="0"/>
              <a:t>from</a:t>
            </a:r>
            <a:r>
              <a:rPr lang="fr-CH" dirty="0" smtClean="0"/>
              <a:t> 0.2MA/s simulation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prove</a:t>
            </a:r>
            <a:r>
              <a:rPr lang="fr-CH" dirty="0" smtClean="0"/>
              <a:t> stable,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confirmed</a:t>
            </a:r>
            <a:r>
              <a:rPr lang="fr-CH" dirty="0" smtClean="0"/>
              <a:t> by CREATE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/>
          <a:stretch/>
        </p:blipFill>
        <p:spPr>
          <a:xfrm>
            <a:off x="107504" y="1087624"/>
            <a:ext cx="4682955" cy="3637519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0"/>
          <a:stretch/>
        </p:blipFill>
        <p:spPr>
          <a:xfrm>
            <a:off x="4355976" y="1062271"/>
            <a:ext cx="4680520" cy="383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Comparing with </a:t>
            </a:r>
            <a:r>
              <a:rPr lang="en-US" sz="3600" dirty="0" err="1" smtClean="0">
                <a:solidFill>
                  <a:srgbClr val="0007EF"/>
                </a:solidFill>
              </a:rPr>
              <a:t>Mattei’s</a:t>
            </a:r>
            <a:r>
              <a:rPr lang="en-US" sz="3600" dirty="0" smtClean="0">
                <a:solidFill>
                  <a:srgbClr val="0007EF"/>
                </a:solidFill>
              </a:rPr>
              <a:t> limits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5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908720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161255" y="516824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Can have large </a:t>
            </a:r>
            <a:r>
              <a:rPr lang="fr-CH" dirty="0" err="1" smtClean="0"/>
              <a:t>negative</a:t>
            </a:r>
            <a:r>
              <a:rPr lang="fr-CH" dirty="0" smtClean="0"/>
              <a:t> </a:t>
            </a:r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density</a:t>
            </a:r>
            <a:r>
              <a:rPr lang="fr-CH" dirty="0" smtClean="0"/>
              <a:t>, </a:t>
            </a:r>
            <a:r>
              <a:rPr lang="fr-CH" dirty="0" err="1" smtClean="0"/>
              <a:t>especially</a:t>
            </a:r>
            <a:r>
              <a:rPr lang="fr-CH" dirty="0" smtClean="0"/>
              <a:t> </a:t>
            </a:r>
            <a:r>
              <a:rPr lang="fr-CH" dirty="0" err="1" smtClean="0"/>
              <a:t>late</a:t>
            </a:r>
            <a:r>
              <a:rPr lang="fr-CH" dirty="0" smtClean="0"/>
              <a:t> in </a:t>
            </a:r>
            <a:r>
              <a:rPr lang="fr-CH" dirty="0" err="1" smtClean="0"/>
              <a:t>ramp</a:t>
            </a:r>
            <a:r>
              <a:rPr lang="fr-CH" dirty="0" smtClean="0"/>
              <a:t>-down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small</a:t>
            </a:r>
            <a:r>
              <a:rPr lang="fr-CH" dirty="0" smtClean="0"/>
              <a:t> </a:t>
            </a:r>
            <a:r>
              <a:rPr lang="fr-CH" dirty="0" err="1" smtClean="0"/>
              <a:t>Ip</a:t>
            </a:r>
            <a:r>
              <a:rPr lang="fr-CH" dirty="0" smtClean="0"/>
              <a:t>,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unstable</a:t>
            </a:r>
            <a:r>
              <a:rPr lang="fr-CH" dirty="0" smtClean="0"/>
              <a:t> (</a:t>
            </a:r>
            <a:r>
              <a:rPr lang="fr-CH" dirty="0" err="1" smtClean="0"/>
              <a:t>also</a:t>
            </a:r>
            <a:r>
              <a:rPr lang="fr-CH" dirty="0" smtClean="0"/>
              <a:t> for n=1,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checked</a:t>
            </a:r>
            <a:r>
              <a:rPr lang="fr-CH" dirty="0" smtClean="0"/>
              <a:t>)</a:t>
            </a:r>
            <a:endParaRPr lang="fr-CH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5508104" y="4077072"/>
            <a:ext cx="2736304" cy="1103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Starting point for optimization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6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908720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43608" y="93366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4 </a:t>
            </a:r>
            <a:r>
              <a:rPr lang="fr-CH" dirty="0" smtClean="0"/>
              <a:t>«end of </a:t>
            </a:r>
            <a:r>
              <a:rPr lang="fr-CH" dirty="0" err="1" smtClean="0"/>
              <a:t>ramp</a:t>
            </a:r>
            <a:r>
              <a:rPr lang="fr-CH" dirty="0" smtClean="0"/>
              <a:t>-down» timings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Ip</a:t>
            </a:r>
            <a:r>
              <a:rPr lang="fr-CH" dirty="0" smtClean="0"/>
              <a:t>=5MA and </a:t>
            </a:r>
            <a:r>
              <a:rPr lang="fr-CH" dirty="0" err="1" smtClean="0"/>
              <a:t>optimize</a:t>
            </a:r>
            <a:r>
              <a:rPr lang="fr-CH" dirty="0" smtClean="0"/>
              <a:t>. NBI power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similar</a:t>
            </a:r>
            <a:r>
              <a:rPr lang="fr-CH" dirty="0" smtClean="0"/>
              <a:t> relative timings to have H-L in </a:t>
            </a:r>
            <a:r>
              <a:rPr lang="fr-CH" dirty="0" err="1" smtClean="0"/>
              <a:t>midlle</a:t>
            </a:r>
            <a:r>
              <a:rPr lang="fr-CH" dirty="0" smtClean="0"/>
              <a:t> of </a:t>
            </a:r>
            <a:r>
              <a:rPr lang="fr-CH" dirty="0" err="1" smtClean="0"/>
              <a:t>ramp</a:t>
            </a:r>
            <a:r>
              <a:rPr lang="fr-CH" dirty="0" smtClean="0"/>
              <a:t> </a:t>
            </a:r>
            <a:r>
              <a:rPr lang="fr-CH" dirty="0" err="1" smtClean="0"/>
              <a:t>near</a:t>
            </a:r>
            <a:r>
              <a:rPr lang="fr-CH" dirty="0" smtClean="0"/>
              <a:t> 10MA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79999"/>
            <a:ext cx="8623931" cy="49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Effect of change of </a:t>
            </a:r>
            <a:r>
              <a:rPr lang="en-US" sz="3600" dirty="0" err="1" smtClean="0">
                <a:solidFill>
                  <a:srgbClr val="0007EF"/>
                </a:solidFill>
              </a:rPr>
              <a:t>dIp</a:t>
            </a:r>
            <a:r>
              <a:rPr lang="en-US" sz="3600" dirty="0" smtClean="0">
                <a:solidFill>
                  <a:srgbClr val="0007EF"/>
                </a:solidFill>
              </a:rPr>
              <a:t>/</a:t>
            </a:r>
            <a:r>
              <a:rPr lang="en-US" sz="3600" dirty="0" err="1" smtClean="0">
                <a:solidFill>
                  <a:srgbClr val="0007EF"/>
                </a:solidFill>
              </a:rPr>
              <a:t>dt</a:t>
            </a:r>
            <a:r>
              <a:rPr lang="en-US" sz="3600" dirty="0" smtClean="0">
                <a:solidFill>
                  <a:srgbClr val="0007EF"/>
                </a:solidFill>
              </a:rPr>
              <a:t> rate and kappa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7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1257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325494" y="6021288"/>
            <a:ext cx="691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Main first </a:t>
            </a:r>
            <a:r>
              <a:rPr lang="fr-CH" dirty="0" err="1" smtClean="0"/>
              <a:t>effect</a:t>
            </a:r>
            <a:r>
              <a:rPr lang="fr-CH" dirty="0" smtClean="0"/>
              <a:t> on li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fast</a:t>
            </a:r>
            <a:r>
              <a:rPr lang="fr-CH" dirty="0" smtClean="0"/>
              <a:t> </a:t>
            </a:r>
            <a:r>
              <a:rPr lang="fr-CH" dirty="0" err="1" smtClean="0"/>
              <a:t>then</a:t>
            </a:r>
            <a:r>
              <a:rPr lang="fr-CH" dirty="0" smtClean="0"/>
              <a:t> slow </a:t>
            </a:r>
            <a:r>
              <a:rPr lang="fr-CH" dirty="0" err="1" smtClean="0"/>
              <a:t>Ip</a:t>
            </a:r>
            <a:r>
              <a:rPr lang="fr-CH" dirty="0" smtClean="0"/>
              <a:t> </a:t>
            </a:r>
            <a:r>
              <a:rPr lang="fr-CH" dirty="0" err="1" smtClean="0"/>
              <a:t>ramp</a:t>
            </a:r>
            <a:r>
              <a:rPr lang="fr-CH" dirty="0" smtClean="0"/>
              <a:t>-down, but kappa changes end of </a:t>
            </a:r>
            <a:r>
              <a:rPr lang="fr-CH" dirty="0" err="1" smtClean="0"/>
              <a:t>ramp</a:t>
            </a:r>
            <a:r>
              <a:rPr lang="fr-CH" dirty="0" smtClean="0"/>
              <a:t>-down li(t)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03" y="774643"/>
            <a:ext cx="678048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With 0.2MA/s rate on average, best is li&lt;3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8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1257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00808" y="764704"/>
            <a:ext cx="86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Fast</a:t>
            </a:r>
            <a:r>
              <a:rPr lang="fr-CH" dirty="0" smtClean="0"/>
              <a:t> </a:t>
            </a:r>
            <a:r>
              <a:rPr lang="fr-CH" dirty="0" err="1" smtClean="0"/>
              <a:t>ramp</a:t>
            </a:r>
            <a:r>
              <a:rPr lang="fr-CH" dirty="0" smtClean="0"/>
              <a:t>-down case ~</a:t>
            </a:r>
            <a:r>
              <a:rPr lang="fr-CH" dirty="0" smtClean="0"/>
              <a:t>0.2MA/s; Can </a:t>
            </a:r>
            <a:r>
              <a:rPr lang="fr-CH" dirty="0" err="1" smtClean="0"/>
              <a:t>find</a:t>
            </a:r>
            <a:r>
              <a:rPr lang="fr-CH" dirty="0" smtClean="0"/>
              <a:t> a </a:t>
            </a:r>
            <a:r>
              <a:rPr lang="fr-CH" dirty="0" err="1" smtClean="0"/>
              <a:t>trajectory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smtClean="0"/>
              <a:t>li&lt;3; No </a:t>
            </a:r>
            <a:r>
              <a:rPr lang="fr-CH" dirty="0" smtClean="0"/>
              <a:t>solution </a:t>
            </a:r>
            <a:r>
              <a:rPr lang="fr-CH" dirty="0" err="1" smtClean="0"/>
              <a:t>with</a:t>
            </a:r>
            <a:r>
              <a:rPr lang="fr-CH" dirty="0" smtClean="0"/>
              <a:t> li&lt;2</a:t>
            </a:r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18463"/>
            <a:ext cx="8841480" cy="52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0007EF"/>
                </a:solidFill>
              </a:rPr>
              <a:t>With 0.05MA/s rate on average, easy</a:t>
            </a:r>
            <a:endParaRPr lang="en-US" sz="3600" dirty="0">
              <a:solidFill>
                <a:srgbClr val="0007E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3208-7D53-47F2-9409-F40D09B67EB2}" type="slidenum">
              <a:rPr lang="en-GB" smtClean="0"/>
              <a:t>9</a:t>
            </a:fld>
            <a:endParaRPr lang="en-GB"/>
          </a:p>
        </p:txBody>
      </p:sp>
      <p:cxnSp>
        <p:nvCxnSpPr>
          <p:cNvPr id="8" name="Connecteur droit 7"/>
          <p:cNvCxnSpPr/>
          <p:nvPr/>
        </p:nvCxnSpPr>
        <p:spPr>
          <a:xfrm>
            <a:off x="127382" y="712574"/>
            <a:ext cx="8820472" cy="0"/>
          </a:xfrm>
          <a:prstGeom prst="line">
            <a:avLst/>
          </a:prstGeom>
          <a:ln w="38100">
            <a:gradFill>
              <a:gsLst>
                <a:gs pos="89000">
                  <a:srgbClr val="800000"/>
                </a:gs>
                <a:gs pos="61000">
                  <a:srgbClr val="FF0000"/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8519" y="764704"/>
            <a:ext cx="847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Slow </a:t>
            </a:r>
            <a:r>
              <a:rPr lang="fr-CH" dirty="0" err="1" smtClean="0"/>
              <a:t>ramp</a:t>
            </a:r>
            <a:r>
              <a:rPr lang="fr-CH" dirty="0" smtClean="0"/>
              <a:t>-down case: ~</a:t>
            </a:r>
            <a:r>
              <a:rPr lang="fr-CH" dirty="0" smtClean="0"/>
              <a:t>0.05MA/s			</a:t>
            </a:r>
            <a:r>
              <a:rPr lang="fr-CH" dirty="0" err="1" smtClean="0"/>
              <a:t>Easy</a:t>
            </a:r>
            <a:r>
              <a:rPr lang="fr-CH" dirty="0" smtClean="0"/>
              <a:t> </a:t>
            </a:r>
            <a:r>
              <a:rPr lang="fr-CH" dirty="0" smtClean="0"/>
              <a:t>to </a:t>
            </a:r>
            <a:r>
              <a:rPr lang="fr-CH" dirty="0" err="1" smtClean="0"/>
              <a:t>get</a:t>
            </a:r>
            <a:r>
              <a:rPr lang="fr-CH" dirty="0" smtClean="0"/>
              <a:t> li&lt;1.5</a:t>
            </a:r>
          </a:p>
          <a:p>
            <a:endParaRPr lang="fr-CH" dirty="0"/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51650"/>
            <a:ext cx="8532440" cy="49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444</Words>
  <Application>Microsoft Office PowerPoint</Application>
  <PresentationFormat>Affichage à l'écran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Présentation PowerPoint</vt:lpstr>
      <vt:lpstr>Short Summary</vt:lpstr>
      <vt:lpstr>Previous results: Effects of ramp-rates</vt:lpstr>
      <vt:lpstr>Comparing with Mattei’s limits</vt:lpstr>
      <vt:lpstr>Comparing with Mattei’s limits</vt:lpstr>
      <vt:lpstr>Starting point for optimization</vt:lpstr>
      <vt:lpstr>Effect of change of dIp/dt rate and kappa</vt:lpstr>
      <vt:lpstr>With 0.2MA/s rate on average, best is li&lt;3</vt:lpstr>
      <vt:lpstr>With 0.05MA/s rate on average, easy</vt:lpstr>
      <vt:lpstr>With 0.1MA/s rate on average, ok for li&lt;2</vt:lpstr>
      <vt:lpstr>With 0.1MA/s, not ok for li&lt;1.5</vt:lpstr>
      <vt:lpstr>With 0.05MA/s and li(IP) limit from CREATE</vt:lpstr>
      <vt:lpstr>With 0.10MA/s, not ok for li(Ip)</vt:lpstr>
      <vt:lpstr>Next steps</vt:lpstr>
    </vt:vector>
  </TitlesOfParts>
  <Company>SPC-EPFL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Olivier Sauter</dc:creator>
  <cp:lastModifiedBy>OS</cp:lastModifiedBy>
  <cp:revision>170</cp:revision>
  <cp:lastPrinted>2018-05-15T09:45:07Z</cp:lastPrinted>
  <dcterms:created xsi:type="dcterms:W3CDTF">2016-06-19T12:32:01Z</dcterms:created>
  <dcterms:modified xsi:type="dcterms:W3CDTF">2020-05-14T07:01:00Z</dcterms:modified>
</cp:coreProperties>
</file>