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39"/>
  </p:notesMasterIdLst>
  <p:handoutMasterIdLst>
    <p:handoutMasterId r:id="rId40"/>
  </p:handoutMasterIdLst>
  <p:sldIdLst>
    <p:sldId id="256" r:id="rId3"/>
    <p:sldId id="423" r:id="rId4"/>
    <p:sldId id="378" r:id="rId5"/>
    <p:sldId id="379" r:id="rId6"/>
    <p:sldId id="424" r:id="rId7"/>
    <p:sldId id="425" r:id="rId8"/>
    <p:sldId id="380" r:id="rId9"/>
    <p:sldId id="394" r:id="rId10"/>
    <p:sldId id="395" r:id="rId11"/>
    <p:sldId id="401" r:id="rId12"/>
    <p:sldId id="403" r:id="rId13"/>
    <p:sldId id="381" r:id="rId14"/>
    <p:sldId id="382" r:id="rId15"/>
    <p:sldId id="406" r:id="rId16"/>
    <p:sldId id="408" r:id="rId17"/>
    <p:sldId id="409" r:id="rId18"/>
    <p:sldId id="411" r:id="rId19"/>
    <p:sldId id="384" r:id="rId20"/>
    <p:sldId id="410" r:id="rId21"/>
    <p:sldId id="383" r:id="rId22"/>
    <p:sldId id="385" r:id="rId23"/>
    <p:sldId id="405" r:id="rId24"/>
    <p:sldId id="404" r:id="rId25"/>
    <p:sldId id="386" r:id="rId26"/>
    <p:sldId id="412" r:id="rId27"/>
    <p:sldId id="416" r:id="rId28"/>
    <p:sldId id="415" r:id="rId29"/>
    <p:sldId id="413" r:id="rId30"/>
    <p:sldId id="414" r:id="rId31"/>
    <p:sldId id="388" r:id="rId32"/>
    <p:sldId id="387" r:id="rId33"/>
    <p:sldId id="418" r:id="rId34"/>
    <p:sldId id="389" r:id="rId35"/>
    <p:sldId id="391" r:id="rId36"/>
    <p:sldId id="419" r:id="rId37"/>
    <p:sldId id="393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693"/>
    <a:srgbClr val="0474BE"/>
    <a:srgbClr val="DB5C25"/>
    <a:srgbClr val="FFC500"/>
    <a:srgbClr val="D95319"/>
    <a:srgbClr val="4297CE"/>
    <a:srgbClr val="DC612B"/>
    <a:srgbClr val="3A9FF9"/>
    <a:srgbClr val="A36CD9"/>
    <a:srgbClr val="007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84412" autoAdjust="0"/>
  </p:normalViewPr>
  <p:slideViewPr>
    <p:cSldViewPr snapToGrid="0">
      <p:cViewPr>
        <p:scale>
          <a:sx n="100" d="100"/>
          <a:sy n="100" d="100"/>
        </p:scale>
        <p:origin x="168" y="-2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56BAE-897E-481A-A60A-7C61361D00BC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F978F-E0E7-484E-8E94-908AC45675C0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55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CCE33-1663-4F14-B169-9AAAB232A1D6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8EAB6-CCF4-4DAF-BFBE-50EB4312AD49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76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179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60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5606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1320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778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736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0293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8841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95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198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645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3016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817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6767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2570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CA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0953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0690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12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8928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5069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2816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634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7586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71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443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8874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1930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7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48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5921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96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7205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278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60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C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515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863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dirty="0" smtClean="0"/>
              <a:t>Haga clic para modificar el estilo de título del patrón</a:t>
            </a:r>
            <a:endParaRPr lang="en-CA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29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FDD39-8342-4C41-AD46-DCA142FA0972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47B70-0481-4BA9-AA4B-F400B87992C7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4234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539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84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28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460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29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843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98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323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752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C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B42B8-56B8-4653-ACC5-EF756CB3C713}" type="datetimeFigureOut">
              <a:rPr lang="en-CA" smtClean="0"/>
              <a:t>2024-07-03</a:t>
            </a:fld>
            <a:endParaRPr lang="en-C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063F7-6B23-4B94-A406-2F751FB10CB5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904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 userDrawn="1"/>
        </p:nvSpPr>
        <p:spPr>
          <a:xfrm>
            <a:off x="0" y="6578281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 smtClean="0">
                <a:latin typeface="Arial Narrow" panose="020B0506020202030204" pitchFamily="34" charset="0"/>
              </a:rPr>
              <a:t>50</a:t>
            </a:r>
            <a:r>
              <a:rPr lang="en-CA" sz="1200" baseline="30000" dirty="0" smtClean="0">
                <a:latin typeface="Arial Narrow" panose="020B0506020202030204" pitchFamily="34" charset="0"/>
              </a:rPr>
              <a:t>th</a:t>
            </a:r>
            <a:r>
              <a:rPr lang="en-CA" sz="1200" baseline="0" dirty="0" smtClean="0">
                <a:latin typeface="Arial Narrow" panose="020B0506020202030204" pitchFamily="34" charset="0"/>
              </a:rPr>
              <a:t> EPS Conference on Plasma Physics, July 9</a:t>
            </a:r>
            <a:r>
              <a:rPr lang="en-CA" sz="1200" baseline="30000" dirty="0" smtClean="0">
                <a:latin typeface="Arial Narrow" panose="020B0506020202030204" pitchFamily="34" charset="0"/>
              </a:rPr>
              <a:t>th</a:t>
            </a:r>
            <a:r>
              <a:rPr lang="en-CA" sz="1200" baseline="0" dirty="0" smtClean="0">
                <a:latin typeface="Arial Narrow" panose="020B0506020202030204" pitchFamily="34" charset="0"/>
              </a:rPr>
              <a:t> 2024</a:t>
            </a:r>
          </a:p>
          <a:p>
            <a:pPr algn="ctr"/>
            <a:endParaRPr lang="en-CA" dirty="0">
              <a:latin typeface="Arial Narrow" panose="020B0506020202030204" pitchFamily="34" charset="0"/>
            </a:endParaRPr>
          </a:p>
        </p:txBody>
      </p:sp>
      <p:cxnSp>
        <p:nvCxnSpPr>
          <p:cNvPr id="9" name="Conector recto 8"/>
          <p:cNvCxnSpPr/>
          <p:nvPr userDrawn="1"/>
        </p:nvCxnSpPr>
        <p:spPr>
          <a:xfrm flipV="1">
            <a:off x="403412" y="6562145"/>
            <a:ext cx="11392348" cy="5379"/>
          </a:xfrm>
          <a:prstGeom prst="line">
            <a:avLst/>
          </a:prstGeom>
          <a:ln w="12700">
            <a:solidFill>
              <a:srgbClr val="6C8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 flipV="1">
            <a:off x="403412" y="710005"/>
            <a:ext cx="11392348" cy="5379"/>
          </a:xfrm>
          <a:prstGeom prst="line">
            <a:avLst/>
          </a:prstGeom>
          <a:ln w="12700">
            <a:solidFill>
              <a:srgbClr val="6C8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 userDrawn="1"/>
        </p:nvSpPr>
        <p:spPr>
          <a:xfrm>
            <a:off x="437477" y="6585791"/>
            <a:ext cx="292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200" dirty="0" smtClean="0">
                <a:latin typeface="Arial Narrow" panose="020B0506020202030204" pitchFamily="34" charset="0"/>
              </a:rPr>
              <a:t>D. </a:t>
            </a:r>
            <a:r>
              <a:rPr lang="en-CA" sz="1200" dirty="0" err="1" smtClean="0">
                <a:latin typeface="Arial Narrow" panose="020B0506020202030204" pitchFamily="34" charset="0"/>
              </a:rPr>
              <a:t>Carralero</a:t>
            </a:r>
            <a:r>
              <a:rPr lang="en-CA" sz="1200" dirty="0" smtClean="0">
                <a:latin typeface="Arial Narrow" panose="020B0506020202030204" pitchFamily="34" charset="0"/>
              </a:rPr>
              <a:t> et</a:t>
            </a:r>
            <a:r>
              <a:rPr lang="en-CA" sz="1200" baseline="0" dirty="0" smtClean="0">
                <a:latin typeface="Arial Narrow" panose="020B0506020202030204" pitchFamily="34" charset="0"/>
              </a:rPr>
              <a:t> al.  -  </a:t>
            </a:r>
            <a:r>
              <a:rPr lang="en-CA" sz="1200" dirty="0" smtClean="0">
                <a:latin typeface="Arial Narrow" panose="020B0506020202030204" pitchFamily="34" charset="0"/>
              </a:rPr>
              <a:t>I-135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8" name="CuadroTexto 7"/>
          <p:cNvSpPr txBox="1"/>
          <p:nvPr userDrawn="1"/>
        </p:nvSpPr>
        <p:spPr>
          <a:xfrm>
            <a:off x="9800218" y="6562145"/>
            <a:ext cx="198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smtClean="0">
                <a:latin typeface="Arial Narrow" panose="020B0506020202030204" pitchFamily="34" charset="0"/>
              </a:rPr>
              <a:t> / 14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 userDrawn="1"/>
        </p:nvPicPr>
        <p:blipFill rotWithShape="1">
          <a:blip r:embed="rId4"/>
          <a:srcRect r="51164" b="5412"/>
          <a:stretch>
            <a:fillRect/>
          </a:stretch>
        </p:blipFill>
        <p:spPr>
          <a:xfrm>
            <a:off x="9813690" y="90611"/>
            <a:ext cx="2225862" cy="546103"/>
          </a:xfrm>
          <a:prstGeom prst="rect">
            <a:avLst/>
          </a:prstGeom>
        </p:spPr>
      </p:pic>
      <p:pic>
        <p:nvPicPr>
          <p:cNvPr id="11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80751"/>
            <a:ext cx="628541" cy="5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3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90.png"/><Relationship Id="rId5" Type="http://schemas.openxmlformats.org/officeDocument/2006/relationships/image" Target="../media/image29.png"/><Relationship Id="rId10" Type="http://schemas.openxmlformats.org/officeDocument/2006/relationships/image" Target="../media/image38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4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56.png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5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6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422"/>
            <a:ext cx="12192000" cy="22644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663790"/>
            <a:ext cx="121920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Narrow" panose="020B0606020202030204" pitchFamily="34" charset="0"/>
              </a:rPr>
              <a:t>First experimental observation of zonal flows in the optimized </a:t>
            </a:r>
            <a:r>
              <a:rPr lang="en-US" sz="2800" dirty="0" err="1" smtClean="0">
                <a:latin typeface="Arial Narrow" panose="020B0606020202030204" pitchFamily="34" charset="0"/>
              </a:rPr>
              <a:t>stellarator</a:t>
            </a:r>
            <a:r>
              <a:rPr lang="en-US" sz="2800" dirty="0" smtClean="0">
                <a:latin typeface="Arial Narrow" panose="020B0606020202030204" pitchFamily="34" charset="0"/>
              </a:rPr>
              <a:t> </a:t>
            </a:r>
            <a:r>
              <a:rPr lang="en-US" sz="2800" dirty="0" err="1" smtClean="0">
                <a:latin typeface="Arial Narrow" panose="020B0606020202030204" pitchFamily="34" charset="0"/>
              </a:rPr>
              <a:t>Wendelstein</a:t>
            </a:r>
            <a:r>
              <a:rPr lang="en-US" sz="2800" dirty="0" smtClean="0">
                <a:latin typeface="Arial Narrow" panose="020B0606020202030204" pitchFamily="34" charset="0"/>
              </a:rPr>
              <a:t> 7-X</a:t>
            </a:r>
          </a:p>
          <a:p>
            <a:pPr algn="ctr"/>
            <a:r>
              <a:rPr lang="en-US" sz="900" dirty="0" smtClean="0">
                <a:latin typeface="Arial Narrow" panose="020B0506020202030204" pitchFamily="34" charset="0"/>
              </a:rPr>
              <a:t> </a:t>
            </a:r>
          </a:p>
          <a:p>
            <a:pPr algn="ctr"/>
            <a:r>
              <a:rPr lang="en-US" sz="3000" dirty="0" smtClean="0">
                <a:latin typeface="Arial Narrow" panose="020B0506020202030204" pitchFamily="34" charset="0"/>
              </a:rPr>
              <a:t>I-135</a:t>
            </a:r>
            <a:endParaRPr lang="en-CA" sz="3000" dirty="0" smtClean="0">
              <a:latin typeface="Arial Narrow" panose="020B05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92" y="4561698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2800" dirty="0">
              <a:latin typeface="Arial Narrow" panose="020B0506020202030204" pitchFamily="34" charset="0"/>
            </a:endParaRPr>
          </a:p>
          <a:p>
            <a:pPr algn="ctr"/>
            <a:r>
              <a:rPr lang="pt-BR" dirty="0">
                <a:latin typeface="Arial Narrow" panose="020B0506020202030204" pitchFamily="34" charset="0"/>
              </a:rPr>
              <a:t>D. </a:t>
            </a:r>
            <a:r>
              <a:rPr lang="pt-BR" dirty="0" smtClean="0">
                <a:latin typeface="Arial Narrow" panose="020B0506020202030204" pitchFamily="34" charset="0"/>
              </a:rPr>
              <a:t>Carralero</a:t>
            </a:r>
            <a:r>
              <a:rPr lang="pt-BR" baseline="30000" dirty="0" smtClean="0">
                <a:latin typeface="Arial Narrow" panose="020B0506020202030204" pitchFamily="34" charset="0"/>
              </a:rPr>
              <a:t>1</a:t>
            </a:r>
            <a:r>
              <a:rPr lang="pt-BR" dirty="0" smtClean="0">
                <a:latin typeface="Arial Narrow" panose="020B0506020202030204" pitchFamily="34" charset="0"/>
              </a:rPr>
              <a:t>, T</a:t>
            </a:r>
            <a:r>
              <a:rPr lang="pt-BR" dirty="0">
                <a:latin typeface="Arial Narrow" panose="020B0506020202030204" pitchFamily="34" charset="0"/>
              </a:rPr>
              <a:t>. </a:t>
            </a:r>
            <a:r>
              <a:rPr lang="pt-BR" dirty="0" smtClean="0">
                <a:latin typeface="Arial Narrow" panose="020B0506020202030204" pitchFamily="34" charset="0"/>
              </a:rPr>
              <a:t>Estrada</a:t>
            </a:r>
            <a:r>
              <a:rPr lang="pt-BR" baseline="30000" dirty="0" smtClean="0">
                <a:latin typeface="Arial Narrow" panose="020B0506020202030204" pitchFamily="34" charset="0"/>
              </a:rPr>
              <a:t>1</a:t>
            </a:r>
            <a:r>
              <a:rPr lang="pt-BR" dirty="0" smtClean="0">
                <a:latin typeface="Arial Narrow" panose="020B0506020202030204" pitchFamily="34" charset="0"/>
              </a:rPr>
              <a:t>, J</a:t>
            </a:r>
            <a:r>
              <a:rPr lang="pt-BR" dirty="0">
                <a:latin typeface="Arial Narrow" panose="020B0506020202030204" pitchFamily="34" charset="0"/>
              </a:rPr>
              <a:t>. M. </a:t>
            </a:r>
            <a:r>
              <a:rPr lang="pt-BR" dirty="0" smtClean="0">
                <a:latin typeface="Arial Narrow" panose="020B0506020202030204" pitchFamily="34" charset="0"/>
              </a:rPr>
              <a:t>García-Regaña</a:t>
            </a:r>
            <a:r>
              <a:rPr lang="pt-BR" baseline="30000" dirty="0" smtClean="0">
                <a:latin typeface="Arial Narrow" panose="020B0506020202030204" pitchFamily="34" charset="0"/>
              </a:rPr>
              <a:t>1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>
                <a:latin typeface="Arial Narrow" panose="020B0506020202030204" pitchFamily="34" charset="0"/>
              </a:rPr>
              <a:t>E. </a:t>
            </a:r>
            <a:r>
              <a:rPr lang="pt-BR" dirty="0" smtClean="0">
                <a:latin typeface="Arial Narrow" panose="020B0506020202030204" pitchFamily="34" charset="0"/>
              </a:rPr>
              <a:t>Sánchez</a:t>
            </a:r>
            <a:r>
              <a:rPr lang="pt-BR" baseline="30000" dirty="0" smtClean="0">
                <a:latin typeface="Arial Narrow" panose="020B0506020202030204" pitchFamily="34" charset="0"/>
              </a:rPr>
              <a:t>1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>
                <a:latin typeface="Arial Narrow" panose="020B0506020202030204" pitchFamily="34" charset="0"/>
              </a:rPr>
              <a:t>T. </a:t>
            </a:r>
            <a:r>
              <a:rPr lang="pt-BR" dirty="0" smtClean="0">
                <a:latin typeface="Arial Narrow" panose="020B0506020202030204" pitchFamily="34" charset="0"/>
              </a:rPr>
              <a:t>Windisch</a:t>
            </a:r>
            <a:r>
              <a:rPr lang="pt-BR" baseline="30000" dirty="0" smtClean="0">
                <a:latin typeface="Arial Narrow" panose="020B0506020202030204" pitchFamily="34" charset="0"/>
              </a:rPr>
              <a:t>2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>
                <a:latin typeface="Arial Narrow" panose="020B0506020202030204" pitchFamily="34" charset="0"/>
              </a:rPr>
              <a:t>A. </a:t>
            </a:r>
            <a:r>
              <a:rPr lang="pt-BR" dirty="0" smtClean="0">
                <a:latin typeface="Arial Narrow" panose="020B0506020202030204" pitchFamily="34" charset="0"/>
              </a:rPr>
              <a:t>Alonso</a:t>
            </a:r>
            <a:r>
              <a:rPr lang="pt-BR" baseline="30000" dirty="0" smtClean="0">
                <a:latin typeface="Arial Narrow" panose="020B0506020202030204" pitchFamily="34" charset="0"/>
              </a:rPr>
              <a:t>1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>
                <a:latin typeface="Arial Narrow" panose="020B0506020202030204" pitchFamily="34" charset="0"/>
              </a:rPr>
              <a:t>E. </a:t>
            </a:r>
            <a:r>
              <a:rPr lang="pt-BR" dirty="0" smtClean="0">
                <a:latin typeface="Arial Narrow" panose="020B0506020202030204" pitchFamily="34" charset="0"/>
              </a:rPr>
              <a:t>Maragkoudakis</a:t>
            </a:r>
            <a:r>
              <a:rPr lang="pt-BR" baseline="30000" dirty="0" smtClean="0">
                <a:latin typeface="Arial Narrow" panose="020B0506020202030204" pitchFamily="34" charset="0"/>
              </a:rPr>
              <a:t>1</a:t>
            </a:r>
            <a:r>
              <a:rPr lang="pt-BR" dirty="0" smtClean="0">
                <a:latin typeface="Arial Narrow" panose="020B0506020202030204" pitchFamily="34" charset="0"/>
              </a:rPr>
              <a:t>, C.Brandt</a:t>
            </a:r>
            <a:r>
              <a:rPr lang="pt-BR" baseline="30000" dirty="0" smtClean="0">
                <a:latin typeface="Arial Narrow" panose="020B0506020202030204" pitchFamily="34" charset="0"/>
              </a:rPr>
              <a:t>2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>
                <a:latin typeface="Arial Narrow" panose="020B0506020202030204" pitchFamily="34" charset="0"/>
              </a:rPr>
              <a:t>K. J. </a:t>
            </a:r>
            <a:r>
              <a:rPr lang="pt-BR" dirty="0" smtClean="0">
                <a:latin typeface="Arial Narrow" panose="020B0506020202030204" pitchFamily="34" charset="0"/>
              </a:rPr>
              <a:t>Brunner</a:t>
            </a:r>
            <a:r>
              <a:rPr lang="pt-BR" baseline="30000" dirty="0" smtClean="0">
                <a:latin typeface="Arial Narrow" panose="020B0506020202030204" pitchFamily="34" charset="0"/>
              </a:rPr>
              <a:t>2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br>
              <a:rPr lang="pt-BR" dirty="0" smtClean="0">
                <a:latin typeface="Arial Narrow" panose="020B0506020202030204" pitchFamily="34" charset="0"/>
              </a:rPr>
            </a:br>
            <a:r>
              <a:rPr lang="pt-BR" dirty="0" smtClean="0">
                <a:latin typeface="Arial Narrow" panose="020B0506020202030204" pitchFamily="34" charset="0"/>
              </a:rPr>
              <a:t>C</a:t>
            </a:r>
            <a:r>
              <a:rPr lang="pt-BR" dirty="0">
                <a:latin typeface="Arial Narrow" panose="020B0506020202030204" pitchFamily="34" charset="0"/>
              </a:rPr>
              <a:t>. </a:t>
            </a:r>
            <a:r>
              <a:rPr lang="pt-BR" dirty="0" smtClean="0">
                <a:latin typeface="Arial Narrow" panose="020B0506020202030204" pitchFamily="34" charset="0"/>
              </a:rPr>
              <a:t>Gallego-Castillo</a:t>
            </a:r>
            <a:r>
              <a:rPr lang="pt-BR" baseline="30000" dirty="0" smtClean="0">
                <a:latin typeface="Arial Narrow" panose="020B0506020202030204" pitchFamily="34" charset="0"/>
              </a:rPr>
              <a:t>3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>
                <a:latin typeface="Arial Narrow" panose="020B0506020202030204" pitchFamily="34" charset="0"/>
              </a:rPr>
              <a:t>K. </a:t>
            </a:r>
            <a:r>
              <a:rPr lang="pt-BR" dirty="0" smtClean="0">
                <a:latin typeface="Arial Narrow" panose="020B0506020202030204" pitchFamily="34" charset="0"/>
              </a:rPr>
              <a:t>Rahbarnia</a:t>
            </a:r>
            <a:r>
              <a:rPr lang="pt-BR" baseline="30000" dirty="0" smtClean="0">
                <a:latin typeface="Arial Narrow" panose="020B0506020202030204" pitchFamily="34" charset="0"/>
              </a:rPr>
              <a:t>2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>
                <a:latin typeface="Arial Narrow" panose="020B0506020202030204" pitchFamily="34" charset="0"/>
              </a:rPr>
              <a:t>H. </a:t>
            </a:r>
            <a:r>
              <a:rPr lang="pt-BR" dirty="0" smtClean="0">
                <a:latin typeface="Arial Narrow" panose="020B0506020202030204" pitchFamily="34" charset="0"/>
              </a:rPr>
              <a:t>Thienpondt</a:t>
            </a:r>
            <a:r>
              <a:rPr lang="pt-BR" baseline="30000" dirty="0" smtClean="0">
                <a:latin typeface="Arial Narrow" panose="020B0506020202030204" pitchFamily="34" charset="0"/>
              </a:rPr>
              <a:t>1</a:t>
            </a:r>
            <a:r>
              <a:rPr lang="pt-BR" dirty="0" smtClean="0">
                <a:latin typeface="Arial Narrow" panose="020B0506020202030204" pitchFamily="34" charset="0"/>
              </a:rPr>
              <a:t>, </a:t>
            </a:r>
            <a:r>
              <a:rPr lang="pt-BR" dirty="0" err="1">
                <a:latin typeface="Arial Narrow" panose="020B0506020202030204" pitchFamily="34" charset="0"/>
              </a:rPr>
              <a:t>and</a:t>
            </a:r>
            <a:r>
              <a:rPr lang="pt-BR" dirty="0">
                <a:latin typeface="Arial Narrow" panose="020B0506020202030204" pitchFamily="34" charset="0"/>
              </a:rPr>
              <a:t> </a:t>
            </a:r>
            <a:r>
              <a:rPr lang="pt-BR" dirty="0" err="1">
                <a:latin typeface="Arial Narrow" panose="020B0506020202030204" pitchFamily="34" charset="0"/>
              </a:rPr>
              <a:t>the</a:t>
            </a:r>
            <a:r>
              <a:rPr lang="pt-BR" dirty="0">
                <a:latin typeface="Arial Narrow" panose="020B0506020202030204" pitchFamily="34" charset="0"/>
              </a:rPr>
              <a:t> </a:t>
            </a:r>
            <a:r>
              <a:rPr lang="pt-BR" dirty="0" err="1">
                <a:latin typeface="Arial Narrow" panose="020B0506020202030204" pitchFamily="34" charset="0"/>
              </a:rPr>
              <a:t>Wendelstein</a:t>
            </a:r>
            <a:r>
              <a:rPr lang="pt-BR" dirty="0">
                <a:latin typeface="Arial Narrow" panose="020B0506020202030204" pitchFamily="34" charset="0"/>
              </a:rPr>
              <a:t> 7-X </a:t>
            </a:r>
            <a:r>
              <a:rPr lang="pt-BR" dirty="0" smtClean="0">
                <a:latin typeface="Arial Narrow" panose="020B0506020202030204" pitchFamily="34" charset="0"/>
              </a:rPr>
              <a:t>Team</a:t>
            </a:r>
            <a:br>
              <a:rPr lang="pt-BR" dirty="0" smtClean="0">
                <a:latin typeface="Arial Narrow" panose="020B0506020202030204" pitchFamily="34" charset="0"/>
              </a:rPr>
            </a:br>
            <a:endParaRPr lang="en-US" sz="1100" dirty="0">
              <a:latin typeface="Arial Narrow" panose="020B0506020202030204" pitchFamily="34" charset="0"/>
            </a:endParaRPr>
          </a:p>
          <a:p>
            <a:pPr algn="ctr"/>
            <a:r>
              <a:rPr lang="es-ES" sz="1600" baseline="30000" dirty="0">
                <a:latin typeface="Arial Narrow" panose="020B0506020202030204" pitchFamily="34" charset="0"/>
              </a:rPr>
              <a:t>1</a:t>
            </a:r>
            <a:r>
              <a:rPr lang="es-ES" sz="1600" dirty="0">
                <a:latin typeface="Arial Narrow" panose="020B0506020202030204" pitchFamily="34" charset="0"/>
              </a:rPr>
              <a:t> </a:t>
            </a:r>
            <a:r>
              <a:rPr lang="es-ES" sz="1600" i="1" dirty="0">
                <a:latin typeface="Arial Narrow" panose="020B0506020202030204" pitchFamily="34" charset="0"/>
              </a:rPr>
              <a:t>Laboratorio Nacional de Fusión. CIEMAT, 28040 Madrid, </a:t>
            </a:r>
            <a:r>
              <a:rPr lang="es-ES" sz="1600" i="1" dirty="0" err="1" smtClean="0">
                <a:latin typeface="Arial Narrow" panose="020B0506020202030204" pitchFamily="34" charset="0"/>
              </a:rPr>
              <a:t>Spain</a:t>
            </a:r>
            <a:r>
              <a:rPr lang="es-ES" sz="1600" i="1" dirty="0" smtClean="0">
                <a:latin typeface="Arial Narrow" panose="020B0506020202030204" pitchFamily="34" charset="0"/>
              </a:rPr>
              <a:t>. </a:t>
            </a:r>
            <a:r>
              <a:rPr lang="de-DE" sz="1600" i="1" baseline="30000" dirty="0" smtClean="0">
                <a:latin typeface="Arial Narrow" panose="020B0506020202030204" pitchFamily="34" charset="0"/>
              </a:rPr>
              <a:t>2</a:t>
            </a:r>
            <a:r>
              <a:rPr lang="de-DE" sz="1600" i="1" dirty="0" smtClean="0">
                <a:latin typeface="Arial Narrow" panose="020B0506020202030204" pitchFamily="34" charset="0"/>
              </a:rPr>
              <a:t> </a:t>
            </a:r>
            <a:r>
              <a:rPr lang="de-DE" sz="1600" i="1" dirty="0">
                <a:latin typeface="Arial Narrow" panose="020B0506020202030204" pitchFamily="34" charset="0"/>
              </a:rPr>
              <a:t>Max-Planck-Institut für Plasmaphysik, D-17491 Greifswald, </a:t>
            </a:r>
            <a:r>
              <a:rPr lang="de-DE" sz="1600" i="1" dirty="0" smtClean="0">
                <a:latin typeface="Arial Narrow" panose="020B0506020202030204" pitchFamily="34" charset="0"/>
              </a:rPr>
              <a:t>Germany. </a:t>
            </a:r>
            <a:br>
              <a:rPr lang="de-DE" sz="1600" i="1" dirty="0" smtClean="0">
                <a:latin typeface="Arial Narrow" panose="020B0506020202030204" pitchFamily="34" charset="0"/>
              </a:rPr>
            </a:br>
            <a:r>
              <a:rPr lang="en-CA" sz="1600" i="1" baseline="30000" dirty="0" smtClean="0">
                <a:latin typeface="Arial Narrow" panose="020B0506020202030204" pitchFamily="34" charset="0"/>
              </a:rPr>
              <a:t>3</a:t>
            </a:r>
            <a:r>
              <a:rPr lang="en-CA" sz="1600" i="1" dirty="0" smtClean="0">
                <a:latin typeface="Arial Narrow" panose="020B0506020202030204" pitchFamily="34" charset="0"/>
              </a:rPr>
              <a:t> </a:t>
            </a:r>
            <a:r>
              <a:rPr lang="es-ES" sz="1600" i="1" dirty="0">
                <a:latin typeface="Arial Narrow" panose="020B0506020202030204" pitchFamily="34" charset="0"/>
              </a:rPr>
              <a:t>DAVE(ETSIAE), Universidad Politécnica de Madrid, Plaza Cardenal Cisneros 3, Madrid, </a:t>
            </a:r>
            <a:r>
              <a:rPr lang="es-ES" sz="1600" i="1" dirty="0" err="1">
                <a:latin typeface="Arial Narrow" panose="020B0506020202030204" pitchFamily="34" charset="0"/>
              </a:rPr>
              <a:t>Spain</a:t>
            </a:r>
            <a:endParaRPr lang="en-CA" sz="2400" i="1" dirty="0">
              <a:latin typeface="Arial Narrow" panose="020B050602020203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4"/>
          <a:srcRect r="51164" b="5412"/>
          <a:stretch>
            <a:fillRect/>
          </a:stretch>
        </p:blipFill>
        <p:spPr>
          <a:xfrm>
            <a:off x="9813690" y="219564"/>
            <a:ext cx="2225862" cy="54610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4"/>
          <a:srcRect l="49411" t="-1" b="-5098"/>
          <a:stretch>
            <a:fillRect/>
          </a:stretch>
        </p:blipFill>
        <p:spPr>
          <a:xfrm>
            <a:off x="111171" y="219194"/>
            <a:ext cx="2462674" cy="64807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622640" y="181464"/>
            <a:ext cx="61703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>
                <a:latin typeface="Arial Narrow" panose="020B0506020202030204" pitchFamily="34" charset="0"/>
              </a:rPr>
              <a:t>Simulations were </a:t>
            </a:r>
            <a:r>
              <a:rPr lang="en-US" sz="800" dirty="0" smtClean="0">
                <a:latin typeface="Arial Narrow" panose="020B0506020202030204" pitchFamily="34" charset="0"/>
              </a:rPr>
              <a:t>carried out </a:t>
            </a:r>
            <a:r>
              <a:rPr lang="en-US" sz="800" dirty="0">
                <a:latin typeface="Arial Narrow" panose="020B0506020202030204" pitchFamily="34" charset="0"/>
              </a:rPr>
              <a:t>in Marconi and </a:t>
            </a:r>
            <a:r>
              <a:rPr lang="en-US" sz="800" dirty="0" err="1">
                <a:latin typeface="Arial Narrow" panose="020B0506020202030204" pitchFamily="34" charset="0"/>
              </a:rPr>
              <a:t>Marenostrum</a:t>
            </a:r>
            <a:r>
              <a:rPr lang="en-US" sz="800" dirty="0">
                <a:latin typeface="Arial Narrow" panose="020B0506020202030204" pitchFamily="34" charset="0"/>
              </a:rPr>
              <a:t>-IV </a:t>
            </a:r>
            <a:r>
              <a:rPr lang="en-US" sz="800" dirty="0" smtClean="0">
                <a:latin typeface="Arial Narrow" panose="020B0506020202030204" pitchFamily="34" charset="0"/>
              </a:rPr>
              <a:t>supercomputers. This </a:t>
            </a:r>
            <a:r>
              <a:rPr lang="en-US" sz="800" dirty="0">
                <a:latin typeface="Arial Narrow" panose="020B0506020202030204" pitchFamily="34" charset="0"/>
              </a:rPr>
              <a:t>work has been funded by the Spanish </a:t>
            </a:r>
            <a:r>
              <a:rPr lang="en-US" sz="800" dirty="0" smtClean="0">
                <a:latin typeface="Arial Narrow" panose="020B0506020202030204" pitchFamily="34" charset="0"/>
              </a:rPr>
              <a:t>Ministry of </a:t>
            </a:r>
            <a:r>
              <a:rPr lang="en-US" sz="800" dirty="0">
                <a:latin typeface="Arial Narrow" panose="020B0506020202030204" pitchFamily="34" charset="0"/>
              </a:rPr>
              <a:t>Science, Innovation and Universities under </a:t>
            </a:r>
            <a:r>
              <a:rPr lang="en-US" sz="800" dirty="0" smtClean="0">
                <a:latin typeface="Arial Narrow" panose="020B0506020202030204" pitchFamily="34" charset="0"/>
              </a:rPr>
              <a:t>grant PID2021-125607NB-I00 </a:t>
            </a:r>
            <a:r>
              <a:rPr lang="en-US" sz="800" dirty="0">
                <a:latin typeface="Arial Narrow" panose="020B0506020202030204" pitchFamily="34" charset="0"/>
              </a:rPr>
              <a:t>and PID2021-123175NB-I00 </a:t>
            </a:r>
            <a:r>
              <a:rPr lang="en-US" sz="800" dirty="0" smtClean="0">
                <a:latin typeface="Arial Narrow" panose="020B0506020202030204" pitchFamily="34" charset="0"/>
              </a:rPr>
              <a:t>and was </a:t>
            </a:r>
            <a:r>
              <a:rPr lang="en-US" sz="800" dirty="0">
                <a:latin typeface="Arial Narrow" panose="020B0506020202030204" pitchFamily="34" charset="0"/>
              </a:rPr>
              <a:t>carried out within the framework of the </a:t>
            </a:r>
            <a:r>
              <a:rPr lang="en-US" sz="800" dirty="0" err="1" smtClean="0">
                <a:latin typeface="Arial Narrow" panose="020B0506020202030204" pitchFamily="34" charset="0"/>
              </a:rPr>
              <a:t>EUROfusion</a:t>
            </a:r>
            <a:r>
              <a:rPr lang="en-US" sz="800" dirty="0" smtClean="0">
                <a:latin typeface="Arial Narrow" panose="020B0506020202030204" pitchFamily="34" charset="0"/>
              </a:rPr>
              <a:t> Consortium</a:t>
            </a:r>
            <a:r>
              <a:rPr lang="en-US" sz="800" dirty="0">
                <a:latin typeface="Arial Narrow" panose="020B0506020202030204" pitchFamily="34" charset="0"/>
              </a:rPr>
              <a:t>, funded by the European Union via the </a:t>
            </a:r>
            <a:r>
              <a:rPr lang="en-US" sz="800" dirty="0" err="1" smtClean="0">
                <a:latin typeface="Arial Narrow" panose="020B0506020202030204" pitchFamily="34" charset="0"/>
              </a:rPr>
              <a:t>Euratom</a:t>
            </a:r>
            <a:r>
              <a:rPr lang="en-US" sz="800" dirty="0" smtClean="0">
                <a:latin typeface="Arial Narrow" panose="020B0506020202030204" pitchFamily="34" charset="0"/>
              </a:rPr>
              <a:t> Research </a:t>
            </a:r>
            <a:r>
              <a:rPr lang="en-US" sz="800" dirty="0">
                <a:latin typeface="Arial Narrow" panose="020B0506020202030204" pitchFamily="34" charset="0"/>
              </a:rPr>
              <a:t>and Training </a:t>
            </a:r>
            <a:r>
              <a:rPr lang="en-US" sz="800" dirty="0" err="1">
                <a:latin typeface="Arial Narrow" panose="020B0506020202030204" pitchFamily="34" charset="0"/>
              </a:rPr>
              <a:t>Programme</a:t>
            </a:r>
            <a:r>
              <a:rPr lang="en-US" sz="800" dirty="0">
                <a:latin typeface="Arial Narrow" panose="020B0506020202030204" pitchFamily="34" charset="0"/>
              </a:rPr>
              <a:t> (Grant </a:t>
            </a:r>
            <a:r>
              <a:rPr lang="en-US" sz="800" dirty="0" smtClean="0">
                <a:latin typeface="Arial Narrow" panose="020B0506020202030204" pitchFamily="34" charset="0"/>
              </a:rPr>
              <a:t>Agreement No </a:t>
            </a:r>
            <a:r>
              <a:rPr lang="en-US" sz="800" dirty="0">
                <a:latin typeface="Arial Narrow" panose="020B0506020202030204" pitchFamily="34" charset="0"/>
              </a:rPr>
              <a:t>101052200 - </a:t>
            </a:r>
            <a:r>
              <a:rPr lang="en-US" sz="800" dirty="0" err="1">
                <a:latin typeface="Arial Narrow" panose="020B0506020202030204" pitchFamily="34" charset="0"/>
              </a:rPr>
              <a:t>EUROfusion</a:t>
            </a:r>
            <a:r>
              <a:rPr lang="en-US" sz="800" dirty="0">
                <a:latin typeface="Arial Narrow" panose="020B0506020202030204" pitchFamily="34" charset="0"/>
              </a:rPr>
              <a:t>). Views and </a:t>
            </a:r>
            <a:r>
              <a:rPr lang="en-US" sz="800" dirty="0" smtClean="0">
                <a:latin typeface="Arial Narrow" panose="020B0506020202030204" pitchFamily="34" charset="0"/>
              </a:rPr>
              <a:t>opinions expressed </a:t>
            </a:r>
            <a:r>
              <a:rPr lang="en-US" sz="800" dirty="0">
                <a:latin typeface="Arial Narrow" panose="020B0506020202030204" pitchFamily="34" charset="0"/>
              </a:rPr>
              <a:t>are however those of the authors only and </a:t>
            </a:r>
            <a:r>
              <a:rPr lang="en-US" sz="800" dirty="0" smtClean="0">
                <a:latin typeface="Arial Narrow" panose="020B0506020202030204" pitchFamily="34" charset="0"/>
              </a:rPr>
              <a:t>do not </a:t>
            </a:r>
            <a:r>
              <a:rPr lang="en-US" sz="800" dirty="0">
                <a:latin typeface="Arial Narrow" panose="020B0506020202030204" pitchFamily="34" charset="0"/>
              </a:rPr>
              <a:t>necessarily </a:t>
            </a:r>
            <a:r>
              <a:rPr lang="en-US" sz="800" dirty="0" smtClean="0">
                <a:latin typeface="Arial Narrow" panose="020B0506020202030204" pitchFamily="34" charset="0"/>
              </a:rPr>
              <a:t>reflect </a:t>
            </a:r>
            <a:r>
              <a:rPr lang="en-US" sz="800" dirty="0">
                <a:latin typeface="Arial Narrow" panose="020B0506020202030204" pitchFamily="34" charset="0"/>
              </a:rPr>
              <a:t>those of the European Union </a:t>
            </a:r>
            <a:r>
              <a:rPr lang="en-US" sz="800" dirty="0" smtClean="0">
                <a:latin typeface="Arial Narrow" panose="020B0506020202030204" pitchFamily="34" charset="0"/>
              </a:rPr>
              <a:t>or the </a:t>
            </a:r>
            <a:r>
              <a:rPr lang="en-US" sz="800" dirty="0">
                <a:latin typeface="Arial Narrow" panose="020B0506020202030204" pitchFamily="34" charset="0"/>
              </a:rPr>
              <a:t>European Commission. Neither the European </a:t>
            </a:r>
            <a:r>
              <a:rPr lang="en-US" sz="800" dirty="0" smtClean="0">
                <a:latin typeface="Arial Narrow" panose="020B0506020202030204" pitchFamily="34" charset="0"/>
              </a:rPr>
              <a:t>Union nor </a:t>
            </a:r>
            <a:r>
              <a:rPr lang="en-US" sz="800" dirty="0">
                <a:latin typeface="Arial Narrow" panose="020B0506020202030204" pitchFamily="34" charset="0"/>
              </a:rPr>
              <a:t>the European Commission can be held </a:t>
            </a:r>
            <a:r>
              <a:rPr lang="en-US" sz="800" dirty="0" smtClean="0">
                <a:latin typeface="Arial Narrow" panose="020B0506020202030204" pitchFamily="34" charset="0"/>
              </a:rPr>
              <a:t>responsible for </a:t>
            </a:r>
            <a:r>
              <a:rPr lang="en-US" sz="800" dirty="0">
                <a:latin typeface="Arial Narrow" panose="020B0506020202030204" pitchFamily="34" charset="0"/>
              </a:rPr>
              <a:t>them.</a:t>
            </a:r>
            <a:endParaRPr lang="en-CA" sz="800" dirty="0">
              <a:latin typeface="Arial Narrow" panose="020B0506020202030204" pitchFamily="34" charset="0"/>
            </a:endParaRPr>
          </a:p>
        </p:txBody>
      </p:sp>
      <p:pic>
        <p:nvPicPr>
          <p:cNvPr id="11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256596"/>
            <a:ext cx="628541" cy="5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74" y="3009006"/>
            <a:ext cx="6349797" cy="3134454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8373308" y="6143460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 Narrow" panose="020B0506020202030204" pitchFamily="34" charset="0"/>
              </a:rPr>
              <a:t>P</a:t>
            </a:r>
            <a:r>
              <a:rPr lang="en-US" sz="1400" i="1" dirty="0" smtClean="0">
                <a:latin typeface="Arial Narrow" panose="020B0506020202030204" pitchFamily="34" charset="0"/>
              </a:rPr>
              <a:t>. Diamond, PPCF, 2005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71886" y="3989317"/>
            <a:ext cx="3309257" cy="493485"/>
          </a:xfrm>
          <a:prstGeom prst="rect">
            <a:avLst/>
          </a:prstGeom>
          <a:noFill/>
          <a:ln w="28575">
            <a:solidFill>
              <a:srgbClr val="174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471885" y="4686002"/>
            <a:ext cx="3309257" cy="290285"/>
          </a:xfrm>
          <a:prstGeom prst="rect">
            <a:avLst/>
          </a:prstGeom>
          <a:noFill/>
          <a:ln w="28575">
            <a:solidFill>
              <a:srgbClr val="174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5471885" y="5400217"/>
            <a:ext cx="3930023" cy="290285"/>
          </a:xfrm>
          <a:prstGeom prst="rect">
            <a:avLst/>
          </a:prstGeom>
          <a:noFill/>
          <a:ln w="28575">
            <a:solidFill>
              <a:srgbClr val="174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369326" y="775988"/>
            <a:ext cx="4645125" cy="7176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Zonal flows manifest as surface-uniform oscillations of the </a:t>
            </a:r>
            <a:r>
              <a:rPr lang="en-US" sz="2400" dirty="0" err="1" smtClean="0">
                <a:latin typeface="Arial Narrow" panose="020B0506020202030204" pitchFamily="34" charset="0"/>
              </a:rPr>
              <a:t>ExB</a:t>
            </a:r>
            <a:r>
              <a:rPr lang="en-US" sz="2400" dirty="0" smtClean="0">
                <a:latin typeface="Arial Narrow" panose="020B0506020202030204" pitchFamily="34" charset="0"/>
              </a:rPr>
              <a:t> flow.</a:t>
            </a: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Long Range Correlations </a:t>
            </a:r>
            <a:r>
              <a:rPr lang="en-US" sz="2000" dirty="0">
                <a:latin typeface="Arial Narrow" panose="020B0506020202030204" pitchFamily="34" charset="0"/>
              </a:rPr>
              <a:t>(LRC) are the main experimental signature.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Detected with </a:t>
            </a: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duplicated diagnostics </a:t>
            </a:r>
            <a:r>
              <a:rPr lang="en-US" sz="2000" dirty="0">
                <a:latin typeface="Arial Narrow" panose="020B0506020202030204" pitchFamily="34" charset="0"/>
              </a:rPr>
              <a:t>measuring potential or flows: probes, HIBP, Doppler reflectometry.</a:t>
            </a:r>
          </a:p>
          <a:p>
            <a:pPr algn="just"/>
            <a:endParaRPr lang="en-US" sz="1200" dirty="0">
              <a:latin typeface="Arial Narrow" panose="020B0506020202030204" pitchFamily="34" charset="0"/>
            </a:endParaRPr>
          </a:p>
          <a:p>
            <a:pPr algn="just"/>
            <a:r>
              <a:rPr lang="en-US" sz="2400" dirty="0">
                <a:latin typeface="Arial Narrow" panose="020B0506020202030204" pitchFamily="34" charset="0"/>
              </a:rPr>
              <a:t>Other </a:t>
            </a:r>
            <a:r>
              <a:rPr lang="en-US" sz="2400" dirty="0" smtClean="0">
                <a:latin typeface="Arial Narrow" panose="020B0506020202030204" pitchFamily="34" charset="0"/>
              </a:rPr>
              <a:t>experimental </a:t>
            </a:r>
            <a:r>
              <a:rPr lang="en-US" sz="2400" dirty="0">
                <a:latin typeface="Arial Narrow" panose="020B0506020202030204" pitchFamily="34" charset="0"/>
              </a:rPr>
              <a:t>features are: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Low </a:t>
            </a:r>
            <a:r>
              <a:rPr lang="en-US" sz="2000" dirty="0">
                <a:latin typeface="Arial Narrow" panose="020B0506020202030204" pitchFamily="34" charset="0"/>
              </a:rPr>
              <a:t>frequency oscillations </a:t>
            </a:r>
            <a:r>
              <a:rPr lang="en-US" sz="2000" dirty="0" smtClean="0">
                <a:latin typeface="Arial Narrow" panose="020B0506020202030204" pitchFamily="34" charset="0"/>
              </a:rPr>
              <a:t>(0.1-1 </a:t>
            </a:r>
            <a:r>
              <a:rPr lang="en-US" sz="2000" dirty="0">
                <a:latin typeface="Arial Narrow" panose="020B0506020202030204" pitchFamily="34" charset="0"/>
              </a:rPr>
              <a:t>kHz range</a:t>
            </a:r>
            <a:r>
              <a:rPr lang="en-US" sz="2000" dirty="0" smtClean="0">
                <a:latin typeface="Arial Narrow" panose="020B0506020202030204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Density fluctuations are a small correction of potential fluctuations</a:t>
            </a:r>
            <a:r>
              <a:rPr lang="en-US" sz="2000" dirty="0" smtClean="0">
                <a:latin typeface="Arial Narrow" panose="020B0506020202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Vanishing k</a:t>
            </a:r>
            <a:r>
              <a:rPr lang="en-US" sz="2000" baseline="-25000" dirty="0">
                <a:latin typeface="Arial Narrow" panose="020B0506020202030204" pitchFamily="34" charset="0"/>
              </a:rPr>
              <a:t>||</a:t>
            </a:r>
            <a:r>
              <a:rPr lang="en-US" sz="2000" dirty="0">
                <a:latin typeface="Arial Narrow" panose="020B0506020202030204" pitchFamily="34" charset="0"/>
              </a:rPr>
              <a:t> means no electron response: electrostatic </a:t>
            </a:r>
            <a:r>
              <a:rPr lang="en-US" sz="2000" dirty="0" smtClean="0">
                <a:latin typeface="Arial Narrow" panose="020B0506020202030204" pitchFamily="34" charset="0"/>
              </a:rPr>
              <a:t>fluctuations.</a:t>
            </a:r>
            <a:endParaRPr lang="en-US" sz="20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Radial </a:t>
            </a:r>
            <a:r>
              <a:rPr lang="en-US" sz="2000" dirty="0">
                <a:latin typeface="Arial Narrow" panose="020B0506020202030204" pitchFamily="34" charset="0"/>
              </a:rPr>
              <a:t>coherence length of tens of </a:t>
            </a:r>
            <a:r>
              <a:rPr lang="en-US" sz="2000" dirty="0" err="1" smtClean="0">
                <a:latin typeface="Symbol" panose="05050102010706020507" pitchFamily="18" charset="2"/>
              </a:rPr>
              <a:t>r</a:t>
            </a:r>
            <a:r>
              <a:rPr lang="en-US" sz="2000" baseline="-25000" dirty="0" err="1" smtClean="0">
                <a:latin typeface="Arial Narrow" panose="020B0506020202030204" pitchFamily="34" charset="0"/>
              </a:rPr>
              <a:t>i</a:t>
            </a:r>
            <a:endParaRPr lang="en-US" sz="2000" baseline="-25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aseline="-250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506020202030204" pitchFamily="34" charset="0"/>
            </a:endParaRPr>
          </a:p>
          <a:p>
            <a:pPr algn="just"/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4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How can ZFs be detected experimentally?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050" y="820180"/>
            <a:ext cx="4332275" cy="198562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498832" y="2634360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smtClean="0">
                <a:latin typeface="Arial Narrow" panose="020B0506020202030204" pitchFamily="34" charset="0"/>
              </a:rPr>
              <a:t>T.-H. Watanabe, PRL, 2008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4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1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Long range correlations as main ZF signature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0819" r="7783" b="13939"/>
          <a:stretch/>
        </p:blipFill>
        <p:spPr>
          <a:xfrm>
            <a:off x="355517" y="778156"/>
            <a:ext cx="6210300" cy="32933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0525" t="23477" r="26908" b="35936"/>
          <a:stretch/>
        </p:blipFill>
        <p:spPr>
          <a:xfrm>
            <a:off x="1096964" y="4143555"/>
            <a:ext cx="4640322" cy="237540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565069" y="5760110"/>
            <a:ext cx="111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DR-V1/E1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664889" y="5760110"/>
            <a:ext cx="111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DR-V2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6410632" y="778156"/>
                <a:ext cx="5447071" cy="352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400" dirty="0" smtClean="0">
                    <a:latin typeface="Arial Narrow" panose="020B0506020202030204" pitchFamily="34" charset="0"/>
                  </a:rPr>
                  <a:t>In W7-X a dual Doppler reflectometer</a:t>
                </a:r>
                <a:r>
                  <a:rPr lang="en-US" sz="2400" dirty="0">
                    <a:latin typeface="Arial Narrow" panose="020B0506020202030204" pitchFamily="34" charset="0"/>
                  </a:rPr>
                  <a:t> </a:t>
                </a:r>
                <a:r>
                  <a:rPr lang="en-US" sz="2400" dirty="0" smtClean="0">
                    <a:latin typeface="Arial Narrow" panose="020B0506020202030204" pitchFamily="34" charset="0"/>
                  </a:rPr>
                  <a:t>(DR) system was designed for ZF detection.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arrow" panose="020B0506020202030204" pitchFamily="34" charset="0"/>
                  </a:rPr>
                  <a:t>Two DR are placed in different toroidal sections.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arrow" panose="020B0506020202030204" pitchFamily="34" charset="0"/>
                  </a:rPr>
                  <a:t>They provide </a:t>
                </a:r>
                <a:r>
                  <a:rPr lang="en-U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simultaneous</a:t>
                </a:r>
                <a14:m>
                  <m:oMath xmlns:m="http://schemas.openxmlformats.org/officeDocument/2006/math">
                    <m:r>
                      <a:rPr lang="es-ES" sz="2000" b="1" i="0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⟂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measurements in disconnected flux surface regions.</a:t>
                </a:r>
                <a:endParaRPr lang="en-US" sz="2000" b="1" dirty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arrow" panose="020B0506020202030204" pitchFamily="34" charset="0"/>
                  </a:rPr>
                  <a:t>System online during the 2023 campaign.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 Narrow" panose="020B0506020202030204" pitchFamily="34" charset="0"/>
                </a:endParaRPr>
              </a:p>
              <a:p>
                <a:pPr algn="just"/>
                <a:endParaRPr lang="en-US" sz="2000" dirty="0">
                  <a:latin typeface="Arial Narrow" panose="020B0506020202030204" pitchFamily="34" charset="0"/>
                </a:endParaRPr>
              </a:p>
              <a:p>
                <a:pPr algn="just"/>
                <a:endParaRPr lang="en-US" sz="2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632" y="778156"/>
                <a:ext cx="5447071" cy="3524042"/>
              </a:xfrm>
              <a:prstGeom prst="rect">
                <a:avLst/>
              </a:prstGeom>
              <a:blipFill>
                <a:blip r:embed="rId5"/>
                <a:stretch>
                  <a:fillRect l="-1792" r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5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Long range correlations as main ZF signature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846695" y="1446106"/>
            <a:ext cx="2272284" cy="4586393"/>
          </a:xfrm>
          <a:prstGeom prst="rect">
            <a:avLst/>
          </a:prstGeom>
          <a:gradFill flip="none" rotWithShape="1">
            <a:gsLst>
              <a:gs pos="45300">
                <a:srgbClr val="A5C8E8"/>
              </a:gs>
              <a:gs pos="0">
                <a:schemeClr val="accent1"/>
              </a:gs>
              <a:gs pos="8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1" name="Grupo 30"/>
          <p:cNvGrpSpPr/>
          <p:nvPr/>
        </p:nvGrpSpPr>
        <p:grpSpPr>
          <a:xfrm rot="17303676">
            <a:off x="3435511" y="5093146"/>
            <a:ext cx="284689" cy="512235"/>
            <a:chOff x="5348819" y="3223683"/>
            <a:chExt cx="284689" cy="512235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5491163" y="3450168"/>
              <a:ext cx="0" cy="2857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/>
            <p:cNvCxnSpPr/>
            <p:nvPr/>
          </p:nvCxnSpPr>
          <p:spPr>
            <a:xfrm flipH="1">
              <a:off x="5491163" y="3223683"/>
              <a:ext cx="142345" cy="237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>
              <a:off x="5348819" y="3223683"/>
              <a:ext cx="142345" cy="2381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n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73" y="4043058"/>
            <a:ext cx="827479" cy="354633"/>
          </a:xfrm>
          <a:prstGeom prst="rect">
            <a:avLst/>
          </a:prstGeom>
          <a:noFill/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802" y="2155492"/>
            <a:ext cx="538498" cy="308372"/>
          </a:xfrm>
          <a:prstGeom prst="rect">
            <a:avLst/>
          </a:prstGeom>
        </p:spPr>
      </p:pic>
      <p:cxnSp>
        <p:nvCxnSpPr>
          <p:cNvPr id="37" name="Conector recto de flecha 36"/>
          <p:cNvCxnSpPr/>
          <p:nvPr/>
        </p:nvCxnSpPr>
        <p:spPr>
          <a:xfrm flipH="1" flipV="1">
            <a:off x="1666037" y="2101567"/>
            <a:ext cx="5849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/>
          <p:cNvSpPr/>
          <p:nvPr/>
        </p:nvSpPr>
        <p:spPr>
          <a:xfrm>
            <a:off x="2337110" y="2080643"/>
            <a:ext cx="36000" cy="3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Elipse 38"/>
          <p:cNvSpPr/>
          <p:nvPr/>
        </p:nvSpPr>
        <p:spPr>
          <a:xfrm>
            <a:off x="2311710" y="2056883"/>
            <a:ext cx="86258" cy="860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368" y="1875431"/>
            <a:ext cx="364372" cy="315428"/>
          </a:xfrm>
          <a:prstGeom prst="rect">
            <a:avLst/>
          </a:prstGeom>
        </p:spPr>
      </p:pic>
      <p:cxnSp>
        <p:nvCxnSpPr>
          <p:cNvPr id="41" name="Conector recto de flecha 40"/>
          <p:cNvCxnSpPr/>
          <p:nvPr/>
        </p:nvCxnSpPr>
        <p:spPr>
          <a:xfrm flipH="1" flipV="1">
            <a:off x="1292760" y="3149510"/>
            <a:ext cx="3612" cy="579548"/>
          </a:xfrm>
          <a:prstGeom prst="straightConnector1">
            <a:avLst/>
          </a:prstGeom>
          <a:ln w="41275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825" y="4976770"/>
            <a:ext cx="159669" cy="254710"/>
          </a:xfrm>
          <a:prstGeom prst="rect">
            <a:avLst/>
          </a:prstGeom>
        </p:spPr>
      </p:pic>
      <p:cxnSp>
        <p:nvCxnSpPr>
          <p:cNvPr id="44" name="Conector recto de flecha 43"/>
          <p:cNvCxnSpPr/>
          <p:nvPr/>
        </p:nvCxnSpPr>
        <p:spPr>
          <a:xfrm flipH="1" flipV="1">
            <a:off x="1927635" y="4789110"/>
            <a:ext cx="1382258" cy="469059"/>
          </a:xfrm>
          <a:prstGeom prst="straightConnector1">
            <a:avLst/>
          </a:prstGeom>
          <a:ln w="4127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1911259" y="5281867"/>
            <a:ext cx="142356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co 45"/>
          <p:cNvSpPr/>
          <p:nvPr/>
        </p:nvSpPr>
        <p:spPr>
          <a:xfrm flipH="1">
            <a:off x="2581915" y="4866802"/>
            <a:ext cx="321218" cy="826203"/>
          </a:xfrm>
          <a:prstGeom prst="arc">
            <a:avLst>
              <a:gd name="adj1" fmla="val 17845997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7"/>
          <a:srcRect l="-99016" t="24097" r="-25911" b="10884"/>
          <a:stretch/>
        </p:blipFill>
        <p:spPr>
          <a:xfrm>
            <a:off x="1385751" y="1758860"/>
            <a:ext cx="189049" cy="4265174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8"/>
          <a:srcRect t="-2" r="30543" b="-10102"/>
          <a:stretch/>
        </p:blipFill>
        <p:spPr>
          <a:xfrm>
            <a:off x="1940993" y="5541881"/>
            <a:ext cx="2034108" cy="245085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8"/>
          <a:srcRect l="70902" t="-5908"/>
          <a:stretch/>
        </p:blipFill>
        <p:spPr>
          <a:xfrm>
            <a:off x="2416015" y="5775659"/>
            <a:ext cx="852150" cy="235743"/>
          </a:xfrm>
          <a:prstGeom prst="rect">
            <a:avLst/>
          </a:prstGeom>
        </p:spPr>
      </p:pic>
      <p:grpSp>
        <p:nvGrpSpPr>
          <p:cNvPr id="50" name="Grupo 49"/>
          <p:cNvGrpSpPr/>
          <p:nvPr/>
        </p:nvGrpSpPr>
        <p:grpSpPr>
          <a:xfrm>
            <a:off x="1485897" y="1854193"/>
            <a:ext cx="8170337" cy="3704172"/>
            <a:chOff x="1485897" y="1854193"/>
            <a:chExt cx="8170337" cy="3704172"/>
          </a:xfrm>
        </p:grpSpPr>
        <p:sp>
          <p:nvSpPr>
            <p:cNvPr id="51" name="Arco 50"/>
            <p:cNvSpPr/>
            <p:nvPr/>
          </p:nvSpPr>
          <p:spPr>
            <a:xfrm rot="10800000">
              <a:off x="1485897" y="1896528"/>
              <a:ext cx="8098370" cy="3661837"/>
            </a:xfrm>
            <a:prstGeom prst="arc">
              <a:avLst>
                <a:gd name="adj1" fmla="val 19569541"/>
                <a:gd name="adj2" fmla="val 2056075"/>
              </a:avLst>
            </a:prstGeom>
            <a:ln w="254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Arco 51"/>
            <p:cNvSpPr/>
            <p:nvPr/>
          </p:nvSpPr>
          <p:spPr>
            <a:xfrm rot="10800000">
              <a:off x="1545163" y="1854193"/>
              <a:ext cx="8111071" cy="3661837"/>
            </a:xfrm>
            <a:prstGeom prst="arc">
              <a:avLst>
                <a:gd name="adj1" fmla="val 19569541"/>
                <a:gd name="adj2" fmla="val 21558537"/>
              </a:avLst>
            </a:prstGeom>
            <a:ln w="25400">
              <a:solidFill>
                <a:srgbClr val="7030A0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/>
              <p:cNvSpPr txBox="1"/>
              <p:nvPr/>
            </p:nvSpPr>
            <p:spPr>
              <a:xfrm>
                <a:off x="6410632" y="778156"/>
                <a:ext cx="5447071" cy="7094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400" dirty="0" smtClean="0">
                    <a:latin typeface="Arial Narrow" panose="020B0506020202030204" pitchFamily="34" charset="0"/>
                  </a:rPr>
                  <a:t>In W7-X a dual Doppler reflectometer</a:t>
                </a:r>
                <a:r>
                  <a:rPr lang="en-US" sz="2400" dirty="0">
                    <a:latin typeface="Arial Narrow" panose="020B0506020202030204" pitchFamily="34" charset="0"/>
                  </a:rPr>
                  <a:t> </a:t>
                </a:r>
                <a:r>
                  <a:rPr lang="en-US" sz="2400" dirty="0" smtClean="0">
                    <a:latin typeface="Arial Narrow" panose="020B0506020202030204" pitchFamily="34" charset="0"/>
                  </a:rPr>
                  <a:t>(DR) system was designed for ZF detection.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Two DR are placed in different toroidal sections.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They provide </a:t>
                </a:r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simultaneous</a:t>
                </a:r>
                <a14:m>
                  <m:oMath xmlns:m="http://schemas.openxmlformats.org/officeDocument/2006/math">
                    <m:r>
                      <a:rPr lang="es-ES" sz="2000" b="1" i="0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⟂</m:t>
                        </m:r>
                      </m:sub>
                    </m:sSub>
                  </m:oMath>
                </a14:m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measurements </a:t>
                </a:r>
                <a:r>
                  <a:rPr lang="en-U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in </a:t>
                </a:r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disconnected flux surface </a:t>
                </a:r>
                <a:r>
                  <a:rPr lang="en-U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regions</a:t>
                </a:r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.</a:t>
                </a:r>
                <a:endParaRPr lang="en-US" sz="2000" b="1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System online during the 2023 campaign.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1200" dirty="0"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400" dirty="0" smtClean="0">
                    <a:latin typeface="Arial Narrow" panose="020B0506020202030204" pitchFamily="34" charset="0"/>
                  </a:rPr>
                  <a:t>DRs launch microwave beams </a:t>
                </a:r>
                <a:r>
                  <a:rPr lang="en-US" sz="2400" dirty="0">
                    <a:latin typeface="Arial Narrow" panose="020B0506020202030204" pitchFamily="34" charset="0"/>
                  </a:rPr>
                  <a:t>into the </a:t>
                </a:r>
                <a:r>
                  <a:rPr lang="en-US" sz="2400" dirty="0" smtClean="0">
                    <a:latin typeface="Arial Narrow" panose="020B0506020202030204" pitchFamily="34" charset="0"/>
                  </a:rPr>
                  <a:t>plasma: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Beam is back-scattered by density fluctuations.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arrow" panose="020B0506020202030204" pitchFamily="34" charset="0"/>
                  </a:rPr>
                  <a:t>Back-scattered component is Doppler-shifted by local perpendicular flow,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⟂</m:t>
                        </m:r>
                      </m:sub>
                    </m:sSub>
                    <m:r>
                      <a:rPr lang="es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s-ES" sz="20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506020202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Cut-off layer radial position depends on beam frequency, </a:t>
                </a:r>
                <a:r>
                  <a:rPr lang="en-US" sz="2000" dirty="0" err="1" smtClean="0">
                    <a:latin typeface="Arial Narrow" panose="020B0506020202030204" pitchFamily="34" charset="0"/>
                  </a:rPr>
                  <a:t>f</a:t>
                </a:r>
                <a:r>
                  <a:rPr lang="en-US" sz="2000" baseline="-25000" dirty="0" err="1" smtClean="0">
                    <a:latin typeface="Arial Narrow" panose="020B0506020202030204" pitchFamily="34" charset="0"/>
                  </a:rPr>
                  <a:t>beam</a:t>
                </a:r>
                <a:r>
                  <a:rPr lang="en-US" sz="2000" dirty="0" smtClean="0">
                    <a:latin typeface="Arial Narrow" panose="020B0506020202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DR-V1/DR-V2 use </a:t>
                </a:r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synchronized </a:t>
                </a:r>
                <a:r>
                  <a:rPr lang="en-US" sz="2000" b="1" dirty="0" err="1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f</a:t>
                </a:r>
                <a:r>
                  <a:rPr lang="en-US" sz="2000" b="1" baseline="-25000" dirty="0" err="1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beam</a:t>
                </a:r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 </a:t>
                </a:r>
                <a:r>
                  <a:rPr lang="en-US" sz="2000" dirty="0" smtClean="0">
                    <a:latin typeface="Arial Narrow" panose="020B0506020202030204" pitchFamily="34" charset="0"/>
                  </a:rPr>
                  <a:t>hopping to </a:t>
                </a:r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probe the same flux surfaces</a:t>
                </a:r>
                <a:r>
                  <a:rPr lang="en-US" sz="2000" dirty="0" smtClean="0">
                    <a:latin typeface="Arial Narrow" panose="020B0506020202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algn="just"/>
                <a:endParaRPr lang="en-US" sz="2400" dirty="0">
                  <a:latin typeface="Arial Narrow" panose="020B0506020202030204" pitchFamily="34" charset="0"/>
                </a:endParaRPr>
              </a:p>
              <a:p>
                <a:pPr algn="just"/>
                <a:endParaRPr lang="en-US" sz="2000" dirty="0">
                  <a:latin typeface="Arial Narrow" panose="020B0506020202030204" pitchFamily="34" charset="0"/>
                </a:endParaRPr>
              </a:p>
              <a:p>
                <a:pPr algn="just"/>
                <a:endParaRPr lang="en-US" sz="2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54" name="CuadroTexto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632" y="778156"/>
                <a:ext cx="5447071" cy="7094250"/>
              </a:xfrm>
              <a:prstGeom prst="rect">
                <a:avLst/>
              </a:prstGeom>
              <a:blipFill>
                <a:blip r:embed="rId9"/>
                <a:stretch>
                  <a:fillRect l="-1792" r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 rot="16200000">
                <a:off x="856161" y="3693768"/>
                <a:ext cx="6868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56161" y="3693768"/>
                <a:ext cx="68685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2311710" y="2732852"/>
                <a:ext cx="2161489" cy="4616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10" y="2732852"/>
                <a:ext cx="216148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ángulo 55"/>
              <p:cNvSpPr/>
              <p:nvPr/>
            </p:nvSpPr>
            <p:spPr>
              <a:xfrm>
                <a:off x="1491935" y="4543577"/>
                <a:ext cx="56611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5B9BD5"/>
                  </a:solidFill>
                </a:endParaRPr>
              </a:p>
            </p:txBody>
          </p:sp>
        </mc:Choice>
        <mc:Fallback xmlns="">
          <p:sp>
            <p:nvSpPr>
              <p:cNvPr id="56" name="Rectángulo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35" y="4543577"/>
                <a:ext cx="566116" cy="461665"/>
              </a:xfrm>
              <a:prstGeom prst="rect">
                <a:avLst/>
              </a:prstGeom>
              <a:blipFill>
                <a:blip r:embed="rId12"/>
                <a:stretch>
                  <a:fillRect b="-13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ángulo 56"/>
              <p:cNvSpPr/>
              <p:nvPr/>
            </p:nvSpPr>
            <p:spPr>
              <a:xfrm>
                <a:off x="2918645" y="4408256"/>
                <a:ext cx="2219902" cy="4616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  <m:sSub>
                        <m:sSubPr>
                          <m:ctrlPr>
                            <a:rPr lang="es-E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Rectángulo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645" y="4408256"/>
                <a:ext cx="2219902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uadroTexto 41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5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6870705" y="4415323"/>
            <a:ext cx="500125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000" dirty="0" smtClean="0">
                <a:latin typeface="Arial Narrow" panose="020B0506020202030204" pitchFamily="34" charset="0"/>
              </a:rPr>
              <a:t>Results can be grouped in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three main regions</a:t>
            </a:r>
            <a:r>
              <a:rPr lang="en-US" sz="2000" dirty="0" smtClean="0">
                <a:latin typeface="Arial Narrow" panose="020B0506020202030204" pitchFamily="34" charset="0"/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Inner core</a:t>
            </a:r>
            <a:r>
              <a:rPr lang="en-US" sz="2000" dirty="0" smtClean="0">
                <a:latin typeface="Arial Narrow" panose="020B0506020202030204" pitchFamily="34" charset="0"/>
              </a:rPr>
              <a:t>: noise background level.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Outer core</a:t>
            </a:r>
            <a:r>
              <a:rPr lang="en-US" sz="2000" dirty="0" smtClean="0">
                <a:latin typeface="Arial Narrow" panose="020B0506020202030204" pitchFamily="34" charset="0"/>
              </a:rPr>
              <a:t>: Irregular oscillation,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ZF-like match!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Edge</a:t>
            </a:r>
            <a:r>
              <a:rPr lang="en-US" sz="2000" dirty="0" smtClean="0">
                <a:latin typeface="Arial Narrow" panose="020B0506020202030204" pitchFamily="34" charset="0"/>
              </a:rPr>
              <a:t>: large, regular oscillations. Out of phase. </a:t>
            </a:r>
            <a:endParaRPr lang="en-US" sz="400" dirty="0" smtClean="0">
              <a:latin typeface="Arial Narrow" panose="020B050602020203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209851" y="952594"/>
            <a:ext cx="6375149" cy="2284645"/>
            <a:chOff x="209851" y="952594"/>
            <a:chExt cx="6375149" cy="2284645"/>
          </a:xfrm>
        </p:grpSpPr>
        <p:sp>
          <p:nvSpPr>
            <p:cNvPr id="19" name="CuadroTexto 18"/>
            <p:cNvSpPr txBox="1"/>
            <p:nvPr/>
          </p:nvSpPr>
          <p:spPr>
            <a:xfrm rot="16200000">
              <a:off x="5568087" y="1776532"/>
              <a:ext cx="17568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Symbol" panose="05050102010706020507" pitchFamily="18" charset="2"/>
                  <a:cs typeface="Arial" panose="020B0604020202020204" pitchFamily="34" charset="0"/>
                </a:rPr>
                <a:t>r</a:t>
              </a:r>
              <a:endParaRPr lang="en-US" sz="1200" baseline="-25000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/>
            <a:srcRect l="9541" r="4130"/>
            <a:stretch/>
          </p:blipFill>
          <p:spPr>
            <a:xfrm>
              <a:off x="452175" y="952594"/>
              <a:ext cx="6079253" cy="2197987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 rot="16200000">
              <a:off x="-530063" y="1776531"/>
              <a:ext cx="17568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12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[GHz]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687219" y="2960240"/>
              <a:ext cx="54623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 [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66358"/>
          <a:stretch/>
        </p:blipFill>
        <p:spPr>
          <a:xfrm>
            <a:off x="6341468" y="952595"/>
            <a:ext cx="5747466" cy="11980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Flow LRC </a:t>
            </a:r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have been detected in W7-X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8677" y="4439215"/>
            <a:ext cx="621945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000" dirty="0" smtClean="0">
                <a:latin typeface="Arial Narrow" panose="020B0506020202030204" pitchFamily="34" charset="0"/>
              </a:rPr>
              <a:t>DR standard operation </a:t>
            </a:r>
            <a:r>
              <a:rPr lang="en-US" sz="2000" dirty="0" smtClean="0">
                <a:latin typeface="Arial Narrow" panose="020B0506020202030204" pitchFamily="34" charset="0"/>
              </a:rPr>
              <a:t>is carried out in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baseline ECRH plasmas </a:t>
            </a:r>
            <a:r>
              <a:rPr lang="en-US" sz="2000" dirty="0" smtClean="0">
                <a:latin typeface="Arial Narrow" panose="020B0506020202030204" pitchFamily="34" charset="0"/>
              </a:rPr>
              <a:t>and </a:t>
            </a:r>
            <a:r>
              <a:rPr lang="en-US" sz="2000" dirty="0" smtClean="0">
                <a:latin typeface="Arial Narrow" panose="020B0506020202030204" pitchFamily="34" charset="0"/>
              </a:rPr>
              <a:t>consists </a:t>
            </a:r>
            <a:r>
              <a:rPr lang="en-US" sz="2000" dirty="0" smtClean="0">
                <a:latin typeface="Arial Narrow" panose="020B0506020202030204" pitchFamily="34" charset="0"/>
              </a:rPr>
              <a:t>in a fine </a:t>
            </a:r>
            <a:r>
              <a:rPr lang="en-US" sz="2000" dirty="0" err="1" smtClean="0">
                <a:latin typeface="Arial Narrow" panose="020B0506020202030204" pitchFamily="34" charset="0"/>
              </a:rPr>
              <a:t>f</a:t>
            </a:r>
            <a:r>
              <a:rPr lang="en-US" sz="2000" baseline="-25000" dirty="0" err="1" smtClean="0">
                <a:latin typeface="Arial Narrow" panose="020B0506020202030204" pitchFamily="34" charset="0"/>
              </a:rPr>
              <a:t>beam</a:t>
            </a:r>
            <a:r>
              <a:rPr lang="en-US" sz="2000" dirty="0" smtClean="0">
                <a:latin typeface="Arial Narrow" panose="020B0506020202030204" pitchFamily="34" charset="0"/>
              </a:rPr>
              <a:t> sweep (50-75 GHz) </a:t>
            </a: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Almost all radial positions are covered.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DR-V2 quality strongly reduced for </a:t>
            </a:r>
            <a:r>
              <a:rPr lang="en-US" sz="2000" dirty="0" smtClean="0">
                <a:latin typeface="Symbol" panose="05050102010706020507" pitchFamily="18" charset="2"/>
              </a:rPr>
              <a:t>r</a:t>
            </a:r>
            <a:r>
              <a:rPr lang="en-US" sz="2000" dirty="0" smtClean="0">
                <a:latin typeface="Arial Narrow" panose="020B0506020202030204" pitchFamily="34" charset="0"/>
              </a:rPr>
              <a:t> &lt; 0.5</a:t>
            </a: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6" name="CuadroTexto 7"/>
          <p:cNvSpPr txBox="1"/>
          <p:nvPr/>
        </p:nvSpPr>
        <p:spPr>
          <a:xfrm>
            <a:off x="2001238" y="741747"/>
            <a:ext cx="3825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Beam frequency / radial position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de flecha 12"/>
          <p:cNvCxnSpPr/>
          <p:nvPr/>
        </p:nvCxnSpPr>
        <p:spPr>
          <a:xfrm flipV="1">
            <a:off x="4481729" y="1537713"/>
            <a:ext cx="2061059" cy="177167"/>
          </a:xfrm>
          <a:prstGeom prst="straightConnector1">
            <a:avLst/>
          </a:prstGeom>
          <a:ln w="38100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5"/>
          <p:cNvCxnSpPr/>
          <p:nvPr/>
        </p:nvCxnSpPr>
        <p:spPr>
          <a:xfrm>
            <a:off x="5078627" y="2048118"/>
            <a:ext cx="1464161" cy="262246"/>
          </a:xfrm>
          <a:prstGeom prst="straightConnector1">
            <a:avLst/>
          </a:prstGeom>
          <a:ln w="38100">
            <a:solidFill>
              <a:srgbClr val="D94A0C"/>
            </a:solidFill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7"/>
          <p:cNvCxnSpPr/>
          <p:nvPr/>
        </p:nvCxnSpPr>
        <p:spPr>
          <a:xfrm>
            <a:off x="5982185" y="2628706"/>
            <a:ext cx="696642" cy="605650"/>
          </a:xfrm>
          <a:prstGeom prst="straightConnector1">
            <a:avLst/>
          </a:prstGeom>
          <a:ln w="38100">
            <a:solidFill>
              <a:srgbClr val="0072BD"/>
            </a:solidFill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93865"/>
          <a:stretch/>
        </p:blipFill>
        <p:spPr>
          <a:xfrm>
            <a:off x="6292892" y="2108019"/>
            <a:ext cx="5747466" cy="2184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64500" b="-4370"/>
          <a:stretch/>
        </p:blipFill>
        <p:spPr>
          <a:xfrm>
            <a:off x="6341468" y="3150582"/>
            <a:ext cx="5747466" cy="141987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87220" y="1037168"/>
            <a:ext cx="5462371" cy="791632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t="32958" b="34508"/>
          <a:stretch/>
        </p:blipFill>
        <p:spPr>
          <a:xfrm>
            <a:off x="6341468" y="2075737"/>
            <a:ext cx="5747466" cy="115861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08155" y="5678534"/>
            <a:ext cx="6570672" cy="44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6642524" y="5399793"/>
            <a:ext cx="5229437" cy="44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642525" y="5883470"/>
            <a:ext cx="5048200" cy="44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6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3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animBg="1"/>
      <p:bldP spid="9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5" y="977996"/>
            <a:ext cx="6103684" cy="33909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66358"/>
          <a:stretch/>
        </p:blipFill>
        <p:spPr>
          <a:xfrm>
            <a:off x="6341468" y="952595"/>
            <a:ext cx="5747466" cy="1198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64500" b="-4370"/>
          <a:stretch/>
        </p:blipFill>
        <p:spPr>
          <a:xfrm>
            <a:off x="6341468" y="3150582"/>
            <a:ext cx="5747466" cy="14198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32958" b="34508"/>
          <a:stretch/>
        </p:blipFill>
        <p:spPr>
          <a:xfrm>
            <a:off x="6341468" y="2075737"/>
            <a:ext cx="5747466" cy="1158619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 flipH="1" flipV="1">
            <a:off x="1631950" y="1174750"/>
            <a:ext cx="6350" cy="268577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32"/>
          <p:cNvSpPr/>
          <p:nvPr/>
        </p:nvSpPr>
        <p:spPr>
          <a:xfrm>
            <a:off x="6453759" y="2150664"/>
            <a:ext cx="5480720" cy="208361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CuadroTexto 10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Flow LRC </a:t>
            </a:r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have been detected in W7-X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70705" y="4415323"/>
            <a:ext cx="500125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000" dirty="0" smtClean="0">
                <a:latin typeface="Arial Narrow" panose="020B0506020202030204" pitchFamily="34" charset="0"/>
              </a:rPr>
              <a:t>Results can be grouped in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three main regions</a:t>
            </a:r>
            <a:r>
              <a:rPr lang="en-US" sz="2000" dirty="0" smtClean="0">
                <a:latin typeface="Arial Narrow" panose="020B0506020202030204" pitchFamily="34" charset="0"/>
              </a:rPr>
              <a:t>:</a:t>
            </a: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Inner core</a:t>
            </a:r>
            <a:r>
              <a:rPr lang="en-US" sz="2000" dirty="0" smtClean="0">
                <a:latin typeface="Arial Narrow" panose="020B0506020202030204" pitchFamily="34" charset="0"/>
              </a:rPr>
              <a:t>: noise background level.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Outer core</a:t>
            </a:r>
            <a:r>
              <a:rPr lang="en-US" sz="2000" dirty="0" smtClean="0">
                <a:latin typeface="Arial Narrow" panose="020B0506020202030204" pitchFamily="34" charset="0"/>
              </a:rPr>
              <a:t>: Irregular oscillation,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ZF-like match!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Edge</a:t>
            </a:r>
            <a:r>
              <a:rPr lang="en-US" sz="2000" dirty="0" smtClean="0">
                <a:latin typeface="Arial Narrow" panose="020B0506020202030204" pitchFamily="34" charset="0"/>
              </a:rPr>
              <a:t>: large, regular oscillations. Out of phase. </a:t>
            </a:r>
            <a:endParaRPr lang="en-US" sz="400" dirty="0" smtClean="0">
              <a:latin typeface="Arial Narrow" panose="020B050602020203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75" y="3739874"/>
            <a:ext cx="5479688" cy="406250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071132" y="5764718"/>
            <a:ext cx="2172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6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5" y="977996"/>
            <a:ext cx="6103684" cy="33909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66358"/>
          <a:stretch/>
        </p:blipFill>
        <p:spPr>
          <a:xfrm>
            <a:off x="6341468" y="952595"/>
            <a:ext cx="5747466" cy="1198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64500" b="-4370"/>
          <a:stretch/>
        </p:blipFill>
        <p:spPr>
          <a:xfrm>
            <a:off x="6341468" y="3150582"/>
            <a:ext cx="5747466" cy="14198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32958" b="34508"/>
          <a:stretch/>
        </p:blipFill>
        <p:spPr>
          <a:xfrm>
            <a:off x="6341468" y="2075737"/>
            <a:ext cx="5747466" cy="1158619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 flipH="1" flipV="1">
            <a:off x="1631950" y="1174750"/>
            <a:ext cx="6350" cy="268577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3060700" y="1174750"/>
            <a:ext cx="6350" cy="2685770"/>
          </a:xfrm>
          <a:prstGeom prst="line">
            <a:avLst/>
          </a:prstGeom>
          <a:ln w="22225">
            <a:solidFill>
              <a:srgbClr val="D953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2"/>
          <p:cNvSpPr/>
          <p:nvPr/>
        </p:nvSpPr>
        <p:spPr>
          <a:xfrm>
            <a:off x="6453759" y="3150582"/>
            <a:ext cx="5480720" cy="108369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CuadroTexto 11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Flow LRC </a:t>
            </a:r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have been detected in W7-X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75" y="3739874"/>
            <a:ext cx="5479688" cy="406250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4071132" y="5764718"/>
            <a:ext cx="2172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43897" y="4800079"/>
            <a:ext cx="28604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D95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0-phase </a:t>
            </a:r>
            <a:r>
              <a:rPr lang="es-ES" sz="1400" b="1" dirty="0" err="1" smtClean="0">
                <a:solidFill>
                  <a:srgbClr val="D95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solidFill>
                <a:srgbClr val="D954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870705" y="4415323"/>
            <a:ext cx="500125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000" dirty="0" smtClean="0">
                <a:latin typeface="Arial Narrow" panose="020B0506020202030204" pitchFamily="34" charset="0"/>
              </a:rPr>
              <a:t>Results can be grouped in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three main regions</a:t>
            </a:r>
            <a:r>
              <a:rPr lang="en-US" sz="2000" dirty="0" smtClean="0">
                <a:latin typeface="Arial Narrow" panose="020B0506020202030204" pitchFamily="34" charset="0"/>
              </a:rPr>
              <a:t>:</a:t>
            </a: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Inner core</a:t>
            </a:r>
            <a:r>
              <a:rPr lang="en-US" sz="2000" dirty="0" smtClean="0">
                <a:latin typeface="Arial Narrow" panose="020B0506020202030204" pitchFamily="34" charset="0"/>
              </a:rPr>
              <a:t>: noise background level.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Outer core</a:t>
            </a:r>
            <a:r>
              <a:rPr lang="en-US" sz="2000" dirty="0" smtClean="0">
                <a:latin typeface="Arial Narrow" panose="020B0506020202030204" pitchFamily="34" charset="0"/>
              </a:rPr>
              <a:t>: Irregular oscillation,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ZF-like match!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Edge</a:t>
            </a:r>
            <a:r>
              <a:rPr lang="en-US" sz="2000" dirty="0" smtClean="0">
                <a:latin typeface="Arial Narrow" panose="020B0506020202030204" pitchFamily="34" charset="0"/>
              </a:rPr>
              <a:t>: large, regular oscillations. Out of phase. </a:t>
            </a: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6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5" y="977996"/>
            <a:ext cx="6103684" cy="33909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66358"/>
          <a:stretch/>
        </p:blipFill>
        <p:spPr>
          <a:xfrm>
            <a:off x="6341468" y="952595"/>
            <a:ext cx="5747466" cy="1198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64500" b="-4370"/>
          <a:stretch/>
        </p:blipFill>
        <p:spPr>
          <a:xfrm>
            <a:off x="6341468" y="3150582"/>
            <a:ext cx="5747466" cy="14198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32958" b="34508"/>
          <a:stretch/>
        </p:blipFill>
        <p:spPr>
          <a:xfrm>
            <a:off x="6341468" y="2075737"/>
            <a:ext cx="5747466" cy="1158619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 flipH="1" flipV="1">
            <a:off x="1631950" y="1174750"/>
            <a:ext cx="6350" cy="268577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 flipV="1">
            <a:off x="5270500" y="1174750"/>
            <a:ext cx="6350" cy="2685770"/>
          </a:xfrm>
          <a:prstGeom prst="line">
            <a:avLst/>
          </a:prstGeom>
          <a:ln w="22225">
            <a:solidFill>
              <a:srgbClr val="0072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3060700" y="1174750"/>
            <a:ext cx="6350" cy="2685770"/>
          </a:xfrm>
          <a:prstGeom prst="line">
            <a:avLst/>
          </a:prstGeom>
          <a:ln w="22225">
            <a:solidFill>
              <a:srgbClr val="D953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75" y="3746224"/>
            <a:ext cx="5479688" cy="40625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Flow LRC </a:t>
            </a:r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have been detected in W7-X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71132" y="5764718"/>
            <a:ext cx="2172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43897" y="4800079"/>
            <a:ext cx="28604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D95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0-phase </a:t>
            </a:r>
            <a:r>
              <a:rPr lang="es-ES" sz="1400" b="1" dirty="0" err="1" smtClean="0">
                <a:solidFill>
                  <a:srgbClr val="D95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solidFill>
                <a:srgbClr val="D954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426544" y="5107576"/>
            <a:ext cx="28604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0072BD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s-ES" sz="1400" b="1" dirty="0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1400" b="1" dirty="0" err="1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" sz="1400" b="1" dirty="0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solidFill>
                <a:srgbClr val="0072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870705" y="4415323"/>
            <a:ext cx="500125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000" dirty="0" smtClean="0">
                <a:latin typeface="Arial Narrow" panose="020B0506020202030204" pitchFamily="34" charset="0"/>
              </a:rPr>
              <a:t>Results can be grouped in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three main regions</a:t>
            </a:r>
            <a:r>
              <a:rPr lang="en-US" sz="2000" dirty="0" smtClean="0">
                <a:latin typeface="Arial Narrow" panose="020B0506020202030204" pitchFamily="34" charset="0"/>
              </a:rPr>
              <a:t>:</a:t>
            </a: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Inner core</a:t>
            </a:r>
            <a:r>
              <a:rPr lang="en-US" sz="2000" dirty="0" smtClean="0">
                <a:latin typeface="Arial Narrow" panose="020B0506020202030204" pitchFamily="34" charset="0"/>
              </a:rPr>
              <a:t>: noise background level.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Outer core</a:t>
            </a:r>
            <a:r>
              <a:rPr lang="en-US" sz="2000" dirty="0" smtClean="0">
                <a:latin typeface="Arial Narrow" panose="020B0506020202030204" pitchFamily="34" charset="0"/>
              </a:rPr>
              <a:t>: Irregular oscillation,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ZF-like match!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Edge</a:t>
            </a:r>
            <a:r>
              <a:rPr lang="en-US" sz="2000" dirty="0" smtClean="0">
                <a:latin typeface="Arial Narrow" panose="020B0506020202030204" pitchFamily="34" charset="0"/>
              </a:rPr>
              <a:t>: large, regular oscillations. Out of phase. </a:t>
            </a: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6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4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/>
              <p:cNvSpPr txBox="1"/>
              <p:nvPr/>
            </p:nvSpPr>
            <p:spPr>
              <a:xfrm>
                <a:off x="5926300" y="1012603"/>
                <a:ext cx="5911604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s-ES" sz="2400" dirty="0" smtClean="0">
                    <a:latin typeface="Arial Narrow" panose="020B0506020202030204" pitchFamily="34" charset="0"/>
                  </a:rPr>
                  <a:t>A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summary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of DR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long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range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analysis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s-E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ZF </a:t>
                </a:r>
                <a:r>
                  <a:rPr lang="es-ES" sz="2000" b="1" dirty="0" err="1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activity</a:t>
                </a:r>
                <a:r>
                  <a:rPr lang="es-E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 in </a:t>
                </a:r>
                <a:r>
                  <a:rPr lang="es-ES" sz="2000" b="1" dirty="0" err="1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the</a:t>
                </a:r>
                <a:r>
                  <a:rPr lang="es-E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 </a:t>
                </a:r>
                <a:r>
                  <a:rPr lang="es-ES" sz="2000" b="1" dirty="0" err="1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outer</a:t>
                </a:r>
                <a:r>
                  <a:rPr lang="es-E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 </a:t>
                </a:r>
                <a:r>
                  <a:rPr lang="es-ES" sz="2000" b="1" dirty="0" err="1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core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: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high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zero-phase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,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low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s-ES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𝑍𝐹</m:t>
                        </m:r>
                      </m:sub>
                    </m:sSub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0.4</m:t>
                    </m:r>
                  </m:oMath>
                </a14:m>
                <a:r>
                  <a:rPr lang="es-ES" sz="2000" dirty="0" smtClean="0">
                    <a:latin typeface="Arial Narrow" panose="020B0506020202030204" pitchFamily="34" charset="0"/>
                  </a:rPr>
                  <a:t> kHz.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7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s-E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MHD </a:t>
                </a:r>
                <a:r>
                  <a:rPr lang="es-ES" sz="2000" b="1" dirty="0" err="1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activity</a:t>
                </a:r>
                <a:r>
                  <a:rPr lang="es-E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 in </a:t>
                </a:r>
                <a:r>
                  <a:rPr lang="es-ES" sz="2000" b="1" dirty="0" err="1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the</a:t>
                </a:r>
                <a:r>
                  <a:rPr lang="es-E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 </a:t>
                </a:r>
                <a:r>
                  <a:rPr lang="es-ES" sz="2000" b="1" dirty="0" err="1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edge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: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finite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phase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,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lower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,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narrow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peak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. </a:t>
                </a:r>
                <a:endParaRPr lang="es-ES" dirty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10" name="Cuadro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300" y="1012603"/>
                <a:ext cx="5911604" cy="2400657"/>
              </a:xfrm>
              <a:prstGeom prst="rect">
                <a:avLst/>
              </a:prstGeom>
              <a:blipFill>
                <a:blip r:embed="rId3"/>
                <a:stretch>
                  <a:fillRect l="-1546" r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adroTexto 13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A first physical interpretation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7" y="1058843"/>
            <a:ext cx="6028729" cy="310903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440120" y="876550"/>
            <a:ext cx="2066051" cy="657831"/>
            <a:chOff x="3440120" y="891065"/>
            <a:chExt cx="2066051" cy="657831"/>
          </a:xfrm>
        </p:grpSpPr>
        <p:cxnSp>
          <p:nvCxnSpPr>
            <p:cNvPr id="23" name="Conector recto de flecha 17"/>
            <p:cNvCxnSpPr/>
            <p:nvPr/>
          </p:nvCxnSpPr>
          <p:spPr>
            <a:xfrm>
              <a:off x="3440120" y="1042912"/>
              <a:ext cx="3396" cy="505984"/>
            </a:xfrm>
            <a:prstGeom prst="straightConnector1">
              <a:avLst/>
            </a:prstGeom>
            <a:ln w="38100">
              <a:solidFill>
                <a:srgbClr val="0072BD"/>
              </a:solidFill>
              <a:tailEnd type="stealth" w="med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CuadroTexto 25"/>
            <p:cNvSpPr txBox="1"/>
            <p:nvPr/>
          </p:nvSpPr>
          <p:spPr>
            <a:xfrm>
              <a:off x="3475618" y="891065"/>
              <a:ext cx="203055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CA" sz="500" dirty="0" smtClean="0">
                <a:solidFill>
                  <a:srgbClr val="174693"/>
                </a:solidFill>
                <a:latin typeface="Arial Narrow" panose="020B0506020202030204" pitchFamily="34" charset="0"/>
              </a:endParaRPr>
            </a:p>
            <a:p>
              <a:pPr algn="just"/>
              <a:r>
                <a:rPr lang="es-ES" sz="1400" b="1" smtClean="0">
                  <a:latin typeface="Arial Narrow" panose="020B0506020202030204" pitchFamily="34" charset="0"/>
                </a:rPr>
                <a:t>1.1-1.2 kHz</a:t>
              </a:r>
              <a:endParaRPr lang="es-ES" sz="1600" b="1" dirty="0" smtClean="0">
                <a:latin typeface="Arial Narrow" panose="020B050602020203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s-ES" sz="400" dirty="0" smtClean="0">
                <a:latin typeface="Arial Narrow" panose="020B0506020202030204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768134" y="3350036"/>
            <a:ext cx="6242633" cy="3147198"/>
            <a:chOff x="5768134" y="3350036"/>
            <a:chExt cx="6242633" cy="3147198"/>
          </a:xfrm>
        </p:grpSpPr>
        <p:sp>
          <p:nvSpPr>
            <p:cNvPr id="17" name="Rectángulo 16"/>
            <p:cNvSpPr/>
            <p:nvPr/>
          </p:nvSpPr>
          <p:spPr>
            <a:xfrm>
              <a:off x="5768134" y="3350036"/>
              <a:ext cx="6242633" cy="3147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7552" y="4549644"/>
              <a:ext cx="3346132" cy="1937704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072" y="3440787"/>
              <a:ext cx="3245319" cy="946552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>
            <a:xfrm>
              <a:off x="8488167" y="6189457"/>
              <a:ext cx="322490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i="1" dirty="0">
                  <a:latin typeface="Arial Narrow" panose="020B0506020202030204" pitchFamily="34" charset="0"/>
                </a:rPr>
                <a:t>S</a:t>
              </a:r>
              <a:r>
                <a:rPr lang="en-US" sz="1400" i="1" smtClean="0">
                  <a:latin typeface="Arial Narrow" panose="020B0506020202030204" pitchFamily="34" charset="0"/>
                </a:rPr>
                <a:t>. Ballinger, NME, 2021</a:t>
              </a:r>
              <a:endParaRPr lang="en-CA" sz="1400" i="1" dirty="0">
                <a:latin typeface="Arial Narrow" panose="020B0506020202030204" pitchFamily="34" charset="0"/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9370994" y="3534702"/>
              <a:ext cx="2466910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500" dirty="0" smtClean="0">
                <a:solidFill>
                  <a:srgbClr val="174693"/>
                </a:solidFill>
                <a:latin typeface="Arial Narrow" panose="020B0506020202030204" pitchFamily="34" charset="0"/>
              </a:endParaRPr>
            </a:p>
            <a:p>
              <a:pPr algn="just"/>
              <a:r>
                <a:rPr lang="en-US" dirty="0" smtClean="0">
                  <a:latin typeface="Arial Narrow" panose="020B0506020202030204" pitchFamily="34" charset="0"/>
                </a:rPr>
                <a:t>A 1.2 kHz, m=-3, n=2 MHD mode of has been reported in the edge in similar discharges.</a:t>
              </a:r>
            </a:p>
            <a:p>
              <a:pPr algn="just"/>
              <a:endParaRPr lang="en-US" dirty="0" smtClean="0">
                <a:latin typeface="Arial Narrow" panose="020B0506020202030204" pitchFamily="34" charset="0"/>
              </a:endParaRPr>
            </a:p>
            <a:p>
              <a:pPr algn="just"/>
              <a:r>
                <a:rPr lang="en-US" dirty="0" smtClean="0">
                  <a:latin typeface="Arial Narrow" panose="020B0506020202030204" pitchFamily="34" charset="0"/>
                </a:rPr>
                <a:t>Detected by visible/IR cameras, </a:t>
              </a:r>
              <a:r>
                <a:rPr lang="en-US" dirty="0" err="1" smtClean="0">
                  <a:latin typeface="Arial Narrow" panose="020B0506020202030204" pitchFamily="34" charset="0"/>
                </a:rPr>
                <a:t>Mirnov</a:t>
              </a:r>
              <a:r>
                <a:rPr lang="en-US" dirty="0" smtClean="0">
                  <a:latin typeface="Arial Narrow" panose="020B0506020202030204" pitchFamily="34" charset="0"/>
                </a:rPr>
                <a:t>, probes, diamagnetic loop, etc. </a:t>
              </a:r>
              <a:endParaRPr lang="en-US" sz="1600" dirty="0" smtClean="0">
                <a:latin typeface="Arial Narrow" panose="020B050602020203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2000" dirty="0" smtClean="0">
                <a:latin typeface="Arial Narrow" panose="020B050602020203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400" dirty="0" smtClean="0">
                <a:latin typeface="Arial Narrow" panose="020B0506020202030204" pitchFamily="34" charset="0"/>
              </a:endParaRPr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8379" y="4395060"/>
              <a:ext cx="2856882" cy="238938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8926521" y="4478089"/>
              <a:ext cx="237163" cy="155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75" y="3746224"/>
            <a:ext cx="5479688" cy="40625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071132" y="5764718"/>
            <a:ext cx="2172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43897" y="4800079"/>
            <a:ext cx="28604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D95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0-phase </a:t>
            </a:r>
            <a:r>
              <a:rPr lang="es-ES" sz="1400" b="1" dirty="0" err="1" smtClean="0">
                <a:solidFill>
                  <a:srgbClr val="D95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solidFill>
                <a:srgbClr val="D954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426544" y="5107576"/>
            <a:ext cx="28604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0072BD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s-ES" sz="1400" b="1" dirty="0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1400" b="1" dirty="0" err="1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" sz="1400" b="1" dirty="0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endParaRPr lang="es-ES" sz="4800" b="1" dirty="0">
              <a:solidFill>
                <a:srgbClr val="0072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425628" y="1775335"/>
            <a:ext cx="28604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D95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</a:t>
            </a:r>
            <a:endParaRPr lang="es-ES" sz="4800" b="1" dirty="0">
              <a:solidFill>
                <a:srgbClr val="D954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3630156" y="1820857"/>
            <a:ext cx="28604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</a:t>
            </a:r>
            <a:r>
              <a:rPr lang="es-ES" sz="1400" b="1" dirty="0" err="1" smtClean="0">
                <a:solidFill>
                  <a:srgbClr val="0072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endParaRPr lang="es-ES" sz="4800" b="1" dirty="0">
              <a:solidFill>
                <a:srgbClr val="0072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7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79797" y="3062532"/>
            <a:ext cx="1547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es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r>
              <a:rPr lang="es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1140542" y="2613358"/>
            <a:ext cx="196645" cy="470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9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531465" y="5760110"/>
            <a:ext cx="111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DR-V1/E1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631285" y="5760110"/>
            <a:ext cx="111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DR-V2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11974" y="182882"/>
            <a:ext cx="903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4693"/>
                </a:solidFill>
                <a:latin typeface="Arial Narrow" panose="020B0506020202030204" pitchFamily="34" charset="0"/>
              </a:rPr>
              <a:t>Are other parameters oscillating along with the DR-measured flow?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967856" y="749128"/>
            <a:ext cx="47586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ZF are supposed to be electrostatic and have no density component. </a:t>
            </a:r>
          </a:p>
          <a:p>
            <a:pPr algn="just"/>
            <a:endParaRPr lang="en-US" sz="800" dirty="0"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Correlation to measurements from other diagnostics is carried out:</a:t>
            </a: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400" dirty="0" smtClean="0">
              <a:latin typeface="Arial Narrow" panose="020B0506020202030204" pitchFamily="34" charset="0"/>
            </a:endParaRP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10819" r="7783" b="13939"/>
          <a:stretch/>
        </p:blipFill>
        <p:spPr>
          <a:xfrm>
            <a:off x="355517" y="778156"/>
            <a:ext cx="6210300" cy="329334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20525" t="23477" r="26908" b="35936"/>
          <a:stretch/>
        </p:blipFill>
        <p:spPr>
          <a:xfrm>
            <a:off x="1096964" y="4143555"/>
            <a:ext cx="4640322" cy="237540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565069" y="5760110"/>
            <a:ext cx="111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DR-V1/E1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664889" y="5760110"/>
            <a:ext cx="111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DR-V2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8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539381" y="3590320"/>
            <a:ext cx="11652619" cy="2959856"/>
            <a:chOff x="102475" y="982493"/>
            <a:chExt cx="6938953" cy="1762548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3"/>
            <a:srcRect l="17262" t="10941" r="17023" b="62571"/>
            <a:stretch/>
          </p:blipFill>
          <p:spPr>
            <a:xfrm>
              <a:off x="102475" y="1294820"/>
              <a:ext cx="6938953" cy="1450221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1088225" y="982493"/>
              <a:ext cx="0" cy="0"/>
            </a:xfrm>
            <a:prstGeom prst="rect">
              <a:avLst/>
            </a:prstGeom>
          </p:spPr>
        </p:pic>
        <p:cxnSp>
          <p:nvCxnSpPr>
            <p:cNvPr id="12" name="Conector recto 11"/>
            <p:cNvCxnSpPr/>
            <p:nvPr/>
          </p:nvCxnSpPr>
          <p:spPr>
            <a:xfrm flipH="1">
              <a:off x="3032125" y="1565275"/>
              <a:ext cx="346075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>
              <a:off x="3378200" y="1565275"/>
              <a:ext cx="215900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>
              <a:off x="3378200" y="1565275"/>
              <a:ext cx="139700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>
              <a:off x="3378200" y="1565275"/>
              <a:ext cx="63500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 flipH="1">
              <a:off x="3352800" y="1565275"/>
              <a:ext cx="22225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/>
            <p:cNvCxnSpPr/>
            <p:nvPr/>
          </p:nvCxnSpPr>
          <p:spPr>
            <a:xfrm flipH="1">
              <a:off x="3286125" y="1565275"/>
              <a:ext cx="92075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/>
            <p:cNvCxnSpPr/>
            <p:nvPr/>
          </p:nvCxnSpPr>
          <p:spPr>
            <a:xfrm flipH="1">
              <a:off x="3127375" y="1565275"/>
              <a:ext cx="244476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H="1">
              <a:off x="3213100" y="1565275"/>
              <a:ext cx="158750" cy="654050"/>
            </a:xfrm>
            <a:prstGeom prst="line">
              <a:avLst/>
            </a:prstGeom>
            <a:ln>
              <a:solidFill>
                <a:srgbClr val="7B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uadroTexto 14"/>
          <p:cNvSpPr txBox="1"/>
          <p:nvPr/>
        </p:nvSpPr>
        <p:spPr>
          <a:xfrm>
            <a:off x="311974" y="182882"/>
            <a:ext cx="903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4693"/>
                </a:solidFill>
                <a:latin typeface="Arial Narrow" panose="020B0506020202030204" pitchFamily="34" charset="0"/>
              </a:rPr>
              <a:t>Are other parameters oscillating along with the DR-measured flow?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6967856" y="749128"/>
                <a:ext cx="4758686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400" dirty="0" smtClean="0">
                    <a:latin typeface="Arial Narrow" panose="020B0506020202030204" pitchFamily="34" charset="0"/>
                  </a:rPr>
                  <a:t>ZF are supposed to be electrostatic and have no density component. </a:t>
                </a:r>
              </a:p>
              <a:p>
                <a:pPr algn="just"/>
                <a:endParaRPr lang="en-US" sz="800" dirty="0"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400" dirty="0" smtClean="0">
                    <a:latin typeface="Arial Narrow" panose="020B0506020202030204" pitchFamily="34" charset="0"/>
                  </a:rPr>
                  <a:t>Correlation to measurements from other diagnostics is carried out:</a:t>
                </a:r>
              </a:p>
              <a:p>
                <a:pPr algn="just"/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err="1" smtClean="0">
                    <a:latin typeface="Arial Narrow" panose="020B0506020202030204" pitchFamily="34" charset="0"/>
                  </a:rPr>
                  <a:t>Mirnov</a:t>
                </a:r>
                <a:r>
                  <a:rPr lang="en-US" sz="2000" dirty="0" smtClean="0">
                    <a:latin typeface="Arial Narrow" panose="020B0506020202030204" pitchFamily="34" charset="0"/>
                  </a:rPr>
                  <a:t> coils (current fluctuations)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Interferometer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 Narrow" panose="020B0506020202030204" pitchFamily="34" charset="0"/>
                  </a:rPr>
                  <a:t> fluctuations)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XMCTS </a:t>
                </a:r>
                <a:r>
                  <a:rPr lang="en-US" sz="2000" dirty="0">
                    <a:latin typeface="Arial Narrow" panose="020B0506020202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E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506020202030204" pitchFamily="34" charset="0"/>
                  </a:rPr>
                  <a:t> fluctuations)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 smtClean="0">
                  <a:latin typeface="Arial Narrow" panose="020B0506020202030204" pitchFamily="34" charset="0"/>
                </a:endParaRPr>
              </a:p>
              <a:p>
                <a:pPr algn="just"/>
                <a:endParaRPr lang="en-US" sz="2000" dirty="0" smtClean="0">
                  <a:latin typeface="Arial Narrow" panose="020B0506020202030204" pitchFamily="34" charset="0"/>
                </a:endParaRPr>
              </a:p>
              <a:p>
                <a:pPr algn="just"/>
                <a:endParaRPr lang="en-US" sz="2400" dirty="0" smtClean="0">
                  <a:latin typeface="Arial Narrow" panose="020B0506020202030204" pitchFamily="34" charset="0"/>
                </a:endParaRPr>
              </a:p>
              <a:p>
                <a:pPr algn="just"/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856" y="749128"/>
                <a:ext cx="4758686" cy="4278094"/>
              </a:xfrm>
              <a:prstGeom prst="rect">
                <a:avLst/>
              </a:prstGeom>
              <a:blipFill>
                <a:blip r:embed="rId5"/>
                <a:stretch>
                  <a:fillRect l="-1921" r="-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13791" t="2305" r="11462" b="17654"/>
          <a:stretch/>
        </p:blipFill>
        <p:spPr>
          <a:xfrm>
            <a:off x="504289" y="864358"/>
            <a:ext cx="5854700" cy="306288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8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Zonal flows are a universal feature of stratified turbulence 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9" y="892230"/>
            <a:ext cx="3645904" cy="3645904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51084" y="4577675"/>
            <a:ext cx="4345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/>
              <a:t>NASA, ESA, and A. Simon (Goddard Space Flight Center)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grpSp>
        <p:nvGrpSpPr>
          <p:cNvPr id="83" name="Grupo 82"/>
          <p:cNvGrpSpPr/>
          <p:nvPr/>
        </p:nvGrpSpPr>
        <p:grpSpPr>
          <a:xfrm>
            <a:off x="181431" y="747090"/>
            <a:ext cx="6052086" cy="4091620"/>
            <a:chOff x="181431" y="718062"/>
            <a:chExt cx="6052086" cy="4091620"/>
          </a:xfrm>
        </p:grpSpPr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431" y="718062"/>
              <a:ext cx="6052086" cy="4091620"/>
            </a:xfrm>
            <a:prstGeom prst="rect">
              <a:avLst/>
            </a:prstGeom>
          </p:spPr>
        </p:pic>
        <p:sp>
          <p:nvSpPr>
            <p:cNvPr id="87" name="Rectángulo 86"/>
            <p:cNvSpPr/>
            <p:nvPr/>
          </p:nvSpPr>
          <p:spPr>
            <a:xfrm>
              <a:off x="3980840" y="745643"/>
              <a:ext cx="457200" cy="283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311975" y="745643"/>
              <a:ext cx="457200" cy="283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275" y="1789633"/>
            <a:ext cx="5391233" cy="2054459"/>
          </a:xfrm>
          <a:prstGeom prst="rect">
            <a:avLst/>
          </a:prstGeom>
        </p:spPr>
      </p:pic>
      <p:sp>
        <p:nvSpPr>
          <p:cNvPr id="61" name="Arco 60"/>
          <p:cNvSpPr/>
          <p:nvPr/>
        </p:nvSpPr>
        <p:spPr>
          <a:xfrm>
            <a:off x="721360" y="665456"/>
            <a:ext cx="2195443" cy="4086390"/>
          </a:xfrm>
          <a:prstGeom prst="arc">
            <a:avLst>
              <a:gd name="adj1" fmla="val 18160188"/>
              <a:gd name="adj2" fmla="val 21585425"/>
            </a:avLst>
          </a:prstGeom>
          <a:ln w="31750">
            <a:solidFill>
              <a:schemeClr val="accent2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CuadroTexto 62"/>
          <p:cNvSpPr txBox="1"/>
          <p:nvPr/>
        </p:nvSpPr>
        <p:spPr>
          <a:xfrm>
            <a:off x="2797369" y="1390043"/>
            <a:ext cx="1318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stratification direction</a:t>
            </a:r>
            <a:endParaRPr lang="es-ES" sz="4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300" dirty="0" smtClean="0">
              <a:latin typeface="Arial Narrow" panose="020B0506020202030204" pitchFamily="34" charset="0"/>
            </a:endParaRPr>
          </a:p>
        </p:txBody>
      </p:sp>
      <p:cxnSp>
        <p:nvCxnSpPr>
          <p:cNvPr id="69" name="Conector recto de flecha 68"/>
          <p:cNvCxnSpPr/>
          <p:nvPr/>
        </p:nvCxnSpPr>
        <p:spPr>
          <a:xfrm>
            <a:off x="2305005" y="2060221"/>
            <a:ext cx="1556546" cy="0"/>
          </a:xfrm>
          <a:prstGeom prst="straightConnector1">
            <a:avLst/>
          </a:prstGeom>
          <a:ln w="285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uadroTexto 70"/>
              <p:cNvSpPr txBox="1"/>
              <p:nvPr/>
            </p:nvSpPr>
            <p:spPr>
              <a:xfrm>
                <a:off x="3339481" y="2055297"/>
                <a:ext cx="522070" cy="353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𝒖</m:t>
                          </m:r>
                        </m:e>
                        <m:sub>
                          <m: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𝒁𝑭</m:t>
                          </m:r>
                        </m:sub>
                        <m:sup>
                          <m: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s-ES" sz="300" dirty="0" smtClean="0">
                  <a:solidFill>
                    <a:schemeClr val="accent4"/>
                  </a:solidFill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71" name="CuadroTexto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481" y="2055297"/>
                <a:ext cx="522070" cy="353302"/>
              </a:xfrm>
              <a:prstGeom prst="rect">
                <a:avLst/>
              </a:prstGeom>
              <a:blipFill>
                <a:blip r:embed="rId6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Conector recto de flecha 72"/>
          <p:cNvCxnSpPr/>
          <p:nvPr/>
        </p:nvCxnSpPr>
        <p:spPr>
          <a:xfrm>
            <a:off x="1240823" y="3208301"/>
            <a:ext cx="1556546" cy="0"/>
          </a:xfrm>
          <a:prstGeom prst="straightConnector1">
            <a:avLst/>
          </a:prstGeom>
          <a:ln w="285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uadroTexto 74"/>
              <p:cNvSpPr txBox="1"/>
              <p:nvPr/>
            </p:nvSpPr>
            <p:spPr>
              <a:xfrm>
                <a:off x="1134761" y="3247843"/>
                <a:ext cx="522070" cy="353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𝒖</m:t>
                          </m:r>
                        </m:e>
                        <m:sub>
                          <m: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𝒁𝑭</m:t>
                          </m:r>
                        </m:sub>
                        <m:sup>
                          <m:r>
                            <a:rPr lang="es-ES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s-ES" sz="300" dirty="0" smtClean="0">
                  <a:solidFill>
                    <a:schemeClr val="accent4"/>
                  </a:solidFill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75" name="Cuadro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761" y="3247843"/>
                <a:ext cx="522070" cy="353302"/>
              </a:xfrm>
              <a:prstGeom prst="rect">
                <a:avLst/>
              </a:prstGeom>
              <a:blipFill>
                <a:blip r:embed="rId7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" name="Imagen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703" y="1355951"/>
            <a:ext cx="5394805" cy="2488141"/>
          </a:xfrm>
          <a:prstGeom prst="rect">
            <a:avLst/>
          </a:prstGeom>
        </p:spPr>
      </p:pic>
      <p:sp>
        <p:nvSpPr>
          <p:cNvPr id="74" name="Rectángulo 73"/>
          <p:cNvSpPr/>
          <p:nvPr/>
        </p:nvSpPr>
        <p:spPr>
          <a:xfrm rot="16200000">
            <a:off x="-1343978" y="2768610"/>
            <a:ext cx="3138958" cy="313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smtClean="0"/>
              <a:t>Y. Kaspi, Nature, 2018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311975" y="4847522"/>
            <a:ext cx="1143321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Zonal flows manifest as </a:t>
            </a:r>
            <a:r>
              <a:rPr lang="en-US" sz="2400">
                <a:latin typeface="Arial Narrow" panose="020B0506020202030204" pitchFamily="34" charset="0"/>
              </a:rPr>
              <a:t>system-sized </a:t>
            </a:r>
            <a:r>
              <a:rPr lang="en-US" sz="2400" smtClean="0">
                <a:latin typeface="Arial Narrow" panose="020B0506020202030204" pitchFamily="34" charset="0"/>
              </a:rPr>
              <a:t>flows perpendicular to </a:t>
            </a:r>
            <a:r>
              <a:rPr lang="en-US" sz="2400">
                <a:latin typeface="Arial Narrow" panose="020B0506020202030204" pitchFamily="34" charset="0"/>
              </a:rPr>
              <a:t>the </a:t>
            </a:r>
            <a:r>
              <a:rPr lang="en-US" sz="2400" smtClean="0">
                <a:latin typeface="Arial Narrow" panose="020B0506020202030204" pitchFamily="34" charset="0"/>
              </a:rPr>
              <a:t>stratification:</a:t>
            </a:r>
            <a:endParaRPr lang="es-ES" sz="800" smtClean="0">
              <a:latin typeface="Arial Narrow" panose="020B0506020202030204" pitchFamily="34" charset="0"/>
            </a:endParaRPr>
          </a:p>
          <a:p>
            <a:pPr algn="just"/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smtClean="0">
                <a:latin typeface="Arial Narrow" panose="020B0506020202030204" pitchFamily="34" charset="0"/>
              </a:rPr>
              <a:t>In planetary atmospheres, ZF take the form of latitude-uniform winds in the cloud layer.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smtClean="0">
                <a:latin typeface="Arial Narrow" panose="020B0506020202030204" pitchFamily="34" charset="0"/>
              </a:rPr>
              <a:t>In magnetic fusion, ZF take the form of surface-uniform oscillations of the ExB flow.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108739" y="5886759"/>
            <a:ext cx="9593786" cy="514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CuadroTexto 77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/>
      <p:bldP spid="71" grpId="0"/>
      <p:bldP spid="75" grpId="0"/>
      <p:bldP spid="74" grpId="0"/>
      <p:bldP spid="77" grpId="0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Zonal oscillations are electrostatic, have no density component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95" y="677495"/>
            <a:ext cx="5696763" cy="42318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98" y="4878225"/>
            <a:ext cx="6308859" cy="141921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48083" y="5117698"/>
            <a:ext cx="5166087" cy="10294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216000" tIns="144000" rIns="216000" bIns="144000" rtlCol="0">
            <a:spAutoFit/>
          </a:bodyPr>
          <a:lstStyle/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This analysis </a:t>
            </a: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confirms the ZF character </a:t>
            </a:r>
            <a:r>
              <a:rPr lang="en-US" sz="2400" dirty="0" smtClean="0">
                <a:latin typeface="Arial Narrow" panose="020B0506020202030204" pitchFamily="34" charset="0"/>
              </a:rPr>
              <a:t>of the outer core oscillation!</a:t>
            </a:r>
            <a:endParaRPr lang="en-US" sz="400" dirty="0" smtClean="0">
              <a:latin typeface="Arial Narrow" panose="020B05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/>
              <p:cNvSpPr txBox="1"/>
              <p:nvPr/>
            </p:nvSpPr>
            <p:spPr>
              <a:xfrm>
                <a:off x="6967856" y="749128"/>
                <a:ext cx="4758686" cy="606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400" dirty="0" smtClean="0">
                    <a:latin typeface="Arial Narrow" panose="020B0506020202030204" pitchFamily="34" charset="0"/>
                  </a:rPr>
                  <a:t>ZF are supposed to be electrostatic and have no density component. </a:t>
                </a:r>
              </a:p>
              <a:p>
                <a:pPr algn="just"/>
                <a:endParaRPr lang="en-US" sz="800" dirty="0"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400" dirty="0" smtClean="0">
                    <a:latin typeface="Arial Narrow" panose="020B0506020202030204" pitchFamily="34" charset="0"/>
                  </a:rPr>
                  <a:t>Correlation to measurements from other diagnostics is carried out:</a:t>
                </a:r>
              </a:p>
              <a:p>
                <a:pPr algn="just"/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err="1" smtClean="0">
                    <a:latin typeface="Arial Narrow" panose="020B0506020202030204" pitchFamily="34" charset="0"/>
                  </a:rPr>
                  <a:t>Mirnov</a:t>
                </a:r>
                <a:r>
                  <a:rPr lang="en-US" sz="2000" dirty="0" smtClean="0">
                    <a:latin typeface="Arial Narrow" panose="020B0506020202030204" pitchFamily="34" charset="0"/>
                  </a:rPr>
                  <a:t> coils (current fluctuations)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Interferometer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 Narrow" panose="020B0506020202030204" pitchFamily="34" charset="0"/>
                  </a:rPr>
                  <a:t> fluctuations)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Arial Narrow" panose="020B0506020202030204" pitchFamily="34" charset="0"/>
                  </a:rPr>
                  <a:t>XMCTS </a:t>
                </a:r>
                <a:r>
                  <a:rPr lang="en-US" sz="2000" dirty="0">
                    <a:latin typeface="Arial Narrow" panose="020B0506020202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E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506020202030204" pitchFamily="34" charset="0"/>
                  </a:rPr>
                  <a:t> fluctuations)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800" dirty="0" smtClean="0"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Edge results:</a:t>
                </a:r>
                <a:endParaRPr lang="en-US" sz="2000" b="1" dirty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algn="just"/>
                <a:endParaRPr lang="en-US" sz="2000" dirty="0" smtClean="0">
                  <a:latin typeface="Arial Narrow" panose="020B0506020202030204" pitchFamily="34" charset="0"/>
                </a:endParaRPr>
              </a:p>
              <a:p>
                <a:pPr algn="just"/>
                <a:endParaRPr lang="en-US" sz="1400" dirty="0">
                  <a:latin typeface="Arial Narrow" panose="020B0506020202030204" pitchFamily="34" charset="0"/>
                </a:endParaRPr>
              </a:p>
              <a:p>
                <a:pPr algn="just"/>
                <a:endParaRPr lang="en-US" sz="2000" dirty="0" smtClean="0">
                  <a:latin typeface="Arial Narrow" panose="020B0506020202030204" pitchFamily="34" charset="0"/>
                </a:endParaRPr>
              </a:p>
              <a:p>
                <a:pPr algn="just"/>
                <a:r>
                  <a:rPr lang="en-US" sz="2000" b="1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Core </a:t>
                </a:r>
                <a:r>
                  <a:rPr lang="en-US" sz="2000" b="1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results:</a:t>
                </a:r>
              </a:p>
              <a:p>
                <a:pPr algn="just"/>
                <a:endParaRPr lang="en-US" sz="2400" dirty="0" smtClean="0">
                  <a:latin typeface="Arial Narrow" panose="020B0506020202030204" pitchFamily="34" charset="0"/>
                </a:endParaRPr>
              </a:p>
              <a:p>
                <a:pPr algn="just"/>
                <a:endParaRPr lang="en-U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10" name="Cuadro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856" y="749128"/>
                <a:ext cx="4758686" cy="6063198"/>
              </a:xfrm>
              <a:prstGeom prst="rect">
                <a:avLst/>
              </a:prstGeom>
              <a:blipFill>
                <a:blip r:embed="rId5"/>
                <a:stretch>
                  <a:fillRect l="-1921" r="-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20399" t="14677" r="76852"/>
          <a:stretch/>
        </p:blipFill>
        <p:spPr>
          <a:xfrm>
            <a:off x="8592457" y="4041785"/>
            <a:ext cx="203713" cy="1241415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 rotWithShape="1">
          <a:blip r:embed="rId6"/>
          <a:srcRect l="20399" t="14677" r="76852"/>
          <a:stretch/>
        </p:blipFill>
        <p:spPr>
          <a:xfrm>
            <a:off x="8592457" y="5512977"/>
            <a:ext cx="188688" cy="8280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8795658" y="3995403"/>
            <a:ext cx="317862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506020202030204" pitchFamily="34" charset="0"/>
              </a:rPr>
              <a:t>Correlation to other diagnostics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506020202030204" pitchFamily="34" charset="0"/>
              </a:rPr>
              <a:t>Multiple phases (</a:t>
            </a:r>
            <a:r>
              <a:rPr lang="en-US" dirty="0" err="1" smtClean="0">
                <a:latin typeface="Arial Narrow" panose="020B0506020202030204" pitchFamily="34" charset="0"/>
              </a:rPr>
              <a:t>m,n</a:t>
            </a:r>
            <a:r>
              <a:rPr lang="en-US" dirty="0" smtClean="0">
                <a:latin typeface="Arial Narrow" panose="020B0506020202030204" pitchFamily="34" charset="0"/>
              </a:rPr>
              <a:t>&gt;0)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506020202030204" pitchFamily="34" charset="0"/>
              </a:rPr>
              <a:t>Consistent with MHD mode in literature</a:t>
            </a:r>
            <a:endParaRPr lang="en-US" dirty="0">
              <a:latin typeface="Arial Narrow" panose="020B050602020203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795658" y="5548146"/>
            <a:ext cx="339634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506020202030204" pitchFamily="34" charset="0"/>
              </a:rPr>
              <a:t>Only DRs are correlated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506020202030204" pitchFamily="34" charset="0"/>
              </a:rPr>
              <a:t>Consistent with ZF behavior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9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1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9925"/>
          <a:stretch/>
        </p:blipFill>
        <p:spPr>
          <a:xfrm>
            <a:off x="1856763" y="3157698"/>
            <a:ext cx="4308064" cy="31844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An additional DR to measure the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1" y="815026"/>
            <a:ext cx="5774626" cy="258136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01387" y="1091381"/>
            <a:ext cx="967956" cy="5249786"/>
          </a:xfrm>
          <a:prstGeom prst="rect">
            <a:avLst/>
          </a:prstGeom>
          <a:solidFill>
            <a:srgbClr val="ED7D31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adroTexto 22"/>
          <p:cNvSpPr txBox="1"/>
          <p:nvPr/>
        </p:nvSpPr>
        <p:spPr>
          <a:xfrm>
            <a:off x="3113371" y="3609017"/>
            <a:ext cx="929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8FF"/>
                </a:solidFill>
              </a:rPr>
              <a:t>DR-E1</a:t>
            </a:r>
            <a:endParaRPr lang="en-US" sz="2000" b="1" dirty="0">
              <a:solidFill>
                <a:srgbClr val="0088FF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1626396" y="2372549"/>
            <a:ext cx="1717938" cy="369332"/>
            <a:chOff x="1626396" y="2372549"/>
            <a:chExt cx="1717938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ángulo 23"/>
                <p:cNvSpPr/>
                <p:nvPr/>
              </p:nvSpPr>
              <p:spPr>
                <a:xfrm>
                  <a:off x="1626396" y="2372549"/>
                  <a:ext cx="17179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𝑍𝐹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ángulo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6396" y="2372549"/>
                  <a:ext cx="171793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Conector recto de flecha 19"/>
            <p:cNvCxnSpPr/>
            <p:nvPr/>
          </p:nvCxnSpPr>
          <p:spPr>
            <a:xfrm>
              <a:off x="2001387" y="2372549"/>
              <a:ext cx="9679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uadroTexto 27"/>
          <p:cNvSpPr txBox="1"/>
          <p:nvPr/>
        </p:nvSpPr>
        <p:spPr>
          <a:xfrm>
            <a:off x="7026927" y="836213"/>
            <a:ext cx="48737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A third DR (DR-E1) is used to </a:t>
            </a: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measure the radial scale </a:t>
            </a:r>
            <a:r>
              <a:rPr lang="en-US" sz="2400" dirty="0" smtClean="0">
                <a:latin typeface="Arial Narrow" panose="020B0506020202030204" pitchFamily="34" charset="0"/>
              </a:rPr>
              <a:t>of the ZF structure:</a:t>
            </a:r>
          </a:p>
          <a:p>
            <a:pPr algn="just"/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Exact same location as DR-V1.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400" dirty="0" smtClean="0">
              <a:latin typeface="Arial Narrow" panose="020B0506020202030204" pitchFamily="34" charset="0"/>
            </a:endParaRP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034220" y="6107564"/>
            <a:ext cx="2843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DR-V1/E1 antenna</a:t>
            </a:r>
            <a:endParaRPr lang="en-U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10 </a:t>
            </a:r>
            <a:endParaRPr lang="en-CA" dirty="0">
              <a:latin typeface="Arial Narrow" panose="020B050602020203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80203" y="6250285"/>
            <a:ext cx="3686765" cy="369332"/>
            <a:chOff x="2001387" y="2379991"/>
            <a:chExt cx="368676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ángulo 13"/>
                <p:cNvSpPr/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ángulo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Conector recto de flecha 14"/>
            <p:cNvCxnSpPr/>
            <p:nvPr/>
          </p:nvCxnSpPr>
          <p:spPr>
            <a:xfrm>
              <a:off x="2001387" y="2470872"/>
              <a:ext cx="3686765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16" name="Conector recto de flecha 15"/>
          <p:cNvCxnSpPr/>
          <p:nvPr/>
        </p:nvCxnSpPr>
        <p:spPr>
          <a:xfrm flipV="1">
            <a:off x="1332603" y="3997404"/>
            <a:ext cx="0" cy="24141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8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b="10146"/>
          <a:stretch/>
        </p:blipFill>
        <p:spPr>
          <a:xfrm>
            <a:off x="1848459" y="3148184"/>
            <a:ext cx="4387494" cy="3194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An additional DR to measure the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1" y="815026"/>
            <a:ext cx="5774626" cy="258136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01387" y="1091381"/>
            <a:ext cx="967956" cy="5249786"/>
          </a:xfrm>
          <a:prstGeom prst="rect">
            <a:avLst/>
          </a:prstGeom>
          <a:solidFill>
            <a:srgbClr val="ED7D31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5028692" y="5407288"/>
                <a:ext cx="1717938" cy="466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s-E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s-E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s-E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92" y="5407288"/>
                <a:ext cx="1717938" cy="466859"/>
              </a:xfrm>
              <a:prstGeom prst="rect">
                <a:avLst/>
              </a:prstGeom>
              <a:blipFill>
                <a:blip r:embed="rId5"/>
                <a:stretch>
                  <a:fillRect b="-12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/>
          <p:cNvSpPr txBox="1"/>
          <p:nvPr/>
        </p:nvSpPr>
        <p:spPr>
          <a:xfrm>
            <a:off x="3089669" y="4532143"/>
            <a:ext cx="87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A56EDD"/>
                </a:solidFill>
              </a:rPr>
              <a:t>DR-V1</a:t>
            </a:r>
            <a:endParaRPr lang="en-US" sz="2000" b="1" dirty="0">
              <a:solidFill>
                <a:srgbClr val="A56EDD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113371" y="3597294"/>
            <a:ext cx="929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8FF"/>
                </a:solidFill>
              </a:rPr>
              <a:t>DR-E1</a:t>
            </a:r>
            <a:endParaRPr lang="en-US" sz="2000" b="1" dirty="0">
              <a:solidFill>
                <a:srgbClr val="0088FF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026927" y="836213"/>
            <a:ext cx="48737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A third DR (DR-E1) is used to </a:t>
            </a: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measure the radial scale </a:t>
            </a:r>
            <a:r>
              <a:rPr lang="en-US" sz="2400" dirty="0" smtClean="0">
                <a:latin typeface="Arial Narrow" panose="020B0506020202030204" pitchFamily="34" charset="0"/>
              </a:rPr>
              <a:t>of the ZF structure:</a:t>
            </a:r>
          </a:p>
          <a:p>
            <a:pPr algn="just"/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Exact same location as DR-V1.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Using different </a:t>
            </a:r>
            <a:r>
              <a:rPr lang="en-US" sz="2000" dirty="0" err="1" smtClean="0">
                <a:latin typeface="Arial Narrow" panose="020B0506020202030204" pitchFamily="34" charset="0"/>
              </a:rPr>
              <a:t>f</a:t>
            </a:r>
            <a:r>
              <a:rPr lang="en-US" sz="2000" baseline="-25000" dirty="0" err="1" smtClean="0">
                <a:latin typeface="Arial Narrow" panose="020B0506020202030204" pitchFamily="34" charset="0"/>
              </a:rPr>
              <a:t>beam</a:t>
            </a:r>
            <a:r>
              <a:rPr lang="en-US" sz="2000" dirty="0" smtClean="0">
                <a:latin typeface="Arial Narrow" panose="020B0506020202030204" pitchFamily="34" charset="0"/>
              </a:rPr>
              <a:t>, a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Arial Narrow" panose="020B0506020202030204" pitchFamily="34" charset="0"/>
              </a:rPr>
              <a:t> can be set between the two measurements.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By DR-V1/E1 correlation, radial coherence length can be calculated: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If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Symbol" panose="05050102010706020507" pitchFamily="18" charset="2"/>
              </a:rPr>
              <a:t> &lt;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baseline="-25000" dirty="0" err="1" smtClean="0">
                <a:latin typeface="Arial Narrow" panose="020B0606020202030204" pitchFamily="34" charset="0"/>
              </a:rPr>
              <a:t>ZF</a:t>
            </a:r>
            <a:r>
              <a:rPr lang="en-US" sz="2000" baseline="-25000" dirty="0" smtClean="0">
                <a:latin typeface="Arial Narrow" panose="020B0606020202030204" pitchFamily="34" charset="0"/>
              </a:rPr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 </a:t>
            </a:r>
            <a:r>
              <a:rPr lang="en-US" sz="2000" dirty="0" smtClean="0">
                <a:latin typeface="Arial Narrow" panose="020B0506020202030204" pitchFamily="34" charset="0"/>
              </a:rPr>
              <a:t>DR-V1 and DR-E1 signals display high coherence.</a:t>
            </a:r>
          </a:p>
          <a:p>
            <a:pPr lvl="1"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400" dirty="0" smtClean="0">
              <a:latin typeface="Arial Narrow" panose="020B0506020202030204" pitchFamily="34" charset="0"/>
            </a:endParaRP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626396" y="2372549"/>
            <a:ext cx="1717938" cy="369332"/>
            <a:chOff x="1626396" y="2372549"/>
            <a:chExt cx="1717938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ángulo 21"/>
                <p:cNvSpPr/>
                <p:nvPr/>
              </p:nvSpPr>
              <p:spPr>
                <a:xfrm>
                  <a:off x="1626396" y="2372549"/>
                  <a:ext cx="17179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𝑍𝐹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ángulo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6396" y="2372549"/>
                  <a:ext cx="171793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Conector recto de flecha 22"/>
            <p:cNvCxnSpPr/>
            <p:nvPr/>
          </p:nvCxnSpPr>
          <p:spPr>
            <a:xfrm>
              <a:off x="2001387" y="2372549"/>
              <a:ext cx="9679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uadroTexto 23"/>
          <p:cNvSpPr txBox="1"/>
          <p:nvPr/>
        </p:nvSpPr>
        <p:spPr>
          <a:xfrm>
            <a:off x="5034220" y="6095841"/>
            <a:ext cx="2843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DR-V1/E1 antenna</a:t>
            </a:r>
            <a:endParaRPr lang="en-U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10 </a:t>
            </a:r>
            <a:endParaRPr lang="en-CA" dirty="0">
              <a:latin typeface="Arial Narrow" panose="020B0506020202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180203" y="6250285"/>
            <a:ext cx="3686765" cy="369332"/>
            <a:chOff x="2001387" y="2379991"/>
            <a:chExt cx="368676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ángulo 15"/>
                <p:cNvSpPr/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ángulo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ector recto de flecha 16"/>
            <p:cNvCxnSpPr/>
            <p:nvPr/>
          </p:nvCxnSpPr>
          <p:spPr>
            <a:xfrm>
              <a:off x="2001387" y="2470872"/>
              <a:ext cx="3686765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25" name="Conector recto de flecha 24"/>
          <p:cNvCxnSpPr/>
          <p:nvPr/>
        </p:nvCxnSpPr>
        <p:spPr>
          <a:xfrm flipV="1">
            <a:off x="1332603" y="3997404"/>
            <a:ext cx="0" cy="24141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/>
              <p:cNvSpPr/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76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b="9829"/>
          <a:stretch/>
        </p:blipFill>
        <p:spPr>
          <a:xfrm>
            <a:off x="1848459" y="3140650"/>
            <a:ext cx="4504056" cy="320153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An additional DR to measure the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1" y="815026"/>
            <a:ext cx="5774626" cy="258136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001387" y="1091381"/>
            <a:ext cx="967956" cy="5249786"/>
          </a:xfrm>
          <a:prstGeom prst="rect">
            <a:avLst/>
          </a:prstGeom>
          <a:solidFill>
            <a:srgbClr val="ED7D31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/>
              <p:cNvSpPr/>
              <p:nvPr/>
            </p:nvSpPr>
            <p:spPr>
              <a:xfrm>
                <a:off x="5028697" y="5407289"/>
                <a:ext cx="1717938" cy="466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s-E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s-E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s-E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97" y="5407289"/>
                <a:ext cx="1717938" cy="466859"/>
              </a:xfrm>
              <a:prstGeom prst="rect">
                <a:avLst/>
              </a:prstGeom>
              <a:blipFill>
                <a:blip r:embed="rId5"/>
                <a:stretch>
                  <a:fillRect b="-12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uadroTexto 32"/>
          <p:cNvSpPr txBox="1"/>
          <p:nvPr/>
        </p:nvSpPr>
        <p:spPr>
          <a:xfrm>
            <a:off x="4101059" y="5240209"/>
            <a:ext cx="87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A56EDD"/>
                </a:solidFill>
              </a:rPr>
              <a:t>DR-V1</a:t>
            </a:r>
            <a:endParaRPr lang="en-US" sz="2000" b="1" dirty="0">
              <a:solidFill>
                <a:srgbClr val="A56EDD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113371" y="3597294"/>
            <a:ext cx="929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8FF"/>
                </a:solidFill>
              </a:rPr>
              <a:t>DR-E1</a:t>
            </a:r>
            <a:endParaRPr lang="en-US" sz="2000" b="1" dirty="0">
              <a:solidFill>
                <a:srgbClr val="0088FF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7026927" y="836213"/>
            <a:ext cx="48737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A third DR (DR-E1) is used to </a:t>
            </a: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measure the radial scale </a:t>
            </a:r>
            <a:r>
              <a:rPr lang="en-US" sz="2400" dirty="0" smtClean="0">
                <a:latin typeface="Arial Narrow" panose="020B0506020202030204" pitchFamily="34" charset="0"/>
              </a:rPr>
              <a:t>of the ZF structure:</a:t>
            </a:r>
          </a:p>
          <a:p>
            <a:pPr algn="just"/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Exact same location as DR-V1.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Using different </a:t>
            </a:r>
            <a:r>
              <a:rPr lang="en-US" sz="2000" dirty="0" err="1" smtClean="0">
                <a:latin typeface="Arial Narrow" panose="020B0506020202030204" pitchFamily="34" charset="0"/>
              </a:rPr>
              <a:t>f</a:t>
            </a:r>
            <a:r>
              <a:rPr lang="en-US" sz="2000" baseline="-25000" dirty="0" err="1" smtClean="0">
                <a:latin typeface="Arial Narrow" panose="020B0506020202030204" pitchFamily="34" charset="0"/>
              </a:rPr>
              <a:t>beam</a:t>
            </a:r>
            <a:r>
              <a:rPr lang="en-US" sz="2000" dirty="0" smtClean="0">
                <a:latin typeface="Arial Narrow" panose="020B0506020202030204" pitchFamily="34" charset="0"/>
              </a:rPr>
              <a:t>, a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Arial Narrow" panose="020B0506020202030204" pitchFamily="34" charset="0"/>
              </a:rPr>
              <a:t> can be set between the two measurements.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By DR-V1/E1 correlation, radial coherence length can be calculated: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If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Symbol" panose="05050102010706020507" pitchFamily="18" charset="2"/>
              </a:rPr>
              <a:t> &lt;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baseline="-25000" dirty="0" err="1" smtClean="0">
                <a:latin typeface="Arial Narrow" panose="020B0606020202030204" pitchFamily="34" charset="0"/>
              </a:rPr>
              <a:t>ZF</a:t>
            </a:r>
            <a:r>
              <a:rPr lang="en-US" sz="2000" baseline="-25000" dirty="0" smtClean="0">
                <a:latin typeface="Arial Narrow" panose="020B0606020202030204" pitchFamily="34" charset="0"/>
              </a:rPr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 </a:t>
            </a:r>
            <a:r>
              <a:rPr lang="en-US" sz="2000" dirty="0" smtClean="0">
                <a:latin typeface="Arial Narrow" panose="020B0506020202030204" pitchFamily="34" charset="0"/>
              </a:rPr>
              <a:t>DR-V1 and DR-E1 signals display high coherence.</a:t>
            </a:r>
          </a:p>
          <a:p>
            <a:pPr lvl="1"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If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Symbol" panose="05050102010706020507" pitchFamily="18" charset="2"/>
              </a:rPr>
              <a:t> &gt; </a:t>
            </a:r>
            <a:r>
              <a:rPr lang="en-US" sz="2000" dirty="0" err="1">
                <a:latin typeface="Symbol" panose="05050102010706020507" pitchFamily="18" charset="2"/>
              </a:rPr>
              <a:t>Dr</a:t>
            </a:r>
            <a:r>
              <a:rPr lang="en-US" sz="2000" baseline="-25000" dirty="0" err="1">
                <a:latin typeface="Arial Narrow" panose="020B0606020202030204" pitchFamily="34" charset="0"/>
              </a:rPr>
              <a:t>ZF</a:t>
            </a:r>
            <a:r>
              <a:rPr lang="en-US" sz="2000" baseline="-25000" dirty="0">
                <a:latin typeface="Arial Narrow" panose="020B0606020202030204" pitchFamily="34" charset="0"/>
              </a:rPr>
              <a:t>,</a:t>
            </a:r>
            <a:r>
              <a:rPr lang="en-US" sz="2000" dirty="0">
                <a:latin typeface="Symbol" panose="05050102010706020507" pitchFamily="18" charset="2"/>
              </a:rPr>
              <a:t> </a:t>
            </a:r>
            <a:r>
              <a:rPr lang="en-US" sz="2000" dirty="0">
                <a:latin typeface="Arial Narrow" panose="020B0506020202030204" pitchFamily="34" charset="0"/>
              </a:rPr>
              <a:t>DR-V1 and DR-E1 </a:t>
            </a:r>
            <a:r>
              <a:rPr lang="en-US" sz="2000" dirty="0" smtClean="0">
                <a:latin typeface="Arial Narrow" panose="020B0506020202030204" pitchFamily="34" charset="0"/>
              </a:rPr>
              <a:t>are not correlated.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400" dirty="0" smtClean="0">
              <a:latin typeface="Arial Narrow" panose="020B0506020202030204" pitchFamily="34" charset="0"/>
            </a:endParaRP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1626396" y="2372549"/>
            <a:ext cx="1717938" cy="369332"/>
            <a:chOff x="1626396" y="2372549"/>
            <a:chExt cx="1717938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ángulo 36"/>
                <p:cNvSpPr/>
                <p:nvPr/>
              </p:nvSpPr>
              <p:spPr>
                <a:xfrm>
                  <a:off x="1626396" y="2372549"/>
                  <a:ext cx="17179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𝑍𝐹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ángulo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6396" y="2372549"/>
                  <a:ext cx="171793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Conector recto de flecha 37"/>
            <p:cNvCxnSpPr/>
            <p:nvPr/>
          </p:nvCxnSpPr>
          <p:spPr>
            <a:xfrm>
              <a:off x="2001387" y="2372549"/>
              <a:ext cx="9679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uadroTexto 38"/>
          <p:cNvSpPr txBox="1"/>
          <p:nvPr/>
        </p:nvSpPr>
        <p:spPr>
          <a:xfrm>
            <a:off x="5034220" y="6131010"/>
            <a:ext cx="2843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DR-V1/E1 antenna</a:t>
            </a:r>
            <a:endParaRPr lang="en-U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10 </a:t>
            </a:r>
            <a:endParaRPr lang="en-CA" dirty="0">
              <a:latin typeface="Arial Narrow" panose="020B0506020202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180203" y="6250285"/>
            <a:ext cx="3686765" cy="369332"/>
            <a:chOff x="2001387" y="2379991"/>
            <a:chExt cx="368676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ángulo 15"/>
                <p:cNvSpPr/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ángulo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ector recto de flecha 16"/>
            <p:cNvCxnSpPr/>
            <p:nvPr/>
          </p:nvCxnSpPr>
          <p:spPr>
            <a:xfrm>
              <a:off x="2001387" y="2470872"/>
              <a:ext cx="3686765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19" name="Conector recto de flecha 18"/>
          <p:cNvCxnSpPr/>
          <p:nvPr/>
        </p:nvCxnSpPr>
        <p:spPr>
          <a:xfrm flipV="1">
            <a:off x="1332603" y="3997404"/>
            <a:ext cx="0" cy="24141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88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b="62198"/>
          <a:stretch/>
        </p:blipFill>
        <p:spPr>
          <a:xfrm>
            <a:off x="-438150" y="732965"/>
            <a:ext cx="7482410" cy="25117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The oscillation shows a ZF-like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2336799" y="1611207"/>
            <a:ext cx="4008346" cy="802746"/>
            <a:chOff x="2336799" y="1611207"/>
            <a:chExt cx="4008346" cy="802746"/>
          </a:xfrm>
        </p:grpSpPr>
        <p:sp>
          <p:nvSpPr>
            <p:cNvPr id="13" name="Rectángulo 12"/>
            <p:cNvSpPr/>
            <p:nvPr/>
          </p:nvSpPr>
          <p:spPr>
            <a:xfrm>
              <a:off x="2336799" y="1672167"/>
              <a:ext cx="2446867" cy="402166"/>
            </a:xfrm>
            <a:prstGeom prst="rect">
              <a:avLst/>
            </a:prstGeom>
            <a:solidFill>
              <a:srgbClr val="A36CD9">
                <a:alpha val="25000"/>
              </a:srgbClr>
            </a:solidFill>
            <a:ln>
              <a:solidFill>
                <a:srgbClr val="A36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>
              <a:off x="4474633" y="1672167"/>
              <a:ext cx="0" cy="39370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4416977" y="1700714"/>
              <a:ext cx="55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smtClean="0">
                  <a:latin typeface="Symbol" panose="05050102010706020507" pitchFamily="18" charset="2"/>
                </a:rPr>
                <a:t>Dr</a:t>
              </a:r>
              <a:endParaRPr lang="en-CA" sz="2000">
                <a:latin typeface="Symbol" panose="05050102010706020507" pitchFamily="18" charset="2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>
            <a:xfrm flipH="1">
              <a:off x="6270625" y="1611207"/>
              <a:ext cx="1" cy="802746"/>
            </a:xfrm>
            <a:prstGeom prst="line">
              <a:avLst/>
            </a:prstGeom>
            <a:ln w="38100">
              <a:solidFill>
                <a:srgbClr val="A36C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5375128" y="1903088"/>
              <a:ext cx="97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smtClean="0">
                  <a:solidFill>
                    <a:srgbClr val="A36C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 region</a:t>
              </a:r>
              <a:endParaRPr lang="en-CA" b="1">
                <a:solidFill>
                  <a:srgbClr val="A36C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7026927" y="836213"/>
            <a:ext cx="487378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A third DR (DR-E1) is used to </a:t>
            </a: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measure the radial scale </a:t>
            </a:r>
            <a:r>
              <a:rPr lang="en-US" sz="2400" dirty="0" smtClean="0">
                <a:latin typeface="Arial Narrow" panose="020B0506020202030204" pitchFamily="34" charset="0"/>
              </a:rPr>
              <a:t>of the ZF structure:</a:t>
            </a:r>
          </a:p>
          <a:p>
            <a:pPr algn="just"/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Exact same location as DR-V1.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Using different </a:t>
            </a:r>
            <a:r>
              <a:rPr lang="en-US" sz="2000" dirty="0" err="1" smtClean="0">
                <a:latin typeface="Arial Narrow" panose="020B0506020202030204" pitchFamily="34" charset="0"/>
              </a:rPr>
              <a:t>f</a:t>
            </a:r>
            <a:r>
              <a:rPr lang="en-US" sz="2000" baseline="-25000" dirty="0" err="1" smtClean="0">
                <a:latin typeface="Arial Narrow" panose="020B0506020202030204" pitchFamily="34" charset="0"/>
              </a:rPr>
              <a:t>beam</a:t>
            </a:r>
            <a:r>
              <a:rPr lang="en-US" sz="2000" dirty="0" smtClean="0">
                <a:latin typeface="Arial Narrow" panose="020B0506020202030204" pitchFamily="34" charset="0"/>
              </a:rPr>
              <a:t>, a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Arial Narrow" panose="020B0506020202030204" pitchFamily="34" charset="0"/>
              </a:rPr>
              <a:t> can be set between the two measurements.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By DR-V1/E1 correlation, radial coherence length can be calculated: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If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Symbol" panose="05050102010706020507" pitchFamily="18" charset="2"/>
              </a:rPr>
              <a:t> &lt;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baseline="-25000" dirty="0" err="1" smtClean="0">
                <a:latin typeface="Arial Narrow" panose="020B0606020202030204" pitchFamily="34" charset="0"/>
              </a:rPr>
              <a:t>ZF</a:t>
            </a:r>
            <a:r>
              <a:rPr lang="en-US" sz="2000" baseline="-25000" dirty="0" smtClean="0">
                <a:latin typeface="Arial Narrow" panose="020B0606020202030204" pitchFamily="34" charset="0"/>
              </a:rPr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 </a:t>
            </a:r>
            <a:r>
              <a:rPr lang="en-US" sz="2000" dirty="0" smtClean="0">
                <a:latin typeface="Arial Narrow" panose="020B0506020202030204" pitchFamily="34" charset="0"/>
              </a:rPr>
              <a:t>DR-V1 and DR-E1 signals display high coherence.</a:t>
            </a:r>
          </a:p>
          <a:p>
            <a:pPr lvl="1"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If </a:t>
            </a:r>
            <a:r>
              <a:rPr lang="en-US" sz="2000" dirty="0" err="1" smtClean="0">
                <a:latin typeface="Symbol" panose="05050102010706020507" pitchFamily="18" charset="2"/>
              </a:rPr>
              <a:t>Dr</a:t>
            </a:r>
            <a:r>
              <a:rPr lang="en-US" sz="2000" dirty="0" smtClean="0">
                <a:latin typeface="Symbol" panose="05050102010706020507" pitchFamily="18" charset="2"/>
              </a:rPr>
              <a:t> &gt; </a:t>
            </a:r>
            <a:r>
              <a:rPr lang="en-US" sz="2000" dirty="0" err="1">
                <a:latin typeface="Symbol" panose="05050102010706020507" pitchFamily="18" charset="2"/>
              </a:rPr>
              <a:t>Dr</a:t>
            </a:r>
            <a:r>
              <a:rPr lang="en-US" sz="2000" baseline="-25000" dirty="0" err="1">
                <a:latin typeface="Arial Narrow" panose="020B0606020202030204" pitchFamily="34" charset="0"/>
              </a:rPr>
              <a:t>ZF</a:t>
            </a:r>
            <a:r>
              <a:rPr lang="en-US" sz="2000" baseline="-25000" dirty="0">
                <a:latin typeface="Arial Narrow" panose="020B0606020202030204" pitchFamily="34" charset="0"/>
              </a:rPr>
              <a:t>,</a:t>
            </a:r>
            <a:r>
              <a:rPr lang="en-US" sz="2000" dirty="0">
                <a:latin typeface="Symbol" panose="05050102010706020507" pitchFamily="18" charset="2"/>
              </a:rPr>
              <a:t> </a:t>
            </a:r>
            <a:r>
              <a:rPr lang="en-US" sz="2000" dirty="0">
                <a:latin typeface="Arial Narrow" panose="020B0506020202030204" pitchFamily="34" charset="0"/>
              </a:rPr>
              <a:t>DR-V1 and DR-E1 </a:t>
            </a:r>
            <a:r>
              <a:rPr lang="en-US" sz="2000" dirty="0" smtClean="0">
                <a:latin typeface="Arial Narrow" panose="020B0506020202030204" pitchFamily="34" charset="0"/>
              </a:rPr>
              <a:t>are not correlated.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Experimental setup: </a:t>
            </a:r>
            <a:r>
              <a:rPr lang="en-US" sz="2000" b="1" dirty="0">
                <a:solidFill>
                  <a:srgbClr val="3A9FF9"/>
                </a:solidFill>
                <a:latin typeface="Arial Narrow" panose="020B0506020202030204" pitchFamily="34" charset="0"/>
              </a:rPr>
              <a:t>DR-E1</a:t>
            </a:r>
            <a:r>
              <a:rPr lang="en-US" sz="2000" dirty="0" smtClean="0">
                <a:latin typeface="Arial Narrow" panose="020B0506020202030204" pitchFamily="34" charset="0"/>
              </a:rPr>
              <a:t> fixed at radial position, </a:t>
            </a:r>
            <a:r>
              <a:rPr lang="en-US" sz="2000" b="1" dirty="0">
                <a:solidFill>
                  <a:srgbClr val="A36CD9"/>
                </a:solidFill>
                <a:latin typeface="Arial Narrow" panose="020B0506020202030204" pitchFamily="34" charset="0"/>
              </a:rPr>
              <a:t>DR-V1 </a:t>
            </a:r>
            <a:r>
              <a:rPr lang="en-US" sz="2000" dirty="0" smtClean="0">
                <a:latin typeface="Arial Narrow" panose="020B0506020202030204" pitchFamily="34" charset="0"/>
              </a:rPr>
              <a:t>performs fine frequency scan around it.</a:t>
            </a:r>
            <a:endParaRPr lang="en-US" sz="20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11 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b="9829"/>
          <a:stretch/>
        </p:blipFill>
        <p:spPr>
          <a:xfrm>
            <a:off x="1848459" y="3140650"/>
            <a:ext cx="4504056" cy="3201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5028697" y="5407289"/>
                <a:ext cx="1717938" cy="466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s-E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s-E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s-E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s-E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97" y="5407289"/>
                <a:ext cx="1717938" cy="466859"/>
              </a:xfrm>
              <a:prstGeom prst="rect">
                <a:avLst/>
              </a:prstGeom>
              <a:blipFill>
                <a:blip r:embed="rId5"/>
                <a:stretch>
                  <a:fillRect b="-12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/>
          <p:cNvSpPr txBox="1"/>
          <p:nvPr/>
        </p:nvSpPr>
        <p:spPr>
          <a:xfrm>
            <a:off x="4101059" y="5240209"/>
            <a:ext cx="87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A56EDD"/>
                </a:solidFill>
              </a:rPr>
              <a:t>DR-V1</a:t>
            </a:r>
            <a:endParaRPr lang="en-US" sz="2000" b="1" dirty="0">
              <a:solidFill>
                <a:srgbClr val="A56EDD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113371" y="3597294"/>
            <a:ext cx="929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8FF"/>
                </a:solidFill>
              </a:rPr>
              <a:t>DR-E1</a:t>
            </a:r>
            <a:endParaRPr lang="en-US" sz="2000" b="1" dirty="0">
              <a:solidFill>
                <a:srgbClr val="0088FF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034220" y="6131010"/>
            <a:ext cx="2843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DR-V1/E1 antenna</a:t>
            </a:r>
            <a:endParaRPr lang="en-U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1180203" y="6250285"/>
            <a:ext cx="3686765" cy="369332"/>
            <a:chOff x="2001387" y="2379991"/>
            <a:chExt cx="368676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ángulo 32"/>
                <p:cNvSpPr/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ángulo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643" y="2379991"/>
                  <a:ext cx="171793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Conector recto de flecha 33"/>
            <p:cNvCxnSpPr/>
            <p:nvPr/>
          </p:nvCxnSpPr>
          <p:spPr>
            <a:xfrm>
              <a:off x="2001387" y="2470872"/>
              <a:ext cx="3686765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35" name="Conector recto de flecha 34"/>
          <p:cNvCxnSpPr/>
          <p:nvPr/>
        </p:nvCxnSpPr>
        <p:spPr>
          <a:xfrm flipV="1">
            <a:off x="1332603" y="3997404"/>
            <a:ext cx="0" cy="241410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ángulo 35"/>
              <p:cNvSpPr/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ectángulo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49" y="5169750"/>
                <a:ext cx="171793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5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b="62198"/>
          <a:stretch/>
        </p:blipFill>
        <p:spPr>
          <a:xfrm>
            <a:off x="-438150" y="732965"/>
            <a:ext cx="7482410" cy="25117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The oscillation shows a ZF-like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492872" y="3228218"/>
                <a:ext cx="5450728" cy="229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s-ES" sz="2400" dirty="0" smtClean="0">
                    <a:latin typeface="Arial Narrow" panose="020B0506020202030204" pitchFamily="34" charset="0"/>
                  </a:rPr>
                  <a:t>High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≅0</m:t>
                    </m:r>
                  </m:oMath>
                </a14:m>
                <a:r>
                  <a:rPr lang="es-ES" sz="2400" b="0" dirty="0" smtClean="0">
                    <a:latin typeface="Arial Narrow" panose="020B0506020202030204" pitchFamily="34" charset="0"/>
                    <a:ea typeface="Cambria Math" panose="02040503050406030204" pitchFamily="18" charset="0"/>
                  </a:rPr>
                  <a:t>. 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Better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results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are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obtained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considering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the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spectrum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algn="just"/>
                <a:endParaRPr lang="es-ES" sz="16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Wider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radial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structure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frequencies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below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2.5 kHz.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72" y="3228218"/>
                <a:ext cx="5450728" cy="2292935"/>
              </a:xfrm>
              <a:prstGeom prst="rect">
                <a:avLst/>
              </a:prstGeom>
              <a:blipFill>
                <a:blip r:embed="rId4"/>
                <a:stretch>
                  <a:fillRect l="-1790" r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o 22"/>
          <p:cNvGrpSpPr/>
          <p:nvPr/>
        </p:nvGrpSpPr>
        <p:grpSpPr>
          <a:xfrm>
            <a:off x="2336799" y="1611207"/>
            <a:ext cx="4008346" cy="802746"/>
            <a:chOff x="2336799" y="1611207"/>
            <a:chExt cx="4008346" cy="802746"/>
          </a:xfrm>
        </p:grpSpPr>
        <p:sp>
          <p:nvSpPr>
            <p:cNvPr id="13" name="Rectángulo 12"/>
            <p:cNvSpPr/>
            <p:nvPr/>
          </p:nvSpPr>
          <p:spPr>
            <a:xfrm>
              <a:off x="2336799" y="1672167"/>
              <a:ext cx="2446867" cy="402166"/>
            </a:xfrm>
            <a:prstGeom prst="rect">
              <a:avLst/>
            </a:prstGeom>
            <a:solidFill>
              <a:srgbClr val="A36CD9">
                <a:alpha val="25000"/>
              </a:srgbClr>
            </a:solidFill>
            <a:ln>
              <a:solidFill>
                <a:srgbClr val="A36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>
              <a:off x="4474633" y="1672167"/>
              <a:ext cx="0" cy="39370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4416977" y="1700714"/>
              <a:ext cx="55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smtClean="0">
                  <a:latin typeface="Symbol" panose="05050102010706020507" pitchFamily="18" charset="2"/>
                </a:rPr>
                <a:t>Dr</a:t>
              </a:r>
              <a:endParaRPr lang="en-CA" sz="2000">
                <a:latin typeface="Symbol" panose="05050102010706020507" pitchFamily="18" charset="2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>
            <a:xfrm flipH="1">
              <a:off x="6270625" y="1611207"/>
              <a:ext cx="1" cy="802746"/>
            </a:xfrm>
            <a:prstGeom prst="line">
              <a:avLst/>
            </a:prstGeom>
            <a:ln w="38100">
              <a:solidFill>
                <a:srgbClr val="A36C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5375128" y="1903088"/>
              <a:ext cx="97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smtClean="0">
                  <a:solidFill>
                    <a:srgbClr val="A36C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 region</a:t>
              </a:r>
              <a:endParaRPr lang="en-CA" b="1">
                <a:solidFill>
                  <a:srgbClr val="A36C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43898"/>
          <a:stretch/>
        </p:blipFill>
        <p:spPr>
          <a:xfrm>
            <a:off x="6625803" y="837774"/>
            <a:ext cx="5951717" cy="29992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2293" t="35324" r="94763" b="41207"/>
          <a:stretch/>
        </p:blipFill>
        <p:spPr>
          <a:xfrm rot="5400000">
            <a:off x="9251724" y="3315295"/>
            <a:ext cx="229784" cy="593835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6429600" y="3693405"/>
            <a:ext cx="5918400" cy="2018735"/>
            <a:chOff x="6429600" y="3693405"/>
            <a:chExt cx="5918400" cy="2018735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9600" y="3792687"/>
              <a:ext cx="5918400" cy="1919453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7107124" y="3693405"/>
              <a:ext cx="23865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CA" sz="1300" b="1" dirty="0" smtClean="0">
                <a:solidFill>
                  <a:srgbClr val="174693"/>
                </a:solidFill>
                <a:latin typeface="Arial Narrow" panose="020B0506020202030204" pitchFamily="34" charset="0"/>
              </a:endParaRPr>
            </a:p>
            <a:p>
              <a:pPr algn="just"/>
              <a:r>
                <a:rPr lang="es-ES" sz="1300" smtClean="0">
                  <a:latin typeface="Arial" panose="020B0604020202020204" pitchFamily="34" charset="0"/>
                  <a:cs typeface="Arial" panose="020B0604020202020204" pitchFamily="34" charset="0"/>
                </a:rPr>
                <a:t>Coherence DR-V1/E1</a:t>
              </a:r>
              <a:endParaRPr lang="es-ES" sz="13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11 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92872" y="4302369"/>
            <a:ext cx="5450728" cy="562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b="62198"/>
          <a:stretch/>
        </p:blipFill>
        <p:spPr>
          <a:xfrm>
            <a:off x="-438150" y="732965"/>
            <a:ext cx="7482410" cy="25117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The oscillation shows a ZF-like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2336799" y="1611207"/>
            <a:ext cx="4008346" cy="802746"/>
            <a:chOff x="2336799" y="1611207"/>
            <a:chExt cx="4008346" cy="802746"/>
          </a:xfrm>
        </p:grpSpPr>
        <p:sp>
          <p:nvSpPr>
            <p:cNvPr id="13" name="Rectángulo 12"/>
            <p:cNvSpPr/>
            <p:nvPr/>
          </p:nvSpPr>
          <p:spPr>
            <a:xfrm>
              <a:off x="2336799" y="1672167"/>
              <a:ext cx="2446867" cy="402166"/>
            </a:xfrm>
            <a:prstGeom prst="rect">
              <a:avLst/>
            </a:prstGeom>
            <a:solidFill>
              <a:srgbClr val="A36CD9">
                <a:alpha val="25000"/>
              </a:srgbClr>
            </a:solidFill>
            <a:ln>
              <a:solidFill>
                <a:srgbClr val="A36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>
              <a:off x="4474633" y="1672167"/>
              <a:ext cx="0" cy="39370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4416977" y="1700714"/>
              <a:ext cx="55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smtClean="0">
                  <a:latin typeface="Symbol" panose="05050102010706020507" pitchFamily="18" charset="2"/>
                </a:rPr>
                <a:t>Dr</a:t>
              </a:r>
              <a:endParaRPr lang="en-CA" sz="2000">
                <a:latin typeface="Symbol" panose="05050102010706020507" pitchFamily="18" charset="2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>
            <a:xfrm flipH="1">
              <a:off x="6270625" y="1611207"/>
              <a:ext cx="1" cy="802746"/>
            </a:xfrm>
            <a:prstGeom prst="line">
              <a:avLst/>
            </a:prstGeom>
            <a:ln w="38100">
              <a:solidFill>
                <a:srgbClr val="A36C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5375128" y="1903088"/>
              <a:ext cx="97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smtClean="0">
                  <a:solidFill>
                    <a:srgbClr val="A36C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 region</a:t>
              </a:r>
              <a:endParaRPr lang="en-CA" b="1">
                <a:solidFill>
                  <a:srgbClr val="A36C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43898"/>
          <a:stretch/>
        </p:blipFill>
        <p:spPr>
          <a:xfrm>
            <a:off x="6625803" y="837774"/>
            <a:ext cx="5951717" cy="29992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293" t="35324" r="94763" b="41207"/>
          <a:stretch/>
        </p:blipFill>
        <p:spPr>
          <a:xfrm rot="5400000">
            <a:off x="9251724" y="3315295"/>
            <a:ext cx="229784" cy="59383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600" y="3792687"/>
            <a:ext cx="5918400" cy="191945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7502400" y="3834586"/>
            <a:ext cx="1965600" cy="1987290"/>
          </a:xfrm>
          <a:prstGeom prst="rect">
            <a:avLst/>
          </a:prstGeom>
          <a:noFill/>
          <a:ln w="19050">
            <a:solidFill>
              <a:srgbClr val="42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ángulo 29"/>
          <p:cNvSpPr/>
          <p:nvPr/>
        </p:nvSpPr>
        <p:spPr>
          <a:xfrm>
            <a:off x="10278194" y="3834586"/>
            <a:ext cx="1186540" cy="1987290"/>
          </a:xfrm>
          <a:prstGeom prst="rect">
            <a:avLst/>
          </a:prstGeom>
          <a:noFill/>
          <a:ln w="19050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CuadroTexto 30"/>
          <p:cNvSpPr txBox="1"/>
          <p:nvPr/>
        </p:nvSpPr>
        <p:spPr>
          <a:xfrm>
            <a:off x="7613063" y="5821876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4297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0.4-2.5 kHz</a:t>
            </a:r>
            <a:endParaRPr lang="es-ES" b="1" dirty="0" smtClean="0">
              <a:solidFill>
                <a:srgbClr val="4297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0336340" y="5840680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8-20 kHz</a:t>
            </a:r>
            <a:endParaRPr lang="es-ES" b="1" dirty="0" smtClean="0">
              <a:solidFill>
                <a:srgbClr val="D953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107124" y="3693405"/>
            <a:ext cx="23865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13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300" smtClean="0">
                <a:latin typeface="Arial" panose="020B0604020202020204" pitchFamily="34" charset="0"/>
                <a:cs typeface="Arial" panose="020B0604020202020204" pitchFamily="34" charset="0"/>
              </a:rPr>
              <a:t>Coherence DR-V1/E1</a:t>
            </a:r>
            <a:endParaRPr lang="es-E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7"/>
          <a:srcRect l="1222" t="1358" b="3605"/>
          <a:stretch/>
        </p:blipFill>
        <p:spPr>
          <a:xfrm>
            <a:off x="6890400" y="1231200"/>
            <a:ext cx="4655792" cy="252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492872" y="3228218"/>
                <a:ext cx="5450728" cy="272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s-ES" sz="2400" dirty="0" smtClean="0">
                    <a:latin typeface="Arial Narrow" panose="020B0506020202030204" pitchFamily="34" charset="0"/>
                  </a:rPr>
                  <a:t>High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≅0</m:t>
                    </m:r>
                  </m:oMath>
                </a14:m>
                <a:r>
                  <a:rPr lang="es-ES" sz="2400" b="0" dirty="0" smtClean="0">
                    <a:latin typeface="Arial Narrow" panose="020B0506020202030204" pitchFamily="34" charset="0"/>
                    <a:ea typeface="Cambria Math" panose="02040503050406030204" pitchFamily="18" charset="0"/>
                  </a:rPr>
                  <a:t>. 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Better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results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are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obtained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considering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the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spectrum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algn="just"/>
                <a:endParaRPr lang="es-ES" sz="16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Wider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radial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structure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frequencies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below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2.5 kHz.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Same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range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where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LRC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detected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72" y="3228218"/>
                <a:ext cx="5450728" cy="2723823"/>
              </a:xfrm>
              <a:prstGeom prst="rect">
                <a:avLst/>
              </a:prstGeom>
              <a:blipFill>
                <a:blip r:embed="rId8"/>
                <a:stretch>
                  <a:fillRect l="-1790" r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11 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2872" y="4759566"/>
            <a:ext cx="5450728" cy="562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3"/>
          <a:srcRect t="43898"/>
          <a:stretch/>
        </p:blipFill>
        <p:spPr>
          <a:xfrm>
            <a:off x="6625803" y="837774"/>
            <a:ext cx="5951717" cy="29992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b="62198"/>
          <a:stretch/>
        </p:blipFill>
        <p:spPr>
          <a:xfrm>
            <a:off x="-438150" y="732965"/>
            <a:ext cx="7482410" cy="25117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The oscillation shows a ZF-like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2336799" y="1611207"/>
            <a:ext cx="4008346" cy="802746"/>
            <a:chOff x="2336799" y="1611207"/>
            <a:chExt cx="4008346" cy="802746"/>
          </a:xfrm>
        </p:grpSpPr>
        <p:sp>
          <p:nvSpPr>
            <p:cNvPr id="13" name="Rectángulo 12"/>
            <p:cNvSpPr/>
            <p:nvPr/>
          </p:nvSpPr>
          <p:spPr>
            <a:xfrm>
              <a:off x="2336799" y="1672167"/>
              <a:ext cx="2446867" cy="402166"/>
            </a:xfrm>
            <a:prstGeom prst="rect">
              <a:avLst/>
            </a:prstGeom>
            <a:solidFill>
              <a:srgbClr val="A36CD9">
                <a:alpha val="25000"/>
              </a:srgbClr>
            </a:solidFill>
            <a:ln>
              <a:solidFill>
                <a:srgbClr val="A36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>
              <a:off x="4474633" y="1672167"/>
              <a:ext cx="0" cy="39370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4416977" y="1700714"/>
              <a:ext cx="55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smtClean="0">
                  <a:latin typeface="Symbol" panose="05050102010706020507" pitchFamily="18" charset="2"/>
                </a:rPr>
                <a:t>Dr</a:t>
              </a:r>
              <a:endParaRPr lang="en-CA" sz="2000">
                <a:latin typeface="Symbol" panose="05050102010706020507" pitchFamily="18" charset="2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>
            <a:xfrm flipH="1">
              <a:off x="6270625" y="1611207"/>
              <a:ext cx="1" cy="802746"/>
            </a:xfrm>
            <a:prstGeom prst="line">
              <a:avLst/>
            </a:prstGeom>
            <a:ln w="38100">
              <a:solidFill>
                <a:srgbClr val="A36C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5375128" y="1903088"/>
              <a:ext cx="97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smtClean="0">
                  <a:solidFill>
                    <a:srgbClr val="A36C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 region</a:t>
              </a:r>
              <a:endParaRPr lang="en-CA" b="1">
                <a:solidFill>
                  <a:srgbClr val="A36C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l="2293" t="35324" r="94763" b="41207"/>
          <a:stretch/>
        </p:blipFill>
        <p:spPr>
          <a:xfrm rot="5400000">
            <a:off x="9251724" y="3315295"/>
            <a:ext cx="229784" cy="5938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600" y="3792687"/>
            <a:ext cx="5918400" cy="1919453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0278194" y="3834586"/>
            <a:ext cx="1186540" cy="1987290"/>
          </a:xfrm>
          <a:prstGeom prst="rect">
            <a:avLst/>
          </a:prstGeom>
          <a:noFill/>
          <a:ln w="19050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CuadroTexto 24"/>
          <p:cNvSpPr txBox="1"/>
          <p:nvPr/>
        </p:nvSpPr>
        <p:spPr>
          <a:xfrm>
            <a:off x="7613063" y="5821876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4297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0.4-2.5 kHz</a:t>
            </a:r>
            <a:endParaRPr lang="es-ES" b="1" dirty="0" smtClean="0">
              <a:solidFill>
                <a:srgbClr val="4297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336340" y="5840680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8-20 kHz</a:t>
            </a:r>
            <a:endParaRPr lang="es-ES" b="1" dirty="0" smtClean="0">
              <a:solidFill>
                <a:srgbClr val="D953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107124" y="3693405"/>
            <a:ext cx="23865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13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300" smtClean="0">
                <a:latin typeface="Arial" panose="020B0604020202020204" pitchFamily="34" charset="0"/>
                <a:cs typeface="Arial" panose="020B0604020202020204" pitchFamily="34" charset="0"/>
              </a:rPr>
              <a:t>Coherence DR-V1/E1</a:t>
            </a:r>
            <a:endParaRPr lang="es-E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7"/>
          <a:srcRect l="1222" t="1358" b="3605"/>
          <a:stretch/>
        </p:blipFill>
        <p:spPr>
          <a:xfrm>
            <a:off x="6890400" y="1231200"/>
            <a:ext cx="4655792" cy="252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Rectángulo 19"/>
          <p:cNvSpPr/>
          <p:nvPr/>
        </p:nvSpPr>
        <p:spPr>
          <a:xfrm>
            <a:off x="7502400" y="1353600"/>
            <a:ext cx="1965600" cy="4468276"/>
          </a:xfrm>
          <a:prstGeom prst="rect">
            <a:avLst/>
          </a:prstGeom>
          <a:noFill/>
          <a:ln w="19050">
            <a:solidFill>
              <a:srgbClr val="42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CuadroTexto 26"/>
          <p:cNvSpPr txBox="1"/>
          <p:nvPr/>
        </p:nvSpPr>
        <p:spPr>
          <a:xfrm>
            <a:off x="9466866" y="1588753"/>
            <a:ext cx="1745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1300" b="1" dirty="0" smtClean="0">
              <a:solidFill>
                <a:srgbClr val="4297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300" b="1" smtClean="0">
                <a:solidFill>
                  <a:srgbClr val="4297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radial region matches LRC ZF frequency range!</a:t>
            </a:r>
            <a:endParaRPr lang="es-ES" sz="1300" b="1" dirty="0" smtClean="0">
              <a:solidFill>
                <a:srgbClr val="4297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/>
              <p:cNvSpPr txBox="1"/>
              <p:nvPr/>
            </p:nvSpPr>
            <p:spPr>
              <a:xfrm>
                <a:off x="492872" y="3228218"/>
                <a:ext cx="5450728" cy="272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s-ES" sz="2400" dirty="0" smtClean="0">
                    <a:latin typeface="Arial Narrow" panose="020B0506020202030204" pitchFamily="34" charset="0"/>
                  </a:rPr>
                  <a:t>High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≅0</m:t>
                    </m:r>
                  </m:oMath>
                </a14:m>
                <a:r>
                  <a:rPr lang="es-ES" sz="2400" b="0" dirty="0" smtClean="0">
                    <a:latin typeface="Arial Narrow" panose="020B0506020202030204" pitchFamily="34" charset="0"/>
                    <a:ea typeface="Cambria Math" panose="02040503050406030204" pitchFamily="18" charset="0"/>
                  </a:rPr>
                  <a:t>. 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Better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results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are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obtained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considering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the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spectrum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algn="just"/>
                <a:endParaRPr lang="es-ES" sz="16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Wider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radial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structure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frequencies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below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2.5 kHz.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Same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range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where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LRC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detected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30" name="Cuadro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72" y="3228218"/>
                <a:ext cx="5450728" cy="2723823"/>
              </a:xfrm>
              <a:prstGeom prst="rect">
                <a:avLst/>
              </a:prstGeom>
              <a:blipFill>
                <a:blip r:embed="rId8"/>
                <a:stretch>
                  <a:fillRect l="-1790" r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uadroTexto 30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11 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b="62198"/>
          <a:stretch/>
        </p:blipFill>
        <p:spPr>
          <a:xfrm>
            <a:off x="-438150" y="732965"/>
            <a:ext cx="7482410" cy="25117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The oscillation shows a ZF-like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2336799" y="1611207"/>
            <a:ext cx="4008346" cy="802746"/>
            <a:chOff x="2336799" y="1611207"/>
            <a:chExt cx="4008346" cy="802746"/>
          </a:xfrm>
        </p:grpSpPr>
        <p:sp>
          <p:nvSpPr>
            <p:cNvPr id="13" name="Rectángulo 12"/>
            <p:cNvSpPr/>
            <p:nvPr/>
          </p:nvSpPr>
          <p:spPr>
            <a:xfrm>
              <a:off x="2336799" y="1672167"/>
              <a:ext cx="2446867" cy="402166"/>
            </a:xfrm>
            <a:prstGeom prst="rect">
              <a:avLst/>
            </a:prstGeom>
            <a:solidFill>
              <a:srgbClr val="A36CD9">
                <a:alpha val="25000"/>
              </a:srgbClr>
            </a:solidFill>
            <a:ln>
              <a:solidFill>
                <a:srgbClr val="A36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>
              <a:off x="4474633" y="1672167"/>
              <a:ext cx="0" cy="39370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4416977" y="1700714"/>
              <a:ext cx="55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smtClean="0">
                  <a:latin typeface="Symbol" panose="05050102010706020507" pitchFamily="18" charset="2"/>
                </a:rPr>
                <a:t>Dr</a:t>
              </a:r>
              <a:endParaRPr lang="en-CA" sz="2000">
                <a:latin typeface="Symbol" panose="05050102010706020507" pitchFamily="18" charset="2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>
            <a:xfrm flipH="1">
              <a:off x="6270625" y="1611207"/>
              <a:ext cx="1" cy="802746"/>
            </a:xfrm>
            <a:prstGeom prst="line">
              <a:avLst/>
            </a:prstGeom>
            <a:ln w="38100">
              <a:solidFill>
                <a:srgbClr val="A36C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5375128" y="1903088"/>
              <a:ext cx="97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smtClean="0">
                  <a:solidFill>
                    <a:srgbClr val="A36C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 region</a:t>
              </a:r>
              <a:endParaRPr lang="en-CA" b="1">
                <a:solidFill>
                  <a:srgbClr val="A36C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t="43751"/>
          <a:stretch/>
        </p:blipFill>
        <p:spPr>
          <a:xfrm>
            <a:off x="6627792" y="835572"/>
            <a:ext cx="5950800" cy="300148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l="2293" t="35324" r="94763" b="41207"/>
          <a:stretch/>
        </p:blipFill>
        <p:spPr>
          <a:xfrm rot="5400000">
            <a:off x="9251724" y="3315295"/>
            <a:ext cx="229784" cy="5938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600" y="3792687"/>
            <a:ext cx="5918400" cy="1919453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7502400" y="3834586"/>
            <a:ext cx="1965600" cy="1987290"/>
          </a:xfrm>
          <a:prstGeom prst="rect">
            <a:avLst/>
          </a:prstGeom>
          <a:noFill/>
          <a:ln w="19050">
            <a:solidFill>
              <a:srgbClr val="42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ángulo 23"/>
          <p:cNvSpPr/>
          <p:nvPr/>
        </p:nvSpPr>
        <p:spPr>
          <a:xfrm>
            <a:off x="10278194" y="3834586"/>
            <a:ext cx="1186540" cy="1987290"/>
          </a:xfrm>
          <a:prstGeom prst="rect">
            <a:avLst/>
          </a:prstGeom>
          <a:noFill/>
          <a:ln w="19050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CuadroTexto 24"/>
          <p:cNvSpPr txBox="1"/>
          <p:nvPr/>
        </p:nvSpPr>
        <p:spPr>
          <a:xfrm>
            <a:off x="7613063" y="5821876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4297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0.4-2.5 kHz</a:t>
            </a:r>
            <a:endParaRPr lang="es-ES" b="1" dirty="0" smtClean="0">
              <a:solidFill>
                <a:srgbClr val="4297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336340" y="5840680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8-20 kHz</a:t>
            </a:r>
            <a:endParaRPr lang="es-ES" b="1" dirty="0" smtClean="0">
              <a:solidFill>
                <a:srgbClr val="D953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107124" y="3693405"/>
            <a:ext cx="23865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13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300" smtClean="0">
                <a:latin typeface="Arial" panose="020B0604020202020204" pitchFamily="34" charset="0"/>
                <a:cs typeface="Arial" panose="020B0604020202020204" pitchFamily="34" charset="0"/>
              </a:rPr>
              <a:t>Coherence DR-V1/E1</a:t>
            </a:r>
            <a:endParaRPr lang="es-E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/>
              <p:cNvSpPr txBox="1"/>
              <p:nvPr/>
            </p:nvSpPr>
            <p:spPr>
              <a:xfrm>
                <a:off x="492872" y="3228218"/>
                <a:ext cx="5450728" cy="315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s-ES" sz="2400" dirty="0" smtClean="0">
                    <a:latin typeface="Arial Narrow" panose="020B0506020202030204" pitchFamily="34" charset="0"/>
                  </a:rPr>
                  <a:t>High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≅0</m:t>
                    </m:r>
                  </m:oMath>
                </a14:m>
                <a:r>
                  <a:rPr lang="es-ES" sz="2400" b="0" dirty="0" smtClean="0">
                    <a:latin typeface="Arial Narrow" panose="020B0506020202030204" pitchFamily="34" charset="0"/>
                    <a:ea typeface="Cambria Math" panose="02040503050406030204" pitchFamily="18" charset="0"/>
                  </a:rPr>
                  <a:t>. 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Better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results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are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obtained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considering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the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spectrum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algn="just"/>
                <a:endParaRPr lang="es-ES" sz="16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Wider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radial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structure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frequencies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below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2.5 kHz.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Same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range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where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LRC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detected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smtClean="0">
                    <a:latin typeface="Arial Narrow" panose="020B0506020202030204" pitchFamily="34" charset="0"/>
                  </a:rPr>
                  <a:t>A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different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radial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scale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is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found</a:t>
                </a:r>
                <a:r>
                  <a:rPr lang="es-ES" sz="2000" dirty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each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>
                  <a:latin typeface="Arial Narrow" panose="020B0506020202030204" pitchFamily="34" charset="0"/>
                </a:endParaRP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27" name="Cuadro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72" y="3228218"/>
                <a:ext cx="5450728" cy="3154710"/>
              </a:xfrm>
              <a:prstGeom prst="rect">
                <a:avLst/>
              </a:prstGeom>
              <a:blipFill>
                <a:blip r:embed="rId7"/>
                <a:stretch>
                  <a:fillRect l="-1790" r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uadroTexto 28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11 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b="62198"/>
          <a:stretch/>
        </p:blipFill>
        <p:spPr>
          <a:xfrm>
            <a:off x="-438150" y="732965"/>
            <a:ext cx="7482410" cy="25117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The oscillation shows a ZF-like radial scale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2336799" y="1611207"/>
            <a:ext cx="4008346" cy="802746"/>
            <a:chOff x="2336799" y="1611207"/>
            <a:chExt cx="4008346" cy="802746"/>
          </a:xfrm>
        </p:grpSpPr>
        <p:sp>
          <p:nvSpPr>
            <p:cNvPr id="13" name="Rectángulo 12"/>
            <p:cNvSpPr/>
            <p:nvPr/>
          </p:nvSpPr>
          <p:spPr>
            <a:xfrm>
              <a:off x="2336799" y="1672167"/>
              <a:ext cx="2446867" cy="402166"/>
            </a:xfrm>
            <a:prstGeom prst="rect">
              <a:avLst/>
            </a:prstGeom>
            <a:solidFill>
              <a:srgbClr val="A36CD9">
                <a:alpha val="25000"/>
              </a:srgbClr>
            </a:solidFill>
            <a:ln>
              <a:solidFill>
                <a:srgbClr val="A36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>
              <a:off x="4474633" y="1672167"/>
              <a:ext cx="0" cy="39370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4416977" y="1700714"/>
              <a:ext cx="55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smtClean="0">
                  <a:latin typeface="Symbol" panose="05050102010706020507" pitchFamily="18" charset="2"/>
                </a:rPr>
                <a:t>Dr</a:t>
              </a:r>
              <a:endParaRPr lang="en-CA" sz="2000">
                <a:latin typeface="Symbol" panose="05050102010706020507" pitchFamily="18" charset="2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>
            <a:xfrm flipH="1">
              <a:off x="6270625" y="1611207"/>
              <a:ext cx="1" cy="802746"/>
            </a:xfrm>
            <a:prstGeom prst="line">
              <a:avLst/>
            </a:prstGeom>
            <a:ln w="38100">
              <a:solidFill>
                <a:srgbClr val="A36C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5375128" y="1903088"/>
              <a:ext cx="97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smtClean="0">
                  <a:solidFill>
                    <a:srgbClr val="A36C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 region</a:t>
              </a:r>
              <a:endParaRPr lang="en-CA" b="1">
                <a:solidFill>
                  <a:srgbClr val="A36C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t="42668"/>
          <a:stretch/>
        </p:blipFill>
        <p:spPr>
          <a:xfrm>
            <a:off x="6627792" y="772510"/>
            <a:ext cx="5950800" cy="30645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/>
          <a:srcRect l="2293" t="35324" r="94763" b="41207"/>
          <a:stretch/>
        </p:blipFill>
        <p:spPr>
          <a:xfrm rot="5400000">
            <a:off x="9251724" y="3315295"/>
            <a:ext cx="229784" cy="59383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600" y="3792687"/>
            <a:ext cx="5918400" cy="1919453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7502400" y="3834586"/>
            <a:ext cx="1965600" cy="1987290"/>
          </a:xfrm>
          <a:prstGeom prst="rect">
            <a:avLst/>
          </a:prstGeom>
          <a:noFill/>
          <a:ln w="19050">
            <a:solidFill>
              <a:srgbClr val="429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ángulo 24"/>
          <p:cNvSpPr/>
          <p:nvPr/>
        </p:nvSpPr>
        <p:spPr>
          <a:xfrm>
            <a:off x="10278194" y="3834586"/>
            <a:ext cx="1186540" cy="1987290"/>
          </a:xfrm>
          <a:prstGeom prst="rect">
            <a:avLst/>
          </a:prstGeom>
          <a:noFill/>
          <a:ln w="19050"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CuadroTexto 25"/>
          <p:cNvSpPr txBox="1"/>
          <p:nvPr/>
        </p:nvSpPr>
        <p:spPr>
          <a:xfrm>
            <a:off x="7613063" y="5821876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4297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0.4-2.5 kHz</a:t>
            </a:r>
            <a:endParaRPr lang="es-ES" b="1" dirty="0" smtClean="0">
              <a:solidFill>
                <a:srgbClr val="4297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0336340" y="5840680"/>
            <a:ext cx="15310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b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8-20 kHz</a:t>
            </a:r>
            <a:endParaRPr lang="es-ES" b="1" dirty="0" smtClean="0">
              <a:solidFill>
                <a:srgbClr val="D953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107124" y="3693405"/>
            <a:ext cx="23865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1300" b="1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300" smtClean="0">
                <a:latin typeface="Arial" panose="020B0604020202020204" pitchFamily="34" charset="0"/>
                <a:cs typeface="Arial" panose="020B0604020202020204" pitchFamily="34" charset="0"/>
              </a:rPr>
              <a:t>Coherence DR-V1/E1</a:t>
            </a:r>
            <a:endParaRPr lang="es-E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CuadroTexto 304"/>
              <p:cNvSpPr txBox="1"/>
              <p:nvPr/>
            </p:nvSpPr>
            <p:spPr>
              <a:xfrm>
                <a:off x="492872" y="3228218"/>
                <a:ext cx="5450728" cy="38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algn="just"/>
                <a:r>
                  <a:rPr lang="es-ES" sz="2400" dirty="0" smtClean="0">
                    <a:latin typeface="Arial Narrow" panose="020B0506020202030204" pitchFamily="34" charset="0"/>
                  </a:rPr>
                  <a:t>High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correlation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≅0</m:t>
                    </m:r>
                  </m:oMath>
                </a14:m>
                <a:r>
                  <a:rPr lang="es-ES" sz="2400" b="0" dirty="0" smtClean="0">
                    <a:latin typeface="Arial Narrow" panose="020B0506020202030204" pitchFamily="34" charset="0"/>
                    <a:ea typeface="Cambria Math" panose="02040503050406030204" pitchFamily="18" charset="0"/>
                  </a:rPr>
                  <a:t>. 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Better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results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are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obtained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considering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the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400" dirty="0" err="1" smtClean="0">
                    <a:latin typeface="Arial Narrow" panose="020B0506020202030204" pitchFamily="34" charset="0"/>
                  </a:rPr>
                  <a:t>spectrum</a:t>
                </a:r>
                <a:r>
                  <a:rPr lang="es-ES" sz="24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algn="just"/>
                <a:endParaRPr lang="es-ES" sz="16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Wider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radial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structure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frequencies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below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2.5 kHz.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err="1" smtClean="0">
                    <a:latin typeface="Arial Narrow" panose="020B0506020202030204" pitchFamily="34" charset="0"/>
                  </a:rPr>
                  <a:t>Same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frequency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range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where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LRC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were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detected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smtClean="0">
                    <a:latin typeface="Arial Narrow" panose="020B0506020202030204" pitchFamily="34" charset="0"/>
                  </a:rPr>
                  <a:t>A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different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radial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scale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is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found</a:t>
                </a:r>
                <a:r>
                  <a:rPr lang="es-ES" sz="2000" dirty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for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latin typeface="Arial Narrow" panose="020B0506020202030204" pitchFamily="34" charset="0"/>
                  </a:rPr>
                  <a:t>each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800" dirty="0">
                  <a:latin typeface="Arial Narrow" panose="020B0506020202030204" pitchFamily="34" charset="0"/>
                </a:endParaRPr>
              </a:p>
              <a:p>
                <a:pPr marL="800100" lvl="1" indent="-342900" algn="just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s-ES" sz="2000" dirty="0" smtClean="0">
                    <a:solidFill>
                      <a:srgbClr val="D95319"/>
                    </a:solidFill>
                    <a:latin typeface="Arial Narrow" panose="020B0506020202030204" pitchFamily="34" charset="0"/>
                  </a:rPr>
                  <a:t>High-</a:t>
                </a:r>
                <a:r>
                  <a:rPr lang="es-ES" sz="2000" dirty="0" err="1" smtClean="0">
                    <a:solidFill>
                      <a:srgbClr val="D95319"/>
                    </a:solidFill>
                    <a:latin typeface="Arial Narrow" panose="020B0506020202030204" pitchFamily="34" charset="0"/>
                  </a:rPr>
                  <a:t>freq</a:t>
                </a:r>
                <a:r>
                  <a:rPr lang="es-ES" sz="2000" dirty="0" smtClean="0">
                    <a:solidFill>
                      <a:srgbClr val="D95319"/>
                    </a:solidFill>
                    <a:latin typeface="Arial Narrow" panose="020B0506020202030204" pitchFamily="34" charset="0"/>
                  </a:rPr>
                  <a:t>. </a:t>
                </a:r>
                <a:r>
                  <a:rPr lang="es-ES" sz="2000" dirty="0" err="1" smtClean="0">
                    <a:solidFill>
                      <a:srgbClr val="D95319"/>
                    </a:solidFill>
                    <a:latin typeface="Arial Narrow" panose="020B0506020202030204" pitchFamily="34" charset="0"/>
                  </a:rPr>
                  <a:t>range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s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3−4 </m:t>
                    </m:r>
                    <m:sSub>
                      <m:sSubPr>
                        <m:ctrlP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s-ES" sz="2000" dirty="0" smtClean="0">
                    <a:latin typeface="Arial Narrow" panose="020B0506020202030204" pitchFamily="34" charset="0"/>
                  </a:rPr>
                  <a:t>  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endParaRPr lang="es-ES" sz="800" dirty="0" smtClean="0">
                  <a:latin typeface="Arial Narrow" panose="020B0506020202030204" pitchFamily="34" charset="0"/>
                </a:endParaRPr>
              </a:p>
              <a:p>
                <a:pPr marL="800100" lvl="1" indent="-342900" algn="just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s-ES" sz="2000" dirty="0" smtClean="0">
                    <a:solidFill>
                      <a:srgbClr val="4297CE"/>
                    </a:solidFill>
                    <a:latin typeface="Arial Narrow" panose="020B0506020202030204" pitchFamily="34" charset="0"/>
                  </a:rPr>
                  <a:t>ZF-</a:t>
                </a:r>
                <a:r>
                  <a:rPr lang="es-ES" sz="2000" dirty="0" err="1" smtClean="0">
                    <a:solidFill>
                      <a:srgbClr val="4297CE"/>
                    </a:solidFill>
                    <a:latin typeface="Arial Narrow" panose="020B0506020202030204" pitchFamily="34" charset="0"/>
                  </a:rPr>
                  <a:t>freq</a:t>
                </a:r>
                <a:r>
                  <a:rPr lang="es-ES" sz="2000" dirty="0" smtClean="0">
                    <a:solidFill>
                      <a:srgbClr val="4297CE"/>
                    </a:solidFill>
                    <a:latin typeface="Arial Narrow" panose="020B0506020202030204" pitchFamily="34" charset="0"/>
                  </a:rPr>
                  <a:t> </a:t>
                </a:r>
                <a:r>
                  <a:rPr lang="es-ES" sz="2000" dirty="0" err="1" smtClean="0">
                    <a:solidFill>
                      <a:srgbClr val="4297CE"/>
                    </a:solidFill>
                    <a:latin typeface="Arial Narrow" panose="020B0506020202030204" pitchFamily="34" charset="0"/>
                  </a:rPr>
                  <a:t>range</a:t>
                </a:r>
                <a:r>
                  <a:rPr lang="es-ES" sz="2000" dirty="0" smtClean="0">
                    <a:latin typeface="Arial Narrow" panose="020B0506020202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s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&gt;20</m:t>
                    </m:r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s-E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s-E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rad>
                  </m:oMath>
                </a14:m>
                <a:r>
                  <a:rPr lang="es-ES" sz="2000" dirty="0">
                    <a:latin typeface="Arial Narrow" panose="020B0506020202030204" pitchFamily="34" charset="0"/>
                  </a:rPr>
                  <a:t>  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2000" dirty="0" smtClean="0">
                  <a:latin typeface="Arial Narrow" panose="020B0506020202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s-ES" sz="400" dirty="0" smtClean="0"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305" name="CuadroTexto 3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72" y="3228218"/>
                <a:ext cx="5450728" cy="3871381"/>
              </a:xfrm>
              <a:prstGeom prst="rect">
                <a:avLst/>
              </a:prstGeom>
              <a:blipFill>
                <a:blip r:embed="rId7"/>
                <a:stretch>
                  <a:fillRect l="-1790" r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uadroTexto 28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11 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67" y="955895"/>
            <a:ext cx="4223868" cy="25819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Effect of zonal flows on magnetic confinement systems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7582" y="3676032"/>
            <a:ext cx="1143321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2400" dirty="0">
                <a:latin typeface="Arial Narrow" panose="020B0506020202030204" pitchFamily="34" charset="0"/>
              </a:rPr>
              <a:t>Zonal </a:t>
            </a:r>
            <a:r>
              <a:rPr lang="es-ES" sz="2400" dirty="0" err="1">
                <a:latin typeface="Arial Narrow" panose="020B0506020202030204" pitchFamily="34" charset="0"/>
              </a:rPr>
              <a:t>flows</a:t>
            </a:r>
            <a:r>
              <a:rPr lang="es-ES" sz="2400" dirty="0">
                <a:latin typeface="Arial Narrow" panose="020B0506020202030204" pitchFamily="34" charset="0"/>
              </a:rPr>
              <a:t> </a:t>
            </a:r>
            <a:r>
              <a:rPr lang="es-ES" sz="2400" dirty="0" err="1">
                <a:latin typeface="Arial Narrow" panose="020B0506020202030204" pitchFamily="34" charset="0"/>
              </a:rPr>
              <a:t>take</a:t>
            </a:r>
            <a:r>
              <a:rPr lang="es-ES" sz="2400" dirty="0">
                <a:latin typeface="Arial Narrow" panose="020B0506020202030204" pitchFamily="34" charset="0"/>
              </a:rPr>
              <a:t> place </a:t>
            </a:r>
            <a:r>
              <a:rPr lang="es-ES" sz="2400" dirty="0" err="1">
                <a:latin typeface="Arial Narrow" panose="020B0506020202030204" pitchFamily="34" charset="0"/>
              </a:rPr>
              <a:t>along</a:t>
            </a:r>
            <a:r>
              <a:rPr lang="es-ES" sz="2400" dirty="0">
                <a:latin typeface="Arial Narrow" panose="020B0506020202030204" pitchFamily="34" charset="0"/>
              </a:rPr>
              <a:t> flux </a:t>
            </a:r>
            <a:r>
              <a:rPr lang="es-ES" sz="2400" dirty="0" err="1" smtClean="0">
                <a:latin typeface="Arial Narrow" panose="020B0506020202030204" pitchFamily="34" charset="0"/>
              </a:rPr>
              <a:t>surfaces</a:t>
            </a:r>
            <a:r>
              <a:rPr lang="es-ES" sz="2400" dirty="0" smtClean="0">
                <a:latin typeface="Arial Narrow" panose="020B0506020202030204" pitchFamily="34" charset="0"/>
              </a:rPr>
              <a:t> and </a:t>
            </a:r>
            <a:r>
              <a:rPr lang="es-ES" sz="2400" dirty="0">
                <a:latin typeface="Arial Narrow" panose="020B0506020202030204" pitchFamily="34" charset="0"/>
              </a:rPr>
              <a:t>cause no </a:t>
            </a:r>
            <a:r>
              <a:rPr lang="es-ES" sz="2400" dirty="0" err="1" smtClean="0">
                <a:latin typeface="Arial Narrow" panose="020B0506020202030204" pitchFamily="34" charset="0"/>
              </a:rPr>
              <a:t>direct</a:t>
            </a:r>
            <a:r>
              <a:rPr lang="es-ES" sz="2400" dirty="0" smtClean="0">
                <a:latin typeface="Arial Narrow" panose="020B0506020202030204" pitchFamily="34" charset="0"/>
              </a:rPr>
              <a:t> radial </a:t>
            </a:r>
            <a:r>
              <a:rPr lang="es-ES" sz="2400" dirty="0" err="1" smtClean="0">
                <a:latin typeface="Arial Narrow" panose="020B0506020202030204" pitchFamily="34" charset="0"/>
              </a:rPr>
              <a:t>transport</a:t>
            </a:r>
            <a:r>
              <a:rPr lang="es-ES" sz="2400" dirty="0" smtClean="0">
                <a:latin typeface="Arial Narrow" panose="020B0506020202030204" pitchFamily="34" charset="0"/>
              </a:rPr>
              <a:t>. </a:t>
            </a:r>
            <a:r>
              <a:rPr lang="es-ES" sz="2400" dirty="0" err="1" smtClean="0">
                <a:latin typeface="Arial Narrow" panose="020B0506020202030204" pitchFamily="34" charset="0"/>
              </a:rPr>
              <a:t>However</a:t>
            </a:r>
            <a:r>
              <a:rPr lang="es-ES" sz="2400" dirty="0" smtClean="0">
                <a:latin typeface="Arial Narrow" panose="020B0506020202030204" pitchFamily="34" charset="0"/>
              </a:rPr>
              <a:t>, ZF </a:t>
            </a:r>
            <a:r>
              <a:rPr lang="es-ES" sz="2400" dirty="0" err="1" smtClean="0">
                <a:latin typeface="Arial Narrow" panose="020B0506020202030204" pitchFamily="34" charset="0"/>
              </a:rPr>
              <a:t>interact</a:t>
            </a:r>
            <a:r>
              <a:rPr lang="es-ES" sz="2400" dirty="0" smtClean="0">
                <a:latin typeface="Arial Narrow" panose="020B0506020202030204" pitchFamily="34" charset="0"/>
              </a:rPr>
              <a:t> </a:t>
            </a:r>
            <a:r>
              <a:rPr lang="es-ES" sz="2400" dirty="0" err="1" smtClean="0">
                <a:latin typeface="Arial Narrow" panose="020B0506020202030204" pitchFamily="34" charset="0"/>
              </a:rPr>
              <a:t>with</a:t>
            </a:r>
            <a:r>
              <a:rPr lang="es-ES" sz="2400" dirty="0" smtClean="0">
                <a:latin typeface="Arial Narrow" panose="020B0506020202030204" pitchFamily="34" charset="0"/>
              </a:rPr>
              <a:t> </a:t>
            </a:r>
            <a:r>
              <a:rPr lang="es-ES" sz="2400" dirty="0" err="1" smtClean="0">
                <a:latin typeface="Arial Narrow" panose="020B0506020202030204" pitchFamily="34" charset="0"/>
              </a:rPr>
              <a:t>the</a:t>
            </a:r>
            <a:r>
              <a:rPr lang="es-ES" sz="2400" dirty="0" smtClean="0">
                <a:latin typeface="Arial Narrow" panose="020B0506020202030204" pitchFamily="34" charset="0"/>
              </a:rPr>
              <a:t> </a:t>
            </a:r>
            <a:r>
              <a:rPr lang="es-ES" sz="2400" dirty="0" err="1" smtClean="0">
                <a:latin typeface="Arial Narrow" panose="020B0506020202030204" pitchFamily="34" charset="0"/>
              </a:rPr>
              <a:t>rest</a:t>
            </a:r>
            <a:r>
              <a:rPr lang="es-ES" sz="2400" dirty="0" smtClean="0">
                <a:latin typeface="Arial Narrow" panose="020B0506020202030204" pitchFamily="34" charset="0"/>
              </a:rPr>
              <a:t> of plasma </a:t>
            </a:r>
            <a:r>
              <a:rPr lang="es-ES" sz="2400" dirty="0" err="1" smtClean="0">
                <a:latin typeface="Arial Narrow" panose="020B0506020202030204" pitchFamily="34" charset="0"/>
              </a:rPr>
              <a:t>turbulence</a:t>
            </a:r>
            <a:r>
              <a:rPr lang="es-ES" sz="2400" dirty="0" smtClean="0">
                <a:latin typeface="Arial Narrow" panose="020B0506020202030204" pitchFamily="34" charset="0"/>
              </a:rPr>
              <a:t>, </a:t>
            </a:r>
            <a:r>
              <a:rPr lang="es-ES" sz="2400" dirty="0" err="1" smtClean="0">
                <a:latin typeface="Arial Narrow" panose="020B0506020202030204" pitchFamily="34" charset="0"/>
              </a:rPr>
              <a:t>indirectly</a:t>
            </a:r>
            <a:r>
              <a:rPr lang="es-ES" sz="2400" dirty="0" smtClean="0">
                <a:latin typeface="Arial Narrow" panose="020B0506020202030204" pitchFamily="34" charset="0"/>
              </a:rPr>
              <a:t> </a:t>
            </a:r>
            <a:r>
              <a:rPr lang="es-ES" sz="2400" dirty="0" err="1" smtClean="0">
                <a:latin typeface="Arial Narrow" panose="020B0506020202030204" pitchFamily="34" charset="0"/>
              </a:rPr>
              <a:t>regulating</a:t>
            </a:r>
            <a:r>
              <a:rPr lang="es-ES" sz="2400" dirty="0" smtClean="0">
                <a:latin typeface="Arial Narrow" panose="020B0506020202030204" pitchFamily="34" charset="0"/>
              </a:rPr>
              <a:t> </a:t>
            </a:r>
            <a:r>
              <a:rPr lang="es-ES" sz="2400" dirty="0" err="1" smtClean="0">
                <a:latin typeface="Arial Narrow" panose="020B0506020202030204" pitchFamily="34" charset="0"/>
              </a:rPr>
              <a:t>turbulent</a:t>
            </a:r>
            <a:r>
              <a:rPr lang="es-ES" sz="2400" dirty="0" smtClean="0">
                <a:latin typeface="Arial Narrow" panose="020B0506020202030204" pitchFamily="34" charset="0"/>
              </a:rPr>
              <a:t> </a:t>
            </a:r>
            <a:r>
              <a:rPr lang="es-ES" sz="2400" dirty="0" err="1" smtClean="0">
                <a:latin typeface="Arial Narrow" panose="020B0506020202030204" pitchFamily="34" charset="0"/>
              </a:rPr>
              <a:t>transport</a:t>
            </a:r>
            <a:r>
              <a:rPr lang="es-ES" sz="2400" dirty="0" smtClean="0">
                <a:latin typeface="Arial Narrow" panose="020B0506020202030204" pitchFamily="34" charset="0"/>
              </a:rPr>
              <a:t>.  </a:t>
            </a:r>
          </a:p>
          <a:p>
            <a:pPr algn="just"/>
            <a:endParaRPr lang="es-ES" sz="800" dirty="0">
              <a:latin typeface="Arial Narrow" panose="020B0506020202030204" pitchFamily="34" charset="0"/>
            </a:endParaRPr>
          </a:p>
          <a:p>
            <a:pPr algn="just"/>
            <a:r>
              <a:rPr lang="es-ES" sz="2400" dirty="0" smtClean="0">
                <a:latin typeface="Arial Narrow" panose="020B0506020202030204" pitchFamily="34" charset="0"/>
              </a:rPr>
              <a:t>Key </a:t>
            </a:r>
            <a:r>
              <a:rPr lang="es-ES" sz="2400" dirty="0" err="1" smtClean="0">
                <a:latin typeface="Arial Narrow" panose="020B0506020202030204" pitchFamily="34" charset="0"/>
              </a:rPr>
              <a:t>mechanisms</a:t>
            </a:r>
            <a:r>
              <a:rPr lang="es-ES" sz="2400" dirty="0" smtClean="0">
                <a:latin typeface="Arial Narrow" panose="020B0506020202030204" pitchFamily="34" charset="0"/>
              </a:rPr>
              <a:t> </a:t>
            </a:r>
            <a:r>
              <a:rPr lang="es-ES" sz="2400" dirty="0" err="1" smtClean="0">
                <a:latin typeface="Arial Narrow" panose="020B0506020202030204" pitchFamily="34" charset="0"/>
              </a:rPr>
              <a:t>include</a:t>
            </a:r>
            <a:r>
              <a:rPr lang="es-ES" sz="2400" dirty="0" smtClean="0">
                <a:latin typeface="Arial Narrow" panose="020B0506020202030204" pitchFamily="34" charset="0"/>
              </a:rPr>
              <a:t>:</a:t>
            </a:r>
          </a:p>
          <a:p>
            <a:pPr algn="just"/>
            <a:endParaRPr lang="es-E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Suppression </a:t>
            </a:r>
            <a:r>
              <a:rPr lang="en-US" sz="2000" dirty="0">
                <a:latin typeface="Arial Narrow" panose="020B0506020202030204" pitchFamily="34" charset="0"/>
              </a:rPr>
              <a:t>of </a:t>
            </a:r>
            <a:r>
              <a:rPr lang="en-US" sz="2000" dirty="0" smtClean="0">
                <a:latin typeface="Arial Narrow" panose="020B0506020202030204" pitchFamily="34" charset="0"/>
              </a:rPr>
              <a:t>turbulence by </a:t>
            </a:r>
            <a:r>
              <a:rPr lang="en-US" sz="2000" dirty="0">
                <a:latin typeface="Arial Narrow" panose="020B0506020202030204" pitchFamily="34" charset="0"/>
              </a:rPr>
              <a:t>shear </a:t>
            </a:r>
            <a:r>
              <a:rPr lang="en-US" sz="2000" dirty="0" smtClean="0">
                <a:latin typeface="Arial Narrow" panose="020B0506020202030204" pitchFamily="34" charset="0"/>
              </a:rPr>
              <a:t>flows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Determination of the saturated turbulence state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Activation </a:t>
            </a:r>
            <a:r>
              <a:rPr lang="en-US" sz="2000" dirty="0">
                <a:latin typeface="Arial Narrow" panose="020B0506020202030204" pitchFamily="34" charset="0"/>
              </a:rPr>
              <a:t>of large-scale damped </a:t>
            </a:r>
            <a:r>
              <a:rPr lang="en-US" sz="2000" dirty="0" smtClean="0">
                <a:latin typeface="Arial Narrow" panose="020B0506020202030204" pitchFamily="34" charset="0"/>
              </a:rPr>
              <a:t>modes at finite </a:t>
            </a:r>
            <a:r>
              <a:rPr lang="en-US" sz="2000" dirty="0" smtClean="0">
                <a:latin typeface="Symbol" panose="05050102010706020507" pitchFamily="18" charset="2"/>
              </a:rPr>
              <a:t>b</a:t>
            </a: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00163" y="3489214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>
                <a:latin typeface="Arial Narrow" panose="020B0506020202030204" pitchFamily="34" charset="0"/>
              </a:rPr>
              <a:t>Z. Lin, Science, 1998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945" y="1003689"/>
            <a:ext cx="4226599" cy="206972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757426" y="3440533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smtClean="0">
                <a:latin typeface="Arial Narrow" panose="020B0506020202030204" pitchFamily="34" charset="0"/>
              </a:rPr>
              <a:t>T.-H. Watanabe, PRL, 2008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8976800" y="860604"/>
            <a:ext cx="2819958" cy="2906637"/>
            <a:chOff x="8946152" y="753336"/>
            <a:chExt cx="2819958" cy="290663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/>
            <a:srcRect l="54585"/>
            <a:stretch/>
          </p:blipFill>
          <p:spPr>
            <a:xfrm>
              <a:off x="9363660" y="753336"/>
              <a:ext cx="2402450" cy="2903031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/>
            <a:srcRect r="92590"/>
            <a:stretch/>
          </p:blipFill>
          <p:spPr>
            <a:xfrm>
              <a:off x="8946152" y="756942"/>
              <a:ext cx="391970" cy="2903031"/>
            </a:xfrm>
            <a:prstGeom prst="rect">
              <a:avLst/>
            </a:prstGeom>
          </p:spPr>
        </p:pic>
      </p:grpSp>
      <p:sp>
        <p:nvSpPr>
          <p:cNvPr id="19" name="CuadroTexto 18"/>
          <p:cNvSpPr txBox="1"/>
          <p:nvPr/>
        </p:nvSpPr>
        <p:spPr>
          <a:xfrm>
            <a:off x="6036875" y="2537282"/>
            <a:ext cx="1588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000" b="1" i="1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endParaRPr lang="es-ES" sz="100" b="1" i="1" dirty="0" smtClean="0">
              <a:solidFill>
                <a:schemeClr val="bg1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108208" y="2537281"/>
            <a:ext cx="1588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000" b="1" i="1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endParaRPr lang="es-ES" sz="100" b="1" i="1" dirty="0" smtClean="0">
              <a:solidFill>
                <a:schemeClr val="bg1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352331" y="684677"/>
            <a:ext cx="1588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DC612B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000" b="1" smtClean="0">
                <a:latin typeface="Arial" panose="020B0604020202020204" pitchFamily="34" charset="0"/>
                <a:cs typeface="Arial" panose="020B0604020202020204" pitchFamily="34" charset="0"/>
              </a:rPr>
              <a:t>strong ZF</a:t>
            </a:r>
            <a:endParaRPr lang="es-E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435347" y="683632"/>
            <a:ext cx="1588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DC612B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000" b="1" smtClean="0">
                <a:latin typeface="Arial" panose="020B0604020202020204" pitchFamily="34" charset="0"/>
                <a:cs typeface="Arial" panose="020B0604020202020204" pitchFamily="34" charset="0"/>
              </a:rPr>
              <a:t>weak ZF</a:t>
            </a:r>
            <a:endParaRPr lang="es-E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79544" y="684677"/>
            <a:ext cx="1588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DC612B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000" b="1" smtClean="0">
                <a:latin typeface="Arial" panose="020B0604020202020204" pitchFamily="34" charset="0"/>
                <a:cs typeface="Arial" panose="020B0604020202020204" pitchFamily="34" charset="0"/>
              </a:rPr>
              <a:t>strong ZF</a:t>
            </a:r>
            <a:endParaRPr lang="es-E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062560" y="683632"/>
            <a:ext cx="1588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DC612B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1000" b="1" smtClean="0">
                <a:latin typeface="Arial" panose="020B0604020202020204" pitchFamily="34" charset="0"/>
                <a:cs typeface="Arial" panose="020B0604020202020204" pitchFamily="34" charset="0"/>
              </a:rPr>
              <a:t>weak ZF</a:t>
            </a:r>
            <a:endParaRPr lang="es-ES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934632" y="5404257"/>
            <a:ext cx="406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ZF is positive for confinement </a:t>
            </a:r>
            <a:endParaRPr lang="es-ES" sz="2400" b="1" dirty="0" smtClean="0">
              <a:solidFill>
                <a:srgbClr val="174693"/>
              </a:solidFill>
              <a:latin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934632" y="5841489"/>
            <a:ext cx="406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r>
              <a:rPr lang="en-US" sz="2000" b="1" dirty="0" smtClean="0">
                <a:solidFill>
                  <a:srgbClr val="D95319"/>
                </a:solidFill>
                <a:latin typeface="Arial Narrow" panose="020B0506020202030204" pitchFamily="34" charset="0"/>
              </a:rPr>
              <a:t>ZF is negative for confinement </a:t>
            </a:r>
            <a:endParaRPr lang="es-ES" sz="2400" b="1" dirty="0" smtClean="0">
              <a:solidFill>
                <a:srgbClr val="D95319"/>
              </a:solidFill>
              <a:latin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933784" y="4969192"/>
            <a:ext cx="406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800" smtClean="0">
              <a:latin typeface="Arial Narrow" panose="020B0506020202030204" pitchFamily="34" charset="0"/>
            </a:endParaRPr>
          </a:p>
          <a:p>
            <a:r>
              <a:rPr lang="en-US" sz="2000" b="1" smtClean="0">
                <a:solidFill>
                  <a:srgbClr val="174693"/>
                </a:solidFill>
                <a:latin typeface="Arial Narrow" panose="020B0506020202030204" pitchFamily="34" charset="0"/>
              </a:rPr>
              <a:t>ZF is positive for confinement </a:t>
            </a:r>
            <a:endParaRPr lang="es-ES" sz="2400" b="1" smtClean="0">
              <a:solidFill>
                <a:srgbClr val="174693"/>
              </a:solidFill>
              <a:latin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400" dirty="0" smtClean="0">
              <a:latin typeface="Arial Narrow" panose="020B0506020202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2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674649" y="6029147"/>
            <a:ext cx="1864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Arial Narrow" panose="020B0506020202030204" pitchFamily="34" charset="0"/>
              </a:rPr>
              <a:t>[P. W. Terry, NF, 2015]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660765" y="5597274"/>
            <a:ext cx="1864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Arial Narrow" panose="020B0506020202030204" pitchFamily="34" charset="0"/>
              </a:rPr>
              <a:t>[P. Diamond, PPCF, 2005]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660765" y="5160242"/>
            <a:ext cx="1864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Arial Narrow" panose="020B0506020202030204" pitchFamily="34" charset="0"/>
              </a:rPr>
              <a:t>[H. </a:t>
            </a:r>
            <a:r>
              <a:rPr lang="en-US" sz="1400" i="1" dirty="0" err="1" smtClean="0">
                <a:latin typeface="Arial Narrow" panose="020B0506020202030204" pitchFamily="34" charset="0"/>
              </a:rPr>
              <a:t>Biglari</a:t>
            </a:r>
            <a:r>
              <a:rPr lang="en-US" sz="1400" i="1" dirty="0" smtClean="0">
                <a:latin typeface="Arial Narrow" panose="020B0506020202030204" pitchFamily="34" charset="0"/>
              </a:rPr>
              <a:t>, PF-B, 1990]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6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6023414" y="2462395"/>
                <a:ext cx="5077095" cy="238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Detected by disconnected dual DR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Broad range activity between 0.4-2.5 kHz</a:t>
                </a:r>
                <a:endParaRPr lang="en-CA" sz="2000" dirty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No correlation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CA" sz="2000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, current fluctuations</a:t>
                </a:r>
                <a:endParaRPr lang="en-CA" sz="20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Radial correlation reveals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𝑍𝐹</m:t>
                        </m:r>
                      </m:sub>
                    </m:sSub>
                    <m:r>
                      <a:rPr lang="es-ES" sz="2000" i="1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ES" sz="2000" b="0" i="1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20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2000" b="0" i="1" smtClean="0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</a:pPr>
                <a:endParaRPr lang="en-CA" sz="200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CA" sz="24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414" y="2462395"/>
                <a:ext cx="5077095" cy="2385268"/>
              </a:xfrm>
              <a:prstGeom prst="rect">
                <a:avLst/>
              </a:prstGeom>
              <a:blipFill>
                <a:blip r:embed="rId3"/>
                <a:stretch>
                  <a:fillRect t="-15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Outline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780" y="2493524"/>
            <a:ext cx="368025" cy="368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780" y="2861549"/>
            <a:ext cx="368025" cy="3680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54" y="3229574"/>
            <a:ext cx="368025" cy="368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780" y="3597599"/>
            <a:ext cx="368025" cy="368025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454995"/>
              </p:ext>
            </p:extLst>
          </p:nvPr>
        </p:nvGraphicFramePr>
        <p:xfrm>
          <a:off x="1153159" y="2488444"/>
          <a:ext cx="9947349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5163">
                  <a:extLst>
                    <a:ext uri="{9D8B030D-6E8A-4147-A177-3AD203B41FA5}">
                      <a16:colId xmlns:a16="http://schemas.microsoft.com/office/drawing/2014/main" val="2596989597"/>
                    </a:ext>
                  </a:extLst>
                </a:gridCol>
                <a:gridCol w="444429">
                  <a:extLst>
                    <a:ext uri="{9D8B030D-6E8A-4147-A177-3AD203B41FA5}">
                      <a16:colId xmlns:a16="http://schemas.microsoft.com/office/drawing/2014/main" val="3457663105"/>
                    </a:ext>
                  </a:extLst>
                </a:gridCol>
                <a:gridCol w="4607757">
                  <a:extLst>
                    <a:ext uri="{9D8B030D-6E8A-4147-A177-3AD203B41FA5}">
                      <a16:colId xmlns:a16="http://schemas.microsoft.com/office/drawing/2014/main" val="1382754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702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88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40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211755"/>
                  </a:ext>
                </a:extLst>
              </a:tr>
            </a:tbl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355007" y="903591"/>
            <a:ext cx="52634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7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Introduction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Experimental detection of ZF at W7-X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Main experimental signatures of ZF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0-phase LRC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Low frequency</a:t>
            </a:r>
            <a:endParaRPr lang="en-CA" sz="20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Electrostatic character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Mesoscale structures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Verification with </a:t>
            </a:r>
            <a:r>
              <a:rPr lang="en-CA" sz="24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gyrokinetic</a:t>
            </a: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codes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Simulation of ZF in realistic 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conditions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Comparison to experiments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972800" y="6588623"/>
            <a:ext cx="904515" cy="21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17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Gyrokinetic</a:t>
            </a:r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 simulations are carried out with realistic profiles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7" name="CuadroTexto 3"/>
          <p:cNvSpPr txBox="1"/>
          <p:nvPr/>
        </p:nvSpPr>
        <p:spPr>
          <a:xfrm>
            <a:off x="319276" y="834945"/>
            <a:ext cx="1145344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Non-linear GK simulations are carried out to substantiate the experimental characterization of the ZF:</a:t>
            </a:r>
          </a:p>
          <a:p>
            <a:pPr algn="just"/>
            <a:endParaRPr lang="en-US" sz="32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EUTERPE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506020202030204" pitchFamily="34" charset="0"/>
            </a:endParaRPr>
          </a:p>
          <a:p>
            <a:pPr algn="just"/>
            <a:endParaRPr lang="en-US" dirty="0" smtClean="0">
              <a:latin typeface="Arial Narrow" panose="020B0506020202030204" pitchFamily="34" charset="0"/>
            </a:endParaRPr>
          </a:p>
          <a:p>
            <a:pPr algn="just"/>
            <a:endParaRPr lang="en-US" baseline="-25000" dirty="0" smtClean="0">
              <a:latin typeface="Arial Narrow" panose="020B0506020202030204" pitchFamily="34" charset="0"/>
            </a:endParaRPr>
          </a:p>
          <a:p>
            <a:pPr algn="just"/>
            <a:endParaRPr lang="en-US" baseline="-25000" dirty="0" smtClean="0">
              <a:latin typeface="Arial Narrow" panose="020B0506020202030204" pitchFamily="34" charset="0"/>
            </a:endParaRPr>
          </a:p>
        </p:txBody>
      </p:sp>
      <p:sp>
        <p:nvSpPr>
          <p:cNvPr id="8" name="CuadroTexto 3"/>
          <p:cNvSpPr txBox="1"/>
          <p:nvPr/>
        </p:nvSpPr>
        <p:spPr>
          <a:xfrm>
            <a:off x="2010289" y="1450676"/>
            <a:ext cx="396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radially global (</a:t>
            </a:r>
            <a:r>
              <a:rPr lang="en-US" sz="2000" dirty="0">
                <a:latin typeface="Arial Narrow" panose="020B0506020202030204" pitchFamily="34" charset="0"/>
              </a:rPr>
              <a:t>0.2 &lt; ρ &lt; 0.9 </a:t>
            </a:r>
            <a:r>
              <a:rPr lang="en-US" sz="2000" dirty="0" smtClean="0">
                <a:latin typeface="Arial Narrow" panose="020B0506020202030204" pitchFamily="34" charset="0"/>
              </a:rPr>
              <a:t>domain)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adiabatic electrons</a:t>
            </a:r>
            <a:endParaRPr lang="en-US" dirty="0">
              <a:latin typeface="Arial Narrow" panose="020B0506020202030204" pitchFamily="34" charset="0"/>
            </a:endParaRPr>
          </a:p>
        </p:txBody>
      </p:sp>
      <p:pic>
        <p:nvPicPr>
          <p:cNvPr id="9" name="Imagen 8"/>
          <p:cNvPicPr>
            <a:picLocks/>
          </p:cNvPicPr>
          <p:nvPr/>
        </p:nvPicPr>
        <p:blipFill rotWithShape="1">
          <a:blip r:embed="rId3"/>
          <a:srcRect l="20399" t="14677" r="76852"/>
          <a:stretch/>
        </p:blipFill>
        <p:spPr>
          <a:xfrm>
            <a:off x="7507292" y="1453673"/>
            <a:ext cx="188688" cy="828000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6131170" y="1685734"/>
            <a:ext cx="3507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Courier"/>
              </a:rPr>
              <a:t>stella</a:t>
            </a:r>
            <a:endParaRPr lang="en-US" b="1" dirty="0">
              <a:latin typeface="Courier"/>
            </a:endParaRPr>
          </a:p>
        </p:txBody>
      </p:sp>
      <p:pic>
        <p:nvPicPr>
          <p:cNvPr id="11" name="Imagen 10"/>
          <p:cNvPicPr>
            <a:picLocks/>
          </p:cNvPicPr>
          <p:nvPr/>
        </p:nvPicPr>
        <p:blipFill rotWithShape="1">
          <a:blip r:embed="rId3"/>
          <a:srcRect l="20399" t="14677" r="76852"/>
          <a:stretch/>
        </p:blipFill>
        <p:spPr>
          <a:xfrm>
            <a:off x="1821601" y="1453673"/>
            <a:ext cx="188688" cy="828000"/>
          </a:xfrm>
          <a:prstGeom prst="rect">
            <a:avLst/>
          </a:prstGeom>
        </p:spPr>
      </p:pic>
      <p:sp>
        <p:nvSpPr>
          <p:cNvPr id="12" name="CuadroTexto 3"/>
          <p:cNvSpPr txBox="1"/>
          <p:nvPr/>
        </p:nvSpPr>
        <p:spPr>
          <a:xfrm>
            <a:off x="7695980" y="1444927"/>
            <a:ext cx="396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flux tube (ρ ~ 0.6) @ DR-V1 position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kinetic electrons</a:t>
            </a:r>
            <a:endParaRPr lang="en-US" dirty="0">
              <a:latin typeface="Arial Narrow" panose="020B050602020203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22" y="3202203"/>
            <a:ext cx="4830286" cy="2939751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346306" y="2460936"/>
            <a:ext cx="5373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 smtClean="0">
                <a:latin typeface="Arial Narrow" panose="020B0506020202030204" pitchFamily="34" charset="0"/>
              </a:rPr>
              <a:t>R. </a:t>
            </a:r>
            <a:r>
              <a:rPr lang="es-ES" sz="1600" i="1" dirty="0" err="1" smtClean="0">
                <a:latin typeface="Arial Narrow" panose="020B0506020202030204" pitchFamily="34" charset="0"/>
              </a:rPr>
              <a:t>Kleiber</a:t>
            </a:r>
            <a:r>
              <a:rPr lang="es-ES" sz="1600" i="1" dirty="0" smtClean="0">
                <a:latin typeface="Arial Narrow" panose="020B0506020202030204" pitchFamily="34" charset="0"/>
              </a:rPr>
              <a:t>, CPC, </a:t>
            </a:r>
            <a:r>
              <a:rPr lang="es-ES" sz="1600" i="1" dirty="0">
                <a:latin typeface="Arial Narrow" panose="020B0506020202030204" pitchFamily="34" charset="0"/>
              </a:rPr>
              <a:t>2024; </a:t>
            </a:r>
            <a:r>
              <a:rPr lang="es-ES" sz="1600" i="1" dirty="0" smtClean="0">
                <a:latin typeface="Arial Narrow" panose="020B0506020202030204" pitchFamily="34" charset="0"/>
              </a:rPr>
              <a:t>E</a:t>
            </a:r>
            <a:r>
              <a:rPr lang="es-ES" sz="1600" i="1" dirty="0">
                <a:latin typeface="Arial Narrow" panose="020B0506020202030204" pitchFamily="34" charset="0"/>
              </a:rPr>
              <a:t>. Sánchez, JPP, </a:t>
            </a:r>
            <a:r>
              <a:rPr lang="es-ES" sz="1600" i="1" dirty="0" smtClean="0">
                <a:latin typeface="Arial Narrow" panose="020B0506020202030204" pitchFamily="34" charset="0"/>
              </a:rPr>
              <a:t>2020; E. </a:t>
            </a:r>
            <a:r>
              <a:rPr lang="es-ES" sz="1600" i="1" dirty="0" err="1" smtClean="0">
                <a:latin typeface="Arial Narrow" panose="020B0506020202030204" pitchFamily="34" charset="0"/>
              </a:rPr>
              <a:t>Sanchez</a:t>
            </a:r>
            <a:r>
              <a:rPr lang="es-ES" sz="1600" i="1" dirty="0" smtClean="0">
                <a:latin typeface="Arial Narrow" panose="020B0506020202030204" pitchFamily="34" charset="0"/>
              </a:rPr>
              <a:t>, NF, 2023</a:t>
            </a:r>
            <a:endParaRPr lang="es-ES" sz="1600" dirty="0"/>
          </a:p>
        </p:txBody>
      </p:sp>
      <p:sp>
        <p:nvSpPr>
          <p:cNvPr id="28" name="Rectángulo 27"/>
          <p:cNvSpPr/>
          <p:nvPr/>
        </p:nvSpPr>
        <p:spPr>
          <a:xfrm>
            <a:off x="6123337" y="2458237"/>
            <a:ext cx="36157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 smtClean="0">
                <a:latin typeface="Arial Narrow" panose="020B0506020202030204" pitchFamily="34" charset="0"/>
              </a:rPr>
              <a:t>M. Barnes, JPP, 2019; A. González, NF 2024, </a:t>
            </a:r>
            <a:endParaRPr lang="es-ES" sz="1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latin typeface="Arial Narrow" panose="020B0506020202030204" pitchFamily="34" charset="0"/>
              </a:rPr>
              <a:t>12 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304" y="2880525"/>
            <a:ext cx="3926696" cy="32614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994028" y="6223591"/>
            <a:ext cx="1763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latin typeface="Arial Narrow" panose="020B0506020202030204" pitchFamily="34" charset="0"/>
              </a:rPr>
              <a:t>Courtesy E. Sanchez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810318" y="6223363"/>
            <a:ext cx="2764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>
                <a:latin typeface="Arial Narrow" panose="020B0506020202030204" pitchFamily="34" charset="0"/>
              </a:rPr>
              <a:t>H. </a:t>
            </a:r>
            <a:r>
              <a:rPr lang="es-ES" sz="1600" i="1" dirty="0" err="1">
                <a:latin typeface="Arial Narrow" panose="020B0506020202030204" pitchFamily="34" charset="0"/>
              </a:rPr>
              <a:t>Thienpondt</a:t>
            </a:r>
            <a:r>
              <a:rPr lang="es-ES" sz="1600" i="1" dirty="0">
                <a:latin typeface="Arial Narrow" panose="020B0506020202030204" pitchFamily="34" charset="0"/>
              </a:rPr>
              <a:t>, </a:t>
            </a:r>
            <a:r>
              <a:rPr lang="es-ES" sz="1600" i="1" dirty="0" err="1">
                <a:latin typeface="Arial Narrow" panose="020B0506020202030204" pitchFamily="34" charset="0"/>
              </a:rPr>
              <a:t>submitted</a:t>
            </a:r>
            <a:r>
              <a:rPr lang="es-ES" sz="1600" i="1" dirty="0">
                <a:latin typeface="Arial Narrow" panose="020B0506020202030204" pitchFamily="34" charset="0"/>
              </a:rPr>
              <a:t> NF, 2024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84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59" y="3111173"/>
            <a:ext cx="3446904" cy="3373824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4"/>
          <a:srcRect l="3434" b="58372"/>
          <a:stretch/>
        </p:blipFill>
        <p:spPr>
          <a:xfrm>
            <a:off x="1220072" y="3111173"/>
            <a:ext cx="4153476" cy="3237734"/>
          </a:xfrm>
          <a:prstGeom prst="rect">
            <a:avLst/>
          </a:prstGeom>
        </p:spPr>
      </p:pic>
      <p:sp>
        <p:nvSpPr>
          <p:cNvPr id="7" name="CuadroTexto 3"/>
          <p:cNvSpPr txBox="1"/>
          <p:nvPr/>
        </p:nvSpPr>
        <p:spPr>
          <a:xfrm>
            <a:off x="319276" y="834945"/>
            <a:ext cx="1145344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Non-linear GK simulations are carried out to substantiate the experimental characterization of the ZF:</a:t>
            </a:r>
          </a:p>
          <a:p>
            <a:pPr algn="just"/>
            <a:endParaRPr lang="en-US" sz="32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EUTERPE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Low frequencies make these simulations are </a:t>
            </a: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extremely intensive in computation </a:t>
            </a:r>
            <a:r>
              <a:rPr lang="en-US" sz="2400" dirty="0" smtClean="0">
                <a:latin typeface="Arial Narrow" panose="020B0506020202030204" pitchFamily="34" charset="0"/>
              </a:rPr>
              <a:t>resources.</a:t>
            </a:r>
            <a:endParaRPr lang="en-US" sz="2400" baseline="-25000" dirty="0" smtClean="0">
              <a:latin typeface="Arial Narrow" panose="020B0506020202030204" pitchFamily="34" charset="0"/>
            </a:endParaRPr>
          </a:p>
          <a:p>
            <a:pPr algn="just"/>
            <a:endParaRPr lang="en-US" dirty="0" smtClean="0">
              <a:latin typeface="Arial Narrow" panose="020B0506020202030204" pitchFamily="34" charset="0"/>
            </a:endParaRPr>
          </a:p>
          <a:p>
            <a:pPr algn="just"/>
            <a:endParaRPr lang="en-US" baseline="-25000" dirty="0" smtClean="0">
              <a:latin typeface="Arial Narrow" panose="020B0506020202030204" pitchFamily="34" charset="0"/>
            </a:endParaRPr>
          </a:p>
          <a:p>
            <a:pPr algn="just"/>
            <a:endParaRPr lang="en-US" baseline="-25000" dirty="0" smtClean="0">
              <a:latin typeface="Arial Narrow" panose="020B0506020202030204" pitchFamily="34" charset="0"/>
            </a:endParaRPr>
          </a:p>
        </p:txBody>
      </p:sp>
      <p:sp>
        <p:nvSpPr>
          <p:cNvPr id="8" name="CuadroTexto 3"/>
          <p:cNvSpPr txBox="1"/>
          <p:nvPr/>
        </p:nvSpPr>
        <p:spPr>
          <a:xfrm>
            <a:off x="2010289" y="1450676"/>
            <a:ext cx="396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radially global (</a:t>
            </a:r>
            <a:r>
              <a:rPr lang="en-US" sz="2000" dirty="0">
                <a:latin typeface="Arial Narrow" panose="020B0506020202030204" pitchFamily="34" charset="0"/>
              </a:rPr>
              <a:t>0.2 &lt; ρ &lt; 0.9 </a:t>
            </a:r>
            <a:r>
              <a:rPr lang="en-US" sz="2000" dirty="0" smtClean="0">
                <a:latin typeface="Arial Narrow" panose="020B0506020202030204" pitchFamily="34" charset="0"/>
              </a:rPr>
              <a:t>domain)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adiabatic electrons</a:t>
            </a:r>
            <a:endParaRPr lang="en-US" dirty="0">
              <a:latin typeface="Arial Narrow" panose="020B0506020202030204" pitchFamily="34" charset="0"/>
            </a:endParaRPr>
          </a:p>
        </p:txBody>
      </p:sp>
      <p:pic>
        <p:nvPicPr>
          <p:cNvPr id="9" name="Imagen 8"/>
          <p:cNvPicPr>
            <a:picLocks/>
          </p:cNvPicPr>
          <p:nvPr/>
        </p:nvPicPr>
        <p:blipFill rotWithShape="1">
          <a:blip r:embed="rId5"/>
          <a:srcRect l="20399" t="14677" r="76852"/>
          <a:stretch/>
        </p:blipFill>
        <p:spPr>
          <a:xfrm>
            <a:off x="7507292" y="1453673"/>
            <a:ext cx="188688" cy="828000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6131170" y="1685734"/>
            <a:ext cx="3507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Courier"/>
              </a:rPr>
              <a:t>stella</a:t>
            </a:r>
            <a:endParaRPr lang="en-US" b="1" dirty="0">
              <a:latin typeface="Courier"/>
            </a:endParaRPr>
          </a:p>
        </p:txBody>
      </p:sp>
      <p:pic>
        <p:nvPicPr>
          <p:cNvPr id="11" name="Imagen 10"/>
          <p:cNvPicPr>
            <a:picLocks/>
          </p:cNvPicPr>
          <p:nvPr/>
        </p:nvPicPr>
        <p:blipFill rotWithShape="1">
          <a:blip r:embed="rId5"/>
          <a:srcRect l="20399" t="14677" r="76852"/>
          <a:stretch/>
        </p:blipFill>
        <p:spPr>
          <a:xfrm>
            <a:off x="1821601" y="1453673"/>
            <a:ext cx="188688" cy="828000"/>
          </a:xfrm>
          <a:prstGeom prst="rect">
            <a:avLst/>
          </a:prstGeom>
        </p:spPr>
      </p:pic>
      <p:sp>
        <p:nvSpPr>
          <p:cNvPr id="12" name="CuadroTexto 3"/>
          <p:cNvSpPr txBox="1"/>
          <p:nvPr/>
        </p:nvSpPr>
        <p:spPr>
          <a:xfrm>
            <a:off x="7695980" y="1444927"/>
            <a:ext cx="396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flux tube (ρ ~ 0.6) @ DR-V1 position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kinetic electrons</a:t>
            </a:r>
            <a:endParaRPr lang="en-US" dirty="0">
              <a:latin typeface="Arial Narrow" panose="020B0506020202030204" pitchFamily="34" charset="0"/>
            </a:endParaRPr>
          </a:p>
        </p:txBody>
      </p:sp>
      <p:sp>
        <p:nvSpPr>
          <p:cNvPr id="13" name="CuadroTexto 3"/>
          <p:cNvSpPr txBox="1"/>
          <p:nvPr/>
        </p:nvSpPr>
        <p:spPr>
          <a:xfrm>
            <a:off x="7807575" y="5493490"/>
            <a:ext cx="21218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b="1" dirty="0" err="1" smtClean="0">
                <a:latin typeface="Courier"/>
                <a:cs typeface="Arial" panose="020B0604020202020204" pitchFamily="34" charset="0"/>
              </a:rPr>
              <a:t>stella</a:t>
            </a: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evolution of the zonal component</a:t>
            </a:r>
            <a:endParaRPr lang="en-US" baseline="-25000" dirty="0" smtClean="0">
              <a:latin typeface="Arial Narrow" panose="020B0506020202030204" pitchFamily="34" charset="0"/>
            </a:endParaRPr>
          </a:p>
        </p:txBody>
      </p:sp>
      <p:sp>
        <p:nvSpPr>
          <p:cNvPr id="15" name="CuadroTexto 3"/>
          <p:cNvSpPr txBox="1"/>
          <p:nvPr/>
        </p:nvSpPr>
        <p:spPr>
          <a:xfrm>
            <a:off x="8792845" y="4174413"/>
            <a:ext cx="2121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2∙10</a:t>
            </a:r>
            <a:r>
              <a:rPr lang="en-US" sz="14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CPU-hours</a:t>
            </a:r>
            <a:r>
              <a:rPr lang="en-US" sz="1400" b="1" dirty="0" smtClean="0">
                <a:latin typeface="Courier"/>
                <a:cs typeface="Arial" panose="020B0604020202020204" pitchFamily="34" charset="0"/>
              </a:rPr>
              <a:t> </a:t>
            </a:r>
            <a:endParaRPr lang="en-US" sz="2800" baseline="-25000" dirty="0" smtClean="0">
              <a:latin typeface="Arial Narrow" panose="020B0506020202030204" pitchFamily="34" charset="0"/>
            </a:endParaRPr>
          </a:p>
        </p:txBody>
      </p:sp>
      <p:sp>
        <p:nvSpPr>
          <p:cNvPr id="16" name="CuadroTexto 3"/>
          <p:cNvSpPr txBox="1"/>
          <p:nvPr/>
        </p:nvSpPr>
        <p:spPr>
          <a:xfrm>
            <a:off x="3738599" y="5033315"/>
            <a:ext cx="1264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10</a:t>
            </a:r>
            <a:r>
              <a:rPr lang="en-US" sz="14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6</a:t>
            </a: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CPU-hours</a:t>
            </a:r>
            <a:r>
              <a:rPr lang="en-US" sz="1400" b="1" dirty="0" smtClean="0">
                <a:latin typeface="Courier"/>
                <a:cs typeface="Arial" panose="020B0604020202020204" pitchFamily="34" charset="0"/>
              </a:rPr>
              <a:t> </a:t>
            </a:r>
            <a:endParaRPr lang="en-US" sz="2800" baseline="-25000" dirty="0" smtClean="0">
              <a:latin typeface="Arial Narrow" panose="020B0506020202030204" pitchFamily="34" charset="0"/>
            </a:endParaRPr>
          </a:p>
        </p:txBody>
      </p:sp>
      <p:cxnSp>
        <p:nvCxnSpPr>
          <p:cNvPr id="17" name="Conector recto de flecha 16"/>
          <p:cNvCxnSpPr>
            <a:endCxn id="16" idx="0"/>
          </p:cNvCxnSpPr>
          <p:nvPr/>
        </p:nvCxnSpPr>
        <p:spPr>
          <a:xfrm flipH="1">
            <a:off x="4371073" y="4100135"/>
            <a:ext cx="410500" cy="933180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>
            <a:off x="9741883" y="3580696"/>
            <a:ext cx="211016" cy="651088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Gyrokinetic</a:t>
            </a:r>
            <a:r>
              <a:rPr lang="en-CA" sz="2800" smtClean="0">
                <a:solidFill>
                  <a:srgbClr val="174693"/>
                </a:solidFill>
                <a:latin typeface="Arial Narrow" panose="020B0506020202030204" pitchFamily="34" charset="0"/>
              </a:rPr>
              <a:t> simulations are carried out with realistic profiles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12 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20" name="CuadroTexto 3"/>
          <p:cNvSpPr txBox="1"/>
          <p:nvPr/>
        </p:nvSpPr>
        <p:spPr>
          <a:xfrm>
            <a:off x="3020871" y="3672222"/>
            <a:ext cx="101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 smtClean="0">
                <a:solidFill>
                  <a:srgbClr val="DB5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filtered</a:t>
            </a:r>
            <a:endParaRPr lang="en-US" b="1" dirty="0">
              <a:solidFill>
                <a:srgbClr val="DB5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3"/>
          <p:cNvSpPr txBox="1"/>
          <p:nvPr/>
        </p:nvSpPr>
        <p:spPr>
          <a:xfrm>
            <a:off x="2530328" y="4930403"/>
            <a:ext cx="101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 smtClean="0">
                <a:solidFill>
                  <a:srgbClr val="0474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unfiltered</a:t>
            </a:r>
            <a:endParaRPr lang="en-US" b="1" dirty="0">
              <a:solidFill>
                <a:srgbClr val="0474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7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Simulation results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8" name="CuadroTexto 3"/>
          <p:cNvSpPr txBox="1"/>
          <p:nvPr/>
        </p:nvSpPr>
        <p:spPr>
          <a:xfrm>
            <a:off x="417482" y="539914"/>
            <a:ext cx="1091873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>
              <a:latin typeface="Arial Narrow" panose="020B0506020202030204" pitchFamily="34" charset="0"/>
            </a:endParaRPr>
          </a:p>
          <a:p>
            <a:pPr algn="just"/>
            <a:r>
              <a:rPr lang="en-GB" sz="2400" b="1" dirty="0">
                <a:solidFill>
                  <a:srgbClr val="174693"/>
                </a:solidFill>
                <a:latin typeface="Arial Narrow" panose="020B0506020202030204" pitchFamily="34" charset="0"/>
              </a:rPr>
              <a:t>Remarkable agreement </a:t>
            </a:r>
            <a:r>
              <a:rPr lang="en-GB" sz="2400" dirty="0">
                <a:latin typeface="Arial Narrow" panose="020B0506020202030204" pitchFamily="34" charset="0"/>
              </a:rPr>
              <a:t>is achieved </a:t>
            </a:r>
            <a:r>
              <a:rPr lang="en-GB" sz="2400" b="1" dirty="0">
                <a:solidFill>
                  <a:srgbClr val="174693"/>
                </a:solidFill>
                <a:latin typeface="Arial Narrow" panose="020B0506020202030204" pitchFamily="34" charset="0"/>
              </a:rPr>
              <a:t>between simulations and experiment</a:t>
            </a:r>
            <a:r>
              <a:rPr lang="en-GB" sz="2400" dirty="0" smtClean="0">
                <a:latin typeface="Arial Narrow" panose="020B0506020202030204" pitchFamily="34" charset="0"/>
              </a:rPr>
              <a:t>: </a:t>
            </a:r>
          </a:p>
          <a:p>
            <a:pPr algn="just"/>
            <a:endParaRPr lang="en-GB" sz="8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506020202030204" pitchFamily="34" charset="0"/>
              </a:rPr>
              <a:t>The frequency peak is quantitatively reproduced by both </a:t>
            </a:r>
            <a:r>
              <a:rPr lang="en-GB" sz="2000" b="1" dirty="0" err="1" smtClean="0">
                <a:latin typeface="Courier" pitchFamily="2" charset="0"/>
              </a:rPr>
              <a:t>stella</a:t>
            </a:r>
            <a:r>
              <a:rPr lang="en-GB" sz="2000" b="1" dirty="0" smtClean="0">
                <a:latin typeface="Arial Narrow" panose="020B0606020202030204" pitchFamily="34" charset="0"/>
              </a:rPr>
              <a:t> </a:t>
            </a:r>
            <a:r>
              <a:rPr lang="en-GB" sz="2000" dirty="0" smtClean="0">
                <a:latin typeface="Arial Narrow" panose="020B0506020202030204" pitchFamily="34" charset="0"/>
              </a:rPr>
              <a:t>and </a:t>
            </a:r>
            <a:r>
              <a:rPr lang="en-GB" sz="2000" dirty="0">
                <a:latin typeface="Arial Narrow" panose="020B0506020202030204" pitchFamily="34" charset="0"/>
              </a:rPr>
              <a:t>EUTERPE </a:t>
            </a:r>
            <a:r>
              <a:rPr lang="en-GB" sz="2000" dirty="0" smtClean="0">
                <a:latin typeface="Arial Narrow" panose="020B0506020202030204" pitchFamily="34" charset="0"/>
              </a:rPr>
              <a:t>(470 </a:t>
            </a:r>
            <a:r>
              <a:rPr lang="en-GB" sz="2000" dirty="0">
                <a:latin typeface="Arial Narrow" panose="020B0506020202030204" pitchFamily="34" charset="0"/>
              </a:rPr>
              <a:t>and </a:t>
            </a:r>
            <a:r>
              <a:rPr lang="en-GB" sz="2000" dirty="0" smtClean="0">
                <a:latin typeface="Arial Narrow" panose="020B0506020202030204" pitchFamily="34" charset="0"/>
              </a:rPr>
              <a:t>580 Hz </a:t>
            </a:r>
            <a:r>
              <a:rPr lang="en-GB" sz="2000" dirty="0">
                <a:latin typeface="Arial Narrow" panose="020B0506020202030204" pitchFamily="34" charset="0"/>
              </a:rPr>
              <a:t>vs. 500 </a:t>
            </a:r>
            <a:r>
              <a:rPr lang="en-GB" sz="2000" dirty="0" smtClean="0">
                <a:latin typeface="Arial Narrow" panose="020B0506020202030204" pitchFamily="34" charset="0"/>
              </a:rPr>
              <a:t>Hz)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8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506020202030204" pitchFamily="34" charset="0"/>
              </a:rPr>
              <a:t>Qualitative agreement in the ZF frequency range limit (2 and 1.5 </a:t>
            </a:r>
            <a:r>
              <a:rPr lang="en-GB" sz="2000" dirty="0">
                <a:latin typeface="Arial Narrow" panose="020B0506020202030204" pitchFamily="34" charset="0"/>
              </a:rPr>
              <a:t>kHz vs 2.5 </a:t>
            </a:r>
            <a:r>
              <a:rPr lang="en-GB" sz="2000" dirty="0" smtClean="0">
                <a:latin typeface="Arial Narrow" panose="020B0506020202030204" pitchFamily="34" charset="0"/>
              </a:rPr>
              <a:t>kHz)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800" dirty="0" smtClean="0">
              <a:latin typeface="Arial Narrow" panose="020B05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506020202030204" pitchFamily="34" charset="0"/>
              </a:rPr>
              <a:t>The </a:t>
            </a:r>
            <a:r>
              <a:rPr lang="en-GB" sz="2000" dirty="0">
                <a:latin typeface="Arial Narrow" panose="020B0506020202030204" pitchFamily="34" charset="0"/>
              </a:rPr>
              <a:t>global simulation captures correctly the radial region where the activity is observed (</a:t>
            </a:r>
            <a:r>
              <a:rPr lang="en-GB" sz="2000" dirty="0">
                <a:latin typeface="Symbol" panose="05050102010706020507" pitchFamily="18" charset="2"/>
              </a:rPr>
              <a:t>r</a:t>
            </a:r>
            <a:r>
              <a:rPr lang="en-GB" sz="2000" dirty="0">
                <a:latin typeface="Arial Narrow" panose="020B0506020202030204" pitchFamily="34" charset="0"/>
              </a:rPr>
              <a:t> &lt; 0.6)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latin typeface="Arial Narrow" panose="020B0506020202030204" pitchFamily="34" charset="0"/>
            </a:endParaRPr>
          </a:p>
          <a:p>
            <a:pPr algn="just"/>
            <a:endParaRPr lang="en-GB" dirty="0">
              <a:latin typeface="Arial Narrow" panose="020B0506020202030204" pitchFamily="34" charset="0"/>
            </a:endParaRPr>
          </a:p>
          <a:p>
            <a:pPr algn="just"/>
            <a:endParaRPr lang="en-GB" baseline="-25000" dirty="0">
              <a:latin typeface="Arial Narrow" panose="020B0506020202030204" pitchFamily="34" charset="0"/>
            </a:endParaRPr>
          </a:p>
          <a:p>
            <a:pPr algn="just"/>
            <a:endParaRPr lang="en-GB" baseline="-25000" dirty="0" smtClean="0">
              <a:latin typeface="Arial Narrow" panose="020B05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13 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1323" b="40723"/>
          <a:stretch/>
        </p:blipFill>
        <p:spPr>
          <a:xfrm>
            <a:off x="6236677" y="2791093"/>
            <a:ext cx="5341613" cy="3671475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1899138" y="43961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49" y="2682907"/>
            <a:ext cx="5565544" cy="38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/>
              <p:cNvSpPr txBox="1"/>
              <p:nvPr/>
            </p:nvSpPr>
            <p:spPr>
              <a:xfrm>
                <a:off x="6023414" y="2462395"/>
                <a:ext cx="5077095" cy="238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Detected by disconnected dual DR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Broad range activity between 0.4-2.5 kHz</a:t>
                </a:r>
                <a:endParaRPr lang="en-CA" sz="2000" dirty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No correlation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CA" sz="2000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, current fluctuations</a:t>
                </a:r>
                <a:endParaRPr lang="en-CA" sz="20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CA" sz="200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Radial correlation reveals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𝑍𝐹</m:t>
                        </m:r>
                      </m:sub>
                    </m:sSub>
                    <m:r>
                      <a:rPr lang="es-ES" sz="2000" i="1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ES" sz="2000" b="0" i="1" smtClean="0">
                        <a:solidFill>
                          <a:srgbClr val="1746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20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2000" b="0" i="1" smtClean="0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</a:pPr>
                <a:endParaRPr lang="en-CA" sz="200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CA" sz="24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12" name="Cuadro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414" y="2462395"/>
                <a:ext cx="5077095" cy="2385268"/>
              </a:xfrm>
              <a:prstGeom prst="rect">
                <a:avLst/>
              </a:prstGeom>
              <a:blipFill>
                <a:blip r:embed="rId3"/>
                <a:stretch>
                  <a:fillRect t="-15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860" y="4536665"/>
            <a:ext cx="368025" cy="368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860" y="4904690"/>
            <a:ext cx="368025" cy="368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780" y="2493524"/>
            <a:ext cx="368025" cy="3680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780" y="2861549"/>
            <a:ext cx="368025" cy="368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54" y="3229574"/>
            <a:ext cx="368025" cy="3680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780" y="3597599"/>
            <a:ext cx="368025" cy="3680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Outline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5007" y="903591"/>
            <a:ext cx="52634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7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Introduction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Experimental detection of ZF at W7-X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Main experimental signatures of ZF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0-phase LRC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Low frequency</a:t>
            </a:r>
            <a:endParaRPr lang="en-CA" sz="20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Electrostatic character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Mesoscale structures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Verification with </a:t>
            </a:r>
            <a:r>
              <a:rPr lang="en-CA" sz="24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gyrokinetic</a:t>
            </a: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codes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Simulation of ZF in realistic 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conditions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Comparison to experiments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10606"/>
              </p:ext>
            </p:extLst>
          </p:nvPr>
        </p:nvGraphicFramePr>
        <p:xfrm>
          <a:off x="1153159" y="2488444"/>
          <a:ext cx="9947349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5163">
                  <a:extLst>
                    <a:ext uri="{9D8B030D-6E8A-4147-A177-3AD203B41FA5}">
                      <a16:colId xmlns:a16="http://schemas.microsoft.com/office/drawing/2014/main" val="2596989597"/>
                    </a:ext>
                  </a:extLst>
                </a:gridCol>
                <a:gridCol w="444429">
                  <a:extLst>
                    <a:ext uri="{9D8B030D-6E8A-4147-A177-3AD203B41FA5}">
                      <a16:colId xmlns:a16="http://schemas.microsoft.com/office/drawing/2014/main" val="3457663105"/>
                    </a:ext>
                  </a:extLst>
                </a:gridCol>
                <a:gridCol w="4607757">
                  <a:extLst>
                    <a:ext uri="{9D8B030D-6E8A-4147-A177-3AD203B41FA5}">
                      <a16:colId xmlns:a16="http://schemas.microsoft.com/office/drawing/2014/main" val="1382754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702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88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40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211755"/>
                  </a:ext>
                </a:extLst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6028494" y="4505536"/>
            <a:ext cx="52634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000" smtClean="0">
                <a:solidFill>
                  <a:srgbClr val="174693"/>
                </a:solidFill>
                <a:latin typeface="Arial Narrow" panose="020B0506020202030204" pitchFamily="34" charset="0"/>
              </a:rPr>
              <a:t>Carried out with EUTERPE and stella</a:t>
            </a:r>
          </a:p>
          <a:p>
            <a:pPr lvl="1">
              <a:spcBef>
                <a:spcPts val="600"/>
              </a:spcBef>
            </a:pPr>
            <a:r>
              <a:rPr lang="en-CA" sz="2000" smtClean="0">
                <a:solidFill>
                  <a:srgbClr val="174693"/>
                </a:solidFill>
                <a:latin typeface="Arial Narrow" panose="020B0506020202030204" pitchFamily="34" charset="0"/>
              </a:rPr>
              <a:t>Remarkable agreement with experiment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302259"/>
              </p:ext>
            </p:extLst>
          </p:nvPr>
        </p:nvGraphicFramePr>
        <p:xfrm>
          <a:off x="1157417" y="4530949"/>
          <a:ext cx="9947349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5163">
                  <a:extLst>
                    <a:ext uri="{9D8B030D-6E8A-4147-A177-3AD203B41FA5}">
                      <a16:colId xmlns:a16="http://schemas.microsoft.com/office/drawing/2014/main" val="2596989597"/>
                    </a:ext>
                  </a:extLst>
                </a:gridCol>
                <a:gridCol w="444429">
                  <a:extLst>
                    <a:ext uri="{9D8B030D-6E8A-4147-A177-3AD203B41FA5}">
                      <a16:colId xmlns:a16="http://schemas.microsoft.com/office/drawing/2014/main" val="3457663105"/>
                    </a:ext>
                  </a:extLst>
                </a:gridCol>
                <a:gridCol w="4607757">
                  <a:extLst>
                    <a:ext uri="{9D8B030D-6E8A-4147-A177-3AD203B41FA5}">
                      <a16:colId xmlns:a16="http://schemas.microsoft.com/office/drawing/2014/main" val="1382754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40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211755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10972800" y="6588623"/>
            <a:ext cx="904515" cy="21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5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311174" y="681747"/>
                <a:ext cx="11526599" cy="4178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7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Experimental evidence of zonal flow activity has been found in W7-X: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Long 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⟂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correlations </a:t>
                </a: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have been measured by two remote, disconnected Doppler reflectometers.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This LRC is observed around</a:t>
                </a:r>
                <a:r>
                  <a:rPr lang="en-US" dirty="0">
                    <a:solidFill>
                      <a:srgbClr val="174693"/>
                    </a:solidFill>
                    <a:latin typeface="Symbol" panose="05050102010706020507" pitchFamily="18" charset="2"/>
                  </a:rPr>
                  <a:t> r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 ~ </a:t>
                </a: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0.6 and features zero phase, indicating flux-surface uniformity.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Flow oscillations are electrostatic and not correlated to density fluctuations. Stark contrast with 1.2 kHz MHD edge mode.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Radial 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correlation study indicates a width of at least </a:t>
                </a:r>
                <a:r>
                  <a:rPr lang="en-US" dirty="0" err="1">
                    <a:solidFill>
                      <a:srgbClr val="174693"/>
                    </a:solidFill>
                    <a:latin typeface="Symbol" panose="05050102010706020507" pitchFamily="18" charset="2"/>
                  </a:rPr>
                  <a:t>Dr</a:t>
                </a:r>
                <a:r>
                  <a:rPr lang="en-US" dirty="0">
                    <a:solidFill>
                      <a:srgbClr val="174693"/>
                    </a:solidFill>
                    <a:latin typeface="Symbol" panose="05050102010706020507" pitchFamily="18" charset="2"/>
                  </a:rPr>
                  <a:t> 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~ 0.05 ~ </a:t>
                </a: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20</a:t>
                </a:r>
                <a:r>
                  <a:rPr lang="en-US" dirty="0" smtClean="0">
                    <a:solidFill>
                      <a:srgbClr val="174693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en-US" baseline="-25000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i 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~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b="0" i="1" smtClean="0">
                            <a:solidFill>
                              <a:srgbClr val="174693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s-ES" b="0" i="1" smtClean="0">
                                <a:solidFill>
                                  <a:srgbClr val="1746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174693"/>
                                </a:solidFill>
                                <a:latin typeface="Symbol" panose="05050102010706020507" pitchFamily="18" charset="2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aseline="-25000">
                                <a:solidFill>
                                  <a:srgbClr val="174693"/>
                                </a:solidFill>
                                <a:latin typeface="Arial Narrow" panose="020B0506020202030204" pitchFamily="34" charset="0"/>
                              </a:rPr>
                              <m:t>i</m:t>
                            </m:r>
                          </m:sub>
                        </m:sSub>
                      </m:e>
                    </m:rad>
                  </m:oMath>
                </a14:m>
                <a:endParaRPr lang="en-US" sz="300" dirty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  <a:p>
                <a:pPr marL="3429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This finding is backed by GK simulations with realistic profiles:</a:t>
                </a:r>
              </a:p>
              <a:p>
                <a:pPr marL="800100" lvl="2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Both global 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and local codes </a:t>
                </a: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were used (EUTERPE/</a:t>
                </a:r>
                <a:r>
                  <a:rPr lang="en-US" dirty="0" err="1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stella</a:t>
                </a: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). Extremely 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CPU-expensive runs were required to resolve the low frequencies involved</a:t>
                </a: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.</a:t>
                </a:r>
              </a:p>
              <a:p>
                <a:pPr marL="800100" lvl="2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Power spectra of the ZF component is compared with experimental LR-coherence. Agreement </a:t>
                </a: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is </a:t>
                </a:r>
                <a:r>
                  <a:rPr lang="en-US" dirty="0" smtClean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remarkable. </a:t>
                </a:r>
              </a:p>
              <a:p>
                <a:pPr marL="800100" lvl="2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74693"/>
                    </a:solidFill>
                    <a:latin typeface="Arial Narrow" panose="020B0506020202030204" pitchFamily="34" charset="0"/>
                  </a:rPr>
                  <a:t>Radial region where the ZF structure is observed in global simulation is consistent with experiment.</a:t>
                </a:r>
              </a:p>
              <a:p>
                <a:pPr marL="800100" lvl="2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2400" dirty="0" smtClean="0">
                  <a:solidFill>
                    <a:srgbClr val="174693"/>
                  </a:solidFill>
                  <a:latin typeface="Arial Narrow" panose="020B0506020202030204" pitchFamily="34" charset="0"/>
                </a:endParaRPr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74" y="681747"/>
                <a:ext cx="11526599" cy="4178901"/>
              </a:xfrm>
              <a:prstGeom prst="rect">
                <a:avLst/>
              </a:prstGeom>
              <a:blipFill>
                <a:blip r:embed="rId2"/>
                <a:stretch>
                  <a:fillRect l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420130" y="4629836"/>
            <a:ext cx="11302172" cy="14099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endParaRPr lang="en-CA" sz="1000" b="1" smtClean="0">
              <a:latin typeface="Arial Narrow" panose="020B0506020202030204" pitchFamily="34" charset="0"/>
            </a:endParaRPr>
          </a:p>
          <a:p>
            <a:pPr algn="ctr"/>
            <a:r>
              <a:rPr lang="en-CA" sz="2000" b="1">
                <a:solidFill>
                  <a:srgbClr val="174693"/>
                </a:solidFill>
                <a:latin typeface="Arial Narrow" panose="020B0506020202030204" pitchFamily="34" charset="0"/>
              </a:rPr>
              <a:t>The presence of ZF in Wendelstein 7-X has been confirmed, and a first characterization has been carried out.</a:t>
            </a:r>
          </a:p>
          <a:p>
            <a:pPr algn="ctr"/>
            <a:endParaRPr lang="en-CA" sz="800" b="1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ctr"/>
            <a:r>
              <a:rPr lang="en-CA" sz="2000" b="1">
                <a:solidFill>
                  <a:srgbClr val="174693"/>
                </a:solidFill>
                <a:latin typeface="Arial Narrow" panose="020B0506020202030204" pitchFamily="34" charset="0"/>
              </a:rPr>
              <a:t>This result paves the way for ZF model validation in a machine capable of reactor-relevant plasmas. </a:t>
            </a:r>
            <a:endParaRPr lang="en-CA" sz="1000" b="1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ctr"/>
            <a:endParaRPr lang="en-CA" sz="1000" dirty="0">
              <a:latin typeface="Arial Narrow" panose="020B05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214993" y="6562145"/>
            <a:ext cx="58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14 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59459" y="2791203"/>
            <a:ext cx="11302172" cy="85595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en-CA" sz="3200" b="1" dirty="0" smtClean="0">
                <a:latin typeface="Arial Narrow" panose="020B0506020202030204" pitchFamily="34" charset="0"/>
              </a:rPr>
              <a:t>Additional Slides</a:t>
            </a:r>
            <a:endParaRPr lang="en-CA" sz="1000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Relevance of ZF for a </a:t>
            </a:r>
            <a:r>
              <a:rPr lang="en-CA" sz="28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stellarator</a:t>
            </a:r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fusion reactor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374748" y="7352754"/>
            <a:ext cx="21669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en-US" sz="1000" dirty="0" smtClean="0"/>
              <a:t>4      </a:t>
            </a:r>
            <a:r>
              <a:rPr lang="es-ES" altLang="en-US" sz="1000" dirty="0" smtClean="0">
                <a:solidFill>
                  <a:schemeClr val="bg1"/>
                </a:solidFill>
              </a:rPr>
              <a:t>   5</a:t>
            </a:r>
            <a:endParaRPr lang="es-ES" altLang="en-US" sz="1000" dirty="0">
              <a:solidFill>
                <a:schemeClr val="bg1"/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07" y="1759345"/>
            <a:ext cx="4950515" cy="3413904"/>
          </a:xfrm>
          <a:prstGeom prst="rect">
            <a:avLst/>
          </a:prstGeom>
        </p:spPr>
      </p:pic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211958"/>
              </p:ext>
            </p:extLst>
          </p:nvPr>
        </p:nvGraphicFramePr>
        <p:xfrm>
          <a:off x="636814" y="5393592"/>
          <a:ext cx="4484915" cy="60960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149460">
                  <a:extLst>
                    <a:ext uri="{9D8B030D-6E8A-4147-A177-3AD203B41FA5}">
                      <a16:colId xmlns:a16="http://schemas.microsoft.com/office/drawing/2014/main" val="1394193809"/>
                    </a:ext>
                  </a:extLst>
                </a:gridCol>
                <a:gridCol w="713399">
                  <a:extLst>
                    <a:ext uri="{9D8B030D-6E8A-4147-A177-3AD203B41FA5}">
                      <a16:colId xmlns:a16="http://schemas.microsoft.com/office/drawing/2014/main" val="365186669"/>
                    </a:ext>
                  </a:extLst>
                </a:gridCol>
                <a:gridCol w="1952461">
                  <a:extLst>
                    <a:ext uri="{9D8B030D-6E8A-4147-A177-3AD203B41FA5}">
                      <a16:colId xmlns:a16="http://schemas.microsoft.com/office/drawing/2014/main" val="1108497436"/>
                    </a:ext>
                  </a:extLst>
                </a:gridCol>
                <a:gridCol w="669595">
                  <a:extLst>
                    <a:ext uri="{9D8B030D-6E8A-4147-A177-3AD203B41FA5}">
                      <a16:colId xmlns:a16="http://schemas.microsoft.com/office/drawing/2014/main" val="1205947182"/>
                    </a:ext>
                  </a:extLst>
                </a:gridCol>
              </a:tblGrid>
              <a:tr h="285889">
                <a:tc>
                  <a:txBody>
                    <a:bodyPr/>
                    <a:lstStyle/>
                    <a:p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Major</a:t>
                      </a:r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radius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5.5 m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Magnetic</a:t>
                      </a:r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field</a:t>
                      </a:r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on</a:t>
                      </a:r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 axis)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2.5 T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912408"/>
                  </a:ext>
                </a:extLst>
              </a:tr>
              <a:tr h="285889">
                <a:tc>
                  <a:txBody>
                    <a:bodyPr/>
                    <a:lstStyle/>
                    <a:p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Minor</a:t>
                      </a:r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radius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0.55 m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Plasma </a:t>
                      </a:r>
                      <a:r>
                        <a:rPr lang="es-ES" sz="1400" dirty="0" err="1" smtClean="0">
                          <a:latin typeface="Arial Narrow" panose="020B0606020202030204" pitchFamily="34" charset="0"/>
                        </a:rPr>
                        <a:t>volume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Arial Narrow" panose="020B0606020202030204" pitchFamily="34" charset="0"/>
                        </a:rPr>
                        <a:t>30 m</a:t>
                      </a:r>
                      <a:r>
                        <a:rPr lang="es-ES" sz="1400" baseline="30000" dirty="0" smtClean="0">
                          <a:latin typeface="Arial Narrow" panose="020B0606020202030204" pitchFamily="34" charset="0"/>
                        </a:rPr>
                        <a:t>3</a:t>
                      </a:r>
                      <a:endParaRPr lang="es-ES" sz="1400" baseline="30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388669"/>
                  </a:ext>
                </a:extLst>
              </a:tr>
            </a:tbl>
          </a:graphicData>
        </a:graphic>
      </p:graphicFrame>
      <p:sp>
        <p:nvSpPr>
          <p:cNvPr id="39" name="CuadroTexto 38"/>
          <p:cNvSpPr txBox="1"/>
          <p:nvPr/>
        </p:nvSpPr>
        <p:spPr>
          <a:xfrm>
            <a:off x="493817" y="1370843"/>
            <a:ext cx="44849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smtClean="0">
                <a:latin typeface="Arial" panose="020B0604020202020204" pitchFamily="34" charset="0"/>
                <a:cs typeface="Arial" panose="020B0604020202020204" pitchFamily="34" charset="0"/>
              </a:rPr>
              <a:t>Wendelstein 7-X</a:t>
            </a:r>
            <a:endParaRPr lang="es-E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ES" sz="900" dirty="0" smtClean="0">
              <a:latin typeface="Arial Narrow" panose="020B05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49482" y="652896"/>
            <a:ext cx="714398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Stellarator optimization has solved NC transport, but performance is below expectations due to turbulence:</a:t>
            </a:r>
          </a:p>
          <a:p>
            <a:pPr algn="just"/>
            <a:endParaRPr lang="es-E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Since 2015, Wendelstein 7-X has achived scenarios incompatible with high NC transport [1].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40895" y="6016212"/>
            <a:ext cx="7064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 smtClean="0">
                <a:latin typeface="Arial Narrow" panose="020B0506020202030204" pitchFamily="34" charset="0"/>
              </a:rPr>
              <a:t>[1</a:t>
            </a:r>
            <a:r>
              <a:rPr lang="es-ES" sz="1600" i="1" smtClean="0">
                <a:latin typeface="Arial Narrow" panose="020B0506020202030204" pitchFamily="34" charset="0"/>
              </a:rPr>
              <a:t>] C</a:t>
            </a:r>
            <a:r>
              <a:rPr lang="es-ES" sz="1600" i="1" dirty="0">
                <a:latin typeface="Arial Narrow" panose="020B0506020202030204" pitchFamily="34" charset="0"/>
              </a:rPr>
              <a:t>. </a:t>
            </a:r>
            <a:r>
              <a:rPr lang="es-ES" sz="1600" i="1" dirty="0" err="1">
                <a:latin typeface="Arial Narrow" panose="020B0506020202030204" pitchFamily="34" charset="0"/>
              </a:rPr>
              <a:t>Beidler</a:t>
            </a:r>
            <a:r>
              <a:rPr lang="es-ES" sz="1600" i="1">
                <a:latin typeface="Arial Narrow" panose="020B0506020202030204" pitchFamily="34" charset="0"/>
              </a:rPr>
              <a:t>, </a:t>
            </a:r>
            <a:r>
              <a:rPr lang="es-ES" sz="1600" i="1" smtClean="0">
                <a:latin typeface="Arial Narrow" panose="020B0506020202030204" pitchFamily="34" charset="0"/>
              </a:rPr>
              <a:t>Nature</a:t>
            </a:r>
            <a:r>
              <a:rPr lang="es-ES" sz="1600" i="1">
                <a:latin typeface="Arial Narrow" panose="020B0506020202030204" pitchFamily="34" charset="0"/>
              </a:rPr>
              <a:t>, </a:t>
            </a:r>
            <a:endParaRPr lang="es-ES" sz="16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3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ángulo 52"/>
          <p:cNvSpPr/>
          <p:nvPr/>
        </p:nvSpPr>
        <p:spPr>
          <a:xfrm>
            <a:off x="4640894" y="6214277"/>
            <a:ext cx="69331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smtClean="0">
                <a:latin typeface="Arial Narrow" panose="020B0506020202030204" pitchFamily="34" charset="0"/>
              </a:rPr>
              <a:t>[4] H. Sugama, PRL, 2005 [5] F. Warmer, PRL, 2021 </a:t>
            </a:r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Relevance of ZF for a </a:t>
            </a:r>
            <a:r>
              <a:rPr lang="en-CA" sz="28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stellarator</a:t>
            </a:r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fusion reactor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3"/>
          <a:srcRect b="-1802"/>
          <a:stretch/>
        </p:blipFill>
        <p:spPr>
          <a:xfrm>
            <a:off x="542789" y="812035"/>
            <a:ext cx="3935489" cy="2905964"/>
          </a:xfrm>
          <a:prstGeom prst="rect">
            <a:avLst/>
          </a:prstGeom>
          <a:ln w="15875">
            <a:noFill/>
          </a:ln>
        </p:spPr>
      </p:pic>
      <p:cxnSp>
        <p:nvCxnSpPr>
          <p:cNvPr id="25" name="Conector recto 24"/>
          <p:cNvCxnSpPr/>
          <p:nvPr/>
        </p:nvCxnSpPr>
        <p:spPr>
          <a:xfrm flipV="1">
            <a:off x="2213735" y="1370469"/>
            <a:ext cx="1163267" cy="773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2701997" y="1367167"/>
            <a:ext cx="675005" cy="652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3117320" y="1370469"/>
            <a:ext cx="259682" cy="394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1169974" y="2822157"/>
            <a:ext cx="21132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r>
              <a:rPr lang="es-ES" sz="1200" i="1" smtClean="0">
                <a:latin typeface="Arial Narrow" panose="020B0506020202030204" pitchFamily="34" charset="0"/>
              </a:rPr>
              <a:t>S. Bozhenkov, EPS, 2019</a:t>
            </a:r>
            <a:endParaRPr lang="en-CA" sz="1600" dirty="0" smtClean="0">
              <a:latin typeface="Arial Narrow" panose="020B050602020203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569167" y="2435642"/>
            <a:ext cx="10958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1200" b="1" baseline="-2500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1200" b="1" smtClean="0">
                <a:latin typeface="Arial" panose="020B0604020202020204" pitchFamily="34" charset="0"/>
                <a:cs typeface="Arial" panose="020B0604020202020204" pitchFamily="34" charset="0"/>
              </a:rPr>
              <a:t>“clamp”</a:t>
            </a:r>
            <a:endParaRPr lang="en-CA" dirty="0" smtClean="0">
              <a:latin typeface="Arial Narrow" panose="020B0506020202030204" pitchFamily="34" charset="0"/>
            </a:endParaRPr>
          </a:p>
        </p:txBody>
      </p:sp>
      <p:cxnSp>
        <p:nvCxnSpPr>
          <p:cNvPr id="32" name="Conector recto 31"/>
          <p:cNvCxnSpPr/>
          <p:nvPr/>
        </p:nvCxnSpPr>
        <p:spPr>
          <a:xfrm>
            <a:off x="2569167" y="2246432"/>
            <a:ext cx="254257" cy="300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024771" y="988440"/>
            <a:ext cx="159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“Modest </a:t>
            </a:r>
            <a:r>
              <a:rPr lang="es-ES" sz="1200" b="1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s-E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” NTSS prediction</a:t>
            </a:r>
            <a:endParaRPr lang="en-CA" sz="1200" baseline="30000" dirty="0">
              <a:latin typeface="Arial Narrow" panose="020B050602020203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84" y="3556139"/>
            <a:ext cx="3964616" cy="2945142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1253667" y="4573195"/>
            <a:ext cx="1622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en-CA" sz="1100" b="1" baseline="-2500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100" b="1" dirty="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CA" sz="1100" b="1" baseline="-25000" dirty="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CA" sz="1100" b="1" dirty="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0.7)</a:t>
            </a:r>
            <a:endParaRPr lang="en-CA" sz="1100" b="1" dirty="0">
              <a:solidFill>
                <a:srgbClr val="0273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45083" y="5906812"/>
            <a:ext cx="36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A. Alonso NF 2022, D. Carralero PPCF 2022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3004157" y="5266178"/>
            <a:ext cx="10828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smtClean="0">
                <a:latin typeface="Arial" panose="020B0604020202020204" pitchFamily="34" charset="0"/>
                <a:cs typeface="Arial" panose="020B0604020202020204" pitchFamily="34" charset="0"/>
              </a:rPr>
              <a:t>High performance</a:t>
            </a:r>
          </a:p>
          <a:p>
            <a:r>
              <a:rPr lang="en-CA" sz="1100" b="1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CA" sz="11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CA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1.2)</a:t>
            </a:r>
            <a:endParaRPr lang="en-CA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341660" y="4767100"/>
            <a:ext cx="7104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b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</a:t>
            </a:r>
            <a:endParaRPr lang="en-CA" sz="1100">
              <a:solidFill>
                <a:srgbClr val="D95319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4749482" y="652896"/>
            <a:ext cx="7143981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Stellarator optimization has solved NC transport, but performance is below expectations due to turbulence:</a:t>
            </a:r>
          </a:p>
          <a:p>
            <a:pPr algn="just"/>
            <a:endParaRPr lang="es-E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>
                <a:latin typeface="Arial Narrow" panose="020B0506020202030204" pitchFamily="34" charset="0"/>
              </a:rPr>
              <a:t>Since 2015, Wendelstein 7-X has achived scenarios incompatible with high NC transport [1].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Core T</a:t>
            </a:r>
            <a:r>
              <a:rPr lang="es-ES" sz="2000" baseline="-25000" smtClean="0">
                <a:latin typeface="Arial Narrow" panose="020B0506020202030204" pitchFamily="34" charset="0"/>
              </a:rPr>
              <a:t>i</a:t>
            </a:r>
            <a:r>
              <a:rPr lang="es-ES" sz="2000" smtClean="0">
                <a:latin typeface="Arial Narrow" panose="020B0506020202030204" pitchFamily="34" charset="0"/>
              </a:rPr>
              <a:t> is “clamped” well below expected values and can only achieve high performance when turbulence is suppressed [2, 3].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Performance in baseline scenarios is not sufficient for a reactor.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ZF may be critical to control turbulence in a stellarator reactor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Optimization reduces turbulent transport by enhancing ZF [4].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Reduced turbulence in LHD wrt. W7-X has been linked to strong ZF [5].</a:t>
            </a:r>
          </a:p>
          <a:p>
            <a:pPr algn="just"/>
            <a:endParaRPr lang="es-ES" sz="800"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We can not predict ZF activity in reactor relevant scenarios</a:t>
            </a:r>
          </a:p>
          <a:p>
            <a:pPr algn="just"/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So far, ZF have only been detected in mid-size stellarators. Models can not be validated in high </a:t>
            </a:r>
            <a:r>
              <a:rPr lang="es-ES" sz="2000" smtClean="0">
                <a:latin typeface="Symbol" panose="05050102010706020507" pitchFamily="18" charset="2"/>
              </a:rPr>
              <a:t>b</a:t>
            </a:r>
            <a:r>
              <a:rPr lang="es-ES" sz="2000" smtClean="0">
                <a:latin typeface="Arial Narrow" panose="020B0506020202030204" pitchFamily="34" charset="0"/>
              </a:rPr>
              <a:t>, low </a:t>
            </a:r>
            <a:r>
              <a:rPr lang="es-ES" sz="2000" smtClean="0">
                <a:latin typeface="Symbol" panose="05050102010706020507" pitchFamily="18" charset="2"/>
              </a:rPr>
              <a:t>n</a:t>
            </a:r>
            <a:r>
              <a:rPr lang="es-ES" sz="2000" smtClean="0">
                <a:latin typeface="Arial Narrow" panose="020B0506020202030204" pitchFamily="34" charset="0"/>
              </a:rPr>
              <a:t> conditions.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4640895" y="6016212"/>
            <a:ext cx="7064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dirty="0" smtClean="0">
                <a:latin typeface="Arial Narrow" panose="020B0506020202030204" pitchFamily="34" charset="0"/>
              </a:rPr>
              <a:t>[1</a:t>
            </a:r>
            <a:r>
              <a:rPr lang="es-ES" sz="1600" i="1" smtClean="0">
                <a:latin typeface="Arial Narrow" panose="020B0506020202030204" pitchFamily="34" charset="0"/>
              </a:rPr>
              <a:t>] C</a:t>
            </a:r>
            <a:r>
              <a:rPr lang="es-ES" sz="1600" i="1" dirty="0">
                <a:latin typeface="Arial Narrow" panose="020B0506020202030204" pitchFamily="34" charset="0"/>
              </a:rPr>
              <a:t>. </a:t>
            </a:r>
            <a:r>
              <a:rPr lang="es-ES" sz="1600" i="1" dirty="0" err="1">
                <a:latin typeface="Arial Narrow" panose="020B0506020202030204" pitchFamily="34" charset="0"/>
              </a:rPr>
              <a:t>Beidler</a:t>
            </a:r>
            <a:r>
              <a:rPr lang="es-ES" sz="1600" i="1">
                <a:latin typeface="Arial Narrow" panose="020B0506020202030204" pitchFamily="34" charset="0"/>
              </a:rPr>
              <a:t>, </a:t>
            </a:r>
            <a:r>
              <a:rPr lang="es-ES" sz="1600" i="1" smtClean="0">
                <a:latin typeface="Arial Narrow" panose="020B0506020202030204" pitchFamily="34" charset="0"/>
              </a:rPr>
              <a:t>Nature</a:t>
            </a:r>
            <a:r>
              <a:rPr lang="es-ES" sz="1600" i="1">
                <a:latin typeface="Arial Narrow" panose="020B0506020202030204" pitchFamily="34" charset="0"/>
              </a:rPr>
              <a:t>, 2021 [2] M. </a:t>
            </a:r>
            <a:r>
              <a:rPr lang="es-ES" sz="1600" i="1" smtClean="0">
                <a:latin typeface="Arial Narrow" panose="020B0506020202030204" pitchFamily="34" charset="0"/>
              </a:rPr>
              <a:t>N. A. Beurskens, NF, 2021 </a:t>
            </a:r>
            <a:r>
              <a:rPr lang="es-ES" sz="1600" i="1">
                <a:latin typeface="Arial Narrow" panose="020B0506020202030204" pitchFamily="34" charset="0"/>
              </a:rPr>
              <a:t>[3] S. </a:t>
            </a:r>
            <a:r>
              <a:rPr lang="es-ES" sz="1600" i="1" smtClean="0">
                <a:latin typeface="Arial Narrow" panose="020B0506020202030204" pitchFamily="34" charset="0"/>
              </a:rPr>
              <a:t>Bozhenkov, NF, 2020 </a:t>
            </a:r>
            <a:endParaRPr lang="es-ES" sz="1600" dirty="0"/>
          </a:p>
        </p:txBody>
      </p:sp>
      <p:sp>
        <p:nvSpPr>
          <p:cNvPr id="50" name="Rectángulo 49"/>
          <p:cNvSpPr/>
          <p:nvPr/>
        </p:nvSpPr>
        <p:spPr>
          <a:xfrm>
            <a:off x="4478278" y="6039072"/>
            <a:ext cx="7561230" cy="254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" name="Grupo 4"/>
          <p:cNvGrpSpPr/>
          <p:nvPr/>
        </p:nvGrpSpPr>
        <p:grpSpPr>
          <a:xfrm>
            <a:off x="4409699" y="3455597"/>
            <a:ext cx="7671654" cy="3079193"/>
            <a:chOff x="4507404" y="3469710"/>
            <a:chExt cx="7573949" cy="3079193"/>
          </a:xfrm>
        </p:grpSpPr>
        <p:sp>
          <p:nvSpPr>
            <p:cNvPr id="2" name="Rectángulo 1"/>
            <p:cNvSpPr/>
            <p:nvPr/>
          </p:nvSpPr>
          <p:spPr>
            <a:xfrm>
              <a:off x="4507404" y="3469710"/>
              <a:ext cx="7573949" cy="253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4659805" y="6294329"/>
              <a:ext cx="7290026" cy="254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1096027" y="2842886"/>
            <a:ext cx="10392229" cy="1110592"/>
            <a:chOff x="682171" y="4974950"/>
            <a:chExt cx="10392229" cy="1524017"/>
          </a:xfrm>
          <a:solidFill>
            <a:schemeClr val="bg1"/>
          </a:solidFill>
        </p:grpSpPr>
        <p:sp>
          <p:nvSpPr>
            <p:cNvPr id="48" name="Rectángulo 47"/>
            <p:cNvSpPr/>
            <p:nvPr/>
          </p:nvSpPr>
          <p:spPr>
            <a:xfrm>
              <a:off x="682171" y="4974950"/>
              <a:ext cx="10392229" cy="1524017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763589" y="5032685"/>
              <a:ext cx="10227503" cy="12248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smtClean="0">
                  <a:latin typeface="Arial Narrow" panose="020B0506020202030204" pitchFamily="34" charset="0"/>
                </a:rPr>
                <a:t>In order to predict the future performance of a stellarator reactor we </a:t>
              </a:r>
              <a:r>
                <a:rPr lang="es-ES" sz="2400">
                  <a:latin typeface="Arial Narrow" panose="020B0506020202030204" pitchFamily="34" charset="0"/>
                </a:rPr>
                <a:t>need to </a:t>
              </a:r>
              <a:r>
                <a:rPr lang="es-ES" sz="2400" smtClean="0">
                  <a:latin typeface="Arial Narrow" panose="020B0506020202030204" pitchFamily="34" charset="0"/>
                </a:rPr>
                <a:t>detect ZF and study experimentally their impact in turbulent transport in reactor-relevant </a:t>
              </a:r>
              <a:r>
                <a:rPr lang="es-ES" sz="2400">
                  <a:latin typeface="Arial Narrow" panose="020B0506020202030204" pitchFamily="34" charset="0"/>
                </a:rPr>
                <a:t>plasmas</a:t>
              </a:r>
              <a:endParaRPr lang="es-ES" sz="2400" dirty="0">
                <a:latin typeface="Arial Narrow" panose="020B0506020202030204" pitchFamily="34" charset="0"/>
              </a:endParaRPr>
            </a:p>
            <a:p>
              <a:pPr marL="457200" indent="-457200" algn="ctr">
                <a:buFont typeface="+mj-lt"/>
                <a:buAutoNum type="arabicPeriod"/>
              </a:pPr>
              <a:endParaRPr lang="es-ES" sz="400" dirty="0">
                <a:latin typeface="Arial Narrow" panose="020B0506020202030204" pitchFamily="34" charset="0"/>
              </a:endParaRPr>
            </a:p>
          </p:txBody>
        </p:sp>
      </p:grpSp>
      <p:sp>
        <p:nvSpPr>
          <p:cNvPr id="54" name="CuadroTexto 53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3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7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Relevance of ZF for a </a:t>
            </a:r>
            <a:r>
              <a:rPr lang="en-CA" sz="28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stellarator</a:t>
            </a:r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fusion reactor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3"/>
          <a:srcRect b="-1802"/>
          <a:stretch/>
        </p:blipFill>
        <p:spPr>
          <a:xfrm>
            <a:off x="542789" y="812035"/>
            <a:ext cx="3935489" cy="2905964"/>
          </a:xfrm>
          <a:prstGeom prst="rect">
            <a:avLst/>
          </a:prstGeom>
          <a:ln w="15875">
            <a:noFill/>
          </a:ln>
        </p:spPr>
      </p:pic>
      <p:cxnSp>
        <p:nvCxnSpPr>
          <p:cNvPr id="25" name="Conector recto 24"/>
          <p:cNvCxnSpPr/>
          <p:nvPr/>
        </p:nvCxnSpPr>
        <p:spPr>
          <a:xfrm flipV="1">
            <a:off x="2213735" y="1370469"/>
            <a:ext cx="1163267" cy="773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2701997" y="1367167"/>
            <a:ext cx="675005" cy="652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3117320" y="1370469"/>
            <a:ext cx="259682" cy="394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1169974" y="2822157"/>
            <a:ext cx="21132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r>
              <a:rPr lang="es-ES" sz="1200" i="1" smtClean="0">
                <a:latin typeface="Arial Narrow" panose="020B0506020202030204" pitchFamily="34" charset="0"/>
              </a:rPr>
              <a:t>S. Bozhenkov, EPS, 2019</a:t>
            </a:r>
            <a:endParaRPr lang="en-CA" sz="1600" dirty="0" smtClean="0">
              <a:latin typeface="Arial Narrow" panose="020B050602020203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569167" y="2435642"/>
            <a:ext cx="10958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sz="7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1200" b="1" baseline="-2500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1200" b="1" smtClean="0">
                <a:latin typeface="Arial" panose="020B0604020202020204" pitchFamily="34" charset="0"/>
                <a:cs typeface="Arial" panose="020B0604020202020204" pitchFamily="34" charset="0"/>
              </a:rPr>
              <a:t>“clamp”</a:t>
            </a:r>
            <a:endParaRPr lang="en-CA" dirty="0" smtClean="0">
              <a:latin typeface="Arial Narrow" panose="020B0506020202030204" pitchFamily="34" charset="0"/>
            </a:endParaRPr>
          </a:p>
        </p:txBody>
      </p:sp>
      <p:cxnSp>
        <p:nvCxnSpPr>
          <p:cNvPr id="32" name="Conector recto 31"/>
          <p:cNvCxnSpPr/>
          <p:nvPr/>
        </p:nvCxnSpPr>
        <p:spPr>
          <a:xfrm>
            <a:off x="2569167" y="2246432"/>
            <a:ext cx="254257" cy="300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024771" y="988440"/>
            <a:ext cx="159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“Modest </a:t>
            </a:r>
            <a:r>
              <a:rPr lang="es-ES" sz="1200" b="1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s-ES" sz="1200" b="1" baseline="30000"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s-ES" sz="1200" b="1">
                <a:latin typeface="Arial" panose="020B0604020202020204" pitchFamily="34" charset="0"/>
                <a:cs typeface="Arial" panose="020B0604020202020204" pitchFamily="34" charset="0"/>
              </a:rPr>
              <a:t>” NTSS prediction</a:t>
            </a:r>
            <a:endParaRPr lang="en-CA" sz="1200" baseline="30000" dirty="0">
              <a:latin typeface="Arial Narrow" panose="020B050602020203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84" y="3556139"/>
            <a:ext cx="3964616" cy="2945142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1253667" y="4573195"/>
            <a:ext cx="1622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en-CA" sz="1100" b="1" baseline="-2500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100" b="1" dirty="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CA" sz="1100" b="1" baseline="-25000" dirty="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CA" sz="1100" b="1" dirty="0" smtClean="0">
                <a:solidFill>
                  <a:srgbClr val="027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0.7)</a:t>
            </a:r>
            <a:endParaRPr lang="en-CA" sz="1100" b="1" dirty="0">
              <a:solidFill>
                <a:srgbClr val="0273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45083" y="5906812"/>
            <a:ext cx="36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A. Alonso NF 2022, D. Carralero PPCF 2022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3004157" y="5266178"/>
            <a:ext cx="10828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smtClean="0">
                <a:latin typeface="Arial" panose="020B0604020202020204" pitchFamily="34" charset="0"/>
                <a:cs typeface="Arial" panose="020B0604020202020204" pitchFamily="34" charset="0"/>
              </a:rPr>
              <a:t>High performance</a:t>
            </a:r>
          </a:p>
          <a:p>
            <a:r>
              <a:rPr lang="en-CA" sz="1100" b="1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CA" sz="11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CA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1.2)</a:t>
            </a:r>
            <a:endParaRPr lang="en-CA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341660" y="4767100"/>
            <a:ext cx="7104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b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</a:t>
            </a:r>
            <a:endParaRPr lang="en-CA" sz="1100">
              <a:solidFill>
                <a:srgbClr val="D95319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4749482" y="652896"/>
            <a:ext cx="7143981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Stellarator optimization has solved NC transport, but performance is below expectations due to turbulence:</a:t>
            </a:r>
          </a:p>
          <a:p>
            <a:pPr algn="just"/>
            <a:endParaRPr lang="es-E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>
                <a:latin typeface="Arial Narrow" panose="020B0506020202030204" pitchFamily="34" charset="0"/>
              </a:rPr>
              <a:t>Since 2015, Wendelstein 7-X has achived scenarios incompatible with high NC transport [1].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Core T</a:t>
            </a:r>
            <a:r>
              <a:rPr lang="es-ES" sz="2000" baseline="-25000" smtClean="0">
                <a:latin typeface="Arial Narrow" panose="020B0506020202030204" pitchFamily="34" charset="0"/>
              </a:rPr>
              <a:t>i</a:t>
            </a:r>
            <a:r>
              <a:rPr lang="es-ES" sz="2000" smtClean="0">
                <a:latin typeface="Arial Narrow" panose="020B0506020202030204" pitchFamily="34" charset="0"/>
              </a:rPr>
              <a:t> is “clamped” well below expected values and can only achieve high performance when turbulence is suppressed [2, 3].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Performance in baseline scenarios is not sufficient for a reactor.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ZF may be critical to control turbulence in a stellarator reactor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Optimization reduces turbulent transport by enhancing ZF [4].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Reduced turbulence in LHD wrt. W7-X has been linked to strong ZF [5].</a:t>
            </a:r>
          </a:p>
          <a:p>
            <a:pPr algn="just"/>
            <a:endParaRPr lang="es-ES" sz="800">
              <a:latin typeface="Arial Narrow" panose="020B0506020202030204" pitchFamily="34" charset="0"/>
            </a:endParaRPr>
          </a:p>
          <a:p>
            <a:pPr algn="just"/>
            <a:r>
              <a:rPr lang="es-ES" sz="2400" smtClean="0">
                <a:latin typeface="Arial Narrow" panose="020B0506020202030204" pitchFamily="34" charset="0"/>
              </a:rPr>
              <a:t>We can not predict ZF activity in reactor relevant scenarios</a:t>
            </a:r>
          </a:p>
          <a:p>
            <a:pPr algn="just"/>
            <a:endParaRPr lang="es-ES" sz="80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smtClean="0">
                <a:latin typeface="Arial Narrow" panose="020B0506020202030204" pitchFamily="34" charset="0"/>
              </a:rPr>
              <a:t>So far, ZF have only been detected in mid-size stellarators. Models can not be validated in high </a:t>
            </a:r>
            <a:r>
              <a:rPr lang="es-ES" sz="2000" smtClean="0">
                <a:latin typeface="Symbol" panose="05050102010706020507" pitchFamily="18" charset="2"/>
              </a:rPr>
              <a:t>b</a:t>
            </a:r>
            <a:r>
              <a:rPr lang="es-ES" sz="2000" smtClean="0">
                <a:latin typeface="Arial Narrow" panose="020B0506020202030204" pitchFamily="34" charset="0"/>
              </a:rPr>
              <a:t>, low </a:t>
            </a:r>
            <a:r>
              <a:rPr lang="es-ES" sz="2000" smtClean="0">
                <a:latin typeface="Symbol" panose="05050102010706020507" pitchFamily="18" charset="2"/>
              </a:rPr>
              <a:t>n</a:t>
            </a:r>
            <a:r>
              <a:rPr lang="es-ES" sz="2000" smtClean="0">
                <a:latin typeface="Arial Narrow" panose="020B0506020202030204" pitchFamily="34" charset="0"/>
              </a:rPr>
              <a:t> conditions.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4640895" y="6016212"/>
            <a:ext cx="7064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dirty="0" smtClean="0">
                <a:latin typeface="Arial Narrow" panose="020B0506020202030204" pitchFamily="34" charset="0"/>
              </a:rPr>
              <a:t>[1</a:t>
            </a:r>
            <a:r>
              <a:rPr lang="es-ES" sz="1600" i="1" smtClean="0">
                <a:latin typeface="Arial Narrow" panose="020B0506020202030204" pitchFamily="34" charset="0"/>
              </a:rPr>
              <a:t>] C</a:t>
            </a:r>
            <a:r>
              <a:rPr lang="es-ES" sz="1600" i="1" dirty="0">
                <a:latin typeface="Arial Narrow" panose="020B0506020202030204" pitchFamily="34" charset="0"/>
              </a:rPr>
              <a:t>. </a:t>
            </a:r>
            <a:r>
              <a:rPr lang="es-ES" sz="1600" i="1" dirty="0" err="1">
                <a:latin typeface="Arial Narrow" panose="020B0506020202030204" pitchFamily="34" charset="0"/>
              </a:rPr>
              <a:t>Beidler</a:t>
            </a:r>
            <a:r>
              <a:rPr lang="es-ES" sz="1600" i="1">
                <a:latin typeface="Arial Narrow" panose="020B0506020202030204" pitchFamily="34" charset="0"/>
              </a:rPr>
              <a:t>, </a:t>
            </a:r>
            <a:r>
              <a:rPr lang="es-ES" sz="1600" i="1" smtClean="0">
                <a:latin typeface="Arial Narrow" panose="020B0506020202030204" pitchFamily="34" charset="0"/>
              </a:rPr>
              <a:t>Nature</a:t>
            </a:r>
            <a:r>
              <a:rPr lang="es-ES" sz="1600" i="1">
                <a:latin typeface="Arial Narrow" panose="020B0506020202030204" pitchFamily="34" charset="0"/>
              </a:rPr>
              <a:t>, 2021 [2] M. </a:t>
            </a:r>
            <a:r>
              <a:rPr lang="es-ES" sz="1600" i="1" smtClean="0">
                <a:latin typeface="Arial Narrow" panose="020B0506020202030204" pitchFamily="34" charset="0"/>
              </a:rPr>
              <a:t>N. A. Beurskens, NF, 2021 </a:t>
            </a:r>
            <a:r>
              <a:rPr lang="es-ES" sz="1600" i="1">
                <a:latin typeface="Arial Narrow" panose="020B0506020202030204" pitchFamily="34" charset="0"/>
              </a:rPr>
              <a:t>[3] S. </a:t>
            </a:r>
            <a:r>
              <a:rPr lang="es-ES" sz="1600" i="1" smtClean="0">
                <a:latin typeface="Arial Narrow" panose="020B0506020202030204" pitchFamily="34" charset="0"/>
              </a:rPr>
              <a:t>Bozhenkov, NF, 2020 </a:t>
            </a:r>
            <a:endParaRPr lang="es-ES" sz="1600" dirty="0"/>
          </a:p>
        </p:txBody>
      </p:sp>
      <p:sp>
        <p:nvSpPr>
          <p:cNvPr id="41" name="Rectángulo 40"/>
          <p:cNvSpPr/>
          <p:nvPr/>
        </p:nvSpPr>
        <p:spPr>
          <a:xfrm>
            <a:off x="4640894" y="6214277"/>
            <a:ext cx="69331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smtClean="0">
                <a:latin typeface="Arial Narrow" panose="020B0506020202030204" pitchFamily="34" charset="0"/>
              </a:rPr>
              <a:t>[4] H. Sugama, PRL, 2005 [5] F. Warmer, PRL, 2021 </a:t>
            </a:r>
            <a:endParaRPr lang="es-ES" sz="1600" dirty="0"/>
          </a:p>
        </p:txBody>
      </p:sp>
      <p:sp>
        <p:nvSpPr>
          <p:cNvPr id="50" name="Rectángulo 49"/>
          <p:cNvSpPr/>
          <p:nvPr/>
        </p:nvSpPr>
        <p:spPr>
          <a:xfrm>
            <a:off x="4478278" y="6039072"/>
            <a:ext cx="7561230" cy="254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6" name="Grupo 45"/>
          <p:cNvGrpSpPr/>
          <p:nvPr/>
        </p:nvGrpSpPr>
        <p:grpSpPr>
          <a:xfrm>
            <a:off x="1096027" y="2842885"/>
            <a:ext cx="10392229" cy="1524017"/>
            <a:chOff x="682171" y="4974950"/>
            <a:chExt cx="10392229" cy="1524017"/>
          </a:xfrm>
          <a:solidFill>
            <a:schemeClr val="bg1"/>
          </a:solidFill>
        </p:grpSpPr>
        <p:sp>
          <p:nvSpPr>
            <p:cNvPr id="48" name="Rectángulo 47"/>
            <p:cNvSpPr/>
            <p:nvPr/>
          </p:nvSpPr>
          <p:spPr>
            <a:xfrm>
              <a:off x="682171" y="4974950"/>
              <a:ext cx="10392229" cy="1524017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763589" y="5032685"/>
              <a:ext cx="10227503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smtClean="0">
                  <a:latin typeface="Arial Narrow" panose="020B0506020202030204" pitchFamily="34" charset="0"/>
                </a:rPr>
                <a:t>In order to predict the future performance of a stellarator reactor we </a:t>
              </a:r>
              <a:r>
                <a:rPr lang="es-ES" sz="2400">
                  <a:latin typeface="Arial Narrow" panose="020B0506020202030204" pitchFamily="34" charset="0"/>
                </a:rPr>
                <a:t>need to </a:t>
              </a:r>
              <a:r>
                <a:rPr lang="es-ES" sz="2400" smtClean="0">
                  <a:latin typeface="Arial Narrow" panose="020B0506020202030204" pitchFamily="34" charset="0"/>
                </a:rPr>
                <a:t>detect ZF and study experimentally their impact in turbulent transport in reactor-relevant </a:t>
              </a:r>
              <a:r>
                <a:rPr lang="es-ES" sz="2400">
                  <a:latin typeface="Arial Narrow" panose="020B0506020202030204" pitchFamily="34" charset="0"/>
                </a:rPr>
                <a:t>plasmas</a:t>
              </a:r>
              <a:endParaRPr lang="es-ES" sz="2400" dirty="0">
                <a:latin typeface="Arial Narrow" panose="020B0506020202030204" pitchFamily="34" charset="0"/>
              </a:endParaRPr>
            </a:p>
            <a:p>
              <a:pPr marL="457200" indent="-457200" algn="ctr">
                <a:buFont typeface="+mj-lt"/>
                <a:buAutoNum type="arabicPeriod"/>
              </a:pPr>
              <a:endParaRPr lang="es-ES" sz="400" dirty="0">
                <a:latin typeface="Arial Narrow" panose="020B0506020202030204" pitchFamily="34" charset="0"/>
              </a:endParaRPr>
            </a:p>
            <a:p>
              <a:pPr algn="ctr"/>
              <a:r>
                <a:rPr lang="es-ES" sz="2000" smtClean="0">
                  <a:latin typeface="Arial Narrow" panose="020B0506020202030204" pitchFamily="34" charset="0"/>
                </a:rPr>
                <a:t>(like the ones we expect to achieve in W7-X with full heating power and low field)</a:t>
              </a:r>
              <a:endParaRPr lang="es-ES" sz="2000" dirty="0" smtClean="0">
                <a:latin typeface="Arial Narrow" panose="020B0506020202030204" pitchFamily="34" charset="0"/>
              </a:endParaRP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3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Outline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5007" y="903591"/>
            <a:ext cx="52634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7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Introduction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Experimental detection of ZF at W7-X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Main experimental signatures of ZF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0-phase LRC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Low frequency</a:t>
            </a:r>
            <a:endParaRPr lang="en-CA" sz="20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Electrostatic character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Mesoscale structures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Verification with </a:t>
            </a:r>
            <a:r>
              <a:rPr lang="en-CA" sz="24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gyrokinetic</a:t>
            </a: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codes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Simulation of ZF in realistic 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conditions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Comparison to experiments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972800" y="6588623"/>
            <a:ext cx="904515" cy="21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0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691716" y="3481021"/>
            <a:ext cx="3031424" cy="2768995"/>
            <a:chOff x="8691716" y="3372867"/>
            <a:chExt cx="3031424" cy="276899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l="15132"/>
            <a:stretch/>
          </p:blipFill>
          <p:spPr>
            <a:xfrm>
              <a:off x="8691716" y="3657047"/>
              <a:ext cx="3031424" cy="2484815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3"/>
            <a:srcRect l="5360" t="28314" r="84180" b="45570"/>
            <a:stretch/>
          </p:blipFill>
          <p:spPr>
            <a:xfrm rot="5400000">
              <a:off x="10164809" y="3235215"/>
              <a:ext cx="373626" cy="648930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270" y="3697333"/>
            <a:ext cx="2901655" cy="25844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How can ZFs be detected experimentally?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491294" y="6220158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>
                <a:latin typeface="Arial Narrow" panose="020B0506020202030204" pitchFamily="34" charset="0"/>
              </a:rPr>
              <a:t>M. A. </a:t>
            </a:r>
            <a:r>
              <a:rPr lang="en-US" sz="1400" i="1" dirty="0" err="1" smtClean="0">
                <a:latin typeface="Arial Narrow" panose="020B0506020202030204" pitchFamily="34" charset="0"/>
              </a:rPr>
              <a:t>Pedrosa</a:t>
            </a:r>
            <a:r>
              <a:rPr lang="en-US" sz="1400" i="1" dirty="0" smtClean="0">
                <a:latin typeface="Arial Narrow" panose="020B0506020202030204" pitchFamily="34" charset="0"/>
              </a:rPr>
              <a:t>, PRL, 2008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236" y="3953482"/>
            <a:ext cx="1658512" cy="5201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402" y="1069217"/>
            <a:ext cx="2959551" cy="263256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l="10730" r="11625" b="28792"/>
          <a:stretch/>
        </p:blipFill>
        <p:spPr>
          <a:xfrm>
            <a:off x="8338588" y="1090654"/>
            <a:ext cx="3699269" cy="209762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663510" y="767563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CHS</a:t>
            </a:r>
            <a:endParaRPr lang="en-US" sz="200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9937179" y="764158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TJ-II</a:t>
            </a:r>
            <a:endParaRPr lang="en-US" sz="2000" b="1" dirty="0"/>
          </a:p>
        </p:txBody>
      </p:sp>
      <p:sp>
        <p:nvSpPr>
          <p:cNvPr id="24" name="Rectángulo 23"/>
          <p:cNvSpPr/>
          <p:nvPr/>
        </p:nvSpPr>
        <p:spPr>
          <a:xfrm>
            <a:off x="5092490" y="6220158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>
                <a:latin typeface="Arial Narrow" panose="020B0506020202030204" pitchFamily="34" charset="0"/>
              </a:rPr>
              <a:t>A. Fujisawa, PRL, 2004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69326" y="775988"/>
            <a:ext cx="4645125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Zonal flows manifest as surface-uniform oscillations of the </a:t>
            </a:r>
            <a:r>
              <a:rPr lang="en-US" sz="2400" dirty="0" err="1" smtClean="0">
                <a:latin typeface="Arial Narrow" panose="020B0506020202030204" pitchFamily="34" charset="0"/>
              </a:rPr>
              <a:t>ExB</a:t>
            </a:r>
            <a:r>
              <a:rPr lang="en-US" sz="2400" dirty="0" smtClean="0">
                <a:latin typeface="Arial Narrow" panose="020B0506020202030204" pitchFamily="34" charset="0"/>
              </a:rPr>
              <a:t> flow.</a:t>
            </a:r>
          </a:p>
          <a:p>
            <a:pPr algn="just"/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Long Range Correlations </a:t>
            </a:r>
            <a:r>
              <a:rPr lang="en-US" sz="2000" dirty="0" smtClean="0">
                <a:latin typeface="Arial Narrow" panose="020B0506020202030204" pitchFamily="34" charset="0"/>
              </a:rPr>
              <a:t>(</a:t>
            </a:r>
            <a:r>
              <a:rPr lang="en-US" sz="2000" dirty="0">
                <a:latin typeface="Arial Narrow" panose="020B0506020202030204" pitchFamily="34" charset="0"/>
              </a:rPr>
              <a:t>LRC) are the main experimental signature.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Detected with </a:t>
            </a:r>
            <a:r>
              <a:rPr lang="en-US" sz="20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duplicated diagnostics </a:t>
            </a:r>
            <a:r>
              <a:rPr lang="en-US" sz="2000" dirty="0" smtClean="0">
                <a:latin typeface="Arial Narrow" panose="020B0506020202030204" pitchFamily="34" charset="0"/>
              </a:rPr>
              <a:t>measuring potential or flows: probes, HIBP, Doppler reflectometry.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1200" dirty="0">
              <a:latin typeface="Arial Narrow" panose="020B0506020202030204" pitchFamily="34" charset="0"/>
            </a:endParaRPr>
          </a:p>
          <a:p>
            <a:pPr algn="just"/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4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4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487" y="3505478"/>
            <a:ext cx="3143758" cy="26295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92490" y="6220158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>
                <a:latin typeface="Arial Narrow" panose="020B0506020202030204" pitchFamily="34" charset="0"/>
              </a:rPr>
              <a:t>A. Fujisawa, PRL, 2004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402" y="1069217"/>
            <a:ext cx="2959551" cy="26325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10730" r="11625" b="28792"/>
          <a:stretch/>
        </p:blipFill>
        <p:spPr>
          <a:xfrm>
            <a:off x="8338588" y="1090654"/>
            <a:ext cx="3699269" cy="209762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935" y="3490964"/>
            <a:ext cx="3543300" cy="272919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547480" y="6220158"/>
            <a:ext cx="3224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>
                <a:latin typeface="Arial Narrow" panose="020B0506020202030204" pitchFamily="34" charset="0"/>
              </a:rPr>
              <a:t>C. Hidalgo, EPL, 2009</a:t>
            </a:r>
            <a:endParaRPr lang="en-CA" sz="1400" i="1" dirty="0">
              <a:latin typeface="Arial Narrow" panose="020B05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63510" y="767563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CHS</a:t>
            </a:r>
            <a:endParaRPr lang="en-US" sz="20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937179" y="764158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TJ-II</a:t>
            </a:r>
            <a:endParaRPr lang="en-US" sz="20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69326" y="775988"/>
            <a:ext cx="4645125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algn="just"/>
            <a:r>
              <a:rPr lang="en-US" sz="2400" dirty="0" smtClean="0">
                <a:latin typeface="Arial Narrow" panose="020B0506020202030204" pitchFamily="34" charset="0"/>
              </a:rPr>
              <a:t>Zonal flows manifest as surface-uniform oscillations of the </a:t>
            </a:r>
            <a:r>
              <a:rPr lang="en-US" sz="2400" dirty="0" err="1" smtClean="0">
                <a:latin typeface="Arial Narrow" panose="020B0506020202030204" pitchFamily="34" charset="0"/>
              </a:rPr>
              <a:t>ExB</a:t>
            </a:r>
            <a:r>
              <a:rPr lang="en-US" sz="2400" dirty="0" smtClean="0">
                <a:latin typeface="Arial Narrow" panose="020B0506020202030204" pitchFamily="34" charset="0"/>
              </a:rPr>
              <a:t> flow.</a:t>
            </a:r>
          </a:p>
          <a:p>
            <a:pPr algn="just"/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Long Range Correlations </a:t>
            </a:r>
            <a:r>
              <a:rPr lang="en-US" sz="2000" dirty="0">
                <a:latin typeface="Arial Narrow" panose="020B0506020202030204" pitchFamily="34" charset="0"/>
              </a:rPr>
              <a:t>(LRC) are the main experimental signature.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Detected with </a:t>
            </a:r>
            <a:r>
              <a:rPr lang="en-US" sz="2000" b="1" dirty="0">
                <a:solidFill>
                  <a:srgbClr val="174693"/>
                </a:solidFill>
                <a:latin typeface="Arial Narrow" panose="020B0506020202030204" pitchFamily="34" charset="0"/>
              </a:rPr>
              <a:t>duplicated diagnostics </a:t>
            </a:r>
            <a:r>
              <a:rPr lang="en-US" sz="2000" dirty="0">
                <a:latin typeface="Arial Narrow" panose="020B0506020202030204" pitchFamily="34" charset="0"/>
              </a:rPr>
              <a:t>measuring potential or flows: probes, HIBP, Doppler reflectometry.</a:t>
            </a:r>
          </a:p>
          <a:p>
            <a:pPr algn="just"/>
            <a:endParaRPr lang="en-US" sz="1200" dirty="0">
              <a:latin typeface="Arial Narrow" panose="020B0506020202030204" pitchFamily="34" charset="0"/>
            </a:endParaRPr>
          </a:p>
          <a:p>
            <a:pPr algn="just"/>
            <a:r>
              <a:rPr lang="en-US" sz="2400" dirty="0">
                <a:latin typeface="Arial Narrow" panose="020B0506020202030204" pitchFamily="34" charset="0"/>
              </a:rPr>
              <a:t>Other </a:t>
            </a:r>
            <a:r>
              <a:rPr lang="en-US" sz="2400" dirty="0" smtClean="0">
                <a:latin typeface="Arial Narrow" panose="020B0506020202030204" pitchFamily="34" charset="0"/>
              </a:rPr>
              <a:t>experimental </a:t>
            </a:r>
            <a:r>
              <a:rPr lang="en-US" sz="2400" dirty="0">
                <a:latin typeface="Arial Narrow" panose="020B0506020202030204" pitchFamily="34" charset="0"/>
              </a:rPr>
              <a:t>features are: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506020202030204" pitchFamily="34" charset="0"/>
              </a:rPr>
              <a:t>Low </a:t>
            </a:r>
            <a:r>
              <a:rPr lang="en-US" sz="2000" dirty="0">
                <a:latin typeface="Arial Narrow" panose="020B0506020202030204" pitchFamily="34" charset="0"/>
              </a:rPr>
              <a:t>frequency oscillations </a:t>
            </a:r>
            <a:r>
              <a:rPr lang="en-US" sz="2000" dirty="0" smtClean="0">
                <a:latin typeface="Arial Narrow" panose="020B0506020202030204" pitchFamily="34" charset="0"/>
              </a:rPr>
              <a:t>(0.1-1 </a:t>
            </a:r>
            <a:r>
              <a:rPr lang="en-US" sz="2000" dirty="0">
                <a:latin typeface="Arial Narrow" panose="020B0506020202030204" pitchFamily="34" charset="0"/>
              </a:rPr>
              <a:t>kHz range</a:t>
            </a:r>
            <a:r>
              <a:rPr lang="en-US" sz="2000" dirty="0" smtClean="0">
                <a:latin typeface="Arial Narrow" panose="020B0506020202030204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Density fluctuations are a small correction of potential fluctuations</a:t>
            </a:r>
            <a:r>
              <a:rPr lang="en-US" sz="2000" dirty="0" smtClean="0">
                <a:latin typeface="Arial Narrow" panose="020B0506020202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506020202030204" pitchFamily="34" charset="0"/>
              </a:rPr>
              <a:t>Vanishing k</a:t>
            </a:r>
            <a:r>
              <a:rPr lang="en-US" sz="2000" baseline="-25000" dirty="0">
                <a:latin typeface="Arial Narrow" panose="020B0506020202030204" pitchFamily="34" charset="0"/>
              </a:rPr>
              <a:t>||</a:t>
            </a:r>
            <a:r>
              <a:rPr lang="en-US" sz="2000" dirty="0">
                <a:latin typeface="Arial Narrow" panose="020B0506020202030204" pitchFamily="34" charset="0"/>
              </a:rPr>
              <a:t> means no electron response: electrostatic fluctuations.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506020202030204" pitchFamily="34" charset="0"/>
            </a:endParaRPr>
          </a:p>
          <a:p>
            <a:pPr algn="just"/>
            <a:endParaRPr lang="en-US" sz="2000" dirty="0" smtClean="0">
              <a:latin typeface="Arial Narrow" panose="020B0506020202030204" pitchFamily="34" charset="0"/>
            </a:endParaRPr>
          </a:p>
          <a:p>
            <a:pPr algn="just"/>
            <a:endParaRPr lang="en-US" sz="2400" dirty="0" smtClean="0">
              <a:latin typeface="Arial Narrow" panose="020B05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400" dirty="0" smtClean="0">
              <a:latin typeface="Arial Narrow" panose="020B050602020203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11975" y="182882"/>
            <a:ext cx="86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How can ZFs be detected experimentally?</a:t>
            </a:r>
            <a:endParaRPr lang="en-CA" sz="2800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1289133" y="6562145"/>
            <a:ext cx="51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smtClean="0">
                <a:latin typeface="Arial Narrow" panose="020B0506020202030204" pitchFamily="34" charset="0"/>
              </a:rPr>
              <a:t>4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2894</Words>
  <Application>Microsoft Office PowerPoint</Application>
  <PresentationFormat>Panorámica</PresentationFormat>
  <Paragraphs>722</Paragraphs>
  <Slides>36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Cambria Math</vt:lpstr>
      <vt:lpstr>Courier</vt:lpstr>
      <vt:lpstr>Symbol</vt:lpstr>
      <vt:lpstr>Diseño personalizado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</dc:creator>
  <cp:lastModifiedBy>u5575</cp:lastModifiedBy>
  <cp:revision>645</cp:revision>
  <dcterms:created xsi:type="dcterms:W3CDTF">2021-04-10T07:35:09Z</dcterms:created>
  <dcterms:modified xsi:type="dcterms:W3CDTF">2024-07-03T15:14:36Z</dcterms:modified>
</cp:coreProperties>
</file>