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12192000" cy="6858000"/>
  <p:notesSz cx="7099300" cy="10234613"/>
  <p:embeddedFontLst>
    <p:embeddedFont>
      <p:font typeface="Noto Sans Symbols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JDvixpoBqm2ukhAlnPoDzeXNn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41474E-B989-4CC1-807D-A55E63ACB5C5}">
  <a:tblStyle styleId="{6141474E-B989-4CC1-807D-A55E63ACB5C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84"/>
  </p:normalViewPr>
  <p:slideViewPr>
    <p:cSldViewPr snapToGrid="0">
      <p:cViewPr varScale="1">
        <p:scale>
          <a:sx n="93" d="100"/>
          <a:sy n="93" d="100"/>
        </p:scale>
        <p:origin x="24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76977" cy="51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0650" y="1"/>
            <a:ext cx="3076976" cy="51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444" cy="460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0989"/>
            <a:ext cx="3076977" cy="51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0650" y="9720989"/>
            <a:ext cx="3076976" cy="51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444" cy="460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5bf022a55_0_31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295bf022a5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820ede4fe_0_193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2e820ede4f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e9a4097d7b_0_20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2e9a4097d7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1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444" cy="460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5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19" name="Google Shape;4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e7a51eaa43_0_0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4" name="Google Shape;444;g2e7a51eaa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155abfcbb8_0_0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g2155abfcb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e9c460d92a_0_0:notes"/>
          <p:cNvSpPr txBox="1">
            <a:spLocks noGrp="1"/>
          </p:cNvSpPr>
          <p:nvPr>
            <p:ph type="body" idx="1"/>
          </p:nvPr>
        </p:nvSpPr>
        <p:spPr>
          <a:xfrm>
            <a:off x="734390" y="5441125"/>
            <a:ext cx="5880300" cy="5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450" tIns="50725" rIns="101450" bIns="50725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/>
          </a:p>
        </p:txBody>
      </p:sp>
      <p:sp>
        <p:nvSpPr>
          <p:cNvPr id="461" name="Google Shape;461;g2e9c460d9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329" y="858214"/>
            <a:ext cx="7066500" cy="429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e81f4b2653_1_6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2e81f4b265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820ede4fe_0_10:notes"/>
          <p:cNvSpPr txBox="1">
            <a:spLocks noGrp="1"/>
          </p:cNvSpPr>
          <p:nvPr>
            <p:ph type="body" idx="1"/>
          </p:nvPr>
        </p:nvSpPr>
        <p:spPr>
          <a:xfrm>
            <a:off x="734390" y="5441125"/>
            <a:ext cx="5880300" cy="51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450" tIns="50725" rIns="101450" bIns="50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e820ede4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329" y="858214"/>
            <a:ext cx="7066500" cy="429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5bf022a55_0_25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50">
                <a:latin typeface="Arial"/>
                <a:ea typeface="Arial"/>
                <a:cs typeface="Arial"/>
                <a:sym typeface="Arial"/>
              </a:rPr>
              <a:t>The pellet injector is a pipe-gun type injector that can provide up to 4 hydrogen pellets per discharge.These are delivered to the plasma outer edge through straight guide tubes that have in-line diagnostics for velocity and mass measurement. Two of the lines direct pellet through the magnetic axis while the nearest approach for the other guide tubes is at rho = 0.35.  Pellet ablation is followed using Halfa filterscopes.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50">
                <a:latin typeface="Arial"/>
                <a:ea typeface="Arial"/>
                <a:cs typeface="Arial"/>
                <a:sym typeface="Arial"/>
              </a:rPr>
              <a:t>In NBI heated plasmas pellets can penetrate well beyond the magnetic axis. Since detaching plasmoids drift outwards and downwards, the pellet deposition profile is peaked near the centre, as shown here.</a:t>
            </a:r>
            <a:endParaRPr sz="1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/>
              <a:t>Pellets injection times are pre-programmed, thus we can adjust time delays between them as required.</a:t>
            </a:r>
            <a:endParaRPr sz="1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95bf022a5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92eb04cd7_0_42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On the left, black and purple data points are representative plasma confinement times when fuelling is by gas-puff or wall recycling. Red, blue and green points are for NBI plasmas with pellet injection. The selected plasmas have different heating powers, different magnetic configurations (3) and for boron-lithium wall conditions.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main difference between points above, below or on the diagonal line is the type of plasma fuelling. In TJ-II core fuelling is a key parameter to enter this enhanced phase. This is achieved using pellet injection. </a:t>
            </a:r>
            <a:endParaRPr/>
          </a:p>
        </p:txBody>
      </p:sp>
      <p:sp>
        <p:nvSpPr>
          <p:cNvPr id="121" name="Google Shape;121;g2e92eb04cd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e92eb04cd7_0_0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On the left, black and purple data points are representative plasma confinement times when fuelling is by gas-puff or wall recycling. Red, blue and green points are for NBI plasmas with pellet injection. The selected plasmas have different heating powers, different magnetic configurations (3) and for boron-lithium wall conditions.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The main difference between points above, below or on the diagonal line is the type of plasma fuelling. In TJ-II core fuelling is a key parameter to enter this enhanced phase. This is achieved using pellet injection. </a:t>
            </a:r>
            <a:endParaRPr/>
          </a:p>
        </p:txBody>
      </p:sp>
      <p:sp>
        <p:nvSpPr>
          <p:cNvPr id="150" name="Google Shape;150;g2e92eb04c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7af367b5c_0_4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2e7af367b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91bb65ca6_0_0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e91bb65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91bb65ca6_0_15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2e91bb65c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e9a4097d7b_0_109:notes"/>
          <p:cNvSpPr txBox="1">
            <a:spLocks noGrp="1"/>
          </p:cNvSpPr>
          <p:nvPr>
            <p:ph type="body" idx="1"/>
          </p:nvPr>
        </p:nvSpPr>
        <p:spPr>
          <a:xfrm>
            <a:off x="709429" y="4861318"/>
            <a:ext cx="5680500" cy="4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25" tIns="47700" rIns="95425" bIns="47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When we look at TS profile we see than single pellet increases the core density profile  while additional small pellets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 broaden it. In contrast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pellets have a minor effect on the T</a:t>
            </a:r>
            <a:r>
              <a:rPr lang="en-US" sz="2000" baseline="-250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profile.</a:t>
            </a:r>
            <a:endParaRPr/>
          </a:p>
        </p:txBody>
      </p:sp>
      <p:sp>
        <p:nvSpPr>
          <p:cNvPr id="274" name="Google Shape;274;g2e9a4097d7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00" cy="384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 rot="5400000">
            <a:off x="7239001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 rot="5400000">
            <a:off x="1963582" y="-439650"/>
            <a:ext cx="5486400" cy="75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963247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7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89785" y="1981200"/>
            <a:ext cx="5087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93693" y="1535113"/>
            <a:ext cx="5388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93693" y="2174875"/>
            <a:ext cx="53886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1"/>
          </p:nvPr>
        </p:nvSpPr>
        <p:spPr>
          <a:xfrm>
            <a:off x="4767385" y="273051"/>
            <a:ext cx="68151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2"/>
          </p:nvPr>
        </p:nvSpPr>
        <p:spPr>
          <a:xfrm>
            <a:off x="609600" y="1435101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2389554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>
            <a:spLocks noGrp="1"/>
          </p:cNvSpPr>
          <p:nvPr>
            <p:ph type="pic" idx="2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5"/>
          <p:cNvSpPr txBox="1">
            <a:spLocks noGrp="1"/>
          </p:cNvSpPr>
          <p:nvPr>
            <p:ph type="body" idx="1"/>
          </p:nvPr>
        </p:nvSpPr>
        <p:spPr>
          <a:xfrm>
            <a:off x="2389554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/>
          <p:nvPr/>
        </p:nvSpPr>
        <p:spPr>
          <a:xfrm>
            <a:off x="1" y="702951"/>
            <a:ext cx="694480" cy="400878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>
            <a:spLocks noGrp="1"/>
          </p:cNvSpPr>
          <p:nvPr>
            <p:ph type="ctrTitle"/>
          </p:nvPr>
        </p:nvSpPr>
        <p:spPr>
          <a:xfrm>
            <a:off x="1159625" y="702950"/>
            <a:ext cx="8829600" cy="21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600" b="1" i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Extending enhanced-performance scenarios</a:t>
            </a:r>
            <a:r>
              <a:rPr lang="en-US" sz="2600" b="1" i="1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after pel</a:t>
            </a:r>
            <a:r>
              <a:rPr lang="en-US" sz="2600" b="1" i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let injection </a:t>
            </a:r>
            <a:r>
              <a:rPr lang="en-US" sz="2600" b="1" i="1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in TJ-II stellara</a:t>
            </a:r>
            <a:r>
              <a:rPr lang="en-US" sz="2600" b="1" i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tor.</a:t>
            </a:r>
            <a:br>
              <a:rPr lang="en-US" sz="26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strike="noStrike" cap="none">
                <a:solidFill>
                  <a:srgbClr val="654D94"/>
                </a:solidFill>
                <a:latin typeface="Arial"/>
                <a:ea typeface="Arial"/>
                <a:cs typeface="Arial"/>
                <a:sym typeface="Arial"/>
              </a:rPr>
              <a:t>I. García Cortés, K. McCarthy &amp; TJ-II team</a:t>
            </a:r>
            <a:endParaRPr sz="2600" b="1" i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3775" y="5955525"/>
            <a:ext cx="2429454" cy="8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29" y="5955513"/>
            <a:ext cx="1938569" cy="8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/>
        </p:nvSpPr>
        <p:spPr>
          <a:xfrm>
            <a:off x="777550" y="2588178"/>
            <a:ext cx="10509900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CIEMAT, Madrid (Spain): </a:t>
            </a:r>
            <a:r>
              <a:rPr lang="en-US" sz="16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D. Medina-Roque, T. Estrada, </a:t>
            </a:r>
            <a:r>
              <a:rPr lang="en-US" sz="1600" i="1">
                <a:solidFill>
                  <a:srgbClr val="595959"/>
                </a:solidFill>
              </a:rPr>
              <a:t>B. van Milligen, </a:t>
            </a:r>
            <a:r>
              <a:rPr lang="en-US" sz="16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N. Panadero, A. Baciero, A. Cappa, R. Carrasco, J. M. Fontdecaba, R. García, J. Hernández-Sánchez, F. J. Hernanz, B. López Miranda, F. Medina, M. Navarro, J. L. de Pablos, I. Pastor, P. Pons, J. de la Riva, M. C. Rodríguez, D. Tafalla, and TJ-II team.</a:t>
            </a: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UC3M, Madrid (Spain): </a:t>
            </a:r>
            <a:r>
              <a:rPr lang="en-US" sz="16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V. Tribaldos, L. García, B. Carreras.</a:t>
            </a:r>
            <a:endParaRPr sz="1600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NSC KIPT Kharkiv (Ukraine): </a:t>
            </a:r>
            <a:r>
              <a:rPr lang="en-US" sz="16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O. O. Chmyga and O. S. Kozachok,</a:t>
            </a: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2" descr="https://lh6.googleusercontent.com/WWTJpxXNRvAY50SgpAzGLKSMTuwnIcRhZlEJzOz1BKIv7i88Jwv05XzDptKRhl_vyGDblBVBSSjzG05pjg2AIYxGtYd6FvGoDU2sCbgs8RsgnBkpjAKWs_5zxD-r7gTg1Asd7jr6S3WSHF3RpU0vuQ=s20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6899" y="5943025"/>
            <a:ext cx="3888901" cy="893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52313" y="152400"/>
            <a:ext cx="1887287" cy="19473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4752627" y="6334825"/>
            <a:ext cx="3704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work has been partially  financed by grants PID2020-116599RB-I00</a:t>
            </a:r>
            <a:r>
              <a:rPr lang="en-US" sz="800">
                <a:solidFill>
                  <a:schemeClr val="dk1"/>
                </a:solidFill>
              </a:rPr>
              <a:t> 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800">
                <a:solidFill>
                  <a:schemeClr val="dk1"/>
                </a:solidFill>
              </a:rPr>
              <a:t> PID2022-137869OB-I00 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by MCIN/AEI/10.13039/501100011033.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-266300" y="4359325"/>
            <a:ext cx="957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b="1" i="1">
                <a:solidFill>
                  <a:srgbClr val="980000"/>
                </a:solidFill>
              </a:rPr>
              <a:t>50th </a:t>
            </a:r>
            <a:r>
              <a:rPr lang="en-US" sz="1600" b="1" i="1">
                <a:solidFill>
                  <a:srgbClr val="980000"/>
                </a:solidFill>
              </a:rPr>
              <a:t>EPS Conference on Plasma Physics, Salamanca, Spain 8-12 July 2024</a:t>
            </a:r>
            <a:endParaRPr sz="3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13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pic>
        <p:nvPicPr>
          <p:cNvPr id="307" name="Google Shape;3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75" y="798700"/>
            <a:ext cx="8579433" cy="26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7550" y="3496099"/>
            <a:ext cx="3150739" cy="296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875" y="3454699"/>
            <a:ext cx="3253027" cy="30582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"/>
          <p:cNvSpPr txBox="1"/>
          <p:nvPr/>
        </p:nvSpPr>
        <p:spPr>
          <a:xfrm>
            <a:off x="878700" y="23081"/>
            <a:ext cx="10434600" cy="65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Highest TJ-II densities achieved by largest PI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9849976" y="921188"/>
            <a:ext cx="2028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NBI (480kW)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7206000" y="3853275"/>
            <a:ext cx="49860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200" i="0" u="none" strike="noStrike" cap="none">
                <a:solidFill>
                  <a:schemeClr val="dk1"/>
                </a:solidFill>
              </a:rPr>
              <a:t>Three large pellets induce a very high density peaking factor</a:t>
            </a:r>
            <a:r>
              <a:rPr lang="en-US" sz="2200">
                <a:solidFill>
                  <a:schemeClr val="dk1"/>
                </a:solidFill>
              </a:rPr>
              <a:t>,</a:t>
            </a:r>
            <a:r>
              <a:rPr lang="en-US" sz="2200" i="0" u="none" strike="noStrike" cap="none">
                <a:solidFill>
                  <a:schemeClr val="dk1"/>
                </a:solidFill>
              </a:rPr>
              <a:t> n</a:t>
            </a:r>
            <a:r>
              <a:rPr lang="en-US" sz="2200" i="0" u="none" strike="noStrike" cap="none" baseline="-25000">
                <a:solidFill>
                  <a:schemeClr val="dk1"/>
                </a:solidFill>
              </a:rPr>
              <a:t>e</a:t>
            </a:r>
            <a:r>
              <a:rPr lang="en-US" sz="2200" i="0" u="none" strike="noStrike" cap="none">
                <a:solidFill>
                  <a:schemeClr val="dk1"/>
                </a:solidFill>
              </a:rPr>
              <a:t>(0)/&lt;n</a:t>
            </a:r>
            <a:r>
              <a:rPr lang="en-US" sz="2200" i="0" u="none" strike="noStrike" cap="none" baseline="-25000">
                <a:solidFill>
                  <a:schemeClr val="dk1"/>
                </a:solidFill>
              </a:rPr>
              <a:t>e</a:t>
            </a:r>
            <a:r>
              <a:rPr lang="en-US" sz="2200" i="0" u="none" strike="noStrike" cap="none">
                <a:solidFill>
                  <a:schemeClr val="dk1"/>
                </a:solidFill>
              </a:rPr>
              <a:t>&gt; = 2</a:t>
            </a:r>
            <a:endParaRPr sz="2200" i="0" u="none" strike="noStrike" cap="none">
              <a:solidFill>
                <a:schemeClr val="dk1"/>
              </a:solidFill>
            </a:endParaRPr>
          </a:p>
          <a:p>
            <a:pPr marL="180975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/>
          </a:p>
          <a:p>
            <a:pPr marL="180975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980000"/>
                </a:solidFill>
              </a:rPr>
              <a:t>By controlling pellet settings and plasma target conditions is possible to shape density profiles and achieve record values</a:t>
            </a:r>
            <a:endParaRPr sz="2000" b="1">
              <a:solidFill>
                <a:srgbClr val="98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3"/>
          <p:cNvSpPr/>
          <p:nvPr/>
        </p:nvSpPr>
        <p:spPr>
          <a:xfrm>
            <a:off x="623000" y="3347150"/>
            <a:ext cx="825600" cy="831000"/>
          </a:xfrm>
          <a:prstGeom prst="ellipse">
            <a:avLst/>
          </a:prstGeom>
          <a:noFill/>
          <a:ln w="28575" cap="flat" cmpd="sng">
            <a:solidFill>
              <a:srgbClr val="DD09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14" name="Google Shape;314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15" name="Google Shape;315;p13"/>
          <p:cNvSpPr txBox="1"/>
          <p:nvPr/>
        </p:nvSpPr>
        <p:spPr>
          <a:xfrm>
            <a:off x="9695451" y="1590763"/>
            <a:ext cx="2028900" cy="1508400"/>
          </a:xfrm>
          <a:prstGeom prst="rect">
            <a:avLst/>
          </a:prstGeom>
          <a:noFill/>
          <a:ln w="9525" cap="flat" cmpd="sng">
            <a:solidFill>
              <a:srgbClr val="01CC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P1: 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3.5x10</a:t>
            </a:r>
            <a:r>
              <a:rPr lang="en-US" sz="1800" b="1" i="0" u="none" strike="noStrike" cap="none" baseline="30000">
                <a:solidFill>
                  <a:schemeClr val="dk1"/>
                </a:solidFill>
              </a:rPr>
              <a:t>19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 H</a:t>
            </a:r>
            <a:endParaRPr sz="18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</a:rPr>
              <a:t>P2</a:t>
            </a:r>
            <a:r>
              <a:rPr lang="en-US" sz="1800" b="1">
                <a:solidFill>
                  <a:schemeClr val="dk1"/>
                </a:solidFill>
              </a:rPr>
              <a:t>: 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1.7x10</a:t>
            </a:r>
            <a:r>
              <a:rPr lang="en-US" sz="1800" b="1" i="0" u="none" strike="noStrike" cap="none" baseline="30000">
                <a:solidFill>
                  <a:schemeClr val="dk1"/>
                </a:solidFill>
              </a:rPr>
              <a:t>19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 H</a:t>
            </a:r>
            <a:endParaRPr sz="18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P3: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 1.4x10</a:t>
            </a:r>
            <a:r>
              <a:rPr lang="en-US" sz="1800" b="1" i="0" u="none" strike="noStrike" cap="none" baseline="30000">
                <a:solidFill>
                  <a:schemeClr val="dk1"/>
                </a:solidFill>
              </a:rPr>
              <a:t>19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 H</a:t>
            </a:r>
            <a:endParaRPr sz="1800" b="1" i="0" u="none" strike="noStrike" cap="non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</a:rPr>
              <a:t>PI: low target &lt;ne&gt; (10</a:t>
            </a:r>
            <a:r>
              <a:rPr lang="en-US" sz="1900" b="1" baseline="30000">
                <a:solidFill>
                  <a:schemeClr val="dk1"/>
                </a:solidFill>
              </a:rPr>
              <a:t>19</a:t>
            </a:r>
            <a:r>
              <a:rPr lang="en-US" sz="1900" b="1">
                <a:solidFill>
                  <a:schemeClr val="dk1"/>
                </a:solidFill>
              </a:rPr>
              <a:t> m</a:t>
            </a:r>
            <a:r>
              <a:rPr lang="en-US" sz="1900" b="1" baseline="30000">
                <a:solidFill>
                  <a:schemeClr val="dk1"/>
                </a:solidFill>
              </a:rPr>
              <a:t>-3</a:t>
            </a:r>
            <a:r>
              <a:rPr lang="en-US" sz="1900" b="1">
                <a:solidFill>
                  <a:schemeClr val="dk1"/>
                </a:solidFill>
              </a:rPr>
              <a:t>)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16" name="Google Shape;316;p13"/>
          <p:cNvSpPr txBox="1"/>
          <p:nvPr/>
        </p:nvSpPr>
        <p:spPr>
          <a:xfrm>
            <a:off x="-378600" y="6470400"/>
            <a:ext cx="74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66666"/>
                </a:solidFill>
              </a:rPr>
              <a:t>I. García-Cortés et al.  50th EPS Conference on Plasma Physics, Salamanca, Spain 8-12 July 2024</a:t>
            </a:r>
            <a:endParaRPr sz="1100">
              <a:solidFill>
                <a:srgbClr val="6666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g295bf022a55_0_31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pic>
        <p:nvPicPr>
          <p:cNvPr id="322" name="Google Shape;322;g295bf022a55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25" y="952425"/>
            <a:ext cx="7560323" cy="236422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95bf022a55_0_31"/>
          <p:cNvSpPr txBox="1"/>
          <p:nvPr/>
        </p:nvSpPr>
        <p:spPr>
          <a:xfrm>
            <a:off x="8467525" y="1133200"/>
            <a:ext cx="3216000" cy="1339200"/>
          </a:xfrm>
          <a:prstGeom prst="rect">
            <a:avLst/>
          </a:prstGeom>
          <a:noFill/>
          <a:ln w="9525" cap="flat" cmpd="sng">
            <a:solidFill>
              <a:srgbClr val="01CC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NBI (</a:t>
            </a:r>
            <a:r>
              <a:rPr lang="en-US" sz="1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450kW) 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PI: low target density (10</a:t>
            </a:r>
            <a:r>
              <a:rPr lang="en-US" sz="16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sz="16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large pellets 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P1: </a:t>
            </a:r>
            <a:r>
              <a:rPr lang="en-US" sz="1600" b="1">
                <a:solidFill>
                  <a:schemeClr val="dk1"/>
                </a:solidFill>
              </a:rPr>
              <a:t>2.0x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6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 particles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P2: </a:t>
            </a:r>
            <a:r>
              <a:rPr lang="en-US" sz="1600" b="1">
                <a:solidFill>
                  <a:schemeClr val="dk1"/>
                </a:solidFill>
              </a:rPr>
              <a:t>1.4x10</a:t>
            </a:r>
            <a:r>
              <a:rPr lang="en-US" sz="1600" b="1" baseline="30000">
                <a:solidFill>
                  <a:schemeClr val="dk1"/>
                </a:solidFill>
              </a:rPr>
              <a:t>19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 particles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95bf022a55_0_31"/>
          <p:cNvSpPr txBox="1"/>
          <p:nvPr/>
        </p:nvSpPr>
        <p:spPr>
          <a:xfrm>
            <a:off x="8693925" y="3525400"/>
            <a:ext cx="3105600" cy="21396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PiEC: </a:t>
            </a:r>
            <a:r>
              <a:rPr lang="en-US" sz="1600"/>
              <a:t>T</a:t>
            </a:r>
            <a:r>
              <a:rPr lang="en-US" sz="1600" baseline="-25000"/>
              <a:t>e</a:t>
            </a:r>
            <a:r>
              <a:rPr lang="en-US" sz="1600"/>
              <a:t> is similar for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reference and PI</a:t>
            </a:r>
            <a:r>
              <a:rPr lang="en-US" sz="1600"/>
              <a:t> plasmas, </a:t>
            </a:r>
            <a:r>
              <a:rPr lang="en-US" sz="1600" b="1">
                <a:solidFill>
                  <a:srgbClr val="891C1D"/>
                </a:solidFill>
              </a:rPr>
              <a:t>n</a:t>
            </a:r>
            <a:r>
              <a:rPr lang="en-US" sz="1600" b="1" baseline="-25000">
                <a:solidFill>
                  <a:srgbClr val="891C1D"/>
                </a:solidFill>
              </a:rPr>
              <a:t>e</a:t>
            </a:r>
            <a:r>
              <a:rPr lang="en-US" sz="1600" b="1" i="0" u="none" strike="noStrike" cap="none">
                <a:solidFill>
                  <a:srgbClr val="89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rgbClr val="891C1D"/>
                </a:solidFill>
              </a:rPr>
              <a:t>&amp;</a:t>
            </a:r>
            <a:r>
              <a:rPr lang="en-US" sz="1600" b="1" i="0" u="none" strike="noStrike" cap="none">
                <a:solidFill>
                  <a:srgbClr val="89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rgbClr val="891C1D"/>
                </a:solidFill>
              </a:rPr>
              <a:t>T</a:t>
            </a:r>
            <a:r>
              <a:rPr lang="en-US" sz="1600" b="1" baseline="-25000">
                <a:solidFill>
                  <a:srgbClr val="891C1D"/>
                </a:solidFill>
              </a:rPr>
              <a:t>i</a:t>
            </a:r>
            <a:r>
              <a:rPr lang="en-US" sz="1600" b="1" i="0" u="none" strike="noStrike" cap="none">
                <a:solidFill>
                  <a:srgbClr val="891C1D"/>
                </a:solidFill>
                <a:latin typeface="Arial"/>
                <a:ea typeface="Arial"/>
                <a:cs typeface="Arial"/>
                <a:sym typeface="Arial"/>
              </a:rPr>
              <a:t> show clear </a:t>
            </a:r>
            <a:r>
              <a:rPr lang="en-US" sz="1600" b="1">
                <a:solidFill>
                  <a:srgbClr val="891C1D"/>
                </a:solidFill>
              </a:rPr>
              <a:t>rises</a:t>
            </a:r>
            <a:r>
              <a:rPr lang="en-US" sz="1600" b="1" i="0" u="none" strike="noStrike" cap="none">
                <a:solidFill>
                  <a:srgbClr val="891C1D"/>
                </a:solidFill>
                <a:latin typeface="Arial"/>
                <a:ea typeface="Arial"/>
                <a:cs typeface="Arial"/>
                <a:sym typeface="Arial"/>
              </a:rPr>
              <a:t> after PI.</a:t>
            </a:r>
            <a:endParaRPr sz="1600" b="1" i="0" u="none" strike="noStrike" cap="none">
              <a:solidFill>
                <a:srgbClr val="89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00" b="1">
              <a:solidFill>
                <a:srgbClr val="891C1D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>
                <a:solidFill>
                  <a:srgbClr val="891C1D"/>
                </a:solidFill>
              </a:rPr>
              <a:t>Better coupling between thermal electrons and ions </a:t>
            </a:r>
            <a:endParaRPr sz="1600" b="1">
              <a:solidFill>
                <a:srgbClr val="891C1D"/>
              </a:solidFill>
            </a:endParaRPr>
          </a:p>
          <a:p>
            <a:pPr marL="133350" lvl="0" indent="-1254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baseline="-25000">
              <a:solidFill>
                <a:schemeClr val="dk1"/>
              </a:solidFill>
            </a:endParaRPr>
          </a:p>
          <a:p>
            <a:pPr marL="133350" lvl="0" indent="-1254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</a:rPr>
              <a:t>Significant ion contribution to plasma energy during PiEC</a:t>
            </a:r>
            <a:endParaRPr sz="1600" b="1">
              <a:solidFill>
                <a:srgbClr val="891C1D"/>
              </a:solidFill>
            </a:endParaRPr>
          </a:p>
        </p:txBody>
      </p:sp>
      <p:sp>
        <p:nvSpPr>
          <p:cNvPr id="325" name="Google Shape;325;g295bf022a55_0_31"/>
          <p:cNvSpPr txBox="1"/>
          <p:nvPr/>
        </p:nvSpPr>
        <p:spPr>
          <a:xfrm>
            <a:off x="878700" y="23081"/>
            <a:ext cx="10434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Density and temperature profiles (TS, CXRS)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g295bf022a55_0_31"/>
          <p:cNvGrpSpPr/>
          <p:nvPr/>
        </p:nvGrpSpPr>
        <p:grpSpPr>
          <a:xfrm>
            <a:off x="-79223" y="3440601"/>
            <a:ext cx="8381819" cy="2936852"/>
            <a:chOff x="194750" y="3435776"/>
            <a:chExt cx="8107776" cy="2684999"/>
          </a:xfrm>
        </p:grpSpPr>
        <p:pic>
          <p:nvPicPr>
            <p:cNvPr id="327" name="Google Shape;327;g295bf022a55_0_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4750" y="3794106"/>
              <a:ext cx="8107776" cy="23266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g295bf022a55_0_31"/>
            <p:cNvSpPr txBox="1"/>
            <p:nvPr/>
          </p:nvSpPr>
          <p:spPr>
            <a:xfrm>
              <a:off x="5769976" y="3478075"/>
              <a:ext cx="2502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ion temp. (CXRS)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295bf022a55_0_31"/>
            <p:cNvSpPr txBox="1"/>
            <p:nvPr/>
          </p:nvSpPr>
          <p:spPr>
            <a:xfrm>
              <a:off x="3101613" y="3478075"/>
              <a:ext cx="25026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electron temp. (TS)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0" name="Google Shape;330;g295bf022a55_0_31"/>
            <p:cNvPicPr preferRelativeResize="0"/>
            <p:nvPr/>
          </p:nvPicPr>
          <p:blipFill rotWithShape="1">
            <a:blip r:embed="rId4">
              <a:alphaModFix/>
            </a:blip>
            <a:srcRect r="66560"/>
            <a:stretch/>
          </p:blipFill>
          <p:spPr>
            <a:xfrm>
              <a:off x="2816863" y="3779550"/>
              <a:ext cx="2711148" cy="2326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g295bf022a55_0_31"/>
            <p:cNvSpPr txBox="1"/>
            <p:nvPr/>
          </p:nvSpPr>
          <p:spPr>
            <a:xfrm>
              <a:off x="311442" y="3435776"/>
              <a:ext cx="2624400" cy="4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density (TS)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2" name="Google Shape;332;g295bf022a55_0_31"/>
            <p:cNvPicPr preferRelativeResize="0"/>
            <p:nvPr/>
          </p:nvPicPr>
          <p:blipFill rotWithShape="1">
            <a:blip r:embed="rId4">
              <a:alphaModFix/>
            </a:blip>
            <a:srcRect l="33329" r="34303"/>
            <a:stretch/>
          </p:blipFill>
          <p:spPr>
            <a:xfrm>
              <a:off x="344125" y="3768700"/>
              <a:ext cx="2624399" cy="232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" name="Google Shape;333;g295bf022a55_0_3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34" name="Google Shape;334;g295bf022a55_0_31"/>
          <p:cNvSpPr txBox="1"/>
          <p:nvPr/>
        </p:nvSpPr>
        <p:spPr>
          <a:xfrm>
            <a:off x="4457775" y="1815850"/>
            <a:ext cx="59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1" baseline="-25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endParaRPr sz="3700" b="1">
              <a:solidFill>
                <a:srgbClr val="98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5" name="Google Shape;335;g295bf022a55_0_31"/>
          <p:cNvSpPr txBox="1"/>
          <p:nvPr/>
        </p:nvSpPr>
        <p:spPr>
          <a:xfrm>
            <a:off x="5272925" y="1094050"/>
            <a:ext cx="59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&lt;n</a:t>
            </a:r>
            <a:r>
              <a:rPr lang="en-US" sz="1600" b="1" baseline="-250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3700" b="1">
              <a:solidFill>
                <a:srgbClr val="98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6" name="Google Shape;336;g295bf022a55_0_31"/>
          <p:cNvSpPr txBox="1"/>
          <p:nvPr/>
        </p:nvSpPr>
        <p:spPr>
          <a:xfrm>
            <a:off x="-378600" y="6470400"/>
            <a:ext cx="74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66666"/>
                </a:solidFill>
              </a:rPr>
              <a:t>I. García-Cortés et al.  50th EPS Conference on Plasma Physics, Salamanca, Spain 8-12 July 2024</a:t>
            </a:r>
            <a:endParaRPr sz="1100">
              <a:solidFill>
                <a:srgbClr val="6666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g2e820ede4fe_0_193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342" name="Google Shape;342;g2e820ede4fe_0_193"/>
          <p:cNvSpPr txBox="1"/>
          <p:nvPr/>
        </p:nvSpPr>
        <p:spPr>
          <a:xfrm>
            <a:off x="5633175" y="1471100"/>
            <a:ext cx="58725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➔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gradient is measured at 2 DR channels: rho = 0.8, and rho = 0.7.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➔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shear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r) at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rho= 0.75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after each PI.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➔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maximum lasts about 10 ms </a:t>
            </a:r>
            <a:r>
              <a:rPr lang="en-US" sz="1800">
                <a:solidFill>
                  <a:schemeClr val="dk1"/>
                </a:solidFill>
              </a:rPr>
              <a:t>before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tend</a:t>
            </a:r>
            <a:r>
              <a:rPr lang="en-US" sz="1800">
                <a:solidFill>
                  <a:schemeClr val="dk1"/>
                </a:solidFill>
              </a:rPr>
              <a:t>ing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towards the reference </a:t>
            </a:r>
            <a:r>
              <a:rPr lang="en-US" sz="1800">
                <a:solidFill>
                  <a:schemeClr val="dk1"/>
                </a:solidFill>
              </a:rPr>
              <a:t>level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20 - 30 ms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➔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Multi-pellets keep th</a:t>
            </a:r>
            <a:r>
              <a:rPr lang="en-US" sz="1800" b="1">
                <a:solidFill>
                  <a:schemeClr val="dk1"/>
                </a:solidFill>
              </a:rPr>
              <a:t>is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en-US" sz="18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shear at maximum level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this being coincident with </a:t>
            </a:r>
            <a:r>
              <a:rPr lang="en-US" sz="1800">
                <a:solidFill>
                  <a:schemeClr val="dk1"/>
                </a:solidFill>
              </a:rPr>
              <a:t>l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onger energy confinement times.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>
                <a:solidFill>
                  <a:srgbClr val="7E0107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1800" b="1">
                <a:solidFill>
                  <a:srgbClr val="7E0107"/>
                </a:solidFill>
              </a:rPr>
              <a:t>these</a:t>
            </a:r>
            <a:r>
              <a:rPr lang="en-US" sz="1800" b="1" i="0" u="none" strike="noStrike" cap="none">
                <a:solidFill>
                  <a:srgbClr val="7E0107"/>
                </a:solidFill>
                <a:latin typeface="Arial"/>
                <a:ea typeface="Arial"/>
                <a:cs typeface="Arial"/>
                <a:sym typeface="Arial"/>
              </a:rPr>
              <a:t> experiments, there exists a clear relationship between observed improvement and the evolution of E</a:t>
            </a:r>
            <a:r>
              <a:rPr lang="en-US" sz="1800" b="1" i="0" u="none" strike="noStrike" cap="none" baseline="-25000">
                <a:solidFill>
                  <a:srgbClr val="7E0107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b="1" i="0" u="none" strike="noStrike" cap="none">
                <a:solidFill>
                  <a:srgbClr val="7E0107"/>
                </a:solidFill>
                <a:latin typeface="Arial"/>
                <a:ea typeface="Arial"/>
                <a:cs typeface="Arial"/>
                <a:sym typeface="Arial"/>
              </a:rPr>
              <a:t> shear.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e820ede4fe_0_193"/>
          <p:cNvSpPr txBox="1"/>
          <p:nvPr/>
        </p:nvSpPr>
        <p:spPr>
          <a:xfrm>
            <a:off x="878700" y="23081"/>
            <a:ext cx="10434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Effect of pellets on E</a:t>
            </a:r>
            <a:r>
              <a:rPr lang="en-US" sz="3600" b="0" i="0" u="none" strike="noStrike" cap="none" baseline="-25000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 shear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e820ede4fe_0_193"/>
          <p:cNvSpPr txBox="1"/>
          <p:nvPr/>
        </p:nvSpPr>
        <p:spPr>
          <a:xfrm rot="-5400000">
            <a:off x="-544450" y="2741200"/>
            <a:ext cx="187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/dr (kV/m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5" name="Google Shape;345;g2e820ede4fe_0_193"/>
          <p:cNvSpPr txBox="1"/>
          <p:nvPr/>
        </p:nvSpPr>
        <p:spPr>
          <a:xfrm rot="-5400000">
            <a:off x="-128500" y="5121173"/>
            <a:ext cx="1192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dia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(kJ)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46" name="Google Shape;346;g2e820ede4fe_0_193"/>
          <p:cNvSpPr txBox="1"/>
          <p:nvPr/>
        </p:nvSpPr>
        <p:spPr>
          <a:xfrm>
            <a:off x="1120925" y="4695025"/>
            <a:ext cx="1344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#53666 REF</a:t>
            </a:r>
            <a:endParaRPr sz="11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FF00"/>
                </a:solidFill>
                <a:latin typeface="Times"/>
                <a:ea typeface="Times"/>
                <a:cs typeface="Times"/>
                <a:sym typeface="Times"/>
              </a:rPr>
              <a:t>#53662 1 PI</a:t>
            </a:r>
            <a:endParaRPr sz="1100" b="0" i="0" u="none" strike="noStrike" cap="none">
              <a:solidFill>
                <a:srgbClr val="00FF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rPr>
              <a:t>#53664  2PI</a:t>
            </a:r>
            <a:endParaRPr sz="1100" b="0" i="0" u="none" strike="noStrike" cap="none">
              <a:solidFill>
                <a:srgbClr val="0000FF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000A"/>
                </a:solidFill>
                <a:latin typeface="Times"/>
                <a:ea typeface="Times"/>
                <a:cs typeface="Times"/>
                <a:sym typeface="Times"/>
              </a:rPr>
              <a:t>#53665  3PI</a:t>
            </a:r>
            <a:endParaRPr sz="1100" b="0" i="0" u="none" strike="noStrike" cap="none">
              <a:solidFill>
                <a:srgbClr val="FF000A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347" name="Google Shape;347;g2e820ede4fe_0_193"/>
          <p:cNvCxnSpPr/>
          <p:nvPr/>
        </p:nvCxnSpPr>
        <p:spPr>
          <a:xfrm>
            <a:off x="2566200" y="1366300"/>
            <a:ext cx="23700" cy="43968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8" name="Google Shape;348;g2e820ede4fe_0_193"/>
          <p:cNvCxnSpPr/>
          <p:nvPr/>
        </p:nvCxnSpPr>
        <p:spPr>
          <a:xfrm>
            <a:off x="3104725" y="2062050"/>
            <a:ext cx="4200" cy="512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g2e820ede4fe_0_193"/>
          <p:cNvCxnSpPr/>
          <p:nvPr/>
        </p:nvCxnSpPr>
        <p:spPr>
          <a:xfrm flipH="1">
            <a:off x="3101725" y="2574150"/>
            <a:ext cx="7200" cy="2665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350" name="Google Shape;350;g2e820ede4fe_0_193"/>
          <p:cNvGrpSpPr/>
          <p:nvPr/>
        </p:nvGrpSpPr>
        <p:grpSpPr>
          <a:xfrm>
            <a:off x="592251" y="962077"/>
            <a:ext cx="4724123" cy="5558198"/>
            <a:chOff x="592251" y="885877"/>
            <a:chExt cx="4724123" cy="5558198"/>
          </a:xfrm>
        </p:grpSpPr>
        <p:grpSp>
          <p:nvGrpSpPr>
            <p:cNvPr id="351" name="Google Shape;351;g2e820ede4fe_0_193"/>
            <p:cNvGrpSpPr/>
            <p:nvPr/>
          </p:nvGrpSpPr>
          <p:grpSpPr>
            <a:xfrm>
              <a:off x="592251" y="885877"/>
              <a:ext cx="4596087" cy="3744307"/>
              <a:chOff x="83150" y="598975"/>
              <a:chExt cx="5324475" cy="4561777"/>
            </a:xfrm>
          </p:grpSpPr>
          <p:pic>
            <p:nvPicPr>
              <p:cNvPr id="352" name="Google Shape;352;g2e820ede4fe_0_193" title="shear_plo1.png"/>
              <p:cNvPicPr preferRelativeResize="0"/>
              <p:nvPr/>
            </p:nvPicPr>
            <p:blipFill rotWithShape="1">
              <a:blip r:embed="rId3">
                <a:alphaModFix/>
              </a:blip>
              <a:srcRect l="11645" t="17330" r="11536" b="25808"/>
              <a:stretch/>
            </p:blipFill>
            <p:spPr>
              <a:xfrm>
                <a:off x="83150" y="2201651"/>
                <a:ext cx="5324475" cy="1558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g2e820ede4fe_0_193" title="shear plot3.png"/>
              <p:cNvPicPr preferRelativeResize="0"/>
              <p:nvPr/>
            </p:nvPicPr>
            <p:blipFill rotWithShape="1">
              <a:blip r:embed="rId4">
                <a:alphaModFix/>
              </a:blip>
              <a:srcRect l="12149" t="15082" r="11960" b="27525"/>
              <a:stretch/>
            </p:blipFill>
            <p:spPr>
              <a:xfrm>
                <a:off x="147225" y="598975"/>
                <a:ext cx="5211975" cy="1606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4" name="Google Shape;354;g2e820ede4fe_0_193" title="shear_plot2.png"/>
              <p:cNvPicPr preferRelativeResize="0"/>
              <p:nvPr/>
            </p:nvPicPr>
            <p:blipFill rotWithShape="1">
              <a:blip r:embed="rId5">
                <a:alphaModFix/>
              </a:blip>
              <a:srcRect l="12302" t="18172" r="12083" b="32120"/>
              <a:stretch/>
            </p:blipFill>
            <p:spPr>
              <a:xfrm>
                <a:off x="138450" y="3683600"/>
                <a:ext cx="5211975" cy="1477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5" name="Google Shape;355;g2e820ede4fe_0_193"/>
            <p:cNvPicPr preferRelativeResize="0"/>
            <p:nvPr/>
          </p:nvPicPr>
          <p:blipFill rotWithShape="1">
            <a:blip r:embed="rId6">
              <a:alphaModFix/>
            </a:blip>
            <a:srcRect l="9110" t="5436" r="5418"/>
            <a:stretch/>
          </p:blipFill>
          <p:spPr>
            <a:xfrm>
              <a:off x="901350" y="4630175"/>
              <a:ext cx="4415024" cy="18139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56" name="Google Shape;356;g2e820ede4fe_0_193"/>
          <p:cNvCxnSpPr/>
          <p:nvPr/>
        </p:nvCxnSpPr>
        <p:spPr>
          <a:xfrm>
            <a:off x="3893975" y="3309925"/>
            <a:ext cx="7500" cy="568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g2e820ede4fe_0_193"/>
          <p:cNvCxnSpPr/>
          <p:nvPr/>
        </p:nvCxnSpPr>
        <p:spPr>
          <a:xfrm flipH="1">
            <a:off x="3890975" y="3387825"/>
            <a:ext cx="10500" cy="1372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58" name="Google Shape;358;g2e820ede4fe_0_193"/>
          <p:cNvCxnSpPr/>
          <p:nvPr/>
        </p:nvCxnSpPr>
        <p:spPr>
          <a:xfrm>
            <a:off x="2571450" y="888825"/>
            <a:ext cx="10800" cy="4161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9" name="Google Shape;359;g2e820ede4fe_0_193"/>
          <p:cNvCxnSpPr/>
          <p:nvPr/>
        </p:nvCxnSpPr>
        <p:spPr>
          <a:xfrm>
            <a:off x="2570650" y="1471100"/>
            <a:ext cx="0" cy="4151700"/>
          </a:xfrm>
          <a:prstGeom prst="straightConnector1">
            <a:avLst/>
          </a:prstGeom>
          <a:noFill/>
          <a:ln w="9525" cap="flat" cmpd="sng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0" name="Google Shape;360;g2e820ede4fe_0_193"/>
          <p:cNvCxnSpPr/>
          <p:nvPr/>
        </p:nvCxnSpPr>
        <p:spPr>
          <a:xfrm>
            <a:off x="3104725" y="2369775"/>
            <a:ext cx="3900" cy="29331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1" name="Google Shape;361;g2e820ede4fe_0_193"/>
          <p:cNvCxnSpPr/>
          <p:nvPr/>
        </p:nvCxnSpPr>
        <p:spPr>
          <a:xfrm>
            <a:off x="3104725" y="2110050"/>
            <a:ext cx="10800" cy="416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2" name="Google Shape;362;g2e820ede4fe_0_193"/>
          <p:cNvSpPr txBox="1"/>
          <p:nvPr/>
        </p:nvSpPr>
        <p:spPr>
          <a:xfrm>
            <a:off x="6806975" y="751375"/>
            <a:ext cx="211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100_48_65 </a:t>
            </a: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3" name="Google Shape;363;g2e820ede4fe_0_193"/>
          <p:cNvSpPr txBox="1"/>
          <p:nvPr/>
        </p:nvSpPr>
        <p:spPr>
          <a:xfrm>
            <a:off x="1175863" y="4694425"/>
            <a:ext cx="2253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#53666 REF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#53662  1PI</a:t>
            </a:r>
            <a:endParaRPr sz="1200" b="0" i="0" u="none" strike="noStrike" cap="none">
              <a:solidFill>
                <a:srgbClr val="00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#53664  2PI</a:t>
            </a:r>
            <a:endParaRPr sz="12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#53665  3PI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2e820ede4fe_0_19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65" name="Google Shape;365;g2e820ede4fe_0_193"/>
          <p:cNvSpPr txBox="1"/>
          <p:nvPr/>
        </p:nvSpPr>
        <p:spPr>
          <a:xfrm>
            <a:off x="-378600" y="6470400"/>
            <a:ext cx="74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66666"/>
                </a:solidFill>
              </a:rPr>
              <a:t>I. García-Cortés et al.  50th EPS Conference on Plasma Physics, Salamanca, Spain 8-12 July 2024</a:t>
            </a:r>
            <a:endParaRPr sz="1100">
              <a:solidFill>
                <a:srgbClr val="6666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Google Shape;370;g2e9a4097d7b_0_20"/>
          <p:cNvCxnSpPr/>
          <p:nvPr/>
        </p:nvCxnSpPr>
        <p:spPr>
          <a:xfrm>
            <a:off x="0" y="720669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80"/>
              </a:srgbClr>
            </a:outerShdw>
          </a:effectLst>
        </p:spPr>
      </p:cxnSp>
      <p:pic>
        <p:nvPicPr>
          <p:cNvPr id="371" name="Google Shape;371;g2e9a4097d7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6652755" y="25937990"/>
            <a:ext cx="5706725" cy="73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e9a4097d7b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645950" y="30819295"/>
            <a:ext cx="5696581" cy="737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g2e9a4097d7b_0_20"/>
          <p:cNvCxnSpPr/>
          <p:nvPr/>
        </p:nvCxnSpPr>
        <p:spPr>
          <a:xfrm rot="10800000">
            <a:off x="17951374" y="33744902"/>
            <a:ext cx="0" cy="613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374" name="Google Shape;374;g2e9a4097d7b_0_20"/>
          <p:cNvSpPr txBox="1"/>
          <p:nvPr/>
        </p:nvSpPr>
        <p:spPr>
          <a:xfrm>
            <a:off x="18806668" y="26994731"/>
            <a:ext cx="823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PiEC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e9a4097d7b_0_20"/>
          <p:cNvSpPr txBox="1"/>
          <p:nvPr/>
        </p:nvSpPr>
        <p:spPr>
          <a:xfrm>
            <a:off x="18180158" y="34329311"/>
            <a:ext cx="450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g2e9a4097d7b_0_20"/>
          <p:cNvCxnSpPr/>
          <p:nvPr/>
        </p:nvCxnSpPr>
        <p:spPr>
          <a:xfrm rot="10800000" flipH="1">
            <a:off x="17687947" y="29159215"/>
            <a:ext cx="900" cy="4368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pic>
        <p:nvPicPr>
          <p:cNvPr id="377" name="Google Shape;377;g2e9a4097d7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6805155" y="26090390"/>
            <a:ext cx="5706725" cy="73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e9a4097d7b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798350" y="30971695"/>
            <a:ext cx="5696581" cy="737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g2e9a4097d7b_0_20"/>
          <p:cNvCxnSpPr/>
          <p:nvPr/>
        </p:nvCxnSpPr>
        <p:spPr>
          <a:xfrm rot="10800000">
            <a:off x="18103774" y="33897302"/>
            <a:ext cx="0" cy="613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380" name="Google Shape;380;g2e9a4097d7b_0_20"/>
          <p:cNvSpPr txBox="1"/>
          <p:nvPr/>
        </p:nvSpPr>
        <p:spPr>
          <a:xfrm>
            <a:off x="18959068" y="27147131"/>
            <a:ext cx="823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PiEC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e9a4097d7b_0_20"/>
          <p:cNvSpPr txBox="1"/>
          <p:nvPr/>
        </p:nvSpPr>
        <p:spPr>
          <a:xfrm>
            <a:off x="18332558" y="34481711"/>
            <a:ext cx="450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g2e9a4097d7b_0_20"/>
          <p:cNvCxnSpPr/>
          <p:nvPr/>
        </p:nvCxnSpPr>
        <p:spPr>
          <a:xfrm rot="10800000" flipH="1">
            <a:off x="17840347" y="29311615"/>
            <a:ext cx="900" cy="4368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pic>
        <p:nvPicPr>
          <p:cNvPr id="383" name="Google Shape;383;g2e9a4097d7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6957555" y="26242790"/>
            <a:ext cx="5706725" cy="73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e9a4097d7b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950750" y="31124095"/>
            <a:ext cx="5696581" cy="7372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g2e9a4097d7b_0_20"/>
          <p:cNvCxnSpPr/>
          <p:nvPr/>
        </p:nvCxnSpPr>
        <p:spPr>
          <a:xfrm rot="10800000">
            <a:off x="18256174" y="34049702"/>
            <a:ext cx="0" cy="6132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386" name="Google Shape;386;g2e9a4097d7b_0_20"/>
          <p:cNvSpPr txBox="1"/>
          <p:nvPr/>
        </p:nvSpPr>
        <p:spPr>
          <a:xfrm>
            <a:off x="19111468" y="27299531"/>
            <a:ext cx="823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PiEC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2e9a4097d7b_0_20"/>
          <p:cNvSpPr txBox="1"/>
          <p:nvPr/>
        </p:nvSpPr>
        <p:spPr>
          <a:xfrm>
            <a:off x="18484958" y="34634111"/>
            <a:ext cx="450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g2e9a4097d7b_0_20"/>
          <p:cNvCxnSpPr/>
          <p:nvPr/>
        </p:nvCxnSpPr>
        <p:spPr>
          <a:xfrm rot="10800000" flipH="1">
            <a:off x="17992747" y="29464015"/>
            <a:ext cx="900" cy="4368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pic>
        <p:nvPicPr>
          <p:cNvPr id="389" name="Google Shape;389;g2e9a4097d7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109955" y="26395190"/>
            <a:ext cx="5706725" cy="73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2e9a4097d7b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7103150" y="31276495"/>
            <a:ext cx="5696581" cy="73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e9a4097d7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262355" y="26547590"/>
            <a:ext cx="5706725" cy="738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2e9a4097d7b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7255550" y="31428895"/>
            <a:ext cx="5696581" cy="73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2e9a4097d7b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7414755" y="26699990"/>
            <a:ext cx="5706725" cy="73851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g2e9a4097d7b_0_20"/>
          <p:cNvSpPr txBox="1"/>
          <p:nvPr/>
        </p:nvSpPr>
        <p:spPr>
          <a:xfrm>
            <a:off x="573900" y="23075"/>
            <a:ext cx="114339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Effect of pellets on plasma turbulence 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g2e9a4097d7b_0_20"/>
          <p:cNvGrpSpPr/>
          <p:nvPr/>
        </p:nvGrpSpPr>
        <p:grpSpPr>
          <a:xfrm>
            <a:off x="384350" y="873075"/>
            <a:ext cx="5594700" cy="5860800"/>
            <a:chOff x="6556550" y="873075"/>
            <a:chExt cx="5594700" cy="5860800"/>
          </a:xfrm>
        </p:grpSpPr>
        <p:sp>
          <p:nvSpPr>
            <p:cNvPr id="396" name="Google Shape;396;g2e9a4097d7b_0_20"/>
            <p:cNvSpPr/>
            <p:nvPr/>
          </p:nvSpPr>
          <p:spPr>
            <a:xfrm>
              <a:off x="6556550" y="873075"/>
              <a:ext cx="5594700" cy="5860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7E03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397" name="Google Shape;397;g2e9a4097d7b_0_20"/>
            <p:cNvGrpSpPr/>
            <p:nvPr/>
          </p:nvGrpSpPr>
          <p:grpSpPr>
            <a:xfrm>
              <a:off x="6632728" y="1187667"/>
              <a:ext cx="5339950" cy="4731569"/>
              <a:chOff x="689175" y="1424875"/>
              <a:chExt cx="4870440" cy="4483625"/>
            </a:xfrm>
          </p:grpSpPr>
          <p:pic>
            <p:nvPicPr>
              <p:cNvPr id="398" name="Google Shape;398;g2e9a4097d7b_0_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05500" y="1424875"/>
                <a:ext cx="4754115" cy="36721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9" name="Google Shape;399;g2e9a4097d7b_0_2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89175" y="4754725"/>
                <a:ext cx="4672248" cy="1153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0" name="Google Shape;400;g2e9a4097d7b_0_20"/>
            <p:cNvSpPr txBox="1"/>
            <p:nvPr/>
          </p:nvSpPr>
          <p:spPr>
            <a:xfrm>
              <a:off x="6710800" y="5995425"/>
              <a:ext cx="5296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More negative E</a:t>
              </a:r>
              <a:r>
                <a:rPr lang="en-US" sz="16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after </a:t>
              </a:r>
              <a:r>
                <a:rPr lang="en-US" sz="1600">
                  <a:solidFill>
                    <a:schemeClr val="dk1"/>
                  </a:solidFill>
                </a:rPr>
                <a:t>PIs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in gradient region.</a:t>
              </a:r>
              <a:endParaRPr sz="1600">
                <a:solidFill>
                  <a:schemeClr val="dk1"/>
                </a:solidFill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</a:rPr>
                <a:t>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ax</a:t>
              </a:r>
              <a:r>
                <a:rPr lang="en-US" sz="1600">
                  <a:solidFill>
                    <a:schemeClr val="dk1"/>
                  </a:solidFill>
                </a:rPr>
                <a:t>imum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energy </a:t>
              </a:r>
              <a:r>
                <a:rPr lang="en-US" sz="1600">
                  <a:solidFill>
                    <a:schemeClr val="dk1"/>
                  </a:solidFill>
                </a:rPr>
                <a:t>when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minimum turbulence.</a:t>
              </a:r>
              <a:endParaRPr sz="2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01" name="Google Shape;401;g2e9a4097d7b_0_20"/>
            <p:cNvSpPr txBox="1"/>
            <p:nvPr/>
          </p:nvSpPr>
          <p:spPr>
            <a:xfrm>
              <a:off x="8213675" y="873075"/>
              <a:ext cx="2444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DR (</a:t>
              </a:r>
              <a:r>
                <a:rPr lang="en-US" sz="1900" b="1" i="0" u="none" strike="noStrike" cap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ρ</a:t>
              </a:r>
              <a:r>
                <a:rPr lang="en-US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0.85) </a:t>
              </a:r>
              <a:endParaRPr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402" name="Google Shape;402;g2e9a4097d7b_0_20"/>
          <p:cNvSpPr/>
          <p:nvPr/>
        </p:nvSpPr>
        <p:spPr>
          <a:xfrm>
            <a:off x="10720950" y="4171875"/>
            <a:ext cx="402300" cy="127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403" name="Google Shape;403;g2e9a4097d7b_0_20"/>
          <p:cNvGrpSpPr/>
          <p:nvPr/>
        </p:nvGrpSpPr>
        <p:grpSpPr>
          <a:xfrm>
            <a:off x="6250200" y="772675"/>
            <a:ext cx="5637000" cy="5884550"/>
            <a:chOff x="6555000" y="772675"/>
            <a:chExt cx="5637000" cy="5884550"/>
          </a:xfrm>
        </p:grpSpPr>
        <p:grpSp>
          <p:nvGrpSpPr>
            <p:cNvPr id="404" name="Google Shape;404;g2e9a4097d7b_0_20"/>
            <p:cNvGrpSpPr/>
            <p:nvPr/>
          </p:nvGrpSpPr>
          <p:grpSpPr>
            <a:xfrm>
              <a:off x="6555000" y="772675"/>
              <a:ext cx="5637000" cy="5884550"/>
              <a:chOff x="6555000" y="772675"/>
              <a:chExt cx="5637000" cy="5884550"/>
            </a:xfrm>
          </p:grpSpPr>
          <p:grpSp>
            <p:nvGrpSpPr>
              <p:cNvPr id="405" name="Google Shape;405;g2e9a4097d7b_0_20"/>
              <p:cNvGrpSpPr/>
              <p:nvPr/>
            </p:nvGrpSpPr>
            <p:grpSpPr>
              <a:xfrm>
                <a:off x="6555000" y="772675"/>
                <a:ext cx="5637000" cy="5884550"/>
                <a:chOff x="6555000" y="772675"/>
                <a:chExt cx="5637000" cy="5884550"/>
              </a:xfrm>
            </p:grpSpPr>
            <p:grpSp>
              <p:nvGrpSpPr>
                <p:cNvPr id="406" name="Google Shape;406;g2e9a4097d7b_0_20"/>
                <p:cNvGrpSpPr/>
                <p:nvPr/>
              </p:nvGrpSpPr>
              <p:grpSpPr>
                <a:xfrm>
                  <a:off x="6555000" y="772675"/>
                  <a:ext cx="5637000" cy="5884550"/>
                  <a:chOff x="6555000" y="772675"/>
                  <a:chExt cx="5637000" cy="5884550"/>
                </a:xfrm>
              </p:grpSpPr>
              <p:grpSp>
                <p:nvGrpSpPr>
                  <p:cNvPr id="407" name="Google Shape;407;g2e9a4097d7b_0_20"/>
                  <p:cNvGrpSpPr/>
                  <p:nvPr/>
                </p:nvGrpSpPr>
                <p:grpSpPr>
                  <a:xfrm>
                    <a:off x="6555000" y="772675"/>
                    <a:ext cx="5637000" cy="5884550"/>
                    <a:chOff x="6555000" y="772675"/>
                    <a:chExt cx="5637000" cy="5884550"/>
                  </a:xfrm>
                </p:grpSpPr>
                <p:sp>
                  <p:nvSpPr>
                    <p:cNvPr id="408" name="Google Shape;408;g2e9a4097d7b_0_20"/>
                    <p:cNvSpPr txBox="1"/>
                    <p:nvPr/>
                  </p:nvSpPr>
                  <p:spPr>
                    <a:xfrm>
                      <a:off x="6820025" y="6010725"/>
                      <a:ext cx="5197800" cy="646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Repeated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suppression of turbulence after PI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ñ and φ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409" name="Google Shape;409;g2e9a4097d7b_0_20"/>
                    <p:cNvSpPr/>
                    <p:nvPr/>
                  </p:nvSpPr>
                  <p:spPr>
                    <a:xfrm>
                      <a:off x="6555000" y="772675"/>
                      <a:ext cx="5637000" cy="5860800"/>
                    </a:xfrm>
                    <a:prstGeom prst="roundRect">
                      <a:avLst>
                        <a:gd name="adj" fmla="val 16667"/>
                      </a:avLst>
                    </a:prstGeom>
                    <a:noFill/>
                    <a:ln w="9525" cap="flat" cmpd="sng">
                      <a:solidFill>
                        <a:srgbClr val="7E0308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p:txBody>
                </p:sp>
              </p:grpSp>
              <p:sp>
                <p:nvSpPr>
                  <p:cNvPr id="410" name="Google Shape;410;g2e9a4097d7b_0_20"/>
                  <p:cNvSpPr txBox="1"/>
                  <p:nvPr/>
                </p:nvSpPr>
                <p:spPr>
                  <a:xfrm>
                    <a:off x="9585600" y="5955175"/>
                    <a:ext cx="208500" cy="677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200"/>
                      <a:buFont typeface="Arial"/>
                      <a:buNone/>
                    </a:pPr>
                    <a:r>
                      <a:rPr lang="en-US" sz="3200" b="0" i="0" u="none" strike="noStrike" cap="none">
                        <a:solidFill>
                          <a:schemeClr val="dk1"/>
                        </a:solidFill>
                        <a:latin typeface="Times"/>
                        <a:ea typeface="Times"/>
                        <a:cs typeface="Times"/>
                        <a:sym typeface="Times"/>
                      </a:rPr>
                      <a:t>∼</a:t>
                    </a:r>
                    <a:endParaRPr sz="3200" b="0" i="0" u="none" strike="noStrike" cap="none">
                      <a:solidFill>
                        <a:schemeClr val="dk1"/>
                      </a:solidFill>
                      <a:latin typeface="Times"/>
                      <a:ea typeface="Times"/>
                      <a:cs typeface="Times"/>
                      <a:sym typeface="Times"/>
                    </a:endParaRPr>
                  </a:p>
                </p:txBody>
              </p:sp>
            </p:grpSp>
            <p:pic>
              <p:nvPicPr>
                <p:cNvPr id="411" name="Google Shape;411;g2e9a4097d7b_0_2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l="2452" t="5357" r="4289" b="3058"/>
                <a:stretch/>
              </p:blipFill>
              <p:spPr>
                <a:xfrm>
                  <a:off x="6679775" y="1390025"/>
                  <a:ext cx="4825999" cy="46735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12" name="Google Shape;412;g2e9a4097d7b_0_20"/>
              <p:cNvSpPr txBox="1"/>
              <p:nvPr/>
            </p:nvSpPr>
            <p:spPr>
              <a:xfrm>
                <a:off x="7917325" y="873075"/>
                <a:ext cx="27285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lang="en-US" sz="19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HIBP (</a:t>
                </a:r>
                <a:r>
                  <a:rPr lang="en-US" sz="1900" b="1" i="0" u="none" strike="noStrike" cap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ρ</a:t>
                </a:r>
                <a:r>
                  <a:rPr lang="en-US" sz="19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= 0.5)</a:t>
                </a:r>
                <a:endParaRPr sz="3200" b="1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cxnSp>
          <p:nvCxnSpPr>
            <p:cNvPr id="413" name="Google Shape;413;g2e9a4097d7b_0_20"/>
            <p:cNvCxnSpPr/>
            <p:nvPr/>
          </p:nvCxnSpPr>
          <p:spPr>
            <a:xfrm>
              <a:off x="9273475" y="4673450"/>
              <a:ext cx="0" cy="469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4" name="Google Shape;414;g2e9a4097d7b_0_20"/>
            <p:cNvCxnSpPr/>
            <p:nvPr/>
          </p:nvCxnSpPr>
          <p:spPr>
            <a:xfrm>
              <a:off x="9883075" y="4673450"/>
              <a:ext cx="0" cy="469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5" name="Google Shape;415;g2e9a4097d7b_0_20"/>
            <p:cNvCxnSpPr/>
            <p:nvPr/>
          </p:nvCxnSpPr>
          <p:spPr>
            <a:xfrm>
              <a:off x="10593125" y="4651825"/>
              <a:ext cx="0" cy="469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16" name="Google Shape;416;g2e9a4097d7b_0_2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/>
          <p:nvPr/>
        </p:nvSpPr>
        <p:spPr>
          <a:xfrm>
            <a:off x="77850" y="802100"/>
            <a:ext cx="12017400" cy="3142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1CC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22" name="Google Shape;422;p31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sp>
        <p:nvSpPr>
          <p:cNvPr id="423" name="Google Shape;423;p31"/>
          <p:cNvSpPr txBox="1"/>
          <p:nvPr/>
        </p:nvSpPr>
        <p:spPr>
          <a:xfrm>
            <a:off x="10723825" y="205950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642032" y="23262"/>
            <a:ext cx="10434600" cy="65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7E0308"/>
                </a:solidFill>
              </a:rPr>
              <a:t>Simulations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 txBox="1"/>
          <p:nvPr/>
        </p:nvSpPr>
        <p:spPr>
          <a:xfrm>
            <a:off x="864550" y="3418425"/>
            <a:ext cx="58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V. </a:t>
            </a:r>
            <a:r>
              <a:rPr lang="en-US" sz="20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Tribaldos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et al.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P</a:t>
            </a:r>
            <a:r>
              <a:rPr lang="en-US" sz="20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3-071,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Thursday 11th July</a:t>
            </a:r>
            <a:endParaRPr sz="20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463325" y="6409225"/>
            <a:ext cx="400200" cy="30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463325" y="3513625"/>
            <a:ext cx="400200" cy="30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952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428" name="Google Shape;428;p31"/>
          <p:cNvGrpSpPr/>
          <p:nvPr/>
        </p:nvGrpSpPr>
        <p:grpSpPr>
          <a:xfrm>
            <a:off x="77850" y="4007450"/>
            <a:ext cx="12017400" cy="2800800"/>
            <a:chOff x="77850" y="4007450"/>
            <a:chExt cx="12017400" cy="2800800"/>
          </a:xfrm>
        </p:grpSpPr>
        <p:sp>
          <p:nvSpPr>
            <p:cNvPr id="429" name="Google Shape;429;p31"/>
            <p:cNvSpPr/>
            <p:nvPr/>
          </p:nvSpPr>
          <p:spPr>
            <a:xfrm>
              <a:off x="77850" y="4007450"/>
              <a:ext cx="12017400" cy="28008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1CC9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30" name="Google Shape;430;p31"/>
            <p:cNvSpPr txBox="1"/>
            <p:nvPr/>
          </p:nvSpPr>
          <p:spPr>
            <a:xfrm>
              <a:off x="3914325" y="4178688"/>
              <a:ext cx="7721400" cy="165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365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➔"/>
              </a:pPr>
              <a:r>
                <a:rPr lang="en-US" sz="1700">
                  <a:solidFill>
                    <a:schemeClr val="dk1"/>
                  </a:solidFill>
                </a:rPr>
                <a:t>Role of magnetic configuration is studied by </a:t>
              </a:r>
              <a:endParaRPr sz="1700">
                <a:solidFill>
                  <a:schemeClr val="dk1"/>
                </a:solidFill>
              </a:endParaRPr>
            </a:p>
            <a:p>
              <a:pPr marL="457200" lvl="0" indent="-3365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➔"/>
              </a:pPr>
              <a:r>
                <a:rPr lang="en-US" sz="1700">
                  <a:solidFill>
                    <a:schemeClr val="dk1"/>
                  </a:solidFill>
                </a:rPr>
                <a:t>Resistive interchange MHD code.</a:t>
              </a:r>
              <a:endParaRPr sz="1700" i="1">
                <a:solidFill>
                  <a:schemeClr val="dk1"/>
                </a:solidFill>
              </a:endParaRPr>
            </a:p>
            <a:p>
              <a:pPr marL="457200" lvl="0" indent="-3365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Char char="➔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MHD activity associated with edge rational surface (here: 5/3) could facilitate the formation of zonal flows / transport barriers in the gradient region</a:t>
              </a:r>
              <a:r>
                <a:rPr lang="en-US" sz="1700">
                  <a:solidFill>
                    <a:schemeClr val="dk1"/>
                  </a:solidFill>
                </a:rPr>
                <a:t>.</a:t>
              </a:r>
              <a:endParaRPr sz="1700">
                <a:solidFill>
                  <a:schemeClr val="dk1"/>
                </a:solidFill>
              </a:endParaRPr>
            </a:p>
          </p:txBody>
        </p:sp>
        <p:sp>
          <p:nvSpPr>
            <p:cNvPr id="431" name="Google Shape;431;p31"/>
            <p:cNvSpPr txBox="1"/>
            <p:nvPr/>
          </p:nvSpPr>
          <p:spPr>
            <a:xfrm>
              <a:off x="864550" y="6314025"/>
              <a:ext cx="5843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1900" b="0" i="0" u="none" strike="noStrike" cap="none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L. García </a:t>
              </a:r>
              <a:r>
                <a:rPr lang="en-US" sz="1900" b="0" i="1" u="none" strike="noStrike" cap="none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et al.</a:t>
              </a:r>
              <a:r>
                <a:rPr lang="en-US" sz="1900" b="0" i="0" u="none" strike="noStrike" cap="none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lang="en-US" sz="20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P3-074</a:t>
              </a:r>
              <a:r>
                <a:rPr lang="en-US" sz="19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,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Thursday</a:t>
              </a:r>
              <a:r>
                <a:rPr lang="en-US" sz="19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 11th July</a:t>
              </a:r>
              <a:endParaRPr sz="1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pic>
          <p:nvPicPr>
            <p:cNvPr id="432" name="Google Shape;432;p31"/>
            <p:cNvPicPr preferRelativeResize="0"/>
            <p:nvPr/>
          </p:nvPicPr>
          <p:blipFill rotWithShape="1">
            <a:blip r:embed="rId3">
              <a:alphaModFix/>
            </a:blip>
            <a:srcRect t="5222"/>
            <a:stretch/>
          </p:blipFill>
          <p:spPr>
            <a:xfrm>
              <a:off x="400291" y="4114687"/>
              <a:ext cx="3126234" cy="22223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3" name="Google Shape;4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2050" y="1164401"/>
            <a:ext cx="3165901" cy="209615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1"/>
          <p:cNvSpPr txBox="1"/>
          <p:nvPr/>
        </p:nvSpPr>
        <p:spPr>
          <a:xfrm>
            <a:off x="6878650" y="996675"/>
            <a:ext cx="51237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-US" sz="1600">
                <a:solidFill>
                  <a:schemeClr val="dk1"/>
                </a:solidFill>
              </a:rPr>
              <a:t>NC simulations indicate that from </a:t>
            </a:r>
            <a:r>
              <a:rPr lang="en-US" sz="1600" b="1">
                <a:solidFill>
                  <a:srgbClr val="0000FF"/>
                </a:solidFill>
              </a:rPr>
              <a:t>#55511</a:t>
            </a:r>
            <a:r>
              <a:rPr lang="en-US" sz="1600">
                <a:solidFill>
                  <a:schemeClr val="dk1"/>
                </a:solidFill>
              </a:rPr>
              <a:t> to </a:t>
            </a:r>
            <a:r>
              <a:rPr lang="en-US" sz="1600" b="1">
                <a:solidFill>
                  <a:srgbClr val="FB0207"/>
                </a:solidFill>
              </a:rPr>
              <a:t>#55300</a:t>
            </a:r>
            <a:r>
              <a:rPr lang="en-US" sz="1600">
                <a:solidFill>
                  <a:schemeClr val="dk1"/>
                </a:solidFill>
              </a:rPr>
              <a:t> there is a reduction of collisionality and an change from the Pfirsch-Schlüter to the Plateau regime.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-US" sz="1600">
                <a:solidFill>
                  <a:schemeClr val="dk1"/>
                </a:solidFill>
              </a:rPr>
              <a:t>Integrated </a:t>
            </a:r>
            <a:r>
              <a:rPr lang="en-US" sz="1600" b="1">
                <a:solidFill>
                  <a:schemeClr val="dk1"/>
                </a:solidFill>
              </a:rPr>
              <a:t>NC heat fluxes</a:t>
            </a:r>
            <a:r>
              <a:rPr lang="en-US" sz="1600">
                <a:solidFill>
                  <a:schemeClr val="dk1"/>
                </a:solidFill>
              </a:rPr>
              <a:t> of 55 kW for </a:t>
            </a:r>
            <a:r>
              <a:rPr lang="en-US" sz="1600" b="1">
                <a:solidFill>
                  <a:srgbClr val="0000FF"/>
                </a:solidFill>
              </a:rPr>
              <a:t>#55511</a:t>
            </a:r>
            <a:r>
              <a:rPr lang="en-US" sz="1600">
                <a:solidFill>
                  <a:schemeClr val="dk1"/>
                </a:solidFill>
              </a:rPr>
              <a:t> (no PI) and 122 kW for </a:t>
            </a:r>
            <a:r>
              <a:rPr lang="en-US" sz="1600" b="1">
                <a:solidFill>
                  <a:srgbClr val="FB0207"/>
                </a:solidFill>
              </a:rPr>
              <a:t>#55300</a:t>
            </a:r>
            <a:r>
              <a:rPr lang="en-US" sz="1600">
                <a:solidFill>
                  <a:schemeClr val="dk1"/>
                </a:solidFill>
              </a:rPr>
              <a:t> (1 PI) </a:t>
            </a:r>
            <a:r>
              <a:rPr lang="en-US" sz="1600" b="1">
                <a:solidFill>
                  <a:schemeClr val="dk1"/>
                </a:solidFill>
              </a:rPr>
              <a:t>represent a small fraction of the 350 kW NBI power. Turbulence may play a role in PiEC.</a:t>
            </a:r>
            <a:endParaRPr sz="1300"/>
          </a:p>
        </p:txBody>
      </p:sp>
      <p:pic>
        <p:nvPicPr>
          <p:cNvPr id="435" name="Google Shape;43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75" y="1099675"/>
            <a:ext cx="3255511" cy="22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7357" y="1422400"/>
            <a:ext cx="439970" cy="40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007" y="2300825"/>
            <a:ext cx="358923" cy="40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6150" y="920475"/>
            <a:ext cx="874071" cy="3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3749" y="2300825"/>
            <a:ext cx="626202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6150" y="2300826"/>
            <a:ext cx="626200" cy="49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2100" y="2497963"/>
            <a:ext cx="511650" cy="2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6" name="Google Shape;446;g2e7a51eaa43_0_0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447" name="Google Shape;447;g2e7a51eaa43_0_0"/>
          <p:cNvSpPr/>
          <p:nvPr/>
        </p:nvSpPr>
        <p:spPr>
          <a:xfrm>
            <a:off x="453126" y="1029692"/>
            <a:ext cx="11068500" cy="56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★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TJ</a:t>
            </a:r>
            <a:r>
              <a:rPr lang="en-US" sz="2000" b="1"/>
              <a:t>-II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been achieved </a:t>
            </a:r>
            <a:r>
              <a:rPr lang="en-US" sz="2000"/>
              <a:t>after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pellet injection(s) (&gt;10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H) into its NBI-heated phase (PiEC).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000" baseline="-25000">
                <a:solidFill>
                  <a:schemeClr val="dk1"/>
                </a:solidFill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 after PI,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0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0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000" b="1" baseline="-25000">
                <a:solidFill>
                  <a:schemeClr val="dk1"/>
                </a:solidFill>
              </a:rPr>
              <a:t>E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ISS04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&gt;&gt; 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★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PiEC is characterized by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n</a:t>
            </a:r>
            <a:r>
              <a:rPr lang="en-US" sz="20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ρ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000" b="1"/>
              <a:t>&amp;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US" sz="20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ρ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but similar T</a:t>
            </a:r>
            <a:r>
              <a:rPr lang="en-US" sz="20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ρ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/>
              <a:t> and by a 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ore negative density gradient a</a:t>
            </a:r>
            <a:r>
              <a:rPr lang="en-US" sz="2000"/>
              <a:t>round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ρ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0.6.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Char char="★"/>
            </a:pPr>
            <a:r>
              <a:rPr lang="en-US" sz="2000">
                <a:solidFill>
                  <a:schemeClr val="dk1"/>
                </a:solidFill>
              </a:rPr>
              <a:t>A Bifurcation is observed in performance trajectory.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Interesting for intermachine comparison.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★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Shaping density gradient by </a:t>
            </a:r>
            <a:r>
              <a:rPr lang="en-US" sz="2000">
                <a:solidFill>
                  <a:schemeClr val="dk1"/>
                </a:solidFill>
              </a:rPr>
              <a:t>tailoring pellet settings and plasma target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conditions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Arial"/>
              <a:buChar char="★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 and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ϕ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fluctuations reduced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PI.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800"/>
              <a:buFont typeface="Arial"/>
              <a:buChar char="★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Multi-pellets keep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shear at maximum level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>
                <a:solidFill>
                  <a:schemeClr val="dk1"/>
                </a:solidFill>
              </a:rPr>
              <a:t>near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gradient region.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★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 simulations agree qualitatively, but not quantitatively, with experimental results.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500"/>
              <a:buFont typeface="Arial"/>
              <a:buChar char="★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mechanisms that lead to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PiEC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further study – turbulence.</a:t>
            </a: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2e7a51eaa43_0_0"/>
          <p:cNvSpPr txBox="1"/>
          <p:nvPr/>
        </p:nvSpPr>
        <p:spPr>
          <a:xfrm>
            <a:off x="878700" y="23081"/>
            <a:ext cx="10434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2e7a51eaa43_0_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50" name="Google Shape;450;g2e7a51eaa43_0_0"/>
          <p:cNvSpPr txBox="1"/>
          <p:nvPr/>
        </p:nvSpPr>
        <p:spPr>
          <a:xfrm>
            <a:off x="-378600" y="6470400"/>
            <a:ext cx="74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66666"/>
                </a:solidFill>
              </a:rPr>
              <a:t>I. García-Cortés et al.  50th EPS Conference on Plasma Physics, Salamanca, Spain 8-12 July 2024</a:t>
            </a:r>
            <a:endParaRPr sz="1100">
              <a:solidFill>
                <a:srgbClr val="6666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Google Shape;455;g2155abfcbb8_0_0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456" name="Google Shape;456;g2155abfcbb8_0_0"/>
          <p:cNvSpPr txBox="1"/>
          <p:nvPr/>
        </p:nvSpPr>
        <p:spPr>
          <a:xfrm>
            <a:off x="741725" y="2769606"/>
            <a:ext cx="10434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7E0308"/>
                </a:solidFill>
              </a:rPr>
              <a:t>Backup slides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155abfcbb8_0_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58" name="Google Shape;458;g2155abfcbb8_0_0"/>
          <p:cNvSpPr txBox="1"/>
          <p:nvPr/>
        </p:nvSpPr>
        <p:spPr>
          <a:xfrm>
            <a:off x="-378600" y="6470400"/>
            <a:ext cx="74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66666"/>
                </a:solidFill>
              </a:rPr>
              <a:t>I. García-Cortés 50th EPS Conference on Plasma Physics, Salamanca, Spain 8-12 July 2024</a:t>
            </a:r>
            <a:endParaRPr sz="1100">
              <a:solidFill>
                <a:srgbClr val="6666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g2e9c460d92a_0_0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graphicFrame>
        <p:nvGraphicFramePr>
          <p:cNvPr id="464" name="Google Shape;464;g2e9c460d92a_0_0"/>
          <p:cNvGraphicFramePr/>
          <p:nvPr/>
        </p:nvGraphicFramePr>
        <p:xfrm>
          <a:off x="543411" y="1051187"/>
          <a:ext cx="10173325" cy="3709600"/>
        </p:xfrm>
        <a:graphic>
          <a:graphicData uri="http://schemas.openxmlformats.org/drawingml/2006/table">
            <a:tbl>
              <a:tblPr firstRow="1" firstCol="1" bandRow="1">
                <a:noFill/>
                <a:tableStyleId>{6141474E-B989-4CC1-807D-A55E63ACB5C5}</a:tableStyleId>
              </a:tblPr>
              <a:tblGrid>
                <a:gridCol w="12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0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70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91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Discharge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(x10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(eV)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(eV)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max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(kJ)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τ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diag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(ms)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τ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ISS04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(ms)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τ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τ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ISS04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β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 sz="1800" u="none" strike="noStrike" cap="none" baseline="30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β</a:t>
                      </a:r>
                      <a:r>
                        <a:rPr lang="en-US" sz="1800" u="none" strike="noStrike" cap="none" baseline="-25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 sz="1800" u="none" strike="noStrike" cap="none" baseline="30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55300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++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13.9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1.88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55313</a:t>
                      </a:r>
                      <a:r>
                        <a:rPr lang="en-US" sz="180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11.8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10.7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55511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55308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9.8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5" name="Google Shape;465;g2e9c460d92a_0_0"/>
          <p:cNvSpPr txBox="1"/>
          <p:nvPr/>
        </p:nvSpPr>
        <p:spPr>
          <a:xfrm>
            <a:off x="137948" y="6188250"/>
            <a:ext cx="503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= 1 PI,  ++ = 2 PIs, * = at W</a:t>
            </a:r>
            <a:r>
              <a:rPr lang="en-US" sz="1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450 kW through-port counter NBI power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2e9c460d92a_0_0"/>
          <p:cNvSpPr txBox="1"/>
          <p:nvPr/>
        </p:nvSpPr>
        <p:spPr>
          <a:xfrm>
            <a:off x="878700" y="23081"/>
            <a:ext cx="10671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Summary of reference and pellet-injection plasmas</a:t>
            </a:r>
            <a:endParaRPr sz="6000" b="0" i="0" u="none" strike="noStrike" cap="none">
              <a:solidFill>
                <a:srgbClr val="7E03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g2e9c460d92a_0_0"/>
          <p:cNvSpPr txBox="1"/>
          <p:nvPr/>
        </p:nvSpPr>
        <p:spPr>
          <a:xfrm>
            <a:off x="8480050" y="6280650"/>
            <a:ext cx="345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S. Sudo et al., Nucl. Fusion 30 (1990) 11.</a:t>
            </a:r>
            <a:endParaRPr sz="1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</a:rPr>
              <a:t>A. Varias et al</a:t>
            </a:r>
            <a:r>
              <a:rPr lang="en-US" sz="1200">
                <a:solidFill>
                  <a:schemeClr val="dk1"/>
                </a:solidFill>
              </a:rPr>
              <a:t>., Nucl. Fusion 30 (1990) 2597.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468" name="Google Shape;468;g2e9c460d92a_0_0"/>
          <p:cNvSpPr txBox="1"/>
          <p:nvPr/>
        </p:nvSpPr>
        <p:spPr>
          <a:xfrm>
            <a:off x="543399" y="5078762"/>
            <a:ext cx="734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</a:t>
            </a:r>
            <a:r>
              <a:rPr lang="en-US" sz="2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Sudo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(%) = 0.55 P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</a:t>
            </a:r>
            <a:r>
              <a:rPr lang="en-US" sz="2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0.77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</a:t>
            </a:r>
            <a:r>
              <a:rPr lang="en-US" sz="2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−0.82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en-US" sz="2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−0.69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-US" sz="2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−0.6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∼0.56% [S. Sudo]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Predicted β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(%) for 100_44_64 is 3% [A. Varias]</a:t>
            </a:r>
            <a:endParaRPr sz="1500"/>
          </a:p>
        </p:txBody>
      </p:sp>
      <p:sp>
        <p:nvSpPr>
          <p:cNvPr id="469" name="Google Shape;469;g2e9c460d92a_0_0"/>
          <p:cNvSpPr/>
          <p:nvPr/>
        </p:nvSpPr>
        <p:spPr>
          <a:xfrm>
            <a:off x="9654175" y="2332725"/>
            <a:ext cx="966000" cy="1339500"/>
          </a:xfrm>
          <a:prstGeom prst="ellipse">
            <a:avLst/>
          </a:prstGeom>
          <a:noFill/>
          <a:ln w="38100" cap="flat" cmpd="sng">
            <a:solidFill>
              <a:srgbClr val="DD09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0" name="Google Shape;470;g2e9c460d92a_0_0"/>
          <p:cNvSpPr/>
          <p:nvPr/>
        </p:nvSpPr>
        <p:spPr>
          <a:xfrm>
            <a:off x="9730375" y="3475725"/>
            <a:ext cx="966000" cy="1339500"/>
          </a:xfrm>
          <a:prstGeom prst="ellipse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1" name="Google Shape;471;g2e9c460d92a_0_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g2e81f4b2653_1_6"/>
          <p:cNvCxnSpPr/>
          <p:nvPr/>
        </p:nvCxnSpPr>
        <p:spPr>
          <a:xfrm>
            <a:off x="3387" y="726969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504" name="Google Shape;504;g2e81f4b2653_1_6"/>
          <p:cNvSpPr txBox="1"/>
          <p:nvPr/>
        </p:nvSpPr>
        <p:spPr>
          <a:xfrm>
            <a:off x="491975" y="5170825"/>
            <a:ext cx="96267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Clear bifurcation in triple product, n</a:t>
            </a:r>
            <a:r>
              <a:rPr lang="en-US" sz="19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 T</a:t>
            </a:r>
            <a:r>
              <a:rPr lang="en-US" sz="19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900" b="0" i="0" u="none" strike="noStrike" cap="none" baseline="300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towards an improved confinement branch when compared to branch product predicted by ISS04 scaling law.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➢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 phase (5-10 ms) previous to PiEC phase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2e81f4b2653_1_6"/>
          <p:cNvSpPr txBox="1"/>
          <p:nvPr/>
        </p:nvSpPr>
        <p:spPr>
          <a:xfrm>
            <a:off x="354403" y="6425925"/>
            <a:ext cx="439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I. García-Cortés, K. McCarthy et al., PoP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(2023) 072506.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g2e81f4b2653_1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950" y="1032862"/>
            <a:ext cx="3702050" cy="36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g2e81f4b2653_1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5350" y="1056112"/>
            <a:ext cx="3702050" cy="3588267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2e81f4b2653_1_6"/>
          <p:cNvSpPr txBox="1"/>
          <p:nvPr/>
        </p:nvSpPr>
        <p:spPr>
          <a:xfrm>
            <a:off x="-2" y="0"/>
            <a:ext cx="126822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Pellet fuelling enhances the triple product</a:t>
            </a:r>
            <a:endParaRPr sz="31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e81f4b2653_1_6"/>
          <p:cNvSpPr txBox="1"/>
          <p:nvPr/>
        </p:nvSpPr>
        <p:spPr>
          <a:xfrm rot="-5400000">
            <a:off x="-156150" y="2398450"/>
            <a:ext cx="31920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7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T</a:t>
            </a:r>
            <a:r>
              <a:rPr lang="en-US" sz="17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7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700" b="1" i="0" u="none" strike="noStrike" cap="none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 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(x 10</a:t>
            </a:r>
            <a:r>
              <a:rPr lang="en-US" sz="1600" b="1" i="0" u="none" strike="noStrike" cap="none" baseline="30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19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m</a:t>
            </a:r>
            <a:r>
              <a:rPr lang="en-US" sz="1600" b="1" i="0" u="none" strike="noStrike" cap="none" baseline="30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-3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keV s)</a:t>
            </a:r>
            <a:endParaRPr sz="16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10" name="Google Shape;510;g2e81f4b2653_1_6"/>
          <p:cNvSpPr txBox="1"/>
          <p:nvPr/>
        </p:nvSpPr>
        <p:spPr>
          <a:xfrm rot="-5400000">
            <a:off x="4494150" y="2398450"/>
            <a:ext cx="31920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7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T</a:t>
            </a:r>
            <a:r>
              <a:rPr lang="en-US" sz="17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n-US" sz="17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700" b="1" i="0" u="none" strike="noStrike" cap="none" baseline="300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Ε 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(x 10</a:t>
            </a:r>
            <a:r>
              <a:rPr lang="en-US" sz="1600" b="1" i="0" u="none" strike="noStrike" cap="none" baseline="30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19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m</a:t>
            </a:r>
            <a:r>
              <a:rPr lang="en-US" sz="1600" b="1" i="0" u="none" strike="noStrike" cap="none" baseline="300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-3</a:t>
            </a:r>
            <a:r>
              <a:rPr lang="en-US"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keV s)</a:t>
            </a:r>
            <a:endParaRPr sz="16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11" name="Google Shape;511;g2e81f4b2653_1_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4" name="Google Shape;494;p28"/>
          <p:cNvCxnSpPr/>
          <p:nvPr/>
        </p:nvCxnSpPr>
        <p:spPr>
          <a:xfrm>
            <a:off x="3387" y="726969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078"/>
              </a:srgbClr>
            </a:outerShdw>
          </a:effectLst>
        </p:spPr>
      </p:cxnSp>
      <p:pic>
        <p:nvPicPr>
          <p:cNvPr id="495" name="Google Shape;4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475" y="1028425"/>
            <a:ext cx="8189376" cy="4148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6" name="Google Shape;496;p28"/>
          <p:cNvSpPr txBox="1"/>
          <p:nvPr/>
        </p:nvSpPr>
        <p:spPr>
          <a:xfrm>
            <a:off x="878700" y="23081"/>
            <a:ext cx="10434600" cy="65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Inter-machine performance comparison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8"/>
          <p:cNvSpPr txBox="1"/>
          <p:nvPr/>
        </p:nvSpPr>
        <p:spPr>
          <a:xfrm>
            <a:off x="6297650" y="5330750"/>
            <a:ext cx="386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Dinklage et al.,</a:t>
            </a:r>
            <a:r>
              <a:rPr lang="en-US" sz="1200">
                <a:solidFill>
                  <a:schemeClr val="dk1"/>
                </a:solidFill>
              </a:rPr>
              <a:t> 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sen</a:t>
            </a:r>
            <a:r>
              <a:rPr lang="en-US" sz="1200">
                <a:solidFill>
                  <a:schemeClr val="dk1"/>
                </a:solidFill>
              </a:rPr>
              <a:t>t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NF (2024).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g2e820ede4fe_0_10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97" name="Google Shape;97;g2e820ede4fe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825" y="1073875"/>
            <a:ext cx="5577164" cy="53965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e820ede4fe_0_10"/>
          <p:cNvSpPr txBox="1"/>
          <p:nvPr/>
        </p:nvSpPr>
        <p:spPr>
          <a:xfrm>
            <a:off x="878700" y="44698"/>
            <a:ext cx="104346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E0308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7E0308"/>
                </a:solidFill>
              </a:rPr>
              <a:t>The </a:t>
            </a: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TJ-II Stellarator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e820ede4fe_0_10"/>
          <p:cNvSpPr txBox="1"/>
          <p:nvPr/>
        </p:nvSpPr>
        <p:spPr>
          <a:xfrm>
            <a:off x="6346300" y="1212475"/>
            <a:ext cx="5577300" cy="4491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2B2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487" marR="0" lvl="0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4-period flexible heliac-type stellarator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904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1.5 m,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0.19 m,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904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=~1 m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 ≤300 ms, B</a:t>
            </a:r>
            <a:r>
              <a:rPr lang="en-US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0.98 T.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904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/2</a:t>
            </a:r>
            <a:r>
              <a:rPr lang="en-US" sz="20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1.</a:t>
            </a:r>
            <a:r>
              <a:rPr lang="en-US" sz="2000"/>
              <a:t>2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2000"/>
              <a:t>2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000"/>
              <a:t>2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904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904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~500 kW  ECRH (53.2 GHz)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3836" marR="0" lvl="0" indent="-428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</a:t>
            </a:r>
            <a:r>
              <a:rPr lang="en-US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≤1.7x10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3836" marR="0" lvl="0" indent="-428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</a:t>
            </a:r>
            <a:r>
              <a:rPr lang="en-US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≤1.5 keV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904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87" marR="0" lvl="0" indent="-904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~1 MW of through-port NBI (30 keV)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3836" marR="0" lvl="0" indent="-428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</a:t>
            </a:r>
            <a:r>
              <a:rPr lang="en-US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</a:t>
            </a:r>
            <a:r>
              <a:rPr lang="en-US" sz="2000"/>
              <a:t>1.2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x10</a:t>
            </a:r>
            <a:r>
              <a:rPr lang="en-US" sz="2000" baseline="30000"/>
              <a:t>20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3836" marR="0" lvl="0" indent="-428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</a:t>
            </a:r>
            <a:r>
              <a:rPr lang="en-US" sz="2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000" baseline="-25000"/>
              <a:t>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400 eV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3836" marR="0" lvl="0" indent="-4286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i0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≤ </a:t>
            </a:r>
            <a:r>
              <a:rPr lang="en-US" sz="2000">
                <a:solidFill>
                  <a:schemeClr val="dk1"/>
                </a:solidFill>
              </a:rPr>
              <a:t>20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eV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e820ede4fe_0_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200"/>
              <a:t>2</a:t>
            </a:fld>
            <a:endParaRPr sz="1200"/>
          </a:p>
        </p:txBody>
      </p:sp>
      <p:sp>
        <p:nvSpPr>
          <p:cNvPr id="101" name="Google Shape;101;g2e820ede4fe_0_10"/>
          <p:cNvSpPr txBox="1"/>
          <p:nvPr/>
        </p:nvSpPr>
        <p:spPr>
          <a:xfrm>
            <a:off x="-378600" y="6470400"/>
            <a:ext cx="74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66666"/>
                </a:solidFill>
              </a:rPr>
              <a:t>I. García-Cortés et al.  50th EPS Conference on Plasma Physics, Salamanca, Spain 8-12 July 2024</a:t>
            </a:r>
            <a:endParaRPr sz="1100">
              <a:solidFill>
                <a:srgbClr val="6666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295bf022a55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75" y="1192375"/>
            <a:ext cx="11384601" cy="410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g295bf022a55_0_25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08" name="Google Shape;108;g295bf022a55_0_25"/>
          <p:cNvSpPr txBox="1"/>
          <p:nvPr/>
        </p:nvSpPr>
        <p:spPr>
          <a:xfrm>
            <a:off x="543437" y="5700909"/>
            <a:ext cx="393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 K. Combs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Fusion Sci. Tech.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(2013) 513.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J. McCarthy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Proc. Sci (ECPD2015) 134.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N. Tamura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Rev. Sci. Instrum.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87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(2016) 11D619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J. McCarthy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EPL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(2017) 25001.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95bf022a55_0_25"/>
          <p:cNvSpPr txBox="1"/>
          <p:nvPr/>
        </p:nvSpPr>
        <p:spPr>
          <a:xfrm>
            <a:off x="878700" y="44698"/>
            <a:ext cx="10434600" cy="65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7E0308"/>
                </a:solidFill>
              </a:rPr>
              <a:t>TJ-II </a:t>
            </a: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Pellet Injector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95bf022a55_0_25"/>
          <p:cNvSpPr txBox="1"/>
          <p:nvPr/>
        </p:nvSpPr>
        <p:spPr>
          <a:xfrm>
            <a:off x="9387725" y="847100"/>
            <a:ext cx="2390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 H Pellets per </a:t>
            </a:r>
            <a:r>
              <a:rPr lang="en-US" sz="1700">
                <a:solidFill>
                  <a:srgbClr val="C00000"/>
                </a:solidFill>
              </a:rPr>
              <a:t>shot</a:t>
            </a: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Typical sizes:</a:t>
            </a:r>
            <a:endParaRPr sz="17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2.4 x 10</a:t>
            </a:r>
            <a:r>
              <a:rPr lang="en-US" sz="1700" b="0" i="0" u="none" strike="noStrike" cap="none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H 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1.4 x 10</a:t>
            </a:r>
            <a:r>
              <a:rPr lang="en-US" sz="1700" b="0" i="0" u="none" strike="noStrike" cap="none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H 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>
                <a:solidFill>
                  <a:srgbClr val="C00000"/>
                </a:solidFill>
              </a:rPr>
              <a:t>0.8</a:t>
            </a: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x 10</a:t>
            </a:r>
            <a:r>
              <a:rPr lang="en-US" sz="1700" b="0" i="0" u="none" strike="noStrike" cap="none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aseline="30000">
                <a:solidFill>
                  <a:srgbClr val="C00000"/>
                </a:solidFill>
              </a:rPr>
              <a:t>9</a:t>
            </a: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H  </a:t>
            </a:r>
            <a:endParaRPr sz="17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>
                <a:solidFill>
                  <a:srgbClr val="C00000"/>
                </a:solidFill>
              </a:rPr>
              <a:t>0.5</a:t>
            </a: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x 10</a:t>
            </a:r>
            <a:r>
              <a:rPr lang="en-US" sz="1700" b="0" i="0" u="none" strike="noStrike" cap="none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aseline="30000">
                <a:solidFill>
                  <a:srgbClr val="C00000"/>
                </a:solidFill>
              </a:rPr>
              <a:t>9</a:t>
            </a:r>
            <a:r>
              <a:rPr lang="en-US" sz="17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H   </a:t>
            </a:r>
            <a:endParaRPr sz="17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95bf022a55_0_25"/>
          <p:cNvSpPr/>
          <p:nvPr/>
        </p:nvSpPr>
        <p:spPr>
          <a:xfrm>
            <a:off x="9034625" y="2464675"/>
            <a:ext cx="2743500" cy="299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2" name="Google Shape;112;g295bf022a55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1687" y="2939551"/>
            <a:ext cx="2486875" cy="2329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95bf022a55_0_25"/>
          <p:cNvSpPr txBox="1"/>
          <p:nvPr/>
        </p:nvSpPr>
        <p:spPr>
          <a:xfrm>
            <a:off x="9872425" y="5210425"/>
            <a:ext cx="1588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2.2×10</a:t>
            </a:r>
            <a:r>
              <a:rPr lang="en-US" sz="13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 atoms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710 m/s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&lt;n</a:t>
            </a:r>
            <a:r>
              <a:rPr lang="en-US" sz="13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= 1.9x10</a:t>
            </a:r>
            <a:r>
              <a:rPr lang="en-US" sz="13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-US" sz="13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27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4" name="Google Shape;114;g295bf022a55_0_25"/>
          <p:cNvSpPr txBox="1"/>
          <p:nvPr/>
        </p:nvSpPr>
        <p:spPr>
          <a:xfrm>
            <a:off x="10816750" y="2943975"/>
            <a:ext cx="71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HPI2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95bf022a55_0_25"/>
          <p:cNvSpPr txBox="1"/>
          <p:nvPr/>
        </p:nvSpPr>
        <p:spPr>
          <a:xfrm>
            <a:off x="8717874" y="6235600"/>
            <a:ext cx="31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N. Panadero </a:t>
            </a: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Nucl. Fusion 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(2018) 026025.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J. McCarthy </a:t>
            </a:r>
            <a:r>
              <a:rPr lang="en-US" sz="1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Nucl. Fusion 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(2021) 076014.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95bf022a55_0_25"/>
          <p:cNvSpPr txBox="1"/>
          <p:nvPr/>
        </p:nvSpPr>
        <p:spPr>
          <a:xfrm>
            <a:off x="7800275" y="5455350"/>
            <a:ext cx="4420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17" name="Google Shape;117;g295bf022a55_0_25"/>
          <p:cNvCxnSpPr/>
          <p:nvPr/>
        </p:nvCxnSpPr>
        <p:spPr>
          <a:xfrm rot="10800000" flipH="1">
            <a:off x="1225850" y="3378775"/>
            <a:ext cx="6174900" cy="1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8" name="Google Shape;118;g295bf022a55_0_25"/>
          <p:cNvSpPr txBox="1"/>
          <p:nvPr/>
        </p:nvSpPr>
        <p:spPr>
          <a:xfrm>
            <a:off x="-378600" y="6470400"/>
            <a:ext cx="743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>
                <a:solidFill>
                  <a:srgbClr val="666666"/>
                </a:solidFill>
              </a:rPr>
              <a:t>I. García-Cortés et al.  50th EPS Conference on Plasma Physics, Salamanca, Spain 8-12 July 2024</a:t>
            </a:r>
            <a:endParaRPr sz="1100">
              <a:solidFill>
                <a:srgbClr val="666666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g2e92eb04cd7_0_42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24" name="Google Shape;124;g2e92eb04cd7_0_42"/>
          <p:cNvSpPr txBox="1"/>
          <p:nvPr/>
        </p:nvSpPr>
        <p:spPr>
          <a:xfrm>
            <a:off x="964761" y="36881"/>
            <a:ext cx="10434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Extending operational regime </a:t>
            </a:r>
            <a:r>
              <a:rPr lang="en-US" sz="3600">
                <a:solidFill>
                  <a:srgbClr val="7E0308"/>
                </a:solidFill>
              </a:rPr>
              <a:t>of</a:t>
            </a: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 TJ-II plasmas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e92eb04cd7_0_42"/>
          <p:cNvSpPr txBox="1"/>
          <p:nvPr/>
        </p:nvSpPr>
        <p:spPr>
          <a:xfrm>
            <a:off x="7274301" y="6005175"/>
            <a:ext cx="485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H. Yamada et al., Nucl. Fusion 45 (2005) 1684.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Scaling Law ISS04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A. Ochando et al. 41EPS (2014) 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Norm. factor TJ-II (NBI) 0.5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 García-Cortés et al., PoP </a:t>
            </a: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(2023) 072506.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 J. McCarthy et al., Nucl. Fus. 64 (2024) 066019.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e92eb04cd7_0_42"/>
          <p:cNvSpPr txBox="1"/>
          <p:nvPr/>
        </p:nvSpPr>
        <p:spPr>
          <a:xfrm>
            <a:off x="539825" y="5996825"/>
            <a:ext cx="5980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600" baseline="-250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W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(P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−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0.5 · (0.134 · a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2.28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R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0.64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P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−0.61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· &lt;n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0.54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B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0.84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ι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2/3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0.41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g2e92eb04cd7_0_42"/>
          <p:cNvGrpSpPr/>
          <p:nvPr/>
        </p:nvGrpSpPr>
        <p:grpSpPr>
          <a:xfrm>
            <a:off x="6160925" y="937250"/>
            <a:ext cx="5705700" cy="1462200"/>
            <a:chOff x="6277525" y="-1214400"/>
            <a:chExt cx="5705700" cy="1462200"/>
          </a:xfrm>
        </p:grpSpPr>
        <p:sp>
          <p:nvSpPr>
            <p:cNvPr id="128" name="Google Shape;128;g2e92eb04cd7_0_42"/>
            <p:cNvSpPr/>
            <p:nvPr/>
          </p:nvSpPr>
          <p:spPr>
            <a:xfrm>
              <a:off x="6277525" y="-1105050"/>
              <a:ext cx="317400" cy="27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9" name="Google Shape;129;g2e92eb04cd7_0_42"/>
            <p:cNvSpPr txBox="1"/>
            <p:nvPr/>
          </p:nvSpPr>
          <p:spPr>
            <a:xfrm>
              <a:off x="6671125" y="-1214400"/>
              <a:ext cx="5312100" cy="146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NBI PLASMAS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</a:rPr>
                <a:t>H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eating power (400 - 900 kW, Co/CNTR)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Plasma wall conditioning (Boron plus lithium coating)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</a:rPr>
                <a:t>Mag. configuration 100_HX_65: 42,44,48</a:t>
              </a:r>
              <a:endParaRPr sz="1700">
                <a:solidFill>
                  <a:schemeClr val="dk1"/>
                </a:solidFill>
              </a:endParaRPr>
            </a:p>
          </p:txBody>
        </p:sp>
      </p:grpSp>
      <p:pic>
        <p:nvPicPr>
          <p:cNvPr id="130" name="Google Shape;130;g2e92eb04cd7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3025" y="2659075"/>
            <a:ext cx="4115300" cy="30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e92eb04cd7_0_4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2" name="Google Shape;132;g2e92eb04cd7_0_42"/>
          <p:cNvSpPr txBox="1"/>
          <p:nvPr/>
        </p:nvSpPr>
        <p:spPr>
          <a:xfrm>
            <a:off x="2530550" y="5299650"/>
            <a:ext cx="15372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(ms) </a:t>
            </a:r>
            <a:endParaRPr sz="4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33" name="Google Shape;133;g2e92eb04cd7_0_42"/>
          <p:cNvPicPr preferRelativeResize="0"/>
          <p:nvPr/>
        </p:nvPicPr>
        <p:blipFill rotWithShape="1">
          <a:blip r:embed="rId4">
            <a:alphaModFix/>
          </a:blip>
          <a:srcRect l="28288" t="4208" r="20924" b="10248"/>
          <a:stretch/>
        </p:blipFill>
        <p:spPr>
          <a:xfrm>
            <a:off x="918450" y="876250"/>
            <a:ext cx="4854600" cy="45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e92eb04cd7_0_42"/>
          <p:cNvSpPr/>
          <p:nvPr/>
        </p:nvSpPr>
        <p:spPr>
          <a:xfrm>
            <a:off x="2454350" y="4130825"/>
            <a:ext cx="99000" cy="106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5" name="Google Shape;135;g2e92eb04cd7_0_42"/>
          <p:cNvSpPr/>
          <p:nvPr/>
        </p:nvSpPr>
        <p:spPr>
          <a:xfrm>
            <a:off x="3845975" y="24045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6" name="Google Shape;136;g2e92eb04cd7_0_42"/>
          <p:cNvSpPr/>
          <p:nvPr/>
        </p:nvSpPr>
        <p:spPr>
          <a:xfrm>
            <a:off x="3693575" y="265907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" name="Google Shape;137;g2e92eb04cd7_0_42"/>
          <p:cNvSpPr/>
          <p:nvPr/>
        </p:nvSpPr>
        <p:spPr>
          <a:xfrm>
            <a:off x="3511550" y="2744800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8" name="Google Shape;138;g2e92eb04cd7_0_42"/>
          <p:cNvSpPr/>
          <p:nvPr/>
        </p:nvSpPr>
        <p:spPr>
          <a:xfrm>
            <a:off x="3587750" y="28617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9" name="Google Shape;139;g2e92eb04cd7_0_42"/>
          <p:cNvSpPr/>
          <p:nvPr/>
        </p:nvSpPr>
        <p:spPr>
          <a:xfrm>
            <a:off x="3511550" y="30141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g2e92eb04cd7_0_42"/>
          <p:cNvSpPr/>
          <p:nvPr/>
        </p:nvSpPr>
        <p:spPr>
          <a:xfrm>
            <a:off x="3511550" y="31665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1" name="Google Shape;141;g2e92eb04cd7_0_42"/>
          <p:cNvSpPr/>
          <p:nvPr/>
        </p:nvSpPr>
        <p:spPr>
          <a:xfrm>
            <a:off x="3587750" y="25569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2" name="Google Shape;142;g2e92eb04cd7_0_42"/>
          <p:cNvSpPr/>
          <p:nvPr/>
        </p:nvSpPr>
        <p:spPr>
          <a:xfrm>
            <a:off x="3583050" y="4697525"/>
            <a:ext cx="16887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3" name="Google Shape;143;g2e92eb04cd7_0_42"/>
          <p:cNvSpPr/>
          <p:nvPr/>
        </p:nvSpPr>
        <p:spPr>
          <a:xfrm>
            <a:off x="4204949" y="17949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4" name="Google Shape;144;g2e92eb04cd7_0_42"/>
          <p:cNvSpPr/>
          <p:nvPr/>
        </p:nvSpPr>
        <p:spPr>
          <a:xfrm>
            <a:off x="4433549" y="17949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5" name="Google Shape;145;g2e92eb04cd7_0_42"/>
          <p:cNvSpPr/>
          <p:nvPr/>
        </p:nvSpPr>
        <p:spPr>
          <a:xfrm>
            <a:off x="4357349" y="16425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6" name="Google Shape;146;g2e92eb04cd7_0_42"/>
          <p:cNvSpPr/>
          <p:nvPr/>
        </p:nvSpPr>
        <p:spPr>
          <a:xfrm>
            <a:off x="4204949" y="20997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g2e92eb04cd7_0_42"/>
          <p:cNvSpPr txBox="1"/>
          <p:nvPr/>
        </p:nvSpPr>
        <p:spPr>
          <a:xfrm rot="-5400000">
            <a:off x="-147919" y="2726275"/>
            <a:ext cx="15372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(ms) </a:t>
            </a:r>
            <a:endParaRPr sz="4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92eb04cd7_0_0"/>
          <p:cNvSpPr txBox="1"/>
          <p:nvPr/>
        </p:nvSpPr>
        <p:spPr>
          <a:xfrm>
            <a:off x="2530550" y="5299650"/>
            <a:ext cx="15372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(ms) </a:t>
            </a:r>
            <a:endParaRPr sz="4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53" name="Google Shape;153;g2e92eb04cd7_0_0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54" name="Google Shape;154;g2e92eb04cd7_0_0"/>
          <p:cNvSpPr txBox="1"/>
          <p:nvPr/>
        </p:nvSpPr>
        <p:spPr>
          <a:xfrm>
            <a:off x="964761" y="36881"/>
            <a:ext cx="10434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Extending operational regime </a:t>
            </a:r>
            <a:r>
              <a:rPr lang="en-US" sz="3600">
                <a:solidFill>
                  <a:srgbClr val="7E0308"/>
                </a:solidFill>
              </a:rPr>
              <a:t>of</a:t>
            </a: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 TJ-II plasmas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2e92eb04cd7_0_0"/>
          <p:cNvPicPr preferRelativeResize="0"/>
          <p:nvPr/>
        </p:nvPicPr>
        <p:blipFill rotWithShape="1">
          <a:blip r:embed="rId3">
            <a:alphaModFix/>
          </a:blip>
          <a:srcRect l="28288" t="4208" r="20924" b="10248"/>
          <a:stretch/>
        </p:blipFill>
        <p:spPr>
          <a:xfrm>
            <a:off x="918450" y="876250"/>
            <a:ext cx="4854600" cy="45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e92eb04cd7_0_0"/>
          <p:cNvSpPr/>
          <p:nvPr/>
        </p:nvSpPr>
        <p:spPr>
          <a:xfrm>
            <a:off x="2454350" y="4130825"/>
            <a:ext cx="99000" cy="1068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g2e92eb04cd7_0_0"/>
          <p:cNvSpPr/>
          <p:nvPr/>
        </p:nvSpPr>
        <p:spPr>
          <a:xfrm>
            <a:off x="3845975" y="24045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8" name="Google Shape;158;g2e92eb04cd7_0_0"/>
          <p:cNvSpPr/>
          <p:nvPr/>
        </p:nvSpPr>
        <p:spPr>
          <a:xfrm>
            <a:off x="3693575" y="265907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9" name="Google Shape;159;g2e92eb04cd7_0_0"/>
          <p:cNvSpPr/>
          <p:nvPr/>
        </p:nvSpPr>
        <p:spPr>
          <a:xfrm>
            <a:off x="3511550" y="2744800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0" name="Google Shape;160;g2e92eb04cd7_0_0"/>
          <p:cNvSpPr/>
          <p:nvPr/>
        </p:nvSpPr>
        <p:spPr>
          <a:xfrm>
            <a:off x="3587750" y="28617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1" name="Google Shape;161;g2e92eb04cd7_0_0"/>
          <p:cNvSpPr/>
          <p:nvPr/>
        </p:nvSpPr>
        <p:spPr>
          <a:xfrm>
            <a:off x="3511550" y="30141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2" name="Google Shape;162;g2e92eb04cd7_0_0"/>
          <p:cNvSpPr/>
          <p:nvPr/>
        </p:nvSpPr>
        <p:spPr>
          <a:xfrm>
            <a:off x="3511550" y="31665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3" name="Google Shape;163;g2e92eb04cd7_0_0"/>
          <p:cNvSpPr/>
          <p:nvPr/>
        </p:nvSpPr>
        <p:spPr>
          <a:xfrm>
            <a:off x="3587750" y="2556925"/>
            <a:ext cx="128700" cy="130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4" name="Google Shape;164;g2e92eb04cd7_0_0"/>
          <p:cNvSpPr/>
          <p:nvPr/>
        </p:nvSpPr>
        <p:spPr>
          <a:xfrm>
            <a:off x="3583050" y="4697525"/>
            <a:ext cx="1688700" cy="25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5" name="Google Shape;165;g2e92eb04cd7_0_0"/>
          <p:cNvSpPr/>
          <p:nvPr/>
        </p:nvSpPr>
        <p:spPr>
          <a:xfrm>
            <a:off x="4204949" y="17949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6" name="Google Shape;166;g2e92eb04cd7_0_0"/>
          <p:cNvSpPr/>
          <p:nvPr/>
        </p:nvSpPr>
        <p:spPr>
          <a:xfrm>
            <a:off x="4433549" y="17949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7" name="Google Shape;167;g2e92eb04cd7_0_0"/>
          <p:cNvSpPr/>
          <p:nvPr/>
        </p:nvSpPr>
        <p:spPr>
          <a:xfrm>
            <a:off x="4357349" y="16425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8" name="Google Shape;168;g2e92eb04cd7_0_0"/>
          <p:cNvSpPr/>
          <p:nvPr/>
        </p:nvSpPr>
        <p:spPr>
          <a:xfrm>
            <a:off x="4204949" y="2099725"/>
            <a:ext cx="128700" cy="1308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69" name="Google Shape;169;g2e92eb04cd7_0_0"/>
          <p:cNvGrpSpPr/>
          <p:nvPr/>
        </p:nvGrpSpPr>
        <p:grpSpPr>
          <a:xfrm>
            <a:off x="6596525" y="3009100"/>
            <a:ext cx="4983100" cy="1200600"/>
            <a:chOff x="6520325" y="3923500"/>
            <a:chExt cx="4983100" cy="1200600"/>
          </a:xfrm>
        </p:grpSpPr>
        <p:sp>
          <p:nvSpPr>
            <p:cNvPr id="170" name="Google Shape;170;g2e92eb04cd7_0_0"/>
            <p:cNvSpPr/>
            <p:nvPr/>
          </p:nvSpPr>
          <p:spPr>
            <a:xfrm>
              <a:off x="6520325" y="4024863"/>
              <a:ext cx="317400" cy="27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1" name="Google Shape;171;g2e92eb04cd7_0_0"/>
            <p:cNvSpPr txBox="1"/>
            <p:nvPr/>
          </p:nvSpPr>
          <p:spPr>
            <a:xfrm>
              <a:off x="7019025" y="3923500"/>
              <a:ext cx="44844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100" b="1">
                  <a:solidFill>
                    <a:schemeClr val="dk1"/>
                  </a:solidFill>
                </a:rPr>
                <a:t>PI: target density: (1 - 2) x10</a:t>
              </a:r>
              <a:r>
                <a:rPr lang="en-US" sz="2100" b="1" baseline="30000">
                  <a:solidFill>
                    <a:schemeClr val="dk1"/>
                  </a:solidFill>
                </a:rPr>
                <a:t>19</a:t>
              </a:r>
              <a:r>
                <a:rPr lang="en-US" sz="2100" b="1">
                  <a:solidFill>
                    <a:schemeClr val="dk1"/>
                  </a:solidFill>
                </a:rPr>
                <a:t> m</a:t>
              </a:r>
              <a:r>
                <a:rPr lang="en-US" sz="2100" b="1" baseline="30000">
                  <a:solidFill>
                    <a:schemeClr val="dk1"/>
                  </a:solidFill>
                </a:rPr>
                <a:t>-3</a:t>
              </a:r>
              <a:endParaRPr sz="2200" b="1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200" b="1">
                  <a:solidFill>
                    <a:schemeClr val="dk1"/>
                  </a:solidFill>
                </a:rPr>
                <a:t>Pellet time sequence: Δt ⩬ </a:t>
              </a:r>
              <a:r>
                <a:rPr lang="en-US" sz="2200" b="1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τ</a:t>
              </a:r>
              <a:r>
                <a:rPr lang="en-US" sz="2200" b="1" baseline="-25000">
                  <a:solidFill>
                    <a:schemeClr val="dk1"/>
                  </a:solidFill>
                </a:rPr>
                <a:t>E</a:t>
              </a:r>
              <a:endParaRPr sz="2400" baseline="-250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2300">
                <a:solidFill>
                  <a:schemeClr val="dk1"/>
                </a:solidFill>
              </a:endParaRPr>
            </a:p>
          </p:txBody>
        </p:sp>
      </p:grpSp>
      <p:grpSp>
        <p:nvGrpSpPr>
          <p:cNvPr id="172" name="Google Shape;172;g2e92eb04cd7_0_0"/>
          <p:cNvGrpSpPr/>
          <p:nvPr/>
        </p:nvGrpSpPr>
        <p:grpSpPr>
          <a:xfrm>
            <a:off x="6605175" y="4113550"/>
            <a:ext cx="5312100" cy="1277400"/>
            <a:chOff x="6605175" y="5027950"/>
            <a:chExt cx="5312100" cy="1277400"/>
          </a:xfrm>
        </p:grpSpPr>
        <p:sp>
          <p:nvSpPr>
            <p:cNvPr id="173" name="Google Shape;173;g2e92eb04cd7_0_0"/>
            <p:cNvSpPr/>
            <p:nvPr/>
          </p:nvSpPr>
          <p:spPr>
            <a:xfrm>
              <a:off x="6605175" y="5137300"/>
              <a:ext cx="317400" cy="27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4" name="Google Shape;174;g2e92eb04cd7_0_0"/>
            <p:cNvSpPr txBox="1"/>
            <p:nvPr/>
          </p:nvSpPr>
          <p:spPr>
            <a:xfrm>
              <a:off x="6998775" y="5027950"/>
              <a:ext cx="4918500" cy="12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Deep core fuelling induces </a:t>
              </a:r>
              <a:r>
                <a:rPr lang="en-US" sz="2200">
                  <a:solidFill>
                    <a:schemeClr val="dk1"/>
                  </a:solidFill>
                </a:rPr>
                <a:t>enhanced</a:t>
              </a:r>
              <a:r>
                <a:rPr lang="en-US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performance in NBI plasmas in TJ-II.</a:t>
              </a:r>
              <a:endParaRPr sz="22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Best </a:t>
              </a:r>
              <a:r>
                <a:rPr lang="en-US" sz="2200">
                  <a:solidFill>
                    <a:schemeClr val="dk1"/>
                  </a:solidFill>
                </a:rPr>
                <a:t>confinement observed to date.</a:t>
              </a:r>
              <a:endParaRPr sz="3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75" name="Google Shape;175;g2e92eb04cd7_0_0"/>
          <p:cNvSpPr txBox="1"/>
          <p:nvPr/>
        </p:nvSpPr>
        <p:spPr>
          <a:xfrm rot="-5400000">
            <a:off x="-147919" y="2726275"/>
            <a:ext cx="15372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(ms) </a:t>
            </a:r>
            <a:endParaRPr sz="4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76" name="Google Shape;176;g2e92eb04cd7_0_0"/>
          <p:cNvGrpSpPr/>
          <p:nvPr/>
        </p:nvGrpSpPr>
        <p:grpSpPr>
          <a:xfrm>
            <a:off x="6160925" y="937250"/>
            <a:ext cx="5705700" cy="1462200"/>
            <a:chOff x="6277525" y="-1214400"/>
            <a:chExt cx="5705700" cy="1462200"/>
          </a:xfrm>
        </p:grpSpPr>
        <p:sp>
          <p:nvSpPr>
            <p:cNvPr id="177" name="Google Shape;177;g2e92eb04cd7_0_0"/>
            <p:cNvSpPr/>
            <p:nvPr/>
          </p:nvSpPr>
          <p:spPr>
            <a:xfrm>
              <a:off x="6277525" y="-1105050"/>
              <a:ext cx="317400" cy="27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78" name="Google Shape;178;g2e92eb04cd7_0_0"/>
            <p:cNvSpPr txBox="1"/>
            <p:nvPr/>
          </p:nvSpPr>
          <p:spPr>
            <a:xfrm>
              <a:off x="6671125" y="-1214400"/>
              <a:ext cx="5312100" cy="146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NBI PLASMAS 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</a:rPr>
                <a:t>H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eating power (</a:t>
              </a:r>
              <a:r>
                <a:rPr lang="en-US" sz="1700">
                  <a:solidFill>
                    <a:schemeClr val="dk1"/>
                  </a:solidFill>
                </a:rPr>
                <a:t>4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00 - 900 kW, Co/CNTR)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>
                  <a:solidFill>
                    <a:schemeClr val="dk1"/>
                  </a:solidFill>
                </a:rPr>
                <a:t>Plasma wall conditioning (Boron plus lithium coating)</a:t>
              </a:r>
              <a:endParaRPr sz="1700"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Mag. configuration 100_HX_65: 42,44,48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g2e92eb04cd7_0_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0" name="Google Shape;180;g2e92eb04cd7_0_0"/>
          <p:cNvSpPr/>
          <p:nvPr/>
        </p:nvSpPr>
        <p:spPr>
          <a:xfrm rot="2232771">
            <a:off x="2532142" y="2001483"/>
            <a:ext cx="821955" cy="240418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1" name="Google Shape;181;g2e92eb04cd7_0_0"/>
          <p:cNvSpPr/>
          <p:nvPr/>
        </p:nvSpPr>
        <p:spPr>
          <a:xfrm rot="2233237">
            <a:off x="3243964" y="1139481"/>
            <a:ext cx="1039039" cy="1467687"/>
          </a:xfrm>
          <a:prstGeom prst="ellipse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82" name="Google Shape;182;g2e92eb04cd7_0_0"/>
          <p:cNvSpPr txBox="1"/>
          <p:nvPr/>
        </p:nvSpPr>
        <p:spPr>
          <a:xfrm>
            <a:off x="7274301" y="6005175"/>
            <a:ext cx="485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H. Yamada et al., Nucl. Fusion 45 (2005) 1684.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Scaling Law ISS04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A. Ochando et al. 41EPS (2014)  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Norm. factor TJ-II (NBI) 0.5 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I. García-Cortés et al., PoP </a:t>
            </a: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(2023) 072506.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K. J. McCarthy et al., Nucl. Fus. 64 (2024) 066019.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e92eb04cd7_0_0"/>
          <p:cNvSpPr txBox="1"/>
          <p:nvPr/>
        </p:nvSpPr>
        <p:spPr>
          <a:xfrm>
            <a:off x="539825" y="5996825"/>
            <a:ext cx="5980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600" baseline="-250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W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 (P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−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0.5 · (0.134 · a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2.28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R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0.64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P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−0.61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· &lt;n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0.54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B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0.84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ι</a:t>
            </a:r>
            <a:r>
              <a:rPr lang="en-US" sz="1600" b="0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2/3</a:t>
            </a:r>
            <a:r>
              <a:rPr lang="en-US" sz="1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0.41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e7af367b5c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e7af367b5c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92" y="2712221"/>
            <a:ext cx="5577782" cy="213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e7af367b5c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082" y="4663443"/>
            <a:ext cx="5577779" cy="2063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g2e7af367b5c_0_4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192" name="Google Shape;192;g2e7af367b5c_0_4"/>
          <p:cNvSpPr txBox="1"/>
          <p:nvPr/>
        </p:nvSpPr>
        <p:spPr>
          <a:xfrm>
            <a:off x="964761" y="36881"/>
            <a:ext cx="10434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Multi-pellet injection into NBI-phase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e7af367b5c_0_4"/>
          <p:cNvSpPr txBox="1"/>
          <p:nvPr/>
        </p:nvSpPr>
        <p:spPr>
          <a:xfrm>
            <a:off x="7547325" y="6596400"/>
            <a:ext cx="44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J. McCarthy, I. García-Cortés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Nucl. Fus. 64 (2024) 066019.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e7af367b5c_0_4"/>
          <p:cNvSpPr txBox="1"/>
          <p:nvPr/>
        </p:nvSpPr>
        <p:spPr>
          <a:xfrm>
            <a:off x="5880175" y="2850313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5" name="Google Shape;195;g2e7af367b5c_0_4"/>
          <p:cNvSpPr txBox="1"/>
          <p:nvPr/>
        </p:nvSpPr>
        <p:spPr>
          <a:xfrm>
            <a:off x="5778575" y="4844413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w/3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6" name="Google Shape;196;g2e7af367b5c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e7af367b5c_0_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292" y="2712221"/>
            <a:ext cx="5577783" cy="213219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e7af367b5c_0_4"/>
          <p:cNvSpPr txBox="1"/>
          <p:nvPr/>
        </p:nvSpPr>
        <p:spPr>
          <a:xfrm>
            <a:off x="7446525" y="863600"/>
            <a:ext cx="463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NBI 400kW</a:t>
            </a: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99" name="Google Shape;199;g2e7af367b5c_0_4"/>
          <p:cNvSpPr txBox="1"/>
          <p:nvPr/>
        </p:nvSpPr>
        <p:spPr>
          <a:xfrm>
            <a:off x="5778575" y="1037175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w/o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0" name="Google Shape;200;g2e7af367b5c_0_4"/>
          <p:cNvSpPr txBox="1"/>
          <p:nvPr/>
        </p:nvSpPr>
        <p:spPr>
          <a:xfrm>
            <a:off x="2863063" y="1170475"/>
            <a:ext cx="719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4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1" name="Google Shape;201;g2e7af367b5c_0_4"/>
          <p:cNvSpPr txBox="1"/>
          <p:nvPr/>
        </p:nvSpPr>
        <p:spPr>
          <a:xfrm>
            <a:off x="4862325" y="1037175"/>
            <a:ext cx="4353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2" name="Google Shape;202;g2e7af367b5c_0_4"/>
          <p:cNvSpPr txBox="1"/>
          <p:nvPr/>
        </p:nvSpPr>
        <p:spPr>
          <a:xfrm>
            <a:off x="4914675" y="1858375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1" baseline="-25000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endParaRPr sz="3700" b="1">
              <a:solidFill>
                <a:srgbClr val="387D28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3" name="Google Shape;203;g2e7af367b5c_0_4"/>
          <p:cNvSpPr txBox="1"/>
          <p:nvPr/>
        </p:nvSpPr>
        <p:spPr>
          <a:xfrm>
            <a:off x="964750" y="1548500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&lt;n</a:t>
            </a:r>
            <a:r>
              <a:rPr lang="en-US" sz="1600" b="1" baseline="-25000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1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3700" b="1">
              <a:solidFill>
                <a:srgbClr val="CD362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4" name="Google Shape;204;g2e7af367b5c_0_4"/>
          <p:cNvSpPr/>
          <p:nvPr/>
        </p:nvSpPr>
        <p:spPr>
          <a:xfrm>
            <a:off x="2256250" y="1952175"/>
            <a:ext cx="304800" cy="1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05" name="Google Shape;205;g2e7af367b5c_0_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2e91bb65ca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e91bb65ca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92" y="2712221"/>
            <a:ext cx="5577783" cy="213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e91bb65ca6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082" y="4663443"/>
            <a:ext cx="5577781" cy="20632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g2e91bb65ca6_0_0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214" name="Google Shape;214;g2e91bb65ca6_0_0"/>
          <p:cNvSpPr txBox="1"/>
          <p:nvPr/>
        </p:nvSpPr>
        <p:spPr>
          <a:xfrm>
            <a:off x="964761" y="36881"/>
            <a:ext cx="10434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Multi-pellet injection into NBI-phase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e91bb65ca6_0_0"/>
          <p:cNvSpPr txBox="1"/>
          <p:nvPr/>
        </p:nvSpPr>
        <p:spPr>
          <a:xfrm>
            <a:off x="7547325" y="6596400"/>
            <a:ext cx="44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J. McCarthy, I. García-Cortés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Nucl. Fus. 64 (2024) 066019.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e91bb65ca6_0_0"/>
          <p:cNvSpPr txBox="1"/>
          <p:nvPr/>
        </p:nvSpPr>
        <p:spPr>
          <a:xfrm>
            <a:off x="5880175" y="2850313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7" name="Google Shape;217;g2e91bb65ca6_0_0"/>
          <p:cNvSpPr txBox="1"/>
          <p:nvPr/>
        </p:nvSpPr>
        <p:spPr>
          <a:xfrm>
            <a:off x="5778575" y="4844413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w/3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8" name="Google Shape;218;g2e91bb65ca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e91bb65ca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92" y="2712221"/>
            <a:ext cx="5577783" cy="213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e91bb65ca6_0_0"/>
          <p:cNvSpPr txBox="1"/>
          <p:nvPr/>
        </p:nvSpPr>
        <p:spPr>
          <a:xfrm>
            <a:off x="7091125" y="2438075"/>
            <a:ext cx="47166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Injection of </a:t>
            </a:r>
            <a:r>
              <a:rPr lang="en-US" sz="1900">
                <a:solidFill>
                  <a:schemeClr val="dk1"/>
                </a:solidFill>
              </a:rPr>
              <a:t>a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pellet (&gt;10</a:t>
            </a:r>
            <a:r>
              <a:rPr lang="en-US" sz="19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H) causes </a:t>
            </a:r>
            <a:r>
              <a:rPr lang="en-US" sz="1900">
                <a:solidFill>
                  <a:schemeClr val="dk1"/>
                </a:solidFill>
              </a:rPr>
              <a:t>a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Pellet</a:t>
            </a:r>
            <a:r>
              <a:rPr lang="en-US" sz="1900">
                <a:solidFill>
                  <a:schemeClr val="dk1"/>
                </a:solidFill>
              </a:rPr>
              <a:t>-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induced Enhanced Confinement (PiEC) phase.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increase of W</a:t>
            </a:r>
            <a:r>
              <a:rPr lang="en-US" sz="19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9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19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0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e91bb65ca6_0_0"/>
          <p:cNvSpPr txBox="1"/>
          <p:nvPr/>
        </p:nvSpPr>
        <p:spPr>
          <a:xfrm>
            <a:off x="7522725" y="1016000"/>
            <a:ext cx="463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NBI 400kW</a:t>
            </a: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2" name="Google Shape;222;g2e91bb65ca6_0_0"/>
          <p:cNvSpPr txBox="1"/>
          <p:nvPr/>
        </p:nvSpPr>
        <p:spPr>
          <a:xfrm>
            <a:off x="5778575" y="1037175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w/o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g2e91bb65ca6_0_0"/>
          <p:cNvSpPr txBox="1"/>
          <p:nvPr/>
        </p:nvSpPr>
        <p:spPr>
          <a:xfrm>
            <a:off x="2863063" y="1246675"/>
            <a:ext cx="719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4" name="Google Shape;224;g2e91bb65ca6_0_0"/>
          <p:cNvSpPr txBox="1"/>
          <p:nvPr/>
        </p:nvSpPr>
        <p:spPr>
          <a:xfrm>
            <a:off x="4862325" y="1037175"/>
            <a:ext cx="4353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5" name="Google Shape;225;g2e91bb65ca6_0_0"/>
          <p:cNvSpPr txBox="1"/>
          <p:nvPr/>
        </p:nvSpPr>
        <p:spPr>
          <a:xfrm>
            <a:off x="4914675" y="1858375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1" baseline="-25000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endParaRPr sz="3700" b="1">
              <a:solidFill>
                <a:srgbClr val="387D28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6" name="Google Shape;226;g2e91bb65ca6_0_0"/>
          <p:cNvSpPr txBox="1"/>
          <p:nvPr/>
        </p:nvSpPr>
        <p:spPr>
          <a:xfrm>
            <a:off x="964750" y="1548500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&lt;n</a:t>
            </a:r>
            <a:r>
              <a:rPr lang="en-US" sz="1600" b="1" baseline="-25000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1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3700" b="1">
              <a:solidFill>
                <a:srgbClr val="CD362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7" name="Google Shape;227;g2e91bb65ca6_0_0"/>
          <p:cNvSpPr/>
          <p:nvPr/>
        </p:nvSpPr>
        <p:spPr>
          <a:xfrm>
            <a:off x="2256250" y="1952175"/>
            <a:ext cx="304800" cy="1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8" name="Google Shape;228;g2e91bb65ca6_0_0"/>
          <p:cNvSpPr txBox="1"/>
          <p:nvPr/>
        </p:nvSpPr>
        <p:spPr>
          <a:xfrm>
            <a:off x="3261125" y="3773350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1" baseline="-25000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endParaRPr sz="3700" b="1">
              <a:solidFill>
                <a:srgbClr val="387D28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g2e91bb65ca6_0_0"/>
          <p:cNvSpPr/>
          <p:nvPr/>
        </p:nvSpPr>
        <p:spPr>
          <a:xfrm>
            <a:off x="3107875" y="3956250"/>
            <a:ext cx="229800" cy="1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0" name="Google Shape;230;g2e91bb65ca6_0_0"/>
          <p:cNvSpPr/>
          <p:nvPr/>
        </p:nvSpPr>
        <p:spPr>
          <a:xfrm rot="10800000" flipH="1">
            <a:off x="4054600" y="3044575"/>
            <a:ext cx="358200" cy="22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1" name="Google Shape;231;g2e91bb65ca6_0_0"/>
          <p:cNvSpPr/>
          <p:nvPr/>
        </p:nvSpPr>
        <p:spPr>
          <a:xfrm>
            <a:off x="2370550" y="1952175"/>
            <a:ext cx="304800" cy="1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2" name="Google Shape;232;g2e91bb65ca6_0_0"/>
          <p:cNvSpPr/>
          <p:nvPr/>
        </p:nvSpPr>
        <p:spPr>
          <a:xfrm>
            <a:off x="2994175" y="3271675"/>
            <a:ext cx="381000" cy="2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3" name="Google Shape;233;g2e91bb65ca6_0_0"/>
          <p:cNvSpPr txBox="1"/>
          <p:nvPr/>
        </p:nvSpPr>
        <p:spPr>
          <a:xfrm>
            <a:off x="7091122" y="1508600"/>
            <a:ext cx="4138800" cy="661800"/>
          </a:xfrm>
          <a:prstGeom prst="rect">
            <a:avLst/>
          </a:prstGeom>
          <a:noFill/>
          <a:ln w="9525" cap="flat" cmpd="sng">
            <a:solidFill>
              <a:srgbClr val="01CC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Pellet: 1.4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x10</a:t>
            </a:r>
            <a:r>
              <a:rPr lang="en-US" sz="1800" b="1" i="0" u="none" strike="noStrike" cap="none" baseline="30000">
                <a:solidFill>
                  <a:schemeClr val="dk1"/>
                </a:solidFill>
              </a:rPr>
              <a:t>19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 H</a:t>
            </a:r>
            <a:endParaRPr sz="1800" b="1" i="0" u="none" strike="noStrike" cap="non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</a:rPr>
              <a:t>Target density: 1.5 - 2x10</a:t>
            </a:r>
            <a:r>
              <a:rPr lang="en-US" sz="1900" b="1" baseline="30000">
                <a:solidFill>
                  <a:schemeClr val="dk1"/>
                </a:solidFill>
              </a:rPr>
              <a:t>19</a:t>
            </a:r>
            <a:r>
              <a:rPr lang="en-US" sz="1900" b="1">
                <a:solidFill>
                  <a:schemeClr val="dk1"/>
                </a:solidFill>
              </a:rPr>
              <a:t> m</a:t>
            </a:r>
            <a:r>
              <a:rPr lang="en-US" sz="1900" b="1" baseline="30000">
                <a:solidFill>
                  <a:schemeClr val="dk1"/>
                </a:solidFill>
              </a:rPr>
              <a:t>-3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234" name="Google Shape;234;g2e91bb65ca6_0_0"/>
          <p:cNvSpPr txBox="1"/>
          <p:nvPr/>
        </p:nvSpPr>
        <p:spPr>
          <a:xfrm>
            <a:off x="2939263" y="3075475"/>
            <a:ext cx="71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5" name="Google Shape;235;g2e91bb65ca6_0_0"/>
          <p:cNvSpPr txBox="1"/>
          <p:nvPr/>
        </p:nvSpPr>
        <p:spPr>
          <a:xfrm>
            <a:off x="4405125" y="2789775"/>
            <a:ext cx="43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6" name="Google Shape;236;g2e91bb65ca6_0_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2e91bb65ca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e91bb65c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92" y="2712221"/>
            <a:ext cx="5577783" cy="213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e91bb65ca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082" y="4663443"/>
            <a:ext cx="5577781" cy="20632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g2e91bb65ca6_0_15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245" name="Google Shape;245;g2e91bb65ca6_0_15"/>
          <p:cNvSpPr txBox="1"/>
          <p:nvPr/>
        </p:nvSpPr>
        <p:spPr>
          <a:xfrm>
            <a:off x="964761" y="36881"/>
            <a:ext cx="10434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Multi-pellet injection into NBI-phase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e91bb65ca6_0_15"/>
          <p:cNvSpPr txBox="1"/>
          <p:nvPr/>
        </p:nvSpPr>
        <p:spPr>
          <a:xfrm>
            <a:off x="7547325" y="6596400"/>
            <a:ext cx="4434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J. McCarthy, I. García-Cortés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Nucl. Fus. 64 (2024) 066019.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e91bb65ca6_0_15"/>
          <p:cNvSpPr txBox="1"/>
          <p:nvPr/>
        </p:nvSpPr>
        <p:spPr>
          <a:xfrm>
            <a:off x="5880175" y="2850313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8" name="Google Shape;248;g2e91bb65ca6_0_15"/>
          <p:cNvSpPr txBox="1"/>
          <p:nvPr/>
        </p:nvSpPr>
        <p:spPr>
          <a:xfrm>
            <a:off x="5778575" y="4844413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w/3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9" name="Google Shape;249;g2e91bb65ca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e91bb65ca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92" y="2712221"/>
            <a:ext cx="5577783" cy="213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e91bb65ca6_0_15"/>
          <p:cNvSpPr txBox="1"/>
          <p:nvPr/>
        </p:nvSpPr>
        <p:spPr>
          <a:xfrm>
            <a:off x="5778575" y="1037175"/>
            <a:ext cx="141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w/o PI</a:t>
            </a:r>
            <a:endParaRPr sz="28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2" name="Google Shape;252;g2e91bb65ca6_0_15"/>
          <p:cNvSpPr txBox="1"/>
          <p:nvPr/>
        </p:nvSpPr>
        <p:spPr>
          <a:xfrm>
            <a:off x="7122700" y="4379113"/>
            <a:ext cx="4716600" cy="15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Additional pellets further increase the stored energy and confinement quality  </a:t>
            </a:r>
            <a:r>
              <a:rPr lang="en-US" sz="2100" i="1">
                <a:solidFill>
                  <a:schemeClr val="dk1"/>
                </a:solidFill>
              </a:rPr>
              <a:t> f  </a:t>
            </a:r>
            <a:r>
              <a:rPr lang="en-US" sz="2100">
                <a:solidFill>
                  <a:schemeClr val="dk1"/>
                </a:solidFill>
              </a:rPr>
              <a:t>=  </a:t>
            </a: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</a:rPr>
              <a:t>E</a:t>
            </a:r>
            <a:r>
              <a:rPr lang="en-US" sz="2100">
                <a:solidFill>
                  <a:schemeClr val="dk1"/>
                </a:solidFill>
              </a:rPr>
              <a:t> / </a:t>
            </a: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</a:rPr>
              <a:t>E</a:t>
            </a:r>
            <a:r>
              <a:rPr lang="en-US" sz="2100" baseline="30000">
                <a:solidFill>
                  <a:schemeClr val="dk1"/>
                </a:solidFill>
              </a:rPr>
              <a:t>ISS04</a:t>
            </a:r>
            <a:r>
              <a:rPr lang="en-US" sz="2100">
                <a:solidFill>
                  <a:schemeClr val="dk1"/>
                </a:solidFill>
              </a:rPr>
              <a:t> &gt; 1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e91bb65ca6_0_15"/>
          <p:cNvSpPr txBox="1"/>
          <p:nvPr/>
        </p:nvSpPr>
        <p:spPr>
          <a:xfrm>
            <a:off x="7446525" y="863600"/>
            <a:ext cx="463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NBI 400kW</a:t>
            </a: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4" name="Google Shape;254;g2e91bb65ca6_0_15"/>
          <p:cNvSpPr txBox="1"/>
          <p:nvPr/>
        </p:nvSpPr>
        <p:spPr>
          <a:xfrm>
            <a:off x="2863063" y="1246675"/>
            <a:ext cx="719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5" name="Google Shape;255;g2e91bb65ca6_0_15"/>
          <p:cNvSpPr txBox="1"/>
          <p:nvPr/>
        </p:nvSpPr>
        <p:spPr>
          <a:xfrm>
            <a:off x="4862325" y="1037175"/>
            <a:ext cx="4353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g2e91bb65ca6_0_15"/>
          <p:cNvSpPr txBox="1"/>
          <p:nvPr/>
        </p:nvSpPr>
        <p:spPr>
          <a:xfrm>
            <a:off x="4914675" y="1858375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1" baseline="-25000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endParaRPr sz="3700" b="1">
              <a:solidFill>
                <a:srgbClr val="387D28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g2e91bb65ca6_0_15"/>
          <p:cNvSpPr txBox="1"/>
          <p:nvPr/>
        </p:nvSpPr>
        <p:spPr>
          <a:xfrm>
            <a:off x="964750" y="1548500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&lt;n</a:t>
            </a:r>
            <a:r>
              <a:rPr lang="en-US" sz="1600" b="1" baseline="-25000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600" b="1">
                <a:solidFill>
                  <a:srgbClr val="CD362A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endParaRPr sz="3700" b="1">
              <a:solidFill>
                <a:srgbClr val="CD362A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8" name="Google Shape;258;g2e91bb65ca6_0_15"/>
          <p:cNvSpPr/>
          <p:nvPr/>
        </p:nvSpPr>
        <p:spPr>
          <a:xfrm>
            <a:off x="2241000" y="1979600"/>
            <a:ext cx="304800" cy="1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9" name="Google Shape;259;g2e91bb65ca6_0_15"/>
          <p:cNvSpPr/>
          <p:nvPr/>
        </p:nvSpPr>
        <p:spPr>
          <a:xfrm rot="10800000" flipH="1">
            <a:off x="4054600" y="3044575"/>
            <a:ext cx="358200" cy="22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0" name="Google Shape;260;g2e91bb65ca6_0_15"/>
          <p:cNvSpPr/>
          <p:nvPr/>
        </p:nvSpPr>
        <p:spPr>
          <a:xfrm>
            <a:off x="2994175" y="3271675"/>
            <a:ext cx="381000" cy="2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1" name="Google Shape;261;g2e91bb65ca6_0_15"/>
          <p:cNvSpPr txBox="1"/>
          <p:nvPr/>
        </p:nvSpPr>
        <p:spPr>
          <a:xfrm>
            <a:off x="3261125" y="3773350"/>
            <a:ext cx="593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1" baseline="-25000">
                <a:solidFill>
                  <a:srgbClr val="387D28"/>
                </a:solidFill>
                <a:latin typeface="Calibri"/>
                <a:ea typeface="Calibri"/>
                <a:cs typeface="Calibri"/>
                <a:sym typeface="Calibri"/>
              </a:rPr>
              <a:t>dia </a:t>
            </a:r>
            <a:endParaRPr sz="3700" b="1">
              <a:solidFill>
                <a:srgbClr val="387D28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2" name="Google Shape;262;g2e91bb65ca6_0_15"/>
          <p:cNvSpPr/>
          <p:nvPr/>
        </p:nvSpPr>
        <p:spPr>
          <a:xfrm>
            <a:off x="3107875" y="3956250"/>
            <a:ext cx="229800" cy="1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3" name="Google Shape;263;g2e91bb65ca6_0_15"/>
          <p:cNvSpPr/>
          <p:nvPr/>
        </p:nvSpPr>
        <p:spPr>
          <a:xfrm>
            <a:off x="3108475" y="4970925"/>
            <a:ext cx="381000" cy="2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4" name="Google Shape;264;g2e91bb65ca6_0_15"/>
          <p:cNvSpPr/>
          <p:nvPr/>
        </p:nvSpPr>
        <p:spPr>
          <a:xfrm>
            <a:off x="964750" y="5577050"/>
            <a:ext cx="381000" cy="2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5" name="Google Shape;265;g2e91bb65ca6_0_15"/>
          <p:cNvSpPr/>
          <p:nvPr/>
        </p:nvSpPr>
        <p:spPr>
          <a:xfrm>
            <a:off x="4557825" y="4980625"/>
            <a:ext cx="304800" cy="1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6" name="Google Shape;266;g2e91bb65ca6_0_15"/>
          <p:cNvSpPr txBox="1"/>
          <p:nvPr/>
        </p:nvSpPr>
        <p:spPr>
          <a:xfrm>
            <a:off x="7188899" y="1641550"/>
            <a:ext cx="4088700" cy="1523700"/>
          </a:xfrm>
          <a:prstGeom prst="rect">
            <a:avLst/>
          </a:prstGeom>
          <a:noFill/>
          <a:ln w="9525" cap="flat" cmpd="sng">
            <a:solidFill>
              <a:srgbClr val="01CC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P1: 1.4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x10</a:t>
            </a:r>
            <a:r>
              <a:rPr lang="en-US" sz="1800" b="1" i="0" u="none" strike="noStrike" cap="none" baseline="30000">
                <a:solidFill>
                  <a:schemeClr val="dk1"/>
                </a:solidFill>
              </a:rPr>
              <a:t>19</a:t>
            </a:r>
            <a:r>
              <a:rPr lang="en-US" sz="1800" b="1" i="0" u="none" strike="noStrike" cap="none">
                <a:solidFill>
                  <a:schemeClr val="dk1"/>
                </a:solidFill>
              </a:rPr>
              <a:t> H</a:t>
            </a:r>
            <a:endParaRPr sz="1800" b="1" i="0" u="none" strike="noStrike" cap="none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P2: 0.5x10</a:t>
            </a:r>
            <a:r>
              <a:rPr lang="en-US" sz="1800" b="1" baseline="30000">
                <a:solidFill>
                  <a:schemeClr val="dk1"/>
                </a:solidFill>
              </a:rPr>
              <a:t>19</a:t>
            </a:r>
            <a:r>
              <a:rPr lang="en-US" sz="1800" b="1">
                <a:solidFill>
                  <a:schemeClr val="dk1"/>
                </a:solidFill>
              </a:rPr>
              <a:t> H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P3: 0.5x10</a:t>
            </a:r>
            <a:r>
              <a:rPr lang="en-US" sz="1800" b="1" baseline="30000">
                <a:solidFill>
                  <a:schemeClr val="dk1"/>
                </a:solidFill>
              </a:rPr>
              <a:t>19</a:t>
            </a:r>
            <a:r>
              <a:rPr lang="en-US" sz="1800" b="1">
                <a:solidFill>
                  <a:schemeClr val="dk1"/>
                </a:solidFill>
              </a:rPr>
              <a:t> H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</a:rPr>
              <a:t>PI: target density 1.5 - 2 x10</a:t>
            </a:r>
            <a:r>
              <a:rPr lang="en-US" sz="1900" b="1" baseline="30000">
                <a:solidFill>
                  <a:schemeClr val="dk1"/>
                </a:solidFill>
              </a:rPr>
              <a:t>19</a:t>
            </a:r>
            <a:r>
              <a:rPr lang="en-US" sz="1900" b="1">
                <a:solidFill>
                  <a:schemeClr val="dk1"/>
                </a:solidFill>
              </a:rPr>
              <a:t> m</a:t>
            </a:r>
            <a:r>
              <a:rPr lang="en-US" sz="1900" b="1" baseline="30000">
                <a:solidFill>
                  <a:schemeClr val="dk1"/>
                </a:solidFill>
              </a:rPr>
              <a:t>-3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Pellet time sequence  Δt ⩬ </a:t>
            </a:r>
            <a:r>
              <a:rPr lang="en-US" sz="2000" b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000" b="1" baseline="-25000">
                <a:solidFill>
                  <a:schemeClr val="dk1"/>
                </a:solidFill>
              </a:rPr>
              <a:t>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67" name="Google Shape;267;g2e91bb65ca6_0_15"/>
          <p:cNvSpPr txBox="1"/>
          <p:nvPr/>
        </p:nvSpPr>
        <p:spPr>
          <a:xfrm>
            <a:off x="3015463" y="4751875"/>
            <a:ext cx="71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8" name="Google Shape;268;g2e91bb65ca6_0_15"/>
          <p:cNvSpPr txBox="1"/>
          <p:nvPr/>
        </p:nvSpPr>
        <p:spPr>
          <a:xfrm>
            <a:off x="5243325" y="4618575"/>
            <a:ext cx="43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9" name="Google Shape;269;g2e91bb65ca6_0_15"/>
          <p:cNvSpPr txBox="1"/>
          <p:nvPr/>
        </p:nvSpPr>
        <p:spPr>
          <a:xfrm>
            <a:off x="2939263" y="3075475"/>
            <a:ext cx="71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0" name="Google Shape;270;g2e91bb65ca6_0_15"/>
          <p:cNvSpPr txBox="1"/>
          <p:nvPr/>
        </p:nvSpPr>
        <p:spPr>
          <a:xfrm>
            <a:off x="4405125" y="2789775"/>
            <a:ext cx="43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1" name="Google Shape;271;g2e91bb65ca6_0_1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2e9a4097d7b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92" y="2712221"/>
            <a:ext cx="5577783" cy="213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e9a4097d7b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92" y="2712221"/>
            <a:ext cx="5577783" cy="213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e9a4097d7b_0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e9a4097d7b_0_1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082" y="4663443"/>
            <a:ext cx="5577781" cy="20632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g2e9a4097d7b_0_109"/>
          <p:cNvCxnSpPr/>
          <p:nvPr/>
        </p:nvCxnSpPr>
        <p:spPr>
          <a:xfrm>
            <a:off x="0" y="710036"/>
            <a:ext cx="12192000" cy="138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sp>
        <p:nvSpPr>
          <p:cNvPr id="281" name="Google Shape;281;g2e9a4097d7b_0_109"/>
          <p:cNvSpPr txBox="1"/>
          <p:nvPr/>
        </p:nvSpPr>
        <p:spPr>
          <a:xfrm>
            <a:off x="964761" y="36881"/>
            <a:ext cx="104346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7E0308"/>
                </a:solidFill>
                <a:latin typeface="Arial"/>
                <a:ea typeface="Arial"/>
                <a:cs typeface="Arial"/>
                <a:sym typeface="Arial"/>
              </a:rPr>
              <a:t>Multi-pellet injection into NBI-phase</a:t>
            </a:r>
            <a:endParaRPr sz="3600" b="0" i="0" u="none" strike="noStrike" cap="non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2e9a4097d7b_0_10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960" y="808606"/>
            <a:ext cx="5424288" cy="206326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e9a4097d7b_0_109"/>
          <p:cNvSpPr txBox="1"/>
          <p:nvPr/>
        </p:nvSpPr>
        <p:spPr>
          <a:xfrm>
            <a:off x="7446525" y="863600"/>
            <a:ext cx="463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NBI 400kW</a:t>
            </a:r>
            <a:endParaRPr sz="3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4" name="Google Shape;284;g2e9a4097d7b_0_109"/>
          <p:cNvSpPr txBox="1"/>
          <p:nvPr/>
        </p:nvSpPr>
        <p:spPr>
          <a:xfrm>
            <a:off x="2863063" y="1246675"/>
            <a:ext cx="7194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5" name="Google Shape;285;g2e9a4097d7b_0_109"/>
          <p:cNvSpPr txBox="1"/>
          <p:nvPr/>
        </p:nvSpPr>
        <p:spPr>
          <a:xfrm>
            <a:off x="4862325" y="1037175"/>
            <a:ext cx="4353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6" name="Google Shape;286;g2e9a4097d7b_0_109"/>
          <p:cNvSpPr/>
          <p:nvPr/>
        </p:nvSpPr>
        <p:spPr>
          <a:xfrm>
            <a:off x="2241000" y="1979600"/>
            <a:ext cx="304800" cy="12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7" name="Google Shape;287;g2e9a4097d7b_0_109"/>
          <p:cNvSpPr/>
          <p:nvPr/>
        </p:nvSpPr>
        <p:spPr>
          <a:xfrm rot="10800000" flipH="1">
            <a:off x="4054600" y="3044575"/>
            <a:ext cx="358200" cy="22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8" name="Google Shape;288;g2e9a4097d7b_0_109"/>
          <p:cNvSpPr/>
          <p:nvPr/>
        </p:nvSpPr>
        <p:spPr>
          <a:xfrm>
            <a:off x="2994175" y="3271675"/>
            <a:ext cx="381000" cy="2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9" name="Google Shape;289;g2e9a4097d7b_0_109"/>
          <p:cNvSpPr/>
          <p:nvPr/>
        </p:nvSpPr>
        <p:spPr>
          <a:xfrm>
            <a:off x="3108475" y="4970925"/>
            <a:ext cx="381000" cy="2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0" name="Google Shape;290;g2e9a4097d7b_0_109"/>
          <p:cNvSpPr/>
          <p:nvPr/>
        </p:nvSpPr>
        <p:spPr>
          <a:xfrm>
            <a:off x="964750" y="5577050"/>
            <a:ext cx="381000" cy="26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g2e9a4097d7b_0_109"/>
          <p:cNvSpPr/>
          <p:nvPr/>
        </p:nvSpPr>
        <p:spPr>
          <a:xfrm>
            <a:off x="4557825" y="4980625"/>
            <a:ext cx="304800" cy="190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2" name="Google Shape;292;g2e9a4097d7b_0_10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34088" y="4085850"/>
            <a:ext cx="2866837" cy="26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e9a4097d7b_0_10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1525" y="1040171"/>
            <a:ext cx="2943675" cy="277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e9a4097d7b_0_109"/>
          <p:cNvSpPr txBox="1"/>
          <p:nvPr/>
        </p:nvSpPr>
        <p:spPr>
          <a:xfrm>
            <a:off x="9548575" y="808600"/>
            <a:ext cx="1962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700">
                <a:solidFill>
                  <a:srgbClr val="C00000"/>
                </a:solidFill>
              </a:rPr>
              <a:t>electron density</a:t>
            </a:r>
            <a:endParaRPr sz="29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5" name="Google Shape;295;g2e9a4097d7b_0_109"/>
          <p:cNvSpPr txBox="1"/>
          <p:nvPr/>
        </p:nvSpPr>
        <p:spPr>
          <a:xfrm>
            <a:off x="9472375" y="3823450"/>
            <a:ext cx="2360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00000"/>
                </a:solidFill>
              </a:rPr>
              <a:t>electron temperature</a:t>
            </a:r>
            <a:endParaRPr sz="29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6" name="Google Shape;296;g2e9a4097d7b_0_109"/>
          <p:cNvSpPr txBox="1"/>
          <p:nvPr/>
        </p:nvSpPr>
        <p:spPr>
          <a:xfrm>
            <a:off x="6316475" y="3323100"/>
            <a:ext cx="2670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/>
              <a:t>Peaking </a:t>
            </a:r>
            <a:r>
              <a:rPr lang="en-US" sz="1800" b="1">
                <a:solidFill>
                  <a:srgbClr val="000000"/>
                </a:solidFill>
              </a:rPr>
              <a:t>n</a:t>
            </a:r>
            <a:r>
              <a:rPr lang="en-US" sz="1800" b="1" baseline="-25000">
                <a:solidFill>
                  <a:srgbClr val="000000"/>
                </a:solidFill>
              </a:rPr>
              <a:t>e0</a:t>
            </a:r>
            <a:r>
              <a:rPr lang="en-US" sz="1800" b="1">
                <a:solidFill>
                  <a:srgbClr val="000000"/>
                </a:solidFill>
              </a:rPr>
              <a:t>/n</a:t>
            </a:r>
            <a:r>
              <a:rPr lang="en-US" sz="1800" b="1" baseline="-25000">
                <a:solidFill>
                  <a:srgbClr val="000000"/>
                </a:solidFill>
              </a:rPr>
              <a:t>e</a:t>
            </a:r>
            <a:r>
              <a:rPr lang="en-US" sz="1800" b="1">
                <a:solidFill>
                  <a:srgbClr val="000000"/>
                </a:solidFill>
              </a:rPr>
              <a:t> ON/OFF</a:t>
            </a:r>
            <a:endParaRPr sz="1800" b="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1.28 for #52580 (no PI)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6AA84F"/>
                </a:solidFill>
              </a:rPr>
              <a:t>1.72 for #52588 (1 PI)</a:t>
            </a:r>
            <a:r>
              <a:rPr lang="en-US" sz="1800" b="1" i="0" u="none" strike="noStrike" cap="none">
                <a:solidFill>
                  <a:srgbClr val="274E13"/>
                </a:solidFill>
              </a:rPr>
              <a:t> </a:t>
            </a:r>
            <a:endParaRPr sz="1800" b="1" i="0" u="none" strike="noStrike" cap="none">
              <a:solidFill>
                <a:srgbClr val="274E1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52FDF"/>
                </a:solidFill>
              </a:rPr>
              <a:t>1.4 for #52586 (3 PIs)</a:t>
            </a:r>
            <a:endParaRPr sz="1400" b="1" i="0" u="none" strike="noStrike" cap="none">
              <a:solidFill>
                <a:srgbClr val="052FDF"/>
              </a:solidFill>
            </a:endParaRPr>
          </a:p>
        </p:txBody>
      </p:sp>
      <p:sp>
        <p:nvSpPr>
          <p:cNvPr id="297" name="Google Shape;297;g2e9a4097d7b_0_109"/>
          <p:cNvSpPr txBox="1"/>
          <p:nvPr/>
        </p:nvSpPr>
        <p:spPr>
          <a:xfrm>
            <a:off x="2939263" y="3075475"/>
            <a:ext cx="71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8" name="Google Shape;298;g2e9a4097d7b_0_109"/>
          <p:cNvSpPr txBox="1"/>
          <p:nvPr/>
        </p:nvSpPr>
        <p:spPr>
          <a:xfrm>
            <a:off x="4405125" y="2789775"/>
            <a:ext cx="43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9" name="Google Shape;299;g2e9a4097d7b_0_109"/>
          <p:cNvSpPr txBox="1"/>
          <p:nvPr/>
        </p:nvSpPr>
        <p:spPr>
          <a:xfrm>
            <a:off x="3015463" y="4751875"/>
            <a:ext cx="71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3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ISS04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0" name="Google Shape;300;g2e9a4097d7b_0_109"/>
          <p:cNvSpPr txBox="1"/>
          <p:nvPr/>
        </p:nvSpPr>
        <p:spPr>
          <a:xfrm>
            <a:off x="5243325" y="4618575"/>
            <a:ext cx="435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lang="en-US" sz="2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37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1" name="Google Shape;301;g2e9a4097d7b_0_10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oster">
  <a:themeElements>
    <a:clrScheme name="po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2428</Words>
  <Application>Microsoft Macintosh PowerPoint</Application>
  <PresentationFormat>Panorámica</PresentationFormat>
  <Paragraphs>318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Times</vt:lpstr>
      <vt:lpstr>Calibri</vt:lpstr>
      <vt:lpstr>Arial</vt:lpstr>
      <vt:lpstr>Noto Sans Symbols</vt:lpstr>
      <vt:lpstr>2_poster</vt:lpstr>
      <vt:lpstr>Extending enhanced-performance scenarios after pellet injection in TJ-II stellarator. I. García Cortés, K. McCarthy &amp; TJ-II team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enhanced-performance scenarios after pellet injection in TJ-II stellarator. I. García Cortés, K. McCarthy &amp; TJ-II team </dc:title>
  <dc:creator>森崎友宏</dc:creator>
  <cp:lastModifiedBy>Microsoft Office User</cp:lastModifiedBy>
  <cp:revision>2</cp:revision>
  <dcterms:created xsi:type="dcterms:W3CDTF">2021-11-29T11:58:50Z</dcterms:created>
  <dcterms:modified xsi:type="dcterms:W3CDTF">2024-07-08T14:46:26Z</dcterms:modified>
</cp:coreProperties>
</file>