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7" autoAdjust="0"/>
    <p:restoredTop sz="94660"/>
  </p:normalViewPr>
  <p:slideViewPr>
    <p:cSldViewPr snapToGrid="0">
      <p:cViewPr varScale="1">
        <p:scale>
          <a:sx n="113" d="100"/>
          <a:sy n="113" d="100"/>
        </p:scale>
        <p:origin x="6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311257"/>
            <a:ext cx="5544615" cy="894790"/>
          </a:xfrm>
        </p:spPr>
        <p:txBody>
          <a:bodyPr>
            <a:normAutofit fontScale="90000"/>
          </a:bodyPr>
          <a:lstStyle/>
          <a:p>
            <a:r>
              <a:rPr lang="en-US" dirty="0"/>
              <a:t>Linear devices capabilities for boronisation studies</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p:txBody>
          <a:bodyPr/>
          <a:lstStyle/>
          <a:p>
            <a:r>
              <a:rPr lang="en-US" dirty="0"/>
              <a:t>Andrei Goriaev</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p:txBody>
          <a:bodyPr/>
          <a:lstStyle/>
          <a:p>
            <a:r>
              <a:rPr lang="en-US" dirty="0"/>
              <a:t>LPP-ERM/KMS</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7" y="1571263"/>
            <a:ext cx="5544614" cy="338554"/>
          </a:xfrm>
        </p:spPr>
        <p:txBody>
          <a:bodyPr>
            <a:noAutofit/>
          </a:bodyPr>
          <a:lstStyle/>
          <a:p>
            <a:r>
              <a:rPr lang="en-US" dirty="0"/>
              <a:t>Joint WP TE and WP PWIE Technical Meeting on Plasma Wall Interactions in full W devices</a:t>
            </a:r>
          </a:p>
          <a:p>
            <a:br>
              <a:rPr lang="en-US" dirty="0"/>
            </a:br>
            <a:endParaRPr lang="en-US" dirty="0"/>
          </a:p>
        </p:txBody>
      </p:sp>
      <p:sp>
        <p:nvSpPr>
          <p:cNvPr id="6" name="Text Placeholder 8">
            <a:extLst>
              <a:ext uri="{FF2B5EF4-FFF2-40B4-BE49-F238E27FC236}">
                <a16:creationId xmlns:a16="http://schemas.microsoft.com/office/drawing/2014/main" id="{3A42364F-4F70-3F4B-B8CB-E03E958DC367}"/>
              </a:ext>
            </a:extLst>
          </p:cNvPr>
          <p:cNvSpPr txBox="1">
            <a:spLocks/>
          </p:cNvSpPr>
          <p:nvPr/>
        </p:nvSpPr>
        <p:spPr>
          <a:xfrm>
            <a:off x="407368" y="4746929"/>
            <a:ext cx="3238943" cy="457848"/>
          </a:xfrm>
          <a:prstGeom prst="rect">
            <a:avLst/>
          </a:prstGeom>
        </p:spPr>
        <p:txBody>
          <a:bodyPr vert="horz" lIns="91440" tIns="45720" rIns="91440" bIns="45720" rtlCol="0">
            <a:normAutofit fontScale="625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A. </a:t>
            </a:r>
            <a:r>
              <a:rPr lang="en-GB" dirty="0" err="1"/>
              <a:t>Houben</a:t>
            </a:r>
            <a:r>
              <a:rPr lang="en-GB" dirty="0"/>
              <a:t>, A. </a:t>
            </a:r>
            <a:r>
              <a:rPr lang="en-GB" dirty="0" err="1"/>
              <a:t>Adriaens</a:t>
            </a:r>
            <a:r>
              <a:rPr lang="en-GB" dirty="0"/>
              <a:t>, O. Marchuk, M. </a:t>
            </a:r>
            <a:r>
              <a:rPr lang="en-GB" dirty="0" err="1"/>
              <a:t>Rasiński</a:t>
            </a:r>
            <a:r>
              <a:rPr lang="en-GB" dirty="0"/>
              <a:t>, M. Sackers </a:t>
            </a:r>
          </a:p>
          <a:p>
            <a:endParaRPr lang="en-GB" dirty="0"/>
          </a:p>
        </p:txBody>
      </p:sp>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TOMAS contribution to W7-X boronization studies</a:t>
            </a:r>
          </a:p>
        </p:txBody>
      </p:sp>
      <p:sp>
        <p:nvSpPr>
          <p:cNvPr id="3" name="Content Placeholder 2">
            <a:extLst>
              <a:ext uri="{FF2B5EF4-FFF2-40B4-BE49-F238E27FC236}">
                <a16:creationId xmlns:a16="http://schemas.microsoft.com/office/drawing/2014/main" id="{9EB9CFC6-CA00-0444-A402-E7F79E4D6CA6}"/>
              </a:ext>
            </a:extLst>
          </p:cNvPr>
          <p:cNvSpPr>
            <a:spLocks noGrp="1"/>
          </p:cNvSpPr>
          <p:nvPr>
            <p:ph idx="1"/>
          </p:nvPr>
        </p:nvSpPr>
        <p:spPr>
          <a:xfrm>
            <a:off x="648596" y="1654114"/>
            <a:ext cx="7021689" cy="2943622"/>
          </a:xfrm>
        </p:spPr>
        <p:txBody>
          <a:bodyPr>
            <a:normAutofit/>
          </a:bodyPr>
          <a:lstStyle/>
          <a:p>
            <a:pPr marL="0" indent="0">
              <a:buNone/>
            </a:pPr>
            <a:r>
              <a:rPr lang="en-US" sz="2000" dirty="0"/>
              <a:t>Samples (9 of each species provided by W7-X team) -&gt; polished</a:t>
            </a:r>
          </a:p>
          <a:p>
            <a:r>
              <a:rPr lang="en-US" sz="2000" dirty="0"/>
              <a:t>Pure W </a:t>
            </a:r>
          </a:p>
          <a:p>
            <a:pPr lvl="1">
              <a:buFont typeface="Wingdings" pitchFamily="2" charset="2"/>
              <a:buChar char="Ø"/>
            </a:pPr>
            <a:r>
              <a:rPr lang="en-US" sz="1600" dirty="0"/>
              <a:t>annealed</a:t>
            </a:r>
          </a:p>
          <a:p>
            <a:pPr lvl="1">
              <a:buFont typeface="Wingdings" pitchFamily="2" charset="2"/>
              <a:buChar char="Ø"/>
            </a:pPr>
            <a:r>
              <a:rPr lang="en-US" sz="1600" dirty="0"/>
              <a:t>issues with surface roughness - &gt; replaced by FZJ samples (only 7)</a:t>
            </a:r>
          </a:p>
          <a:p>
            <a:pPr lvl="1">
              <a:buFont typeface="Wingdings" pitchFamily="2" charset="2"/>
              <a:buChar char="Ø"/>
            </a:pPr>
            <a:r>
              <a:rPr lang="en-US" sz="1600" dirty="0"/>
              <a:t>coated ~ 100 nm (similar to previous case)</a:t>
            </a:r>
          </a:p>
          <a:p>
            <a:r>
              <a:rPr lang="en-US" sz="2000" dirty="0"/>
              <a:t>W95Ni3.5Cu1.5</a:t>
            </a:r>
          </a:p>
          <a:p>
            <a:r>
              <a:rPr lang="en-US" sz="2000" dirty="0"/>
              <a:t>W97Ni2Fe1</a:t>
            </a:r>
          </a:p>
          <a:p>
            <a:r>
              <a:rPr lang="en-US" sz="2000" dirty="0"/>
              <a:t>W95Ni3.5Fe1.5</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pic>
        <p:nvPicPr>
          <p:cNvPr id="6" name="Picture 5">
            <a:extLst>
              <a:ext uri="{FF2B5EF4-FFF2-40B4-BE49-F238E27FC236}">
                <a16:creationId xmlns:a16="http://schemas.microsoft.com/office/drawing/2014/main" id="{1358B024-0163-A04C-AEF0-65B2CD9022A1}"/>
              </a:ext>
            </a:extLst>
          </p:cNvPr>
          <p:cNvPicPr>
            <a:picLocks noChangeAspect="1"/>
          </p:cNvPicPr>
          <p:nvPr/>
        </p:nvPicPr>
        <p:blipFill>
          <a:blip r:embed="rId2"/>
          <a:stretch>
            <a:fillRect/>
          </a:stretch>
        </p:blipFill>
        <p:spPr>
          <a:xfrm>
            <a:off x="8601108" y="680141"/>
            <a:ext cx="3333710" cy="2503551"/>
          </a:xfrm>
          <a:prstGeom prst="rect">
            <a:avLst/>
          </a:prstGeom>
        </p:spPr>
      </p:pic>
      <p:sp>
        <p:nvSpPr>
          <p:cNvPr id="7" name="Content Placeholder 2">
            <a:extLst>
              <a:ext uri="{FF2B5EF4-FFF2-40B4-BE49-F238E27FC236}">
                <a16:creationId xmlns:a16="http://schemas.microsoft.com/office/drawing/2014/main" id="{F4455C32-7BB4-6E4A-913A-EFD425F0FF2F}"/>
              </a:ext>
            </a:extLst>
          </p:cNvPr>
          <p:cNvSpPr txBox="1">
            <a:spLocks/>
          </p:cNvSpPr>
          <p:nvPr/>
        </p:nvSpPr>
        <p:spPr>
          <a:xfrm>
            <a:off x="631150" y="1227881"/>
            <a:ext cx="7021689"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Samples preparation and analysis</a:t>
            </a:r>
          </a:p>
        </p:txBody>
      </p:sp>
      <p:sp>
        <p:nvSpPr>
          <p:cNvPr id="8" name="Foliennummernplatzhalter 3">
            <a:extLst>
              <a:ext uri="{FF2B5EF4-FFF2-40B4-BE49-F238E27FC236}">
                <a16:creationId xmlns:a16="http://schemas.microsoft.com/office/drawing/2014/main" id="{9CD5295F-DA43-194D-B31E-CE3F38A3A325}"/>
              </a:ext>
            </a:extLst>
          </p:cNvPr>
          <p:cNvSpPr txBox="1">
            <a:spLocks/>
          </p:cNvSpPr>
          <p:nvPr/>
        </p:nvSpPr>
        <p:spPr>
          <a:xfrm>
            <a:off x="263352" y="6211269"/>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A. </a:t>
            </a:r>
            <a:r>
              <a:rPr lang="de-DE" dirty="0" err="1"/>
              <a:t>Adriaens</a:t>
            </a:r>
            <a:endParaRPr lang="de-DE" dirty="0"/>
          </a:p>
        </p:txBody>
      </p:sp>
      <p:pic>
        <p:nvPicPr>
          <p:cNvPr id="9" name="Picture 8">
            <a:extLst>
              <a:ext uri="{FF2B5EF4-FFF2-40B4-BE49-F238E27FC236}">
                <a16:creationId xmlns:a16="http://schemas.microsoft.com/office/drawing/2014/main" id="{2A716342-4FD4-C049-A11E-3B0D8BCF3DB9}"/>
              </a:ext>
            </a:extLst>
          </p:cNvPr>
          <p:cNvPicPr>
            <a:picLocks noChangeAspect="1"/>
          </p:cNvPicPr>
          <p:nvPr/>
        </p:nvPicPr>
        <p:blipFill>
          <a:blip r:embed="rId3"/>
          <a:stretch>
            <a:fillRect/>
          </a:stretch>
        </p:blipFill>
        <p:spPr>
          <a:xfrm>
            <a:off x="9083528" y="3628467"/>
            <a:ext cx="2368870" cy="2482528"/>
          </a:xfrm>
          <a:prstGeom prst="rect">
            <a:avLst/>
          </a:prstGeom>
        </p:spPr>
      </p:pic>
      <p:sp>
        <p:nvSpPr>
          <p:cNvPr id="10" name="Content Placeholder 2">
            <a:extLst>
              <a:ext uri="{FF2B5EF4-FFF2-40B4-BE49-F238E27FC236}">
                <a16:creationId xmlns:a16="http://schemas.microsoft.com/office/drawing/2014/main" id="{ABA88A60-A399-7F4D-838C-6979EACB043E}"/>
              </a:ext>
            </a:extLst>
          </p:cNvPr>
          <p:cNvSpPr txBox="1">
            <a:spLocks/>
          </p:cNvSpPr>
          <p:nvPr/>
        </p:nvSpPr>
        <p:spPr>
          <a:xfrm>
            <a:off x="666042" y="4471495"/>
            <a:ext cx="7021689" cy="168768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sz="2000" dirty="0"/>
              <a:t>Sample surface characterization (coated pure W samples)</a:t>
            </a:r>
          </a:p>
          <a:p>
            <a:r>
              <a:rPr lang="en-US" sz="2000" dirty="0"/>
              <a:t>Boron coating thickness by FIB/SEM </a:t>
            </a:r>
          </a:p>
          <a:p>
            <a:r>
              <a:rPr lang="en-US" sz="2000" dirty="0"/>
              <a:t>Boron coating density by IBA</a:t>
            </a:r>
          </a:p>
          <a:p>
            <a:r>
              <a:rPr lang="en-US" sz="2000" dirty="0"/>
              <a:t>Profilometry (on exposed samples) -&gt; additionally</a:t>
            </a:r>
          </a:p>
        </p:txBody>
      </p:sp>
      <p:sp>
        <p:nvSpPr>
          <p:cNvPr id="12" name="Rectangle 11">
            <a:extLst>
              <a:ext uri="{FF2B5EF4-FFF2-40B4-BE49-F238E27FC236}">
                <a16:creationId xmlns:a16="http://schemas.microsoft.com/office/drawing/2014/main" id="{DFA1B26F-C552-8747-B000-CE6E9B639051}"/>
              </a:ext>
            </a:extLst>
          </p:cNvPr>
          <p:cNvSpPr/>
          <p:nvPr/>
        </p:nvSpPr>
        <p:spPr>
          <a:xfrm>
            <a:off x="3040821" y="5902994"/>
            <a:ext cx="5199500" cy="369332"/>
          </a:xfrm>
          <a:prstGeom prst="rect">
            <a:avLst/>
          </a:prstGeom>
        </p:spPr>
        <p:txBody>
          <a:bodyPr wrap="none">
            <a:spAutoFit/>
          </a:bodyPr>
          <a:lstStyle/>
          <a:p>
            <a:r>
              <a:rPr lang="en-US" dirty="0"/>
              <a:t>Exposure with W mask without active sample heating</a:t>
            </a:r>
          </a:p>
        </p:txBody>
      </p:sp>
      <p:sp>
        <p:nvSpPr>
          <p:cNvPr id="13" name="Content Placeholder 2">
            <a:extLst>
              <a:ext uri="{FF2B5EF4-FFF2-40B4-BE49-F238E27FC236}">
                <a16:creationId xmlns:a16="http://schemas.microsoft.com/office/drawing/2014/main" id="{575DE1A9-B5C7-A24F-A3FA-4D38CB2AC031}"/>
              </a:ext>
            </a:extLst>
          </p:cNvPr>
          <p:cNvSpPr txBox="1">
            <a:spLocks/>
          </p:cNvSpPr>
          <p:nvPr/>
        </p:nvSpPr>
        <p:spPr>
          <a:xfrm>
            <a:off x="631149" y="770681"/>
            <a:ext cx="7021689"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ICWC operation at future W actively cooled divertor</a:t>
            </a:r>
          </a:p>
        </p:txBody>
      </p:sp>
    </p:spTree>
    <p:extLst>
      <p:ext uri="{BB962C8B-B14F-4D97-AF65-F5344CB8AC3E}">
        <p14:creationId xmlns:p14="http://schemas.microsoft.com/office/powerpoint/2010/main" val="200667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TOMAS contribution to W7-X boronization studies</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6" name="Content Placeholder 2">
            <a:extLst>
              <a:ext uri="{FF2B5EF4-FFF2-40B4-BE49-F238E27FC236}">
                <a16:creationId xmlns:a16="http://schemas.microsoft.com/office/drawing/2014/main" id="{55BA7FD0-10B6-A743-9B18-592399769588}"/>
              </a:ext>
            </a:extLst>
          </p:cNvPr>
          <p:cNvSpPr txBox="1">
            <a:spLocks/>
          </p:cNvSpPr>
          <p:nvPr/>
        </p:nvSpPr>
        <p:spPr>
          <a:xfrm>
            <a:off x="532113" y="1536383"/>
            <a:ext cx="9582731" cy="4572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Plasma characterization and exposure parameter selection</a:t>
            </a:r>
          </a:p>
        </p:txBody>
      </p:sp>
      <p:sp>
        <p:nvSpPr>
          <p:cNvPr id="7" name="Foliennummernplatzhalter 3">
            <a:extLst>
              <a:ext uri="{FF2B5EF4-FFF2-40B4-BE49-F238E27FC236}">
                <a16:creationId xmlns:a16="http://schemas.microsoft.com/office/drawing/2014/main" id="{2340A77D-C42F-0F4E-A26E-3DDB1CB063D7}"/>
              </a:ext>
            </a:extLst>
          </p:cNvPr>
          <p:cNvSpPr txBox="1">
            <a:spLocks/>
          </p:cNvSpPr>
          <p:nvPr/>
        </p:nvSpPr>
        <p:spPr>
          <a:xfrm>
            <a:off x="263352" y="6211269"/>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A. </a:t>
            </a:r>
            <a:r>
              <a:rPr lang="de-DE" dirty="0" err="1"/>
              <a:t>Adriaens</a:t>
            </a:r>
            <a:endParaRPr lang="de-DE" dirty="0"/>
          </a:p>
        </p:txBody>
      </p:sp>
      <p:sp>
        <p:nvSpPr>
          <p:cNvPr id="8" name="Content Placeholder 2">
            <a:extLst>
              <a:ext uri="{FF2B5EF4-FFF2-40B4-BE49-F238E27FC236}">
                <a16:creationId xmlns:a16="http://schemas.microsoft.com/office/drawing/2014/main" id="{FDDFB88A-F380-094E-A3AA-5621146AFDEC}"/>
              </a:ext>
            </a:extLst>
          </p:cNvPr>
          <p:cNvSpPr txBox="1">
            <a:spLocks/>
          </p:cNvSpPr>
          <p:nvPr/>
        </p:nvSpPr>
        <p:spPr>
          <a:xfrm>
            <a:off x="532113" y="2008575"/>
            <a:ext cx="8047443" cy="446384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ICWC plasma parameters</a:t>
            </a:r>
          </a:p>
          <a:p>
            <a:pPr lvl="1">
              <a:buFont typeface="Wingdings" pitchFamily="2" charset="2"/>
              <a:buChar char="Ø"/>
            </a:pPr>
            <a:r>
              <a:rPr lang="en-US" dirty="0"/>
              <a:t>~ 40 MHz</a:t>
            </a:r>
          </a:p>
          <a:p>
            <a:pPr lvl="1">
              <a:buFont typeface="Wingdings" pitchFamily="2" charset="2"/>
              <a:buChar char="Ø"/>
            </a:pPr>
            <a:r>
              <a:rPr lang="en-US" dirty="0"/>
              <a:t>Input power of 1.5 kW, 3.5 kW and 5.5 kW (2 samples per exposure)</a:t>
            </a:r>
          </a:p>
          <a:p>
            <a:pPr lvl="1">
              <a:buFont typeface="Wingdings" pitchFamily="2" charset="2"/>
              <a:buChar char="Ø"/>
            </a:pPr>
            <a:r>
              <a:rPr lang="en-US" dirty="0"/>
              <a:t>Hydrogen neutral pressure of 1e-4 mbar</a:t>
            </a:r>
          </a:p>
          <a:p>
            <a:r>
              <a:rPr lang="en-US" dirty="0"/>
              <a:t>Estimation of plasma exposure time (modelling of erosion rates)</a:t>
            </a:r>
          </a:p>
          <a:p>
            <a:pPr lvl="1">
              <a:buFont typeface="Wingdings" pitchFamily="2" charset="2"/>
              <a:buChar char="Ø"/>
            </a:pPr>
            <a:r>
              <a:rPr lang="en-US" dirty="0"/>
              <a:t>Neutral particle energy distribution (ToF NPA)</a:t>
            </a:r>
          </a:p>
          <a:p>
            <a:pPr lvl="1">
              <a:buFont typeface="Wingdings" pitchFamily="2" charset="2"/>
              <a:buChar char="Ø"/>
            </a:pPr>
            <a:r>
              <a:rPr lang="en-US" dirty="0"/>
              <a:t>Ion energy distribution (RFEA + </a:t>
            </a:r>
            <a:r>
              <a:rPr lang="en-US" dirty="0" err="1"/>
              <a:t>Saha</a:t>
            </a:r>
            <a:r>
              <a:rPr lang="en-US" dirty="0"/>
              <a:t> equation) </a:t>
            </a:r>
          </a:p>
          <a:p>
            <a:r>
              <a:rPr lang="en-US" dirty="0"/>
              <a:t>Comparison with boron-coated graphite sample exposure</a:t>
            </a:r>
          </a:p>
          <a:p>
            <a:pPr lvl="1">
              <a:buFont typeface="Wingdings" pitchFamily="2" charset="2"/>
              <a:buChar char="Ø"/>
            </a:pPr>
            <a:r>
              <a:rPr lang="en-US" dirty="0"/>
              <a:t>Preliminary analysis -&gt; experimental erosion rates = 10 * theoretical erosion rates</a:t>
            </a:r>
          </a:p>
        </p:txBody>
      </p:sp>
      <p:sp>
        <p:nvSpPr>
          <p:cNvPr id="9" name="Content Placeholder 2">
            <a:extLst>
              <a:ext uri="{FF2B5EF4-FFF2-40B4-BE49-F238E27FC236}">
                <a16:creationId xmlns:a16="http://schemas.microsoft.com/office/drawing/2014/main" id="{0367D049-72AC-3842-8BA5-6640315605DB}"/>
              </a:ext>
            </a:extLst>
          </p:cNvPr>
          <p:cNvSpPr txBox="1">
            <a:spLocks/>
          </p:cNvSpPr>
          <p:nvPr/>
        </p:nvSpPr>
        <p:spPr>
          <a:xfrm>
            <a:off x="746602" y="746364"/>
            <a:ext cx="9232776" cy="45720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b="1" dirty="0"/>
              <a:t>Studies of ICWC influence on boronized wall at reduced (1.7/1.8 T) magnetic field operation</a:t>
            </a:r>
          </a:p>
        </p:txBody>
      </p:sp>
    </p:spTree>
    <p:extLst>
      <p:ext uri="{BB962C8B-B14F-4D97-AF65-F5344CB8AC3E}">
        <p14:creationId xmlns:p14="http://schemas.microsoft.com/office/powerpoint/2010/main" val="57427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Further steps</a:t>
            </a:r>
          </a:p>
        </p:txBody>
      </p:sp>
      <p:sp>
        <p:nvSpPr>
          <p:cNvPr id="3" name="Content Placeholder 2">
            <a:extLst>
              <a:ext uri="{FF2B5EF4-FFF2-40B4-BE49-F238E27FC236}">
                <a16:creationId xmlns:a16="http://schemas.microsoft.com/office/drawing/2014/main" id="{9EB9CFC6-CA00-0444-A402-E7F79E4D6CA6}"/>
              </a:ext>
            </a:extLst>
          </p:cNvPr>
          <p:cNvSpPr>
            <a:spLocks noGrp="1"/>
          </p:cNvSpPr>
          <p:nvPr>
            <p:ph idx="1"/>
          </p:nvPr>
        </p:nvSpPr>
        <p:spPr>
          <a:xfrm>
            <a:off x="720080" y="1446312"/>
            <a:ext cx="11103024" cy="4457777"/>
          </a:xfrm>
        </p:spPr>
        <p:txBody>
          <a:bodyPr/>
          <a:lstStyle/>
          <a:p>
            <a:r>
              <a:rPr lang="en-GB" dirty="0"/>
              <a:t>Energy dependency of isotope exchange in PSI-2</a:t>
            </a:r>
            <a:r>
              <a:rPr lang="en-US" dirty="0"/>
              <a:t> </a:t>
            </a:r>
          </a:p>
          <a:p>
            <a:pPr lvl="1"/>
            <a:r>
              <a:rPr lang="en-GB" dirty="0"/>
              <a:t>detailed analysis of the erosion and fuel exchange of the B:D layer by a hydrogen plasma</a:t>
            </a:r>
            <a:r>
              <a:rPr lang="en-US" dirty="0"/>
              <a:t> </a:t>
            </a:r>
          </a:p>
          <a:p>
            <a:pPr lvl="1"/>
            <a:r>
              <a:rPr lang="en-US" dirty="0"/>
              <a:t>Test of in-situ diagnostics on B:D layers (spectroscopy, LID-QMS, LIBS)</a:t>
            </a:r>
          </a:p>
          <a:p>
            <a:r>
              <a:rPr lang="en-US" dirty="0"/>
              <a:t>Studies of fuel retention/removal (by ICWC and GDC, W samples) on TOMAS</a:t>
            </a:r>
          </a:p>
          <a:p>
            <a:pPr lvl="1"/>
            <a:r>
              <a:rPr lang="en-US" dirty="0"/>
              <a:t>Commissioning of deuterium plasmas on TOMAS - &gt; October 2024</a:t>
            </a:r>
          </a:p>
          <a:p>
            <a:r>
              <a:rPr lang="en-US" dirty="0"/>
              <a:t>In-situ diagnostic commissioning on TOMAS (erosion and isotope exchange)</a:t>
            </a:r>
          </a:p>
          <a:p>
            <a:pPr lvl="1"/>
            <a:r>
              <a:rPr lang="en-US" dirty="0"/>
              <a:t>Imagine spectroscopy</a:t>
            </a:r>
          </a:p>
          <a:p>
            <a:pPr lvl="1"/>
            <a:r>
              <a:rPr lang="en-US" dirty="0"/>
              <a:t>Sample load-lock system upgrade - &gt; 1</a:t>
            </a:r>
            <a:r>
              <a:rPr lang="en-US" baseline="30000" dirty="0"/>
              <a:t>st</a:t>
            </a:r>
            <a:r>
              <a:rPr lang="en-US" dirty="0"/>
              <a:t> half of 2025</a:t>
            </a:r>
          </a:p>
          <a:p>
            <a:pPr lvl="1"/>
            <a:r>
              <a:rPr lang="en-US" dirty="0"/>
              <a:t>Installation of LID-QMS - &gt; 2</a:t>
            </a:r>
            <a:r>
              <a:rPr lang="en-US" baseline="30000" dirty="0"/>
              <a:t>nd</a:t>
            </a:r>
            <a:r>
              <a:rPr lang="en-US" dirty="0"/>
              <a:t> half of 2025</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Tree>
    <p:extLst>
      <p:ext uri="{BB962C8B-B14F-4D97-AF65-F5344CB8AC3E}">
        <p14:creationId xmlns:p14="http://schemas.microsoft.com/office/powerpoint/2010/main" val="2818039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EB9CFC6-CA00-0444-A402-E7F79E4D6CA6}"/>
              </a:ext>
            </a:extLst>
          </p:cNvPr>
          <p:cNvSpPr>
            <a:spLocks noGrp="1"/>
          </p:cNvSpPr>
          <p:nvPr>
            <p:ph idx="1"/>
          </p:nvPr>
        </p:nvSpPr>
        <p:spPr>
          <a:xfrm>
            <a:off x="1305177" y="1104155"/>
            <a:ext cx="9581645" cy="5183755"/>
          </a:xfrm>
        </p:spPr>
        <p:txBody>
          <a:bodyPr>
            <a:normAutofit lnSpcReduction="10000"/>
          </a:bodyPr>
          <a:lstStyle/>
          <a:p>
            <a:r>
              <a:rPr lang="en-US" dirty="0"/>
              <a:t>Linear plasma device - PSI-2</a:t>
            </a:r>
          </a:p>
          <a:p>
            <a:pPr lvl="1"/>
            <a:r>
              <a:rPr lang="en-US" dirty="0"/>
              <a:t>Technical capabilities</a:t>
            </a:r>
          </a:p>
          <a:p>
            <a:r>
              <a:rPr lang="en-US" dirty="0"/>
              <a:t>Toroidal magnetized system – TOMAS</a:t>
            </a:r>
          </a:p>
          <a:p>
            <a:pPr lvl="1"/>
            <a:r>
              <a:rPr lang="en-US" dirty="0"/>
              <a:t>Technical capabilities</a:t>
            </a:r>
          </a:p>
          <a:p>
            <a:r>
              <a:rPr lang="en-US" dirty="0"/>
              <a:t>FZJ facilities and expertise for boronization studies</a:t>
            </a:r>
          </a:p>
          <a:p>
            <a:r>
              <a:rPr lang="en-US" dirty="0"/>
              <a:t>First PSI-2 experiments on boron layer erosion from W samples</a:t>
            </a:r>
          </a:p>
          <a:p>
            <a:pPr lvl="1"/>
            <a:r>
              <a:rPr lang="en-US" dirty="0"/>
              <a:t>FIB/SEM analysis</a:t>
            </a:r>
          </a:p>
          <a:p>
            <a:pPr lvl="1"/>
            <a:r>
              <a:rPr lang="en-US" dirty="0"/>
              <a:t>Spectroscopy data</a:t>
            </a:r>
          </a:p>
          <a:p>
            <a:r>
              <a:rPr lang="en-US" dirty="0"/>
              <a:t>Preparation of TOMAS exposure experiments for first boron-coated W</a:t>
            </a:r>
          </a:p>
          <a:p>
            <a:pPr lvl="1"/>
            <a:r>
              <a:rPr lang="en-US" dirty="0"/>
              <a:t>Sample preparation</a:t>
            </a:r>
          </a:p>
          <a:p>
            <a:pPr lvl="1"/>
            <a:r>
              <a:rPr lang="en-US" dirty="0"/>
              <a:t>Plasma analysis</a:t>
            </a:r>
          </a:p>
          <a:p>
            <a:r>
              <a:rPr lang="en-US" dirty="0"/>
              <a:t>Further steps</a:t>
            </a:r>
          </a:p>
          <a:p>
            <a:pPr lvl="1"/>
            <a:r>
              <a:rPr lang="en-US" dirty="0"/>
              <a:t>PSI-2</a:t>
            </a:r>
          </a:p>
          <a:p>
            <a:pPr lvl="1"/>
            <a:r>
              <a:rPr lang="en-US" dirty="0"/>
              <a:t>TOMAS</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Tree>
    <p:extLst>
      <p:ext uri="{BB962C8B-B14F-4D97-AF65-F5344CB8AC3E}">
        <p14:creationId xmlns:p14="http://schemas.microsoft.com/office/powerpoint/2010/main" val="1982150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Linear plasma device PSI-2</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6" name="Content Placeholder 4">
            <a:extLst>
              <a:ext uri="{FF2B5EF4-FFF2-40B4-BE49-F238E27FC236}">
                <a16:creationId xmlns:a16="http://schemas.microsoft.com/office/drawing/2014/main" id="{D2D98644-9429-C54C-949B-2668DC27CA0B}"/>
              </a:ext>
            </a:extLst>
          </p:cNvPr>
          <p:cNvSpPr>
            <a:spLocks noGrp="1"/>
          </p:cNvSpPr>
          <p:nvPr>
            <p:ph idx="1"/>
          </p:nvPr>
        </p:nvSpPr>
        <p:spPr>
          <a:xfrm>
            <a:off x="192088" y="1388536"/>
            <a:ext cx="4660900" cy="4718753"/>
          </a:xfrm>
        </p:spPr>
        <p:txBody>
          <a:bodyPr rtlCol="0">
            <a:normAutofit/>
          </a:bodyPr>
          <a:lstStyle/>
          <a:p>
            <a:pPr marL="0" indent="0" eaLnBrk="1" fontAlgn="auto" hangingPunct="1">
              <a:spcAft>
                <a:spcPts val="0"/>
              </a:spcAft>
              <a:buFont typeface="Arial" panose="020B0604020202020204" pitchFamily="34" charset="0"/>
              <a:buNone/>
              <a:defRPr/>
            </a:pPr>
            <a:r>
              <a:rPr lang="en-US" dirty="0"/>
              <a:t>Facility is operated by FZJ</a:t>
            </a:r>
            <a:endParaRPr lang="en-US" sz="2000" dirty="0"/>
          </a:p>
          <a:p>
            <a:pPr marL="0" indent="0" eaLnBrk="1" fontAlgn="auto" hangingPunct="1">
              <a:spcAft>
                <a:spcPts val="0"/>
              </a:spcAft>
              <a:buFont typeface="Arial" panose="020B0604020202020204" pitchFamily="34" charset="0"/>
              <a:buNone/>
              <a:defRPr/>
            </a:pPr>
            <a:r>
              <a:rPr lang="en-US" dirty="0"/>
              <a:t>Facility description:</a:t>
            </a:r>
          </a:p>
          <a:p>
            <a:pPr eaLnBrk="1" fontAlgn="auto" hangingPunct="1">
              <a:spcAft>
                <a:spcPts val="0"/>
              </a:spcAft>
              <a:defRPr/>
            </a:pPr>
            <a:r>
              <a:rPr lang="en-US" sz="2000" dirty="0"/>
              <a:t>High current, low pressure, steady-state arc source, flexible target exchange and analysis chamber, sophisticated sample holder, in-situ analysis of erosion and fuel retention (QMB, LID-QMS and LIBS)</a:t>
            </a:r>
          </a:p>
          <a:p>
            <a:pPr eaLnBrk="1" fontAlgn="auto" hangingPunct="1">
              <a:spcAft>
                <a:spcPts val="0"/>
              </a:spcAft>
              <a:defRPr/>
            </a:pPr>
            <a:endParaRPr lang="en-US" sz="2000" dirty="0"/>
          </a:p>
          <a:p>
            <a:pPr eaLnBrk="1" fontAlgn="auto" hangingPunct="1">
              <a:spcAft>
                <a:spcPts val="0"/>
              </a:spcAft>
              <a:defRPr/>
            </a:pPr>
            <a:r>
              <a:rPr lang="en-US" sz="2000" dirty="0"/>
              <a:t>A non-nuclear reference for JULE-PSI (operated in the High temperature materials lab)</a:t>
            </a:r>
          </a:p>
        </p:txBody>
      </p:sp>
      <p:pic>
        <p:nvPicPr>
          <p:cNvPr id="7" name="Picture 2">
            <a:extLst>
              <a:ext uri="{FF2B5EF4-FFF2-40B4-BE49-F238E27FC236}">
                <a16:creationId xmlns:a16="http://schemas.microsoft.com/office/drawing/2014/main" id="{CCF20A3F-D02D-E84C-B544-F37D9081A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988" y="1060450"/>
            <a:ext cx="7240587"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72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PSI-2: technical capabilities</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graphicFrame>
        <p:nvGraphicFramePr>
          <p:cNvPr id="6" name="Group 113">
            <a:extLst>
              <a:ext uri="{FF2B5EF4-FFF2-40B4-BE49-F238E27FC236}">
                <a16:creationId xmlns:a16="http://schemas.microsoft.com/office/drawing/2014/main" id="{BA82681E-E7CB-7847-8C27-D0896D9BC782}"/>
              </a:ext>
            </a:extLst>
          </p:cNvPr>
          <p:cNvGraphicFramePr>
            <a:graphicFrameLocks noGrp="1"/>
          </p:cNvGraphicFramePr>
          <p:nvPr>
            <p:extLst>
              <p:ext uri="{D42A27DB-BD31-4B8C-83A1-F6EECF244321}">
                <p14:modId xmlns:p14="http://schemas.microsoft.com/office/powerpoint/2010/main" val="4270930872"/>
              </p:ext>
            </p:extLst>
          </p:nvPr>
        </p:nvGraphicFramePr>
        <p:xfrm>
          <a:off x="297392" y="845607"/>
          <a:ext cx="4537074" cy="4017993"/>
        </p:xfrm>
        <a:graphic>
          <a:graphicData uri="http://schemas.openxmlformats.org/drawingml/2006/table">
            <a:tbl>
              <a:tblPr/>
              <a:tblGrid>
                <a:gridCol w="1512358">
                  <a:extLst>
                    <a:ext uri="{9D8B030D-6E8A-4147-A177-3AD203B41FA5}">
                      <a16:colId xmlns:a16="http://schemas.microsoft.com/office/drawing/2014/main" val="20000"/>
                    </a:ext>
                  </a:extLst>
                </a:gridCol>
                <a:gridCol w="1512358">
                  <a:extLst>
                    <a:ext uri="{9D8B030D-6E8A-4147-A177-3AD203B41FA5}">
                      <a16:colId xmlns:a16="http://schemas.microsoft.com/office/drawing/2014/main" val="20001"/>
                    </a:ext>
                  </a:extLst>
                </a:gridCol>
                <a:gridCol w="1512358">
                  <a:extLst>
                    <a:ext uri="{9D8B030D-6E8A-4147-A177-3AD203B41FA5}">
                      <a16:colId xmlns:a16="http://schemas.microsoft.com/office/drawing/2014/main" val="20002"/>
                    </a:ext>
                  </a:extLst>
                </a:gridCol>
              </a:tblGrid>
              <a:tr h="411416">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rgbClr val="023D6B"/>
                          </a:solidFill>
                          <a:effectLst/>
                          <a:latin typeface="Arial" charset="0"/>
                        </a:rPr>
                        <a:t>Parameter</a:t>
                      </a:r>
                      <a:endParaRPr kumimoji="0" lang="de-DE" altLang="de-DE" sz="1400" b="1" i="0" u="none" strike="noStrike" cap="none" normalizeH="0" baseline="0" dirty="0">
                        <a:ln>
                          <a:noFill/>
                        </a:ln>
                        <a:solidFill>
                          <a:srgbClr val="023D6B"/>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rgbClr val="023D6B"/>
                          </a:solidFill>
                          <a:effectLst/>
                          <a:latin typeface="Arial" charset="0"/>
                        </a:rPr>
                        <a:t>PSI-2</a:t>
                      </a:r>
                      <a:endParaRPr kumimoji="0" lang="de-DE" altLang="de-DE" sz="1400" b="1" i="0" u="none" strike="noStrike" cap="none" normalizeH="0" baseline="0" dirty="0">
                        <a:ln>
                          <a:noFill/>
                        </a:ln>
                        <a:solidFill>
                          <a:srgbClr val="023D6B"/>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rgbClr val="023D6B"/>
                          </a:solidFill>
                          <a:effectLst/>
                          <a:latin typeface="Arial" charset="0"/>
                        </a:rPr>
                        <a:t>ITER divertor</a:t>
                      </a:r>
                      <a:endParaRPr kumimoji="0" lang="de-DE" altLang="de-DE" sz="1400" b="1" i="0" u="none" strike="noStrike" cap="none" normalizeH="0" baseline="0" dirty="0">
                        <a:ln>
                          <a:noFill/>
                        </a:ln>
                        <a:solidFill>
                          <a:srgbClr val="023D6B"/>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8715">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Electron temperature</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1 - 20 eV</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~1 - 10 eV</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897">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El. density</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16</a:t>
                      </a:r>
                      <a:r>
                        <a:rPr kumimoji="0" lang="en-US" altLang="de-DE" sz="1400" b="1" i="0" u="none" strike="noStrike" cap="none" normalizeH="0" baseline="0" dirty="0">
                          <a:ln>
                            <a:noFill/>
                          </a:ln>
                          <a:solidFill>
                            <a:schemeClr val="tx1"/>
                          </a:solidFill>
                          <a:effectLst/>
                          <a:latin typeface="Arial" charset="0"/>
                        </a:rPr>
                        <a:t> - 10</a:t>
                      </a:r>
                      <a:r>
                        <a:rPr kumimoji="0" lang="en-US" altLang="de-DE" sz="1400" b="1" i="0" u="none" strike="noStrike" cap="none" normalizeH="0" baseline="30000" dirty="0">
                          <a:ln>
                            <a:noFill/>
                          </a:ln>
                          <a:solidFill>
                            <a:schemeClr val="tx1"/>
                          </a:solidFill>
                          <a:effectLst/>
                          <a:latin typeface="Arial" charset="0"/>
                        </a:rPr>
                        <a:t>18</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-3</a:t>
                      </a:r>
                      <a:endParaRPr kumimoji="0" lang="de-DE" altLang="de-DE" sz="1400" b="1" i="0" u="none" strike="noStrike" cap="none" normalizeH="0" baseline="3000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20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21</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-3</a:t>
                      </a:r>
                      <a:endParaRPr kumimoji="0" lang="de-DE" altLang="de-DE" sz="1400" b="1" i="0" u="none" strike="noStrike" cap="none" normalizeH="0" baseline="3000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8715">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Particle flux</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20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22</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m</a:t>
                      </a:r>
                      <a:r>
                        <a:rPr kumimoji="0" lang="en-US" altLang="de-DE" sz="1400" b="1" i="0" u="none" strike="noStrike" cap="none" normalizeH="0" baseline="30000" dirty="0">
                          <a:ln>
                            <a:noFill/>
                          </a:ln>
                          <a:solidFill>
                            <a:schemeClr val="tx1"/>
                          </a:solidFill>
                          <a:effectLst/>
                          <a:latin typeface="Arial" charset="0"/>
                        </a:rPr>
                        <a:t>-2</a:t>
                      </a:r>
                      <a:r>
                        <a:rPr kumimoji="0" lang="en-US" altLang="de-DE" sz="1400" b="1" i="0" u="none" strike="noStrike" cap="none" normalizeH="0" baseline="0" dirty="0">
                          <a:ln>
                            <a:noFill/>
                          </a:ln>
                          <a:solidFill>
                            <a:schemeClr val="tx1"/>
                          </a:solidFill>
                          <a:effectLst/>
                          <a:latin typeface="Arial" charset="0"/>
                        </a:rPr>
                        <a:t>s</a:t>
                      </a:r>
                      <a:r>
                        <a:rPr kumimoji="0" lang="en-US" altLang="de-DE" sz="1400" b="1" i="0" u="none" strike="noStrike" cap="none" normalizeH="0" baseline="30000" dirty="0">
                          <a:ln>
                            <a:noFill/>
                          </a:ln>
                          <a:solidFill>
                            <a:schemeClr val="tx1"/>
                          </a:solidFill>
                          <a:effectLst/>
                          <a:latin typeface="Arial" charset="0"/>
                        </a:rPr>
                        <a:t>-1</a:t>
                      </a:r>
                      <a:endParaRPr kumimoji="0" lang="de-DE" altLang="de-DE" sz="1400" b="1" i="0" u="none" strike="noStrike" cap="none" normalizeH="0" baseline="3000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24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25</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m</a:t>
                      </a:r>
                      <a:r>
                        <a:rPr kumimoji="0" lang="en-US" altLang="de-DE" sz="1400" b="1" i="0" u="none" strike="noStrike" cap="none" normalizeH="0" baseline="30000" dirty="0">
                          <a:ln>
                            <a:noFill/>
                          </a:ln>
                          <a:solidFill>
                            <a:schemeClr val="tx1"/>
                          </a:solidFill>
                          <a:effectLst/>
                          <a:latin typeface="Arial" charset="0"/>
                        </a:rPr>
                        <a:t>-2</a:t>
                      </a:r>
                      <a:r>
                        <a:rPr kumimoji="0" lang="en-US" altLang="de-DE" sz="1400" b="1" i="0" u="none" strike="noStrike" cap="none" normalizeH="0" baseline="0" dirty="0">
                          <a:ln>
                            <a:noFill/>
                          </a:ln>
                          <a:solidFill>
                            <a:schemeClr val="tx1"/>
                          </a:solidFill>
                          <a:effectLst/>
                          <a:latin typeface="Arial" charset="0"/>
                        </a:rPr>
                        <a:t>s</a:t>
                      </a:r>
                      <a:r>
                        <a:rPr kumimoji="0" lang="en-US" altLang="de-DE" sz="1400" b="1" i="0" u="none" strike="noStrike" cap="none" normalizeH="0" baseline="30000" dirty="0">
                          <a:ln>
                            <a:noFill/>
                          </a:ln>
                          <a:solidFill>
                            <a:schemeClr val="tx1"/>
                          </a:solidFill>
                          <a:effectLst/>
                          <a:latin typeface="Arial" charset="0"/>
                        </a:rPr>
                        <a:t>-1</a:t>
                      </a:r>
                      <a:endParaRPr kumimoji="0" lang="de-DE" altLang="de-DE" sz="1400" b="1" i="0" u="none" strike="noStrike" cap="none" normalizeH="0" baseline="3000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2073">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Particle fluence</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up to ~10</a:t>
                      </a:r>
                      <a:r>
                        <a:rPr kumimoji="0" lang="en-US" altLang="de-DE" sz="1400" b="1" i="0" u="none" strike="noStrike" cap="none" normalizeH="0" baseline="30000" dirty="0">
                          <a:ln>
                            <a:noFill/>
                          </a:ln>
                          <a:solidFill>
                            <a:schemeClr val="tx1"/>
                          </a:solidFill>
                          <a:effectLst/>
                          <a:latin typeface="Arial" charset="0"/>
                        </a:rPr>
                        <a:t>26</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-2</a:t>
                      </a:r>
                      <a:r>
                        <a:rPr kumimoji="0" lang="en-US" altLang="de-DE" sz="1400" b="1" i="0" u="none" strike="noStrike" cap="none" normalizeH="0" baseline="0" dirty="0">
                          <a:ln>
                            <a:noFill/>
                          </a:ln>
                          <a:solidFill>
                            <a:schemeClr val="tx1"/>
                          </a:solidFill>
                          <a:effectLst/>
                          <a:latin typeface="Arial" charset="0"/>
                        </a:rPr>
                        <a:t> per exposure</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26</a:t>
                      </a:r>
                      <a:r>
                        <a:rPr kumimoji="0" lang="en-US" altLang="de-DE" sz="1400" b="1" i="0" u="none" strike="noStrike" cap="none" normalizeH="0" baseline="0" dirty="0">
                          <a:ln>
                            <a:noFill/>
                          </a:ln>
                          <a:solidFill>
                            <a:schemeClr val="tx1"/>
                          </a:solidFill>
                          <a:effectLst/>
                          <a:latin typeface="Arial" charset="0"/>
                        </a:rPr>
                        <a:t> - 10</a:t>
                      </a:r>
                      <a:r>
                        <a:rPr kumimoji="0" lang="en-US" altLang="de-DE" sz="1400" b="1" i="0" u="none" strike="noStrike" cap="none" normalizeH="0" baseline="30000" dirty="0">
                          <a:ln>
                            <a:noFill/>
                          </a:ln>
                          <a:solidFill>
                            <a:schemeClr val="tx1"/>
                          </a:solidFill>
                          <a:effectLst/>
                          <a:latin typeface="Arial" charset="0"/>
                        </a:rPr>
                        <a:t>27</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-2</a:t>
                      </a:r>
                      <a:r>
                        <a:rPr kumimoji="0" lang="en-US" altLang="de-DE" sz="1400" b="1" i="0" u="none" strike="noStrike" cap="none" normalizeH="0" baseline="0" dirty="0">
                          <a:ln>
                            <a:noFill/>
                          </a:ln>
                          <a:solidFill>
                            <a:schemeClr val="tx1"/>
                          </a:solidFill>
                          <a:effectLst/>
                          <a:latin typeface="Arial" charset="0"/>
                        </a:rPr>
                        <a:t> per pulse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(400 s)</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8715">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Incident ion energy</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~10 - 300 eV (negative bias)</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 eV</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8715">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a:ln>
                            <a:noFill/>
                          </a:ln>
                          <a:solidFill>
                            <a:schemeClr val="tx1"/>
                          </a:solidFill>
                          <a:effectLst/>
                          <a:latin typeface="Arial" charset="0"/>
                        </a:rPr>
                        <a:t>Wall (sample) temperature</a:t>
                      </a:r>
                      <a:endParaRPr kumimoji="0" lang="de-DE" altLang="de-DE" sz="1400" b="1" i="0" u="none" strike="noStrike" cap="none" normalizeH="0" baseline="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300 - 1800 K</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500 - 1500 K</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8715">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a:ln>
                            <a:noFill/>
                          </a:ln>
                          <a:solidFill>
                            <a:schemeClr val="tx1"/>
                          </a:solidFill>
                          <a:effectLst/>
                          <a:latin typeface="Arial" charset="0"/>
                        </a:rPr>
                        <a:t>Impurities</a:t>
                      </a:r>
                      <a:endParaRPr kumimoji="0" lang="de-DE" altLang="de-DE" sz="1400" b="1" i="0" u="none" strike="noStrike" cap="none" normalizeH="0" baseline="0">
                        <a:ln>
                          <a:noFill/>
                        </a:ln>
                        <a:solidFill>
                          <a:schemeClr val="tx1"/>
                        </a:solidFill>
                        <a:effectLst/>
                        <a:latin typeface="Arial" charset="0"/>
                      </a:endParaRPr>
                    </a:p>
                  </a:txBody>
                  <a:tcPr marL="36005" marR="36005" marT="36000" marB="36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W, He, Ar, Ne, N</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Be, W,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He, Ar, Ne, N</a:t>
                      </a:r>
                      <a:endParaRPr kumimoji="0" lang="de-DE" altLang="de-DE" sz="1400" b="1" i="0" u="none" strike="noStrike" cap="none" normalizeH="0" baseline="0" dirty="0">
                        <a:ln>
                          <a:noFill/>
                        </a:ln>
                        <a:solidFill>
                          <a:schemeClr val="tx1"/>
                        </a:solidFill>
                        <a:effectLst/>
                        <a:latin typeface="Arial" charset="0"/>
                      </a:endParaRPr>
                    </a:p>
                  </a:txBody>
                  <a:tcPr marL="36005" marR="36005" marT="36000" marB="360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 name="Text Box 112">
            <a:extLst>
              <a:ext uri="{FF2B5EF4-FFF2-40B4-BE49-F238E27FC236}">
                <a16:creationId xmlns:a16="http://schemas.microsoft.com/office/drawing/2014/main" id="{E2E2526B-9F9F-ED41-9CFC-1E4071BF328D}"/>
              </a:ext>
            </a:extLst>
          </p:cNvPr>
          <p:cNvSpPr txBox="1">
            <a:spLocks noChangeArrowheads="1"/>
          </p:cNvSpPr>
          <p:nvPr/>
        </p:nvSpPr>
        <p:spPr bwMode="auto">
          <a:xfrm>
            <a:off x="263524" y="4904139"/>
            <a:ext cx="6911975" cy="1384995"/>
          </a:xfrm>
          <a:prstGeom prst="rect">
            <a:avLst/>
          </a:prstGeom>
          <a:noFill/>
          <a:ln>
            <a:noFill/>
          </a:ln>
          <a:effectLst/>
        </p:spPr>
        <p:txBody>
          <a:bodyPr wrap="square" lIns="0" tIns="0" rIns="0" bIns="0">
            <a:spAutoFit/>
          </a:bodyPr>
          <a:lstStyle>
            <a:lvl1pPr marL="360363" indent="-360363" eaLnBrk="0" hangingPunct="0">
              <a:tabLst>
                <a:tab pos="360363" algn="l"/>
              </a:tabLst>
              <a:defRPr>
                <a:solidFill>
                  <a:schemeClr val="tx1"/>
                </a:solidFill>
                <a:latin typeface="Arial" pitchFamily="34" charset="0"/>
              </a:defRPr>
            </a:lvl1pPr>
            <a:lvl2pPr marL="742950" indent="-285750" eaLnBrk="0" hangingPunct="0">
              <a:tabLst>
                <a:tab pos="360363" algn="l"/>
              </a:tabLst>
              <a:defRPr>
                <a:solidFill>
                  <a:schemeClr val="tx1"/>
                </a:solidFill>
                <a:latin typeface="Arial" pitchFamily="34" charset="0"/>
              </a:defRPr>
            </a:lvl2pPr>
            <a:lvl3pPr marL="1143000" indent="-228600" eaLnBrk="0" hangingPunct="0">
              <a:tabLst>
                <a:tab pos="360363" algn="l"/>
              </a:tabLst>
              <a:defRPr>
                <a:solidFill>
                  <a:schemeClr val="tx1"/>
                </a:solidFill>
                <a:latin typeface="Arial" pitchFamily="34" charset="0"/>
              </a:defRPr>
            </a:lvl3pPr>
            <a:lvl4pPr marL="1600200" indent="-228600" eaLnBrk="0" hangingPunct="0">
              <a:tabLst>
                <a:tab pos="360363" algn="l"/>
              </a:tabLst>
              <a:defRPr>
                <a:solidFill>
                  <a:schemeClr val="tx1"/>
                </a:solidFill>
                <a:latin typeface="Arial" pitchFamily="34" charset="0"/>
              </a:defRPr>
            </a:lvl4pPr>
            <a:lvl5pPr marL="2057400" indent="-228600" eaLnBrk="0" hangingPunct="0">
              <a:tabLst>
                <a:tab pos="360363" algn="l"/>
              </a:tabLst>
              <a:defRPr>
                <a:solidFill>
                  <a:schemeClr val="tx1"/>
                </a:solidFill>
                <a:latin typeface="Arial" pitchFamily="34" charset="0"/>
              </a:defRPr>
            </a:lvl5pPr>
            <a:lvl6pPr marL="2514600" indent="-228600" eaLnBrk="0" fontAlgn="base" hangingPunct="0">
              <a:spcBef>
                <a:spcPct val="0"/>
              </a:spcBef>
              <a:spcAft>
                <a:spcPct val="0"/>
              </a:spcAft>
              <a:tabLst>
                <a:tab pos="360363" algn="l"/>
              </a:tabLst>
              <a:defRPr>
                <a:solidFill>
                  <a:schemeClr val="tx1"/>
                </a:solidFill>
                <a:latin typeface="Arial" pitchFamily="34" charset="0"/>
              </a:defRPr>
            </a:lvl6pPr>
            <a:lvl7pPr marL="2971800" indent="-228600" eaLnBrk="0" fontAlgn="base" hangingPunct="0">
              <a:spcBef>
                <a:spcPct val="0"/>
              </a:spcBef>
              <a:spcAft>
                <a:spcPct val="0"/>
              </a:spcAft>
              <a:tabLst>
                <a:tab pos="360363" algn="l"/>
              </a:tabLst>
              <a:defRPr>
                <a:solidFill>
                  <a:schemeClr val="tx1"/>
                </a:solidFill>
                <a:latin typeface="Arial" pitchFamily="34" charset="0"/>
              </a:defRPr>
            </a:lvl7pPr>
            <a:lvl8pPr marL="3429000" indent="-228600" eaLnBrk="0" fontAlgn="base" hangingPunct="0">
              <a:spcBef>
                <a:spcPct val="0"/>
              </a:spcBef>
              <a:spcAft>
                <a:spcPct val="0"/>
              </a:spcAft>
              <a:tabLst>
                <a:tab pos="360363" algn="l"/>
              </a:tabLst>
              <a:defRPr>
                <a:solidFill>
                  <a:schemeClr val="tx1"/>
                </a:solidFill>
                <a:latin typeface="Arial" pitchFamily="34" charset="0"/>
              </a:defRPr>
            </a:lvl8pPr>
            <a:lvl9pPr marL="3886200" indent="-228600" eaLnBrk="0" fontAlgn="base" hangingPunct="0">
              <a:spcBef>
                <a:spcPct val="0"/>
              </a:spcBef>
              <a:spcAft>
                <a:spcPct val="0"/>
              </a:spcAft>
              <a:tabLst>
                <a:tab pos="360363" algn="l"/>
              </a:tabLst>
              <a:defRPr>
                <a:solidFill>
                  <a:schemeClr val="tx1"/>
                </a:solidFill>
                <a:latin typeface="Arial" pitchFamily="34" charset="0"/>
              </a:defRPr>
            </a:lvl9pPr>
          </a:lstStyle>
          <a:p>
            <a:pPr marL="0" indent="0" eaLnBrk="1" fontAlgn="auto" hangingPunct="1">
              <a:spcBef>
                <a:spcPts val="600"/>
              </a:spcBef>
              <a:spcAft>
                <a:spcPts val="0"/>
              </a:spcAft>
              <a:tabLst>
                <a:tab pos="0" algn="l"/>
              </a:tabLst>
              <a:defRPr/>
            </a:pPr>
            <a:r>
              <a:rPr lang="en-US" altLang="de-DE" sz="1600" b="1" dirty="0"/>
              <a:t>Transients (ELMs, disruptions) can be simulated by laser irradiation</a:t>
            </a:r>
          </a:p>
          <a:p>
            <a:pPr marL="182563" indent="-182563" eaLnBrk="1" fontAlgn="auto" hangingPunct="1">
              <a:spcBef>
                <a:spcPts val="600"/>
              </a:spcBef>
              <a:spcAft>
                <a:spcPts val="0"/>
              </a:spcAft>
              <a:buFont typeface="Wingdings" pitchFamily="2" charset="2"/>
              <a:buChar char="Ø"/>
              <a:tabLst>
                <a:tab pos="182563" algn="l"/>
              </a:tabLst>
              <a:defRPr/>
            </a:pPr>
            <a:r>
              <a:rPr lang="en-US" altLang="de-DE" sz="1600" b="1" dirty="0"/>
              <a:t>Fluence per experiment is ~10x – 100x higher than in pulsed tokamaks</a:t>
            </a:r>
          </a:p>
          <a:p>
            <a:pPr marL="182563" indent="-182563" eaLnBrk="1" fontAlgn="auto" hangingPunct="1">
              <a:spcBef>
                <a:spcPts val="600"/>
              </a:spcBef>
              <a:spcAft>
                <a:spcPts val="0"/>
              </a:spcAft>
              <a:buFont typeface="Wingdings" pitchFamily="2" charset="2"/>
              <a:buChar char="Ø"/>
              <a:tabLst>
                <a:tab pos="182563" algn="l"/>
              </a:tabLst>
              <a:defRPr/>
            </a:pPr>
            <a:r>
              <a:rPr lang="en-US" altLang="de-DE" sz="1600" b="1" dirty="0"/>
              <a:t>Exposure parameters can be pre-selected to simulate particular ITER conditions</a:t>
            </a:r>
          </a:p>
        </p:txBody>
      </p:sp>
      <p:pic>
        <p:nvPicPr>
          <p:cNvPr id="8" name="Grafik 1">
            <a:extLst>
              <a:ext uri="{FF2B5EF4-FFF2-40B4-BE49-F238E27FC236}">
                <a16:creationId xmlns:a16="http://schemas.microsoft.com/office/drawing/2014/main" id="{3178D94A-3C31-9B4F-944F-CE30B45264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1557338"/>
            <a:ext cx="691197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22">
            <a:extLst>
              <a:ext uri="{FF2B5EF4-FFF2-40B4-BE49-F238E27FC236}">
                <a16:creationId xmlns:a16="http://schemas.microsoft.com/office/drawing/2014/main" id="{F2095C08-FF51-234B-BBE7-5CC68BF7416C}"/>
              </a:ext>
            </a:extLst>
          </p:cNvPr>
          <p:cNvSpPr txBox="1"/>
          <p:nvPr/>
        </p:nvSpPr>
        <p:spPr>
          <a:xfrm>
            <a:off x="7688528" y="4781902"/>
            <a:ext cx="4423656" cy="1754187"/>
          </a:xfrm>
          <a:prstGeom prst="rect">
            <a:avLst/>
          </a:prstGeom>
          <a:noFill/>
        </p:spPr>
        <p:txBody>
          <a:bodyPr wrap="square">
            <a:spAutoFit/>
          </a:bodyPr>
          <a:lstStyle/>
          <a:p>
            <a:pPr eaLnBrk="1" fontAlgn="auto" hangingPunct="1">
              <a:spcBef>
                <a:spcPts val="0"/>
              </a:spcBef>
              <a:spcAft>
                <a:spcPts val="0"/>
              </a:spcAft>
              <a:defRPr/>
            </a:pPr>
            <a:r>
              <a:rPr lang="de-DE" b="1" dirty="0">
                <a:latin typeface="+mn-lt"/>
              </a:rPr>
              <a:t>ELM-like </a:t>
            </a:r>
            <a:r>
              <a:rPr lang="de-DE" b="1" dirty="0" err="1">
                <a:latin typeface="+mn-lt"/>
              </a:rPr>
              <a:t>heat</a:t>
            </a:r>
            <a:r>
              <a:rPr lang="de-DE" b="1" dirty="0">
                <a:latin typeface="+mn-lt"/>
              </a:rPr>
              <a:t> pulse</a:t>
            </a:r>
            <a:endParaRPr lang="en-GB" b="1" dirty="0">
              <a:latin typeface="+mn-lt"/>
            </a:endParaRPr>
          </a:p>
          <a:p>
            <a:pPr marL="457200" indent="-457200" eaLnBrk="1" fontAlgn="auto" hangingPunct="1">
              <a:spcBef>
                <a:spcPts val="0"/>
              </a:spcBef>
              <a:spcAft>
                <a:spcPts val="0"/>
              </a:spcAft>
              <a:buFont typeface="Arial" panose="020B0604020202020204" pitchFamily="34" charset="0"/>
              <a:buChar char="•"/>
              <a:defRPr/>
            </a:pPr>
            <a:r>
              <a:rPr lang="en-GB" dirty="0" err="1">
                <a:latin typeface="+mn-lt"/>
              </a:rPr>
              <a:t>Nd:YAG</a:t>
            </a:r>
            <a:r>
              <a:rPr lang="en-GB" dirty="0">
                <a:latin typeface="+mn-lt"/>
              </a:rPr>
              <a:t> laser wavelength 1064 nm</a:t>
            </a:r>
          </a:p>
          <a:p>
            <a:pPr marL="457200" indent="-457200" eaLnBrk="1" fontAlgn="auto" hangingPunct="1">
              <a:spcBef>
                <a:spcPts val="0"/>
              </a:spcBef>
              <a:spcAft>
                <a:spcPts val="0"/>
              </a:spcAft>
              <a:buFont typeface="Arial" panose="020B0604020202020204" pitchFamily="34" charset="0"/>
              <a:buChar char="•"/>
              <a:defRPr/>
            </a:pPr>
            <a:r>
              <a:rPr lang="en-GB" dirty="0">
                <a:latin typeface="+mn-lt"/>
              </a:rPr>
              <a:t>laser energy 32 J</a:t>
            </a:r>
          </a:p>
          <a:p>
            <a:pPr marL="457200" indent="-457200" eaLnBrk="1" fontAlgn="auto" hangingPunct="1">
              <a:spcBef>
                <a:spcPts val="0"/>
              </a:spcBef>
              <a:spcAft>
                <a:spcPts val="0"/>
              </a:spcAft>
              <a:buFont typeface="Arial" panose="020B0604020202020204" pitchFamily="34" charset="0"/>
              <a:buChar char="•"/>
              <a:defRPr/>
            </a:pPr>
            <a:r>
              <a:rPr lang="en-US" dirty="0">
                <a:latin typeface="+mn-lt"/>
              </a:rPr>
              <a:t>absorbed power density: 0.38 GW/m²</a:t>
            </a:r>
          </a:p>
          <a:p>
            <a:pPr marL="457200" indent="-457200" eaLnBrk="1" fontAlgn="auto" hangingPunct="1">
              <a:spcBef>
                <a:spcPts val="0"/>
              </a:spcBef>
              <a:spcAft>
                <a:spcPts val="0"/>
              </a:spcAft>
              <a:buFont typeface="Arial" panose="020B0604020202020204" pitchFamily="34" charset="0"/>
              <a:buChar char="•"/>
              <a:defRPr/>
            </a:pPr>
            <a:r>
              <a:rPr lang="en-US" dirty="0">
                <a:latin typeface="+mn-lt"/>
              </a:rPr>
              <a:t>pulse duration: 0.5 </a:t>
            </a:r>
            <a:r>
              <a:rPr lang="en-US" dirty="0" err="1">
                <a:latin typeface="+mn-lt"/>
              </a:rPr>
              <a:t>ms</a:t>
            </a:r>
            <a:r>
              <a:rPr lang="en-US" dirty="0">
                <a:latin typeface="+mn-lt"/>
              </a:rPr>
              <a:t> (f = 10 Hz)</a:t>
            </a:r>
            <a:endParaRPr lang="en-GB" dirty="0">
              <a:latin typeface="+mn-lt"/>
            </a:endParaRPr>
          </a:p>
          <a:p>
            <a:pPr eaLnBrk="1" fontAlgn="auto" hangingPunct="1">
              <a:spcBef>
                <a:spcPts val="0"/>
              </a:spcBef>
              <a:spcAft>
                <a:spcPts val="0"/>
              </a:spcAft>
              <a:defRPr/>
            </a:pPr>
            <a:endParaRPr lang="en-GB" dirty="0">
              <a:latin typeface="Arial" charset="0"/>
            </a:endParaRPr>
          </a:p>
        </p:txBody>
      </p:sp>
      <p:sp>
        <p:nvSpPr>
          <p:cNvPr id="10" name="TextBox 15">
            <a:extLst>
              <a:ext uri="{FF2B5EF4-FFF2-40B4-BE49-F238E27FC236}">
                <a16:creationId xmlns:a16="http://schemas.microsoft.com/office/drawing/2014/main" id="{B1DEC4D3-E0A3-E040-8E68-5078E0FFEA34}"/>
              </a:ext>
            </a:extLst>
          </p:cNvPr>
          <p:cNvSpPr txBox="1">
            <a:spLocks noChangeArrowheads="1"/>
          </p:cNvSpPr>
          <p:nvPr/>
        </p:nvSpPr>
        <p:spPr bwMode="auto">
          <a:xfrm>
            <a:off x="5159375" y="908050"/>
            <a:ext cx="3984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000">
                <a:latin typeface="Calibri" panose="020F0502020204030204" pitchFamily="34" charset="0"/>
              </a:rPr>
              <a:t>Laser based pulsed heat load system</a:t>
            </a:r>
          </a:p>
        </p:txBody>
      </p:sp>
    </p:spTree>
    <p:extLst>
      <p:ext uri="{BB962C8B-B14F-4D97-AF65-F5344CB8AC3E}">
        <p14:creationId xmlns:p14="http://schemas.microsoft.com/office/powerpoint/2010/main" val="95003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a:xfrm>
            <a:off x="983432" y="192515"/>
            <a:ext cx="9451776" cy="457200"/>
          </a:xfrm>
        </p:spPr>
        <p:txBody>
          <a:bodyPr/>
          <a:lstStyle/>
          <a:p>
            <a:r>
              <a:rPr lang="en-US" dirty="0"/>
              <a:t>Toroidal magnetic field plasma device - TOMAS</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6" name="Content Placeholder 4">
            <a:extLst>
              <a:ext uri="{FF2B5EF4-FFF2-40B4-BE49-F238E27FC236}">
                <a16:creationId xmlns:a16="http://schemas.microsoft.com/office/drawing/2014/main" id="{C3FDDCD4-ADAC-B544-88C9-F5C970BA4B67}"/>
              </a:ext>
            </a:extLst>
          </p:cNvPr>
          <p:cNvSpPr>
            <a:spLocks noGrp="1"/>
          </p:cNvSpPr>
          <p:nvPr>
            <p:ph idx="1"/>
          </p:nvPr>
        </p:nvSpPr>
        <p:spPr>
          <a:xfrm>
            <a:off x="220663" y="1639233"/>
            <a:ext cx="4195763" cy="4521200"/>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2400" dirty="0"/>
              <a:t>Facility description:</a:t>
            </a:r>
          </a:p>
          <a:p>
            <a:pPr eaLnBrk="1" fontAlgn="auto" hangingPunct="1">
              <a:spcAft>
                <a:spcPts val="0"/>
              </a:spcAft>
              <a:defRPr/>
            </a:pPr>
            <a:r>
              <a:rPr lang="en-US" sz="2000" dirty="0"/>
              <a:t>Low pressure, steady-state GD and MW sources and pulsed RF source, flexible target exchange and analysis chamber, sophisticated sample holder</a:t>
            </a:r>
          </a:p>
          <a:p>
            <a:pPr eaLnBrk="1" fontAlgn="auto" hangingPunct="1">
              <a:spcAft>
                <a:spcPts val="0"/>
              </a:spcAft>
              <a:defRPr/>
            </a:pPr>
            <a:r>
              <a:rPr lang="en-US" sz="2000" dirty="0"/>
              <a:t>Plasma characterization with Langmuir probes, ToF NPA, RFEA, QMS, MW interferometry, NIR/VIS/UV spectrometer, fast camera</a:t>
            </a:r>
          </a:p>
          <a:p>
            <a:pPr eaLnBrk="1" fontAlgn="auto" hangingPunct="1">
              <a:spcAft>
                <a:spcPts val="0"/>
              </a:spcAft>
              <a:defRPr/>
            </a:pPr>
            <a:r>
              <a:rPr lang="en-US" sz="2000" dirty="0"/>
              <a:t>complementary research on wall conditioning methods, plasma production and plasma–surface interaction studies</a:t>
            </a:r>
          </a:p>
        </p:txBody>
      </p:sp>
      <p:pic>
        <p:nvPicPr>
          <p:cNvPr id="7" name="Picture 5">
            <a:extLst>
              <a:ext uri="{FF2B5EF4-FFF2-40B4-BE49-F238E27FC236}">
                <a16:creationId xmlns:a16="http://schemas.microsoft.com/office/drawing/2014/main" id="{F390FF01-3B40-6B47-A339-58EBD3036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0" y="1473200"/>
            <a:ext cx="5102225"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a:extLst>
              <a:ext uri="{FF2B5EF4-FFF2-40B4-BE49-F238E27FC236}">
                <a16:creationId xmlns:a16="http://schemas.microsoft.com/office/drawing/2014/main" id="{3CD8FEE4-76FB-794D-A0CB-E74FD5E31F14}"/>
              </a:ext>
            </a:extLst>
          </p:cNvPr>
          <p:cNvGraphicFramePr/>
          <p:nvPr/>
        </p:nvGraphicFramePr>
        <p:xfrm>
          <a:off x="4556125" y="2060575"/>
          <a:ext cx="2447926" cy="3240090"/>
        </p:xfrm>
        <a:graphic>
          <a:graphicData uri="http://schemas.openxmlformats.org/drawingml/2006/table">
            <a:tbl>
              <a:tblPr/>
              <a:tblGrid>
                <a:gridCol w="1223963">
                  <a:extLst>
                    <a:ext uri="{9D8B030D-6E8A-4147-A177-3AD203B41FA5}">
                      <a16:colId xmlns:a16="http://schemas.microsoft.com/office/drawing/2014/main" val="20000"/>
                    </a:ext>
                  </a:extLst>
                </a:gridCol>
                <a:gridCol w="1223963">
                  <a:extLst>
                    <a:ext uri="{9D8B030D-6E8A-4147-A177-3AD203B41FA5}">
                      <a16:colId xmlns:a16="http://schemas.microsoft.com/office/drawing/2014/main" val="20001"/>
                    </a:ext>
                  </a:extLst>
                </a:gridCol>
              </a:tblGrid>
              <a:tr h="324009">
                <a:tc>
                  <a:txBody>
                    <a:bodyPr/>
                    <a:lstStyle/>
                    <a:p>
                      <a:pPr algn="ctr">
                        <a:lnSpc>
                          <a:spcPct val="100000"/>
                        </a:lnSpc>
                        <a:buNone/>
                      </a:pPr>
                      <a:r>
                        <a:rPr lang="en-GB" sz="1200" b="1" strike="noStrike" spc="-1" noProof="0" dirty="0">
                          <a:solidFill>
                            <a:srgbClr val="000000"/>
                          </a:solidFill>
                          <a:latin typeface="Arial"/>
                          <a:ea typeface="DejaVu Sans"/>
                        </a:rPr>
                        <a:t>Parameter</a:t>
                      </a:r>
                      <a:endParaRPr lang="en-GB" sz="1200" b="0" strike="noStrike" spc="-1" noProof="0" dirty="0">
                        <a:latin typeface="Arial"/>
                      </a:endParaRPr>
                    </a:p>
                  </a:txBody>
                  <a:tcPr marL="89994" marR="89994" marT="45723" marB="45723">
                    <a:lnL w="720">
                      <a:solidFill>
                        <a:srgbClr val="FFFFFF"/>
                      </a:solidFill>
                    </a:lnL>
                    <a:lnR w="720">
                      <a:solidFill>
                        <a:srgbClr val="FFFFFF"/>
                      </a:solidFill>
                    </a:lnR>
                    <a:lnT w="720">
                      <a:solidFill>
                        <a:srgbClr val="FFFFFF"/>
                      </a:solidFill>
                    </a:lnT>
                    <a:lnB w="2857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rgbClr val="000000"/>
                          </a:solidFill>
                          <a:latin typeface="Arial"/>
                          <a:ea typeface="DejaVu Sans"/>
                        </a:rPr>
                        <a:t>Value</a:t>
                      </a:r>
                      <a:endParaRPr lang="en-GB" sz="1200" b="0" strike="noStrike" spc="-1" noProof="0" dirty="0">
                        <a:latin typeface="Arial"/>
                      </a:endParaRPr>
                    </a:p>
                  </a:txBody>
                  <a:tcPr marL="89994" marR="89994" marT="45723" marB="45723">
                    <a:lnL w="720">
                      <a:solidFill>
                        <a:srgbClr val="FFFFFF"/>
                      </a:solidFill>
                    </a:lnL>
                    <a:lnR w="720">
                      <a:solidFill>
                        <a:srgbClr val="FFFFFF"/>
                      </a:solidFill>
                    </a:lnR>
                    <a:lnT w="720">
                      <a:solidFill>
                        <a:srgbClr val="FFFFFF"/>
                      </a:solidFill>
                    </a:lnT>
                    <a:lnB w="28575"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24009">
                <a:tc>
                  <a:txBody>
                    <a:bodyPr/>
                    <a:lstStyle/>
                    <a:p>
                      <a:pPr algn="ctr">
                        <a:lnSpc>
                          <a:spcPct val="100000"/>
                        </a:lnSpc>
                        <a:buNone/>
                      </a:pPr>
                      <a:r>
                        <a:rPr lang="en-GB" sz="1200" b="1" strike="noStrike" spc="-1" noProof="0">
                          <a:solidFill>
                            <a:srgbClr val="FF0000"/>
                          </a:solidFill>
                          <a:latin typeface="Arial"/>
                          <a:ea typeface="DejaVu Sans"/>
                        </a:rPr>
                        <a:t>Volume</a:t>
                      </a:r>
                      <a:endParaRPr lang="en-GB" sz="1200" b="0" strike="noStrike" spc="-1" noProof="0">
                        <a:solidFill>
                          <a:srgbClr val="FF0000"/>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a:solidFill>
                            <a:srgbClr val="FF0000"/>
                          </a:solidFill>
                          <a:latin typeface="Arial"/>
                          <a:ea typeface="DejaVu Sans"/>
                        </a:rPr>
                        <a:t>1.1 m</a:t>
                      </a:r>
                      <a:r>
                        <a:rPr lang="en-GB" sz="1200" b="1" strike="noStrike" spc="-1" baseline="33000" noProof="0">
                          <a:solidFill>
                            <a:srgbClr val="FF0000"/>
                          </a:solidFill>
                          <a:latin typeface="Arial"/>
                          <a:ea typeface="DejaVu Sans"/>
                        </a:rPr>
                        <a:t>3</a:t>
                      </a:r>
                      <a:endParaRPr lang="en-GB" sz="1200" b="0" strike="noStrike" spc="-1" noProof="0">
                        <a:solidFill>
                          <a:srgbClr val="FF0000"/>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324009">
                <a:tc>
                  <a:txBody>
                    <a:bodyPr/>
                    <a:lstStyle/>
                    <a:p>
                      <a:pPr algn="ctr">
                        <a:lnSpc>
                          <a:spcPct val="100000"/>
                        </a:lnSpc>
                        <a:buNone/>
                      </a:pPr>
                      <a:r>
                        <a:rPr lang="en-GB" sz="1200" b="1" strike="noStrike" spc="-1" noProof="0">
                          <a:solidFill>
                            <a:srgbClr val="FF0000"/>
                          </a:solidFill>
                          <a:latin typeface="Arial"/>
                          <a:ea typeface="DejaVu Sans"/>
                        </a:rPr>
                        <a:t>Major Radius</a:t>
                      </a:r>
                      <a:endParaRPr lang="en-GB" sz="1200" b="0" strike="noStrike" spc="-1" noProof="0">
                        <a:solidFill>
                          <a:srgbClr val="FF0000"/>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rgbClr val="FF0000"/>
                          </a:solidFill>
                          <a:latin typeface="Arial"/>
                          <a:ea typeface="DejaVu Sans"/>
                        </a:rPr>
                        <a:t>0.78 m</a:t>
                      </a:r>
                      <a:endParaRPr lang="en-GB" sz="1200" b="0" strike="noStrike" spc="-1" noProof="0" dirty="0">
                        <a:solidFill>
                          <a:srgbClr val="FF0000"/>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324009">
                <a:tc>
                  <a:txBody>
                    <a:bodyPr/>
                    <a:lstStyle/>
                    <a:p>
                      <a:pPr algn="ctr">
                        <a:lnSpc>
                          <a:spcPct val="100000"/>
                        </a:lnSpc>
                        <a:buNone/>
                      </a:pPr>
                      <a:r>
                        <a:rPr lang="en-GB" sz="1200" b="1" strike="noStrike" spc="-1" noProof="0" dirty="0">
                          <a:solidFill>
                            <a:srgbClr val="FF0000"/>
                          </a:solidFill>
                          <a:latin typeface="Arial"/>
                        </a:rPr>
                        <a:t>Field on axis</a:t>
                      </a: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rgbClr val="FF0000"/>
                          </a:solidFill>
                          <a:latin typeface="Arial"/>
                        </a:rPr>
                        <a:t>125 mT</a:t>
                      </a: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3"/>
                  </a:ext>
                </a:extLst>
              </a:tr>
              <a:tr h="324009">
                <a:tc>
                  <a:txBody>
                    <a:bodyPr/>
                    <a:lstStyle/>
                    <a:p>
                      <a:pPr algn="ctr">
                        <a:lnSpc>
                          <a:spcPct val="100000"/>
                        </a:lnSpc>
                        <a:buNone/>
                      </a:pPr>
                      <a:r>
                        <a:rPr lang="en-GB" sz="1200" b="1" strike="noStrike" spc="-1" noProof="0">
                          <a:solidFill>
                            <a:srgbClr val="FF0000"/>
                          </a:solidFill>
                          <a:latin typeface="Arial"/>
                          <a:ea typeface="DejaVu Sans"/>
                        </a:rPr>
                        <a:t>Minor Radius</a:t>
                      </a:r>
                      <a:endParaRPr lang="en-GB" sz="1200" b="0" strike="noStrike" spc="-1" noProof="0">
                        <a:solidFill>
                          <a:srgbClr val="FF0000"/>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rgbClr val="FF0000"/>
                          </a:solidFill>
                          <a:latin typeface="Arial"/>
                          <a:ea typeface="DejaVu Sans"/>
                        </a:rPr>
                        <a:t>0.26 m</a:t>
                      </a:r>
                      <a:endParaRPr lang="en-GB" sz="1200" b="0" strike="noStrike" spc="-1" noProof="0" dirty="0">
                        <a:solidFill>
                          <a:srgbClr val="FF0000"/>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324009">
                <a:tc>
                  <a:txBody>
                    <a:bodyPr/>
                    <a:lstStyle/>
                    <a:p>
                      <a:pPr algn="ctr">
                        <a:lnSpc>
                          <a:spcPct val="100000"/>
                        </a:lnSpc>
                        <a:buNone/>
                      </a:pPr>
                      <a:r>
                        <a:rPr lang="en-GB" sz="1200" b="1" strike="noStrike" spc="-1" noProof="0">
                          <a:solidFill>
                            <a:schemeClr val="tx1"/>
                          </a:solidFill>
                          <a:latin typeface="Arial"/>
                          <a:ea typeface="DejaVu Sans"/>
                        </a:rPr>
                        <a:t>RF frequency</a:t>
                      </a:r>
                      <a:endParaRPr lang="en-GB" sz="1200" b="0" strike="noStrike" spc="-1" noProof="0">
                        <a:solidFill>
                          <a:schemeClr val="tx1"/>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chemeClr val="tx1"/>
                          </a:solidFill>
                          <a:latin typeface="Arial"/>
                          <a:ea typeface="DejaVu Sans"/>
                        </a:rPr>
                        <a:t>10–50 MHz</a:t>
                      </a:r>
                      <a:endParaRPr lang="en-GB" sz="1200" b="0" strike="noStrike" spc="-1" noProof="0" dirty="0">
                        <a:solidFill>
                          <a:schemeClr val="tx1"/>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324009">
                <a:tc>
                  <a:txBody>
                    <a:bodyPr/>
                    <a:lstStyle/>
                    <a:p>
                      <a:pPr algn="ctr">
                        <a:lnSpc>
                          <a:spcPct val="100000"/>
                        </a:lnSpc>
                        <a:buNone/>
                      </a:pPr>
                      <a:r>
                        <a:rPr lang="en-GB" sz="1200" b="1" strike="noStrike" spc="-1" noProof="0">
                          <a:solidFill>
                            <a:schemeClr val="tx1"/>
                          </a:solidFill>
                          <a:latin typeface="Arial"/>
                          <a:ea typeface="DejaVu Sans"/>
                        </a:rPr>
                        <a:t>RF power</a:t>
                      </a:r>
                      <a:endParaRPr lang="en-GB" sz="1200" b="0" strike="noStrike" spc="-1" noProof="0">
                        <a:solidFill>
                          <a:schemeClr val="tx1"/>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chemeClr val="tx1"/>
                          </a:solidFill>
                          <a:latin typeface="Arial"/>
                          <a:ea typeface="DejaVu Sans"/>
                        </a:rPr>
                        <a:t>up to 6.0 kW</a:t>
                      </a:r>
                      <a:endParaRPr lang="en-GB" sz="1200" b="0" strike="noStrike" spc="-1" noProof="0" dirty="0">
                        <a:solidFill>
                          <a:schemeClr val="tx1"/>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6"/>
                  </a:ext>
                </a:extLst>
              </a:tr>
              <a:tr h="324009">
                <a:tc>
                  <a:txBody>
                    <a:bodyPr/>
                    <a:lstStyle/>
                    <a:p>
                      <a:pPr algn="ctr">
                        <a:lnSpc>
                          <a:spcPct val="100000"/>
                        </a:lnSpc>
                        <a:buNone/>
                      </a:pPr>
                      <a:r>
                        <a:rPr lang="en-GB" sz="1200" b="1" strike="noStrike" spc="-1" noProof="0">
                          <a:solidFill>
                            <a:srgbClr val="FF0000"/>
                          </a:solidFill>
                          <a:latin typeface="Arial"/>
                          <a:ea typeface="DejaVu Sans"/>
                        </a:rPr>
                        <a:t>EC frequency</a:t>
                      </a:r>
                      <a:endParaRPr lang="en-GB" sz="1200" b="0" strike="noStrike" spc="-1" noProof="0">
                        <a:solidFill>
                          <a:srgbClr val="FF0000"/>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rgbClr val="FF0000"/>
                          </a:solidFill>
                          <a:latin typeface="Arial"/>
                          <a:ea typeface="DejaVu Sans"/>
                        </a:rPr>
                        <a:t>2.45 GHz</a:t>
                      </a:r>
                      <a:endParaRPr lang="en-GB" sz="1200" b="0" strike="noStrike" spc="-1" noProof="0" dirty="0">
                        <a:solidFill>
                          <a:srgbClr val="FF0000"/>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r h="324009">
                <a:tc>
                  <a:txBody>
                    <a:bodyPr/>
                    <a:lstStyle/>
                    <a:p>
                      <a:pPr algn="ctr">
                        <a:lnSpc>
                          <a:spcPct val="100000"/>
                        </a:lnSpc>
                        <a:buNone/>
                      </a:pPr>
                      <a:r>
                        <a:rPr lang="en-GB" sz="1200" b="1" strike="noStrike" spc="-1" noProof="0" dirty="0">
                          <a:solidFill>
                            <a:srgbClr val="FF0000"/>
                          </a:solidFill>
                          <a:latin typeface="Arial"/>
                          <a:ea typeface="DejaVu Sans"/>
                        </a:rPr>
                        <a:t>EC power</a:t>
                      </a:r>
                      <a:endParaRPr lang="en-GB" sz="1200" b="0" strike="noStrike" spc="-1" noProof="0" dirty="0">
                        <a:solidFill>
                          <a:srgbClr val="FF0000"/>
                        </a:solidFill>
                        <a:latin typeface="Arial"/>
                      </a:endParaRP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buNone/>
                      </a:pPr>
                      <a:r>
                        <a:rPr lang="en-GB" sz="1200" b="1" strike="noStrike" spc="-1" noProof="0" dirty="0">
                          <a:solidFill>
                            <a:srgbClr val="FF0000"/>
                          </a:solidFill>
                          <a:latin typeface="Arial"/>
                          <a:ea typeface="DejaVu Sans"/>
                        </a:rPr>
                        <a:t>0.6–6.0 kW</a:t>
                      </a:r>
                      <a:endParaRPr lang="en-GB" sz="1200" b="0" strike="noStrike" spc="-1" noProof="0" dirty="0">
                        <a:solidFill>
                          <a:srgbClr val="FF0000"/>
                        </a:solidFill>
                        <a:latin typeface="Arial"/>
                      </a:endParaRP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324009">
                <a:tc>
                  <a:txBody>
                    <a:bodyPr/>
                    <a:lstStyle/>
                    <a:p>
                      <a:pPr algn="ctr">
                        <a:lnSpc>
                          <a:spcPct val="100000"/>
                        </a:lnSpc>
                        <a:buNone/>
                      </a:pPr>
                      <a:r>
                        <a:rPr lang="en-GB" sz="1200" b="1" strike="noStrike" spc="-1" noProof="0" dirty="0">
                          <a:latin typeface="Arial"/>
                        </a:rPr>
                        <a:t>GD power</a:t>
                      </a:r>
                    </a:p>
                  </a:txBody>
                  <a:tcPr marL="89994" marR="89994" marT="45723" marB="45723">
                    <a:lnL w="72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20">
                      <a:solidFill>
                        <a:srgbClr val="FFFFFF"/>
                      </a:solidFill>
                    </a:lnB>
                    <a:solidFill>
                      <a:schemeClr val="accent1">
                        <a:lumMod val="40000"/>
                        <a:lumOff val="60000"/>
                      </a:schemeClr>
                    </a:solidFill>
                  </a:tcPr>
                </a:tc>
                <a:tc>
                  <a:txBody>
                    <a:bodyPr/>
                    <a:lstStyle/>
                    <a:p>
                      <a:pPr algn="ctr">
                        <a:lnSpc>
                          <a:spcPct val="100000"/>
                        </a:lnSpc>
                        <a:buNone/>
                      </a:pPr>
                      <a:r>
                        <a:rPr lang="en-GB" sz="1200" b="1" strike="noStrike" spc="-1" noProof="0" dirty="0">
                          <a:latin typeface="Arial"/>
                        </a:rPr>
                        <a:t>9 kW</a:t>
                      </a:r>
                    </a:p>
                  </a:txBody>
                  <a:tcPr marL="89994" marR="89994" marT="45723" marB="45723">
                    <a:lnL w="12700" cap="flat" cmpd="sng" algn="ctr">
                      <a:solidFill>
                        <a:schemeClr val="tx1"/>
                      </a:solidFill>
                      <a:prstDash val="solid"/>
                      <a:round/>
                      <a:headEnd type="none" w="med" len="med"/>
                      <a:tailEnd type="none" w="med" len="med"/>
                    </a:lnL>
                    <a:lnR w="720">
                      <a:solidFill>
                        <a:srgbClr val="FFFFFF"/>
                      </a:solidFill>
                    </a:lnR>
                    <a:lnT w="12700" cap="flat" cmpd="sng" algn="ctr">
                      <a:solidFill>
                        <a:schemeClr val="tx1"/>
                      </a:solidFill>
                      <a:prstDash val="solid"/>
                      <a:round/>
                      <a:headEnd type="none" w="med" len="med"/>
                      <a:tailEnd type="none" w="med" len="med"/>
                    </a:lnT>
                    <a:lnB w="720">
                      <a:solidFill>
                        <a:srgbClr val="FFFFFF"/>
                      </a:solidFill>
                    </a:lnB>
                    <a:solidFill>
                      <a:schemeClr val="accent1">
                        <a:lumMod val="40000"/>
                        <a:lumOff val="60000"/>
                      </a:schemeClr>
                    </a:solidFill>
                  </a:tcPr>
                </a:tc>
                <a:extLst>
                  <a:ext uri="{0D108BD9-81ED-4DB2-BD59-A6C34878D82A}">
                    <a16:rowId xmlns:a16="http://schemas.microsoft.com/office/drawing/2014/main" val="10009"/>
                  </a:ext>
                </a:extLst>
              </a:tr>
            </a:tbl>
          </a:graphicData>
        </a:graphic>
      </p:graphicFrame>
      <p:sp>
        <p:nvSpPr>
          <p:cNvPr id="9" name="Rectangle 2">
            <a:extLst>
              <a:ext uri="{FF2B5EF4-FFF2-40B4-BE49-F238E27FC236}">
                <a16:creationId xmlns:a16="http://schemas.microsoft.com/office/drawing/2014/main" id="{FFD2B8AF-FB1D-5D47-84BC-1C0FCA81C454}"/>
              </a:ext>
            </a:extLst>
          </p:cNvPr>
          <p:cNvSpPr>
            <a:spLocks noChangeArrowheads="1"/>
          </p:cNvSpPr>
          <p:nvPr/>
        </p:nvSpPr>
        <p:spPr bwMode="auto">
          <a:xfrm>
            <a:off x="220663" y="961272"/>
            <a:ext cx="6672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 typeface="Arial" panose="020B0604020202020204" pitchFamily="34" charset="0"/>
              <a:buNone/>
            </a:pPr>
            <a:r>
              <a:rPr lang="en-US" altLang="en-US" sz="2800" dirty="0">
                <a:latin typeface="Calibri" panose="020F0502020204030204" pitchFamily="34" charset="0"/>
              </a:rPr>
              <a:t>Facility is operated by LPP-ERM/KMS and FZJ</a:t>
            </a:r>
            <a:endParaRPr lang="en-US" altLang="en-US" sz="2400" dirty="0">
              <a:latin typeface="Calibri" panose="020F0502020204030204" pitchFamily="34" charset="0"/>
            </a:endParaRPr>
          </a:p>
        </p:txBody>
      </p:sp>
    </p:spTree>
    <p:extLst>
      <p:ext uri="{BB962C8B-B14F-4D97-AF65-F5344CB8AC3E}">
        <p14:creationId xmlns:p14="http://schemas.microsoft.com/office/powerpoint/2010/main" val="314304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a:xfrm>
            <a:off x="983432" y="192515"/>
            <a:ext cx="9451776" cy="457200"/>
          </a:xfrm>
        </p:spPr>
        <p:txBody>
          <a:bodyPr/>
          <a:lstStyle/>
          <a:p>
            <a:r>
              <a:rPr lang="en-US" dirty="0"/>
              <a:t>TOMAS: technical capabilities</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graphicFrame>
        <p:nvGraphicFramePr>
          <p:cNvPr id="6" name="Group 113">
            <a:extLst>
              <a:ext uri="{FF2B5EF4-FFF2-40B4-BE49-F238E27FC236}">
                <a16:creationId xmlns:a16="http://schemas.microsoft.com/office/drawing/2014/main" id="{FCB5175C-775D-3E44-8297-12CF521C843B}"/>
              </a:ext>
            </a:extLst>
          </p:cNvPr>
          <p:cNvGraphicFramePr>
            <a:graphicFrameLocks noGrp="1"/>
          </p:cNvGraphicFramePr>
          <p:nvPr/>
        </p:nvGraphicFramePr>
        <p:xfrm>
          <a:off x="465138" y="836613"/>
          <a:ext cx="6062662" cy="4516507"/>
        </p:xfrm>
        <a:graphic>
          <a:graphicData uri="http://schemas.openxmlformats.org/drawingml/2006/table">
            <a:tbl>
              <a:tblPr/>
              <a:tblGrid>
                <a:gridCol w="1872010">
                  <a:extLst>
                    <a:ext uri="{9D8B030D-6E8A-4147-A177-3AD203B41FA5}">
                      <a16:colId xmlns:a16="http://schemas.microsoft.com/office/drawing/2014/main" val="20000"/>
                    </a:ext>
                  </a:extLst>
                </a:gridCol>
                <a:gridCol w="1405632">
                  <a:extLst>
                    <a:ext uri="{9D8B030D-6E8A-4147-A177-3AD203B41FA5}">
                      <a16:colId xmlns:a16="http://schemas.microsoft.com/office/drawing/2014/main" val="20001"/>
                    </a:ext>
                  </a:extLst>
                </a:gridCol>
                <a:gridCol w="1368043">
                  <a:extLst>
                    <a:ext uri="{9D8B030D-6E8A-4147-A177-3AD203B41FA5}">
                      <a16:colId xmlns:a16="http://schemas.microsoft.com/office/drawing/2014/main" val="20002"/>
                    </a:ext>
                  </a:extLst>
                </a:gridCol>
                <a:gridCol w="1416977">
                  <a:extLst>
                    <a:ext uri="{9D8B030D-6E8A-4147-A177-3AD203B41FA5}">
                      <a16:colId xmlns:a16="http://schemas.microsoft.com/office/drawing/2014/main" val="20003"/>
                    </a:ext>
                  </a:extLst>
                </a:gridCol>
              </a:tblGrid>
              <a:tr h="411390">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rgbClr val="023D6B"/>
                          </a:solidFill>
                          <a:effectLst/>
                          <a:latin typeface="Arial" charset="0"/>
                        </a:rPr>
                        <a:t>Parameter</a:t>
                      </a:r>
                      <a:endParaRPr kumimoji="0" lang="de-DE" altLang="de-DE" sz="1400" b="1" i="0" u="none" strike="noStrike" cap="none" normalizeH="0" baseline="0" dirty="0">
                        <a:ln>
                          <a:noFill/>
                        </a:ln>
                        <a:solidFill>
                          <a:srgbClr val="023D6B"/>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rgbClr val="023D6B"/>
                          </a:solidFill>
                          <a:effectLst/>
                          <a:latin typeface="Arial" charset="0"/>
                        </a:rPr>
                        <a:t>TOMAS (GD)</a:t>
                      </a:r>
                      <a:endParaRPr kumimoji="0" lang="de-DE" altLang="de-DE" sz="1400" b="1" i="0" u="none" strike="noStrike" cap="none" normalizeH="0" baseline="0" dirty="0">
                        <a:ln>
                          <a:noFill/>
                        </a:ln>
                        <a:solidFill>
                          <a:srgbClr val="023D6B"/>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rgbClr val="023D6B"/>
                          </a:solidFill>
                          <a:effectLst/>
                          <a:latin typeface="Arial" charset="0"/>
                        </a:rPr>
                        <a:t>TOMAS (EC)</a:t>
                      </a:r>
                      <a:endParaRPr kumimoji="0" lang="de-DE" altLang="de-DE" sz="1400" b="1" i="0" u="none" strike="noStrike" cap="none" normalizeH="0" baseline="0" dirty="0">
                        <a:ln>
                          <a:noFill/>
                        </a:ln>
                        <a:solidFill>
                          <a:srgbClr val="023D6B"/>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de-DE" altLang="de-DE" sz="1400" b="1" i="0" u="none" strike="noStrike" cap="none" normalizeH="0" baseline="0" dirty="0">
                          <a:ln>
                            <a:noFill/>
                          </a:ln>
                          <a:solidFill>
                            <a:srgbClr val="023D6B"/>
                          </a:solidFill>
                          <a:effectLst/>
                          <a:latin typeface="Arial" charset="0"/>
                        </a:rPr>
                        <a:t>TOMAS (IC)</a:t>
                      </a: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8689">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Electron temperature</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 1</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10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 1</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40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 10</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70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872">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El. density</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13</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14</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-3</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16</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17</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-3</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15</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16</a:t>
                      </a:r>
                      <a:r>
                        <a:rPr kumimoji="0" lang="en-US" altLang="de-DE" sz="1400" b="1" i="0" u="none" strike="noStrike" cap="none" normalizeH="0" baseline="0" dirty="0">
                          <a:ln>
                            <a:noFill/>
                          </a:ln>
                          <a:solidFill>
                            <a:schemeClr val="tx1"/>
                          </a:solidFill>
                          <a:effectLst/>
                          <a:latin typeface="Arial" charset="0"/>
                        </a:rPr>
                        <a:t> m</a:t>
                      </a:r>
                      <a:r>
                        <a:rPr kumimoji="0" lang="en-US" altLang="de-DE" sz="1400" b="1" i="0" u="none" strike="noStrike" cap="none" normalizeH="0" baseline="30000" dirty="0">
                          <a:ln>
                            <a:noFill/>
                          </a:ln>
                          <a:solidFill>
                            <a:schemeClr val="tx1"/>
                          </a:solidFill>
                          <a:effectLst/>
                          <a:latin typeface="Arial" charset="0"/>
                        </a:rPr>
                        <a:t>-3</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8692">
                <a:tc>
                  <a:txBody>
                    <a:body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GB" altLang="de-DE" sz="1400" b="1" i="0" u="none" strike="noStrike" cap="none" normalizeH="0" baseline="0" noProof="0" dirty="0">
                          <a:ln>
                            <a:noFill/>
                          </a:ln>
                          <a:solidFill>
                            <a:schemeClr val="tx1"/>
                          </a:solidFill>
                          <a:effectLst/>
                          <a:latin typeface="Arial" charset="0"/>
                        </a:rPr>
                        <a:t>Average neutral particle energy</a:t>
                      </a: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 5</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15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 10</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150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8692">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 Neutral Particle flux</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15</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16</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m</a:t>
                      </a:r>
                      <a:r>
                        <a:rPr kumimoji="0" lang="en-US" altLang="de-DE" sz="1400" b="1" i="0" u="none" strike="noStrike" cap="none" normalizeH="0" baseline="30000" dirty="0">
                          <a:ln>
                            <a:noFill/>
                          </a:ln>
                          <a:solidFill>
                            <a:schemeClr val="tx1"/>
                          </a:solidFill>
                          <a:effectLst/>
                          <a:latin typeface="Arial" charset="0"/>
                        </a:rPr>
                        <a:t>-2</a:t>
                      </a:r>
                      <a:r>
                        <a:rPr kumimoji="0" lang="en-US" altLang="de-DE" sz="1400" b="1" i="0" u="none" strike="noStrike" cap="none" normalizeH="0" baseline="0" dirty="0">
                          <a:ln>
                            <a:noFill/>
                          </a:ln>
                          <a:solidFill>
                            <a:schemeClr val="tx1"/>
                          </a:solidFill>
                          <a:effectLst/>
                          <a:latin typeface="Arial" charset="0"/>
                        </a:rPr>
                        <a:t>s</a:t>
                      </a:r>
                      <a:r>
                        <a:rPr kumimoji="0" lang="en-US" altLang="de-DE" sz="1400" b="1" i="0" u="none" strike="noStrike" cap="none" normalizeH="0" baseline="30000" dirty="0">
                          <a:ln>
                            <a:noFill/>
                          </a:ln>
                          <a:solidFill>
                            <a:schemeClr val="tx1"/>
                          </a:solidFill>
                          <a:effectLst/>
                          <a:latin typeface="Arial" charset="0"/>
                        </a:rPr>
                        <a:t>-1</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16</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17</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m</a:t>
                      </a:r>
                      <a:r>
                        <a:rPr kumimoji="0" lang="en-US" altLang="de-DE" sz="1400" b="1" i="0" u="none" strike="noStrike" cap="none" normalizeH="0" baseline="30000" dirty="0">
                          <a:ln>
                            <a:noFill/>
                          </a:ln>
                          <a:solidFill>
                            <a:schemeClr val="tx1"/>
                          </a:solidFill>
                          <a:effectLst/>
                          <a:latin typeface="Arial" charset="0"/>
                        </a:rPr>
                        <a:t>-2</a:t>
                      </a:r>
                      <a:r>
                        <a:rPr kumimoji="0" lang="en-US" altLang="de-DE" sz="1400" b="1" i="0" u="none" strike="noStrike" cap="none" normalizeH="0" baseline="0" dirty="0">
                          <a:ln>
                            <a:noFill/>
                          </a:ln>
                          <a:solidFill>
                            <a:schemeClr val="tx1"/>
                          </a:solidFill>
                          <a:effectLst/>
                          <a:latin typeface="Arial" charset="0"/>
                        </a:rPr>
                        <a:t>s</a:t>
                      </a:r>
                      <a:r>
                        <a:rPr kumimoji="0" lang="en-US" altLang="de-DE" sz="1400" b="1" i="0" u="none" strike="noStrike" cap="none" normalizeH="0" baseline="30000" dirty="0">
                          <a:ln>
                            <a:noFill/>
                          </a:ln>
                          <a:solidFill>
                            <a:schemeClr val="tx1"/>
                          </a:solidFill>
                          <a:effectLst/>
                          <a:latin typeface="Arial" charset="0"/>
                        </a:rPr>
                        <a:t>-1</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2035">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Ion flux density</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-2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-1</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Am</a:t>
                      </a:r>
                      <a:r>
                        <a:rPr kumimoji="0" lang="en-US" altLang="de-DE" sz="1400" b="1" i="0" u="none" strike="noStrike" cap="none" normalizeH="0" baseline="30000" dirty="0">
                          <a:ln>
                            <a:noFill/>
                          </a:ln>
                          <a:solidFill>
                            <a:schemeClr val="tx1"/>
                          </a:solidFill>
                          <a:effectLst/>
                          <a:latin typeface="Arial" charset="0"/>
                        </a:rPr>
                        <a:t>-2</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0</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Am</a:t>
                      </a:r>
                      <a:r>
                        <a:rPr kumimoji="0" lang="en-US" altLang="de-DE" sz="1400" b="1" i="0" u="none" strike="noStrike" cap="none" normalizeH="0" baseline="30000" dirty="0">
                          <a:ln>
                            <a:noFill/>
                          </a:ln>
                          <a:solidFill>
                            <a:schemeClr val="tx1"/>
                          </a:solidFill>
                          <a:effectLst/>
                          <a:latin typeface="Arial" charset="0"/>
                        </a:rPr>
                        <a:t>-2</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~10</a:t>
                      </a:r>
                      <a:r>
                        <a:rPr kumimoji="0" lang="en-US" altLang="de-DE" sz="1400" b="1" i="0" u="none" strike="noStrike" cap="none" normalizeH="0" baseline="30000" dirty="0">
                          <a:ln>
                            <a:noFill/>
                          </a:ln>
                          <a:solidFill>
                            <a:schemeClr val="tx1"/>
                          </a:solidFill>
                          <a:effectLst/>
                          <a:latin typeface="Arial" charset="0"/>
                        </a:rPr>
                        <a:t>-1 </a:t>
                      </a:r>
                      <a:r>
                        <a:rPr kumimoji="0" lang="en-US" altLang="de-DE" sz="1400" b="1" i="0" u="none" strike="noStrike" cap="none" normalizeH="0" baseline="0" dirty="0">
                          <a:ln>
                            <a:noFill/>
                          </a:ln>
                          <a:solidFill>
                            <a:schemeClr val="tx1"/>
                          </a:solidFill>
                          <a:effectLst/>
                          <a:latin typeface="Arial" charset="0"/>
                        </a:rPr>
                        <a:t>– 10</a:t>
                      </a:r>
                      <a:r>
                        <a:rPr kumimoji="0" lang="en-US" altLang="de-DE" sz="1400" b="1" i="0" u="none" strike="noStrike" cap="none" normalizeH="0" baseline="30000" dirty="0">
                          <a:ln>
                            <a:noFill/>
                          </a:ln>
                          <a:solidFill>
                            <a:schemeClr val="tx1"/>
                          </a:solidFill>
                          <a:effectLst/>
                          <a:latin typeface="Arial" charset="0"/>
                        </a:rPr>
                        <a:t>0</a:t>
                      </a:r>
                      <a:r>
                        <a:rPr kumimoji="0" lang="en-US" altLang="de-DE" sz="1400" b="1" i="0" u="none" strike="noStrike" cap="none" normalizeH="0" baseline="0" dirty="0">
                          <a:ln>
                            <a:noFill/>
                          </a:ln>
                          <a:solidFill>
                            <a:schemeClr val="tx1"/>
                          </a:solidFill>
                          <a:effectLst/>
                          <a:latin typeface="Arial" charset="0"/>
                        </a:rPr>
                        <a:t> </a:t>
                      </a:r>
                      <a:br>
                        <a:rPr kumimoji="0" lang="en-US" altLang="de-DE" sz="1400" b="1" i="0" u="none" strike="noStrike" cap="none" normalizeH="0" baseline="0" dirty="0">
                          <a:ln>
                            <a:noFill/>
                          </a:ln>
                          <a:solidFill>
                            <a:schemeClr val="tx1"/>
                          </a:solidFill>
                          <a:effectLst/>
                          <a:latin typeface="Arial" charset="0"/>
                        </a:rPr>
                      </a:br>
                      <a:r>
                        <a:rPr kumimoji="0" lang="en-US" altLang="de-DE" sz="1400" b="1" i="0" u="none" strike="noStrike" cap="none" normalizeH="0" baseline="0" dirty="0">
                          <a:ln>
                            <a:noFill/>
                          </a:ln>
                          <a:solidFill>
                            <a:schemeClr val="tx1"/>
                          </a:solidFill>
                          <a:effectLst/>
                          <a:latin typeface="Arial" charset="0"/>
                        </a:rPr>
                        <a:t>Am</a:t>
                      </a:r>
                      <a:r>
                        <a:rPr kumimoji="0" lang="en-US" altLang="de-DE" sz="1400" b="1" i="0" u="none" strike="noStrike" cap="none" normalizeH="0" baseline="30000" dirty="0">
                          <a:ln>
                            <a:noFill/>
                          </a:ln>
                          <a:solidFill>
                            <a:schemeClr val="tx1"/>
                          </a:solidFill>
                          <a:effectLst/>
                          <a:latin typeface="Arial" charset="0"/>
                        </a:rPr>
                        <a:t>-2</a:t>
                      </a:r>
                      <a:endParaRPr kumimoji="0" lang="de-DE" altLang="de-DE" sz="1400" b="1" i="0" u="none" strike="noStrike" cap="none" normalizeH="0" baseline="3000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8689">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Incident ion energy</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~10</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300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~1</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5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~1</a:t>
                      </a:r>
                      <a:r>
                        <a:rPr kumimoji="0" lang="de-DE" altLang="de-DE" sz="1400" b="1" i="0" u="none" strike="noStrike" cap="none" normalizeH="0" baseline="0" dirty="0">
                          <a:ln>
                            <a:noFill/>
                          </a:ln>
                          <a:solidFill>
                            <a:schemeClr val="tx1"/>
                          </a:solidFill>
                          <a:effectLst/>
                          <a:latin typeface="Arial" charset="0"/>
                        </a:rPr>
                        <a:t> </a:t>
                      </a:r>
                      <a:r>
                        <a:rPr kumimoji="0" lang="en-US" altLang="de-DE" sz="1400" b="1" i="0" u="none" strike="noStrike" cap="none" normalizeH="0" baseline="0" dirty="0">
                          <a:ln>
                            <a:noFill/>
                          </a:ln>
                          <a:solidFill>
                            <a:schemeClr val="tx1"/>
                          </a:solidFill>
                          <a:effectLst/>
                          <a:latin typeface="Arial" charset="0"/>
                        </a:rPr>
                        <a:t>– 15 eV</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8692">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a:ln>
                            <a:noFill/>
                          </a:ln>
                          <a:solidFill>
                            <a:schemeClr val="tx1"/>
                          </a:solidFill>
                          <a:effectLst/>
                          <a:latin typeface="Arial" charset="0"/>
                        </a:rPr>
                        <a:t>Wall (sample) temperature</a:t>
                      </a:r>
                      <a:endParaRPr kumimoji="0" lang="de-DE" altLang="de-DE" sz="1400" b="1" i="0" u="none" strike="noStrike" cap="none" normalizeH="0" baseline="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300 – 850* K</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de-DE" altLang="de-DE" sz="1400" b="1" i="0" u="none" strike="noStrike" cap="none" normalizeH="0" baseline="0" dirty="0">
                          <a:ln>
                            <a:noFill/>
                          </a:ln>
                          <a:solidFill>
                            <a:schemeClr val="tx1"/>
                          </a:solidFill>
                          <a:effectLst/>
                          <a:latin typeface="Arial" charset="0"/>
                        </a:rPr>
                        <a:t>300 </a:t>
                      </a:r>
                      <a:r>
                        <a:rPr kumimoji="0" lang="en-US" altLang="de-DE" sz="1400" b="1" i="0" u="none" strike="noStrike" cap="none" normalizeH="0" baseline="0" dirty="0">
                          <a:ln>
                            <a:noFill/>
                          </a:ln>
                          <a:solidFill>
                            <a:schemeClr val="tx1"/>
                          </a:solidFill>
                          <a:effectLst/>
                          <a:latin typeface="Arial" charset="0"/>
                        </a:rPr>
                        <a:t>– 850* K</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de-DE" altLang="de-DE" sz="1400" b="1" i="0" u="none" strike="noStrike" cap="none" normalizeH="0" baseline="0" dirty="0">
                          <a:ln>
                            <a:noFill/>
                          </a:ln>
                          <a:solidFill>
                            <a:schemeClr val="tx1"/>
                          </a:solidFill>
                          <a:effectLst/>
                          <a:latin typeface="Arial" charset="0"/>
                        </a:rPr>
                        <a:t>300 </a:t>
                      </a:r>
                      <a:r>
                        <a:rPr kumimoji="0" lang="en-US" altLang="de-DE" sz="1400" b="1" i="0" u="none" strike="noStrike" cap="none" normalizeH="0" baseline="0" dirty="0">
                          <a:ln>
                            <a:noFill/>
                          </a:ln>
                          <a:solidFill>
                            <a:schemeClr val="tx1"/>
                          </a:solidFill>
                          <a:effectLst/>
                          <a:latin typeface="Arial" charset="0"/>
                        </a:rPr>
                        <a:t>– 850* K</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98684">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a:ln>
                            <a:noFill/>
                          </a:ln>
                          <a:solidFill>
                            <a:schemeClr val="tx1"/>
                          </a:solidFill>
                          <a:effectLst/>
                          <a:latin typeface="Arial" charset="0"/>
                        </a:rPr>
                        <a:t>Impurities</a:t>
                      </a:r>
                      <a:endParaRPr kumimoji="0" lang="de-DE" altLang="de-DE" sz="1400" b="1" i="0" u="none" strike="noStrike" cap="none" normalizeH="0" baseline="0">
                        <a:ln>
                          <a:noFill/>
                        </a:ln>
                        <a:solidFill>
                          <a:schemeClr val="tx1"/>
                        </a:solidFill>
                        <a:effectLst/>
                        <a:latin typeface="Arial" charset="0"/>
                      </a:endParaRPr>
                    </a:p>
                  </a:txBody>
                  <a:tcPr marL="35997" marR="35997" marT="35998" marB="3599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pPr>
                      <a:r>
                        <a:rPr kumimoji="0" lang="en-US" altLang="de-DE" sz="1400" b="1" i="0" u="none" strike="noStrike" cap="none" normalizeH="0" baseline="0" dirty="0">
                          <a:ln>
                            <a:noFill/>
                          </a:ln>
                          <a:solidFill>
                            <a:schemeClr val="tx1"/>
                          </a:solidFill>
                          <a:effectLst/>
                          <a:latin typeface="Arial" charset="0"/>
                        </a:rPr>
                        <a:t>Ar, N, C, Cu</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009EE0"/>
                        </a:buClr>
                        <a:defRPr sz="2000">
                          <a:solidFill>
                            <a:schemeClr val="tx1"/>
                          </a:solidFill>
                          <a:latin typeface="Arial" charset="0"/>
                        </a:defRPr>
                      </a:lvl1pPr>
                      <a:lvl2pPr>
                        <a:spcBef>
                          <a:spcPct val="20000"/>
                        </a:spcBef>
                        <a:buClr>
                          <a:srgbClr val="005B82"/>
                        </a:buClr>
                        <a:buFont typeface="Wingdings" pitchFamily="2" charset="2"/>
                        <a:defRPr sz="2000">
                          <a:solidFill>
                            <a:schemeClr val="tx1"/>
                          </a:solidFill>
                          <a:latin typeface="Arial" charset="0"/>
                        </a:defRPr>
                      </a:lvl2pPr>
                      <a:lvl3pPr>
                        <a:spcBef>
                          <a:spcPct val="20000"/>
                        </a:spcBef>
                        <a:buClr>
                          <a:srgbClr val="005B82"/>
                        </a:buClr>
                        <a:buFont typeface="Wingdings" pitchFamily="2" charset="2"/>
                        <a:defRPr sz="2000" i="1">
                          <a:solidFill>
                            <a:schemeClr val="tx1"/>
                          </a:solidFill>
                          <a:latin typeface="Arial" charset="0"/>
                        </a:defRPr>
                      </a:lvl3pPr>
                      <a:lvl4pPr>
                        <a:spcBef>
                          <a:spcPct val="20000"/>
                        </a:spcBef>
                        <a:buClr>
                          <a:srgbClr val="009EE0"/>
                        </a:buClr>
                        <a:defRPr>
                          <a:solidFill>
                            <a:schemeClr val="tx1"/>
                          </a:solidFill>
                          <a:latin typeface="Arial" charset="0"/>
                        </a:defRPr>
                      </a:lvl4pPr>
                      <a:lvl5pPr>
                        <a:spcBef>
                          <a:spcPct val="20000"/>
                        </a:spcBef>
                        <a:buClr>
                          <a:srgbClr val="009EE0"/>
                        </a:buClr>
                        <a:defRPr>
                          <a:solidFill>
                            <a:schemeClr val="tx1"/>
                          </a:solidFill>
                          <a:latin typeface="Arial" charset="0"/>
                        </a:defRPr>
                      </a:lvl5pPr>
                      <a:lvl6pPr fontAlgn="base">
                        <a:spcBef>
                          <a:spcPct val="20000"/>
                        </a:spcBef>
                        <a:spcAft>
                          <a:spcPct val="0"/>
                        </a:spcAft>
                        <a:buClr>
                          <a:srgbClr val="009EE0"/>
                        </a:buClr>
                        <a:defRPr>
                          <a:solidFill>
                            <a:schemeClr val="tx1"/>
                          </a:solidFill>
                          <a:latin typeface="Arial" charset="0"/>
                        </a:defRPr>
                      </a:lvl6pPr>
                      <a:lvl7pPr fontAlgn="base">
                        <a:spcBef>
                          <a:spcPct val="20000"/>
                        </a:spcBef>
                        <a:spcAft>
                          <a:spcPct val="0"/>
                        </a:spcAft>
                        <a:buClr>
                          <a:srgbClr val="009EE0"/>
                        </a:buClr>
                        <a:defRPr>
                          <a:solidFill>
                            <a:schemeClr val="tx1"/>
                          </a:solidFill>
                          <a:latin typeface="Arial" charset="0"/>
                        </a:defRPr>
                      </a:lvl7pPr>
                      <a:lvl8pPr fontAlgn="base">
                        <a:spcBef>
                          <a:spcPct val="20000"/>
                        </a:spcBef>
                        <a:spcAft>
                          <a:spcPct val="0"/>
                        </a:spcAft>
                        <a:buClr>
                          <a:srgbClr val="009EE0"/>
                        </a:buClr>
                        <a:defRPr>
                          <a:solidFill>
                            <a:schemeClr val="tx1"/>
                          </a:solidFill>
                          <a:latin typeface="Arial" charset="0"/>
                        </a:defRPr>
                      </a:lvl8pPr>
                      <a:lvl9pPr fontAlgn="base">
                        <a:spcBef>
                          <a:spcPct val="20000"/>
                        </a:spcBef>
                        <a:spcAft>
                          <a:spcPct val="0"/>
                        </a:spcAft>
                        <a:buClr>
                          <a:srgbClr val="009EE0"/>
                        </a:buClr>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Ar, N, C, Cu</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09EE0"/>
                        </a:buClr>
                        <a:buSzTx/>
                        <a:buFontTx/>
                        <a:buNone/>
                        <a:tabLst/>
                        <a:defRPr/>
                      </a:pPr>
                      <a:r>
                        <a:rPr kumimoji="0" lang="en-US" altLang="de-DE" sz="1400" b="1" i="0" u="none" strike="noStrike" cap="none" normalizeH="0" baseline="0" dirty="0">
                          <a:ln>
                            <a:noFill/>
                          </a:ln>
                          <a:solidFill>
                            <a:schemeClr val="tx1"/>
                          </a:solidFill>
                          <a:effectLst/>
                          <a:latin typeface="Arial" charset="0"/>
                        </a:rPr>
                        <a:t>Ar, N, C, Cu</a:t>
                      </a:r>
                      <a:endParaRPr kumimoji="0" lang="de-DE" altLang="de-DE" sz="1400" b="1" i="0" u="none" strike="noStrike" cap="none" normalizeH="0" baseline="0" dirty="0">
                        <a:ln>
                          <a:noFill/>
                        </a:ln>
                        <a:solidFill>
                          <a:schemeClr val="tx1"/>
                        </a:solidFill>
                        <a:effectLst/>
                        <a:latin typeface="Arial" charset="0"/>
                      </a:endParaRPr>
                    </a:p>
                  </a:txBody>
                  <a:tcPr marL="35997" marR="35997" marT="35998" marB="359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Text Box 112">
            <a:extLst>
              <a:ext uri="{FF2B5EF4-FFF2-40B4-BE49-F238E27FC236}">
                <a16:creationId xmlns:a16="http://schemas.microsoft.com/office/drawing/2014/main" id="{0D5A1161-2278-B74A-B246-3181367064E5}"/>
              </a:ext>
            </a:extLst>
          </p:cNvPr>
          <p:cNvSpPr txBox="1">
            <a:spLocks noChangeArrowheads="1"/>
          </p:cNvSpPr>
          <p:nvPr/>
        </p:nvSpPr>
        <p:spPr bwMode="auto">
          <a:xfrm>
            <a:off x="407988" y="5445125"/>
            <a:ext cx="6192837" cy="892175"/>
          </a:xfrm>
          <a:prstGeom prst="rect">
            <a:avLst/>
          </a:prstGeom>
          <a:noFill/>
          <a:ln>
            <a:noFill/>
          </a:ln>
          <a:effectLst/>
        </p:spPr>
        <p:txBody>
          <a:bodyPr lIns="0" tIns="0" rIns="0" bIns="0">
            <a:spAutoFit/>
          </a:bodyPr>
          <a:lstStyle>
            <a:lvl1pPr marL="360363" indent="-360363" eaLnBrk="0" hangingPunct="0">
              <a:tabLst>
                <a:tab pos="360363" algn="l"/>
              </a:tabLst>
              <a:defRPr>
                <a:solidFill>
                  <a:schemeClr val="tx1"/>
                </a:solidFill>
                <a:latin typeface="Arial" pitchFamily="34" charset="0"/>
              </a:defRPr>
            </a:lvl1pPr>
            <a:lvl2pPr marL="742950" indent="-285750" eaLnBrk="0" hangingPunct="0">
              <a:tabLst>
                <a:tab pos="360363" algn="l"/>
              </a:tabLst>
              <a:defRPr>
                <a:solidFill>
                  <a:schemeClr val="tx1"/>
                </a:solidFill>
                <a:latin typeface="Arial" pitchFamily="34" charset="0"/>
              </a:defRPr>
            </a:lvl2pPr>
            <a:lvl3pPr marL="1143000" indent="-228600" eaLnBrk="0" hangingPunct="0">
              <a:tabLst>
                <a:tab pos="360363" algn="l"/>
              </a:tabLst>
              <a:defRPr>
                <a:solidFill>
                  <a:schemeClr val="tx1"/>
                </a:solidFill>
                <a:latin typeface="Arial" pitchFamily="34" charset="0"/>
              </a:defRPr>
            </a:lvl3pPr>
            <a:lvl4pPr marL="1600200" indent="-228600" eaLnBrk="0" hangingPunct="0">
              <a:tabLst>
                <a:tab pos="360363" algn="l"/>
              </a:tabLst>
              <a:defRPr>
                <a:solidFill>
                  <a:schemeClr val="tx1"/>
                </a:solidFill>
                <a:latin typeface="Arial" pitchFamily="34" charset="0"/>
              </a:defRPr>
            </a:lvl4pPr>
            <a:lvl5pPr marL="2057400" indent="-228600" eaLnBrk="0" hangingPunct="0">
              <a:tabLst>
                <a:tab pos="360363" algn="l"/>
              </a:tabLst>
              <a:defRPr>
                <a:solidFill>
                  <a:schemeClr val="tx1"/>
                </a:solidFill>
                <a:latin typeface="Arial" pitchFamily="34" charset="0"/>
              </a:defRPr>
            </a:lvl5pPr>
            <a:lvl6pPr marL="2514600" indent="-228600" eaLnBrk="0" fontAlgn="base" hangingPunct="0">
              <a:spcBef>
                <a:spcPct val="0"/>
              </a:spcBef>
              <a:spcAft>
                <a:spcPct val="0"/>
              </a:spcAft>
              <a:tabLst>
                <a:tab pos="360363" algn="l"/>
              </a:tabLst>
              <a:defRPr>
                <a:solidFill>
                  <a:schemeClr val="tx1"/>
                </a:solidFill>
                <a:latin typeface="Arial" pitchFamily="34" charset="0"/>
              </a:defRPr>
            </a:lvl6pPr>
            <a:lvl7pPr marL="2971800" indent="-228600" eaLnBrk="0" fontAlgn="base" hangingPunct="0">
              <a:spcBef>
                <a:spcPct val="0"/>
              </a:spcBef>
              <a:spcAft>
                <a:spcPct val="0"/>
              </a:spcAft>
              <a:tabLst>
                <a:tab pos="360363" algn="l"/>
              </a:tabLst>
              <a:defRPr>
                <a:solidFill>
                  <a:schemeClr val="tx1"/>
                </a:solidFill>
                <a:latin typeface="Arial" pitchFamily="34" charset="0"/>
              </a:defRPr>
            </a:lvl7pPr>
            <a:lvl8pPr marL="3429000" indent="-228600" eaLnBrk="0" fontAlgn="base" hangingPunct="0">
              <a:spcBef>
                <a:spcPct val="0"/>
              </a:spcBef>
              <a:spcAft>
                <a:spcPct val="0"/>
              </a:spcAft>
              <a:tabLst>
                <a:tab pos="360363" algn="l"/>
              </a:tabLst>
              <a:defRPr>
                <a:solidFill>
                  <a:schemeClr val="tx1"/>
                </a:solidFill>
                <a:latin typeface="Arial" pitchFamily="34" charset="0"/>
              </a:defRPr>
            </a:lvl8pPr>
            <a:lvl9pPr marL="3886200" indent="-228600" eaLnBrk="0" fontAlgn="base" hangingPunct="0">
              <a:spcBef>
                <a:spcPct val="0"/>
              </a:spcBef>
              <a:spcAft>
                <a:spcPct val="0"/>
              </a:spcAft>
              <a:tabLst>
                <a:tab pos="360363" algn="l"/>
              </a:tabLst>
              <a:defRPr>
                <a:solidFill>
                  <a:schemeClr val="tx1"/>
                </a:solidFill>
                <a:latin typeface="Arial" pitchFamily="34" charset="0"/>
              </a:defRPr>
            </a:lvl9pPr>
          </a:lstStyle>
          <a:p>
            <a:pPr marL="0" indent="0" eaLnBrk="1" fontAlgn="auto" hangingPunct="1">
              <a:spcBef>
                <a:spcPts val="600"/>
              </a:spcBef>
              <a:spcAft>
                <a:spcPts val="0"/>
              </a:spcAft>
              <a:tabLst>
                <a:tab pos="0" algn="l"/>
              </a:tabLst>
              <a:defRPr/>
            </a:pPr>
            <a:r>
              <a:rPr lang="en-US" altLang="de-DE" sz="1600" b="1" dirty="0"/>
              <a:t>The sample load-lock system allows for</a:t>
            </a:r>
          </a:p>
          <a:p>
            <a:pPr marL="182563" indent="-182563" eaLnBrk="1" fontAlgn="auto" hangingPunct="1">
              <a:spcBef>
                <a:spcPts val="600"/>
              </a:spcBef>
              <a:spcAft>
                <a:spcPts val="0"/>
              </a:spcAft>
              <a:buFont typeface="Wingdings" pitchFamily="2" charset="2"/>
              <a:buChar char="Ø"/>
              <a:tabLst>
                <a:tab pos="182563" algn="l"/>
              </a:tabLst>
              <a:defRPr/>
            </a:pPr>
            <a:r>
              <a:rPr lang="en-US" altLang="de-DE" sz="1600" b="1" dirty="0"/>
              <a:t>Local measurements of ion energy spectra</a:t>
            </a:r>
          </a:p>
          <a:p>
            <a:pPr marL="182563" indent="-182563" eaLnBrk="1" fontAlgn="auto" hangingPunct="1">
              <a:spcBef>
                <a:spcPts val="600"/>
              </a:spcBef>
              <a:spcAft>
                <a:spcPts val="0"/>
              </a:spcAft>
              <a:buFont typeface="Wingdings" pitchFamily="2" charset="2"/>
              <a:buChar char="Ø"/>
              <a:tabLst>
                <a:tab pos="182563" algn="l"/>
              </a:tabLst>
              <a:defRPr/>
            </a:pPr>
            <a:r>
              <a:rPr lang="en-US" altLang="de-DE" sz="1600" b="1" dirty="0"/>
              <a:t>Material sample exposure as PFC and inside plasma</a:t>
            </a:r>
          </a:p>
        </p:txBody>
      </p:sp>
      <p:sp>
        <p:nvSpPr>
          <p:cNvPr id="8" name="Textfeld 22">
            <a:extLst>
              <a:ext uri="{FF2B5EF4-FFF2-40B4-BE49-F238E27FC236}">
                <a16:creationId xmlns:a16="http://schemas.microsoft.com/office/drawing/2014/main" id="{B491F3C9-5EA4-CB4E-B153-C3816C23CA5B}"/>
              </a:ext>
            </a:extLst>
          </p:cNvPr>
          <p:cNvSpPr txBox="1"/>
          <p:nvPr/>
        </p:nvSpPr>
        <p:spPr>
          <a:xfrm>
            <a:off x="6802438" y="4868863"/>
            <a:ext cx="5183187" cy="1600200"/>
          </a:xfrm>
          <a:prstGeom prst="rect">
            <a:avLst/>
          </a:prstGeom>
          <a:noFill/>
        </p:spPr>
        <p:txBody>
          <a:bodyPr>
            <a:spAutoFit/>
          </a:bodyPr>
          <a:lstStyle/>
          <a:p>
            <a:pPr algn="ctr" eaLnBrk="1" fontAlgn="auto" hangingPunct="1">
              <a:spcBef>
                <a:spcPts val="0"/>
              </a:spcBef>
              <a:spcAft>
                <a:spcPts val="0"/>
              </a:spcAft>
              <a:defRPr/>
            </a:pPr>
            <a:r>
              <a:rPr lang="en-GB" sz="1400" dirty="0">
                <a:latin typeface="+mn-lt"/>
              </a:rPr>
              <a:t>VD — video diagnostics, PD — photodetector, OES — optical emission spectroscopy, MW — microwave system for ECWC, RFEA — residual field energy </a:t>
            </a:r>
            <a:r>
              <a:rPr lang="en-GB" sz="1400" dirty="0" err="1">
                <a:latin typeface="+mn-lt"/>
              </a:rPr>
              <a:t>analyzer</a:t>
            </a:r>
            <a:r>
              <a:rPr lang="en-GB" sz="1400" dirty="0">
                <a:latin typeface="+mn-lt"/>
              </a:rPr>
              <a:t>, QMS — quadrupole mass spectrometer, ToF NPA — time-of flight neutral particle </a:t>
            </a:r>
            <a:r>
              <a:rPr lang="en-GB" sz="1400" dirty="0" err="1">
                <a:latin typeface="+mn-lt"/>
              </a:rPr>
              <a:t>analyzer</a:t>
            </a:r>
            <a:r>
              <a:rPr lang="en-GB" sz="1400" dirty="0">
                <a:latin typeface="+mn-lt"/>
              </a:rPr>
              <a:t>, VG — vacuum gauges, RF — radio frequency system for ICWC, TP — triple probe, SP — single probe, GD — glow discharge system for GDC</a:t>
            </a:r>
          </a:p>
        </p:txBody>
      </p:sp>
      <p:pic>
        <p:nvPicPr>
          <p:cNvPr id="9" name="Picture 2">
            <a:extLst>
              <a:ext uri="{FF2B5EF4-FFF2-40B4-BE49-F238E27FC236}">
                <a16:creationId xmlns:a16="http://schemas.microsoft.com/office/drawing/2014/main" id="{1E84E838-EE9F-FF46-9127-E99EC7357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079500"/>
            <a:ext cx="4005263"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629EC0D9-BE28-9E4B-A30A-9EB4BBBDD8C6}"/>
              </a:ext>
            </a:extLst>
          </p:cNvPr>
          <p:cNvSpPr>
            <a:spLocks noChangeArrowheads="1"/>
          </p:cNvSpPr>
          <p:nvPr/>
        </p:nvSpPr>
        <p:spPr bwMode="auto">
          <a:xfrm>
            <a:off x="398234" y="6293832"/>
            <a:ext cx="11033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100" dirty="0"/>
              <a:t>* Active heating</a:t>
            </a:r>
            <a:endParaRPr lang="en-US" altLang="en-US" sz="1100" dirty="0"/>
          </a:p>
        </p:txBody>
      </p:sp>
    </p:spTree>
    <p:extLst>
      <p:ext uri="{BB962C8B-B14F-4D97-AF65-F5344CB8AC3E}">
        <p14:creationId xmlns:p14="http://schemas.microsoft.com/office/powerpoint/2010/main" val="356933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a:xfrm>
            <a:off x="983431" y="192515"/>
            <a:ext cx="11095679" cy="457200"/>
          </a:xfrm>
        </p:spPr>
        <p:txBody>
          <a:bodyPr/>
          <a:lstStyle/>
          <a:p>
            <a:r>
              <a:rPr lang="en-US" dirty="0"/>
              <a:t>“Synergy ” of FZJ devices, tools and diagnostics for boronization studies</a:t>
            </a:r>
          </a:p>
        </p:txBody>
      </p:sp>
      <p:sp>
        <p:nvSpPr>
          <p:cNvPr id="3" name="Content Placeholder 2">
            <a:extLst>
              <a:ext uri="{FF2B5EF4-FFF2-40B4-BE49-F238E27FC236}">
                <a16:creationId xmlns:a16="http://schemas.microsoft.com/office/drawing/2014/main" id="{9EB9CFC6-CA00-0444-A402-E7F79E4D6CA6}"/>
              </a:ext>
            </a:extLst>
          </p:cNvPr>
          <p:cNvSpPr>
            <a:spLocks noGrp="1"/>
          </p:cNvSpPr>
          <p:nvPr>
            <p:ph idx="1"/>
          </p:nvPr>
        </p:nvSpPr>
        <p:spPr>
          <a:xfrm>
            <a:off x="603955" y="1349753"/>
            <a:ext cx="10984089" cy="5315732"/>
          </a:xfrm>
        </p:spPr>
        <p:txBody>
          <a:bodyPr>
            <a:normAutofit lnSpcReduction="10000"/>
          </a:bodyPr>
          <a:lstStyle/>
          <a:p>
            <a:r>
              <a:rPr lang="en-US" dirty="0"/>
              <a:t>Sample preparation (</a:t>
            </a:r>
            <a:r>
              <a:rPr lang="en-GB" dirty="0"/>
              <a:t>1x1 cm</a:t>
            </a:r>
            <a:r>
              <a:rPr lang="en-GB" baseline="30000" dirty="0"/>
              <a:t>2</a:t>
            </a:r>
            <a:r>
              <a:rPr lang="en-US" dirty="0"/>
              <a:t>) (see talk by A. </a:t>
            </a:r>
            <a:r>
              <a:rPr lang="en-US" dirty="0" err="1"/>
              <a:t>Hakola</a:t>
            </a:r>
            <a:r>
              <a:rPr lang="en-US" dirty="0"/>
              <a:t>)</a:t>
            </a:r>
          </a:p>
          <a:p>
            <a:pPr lvl="1">
              <a:buFont typeface="Wingdings" pitchFamily="2" charset="2"/>
              <a:buChar char="Ø"/>
            </a:pPr>
            <a:r>
              <a:rPr lang="en-US" dirty="0"/>
              <a:t>Manufacturing, polishing, annealing</a:t>
            </a:r>
          </a:p>
          <a:p>
            <a:pPr lvl="1">
              <a:buFont typeface="Wingdings" pitchFamily="2" charset="2"/>
              <a:buChar char="Ø"/>
            </a:pPr>
            <a:r>
              <a:rPr lang="en-GB" dirty="0"/>
              <a:t>Boron coating by physical vapor deposition (PVD) using RF magnetron sputter device </a:t>
            </a:r>
          </a:p>
          <a:p>
            <a:pPr lvl="1">
              <a:buFont typeface="Wingdings" pitchFamily="2" charset="2"/>
              <a:buChar char="Ø"/>
            </a:pPr>
            <a:r>
              <a:rPr lang="en-US" dirty="0"/>
              <a:t>Deuterium insertion close to substrate during deposition process</a:t>
            </a:r>
          </a:p>
          <a:p>
            <a:r>
              <a:rPr lang="en-US" dirty="0"/>
              <a:t>Sample pre-characterization and post-mortem analysis</a:t>
            </a:r>
          </a:p>
          <a:p>
            <a:pPr lvl="1">
              <a:buFont typeface="Wingdings" pitchFamily="2" charset="2"/>
              <a:buChar char="Ø"/>
            </a:pPr>
            <a:r>
              <a:rPr lang="en-US" dirty="0"/>
              <a:t>Boron layer characterization (</a:t>
            </a:r>
            <a:r>
              <a:rPr lang="en-GB" dirty="0"/>
              <a:t>crystal phase, microstructure, thickness and elemental composition</a:t>
            </a:r>
            <a:r>
              <a:rPr lang="en-US" dirty="0"/>
              <a:t>) </a:t>
            </a:r>
          </a:p>
          <a:p>
            <a:pPr marL="342900" lvl="1" indent="0">
              <a:buNone/>
            </a:pPr>
            <a:r>
              <a:rPr lang="en-US" dirty="0"/>
              <a:t>-&gt; XRD, FIB/SEM, EDX</a:t>
            </a:r>
          </a:p>
          <a:p>
            <a:pPr lvl="1">
              <a:buFont typeface="Wingdings" pitchFamily="2" charset="2"/>
              <a:buChar char="Ø"/>
            </a:pPr>
            <a:r>
              <a:rPr lang="en-US" dirty="0"/>
              <a:t>Deuterium content -&gt; NRA, TDS</a:t>
            </a:r>
          </a:p>
          <a:p>
            <a:r>
              <a:rPr lang="en-US" dirty="0"/>
              <a:t>Sample exposure to ITER – relevant plasmas</a:t>
            </a:r>
          </a:p>
          <a:p>
            <a:pPr lvl="1">
              <a:buFont typeface="Wingdings" pitchFamily="2" charset="2"/>
              <a:buChar char="Ø"/>
            </a:pPr>
            <a:r>
              <a:rPr lang="en-US" dirty="0"/>
              <a:t>PSI-2</a:t>
            </a:r>
          </a:p>
          <a:p>
            <a:pPr lvl="2">
              <a:buFont typeface="Wingdings" pitchFamily="2" charset="2"/>
              <a:buChar char="Ø"/>
            </a:pPr>
            <a:r>
              <a:rPr lang="en-US" dirty="0"/>
              <a:t>Transient ion flux and fluence plasmas for erosion and isotope exchange studies</a:t>
            </a:r>
          </a:p>
          <a:p>
            <a:pPr lvl="2">
              <a:buFont typeface="Wingdings" pitchFamily="2" charset="2"/>
              <a:buChar char="Ø"/>
            </a:pPr>
            <a:r>
              <a:rPr lang="en-US" dirty="0"/>
              <a:t>ELM, disruptions influence on boron coated PFCs</a:t>
            </a:r>
          </a:p>
          <a:p>
            <a:pPr lvl="1">
              <a:buFont typeface="Wingdings" pitchFamily="2" charset="2"/>
              <a:buChar char="Ø"/>
            </a:pPr>
            <a:r>
              <a:rPr lang="en-US" dirty="0"/>
              <a:t>TOMAS</a:t>
            </a:r>
          </a:p>
          <a:p>
            <a:pPr lvl="2">
              <a:buFont typeface="Wingdings" pitchFamily="2" charset="2"/>
              <a:buChar char="Ø"/>
            </a:pPr>
            <a:r>
              <a:rPr lang="en-US" dirty="0"/>
              <a:t>ICWC and GDC wall conditioning plasmas</a:t>
            </a:r>
          </a:p>
          <a:p>
            <a:pPr lvl="2">
              <a:buFont typeface="Wingdings" pitchFamily="2" charset="2"/>
              <a:buChar char="Ø"/>
            </a:pPr>
            <a:r>
              <a:rPr lang="en-US" dirty="0"/>
              <a:t>Simulation of fuel removal and boron layer erosion by charge-exchange neutrals</a:t>
            </a:r>
          </a:p>
          <a:p>
            <a:r>
              <a:rPr lang="en-US" dirty="0"/>
              <a:t>Modelling support (see talk by D. </a:t>
            </a:r>
            <a:r>
              <a:rPr lang="en-US" dirty="0" err="1"/>
              <a:t>Matveev</a:t>
            </a:r>
            <a:r>
              <a:rPr lang="en-US" dirty="0"/>
              <a:t>)</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6" name="Content Placeholder 2">
            <a:extLst>
              <a:ext uri="{FF2B5EF4-FFF2-40B4-BE49-F238E27FC236}">
                <a16:creationId xmlns:a16="http://schemas.microsoft.com/office/drawing/2014/main" id="{2F5FC8DA-EAC0-E74E-A77E-371CB9E0F373}"/>
              </a:ext>
            </a:extLst>
          </p:cNvPr>
          <p:cNvSpPr txBox="1">
            <a:spLocks/>
          </p:cNvSpPr>
          <p:nvPr/>
        </p:nvSpPr>
        <p:spPr>
          <a:xfrm>
            <a:off x="603955" y="892553"/>
            <a:ext cx="11475155" cy="457200"/>
          </a:xfrm>
          <a:prstGeom prst="rect">
            <a:avLst/>
          </a:prstGeom>
        </p:spPr>
        <p:txBody>
          <a:bodyPr vert="horz" lIns="91440" tIns="45720" rIns="91440" bIns="45720" rtlCol="0">
            <a:normAutofit fontScale="85000" lnSpcReduction="10000"/>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b="1" dirty="0"/>
              <a:t>FZJ has all the necessary facilities and competencies to tackle a wide range of boronization studies</a:t>
            </a:r>
          </a:p>
        </p:txBody>
      </p:sp>
    </p:spTree>
    <p:extLst>
      <p:ext uri="{BB962C8B-B14F-4D97-AF65-F5344CB8AC3E}">
        <p14:creationId xmlns:p14="http://schemas.microsoft.com/office/powerpoint/2010/main" val="3314414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Deuterium plasma exposure of B layers at PSI-2 </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sp>
        <p:nvSpPr>
          <p:cNvPr id="20" name="Text Box 4">
            <a:extLst>
              <a:ext uri="{FF2B5EF4-FFF2-40B4-BE49-F238E27FC236}">
                <a16:creationId xmlns:a16="http://schemas.microsoft.com/office/drawing/2014/main" id="{CFBE4D41-E672-9646-8090-D635F235F2BD}"/>
              </a:ext>
            </a:extLst>
          </p:cNvPr>
          <p:cNvSpPr txBox="1">
            <a:spLocks noChangeArrowheads="1"/>
          </p:cNvSpPr>
          <p:nvPr/>
        </p:nvSpPr>
        <p:spPr bwMode="auto">
          <a:xfrm>
            <a:off x="7207024" y="1614728"/>
            <a:ext cx="4006685" cy="4779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dirty="0"/>
              <a:t>Fig. 1</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Fig. 2        W with B</a:t>
            </a: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		Other 7 sample:</a:t>
            </a:r>
          </a:p>
          <a:p>
            <a:r>
              <a:rPr lang="en-US" dirty="0">
                <a:solidFill>
                  <a:prstClr val="black"/>
                </a:solidFill>
                <a:cs typeface="Arial" panose="020B0604020202020204" pitchFamily="34" charset="0"/>
              </a:rPr>
              <a:t>		W dummy</a:t>
            </a:r>
          </a:p>
          <a:p>
            <a:endParaRPr lang="en-US" dirty="0">
              <a:solidFill>
                <a:prstClr val="black"/>
              </a:solidFill>
              <a:cs typeface="Arial" panose="020B0604020202020204" pitchFamily="34" charset="0"/>
            </a:endParaRP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Fig. 3</a:t>
            </a:r>
          </a:p>
        </p:txBody>
      </p:sp>
      <p:sp>
        <p:nvSpPr>
          <p:cNvPr id="21" name="Text Box 4">
            <a:extLst>
              <a:ext uri="{FF2B5EF4-FFF2-40B4-BE49-F238E27FC236}">
                <a16:creationId xmlns:a16="http://schemas.microsoft.com/office/drawing/2014/main" id="{CD875A05-E503-394C-A7D9-8D9F5145773B}"/>
              </a:ext>
            </a:extLst>
          </p:cNvPr>
          <p:cNvSpPr txBox="1">
            <a:spLocks noChangeArrowheads="1"/>
          </p:cNvSpPr>
          <p:nvPr/>
        </p:nvSpPr>
        <p:spPr bwMode="auto">
          <a:xfrm>
            <a:off x="119336" y="674942"/>
            <a:ext cx="11953327" cy="910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t>Boron layer fabrication: Magnetron sputter deposition at FZ </a:t>
            </a:r>
            <a:r>
              <a:rPr lang="en-US" altLang="de-DE" b="1" dirty="0" err="1"/>
              <a:t>Jülich</a:t>
            </a:r>
            <a:endParaRPr lang="en-US" altLang="de-DE" b="1" dirty="0"/>
          </a:p>
          <a:p>
            <a:pPr marL="285750" indent="-285750">
              <a:buFont typeface="Arial" panose="020B0604020202020204" pitchFamily="34" charset="0"/>
              <a:buChar char="•"/>
            </a:pPr>
            <a:r>
              <a:rPr lang="en-US" dirty="0">
                <a:solidFill>
                  <a:prstClr val="black"/>
                </a:solidFill>
                <a:cs typeface="Arial" panose="020B0604020202020204" pitchFamily="34" charset="0"/>
              </a:rPr>
              <a:t>RF-mode with pure boron target and </a:t>
            </a:r>
            <a:r>
              <a:rPr lang="en-US" dirty="0" err="1">
                <a:solidFill>
                  <a:prstClr val="black"/>
                </a:solidFill>
                <a:cs typeface="Arial" panose="020B0604020202020204" pitchFamily="34" charset="0"/>
              </a:rPr>
              <a:t>Ar</a:t>
            </a:r>
            <a:r>
              <a:rPr lang="en-US" dirty="0">
                <a:solidFill>
                  <a:prstClr val="black"/>
                </a:solidFill>
                <a:cs typeface="Arial" panose="020B0604020202020204" pitchFamily="34" charset="0"/>
              </a:rPr>
              <a:t> plasma, ~ 6 h deposition -&gt; ~115 nm thickness on polished and annealed W PSI-2 substrates -&gt; Fig. 1 (more details about characterization see talk by A. </a:t>
            </a:r>
            <a:r>
              <a:rPr lang="en-US" dirty="0" err="1">
                <a:solidFill>
                  <a:prstClr val="black"/>
                </a:solidFill>
                <a:cs typeface="Arial" panose="020B0604020202020204" pitchFamily="34" charset="0"/>
              </a:rPr>
              <a:t>Hakola</a:t>
            </a:r>
            <a:r>
              <a:rPr lang="en-US" dirty="0">
                <a:solidFill>
                  <a:prstClr val="black"/>
                </a:solidFill>
                <a:cs typeface="Arial" panose="020B0604020202020204" pitchFamily="34" charset="0"/>
              </a:rPr>
              <a:t>)</a:t>
            </a:r>
          </a:p>
          <a:p>
            <a:endParaRPr lang="en-US" altLang="de-DE" b="1" dirty="0">
              <a:solidFill>
                <a:prstClr val="black"/>
              </a:solidFill>
              <a:cs typeface="Arial" panose="020B0604020202020204" pitchFamily="34" charset="0"/>
            </a:endParaRPr>
          </a:p>
          <a:p>
            <a:r>
              <a:rPr lang="en-US" altLang="de-DE" b="1" dirty="0"/>
              <a:t>								</a:t>
            </a:r>
          </a:p>
          <a:p>
            <a:endParaRPr lang="en-US" dirty="0">
              <a:solidFill>
                <a:prstClr val="black"/>
              </a:solidFill>
              <a:cs typeface="Arial" panose="020B0604020202020204" pitchFamily="34" charset="0"/>
            </a:endParaRPr>
          </a:p>
        </p:txBody>
      </p:sp>
      <p:sp>
        <p:nvSpPr>
          <p:cNvPr id="22" name="Text Box 4">
            <a:extLst>
              <a:ext uri="{FF2B5EF4-FFF2-40B4-BE49-F238E27FC236}">
                <a16:creationId xmlns:a16="http://schemas.microsoft.com/office/drawing/2014/main" id="{40C934FD-5F39-F54D-BC03-B0141E1F8064}"/>
              </a:ext>
            </a:extLst>
          </p:cNvPr>
          <p:cNvSpPr txBox="1">
            <a:spLocks noChangeArrowheads="1"/>
          </p:cNvSpPr>
          <p:nvPr/>
        </p:nvSpPr>
        <p:spPr bwMode="auto">
          <a:xfrm>
            <a:off x="119337" y="1586974"/>
            <a:ext cx="6984776" cy="4779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t>Deuterium plasma exposure at PSI-2 for B erosion studies:	</a:t>
            </a:r>
          </a:p>
          <a:p>
            <a:pPr marL="285750" indent="-285750">
              <a:buFont typeface="Arial" panose="020B0604020202020204" pitchFamily="34" charset="0"/>
              <a:buChar char="•"/>
            </a:pPr>
            <a:r>
              <a:rPr lang="en-US" dirty="0">
                <a:solidFill>
                  <a:prstClr val="black"/>
                </a:solidFill>
                <a:cs typeface="Arial" panose="020B0604020202020204" pitchFamily="34" charset="0"/>
              </a:rPr>
              <a:t>Deuterium plasma: ion energy: ~40 eV; density: 4e21 m</a:t>
            </a:r>
            <a:r>
              <a:rPr lang="en-US" baseline="30000" dirty="0">
                <a:solidFill>
                  <a:prstClr val="black"/>
                </a:solidFill>
                <a:cs typeface="Arial" panose="020B0604020202020204" pitchFamily="34" charset="0"/>
              </a:rPr>
              <a:t>-2</a:t>
            </a:r>
            <a:r>
              <a:rPr lang="en-US" dirty="0">
                <a:solidFill>
                  <a:prstClr val="black"/>
                </a:solidFill>
                <a:cs typeface="Arial" panose="020B0604020202020204" pitchFamily="34" charset="0"/>
              </a:rPr>
              <a:t>s</a:t>
            </a:r>
            <a:r>
              <a:rPr lang="en-US" baseline="30000" dirty="0">
                <a:solidFill>
                  <a:prstClr val="black"/>
                </a:solidFill>
                <a:cs typeface="Arial" panose="020B0604020202020204" pitchFamily="34" charset="0"/>
              </a:rPr>
              <a:t>-1</a:t>
            </a:r>
          </a:p>
          <a:p>
            <a:pPr marL="285750" indent="-285750">
              <a:buFont typeface="Arial" panose="020B0604020202020204" pitchFamily="34" charset="0"/>
              <a:buChar char="•"/>
            </a:pPr>
            <a:r>
              <a:rPr lang="en-US" altLang="de-DE" dirty="0">
                <a:solidFill>
                  <a:prstClr val="black"/>
                </a:solidFill>
                <a:cs typeface="Arial" panose="020B0604020202020204" pitchFamily="34" charset="0"/>
              </a:rPr>
              <a:t>Simultaneous imaging spectroscopy for boron, calibrated</a:t>
            </a:r>
            <a:r>
              <a:rPr lang="en-US" altLang="de-DE" b="1" dirty="0"/>
              <a:t>	</a:t>
            </a:r>
          </a:p>
          <a:p>
            <a:pPr marL="285750" indent="-285750">
              <a:buFont typeface="Arial" panose="020B0604020202020204" pitchFamily="34" charset="0"/>
              <a:buChar char="•"/>
            </a:pPr>
            <a:r>
              <a:rPr lang="en-US" altLang="de-DE" dirty="0"/>
              <a:t>Non-cooled PSI- sample holder with Mo mask (Fig. 2)</a:t>
            </a:r>
            <a:r>
              <a:rPr lang="en-US" altLang="de-DE" b="1" dirty="0"/>
              <a:t>		</a:t>
            </a:r>
          </a:p>
          <a:p>
            <a:pPr marL="285750" indent="-285750">
              <a:buFont typeface="Arial" panose="020B0604020202020204" pitchFamily="34" charset="0"/>
              <a:buChar char="•"/>
            </a:pPr>
            <a:r>
              <a:rPr lang="en-US" altLang="de-DE" dirty="0"/>
              <a:t>Two exposures: identical plasma conditions, identical samples, different exposure times: </a:t>
            </a:r>
            <a:r>
              <a:rPr lang="en-US" altLang="de-DE" dirty="0">
                <a:solidFill>
                  <a:srgbClr val="0070C0"/>
                </a:solidFill>
              </a:rPr>
              <a:t>a) 70 s</a:t>
            </a:r>
            <a:r>
              <a:rPr lang="en-US" altLang="de-DE" dirty="0"/>
              <a:t>, </a:t>
            </a:r>
            <a:r>
              <a:rPr lang="en-US" altLang="de-DE" dirty="0">
                <a:solidFill>
                  <a:srgbClr val="247F2C"/>
                </a:solidFill>
              </a:rPr>
              <a:t>b) ~26 min  </a:t>
            </a:r>
          </a:p>
          <a:p>
            <a:endParaRPr lang="en-US" altLang="de-DE" b="1" dirty="0"/>
          </a:p>
          <a:p>
            <a:r>
              <a:rPr lang="en-US" altLang="de-DE" b="1" dirty="0"/>
              <a:t>Comparison: B erosion time from FIB/SEM analysis and spectrometer data:</a:t>
            </a:r>
          </a:p>
          <a:p>
            <a:pPr marL="285750" indent="-285750">
              <a:buFont typeface="Arial" panose="020B0604020202020204" pitchFamily="34" charset="0"/>
              <a:buChar char="•"/>
            </a:pPr>
            <a:r>
              <a:rPr lang="en-US" altLang="de-DE" dirty="0">
                <a:solidFill>
                  <a:srgbClr val="0070C0"/>
                </a:solidFill>
              </a:rPr>
              <a:t>Case a) </a:t>
            </a:r>
            <a:r>
              <a:rPr lang="en-US" altLang="de-DE" dirty="0"/>
              <a:t>70 s: first try to see B by spectrometer: visible remains of boron layer, PSI-2 profile visible (Fig. 3) -&gt; </a:t>
            </a:r>
            <a:r>
              <a:rPr lang="en-US" altLang="de-DE" dirty="0">
                <a:solidFill>
                  <a:srgbClr val="0070C0"/>
                </a:solidFill>
              </a:rPr>
              <a:t>FIB/SEM studies</a:t>
            </a:r>
          </a:p>
          <a:p>
            <a:pPr marL="285750" indent="-285750">
              <a:buFont typeface="Arial" panose="020B0604020202020204" pitchFamily="34" charset="0"/>
              <a:buChar char="•"/>
            </a:pPr>
            <a:r>
              <a:rPr lang="en-US" altLang="de-DE" dirty="0">
                <a:solidFill>
                  <a:srgbClr val="247F2C"/>
                </a:solidFill>
              </a:rPr>
              <a:t>Case b) </a:t>
            </a:r>
            <a:r>
              <a:rPr lang="en-US" altLang="de-DE" dirty="0"/>
              <a:t>~26 min: no remains of boron layer, </a:t>
            </a:r>
            <a:r>
              <a:rPr lang="en-US" altLang="de-DE" dirty="0">
                <a:solidFill>
                  <a:schemeClr val="tx1"/>
                </a:solidFill>
              </a:rPr>
              <a:t>detailed imaging spectrometer signal data -&gt; </a:t>
            </a:r>
            <a:r>
              <a:rPr lang="en-US" altLang="de-DE" dirty="0">
                <a:solidFill>
                  <a:srgbClr val="247F2C"/>
                </a:solidFill>
              </a:rPr>
              <a:t>Analysis of spectrometer data</a:t>
            </a:r>
          </a:p>
          <a:p>
            <a:endParaRPr lang="en-US" altLang="de-DE" dirty="0"/>
          </a:p>
          <a:p>
            <a:endParaRPr lang="en-US" altLang="de-DE" dirty="0"/>
          </a:p>
          <a:p>
            <a:endParaRPr lang="en-US" altLang="de-DE" dirty="0"/>
          </a:p>
          <a:p>
            <a:pPr algn="ctr"/>
            <a:r>
              <a:rPr lang="en-US" altLang="de-DE" b="1" dirty="0"/>
              <a:t>Estimation of B layer erosion time possible!</a:t>
            </a:r>
          </a:p>
          <a:p>
            <a:endParaRPr lang="en-US" dirty="0">
              <a:solidFill>
                <a:prstClr val="black"/>
              </a:solidFill>
              <a:cs typeface="Arial" panose="020B0604020202020204" pitchFamily="34" charset="0"/>
            </a:endParaRPr>
          </a:p>
        </p:txBody>
      </p:sp>
      <p:sp>
        <p:nvSpPr>
          <p:cNvPr id="23" name="Datumsplatzhalter 2">
            <a:extLst>
              <a:ext uri="{FF2B5EF4-FFF2-40B4-BE49-F238E27FC236}">
                <a16:creationId xmlns:a16="http://schemas.microsoft.com/office/drawing/2014/main" id="{4AD70122-F8E8-8844-8FEE-F17FE698DCDE}"/>
              </a:ext>
            </a:extLst>
          </p:cNvPr>
          <p:cNvSpPr txBox="1">
            <a:spLocks/>
          </p:cNvSpPr>
          <p:nvPr/>
        </p:nvSpPr>
        <p:spPr>
          <a:xfrm>
            <a:off x="3776105" y="6381328"/>
            <a:ext cx="1600508" cy="2211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2024-09-17</a:t>
            </a:r>
            <a:endParaRPr lang="de-DE" dirty="0"/>
          </a:p>
        </p:txBody>
      </p:sp>
      <p:sp>
        <p:nvSpPr>
          <p:cNvPr id="24" name="Foliennummernplatzhalter 3">
            <a:extLst>
              <a:ext uri="{FF2B5EF4-FFF2-40B4-BE49-F238E27FC236}">
                <a16:creationId xmlns:a16="http://schemas.microsoft.com/office/drawing/2014/main" id="{557D6A92-9790-B648-8969-E332B6F97A59}"/>
              </a:ext>
            </a:extLst>
          </p:cNvPr>
          <p:cNvSpPr txBox="1">
            <a:spLocks/>
          </p:cNvSpPr>
          <p:nvPr/>
        </p:nvSpPr>
        <p:spPr>
          <a:xfrm>
            <a:off x="5818290" y="6381328"/>
            <a:ext cx="720000" cy="22110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2F4D17-1AD6-42D9-B93A-EB002C62F438}" type="slidenum">
              <a:rPr lang="de-DE" smtClean="0"/>
              <a:pPr/>
              <a:t>8</a:t>
            </a:fld>
            <a:endParaRPr lang="de-DE" dirty="0"/>
          </a:p>
        </p:txBody>
      </p:sp>
      <p:sp>
        <p:nvSpPr>
          <p:cNvPr id="26" name="Foliennummernplatzhalter 3">
            <a:extLst>
              <a:ext uri="{FF2B5EF4-FFF2-40B4-BE49-F238E27FC236}">
                <a16:creationId xmlns:a16="http://schemas.microsoft.com/office/drawing/2014/main" id="{02847DE4-E10C-1342-A672-4FA623FB58C5}"/>
              </a:ext>
            </a:extLst>
          </p:cNvPr>
          <p:cNvSpPr txBox="1">
            <a:spLocks/>
          </p:cNvSpPr>
          <p:nvPr/>
        </p:nvSpPr>
        <p:spPr>
          <a:xfrm>
            <a:off x="263352" y="6272823"/>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O. </a:t>
            </a:r>
            <a:r>
              <a:rPr lang="de-DE" dirty="0" err="1"/>
              <a:t>Marchuck</a:t>
            </a:r>
            <a:r>
              <a:rPr lang="de-DE" dirty="0"/>
              <a:t>, M. </a:t>
            </a:r>
            <a:r>
              <a:rPr lang="de-DE" dirty="0" err="1"/>
              <a:t>Rasiński</a:t>
            </a:r>
            <a:r>
              <a:rPr lang="de-DE" dirty="0"/>
              <a:t>, M. </a:t>
            </a:r>
            <a:r>
              <a:rPr lang="de-DE" dirty="0" err="1"/>
              <a:t>Sackers</a:t>
            </a:r>
            <a:r>
              <a:rPr lang="de-DE" dirty="0"/>
              <a:t>  </a:t>
            </a:r>
          </a:p>
        </p:txBody>
      </p:sp>
      <p:sp>
        <p:nvSpPr>
          <p:cNvPr id="27" name="Pfeil nach unten 22">
            <a:extLst>
              <a:ext uri="{FF2B5EF4-FFF2-40B4-BE49-F238E27FC236}">
                <a16:creationId xmlns:a16="http://schemas.microsoft.com/office/drawing/2014/main" id="{70EC7233-B9C1-3948-B3EB-CB870C8E489F}"/>
              </a:ext>
            </a:extLst>
          </p:cNvPr>
          <p:cNvSpPr/>
          <p:nvPr/>
        </p:nvSpPr>
        <p:spPr>
          <a:xfrm>
            <a:off x="2711624" y="5332713"/>
            <a:ext cx="1224136" cy="615217"/>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grpSp>
        <p:nvGrpSpPr>
          <p:cNvPr id="28" name="Gruppieren 4">
            <a:extLst>
              <a:ext uri="{FF2B5EF4-FFF2-40B4-BE49-F238E27FC236}">
                <a16:creationId xmlns:a16="http://schemas.microsoft.com/office/drawing/2014/main" id="{09483A65-2278-B74B-A3E3-3F614AFF8149}"/>
              </a:ext>
            </a:extLst>
          </p:cNvPr>
          <p:cNvGrpSpPr/>
          <p:nvPr/>
        </p:nvGrpSpPr>
        <p:grpSpPr>
          <a:xfrm>
            <a:off x="8204552" y="1614728"/>
            <a:ext cx="3528392" cy="1412079"/>
            <a:chOff x="8204552" y="1614728"/>
            <a:chExt cx="3528392" cy="1412079"/>
          </a:xfrm>
        </p:grpSpPr>
        <p:sp>
          <p:nvSpPr>
            <p:cNvPr id="29" name="Rechteck 30">
              <a:extLst>
                <a:ext uri="{FF2B5EF4-FFF2-40B4-BE49-F238E27FC236}">
                  <a16:creationId xmlns:a16="http://schemas.microsoft.com/office/drawing/2014/main" id="{D9E386D1-9D9F-EA49-8BF5-344A65C9D3C6}"/>
                </a:ext>
              </a:extLst>
            </p:cNvPr>
            <p:cNvSpPr/>
            <p:nvPr/>
          </p:nvSpPr>
          <p:spPr>
            <a:xfrm>
              <a:off x="8204552" y="1614728"/>
              <a:ext cx="3528392" cy="14120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pic>
          <p:nvPicPr>
            <p:cNvPr id="30" name="Grafik 6">
              <a:extLst>
                <a:ext uri="{FF2B5EF4-FFF2-40B4-BE49-F238E27FC236}">
                  <a16:creationId xmlns:a16="http://schemas.microsoft.com/office/drawing/2014/main" id="{677452C8-FF10-C346-87C4-15660757E89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3815" t="33081" r="35684" b="48250"/>
            <a:stretch/>
          </p:blipFill>
          <p:spPr>
            <a:xfrm rot="5400000">
              <a:off x="8510162" y="1493891"/>
              <a:ext cx="1242000" cy="1656184"/>
            </a:xfrm>
            <a:prstGeom prst="rect">
              <a:avLst/>
            </a:prstGeom>
          </p:spPr>
        </p:pic>
        <p:pic>
          <p:nvPicPr>
            <p:cNvPr id="31" name="Grafik 32">
              <a:extLst>
                <a:ext uri="{FF2B5EF4-FFF2-40B4-BE49-F238E27FC236}">
                  <a16:creationId xmlns:a16="http://schemas.microsoft.com/office/drawing/2014/main" id="{B3D554A7-E030-D940-8889-66AD0C72DC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12424" y="1700808"/>
              <a:ext cx="1726996" cy="1242000"/>
            </a:xfrm>
            <a:prstGeom prst="rect">
              <a:avLst/>
            </a:prstGeom>
          </p:spPr>
        </p:pic>
        <p:sp>
          <p:nvSpPr>
            <p:cNvPr id="32" name="Textfeld 34">
              <a:extLst>
                <a:ext uri="{FF2B5EF4-FFF2-40B4-BE49-F238E27FC236}">
                  <a16:creationId xmlns:a16="http://schemas.microsoft.com/office/drawing/2014/main" id="{E9A4A1C1-8AD8-D742-B8F3-54D9BC409A06}"/>
                </a:ext>
              </a:extLst>
            </p:cNvPr>
            <p:cNvSpPr txBox="1"/>
            <p:nvPr/>
          </p:nvSpPr>
          <p:spPr>
            <a:xfrm>
              <a:off x="9912424" y="1705366"/>
              <a:ext cx="1296144" cy="355482"/>
            </a:xfrm>
            <a:prstGeom prst="rect">
              <a:avLst/>
            </a:prstGeom>
            <a:noFill/>
          </p:spPr>
          <p:txBody>
            <a:bodyPr wrap="square" rtlCol="0">
              <a:spAutoFit/>
            </a:bodyPr>
            <a:lstStyle/>
            <a:p>
              <a:pPr>
                <a:lnSpc>
                  <a:spcPct val="95000"/>
                </a:lnSpc>
              </a:pPr>
              <a:r>
                <a:rPr lang="en-US" altLang="de-DE" b="1" dirty="0">
                  <a:ln w="3175">
                    <a:solidFill>
                      <a:schemeClr val="bg1"/>
                    </a:solidFill>
                  </a:ln>
                  <a:solidFill>
                    <a:srgbClr val="023D6B"/>
                  </a:solidFill>
                  <a:latin typeface="Arial" panose="020B0604020202020204" pitchFamily="34" charset="0"/>
                  <a:cs typeface="Arial" panose="020B0604020202020204" pitchFamily="34" charset="0"/>
                </a:rPr>
                <a:t>SEM (FIB)</a:t>
              </a:r>
              <a:endParaRPr lang="de-DE" b="1" dirty="0">
                <a:ln w="3175">
                  <a:solidFill>
                    <a:schemeClr val="bg1"/>
                  </a:solidFill>
                </a:ln>
                <a:solidFill>
                  <a:srgbClr val="023D6B"/>
                </a:solidFill>
                <a:latin typeface="Arial" panose="020B0604020202020204" pitchFamily="34" charset="0"/>
                <a:cs typeface="Arial" panose="020B0604020202020204" pitchFamily="34" charset="0"/>
              </a:endParaRPr>
            </a:p>
          </p:txBody>
        </p:sp>
        <p:sp>
          <p:nvSpPr>
            <p:cNvPr id="33" name="Textfeld 37">
              <a:extLst>
                <a:ext uri="{FF2B5EF4-FFF2-40B4-BE49-F238E27FC236}">
                  <a16:creationId xmlns:a16="http://schemas.microsoft.com/office/drawing/2014/main" id="{B22758CF-2804-AC43-B009-FFC3F11D2C9E}"/>
                </a:ext>
              </a:extLst>
            </p:cNvPr>
            <p:cNvSpPr txBox="1"/>
            <p:nvPr/>
          </p:nvSpPr>
          <p:spPr>
            <a:xfrm>
              <a:off x="11222302" y="2144070"/>
              <a:ext cx="340003" cy="311624"/>
            </a:xfrm>
            <a:prstGeom prst="rect">
              <a:avLst/>
            </a:prstGeom>
            <a:noFill/>
          </p:spPr>
          <p:txBody>
            <a:bodyPr wrap="square" rtlCol="0">
              <a:spAutoFit/>
            </a:bodyPr>
            <a:lstStyle/>
            <a:p>
              <a:pPr algn="l">
                <a:lnSpc>
                  <a:spcPct val="95000"/>
                </a:lnSpc>
              </a:pPr>
              <a:r>
                <a:rPr lang="en-GB" sz="1500" dirty="0">
                  <a:solidFill>
                    <a:schemeClr val="bg1"/>
                  </a:solidFill>
                </a:rPr>
                <a:t>B</a:t>
              </a:r>
            </a:p>
          </p:txBody>
        </p:sp>
        <p:sp>
          <p:nvSpPr>
            <p:cNvPr id="34" name="Textfeld 15">
              <a:extLst>
                <a:ext uri="{FF2B5EF4-FFF2-40B4-BE49-F238E27FC236}">
                  <a16:creationId xmlns:a16="http://schemas.microsoft.com/office/drawing/2014/main" id="{95F654D6-FA3E-C84A-A4DE-1866A0CD37E9}"/>
                </a:ext>
              </a:extLst>
            </p:cNvPr>
            <p:cNvSpPr txBox="1"/>
            <p:nvPr/>
          </p:nvSpPr>
          <p:spPr>
            <a:xfrm>
              <a:off x="11208568" y="1766627"/>
              <a:ext cx="438762" cy="311624"/>
            </a:xfrm>
            <a:prstGeom prst="rect">
              <a:avLst/>
            </a:prstGeom>
            <a:noFill/>
          </p:spPr>
          <p:txBody>
            <a:bodyPr wrap="square" rtlCol="0">
              <a:spAutoFit/>
            </a:bodyPr>
            <a:lstStyle/>
            <a:p>
              <a:pPr algn="l">
                <a:lnSpc>
                  <a:spcPct val="95000"/>
                </a:lnSpc>
              </a:pPr>
              <a:r>
                <a:rPr lang="en-GB" sz="1500" dirty="0">
                  <a:solidFill>
                    <a:schemeClr val="bg1"/>
                  </a:solidFill>
                </a:rPr>
                <a:t>Pt</a:t>
              </a:r>
            </a:p>
          </p:txBody>
        </p:sp>
        <p:sp>
          <p:nvSpPr>
            <p:cNvPr id="35" name="Textfeld 16">
              <a:extLst>
                <a:ext uri="{FF2B5EF4-FFF2-40B4-BE49-F238E27FC236}">
                  <a16:creationId xmlns:a16="http://schemas.microsoft.com/office/drawing/2014/main" id="{90080279-A041-2C48-B822-6A5393C2EDE0}"/>
                </a:ext>
              </a:extLst>
            </p:cNvPr>
            <p:cNvSpPr txBox="1"/>
            <p:nvPr/>
          </p:nvSpPr>
          <p:spPr>
            <a:xfrm>
              <a:off x="11228605" y="2613320"/>
              <a:ext cx="340003" cy="311624"/>
            </a:xfrm>
            <a:prstGeom prst="rect">
              <a:avLst/>
            </a:prstGeom>
            <a:noFill/>
          </p:spPr>
          <p:txBody>
            <a:bodyPr wrap="square" rtlCol="0">
              <a:spAutoFit/>
            </a:bodyPr>
            <a:lstStyle/>
            <a:p>
              <a:pPr algn="l">
                <a:lnSpc>
                  <a:spcPct val="95000"/>
                </a:lnSpc>
              </a:pPr>
              <a:r>
                <a:rPr lang="en-GB" sz="1500" dirty="0">
                  <a:solidFill>
                    <a:schemeClr val="bg1"/>
                  </a:solidFill>
                </a:rPr>
                <a:t>W</a:t>
              </a:r>
            </a:p>
          </p:txBody>
        </p:sp>
      </p:grpSp>
      <p:pic>
        <p:nvPicPr>
          <p:cNvPr id="36" name="Grafik 7">
            <a:extLst>
              <a:ext uri="{FF2B5EF4-FFF2-40B4-BE49-F238E27FC236}">
                <a16:creationId xmlns:a16="http://schemas.microsoft.com/office/drawing/2014/main" id="{C1146034-74B5-914A-9F94-62B793C23289}"/>
              </a:ext>
            </a:extLst>
          </p:cNvPr>
          <p:cNvPicPr>
            <a:picLocks noChangeAspect="1"/>
          </p:cNvPicPr>
          <p:nvPr/>
        </p:nvPicPr>
        <p:blipFill>
          <a:blip r:embed="rId5"/>
          <a:stretch>
            <a:fillRect/>
          </a:stretch>
        </p:blipFill>
        <p:spPr>
          <a:xfrm>
            <a:off x="9360738" y="3112946"/>
            <a:ext cx="2362750" cy="1825369"/>
          </a:xfrm>
          <a:prstGeom prst="rect">
            <a:avLst/>
          </a:prstGeom>
        </p:spPr>
      </p:pic>
      <p:pic>
        <p:nvPicPr>
          <p:cNvPr id="37" name="Grafik 8">
            <a:extLst>
              <a:ext uri="{FF2B5EF4-FFF2-40B4-BE49-F238E27FC236}">
                <a16:creationId xmlns:a16="http://schemas.microsoft.com/office/drawing/2014/main" id="{8A68A574-9876-934A-83CB-3B7CC78F41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9857" t="41203" r="37544" b="41998"/>
          <a:stretch/>
        </p:blipFill>
        <p:spPr>
          <a:xfrm rot="5400000">
            <a:off x="8303071" y="5039825"/>
            <a:ext cx="1440160" cy="1440162"/>
          </a:xfrm>
          <a:prstGeom prst="rect">
            <a:avLst/>
          </a:prstGeom>
        </p:spPr>
      </p:pic>
    </p:spTree>
    <p:extLst>
      <p:ext uri="{BB962C8B-B14F-4D97-AF65-F5344CB8AC3E}">
        <p14:creationId xmlns:p14="http://schemas.microsoft.com/office/powerpoint/2010/main" val="3962301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F29C-53E2-C44E-9294-263537F525D1}"/>
              </a:ext>
            </a:extLst>
          </p:cNvPr>
          <p:cNvSpPr>
            <a:spLocks noGrp="1"/>
          </p:cNvSpPr>
          <p:nvPr>
            <p:ph type="title"/>
          </p:nvPr>
        </p:nvSpPr>
        <p:spPr/>
        <p:txBody>
          <a:bodyPr/>
          <a:lstStyle/>
          <a:p>
            <a:r>
              <a:rPr lang="en-US" dirty="0"/>
              <a:t>Deuterium plasma exposure of B layers at PSI-2 </a:t>
            </a:r>
          </a:p>
        </p:txBody>
      </p:sp>
      <p:sp>
        <p:nvSpPr>
          <p:cNvPr id="4" name="Footer Placeholder 3">
            <a:extLst>
              <a:ext uri="{FF2B5EF4-FFF2-40B4-BE49-F238E27FC236}">
                <a16:creationId xmlns:a16="http://schemas.microsoft.com/office/drawing/2014/main" id="{F435F08A-BB29-7345-B06D-F09E73637095}"/>
              </a:ext>
            </a:extLst>
          </p:cNvPr>
          <p:cNvSpPr>
            <a:spLocks noGrp="1"/>
          </p:cNvSpPr>
          <p:nvPr>
            <p:ph type="ftr" sz="quarter" idx="11"/>
          </p:nvPr>
        </p:nvSpPr>
        <p:spPr>
          <a:xfrm>
            <a:off x="825624" y="6555770"/>
            <a:ext cx="9074732" cy="329614"/>
          </a:xfrm>
        </p:spPr>
        <p:txBody>
          <a:bodyPr/>
          <a:lstStyle/>
          <a:p>
            <a:r>
              <a:rPr lang="en-GB" dirty="0">
                <a:solidFill>
                  <a:prstClr val="white"/>
                </a:solidFill>
              </a:rPr>
              <a:t>A. Goriaev | Joint WP TE and WP PWIE Technical Meeting on Plasma Wall Interactions in full W devices| 17 September 2024</a:t>
            </a:r>
          </a:p>
        </p:txBody>
      </p:sp>
      <p:sp>
        <p:nvSpPr>
          <p:cNvPr id="5" name="Slide Number Placeholder 4">
            <a:extLst>
              <a:ext uri="{FF2B5EF4-FFF2-40B4-BE49-F238E27FC236}">
                <a16:creationId xmlns:a16="http://schemas.microsoft.com/office/drawing/2014/main" id="{683B513F-38A4-364A-A729-ACA1D5A5273E}"/>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6" name="Text Box 4">
            <a:extLst>
              <a:ext uri="{FF2B5EF4-FFF2-40B4-BE49-F238E27FC236}">
                <a16:creationId xmlns:a16="http://schemas.microsoft.com/office/drawing/2014/main" id="{1513E266-CC66-5A42-AD97-74E4E1EE7000}"/>
              </a:ext>
            </a:extLst>
          </p:cNvPr>
          <p:cNvSpPr txBox="1">
            <a:spLocks noChangeArrowheads="1"/>
          </p:cNvSpPr>
          <p:nvPr/>
        </p:nvSpPr>
        <p:spPr bwMode="auto">
          <a:xfrm>
            <a:off x="119336" y="4750430"/>
            <a:ext cx="11953327" cy="910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285750" indent="-285750">
              <a:buFont typeface="Arial" panose="020B0604020202020204" pitchFamily="34" charset="0"/>
              <a:buChar char="•"/>
            </a:pPr>
            <a:r>
              <a:rPr lang="en-US" dirty="0">
                <a:solidFill>
                  <a:prstClr val="black"/>
                </a:solidFill>
                <a:cs typeface="Arial" panose="020B0604020202020204" pitchFamily="34" charset="0"/>
              </a:rPr>
              <a:t>Please note: Preliminary results, further analysis and estimation of error bars is ongoing!</a:t>
            </a:r>
          </a:p>
          <a:p>
            <a:endParaRPr lang="en-US" altLang="de-DE" b="1" dirty="0">
              <a:solidFill>
                <a:prstClr val="black"/>
              </a:solidFill>
              <a:cs typeface="Arial" panose="020B0604020202020204" pitchFamily="34" charset="0"/>
            </a:endParaRPr>
          </a:p>
          <a:p>
            <a:endParaRPr lang="en-US" altLang="de-DE" b="1" dirty="0">
              <a:solidFill>
                <a:prstClr val="black"/>
              </a:solidFill>
              <a:cs typeface="Arial" panose="020B0604020202020204" pitchFamily="34" charset="0"/>
            </a:endParaRPr>
          </a:p>
          <a:p>
            <a:endParaRPr lang="en-US" altLang="de-DE" b="1" dirty="0">
              <a:solidFill>
                <a:prstClr val="black"/>
              </a:solidFill>
              <a:cs typeface="Arial" panose="020B0604020202020204" pitchFamily="34" charset="0"/>
            </a:endParaRPr>
          </a:p>
          <a:p>
            <a:pPr marL="285750" indent="-285750">
              <a:buFont typeface="Arial" panose="020B0604020202020204" pitchFamily="34" charset="0"/>
              <a:buChar char="•"/>
            </a:pPr>
            <a:r>
              <a:rPr lang="en-US" altLang="de-DE" dirty="0">
                <a:solidFill>
                  <a:prstClr val="black"/>
                </a:solidFill>
                <a:cs typeface="Arial" panose="020B0604020202020204" pitchFamily="34" charset="0"/>
              </a:rPr>
              <a:t>Outlook: other ion energies / temperatures at PSI-2, similar experiments at TOMAS </a:t>
            </a:r>
          </a:p>
          <a:p>
            <a:r>
              <a:rPr lang="en-US" altLang="de-DE" b="1" dirty="0"/>
              <a:t>								</a:t>
            </a:r>
          </a:p>
          <a:p>
            <a:endParaRPr lang="en-US" dirty="0">
              <a:solidFill>
                <a:prstClr val="black"/>
              </a:solidFill>
              <a:cs typeface="Arial" panose="020B0604020202020204" pitchFamily="34" charset="0"/>
            </a:endParaRPr>
          </a:p>
        </p:txBody>
      </p:sp>
      <p:sp>
        <p:nvSpPr>
          <p:cNvPr id="7" name="Text Box 4">
            <a:extLst>
              <a:ext uri="{FF2B5EF4-FFF2-40B4-BE49-F238E27FC236}">
                <a16:creationId xmlns:a16="http://schemas.microsoft.com/office/drawing/2014/main" id="{79BB2603-8D82-BE49-889A-DDC53C6F7650}"/>
              </a:ext>
            </a:extLst>
          </p:cNvPr>
          <p:cNvSpPr txBox="1">
            <a:spLocks noChangeArrowheads="1"/>
          </p:cNvSpPr>
          <p:nvPr/>
        </p:nvSpPr>
        <p:spPr bwMode="auto">
          <a:xfrm>
            <a:off x="6168008" y="1022257"/>
            <a:ext cx="5904656" cy="3702888"/>
          </a:xfrm>
          <a:prstGeom prst="rect">
            <a:avLst/>
          </a:prstGeom>
          <a:noFill/>
          <a:ln w="50800">
            <a:solidFill>
              <a:srgbClr val="247F2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de-DE" b="1" dirty="0">
                <a:solidFill>
                  <a:srgbClr val="247F2C"/>
                </a:solidFill>
              </a:rPr>
              <a:t>Case b) ~26 min plasma exposure</a:t>
            </a:r>
          </a:p>
          <a:p>
            <a:pPr marL="285750" indent="-285750">
              <a:buFont typeface="Arial" panose="020B0604020202020204" pitchFamily="34" charset="0"/>
              <a:buChar char="•"/>
            </a:pPr>
            <a:r>
              <a:rPr lang="en-GB" dirty="0"/>
              <a:t>B I </a:t>
            </a:r>
            <a:r>
              <a:rPr lang="en-US" altLang="de-DE" dirty="0">
                <a:solidFill>
                  <a:schemeClr val="tx1"/>
                </a:solidFill>
              </a:rPr>
              <a:t>line intensity versus exposure time:</a:t>
            </a:r>
          </a:p>
          <a:p>
            <a:pPr marL="285750" indent="-285750">
              <a:buFont typeface="Arial" panose="020B0604020202020204" pitchFamily="34" charset="0"/>
              <a:buChar char="•"/>
            </a:pPr>
            <a:r>
              <a:rPr lang="en-US" altLang="de-DE" dirty="0">
                <a:solidFill>
                  <a:schemeClr val="tx1"/>
                </a:solidFill>
              </a:rPr>
              <a:t>Interpretation: 3 zones:</a:t>
            </a:r>
          </a:p>
          <a:p>
            <a:pPr>
              <a:tabLst>
                <a:tab pos="0" algn="l"/>
                <a:tab pos="263525" algn="l"/>
                <a:tab pos="803275"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1) up to 200 s: </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high erosion zone</a:t>
            </a:r>
          </a:p>
          <a:p>
            <a:pPr>
              <a:tabLst>
                <a:tab pos="0" algn="l"/>
                <a:tab pos="263525" algn="l"/>
                <a:tab pos="803275"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2) 200 s to 400 s: </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low erosion zone</a:t>
            </a:r>
          </a:p>
          <a:p>
            <a:pPr>
              <a:tabLst>
                <a:tab pos="0" algn="l"/>
                <a:tab pos="263525" algn="l"/>
                <a:tab pos="803275"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3) from 400 s: </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de-DE" dirty="0">
                <a:solidFill>
                  <a:schemeClr val="tx1"/>
                </a:solidFill>
              </a:rPr>
              <a:t>			background signal</a:t>
            </a: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a:solidFill>
                <a:schemeClr val="tx1"/>
              </a:solidFill>
            </a:endParaRPr>
          </a:p>
          <a:p>
            <a:pPr>
              <a:tabLst>
                <a:tab pos="0" algn="l"/>
                <a:tab pos="263525" algn="l"/>
                <a:tab pos="538163"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de-DE" dirty="0">
              <a:solidFill>
                <a:schemeClr val="tx1"/>
              </a:solidFill>
            </a:endParaRPr>
          </a:p>
          <a:p>
            <a:pPr marL="285750" indent="-285750">
              <a:buFont typeface="Arial" panose="020B0604020202020204" pitchFamily="34" charset="0"/>
              <a:buChar char="•"/>
            </a:pPr>
            <a:r>
              <a:rPr lang="en-US" altLang="de-DE" dirty="0">
                <a:solidFill>
                  <a:schemeClr val="tx1"/>
                </a:solidFill>
              </a:rPr>
              <a:t>Higher erosion: zone 1 -&gt; erosion rate: </a:t>
            </a:r>
            <a:r>
              <a:rPr lang="en-US" altLang="de-DE" b="1" dirty="0">
                <a:solidFill>
                  <a:schemeClr val="tx1"/>
                </a:solidFill>
              </a:rPr>
              <a:t>~</a:t>
            </a:r>
            <a:r>
              <a:rPr lang="de-DE" b="1" dirty="0"/>
              <a:t>0.575 </a:t>
            </a:r>
            <a:r>
              <a:rPr lang="de-DE" b="1" dirty="0" err="1"/>
              <a:t>nm</a:t>
            </a:r>
            <a:r>
              <a:rPr lang="de-DE" b="1" dirty="0"/>
              <a:t>/s</a:t>
            </a:r>
            <a:endParaRPr lang="en-US" altLang="de-DE" b="1" dirty="0">
              <a:solidFill>
                <a:schemeClr val="tx1"/>
              </a:solidFill>
            </a:endParaRPr>
          </a:p>
          <a:p>
            <a:pPr marL="285750" indent="-285750">
              <a:buFont typeface="Arial" panose="020B0604020202020204" pitchFamily="34" charset="0"/>
              <a:buChar char="•"/>
            </a:pPr>
            <a:r>
              <a:rPr lang="en-US" altLang="de-DE" dirty="0">
                <a:solidFill>
                  <a:schemeClr val="tx1"/>
                </a:solidFill>
              </a:rPr>
              <a:t>Low erosion: zone 2 -&gt; erosion rate: </a:t>
            </a:r>
            <a:r>
              <a:rPr lang="en-US" altLang="de-DE" b="1" dirty="0">
                <a:solidFill>
                  <a:schemeClr val="tx1"/>
                </a:solidFill>
              </a:rPr>
              <a:t>~</a:t>
            </a:r>
            <a:r>
              <a:rPr lang="de-DE" b="1" dirty="0"/>
              <a:t>0.29 </a:t>
            </a:r>
            <a:r>
              <a:rPr lang="de-DE" b="1" dirty="0" err="1"/>
              <a:t>nm</a:t>
            </a:r>
            <a:r>
              <a:rPr lang="de-DE" b="1" dirty="0"/>
              <a:t>/s</a:t>
            </a:r>
            <a:endParaRPr lang="en-US" altLang="de-DE" dirty="0"/>
          </a:p>
          <a:p>
            <a:endParaRPr lang="en-US" dirty="0">
              <a:solidFill>
                <a:prstClr val="black"/>
              </a:solidFill>
              <a:cs typeface="Arial" panose="020B0604020202020204" pitchFamily="34" charset="0"/>
            </a:endParaRPr>
          </a:p>
        </p:txBody>
      </p:sp>
      <p:pic>
        <p:nvPicPr>
          <p:cNvPr id="8" name="Grafik 20">
            <a:extLst>
              <a:ext uri="{FF2B5EF4-FFF2-40B4-BE49-F238E27FC236}">
                <a16:creationId xmlns:a16="http://schemas.microsoft.com/office/drawing/2014/main" id="{68353E81-DA5D-7645-A281-AB0E6DE263C8}"/>
              </a:ext>
            </a:extLst>
          </p:cNvPr>
          <p:cNvPicPr>
            <a:picLocks noChangeAspect="1"/>
          </p:cNvPicPr>
          <p:nvPr/>
        </p:nvPicPr>
        <p:blipFill rotWithShape="1">
          <a:blip r:embed="rId2">
            <a:extLst>
              <a:ext uri="{28A0092B-C50C-407E-A947-70E740481C1C}">
                <a14:useLocalDpi xmlns:a14="http://schemas.microsoft.com/office/drawing/2010/main" val="0"/>
              </a:ext>
            </a:extLst>
          </a:blip>
          <a:srcRect t="7363" r="5747"/>
          <a:stretch/>
        </p:blipFill>
        <p:spPr>
          <a:xfrm>
            <a:off x="8842729" y="1702272"/>
            <a:ext cx="3210317" cy="2365176"/>
          </a:xfrm>
          <a:prstGeom prst="rect">
            <a:avLst/>
          </a:prstGeom>
        </p:spPr>
      </p:pic>
      <p:sp>
        <p:nvSpPr>
          <p:cNvPr id="9" name="Text Box 4">
            <a:extLst>
              <a:ext uri="{FF2B5EF4-FFF2-40B4-BE49-F238E27FC236}">
                <a16:creationId xmlns:a16="http://schemas.microsoft.com/office/drawing/2014/main" id="{635EA9BA-F420-B748-B5F5-F3092B793F17}"/>
              </a:ext>
            </a:extLst>
          </p:cNvPr>
          <p:cNvSpPr txBox="1">
            <a:spLocks noChangeArrowheads="1"/>
          </p:cNvSpPr>
          <p:nvPr/>
        </p:nvSpPr>
        <p:spPr bwMode="auto">
          <a:xfrm>
            <a:off x="119336" y="674942"/>
            <a:ext cx="11953327" cy="404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de-DE" b="1" dirty="0"/>
              <a:t>Comparison: B erosion time from FIB/SEM analysis and spectrometer data:</a:t>
            </a:r>
            <a:endParaRPr lang="en-US" altLang="de-DE" b="1" dirty="0">
              <a:solidFill>
                <a:prstClr val="black"/>
              </a:solidFill>
              <a:cs typeface="Arial" panose="020B0604020202020204" pitchFamily="34" charset="0"/>
            </a:endParaRPr>
          </a:p>
          <a:p>
            <a:r>
              <a:rPr lang="en-US" altLang="de-DE" b="1" dirty="0"/>
              <a:t>								</a:t>
            </a:r>
          </a:p>
          <a:p>
            <a:endParaRPr lang="en-US" dirty="0">
              <a:solidFill>
                <a:prstClr val="black"/>
              </a:solidFill>
              <a:cs typeface="Arial" panose="020B0604020202020204" pitchFamily="34" charset="0"/>
            </a:endParaRPr>
          </a:p>
        </p:txBody>
      </p:sp>
      <p:sp>
        <p:nvSpPr>
          <p:cNvPr id="10" name="Text Box 4">
            <a:extLst>
              <a:ext uri="{FF2B5EF4-FFF2-40B4-BE49-F238E27FC236}">
                <a16:creationId xmlns:a16="http://schemas.microsoft.com/office/drawing/2014/main" id="{27E890A9-CBCF-0343-A1FC-9285E423A759}"/>
              </a:ext>
            </a:extLst>
          </p:cNvPr>
          <p:cNvSpPr txBox="1">
            <a:spLocks noChangeArrowheads="1"/>
          </p:cNvSpPr>
          <p:nvPr/>
        </p:nvSpPr>
        <p:spPr bwMode="auto">
          <a:xfrm>
            <a:off x="119338" y="1026145"/>
            <a:ext cx="5904654" cy="3699000"/>
          </a:xfrm>
          <a:prstGeom prst="rect">
            <a:avLst/>
          </a:prstGeom>
          <a:noFill/>
          <a:ln w="50800">
            <a:solidFill>
              <a:srgbClr val="0070C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r>
              <a:rPr lang="en-US" altLang="de-DE" b="1" dirty="0">
                <a:solidFill>
                  <a:srgbClr val="0070C0"/>
                </a:solidFill>
              </a:rPr>
              <a:t>Case a) 70 s plasma exposure</a:t>
            </a:r>
          </a:p>
          <a:p>
            <a:pPr marL="285750" indent="-285750">
              <a:buFont typeface="Arial" panose="020B0604020202020204" pitchFamily="34" charset="0"/>
              <a:buChar char="•"/>
            </a:pPr>
            <a:r>
              <a:rPr lang="en-US" altLang="de-DE" dirty="0">
                <a:solidFill>
                  <a:schemeClr val="tx1"/>
                </a:solidFill>
              </a:rPr>
              <a:t>Measurement of the remained B layer thickness at three different positions by FIB/SEM:</a:t>
            </a:r>
          </a:p>
          <a:p>
            <a:pPr marL="285750" indent="-285750">
              <a:buFont typeface="Arial" panose="020B0604020202020204" pitchFamily="34" charset="0"/>
              <a:buChar char="•"/>
            </a:pPr>
            <a:endParaRPr lang="en-US" altLang="de-DE" dirty="0">
              <a:solidFill>
                <a:schemeClr val="tx1"/>
              </a:solidFill>
            </a:endParaRPr>
          </a:p>
          <a:p>
            <a:r>
              <a:rPr lang="en-US" altLang="de-DE" dirty="0">
                <a:solidFill>
                  <a:schemeClr val="tx1"/>
                </a:solidFill>
              </a:rPr>
              <a:t>					higher erosion</a:t>
            </a:r>
          </a:p>
          <a:p>
            <a:endParaRPr lang="en-US" altLang="de-DE" dirty="0">
              <a:solidFill>
                <a:schemeClr val="tx1"/>
              </a:solidFill>
            </a:endParaRPr>
          </a:p>
          <a:p>
            <a:endParaRPr lang="en-US" altLang="de-DE" dirty="0">
              <a:solidFill>
                <a:schemeClr val="tx1"/>
              </a:solidFill>
            </a:endParaRPr>
          </a:p>
          <a:p>
            <a:r>
              <a:rPr lang="en-US" altLang="de-DE" dirty="0">
                <a:solidFill>
                  <a:schemeClr val="tx1"/>
                </a:solidFill>
              </a:rPr>
              <a:t>					lower erosion</a:t>
            </a:r>
          </a:p>
          <a:p>
            <a:endParaRPr lang="en-US" altLang="de-DE" sz="2000" dirty="0">
              <a:solidFill>
                <a:schemeClr val="tx1"/>
              </a:solidFill>
            </a:endParaRPr>
          </a:p>
          <a:p>
            <a:pPr marL="285750" indent="-285750">
              <a:buFont typeface="Arial" panose="020B0604020202020204" pitchFamily="34" charset="0"/>
              <a:buChar char="•"/>
            </a:pPr>
            <a:r>
              <a:rPr lang="en-US" altLang="de-DE" dirty="0">
                <a:solidFill>
                  <a:schemeClr val="tx1"/>
                </a:solidFill>
              </a:rPr>
              <a:t>Higher erosion region: Pos. 2: ~85 nm B -&gt; erosion rate: ~</a:t>
            </a:r>
            <a:r>
              <a:rPr lang="en-US" altLang="de-DE" b="1" dirty="0">
                <a:solidFill>
                  <a:schemeClr val="tx1"/>
                </a:solidFill>
              </a:rPr>
              <a:t>0.43 nm/s</a:t>
            </a:r>
          </a:p>
          <a:p>
            <a:pPr marL="285750" indent="-285750">
              <a:buFont typeface="Arial" panose="020B0604020202020204" pitchFamily="34" charset="0"/>
              <a:buChar char="•"/>
            </a:pPr>
            <a:r>
              <a:rPr lang="en-US" altLang="de-DE" dirty="0">
                <a:solidFill>
                  <a:schemeClr val="tx1"/>
                </a:solidFill>
              </a:rPr>
              <a:t>Lower erosion region: Pos. 1 and 3: ~97 nm B -&gt; erosion rate: </a:t>
            </a:r>
            <a:r>
              <a:rPr lang="en-US" altLang="de-DE" b="1" dirty="0">
                <a:solidFill>
                  <a:schemeClr val="tx1"/>
                </a:solidFill>
              </a:rPr>
              <a:t>~0.26 nm/s</a:t>
            </a:r>
            <a:endParaRPr lang="en-US" altLang="de-DE" dirty="0">
              <a:solidFill>
                <a:schemeClr val="tx1"/>
              </a:solidFill>
            </a:endParaRPr>
          </a:p>
          <a:p>
            <a:endParaRPr lang="en-US" altLang="de-DE" dirty="0"/>
          </a:p>
          <a:p>
            <a:endParaRPr lang="en-US" altLang="de-DE" dirty="0"/>
          </a:p>
          <a:p>
            <a:endParaRPr lang="en-US" altLang="de-DE" dirty="0"/>
          </a:p>
          <a:p>
            <a:endParaRPr lang="en-US" dirty="0">
              <a:solidFill>
                <a:prstClr val="black"/>
              </a:solidFill>
              <a:cs typeface="Arial" panose="020B0604020202020204" pitchFamily="34" charset="0"/>
            </a:endParaRPr>
          </a:p>
        </p:txBody>
      </p:sp>
      <p:sp>
        <p:nvSpPr>
          <p:cNvPr id="13" name="Foliennummernplatzhalter 3">
            <a:extLst>
              <a:ext uri="{FF2B5EF4-FFF2-40B4-BE49-F238E27FC236}">
                <a16:creationId xmlns:a16="http://schemas.microsoft.com/office/drawing/2014/main" id="{6699D4FE-2530-B945-9E19-530CB0C1A8FF}"/>
              </a:ext>
            </a:extLst>
          </p:cNvPr>
          <p:cNvSpPr txBox="1">
            <a:spLocks/>
          </p:cNvSpPr>
          <p:nvPr/>
        </p:nvSpPr>
        <p:spPr>
          <a:xfrm>
            <a:off x="263352" y="6211269"/>
            <a:ext cx="5554938" cy="240328"/>
          </a:xfrm>
          <a:prstGeom prst="rect">
            <a:avLst/>
          </a:prstGeom>
        </p:spPr>
        <p:txBody>
          <a:bodyPr vert="horz" lIns="0" tIns="0" rIns="0" bIns="0" rtlCol="0" anchor="t" anchorCtr="0">
            <a:noAutofit/>
          </a:bodyPr>
          <a:lstStyle>
            <a:defPPr>
              <a:defRPr lang="en-US"/>
            </a:defPPr>
            <a:lvl1pPr marL="0" algn="l"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 Houben, O. </a:t>
            </a:r>
            <a:r>
              <a:rPr lang="de-DE" dirty="0" err="1"/>
              <a:t>Marchuck</a:t>
            </a:r>
            <a:r>
              <a:rPr lang="de-DE" dirty="0"/>
              <a:t>, M. </a:t>
            </a:r>
            <a:r>
              <a:rPr lang="de-DE" dirty="0" err="1"/>
              <a:t>Rasiński</a:t>
            </a:r>
            <a:r>
              <a:rPr lang="de-DE" dirty="0"/>
              <a:t>, M. </a:t>
            </a:r>
            <a:r>
              <a:rPr lang="de-DE" dirty="0" err="1"/>
              <a:t>Sackers</a:t>
            </a:r>
            <a:r>
              <a:rPr lang="de-DE" dirty="0"/>
              <a:t>  </a:t>
            </a:r>
          </a:p>
        </p:txBody>
      </p:sp>
      <p:sp>
        <p:nvSpPr>
          <p:cNvPr id="14" name="Pfeil nach unten 22">
            <a:extLst>
              <a:ext uri="{FF2B5EF4-FFF2-40B4-BE49-F238E27FC236}">
                <a16:creationId xmlns:a16="http://schemas.microsoft.com/office/drawing/2014/main" id="{F8413F8A-ECD7-604C-B57A-52100E9DD608}"/>
              </a:ext>
            </a:extLst>
          </p:cNvPr>
          <p:cNvSpPr/>
          <p:nvPr/>
        </p:nvSpPr>
        <p:spPr>
          <a:xfrm rot="-5400000">
            <a:off x="354677" y="5240991"/>
            <a:ext cx="775660" cy="559638"/>
          </a:xfrm>
          <a:prstGeom prst="downArrow">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15" name="Grafik 5">
            <a:extLst>
              <a:ext uri="{FF2B5EF4-FFF2-40B4-BE49-F238E27FC236}">
                <a16:creationId xmlns:a16="http://schemas.microsoft.com/office/drawing/2014/main" id="{DE291304-E5C5-9046-84CB-845E7013C3A4}"/>
              </a:ext>
            </a:extLst>
          </p:cNvPr>
          <p:cNvPicPr>
            <a:picLocks noChangeAspect="1"/>
          </p:cNvPicPr>
          <p:nvPr/>
        </p:nvPicPr>
        <p:blipFill rotWithShape="1">
          <a:blip r:embed="rId3">
            <a:extLst>
              <a:ext uri="{28A0092B-C50C-407E-A947-70E740481C1C}">
                <a14:useLocalDpi xmlns:a14="http://schemas.microsoft.com/office/drawing/2010/main" val="0"/>
              </a:ext>
            </a:extLst>
          </a:blip>
          <a:srcRect l="15422" t="25200" r="13081" b="14951"/>
          <a:stretch/>
        </p:blipFill>
        <p:spPr>
          <a:xfrm>
            <a:off x="479376" y="1948200"/>
            <a:ext cx="1440337" cy="1609788"/>
          </a:xfrm>
          <a:prstGeom prst="rect">
            <a:avLst/>
          </a:prstGeom>
        </p:spPr>
      </p:pic>
      <p:cxnSp>
        <p:nvCxnSpPr>
          <p:cNvPr id="16" name="Gerade Verbindung mit Pfeil 10">
            <a:extLst>
              <a:ext uri="{FF2B5EF4-FFF2-40B4-BE49-F238E27FC236}">
                <a16:creationId xmlns:a16="http://schemas.microsoft.com/office/drawing/2014/main" id="{82A85DFD-7E4C-DF44-BE8D-ACF455F08BD7}"/>
              </a:ext>
            </a:extLst>
          </p:cNvPr>
          <p:cNvCxnSpPr/>
          <p:nvPr/>
        </p:nvCxnSpPr>
        <p:spPr>
          <a:xfrm>
            <a:off x="1507808" y="2318400"/>
            <a:ext cx="432225" cy="0"/>
          </a:xfrm>
          <a:prstGeom prst="straightConnector1">
            <a:avLst/>
          </a:prstGeom>
          <a:ln w="444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Gerade Verbindung mit Pfeil 27">
            <a:extLst>
              <a:ext uri="{FF2B5EF4-FFF2-40B4-BE49-F238E27FC236}">
                <a16:creationId xmlns:a16="http://schemas.microsoft.com/office/drawing/2014/main" id="{14E4B1BF-25FF-424B-B0A5-1B1E145305D6}"/>
              </a:ext>
            </a:extLst>
          </p:cNvPr>
          <p:cNvCxnSpPr/>
          <p:nvPr/>
        </p:nvCxnSpPr>
        <p:spPr>
          <a:xfrm>
            <a:off x="1507808" y="3140968"/>
            <a:ext cx="432225" cy="0"/>
          </a:xfrm>
          <a:prstGeom prst="straightConnector1">
            <a:avLst/>
          </a:prstGeom>
          <a:ln w="444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15A34400-6B18-A340-BD7F-8F2ECD161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712" y="1948200"/>
            <a:ext cx="2237586" cy="1609200"/>
          </a:xfrm>
          <a:prstGeom prst="rect">
            <a:avLst/>
          </a:prstGeom>
        </p:spPr>
      </p:pic>
      <p:sp>
        <p:nvSpPr>
          <p:cNvPr id="19" name="Textfeld 29">
            <a:extLst>
              <a:ext uri="{FF2B5EF4-FFF2-40B4-BE49-F238E27FC236}">
                <a16:creationId xmlns:a16="http://schemas.microsoft.com/office/drawing/2014/main" id="{E896DE29-66DF-594D-A4B2-26370F000A1E}"/>
              </a:ext>
            </a:extLst>
          </p:cNvPr>
          <p:cNvSpPr txBox="1"/>
          <p:nvPr/>
        </p:nvSpPr>
        <p:spPr>
          <a:xfrm>
            <a:off x="3485872" y="1948200"/>
            <a:ext cx="1296144" cy="355482"/>
          </a:xfrm>
          <a:prstGeom prst="rect">
            <a:avLst/>
          </a:prstGeom>
          <a:noFill/>
        </p:spPr>
        <p:txBody>
          <a:bodyPr wrap="square" rtlCol="0">
            <a:spAutoFit/>
          </a:bodyPr>
          <a:lstStyle/>
          <a:p>
            <a:pPr>
              <a:lnSpc>
                <a:spcPct val="95000"/>
              </a:lnSpc>
            </a:pPr>
            <a:r>
              <a:rPr lang="en-US" altLang="de-DE" b="1" dirty="0">
                <a:ln w="3175">
                  <a:solidFill>
                    <a:schemeClr val="bg1"/>
                  </a:solidFill>
                </a:ln>
                <a:solidFill>
                  <a:srgbClr val="023D6B"/>
                </a:solidFill>
                <a:latin typeface="Arial" panose="020B0604020202020204" pitchFamily="34" charset="0"/>
                <a:cs typeface="Arial" panose="020B0604020202020204" pitchFamily="34" charset="0"/>
              </a:rPr>
              <a:t>SEM (FIB)</a:t>
            </a:r>
            <a:endParaRPr lang="de-DE" b="1" dirty="0">
              <a:ln w="3175">
                <a:solidFill>
                  <a:schemeClr val="bg1"/>
                </a:solidFill>
              </a:ln>
              <a:solidFill>
                <a:srgbClr val="023D6B"/>
              </a:solidFill>
              <a:latin typeface="Arial" panose="020B0604020202020204" pitchFamily="34" charset="0"/>
              <a:cs typeface="Arial" panose="020B0604020202020204" pitchFamily="34" charset="0"/>
            </a:endParaRPr>
          </a:p>
        </p:txBody>
      </p:sp>
      <p:sp>
        <p:nvSpPr>
          <p:cNvPr id="20" name="Textfeld 31">
            <a:extLst>
              <a:ext uri="{FF2B5EF4-FFF2-40B4-BE49-F238E27FC236}">
                <a16:creationId xmlns:a16="http://schemas.microsoft.com/office/drawing/2014/main" id="{1A36FB9E-01CC-654F-A0F8-618E854321DE}"/>
              </a:ext>
            </a:extLst>
          </p:cNvPr>
          <p:cNvSpPr txBox="1"/>
          <p:nvPr/>
        </p:nvSpPr>
        <p:spPr>
          <a:xfrm>
            <a:off x="4481344" y="3145526"/>
            <a:ext cx="1224136" cy="355482"/>
          </a:xfrm>
          <a:prstGeom prst="rect">
            <a:avLst/>
          </a:prstGeom>
          <a:noFill/>
        </p:spPr>
        <p:txBody>
          <a:bodyPr wrap="square" rtlCol="0">
            <a:spAutoFit/>
          </a:bodyPr>
          <a:lstStyle/>
          <a:p>
            <a:pPr>
              <a:lnSpc>
                <a:spcPct val="95000"/>
              </a:lnSpc>
            </a:pPr>
            <a:r>
              <a:rPr lang="en-US" b="1" dirty="0">
                <a:ln w="3175">
                  <a:solidFill>
                    <a:schemeClr val="bg1"/>
                  </a:solidFill>
                </a:ln>
                <a:solidFill>
                  <a:srgbClr val="FF0000"/>
                </a:solidFill>
                <a:latin typeface="Arial" panose="020B0604020202020204" pitchFamily="34" charset="0"/>
                <a:cs typeface="Arial" panose="020B0604020202020204" pitchFamily="34" charset="0"/>
              </a:rPr>
              <a:t>@ Pos. 3</a:t>
            </a:r>
            <a:endParaRPr lang="de-DE" b="1" dirty="0">
              <a:ln w="3175">
                <a:solidFill>
                  <a:schemeClr val="bg1"/>
                </a:solidFill>
              </a:ln>
              <a:solidFill>
                <a:srgbClr val="FF0000"/>
              </a:solidFill>
              <a:latin typeface="Arial" panose="020B0604020202020204" pitchFamily="34" charset="0"/>
              <a:cs typeface="Arial" panose="020B0604020202020204" pitchFamily="34" charset="0"/>
            </a:endParaRPr>
          </a:p>
        </p:txBody>
      </p:sp>
      <p:sp>
        <p:nvSpPr>
          <p:cNvPr id="21" name="Text Box 4">
            <a:extLst>
              <a:ext uri="{FF2B5EF4-FFF2-40B4-BE49-F238E27FC236}">
                <a16:creationId xmlns:a16="http://schemas.microsoft.com/office/drawing/2014/main" id="{62FB92DB-0AB8-C241-8D9D-26939EB0CF5B}"/>
              </a:ext>
            </a:extLst>
          </p:cNvPr>
          <p:cNvSpPr txBox="1">
            <a:spLocks noChangeArrowheads="1"/>
          </p:cNvSpPr>
          <p:nvPr/>
        </p:nvSpPr>
        <p:spPr bwMode="auto">
          <a:xfrm>
            <a:off x="1065600" y="5156304"/>
            <a:ext cx="11033649" cy="776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en-US" altLang="de-DE" b="1" dirty="0"/>
              <a:t>Very good agreement of erosion rate between the values obtained by FIB/SEM and spectroscopy!</a:t>
            </a:r>
          </a:p>
          <a:p>
            <a:r>
              <a:rPr lang="en-US" altLang="de-DE" b="1" dirty="0">
                <a:solidFill>
                  <a:prstClr val="black"/>
                </a:solidFill>
                <a:cs typeface="Arial" panose="020B0604020202020204" pitchFamily="34" charset="0"/>
              </a:rPr>
              <a:t>+ It is possible to observe the boron (erosion) by spectroscopy!</a:t>
            </a:r>
          </a:p>
          <a:p>
            <a:r>
              <a:rPr lang="en-US" altLang="de-DE" b="1" dirty="0"/>
              <a:t>								</a:t>
            </a:r>
          </a:p>
          <a:p>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958175168"/>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1265</TotalTime>
  <Words>1713</Words>
  <Application>Microsoft Macintosh PowerPoint</Application>
  <PresentationFormat>Widescreen</PresentationFormat>
  <Paragraphs>287</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EUROfusion.1line_5_3_2019</vt:lpstr>
      <vt:lpstr>Linear devices capabilities for boronisation studies</vt:lpstr>
      <vt:lpstr>Outline</vt:lpstr>
      <vt:lpstr>Linear plasma device PSI-2</vt:lpstr>
      <vt:lpstr>PSI-2: technical capabilities</vt:lpstr>
      <vt:lpstr>Toroidal magnetic field plasma device - TOMAS</vt:lpstr>
      <vt:lpstr>TOMAS: technical capabilities</vt:lpstr>
      <vt:lpstr>“Synergy ” of FZJ devices, tools and diagnostics for boronization studies</vt:lpstr>
      <vt:lpstr>Deuterium plasma exposure of B layers at PSI-2 </vt:lpstr>
      <vt:lpstr>Deuterium plasma exposure of B layers at PSI-2 </vt:lpstr>
      <vt:lpstr>TOMAS contribution to W7-X boronization studies</vt:lpstr>
      <vt:lpstr>TOMAS contribution to W7-X boronization studies</vt:lpstr>
      <vt:lpstr>Further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Andrei Goriaev</cp:lastModifiedBy>
  <cp:revision>80</cp:revision>
  <dcterms:created xsi:type="dcterms:W3CDTF">2023-11-15T09:40:03Z</dcterms:created>
  <dcterms:modified xsi:type="dcterms:W3CDTF">2024-09-17T09:50:17Z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