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6"/>
  </p:notesMasterIdLst>
  <p:sldIdLst>
    <p:sldId id="256" r:id="rId2"/>
    <p:sldId id="278" r:id="rId3"/>
    <p:sldId id="297" r:id="rId4"/>
    <p:sldId id="298" r:id="rId5"/>
    <p:sldId id="299" r:id="rId6"/>
    <p:sldId id="300" r:id="rId7"/>
    <p:sldId id="301" r:id="rId8"/>
    <p:sldId id="302" r:id="rId9"/>
    <p:sldId id="303" r:id="rId10"/>
    <p:sldId id="305" r:id="rId11"/>
    <p:sldId id="306" r:id="rId12"/>
    <p:sldId id="307" r:id="rId13"/>
    <p:sldId id="308" r:id="rId14"/>
    <p:sldId id="296" r:id="rId15"/>
  </p:sldIdLst>
  <p:sldSz cx="9144000" cy="5145088"/>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023D6B"/>
    <a:srgbClr val="FFFF99"/>
    <a:srgbClr val="008000"/>
    <a:srgbClr val="800080"/>
    <a:srgbClr val="00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07" autoAdjust="0"/>
  </p:normalViewPr>
  <p:slideViewPr>
    <p:cSldViewPr snapToGrid="0" showGuides="1">
      <p:cViewPr varScale="1">
        <p:scale>
          <a:sx n="144" d="100"/>
          <a:sy n="144" d="100"/>
        </p:scale>
        <p:origin x="138" y="186"/>
      </p:cViewPr>
      <p:guideLst>
        <p:guide orient="horz" pos="1643"/>
        <p:guide pos="2880"/>
      </p:guideLst>
    </p:cSldViewPr>
  </p:slideViewPr>
  <p:notesTextViewPr>
    <p:cViewPr>
      <p:scale>
        <a:sx n="1" d="1"/>
        <a:sy n="1" d="1"/>
      </p:scale>
      <p:origin x="0" y="0"/>
    </p:cViewPr>
  </p:notesTextViewPr>
  <p:notesViewPr>
    <p:cSldViewPr snapToGrid="0" showGuides="1">
      <p:cViewPr varScale="1">
        <p:scale>
          <a:sx n="76" d="100"/>
          <a:sy n="76" d="100"/>
        </p:scale>
        <p:origin x="24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1108800" y="812520"/>
            <a:ext cx="5342040" cy="4008960"/>
          </a:xfrm>
          <a:prstGeom prst="rect">
            <a:avLst/>
          </a:prstGeom>
          <a:noFill/>
          <a:ln w="0">
            <a:noFill/>
          </a:ln>
        </p:spPr>
        <p:txBody>
          <a:bodyPr lIns="0" tIns="0" rIns="0" bIns="0" anchor="ctr">
            <a:noAutofit/>
          </a:bodyPr>
          <a:lstStyle/>
          <a:p>
            <a:pPr algn="ctr">
              <a:buNone/>
            </a:pPr>
            <a:r>
              <a:rPr lang="en-US" sz="2990" b="0" strike="noStrike" spc="-1">
                <a:latin typeface="Arial"/>
              </a:rPr>
              <a:t>Click to move the slide</a:t>
            </a:r>
          </a:p>
        </p:txBody>
      </p:sp>
      <p:sp>
        <p:nvSpPr>
          <p:cNvPr id="13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3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38" name="PlaceHolder 4"/>
          <p:cNvSpPr>
            <a:spLocks noGrp="1"/>
          </p:cNvSpPr>
          <p:nvPr>
            <p:ph type="dt" idx="10"/>
          </p:nvPr>
        </p:nvSpPr>
        <p:spPr>
          <a:xfrm>
            <a:off x="4278960" y="0"/>
            <a:ext cx="3280680" cy="53424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139" name="PlaceHolder 5"/>
          <p:cNvSpPr>
            <a:spLocks noGrp="1"/>
          </p:cNvSpPr>
          <p:nvPr>
            <p:ph type="ftr" idx="11"/>
          </p:nvPr>
        </p:nvSpPr>
        <p:spPr>
          <a:xfrm>
            <a:off x="0" y="10157400"/>
            <a:ext cx="3280680" cy="53424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140" name="PlaceHolder 6"/>
          <p:cNvSpPr>
            <a:spLocks noGrp="1"/>
          </p:cNvSpPr>
          <p:nvPr>
            <p:ph type="sldNum" idx="12"/>
          </p:nvPr>
        </p:nvSpPr>
        <p:spPr>
          <a:xfrm>
            <a:off x="4278960" y="10157400"/>
            <a:ext cx="3280680" cy="53424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13C9B72E-6B1E-4577-B221-B273E6889B81}"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laceHolder 1"/>
          <p:cNvSpPr>
            <a:spLocks noGrp="1" noRot="1" noChangeAspect="1"/>
          </p:cNvSpPr>
          <p:nvPr>
            <p:ph type="sldImg"/>
          </p:nvPr>
        </p:nvSpPr>
        <p:spPr>
          <a:xfrm>
            <a:off x="219075" y="812800"/>
            <a:ext cx="7121525" cy="4008438"/>
          </a:xfrm>
          <a:prstGeom prst="rect">
            <a:avLst/>
          </a:prstGeom>
          <a:ln w="0">
            <a:noFill/>
          </a:ln>
        </p:spPr>
      </p:sp>
      <p:sp>
        <p:nvSpPr>
          <p:cNvPr id="56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endParaRPr lang="en-US" sz="2000" b="0" strike="noStrike" spc="-1"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laceHolder 1"/>
          <p:cNvSpPr>
            <a:spLocks noGrp="1" noRot="1" noChangeAspect="1"/>
          </p:cNvSpPr>
          <p:nvPr>
            <p:ph type="sldImg"/>
          </p:nvPr>
        </p:nvSpPr>
        <p:spPr>
          <a:xfrm>
            <a:off x="217488" y="812800"/>
            <a:ext cx="7123112" cy="4008438"/>
          </a:xfrm>
          <a:prstGeom prst="rect">
            <a:avLst/>
          </a:prstGeom>
          <a:ln w="0">
            <a:noFill/>
          </a:ln>
        </p:spPr>
      </p:sp>
      <p:sp>
        <p:nvSpPr>
          <p:cNvPr id="57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endParaRPr lang="en-US" sz="1600" b="0" strike="noStrike" spc="-1" dirty="0">
              <a:latin typeface="Arial"/>
            </a:endParaRPr>
          </a:p>
        </p:txBody>
      </p:sp>
    </p:spTree>
    <p:extLst>
      <p:ext uri="{BB962C8B-B14F-4D97-AF65-F5344CB8AC3E}">
        <p14:creationId xmlns:p14="http://schemas.microsoft.com/office/powerpoint/2010/main" val="351405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laceHolder 2"/>
          <p:cNvSpPr>
            <a:spLocks noGrp="1"/>
          </p:cNvSpPr>
          <p:nvPr>
            <p:ph type="subTitle"/>
          </p:nvPr>
        </p:nvSpPr>
        <p:spPr>
          <a:xfrm>
            <a:off x="456480" y="636120"/>
            <a:ext cx="8229240" cy="40665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9" name="Rectangle 8"/>
          <p:cNvSpPr/>
          <p:nvPr userDrawn="1"/>
        </p:nvSpPr>
        <p:spPr>
          <a:xfrm>
            <a:off x="7573617" y="23853"/>
            <a:ext cx="1514723" cy="54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12"/>
          <p:cNvSpPr/>
          <p:nvPr userDrawn="1"/>
        </p:nvSpPr>
        <p:spPr>
          <a:xfrm>
            <a:off x="0" y="270000"/>
            <a:ext cx="9144000" cy="4098240"/>
          </a:xfrm>
          <a:prstGeom prst="rect">
            <a:avLst/>
          </a:prstGeom>
          <a:solidFill>
            <a:srgbClr val="023D6B"/>
          </a:solidFill>
          <a:ln w="12600">
            <a:solidFill>
              <a:srgbClr val="002D4F"/>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Rectangle 1"/>
          <p:cNvSpPr/>
          <p:nvPr userDrawn="1"/>
        </p:nvSpPr>
        <p:spPr>
          <a:xfrm>
            <a:off x="6341165" y="4871520"/>
            <a:ext cx="2802835" cy="273568"/>
          </a:xfrm>
          <a:prstGeom prst="rect">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PlaceHolder 1"/>
          <p:cNvSpPr>
            <a:spLocks noGrp="1"/>
          </p:cNvSpPr>
          <p:nvPr>
            <p:ph type="title"/>
          </p:nvPr>
        </p:nvSpPr>
        <p:spPr>
          <a:xfrm>
            <a:off x="456480" y="155160"/>
            <a:ext cx="8229240" cy="333720"/>
          </a:xfrm>
          <a:prstGeom prst="rect">
            <a:avLst/>
          </a:prstGeom>
          <a:noFill/>
          <a:ln w="0">
            <a:noFill/>
          </a:ln>
        </p:spPr>
        <p:txBody>
          <a:bodyPr lIns="0" tIns="0" rIns="0" bIns="0" anchor="ctr">
            <a:noAutofit/>
          </a:bodyPr>
          <a:lstStyle/>
          <a:p>
            <a:endParaRPr lang="en-US" sz="1770" b="0" strike="noStrike" spc="-1" dirty="0">
              <a:latin typeface="Arial"/>
            </a:endParaRPr>
          </a:p>
        </p:txBody>
      </p:sp>
      <p:sp>
        <p:nvSpPr>
          <p:cNvPr id="10" name="PlaceHolder 2"/>
          <p:cNvSpPr>
            <a:spLocks noGrp="1"/>
          </p:cNvSpPr>
          <p:nvPr>
            <p:ph/>
          </p:nvPr>
        </p:nvSpPr>
        <p:spPr>
          <a:xfrm>
            <a:off x="456480" y="636120"/>
            <a:ext cx="8229240" cy="4066560"/>
          </a:xfrm>
          <a:prstGeom prst="rect">
            <a:avLst/>
          </a:prstGeom>
          <a:noFill/>
          <a:ln w="0">
            <a:noFill/>
          </a:ln>
        </p:spPr>
        <p:txBody>
          <a:bodyPr lIns="0" tIns="0" rIns="0" bIns="0" anchor="t">
            <a:normAutofit/>
          </a:bodyPr>
          <a:lstStyle/>
          <a:p>
            <a:endParaRPr lang="en-US" sz="1220" b="0" strike="noStrike" spc="-1" dirty="0">
              <a:latin typeface="Arial"/>
            </a:endParaRPr>
          </a:p>
        </p:txBody>
      </p:sp>
      <p:sp>
        <p:nvSpPr>
          <p:cNvPr id="4" name="PlaceHolder 3"/>
          <p:cNvSpPr>
            <a:spLocks noGrp="1"/>
          </p:cNvSpPr>
          <p:nvPr>
            <p:ph type="ftr" idx="2"/>
          </p:nvPr>
        </p:nvSpPr>
        <p:spPr>
          <a:xfrm>
            <a:off x="6341165" y="4871520"/>
            <a:ext cx="655984" cy="239760"/>
          </a:xfrm>
        </p:spPr>
        <p:txBody>
          <a:bodyPr/>
          <a:lstStyle>
            <a:lvl1pPr>
              <a:defRPr sz="1000">
                <a:solidFill>
                  <a:schemeClr val="bg1"/>
                </a:solidFill>
                <a:latin typeface="Calibri Light" panose="020F0302020204030204" pitchFamily="34" charset="0"/>
                <a:cs typeface="Calibri Light" panose="020F0302020204030204" pitchFamily="34" charset="0"/>
              </a:defRPr>
            </a:lvl1pPr>
          </a:lstStyle>
          <a:p>
            <a:r>
              <a:rPr lang="en-US" smtClean="0"/>
              <a:t>D. Matveev</a:t>
            </a:r>
            <a:endParaRPr lang="en-US" dirty="0"/>
          </a:p>
        </p:txBody>
      </p:sp>
      <p:sp>
        <p:nvSpPr>
          <p:cNvPr id="5" name="PlaceHolder 4"/>
          <p:cNvSpPr>
            <a:spLocks noGrp="1"/>
          </p:cNvSpPr>
          <p:nvPr>
            <p:ph type="sldNum" idx="3"/>
          </p:nvPr>
        </p:nvSpPr>
        <p:spPr>
          <a:xfrm>
            <a:off x="8263080" y="4871520"/>
            <a:ext cx="794880" cy="233217"/>
          </a:xfrm>
        </p:spPr>
        <p:txBody>
          <a:bodyPr/>
          <a:lstStyle>
            <a:lvl1pPr>
              <a:defRPr sz="1000">
                <a:solidFill>
                  <a:schemeClr val="bg1"/>
                </a:solidFill>
                <a:latin typeface="Calibri Light" panose="020F0302020204030204" pitchFamily="34" charset="0"/>
                <a:cs typeface="Calibri Light" panose="020F0302020204030204" pitchFamily="34" charset="0"/>
              </a:defRPr>
            </a:lvl1pPr>
          </a:lstStyle>
          <a:p>
            <a:fld id="{0FFC07E3-E691-49B4-A584-56A26E3D07E1}" type="slidenum">
              <a:rPr lang="en-DE" smtClean="0"/>
              <a:pPr/>
              <a:t>‹#›</a:t>
            </a:fld>
            <a:endParaRPr lang="en-DE" dirty="0"/>
          </a:p>
        </p:txBody>
      </p:sp>
      <p:sp>
        <p:nvSpPr>
          <p:cNvPr id="6" name="PlaceHolder 5"/>
          <p:cNvSpPr>
            <a:spLocks noGrp="1"/>
          </p:cNvSpPr>
          <p:nvPr>
            <p:ph type="dt" idx="1"/>
          </p:nvPr>
        </p:nvSpPr>
        <p:spPr>
          <a:xfrm>
            <a:off x="7273440" y="4871520"/>
            <a:ext cx="1061280" cy="233217"/>
          </a:xfrm>
        </p:spPr>
        <p:txBody>
          <a:bodyPr/>
          <a:lstStyle>
            <a:lvl1pPr>
              <a:defRPr sz="1000">
                <a:solidFill>
                  <a:schemeClr val="bg1"/>
                </a:solidFill>
                <a:latin typeface="Calibri Light" panose="020F0302020204030204" pitchFamily="34" charset="0"/>
                <a:cs typeface="Calibri Light" panose="020F0302020204030204" pitchFamily="34" charset="0"/>
              </a:defRPr>
            </a:lvl1pPr>
          </a:lstStyle>
          <a:p>
            <a:r>
              <a:rPr lang="en-US" smtClean="0"/>
              <a:t>Joint TE/PWIE TM</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ceHolder 1"/>
          <p:cNvSpPr>
            <a:spLocks noGrp="1"/>
          </p:cNvSpPr>
          <p:nvPr>
            <p:ph type="body"/>
          </p:nvPr>
        </p:nvSpPr>
        <p:spPr>
          <a:xfrm>
            <a:off x="348480" y="708120"/>
            <a:ext cx="8229240" cy="4066560"/>
          </a:xfrm>
          <a:prstGeom prst="rect">
            <a:avLst/>
          </a:prstGeom>
          <a:noFill/>
          <a:ln w="0">
            <a:noFill/>
          </a:ln>
        </p:spPr>
        <p:txBody>
          <a:bodyPr lIns="0" tIns="0" rIns="0" bIns="0" anchor="t">
            <a:normAutofit/>
          </a:bodyPr>
          <a:lstStyle/>
          <a:p>
            <a:pPr marL="432000" indent="-324000">
              <a:spcAft>
                <a:spcPts val="952"/>
              </a:spcAft>
              <a:buClr>
                <a:srgbClr val="000000"/>
              </a:buClr>
              <a:buSzPct val="45000"/>
              <a:buFont typeface="Wingdings" charset="2"/>
              <a:buChar char=""/>
            </a:pPr>
            <a:r>
              <a:rPr lang="en-US" sz="1220" b="0" strike="noStrike" spc="-1">
                <a:latin typeface="Arial"/>
              </a:rPr>
              <a:t>Click to edit the outline text format</a:t>
            </a:r>
          </a:p>
          <a:p>
            <a:pPr marL="864000" lvl="1" indent="-324000">
              <a:spcAft>
                <a:spcPts val="760"/>
              </a:spcAft>
              <a:buClr>
                <a:srgbClr val="000000"/>
              </a:buClr>
              <a:buSzPct val="75000"/>
              <a:buFont typeface="Symbol" charset="2"/>
              <a:buChar char=""/>
            </a:pPr>
            <a:r>
              <a:rPr lang="en-US" sz="1090" b="0" strike="noStrike" spc="-1">
                <a:latin typeface="Arial"/>
              </a:rPr>
              <a:t>Second Outline Level</a:t>
            </a:r>
          </a:p>
          <a:p>
            <a:pPr marL="1296000" lvl="2" indent="-288000">
              <a:spcAft>
                <a:spcPts val="570"/>
              </a:spcAft>
              <a:buClr>
                <a:srgbClr val="000000"/>
              </a:buClr>
              <a:buSzPct val="45000"/>
              <a:buFont typeface="Wingdings" charset="2"/>
              <a:buChar char=""/>
            </a:pPr>
            <a:r>
              <a:rPr lang="en-US" sz="1090" b="0" strike="noStrike" spc="-1">
                <a:latin typeface="Arial"/>
              </a:rPr>
              <a:t>Third Outline Level</a:t>
            </a:r>
          </a:p>
          <a:p>
            <a:pPr marL="1728000" lvl="3" indent="-216000">
              <a:spcAft>
                <a:spcPts val="380"/>
              </a:spcAft>
              <a:buClr>
                <a:srgbClr val="000000"/>
              </a:buClr>
              <a:buSzPct val="75000"/>
              <a:buFont typeface="Symbol" charset="2"/>
              <a:buChar char=""/>
            </a:pPr>
            <a:r>
              <a:rPr lang="en-US" sz="1020" b="0" strike="noStrike" spc="-1">
                <a:latin typeface="Arial"/>
              </a:rPr>
              <a:t>Fourth Outline Level</a:t>
            </a:r>
          </a:p>
          <a:p>
            <a:pPr marL="2160000" lvl="4" indent="-216000">
              <a:spcAft>
                <a:spcPts val="187"/>
              </a:spcAft>
              <a:buClr>
                <a:srgbClr val="000000"/>
              </a:buClr>
              <a:buSzPct val="45000"/>
              <a:buFont typeface="Wingdings" charset="2"/>
              <a:buChar char=""/>
            </a:pPr>
            <a:r>
              <a:rPr lang="en-US" sz="950" b="0" strike="noStrike" spc="-1">
                <a:latin typeface="Arial"/>
              </a:rPr>
              <a:t>Fifth Outline Level</a:t>
            </a:r>
          </a:p>
          <a:p>
            <a:pPr marL="2592000" lvl="5" indent="-216000">
              <a:spcAft>
                <a:spcPts val="187"/>
              </a:spcAft>
              <a:buClr>
                <a:srgbClr val="000000"/>
              </a:buClr>
              <a:buSzPct val="45000"/>
              <a:buFont typeface="Wingdings" charset="2"/>
              <a:buChar char=""/>
            </a:pPr>
            <a:r>
              <a:rPr lang="en-US" sz="950" b="0" strike="noStrike" spc="-1">
                <a:latin typeface="Arial"/>
              </a:rPr>
              <a:t>Sixth Outline Level</a:t>
            </a:r>
          </a:p>
          <a:p>
            <a:pPr marL="3024000" lvl="6" indent="-216000">
              <a:spcAft>
                <a:spcPts val="187"/>
              </a:spcAft>
              <a:buClr>
                <a:srgbClr val="000000"/>
              </a:buClr>
              <a:buSzPct val="45000"/>
              <a:buFont typeface="Wingdings" charset="2"/>
              <a:buChar char=""/>
            </a:pPr>
            <a:r>
              <a:rPr lang="en-US" sz="950" b="0" strike="noStrike" spc="-1">
                <a:latin typeface="Arial"/>
              </a:rPr>
              <a:t>Seventh Outline Level</a:t>
            </a:r>
          </a:p>
        </p:txBody>
      </p:sp>
      <p:sp>
        <p:nvSpPr>
          <p:cNvPr id="8" name="PlaceHolder 2"/>
          <p:cNvSpPr>
            <a:spLocks noGrp="1"/>
          </p:cNvSpPr>
          <p:nvPr>
            <p:ph type="dt" idx="1"/>
          </p:nvPr>
        </p:nvSpPr>
        <p:spPr>
          <a:xfrm>
            <a:off x="7273440" y="4865040"/>
            <a:ext cx="1061280" cy="239760"/>
          </a:xfrm>
          <a:prstGeom prst="rect">
            <a:avLst/>
          </a:prstGeom>
          <a:noFill/>
          <a:ln w="0">
            <a:noFill/>
          </a:ln>
        </p:spPr>
        <p:txBody>
          <a:bodyPr lIns="0" tIns="0" rIns="0" bIns="0" anchor="ctr">
            <a:noAutofit/>
          </a:bodyPr>
          <a:lstStyle>
            <a:lvl1pPr algn="r">
              <a:buNone/>
              <a:defRPr lang="en-US" sz="1400" b="0" strike="noStrike" spc="-1">
                <a:solidFill>
                  <a:srgbClr val="005B82"/>
                </a:solidFill>
                <a:latin typeface="Times New Roman"/>
              </a:defRPr>
            </a:lvl1pPr>
          </a:lstStyle>
          <a:p>
            <a:pPr algn="r">
              <a:buNone/>
            </a:pPr>
            <a:r>
              <a:rPr lang="en-US" sz="1400" b="0" strike="noStrike" spc="-1" smtClean="0">
                <a:solidFill>
                  <a:srgbClr val="005B82"/>
                </a:solidFill>
                <a:latin typeface="Times New Roman"/>
              </a:rPr>
              <a:t>Joint TE/PWIE TM</a:t>
            </a:r>
            <a:endParaRPr lang="en-US" sz="1400" b="0" strike="noStrike" spc="-1">
              <a:latin typeface="Times New Roman"/>
            </a:endParaRPr>
          </a:p>
        </p:txBody>
      </p:sp>
      <p:sp>
        <p:nvSpPr>
          <p:cNvPr id="2" name="PlaceHolder 3"/>
          <p:cNvSpPr>
            <a:spLocks noGrp="1"/>
          </p:cNvSpPr>
          <p:nvPr>
            <p:ph type="ftr" idx="2"/>
          </p:nvPr>
        </p:nvSpPr>
        <p:spPr>
          <a:xfrm>
            <a:off x="2260080" y="4871520"/>
            <a:ext cx="4939200" cy="239760"/>
          </a:xfrm>
          <a:prstGeom prst="rect">
            <a:avLst/>
          </a:prstGeom>
          <a:noFill/>
          <a:ln w="0">
            <a:noFill/>
          </a:ln>
        </p:spPr>
        <p:txBody>
          <a:bodyPr lIns="0" tIns="0" rIns="0" bIns="0" anchor="ctr">
            <a:noAutofit/>
          </a:bodyPr>
          <a:lstStyle>
            <a:lvl1pPr algn="r">
              <a:buNone/>
              <a:defRPr lang="en-US" sz="1400" b="0" strike="noStrike" spc="-1">
                <a:solidFill>
                  <a:srgbClr val="005B82"/>
                </a:solidFill>
                <a:latin typeface="Times New Roman"/>
              </a:defRPr>
            </a:lvl1pPr>
          </a:lstStyle>
          <a:p>
            <a:pPr algn="r">
              <a:buNone/>
            </a:pPr>
            <a:r>
              <a:rPr lang="en-US" sz="1400" b="0" strike="noStrike" spc="-1" smtClean="0">
                <a:solidFill>
                  <a:srgbClr val="005B82"/>
                </a:solidFill>
                <a:latin typeface="Times New Roman"/>
              </a:rPr>
              <a:t>D. Matveev</a:t>
            </a:r>
            <a:endParaRPr lang="en-US" sz="1400" b="0" strike="noStrike" spc="-1">
              <a:latin typeface="Times New Roman"/>
            </a:endParaRPr>
          </a:p>
        </p:txBody>
      </p:sp>
      <p:sp>
        <p:nvSpPr>
          <p:cNvPr id="3" name="PlaceHolder 4"/>
          <p:cNvSpPr>
            <a:spLocks noGrp="1"/>
          </p:cNvSpPr>
          <p:nvPr>
            <p:ph type="sldNum" idx="3"/>
          </p:nvPr>
        </p:nvSpPr>
        <p:spPr>
          <a:xfrm>
            <a:off x="8263080" y="4865040"/>
            <a:ext cx="794880" cy="239760"/>
          </a:xfrm>
          <a:prstGeom prst="rect">
            <a:avLst/>
          </a:prstGeom>
          <a:noFill/>
          <a:ln w="0">
            <a:noFill/>
          </a:ln>
        </p:spPr>
        <p:txBody>
          <a:bodyPr lIns="0" tIns="0" rIns="0" bIns="0" anchor="ctr">
            <a:noAutofit/>
          </a:bodyPr>
          <a:lstStyle>
            <a:lvl1pPr algn="r">
              <a:buNone/>
              <a:defRPr lang="en-US" sz="1400" b="0" strike="noStrike" spc="-1">
                <a:solidFill>
                  <a:srgbClr val="005B82"/>
                </a:solidFill>
                <a:latin typeface="Times New Roman"/>
              </a:defRPr>
            </a:lvl1pPr>
          </a:lstStyle>
          <a:p>
            <a:pPr algn="r">
              <a:buNone/>
            </a:pPr>
            <a:fld id="{ECFADC0B-79F7-4A1D-BB38-9FBA277D2543}" type="slidenum">
              <a:rPr lang="en-US" sz="1400" b="0" strike="noStrike" spc="-1">
                <a:solidFill>
                  <a:srgbClr val="005B82"/>
                </a:solidFill>
                <a:latin typeface="Times New Roman"/>
              </a:rPr>
              <a:t>‹#›</a:t>
            </a:fld>
            <a:endParaRPr lang="en-US" sz="1400" b="0" strike="noStrike" spc="-1">
              <a:latin typeface="Times New Roman"/>
            </a:endParaRPr>
          </a:p>
        </p:txBody>
      </p:sp>
      <p:sp>
        <p:nvSpPr>
          <p:cNvPr id="4" name="PlaceHolder 5"/>
          <p:cNvSpPr>
            <a:spLocks noGrp="1"/>
          </p:cNvSpPr>
          <p:nvPr>
            <p:ph type="title"/>
          </p:nvPr>
        </p:nvSpPr>
        <p:spPr>
          <a:xfrm>
            <a:off x="154080" y="113400"/>
            <a:ext cx="8229240" cy="333720"/>
          </a:xfrm>
          <a:prstGeom prst="rect">
            <a:avLst/>
          </a:prstGeom>
          <a:noFill/>
          <a:ln w="0">
            <a:noFill/>
          </a:ln>
        </p:spPr>
        <p:txBody>
          <a:bodyPr lIns="0" tIns="0" rIns="0" bIns="0" anchor="ctr">
            <a:noAutofit/>
          </a:bodyPr>
          <a:lstStyle/>
          <a:p>
            <a:r>
              <a:rPr lang="en-US" sz="2000" b="1" strike="noStrike" spc="-1">
                <a:latin typeface="Arial"/>
              </a:rPr>
              <a:t>Click to edit the title text format</a:t>
            </a:r>
          </a:p>
        </p:txBody>
      </p:sp>
      <p:pic>
        <p:nvPicPr>
          <p:cNvPr id="5" name="Picture 4"/>
          <p:cNvPicPr/>
          <p:nvPr userDrawn="1"/>
        </p:nvPicPr>
        <p:blipFill>
          <a:blip r:embed="rId4"/>
          <a:srcRect t="23608" b="16323"/>
          <a:stretch/>
        </p:blipFill>
        <p:spPr>
          <a:xfrm>
            <a:off x="8015400" y="123120"/>
            <a:ext cx="979200" cy="324000"/>
          </a:xfrm>
          <a:prstGeom prst="rect">
            <a:avLst/>
          </a:prstGeom>
          <a:ln w="0">
            <a:noFill/>
          </a:ln>
        </p:spPr>
      </p:pic>
      <p:pic>
        <p:nvPicPr>
          <p:cNvPr id="6" name="Grafik 7"/>
          <p:cNvPicPr/>
          <p:nvPr/>
        </p:nvPicPr>
        <p:blipFill>
          <a:blip r:embed="rId5"/>
          <a:stretch/>
        </p:blipFill>
        <p:spPr>
          <a:xfrm>
            <a:off x="169920" y="4929840"/>
            <a:ext cx="1800000" cy="72000"/>
          </a:xfrm>
          <a:prstGeom prst="rect">
            <a:avLst/>
          </a:prstGeom>
          <a:ln w="0">
            <a:noFill/>
          </a:ln>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86870" y="101557"/>
            <a:ext cx="441161" cy="33943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title" idx="4294967295"/>
          </p:nvPr>
        </p:nvSpPr>
        <p:spPr>
          <a:xfrm>
            <a:off x="485140" y="2946599"/>
            <a:ext cx="8108419" cy="1219883"/>
          </a:xfrm>
          <a:prstGeom prst="rect">
            <a:avLst/>
          </a:prstGeom>
          <a:noFill/>
          <a:ln w="0">
            <a:noFill/>
          </a:ln>
        </p:spPr>
        <p:txBody>
          <a:bodyPr lIns="0" tIns="0" rIns="0" bIns="0" anchor="t">
            <a:noAutofit/>
          </a:bodyPr>
          <a:lstStyle/>
          <a:p>
            <a:r>
              <a:rPr lang="en-US" sz="1600" u="sng" spc="-1" dirty="0" smtClean="0">
                <a:solidFill>
                  <a:srgbClr val="FFFFFF"/>
                </a:solidFill>
                <a:latin typeface="Calibri Light" panose="020F0302020204030204" pitchFamily="34" charset="0"/>
                <a:ea typeface="Noto Sans CJK SC Regular"/>
                <a:cs typeface="Calibri Light" panose="020F0302020204030204" pitchFamily="34" charset="0"/>
              </a:rPr>
              <a:t/>
            </a:r>
            <a:br>
              <a:rPr lang="en-US" sz="1600" u="sng" spc="-1" dirty="0" smtClean="0">
                <a:solidFill>
                  <a:srgbClr val="FFFFFF"/>
                </a:solidFill>
                <a:latin typeface="Calibri Light" panose="020F0302020204030204" pitchFamily="34" charset="0"/>
                <a:ea typeface="Noto Sans CJK SC Regular"/>
                <a:cs typeface="Calibri Light" panose="020F0302020204030204" pitchFamily="34" charset="0"/>
              </a:rPr>
            </a:br>
            <a: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t>D</a:t>
            </a:r>
            <a:r>
              <a:rPr lang="en-US" sz="1600" spc="-1" dirty="0">
                <a:solidFill>
                  <a:srgbClr val="FFFFFF"/>
                </a:solidFill>
                <a:latin typeface="Calibri Light" panose="020F0302020204030204" pitchFamily="34" charset="0"/>
                <a:ea typeface="Noto Sans CJK SC Regular"/>
                <a:cs typeface="Calibri Light" panose="020F0302020204030204" pitchFamily="34" charset="0"/>
              </a:rPr>
              <a:t>. </a:t>
            </a:r>
            <a: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t>Matveev with input from T. Wauters, K. </a:t>
            </a:r>
            <a:r>
              <a:rPr lang="en-US" sz="1600" spc="-1" dirty="0" err="1" smtClean="0">
                <a:solidFill>
                  <a:srgbClr val="FFFFFF"/>
                </a:solidFill>
                <a:latin typeface="Calibri Light" panose="020F0302020204030204" pitchFamily="34" charset="0"/>
                <a:ea typeface="Noto Sans CJK SC Regular"/>
                <a:cs typeface="Calibri Light" panose="020F0302020204030204" pitchFamily="34" charset="0"/>
              </a:rPr>
              <a:t>Schmid</a:t>
            </a:r>
            <a: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t>, S. Rode, M. Shoji, K. </a:t>
            </a:r>
            <a:r>
              <a:rPr lang="en-US" sz="1600" spc="-1" dirty="0" err="1" smtClean="0">
                <a:solidFill>
                  <a:srgbClr val="FFFFFF"/>
                </a:solidFill>
                <a:latin typeface="Calibri Light" panose="020F0302020204030204" pitchFamily="34" charset="0"/>
                <a:ea typeface="Noto Sans CJK SC Regular"/>
                <a:cs typeface="Calibri Light" panose="020F0302020204030204" pitchFamily="34" charset="0"/>
              </a:rPr>
              <a:t>Afonin</a:t>
            </a:r>
            <a: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t>, E. </a:t>
            </a:r>
            <a:r>
              <a:rPr lang="en-US" sz="1600" spc="-1" dirty="0" err="1" smtClean="0">
                <a:solidFill>
                  <a:srgbClr val="FFFFFF"/>
                </a:solidFill>
                <a:latin typeface="Calibri Light" panose="020F0302020204030204" pitchFamily="34" charset="0"/>
                <a:ea typeface="Noto Sans CJK SC Regular"/>
                <a:cs typeface="Calibri Light" panose="020F0302020204030204" pitchFamily="34" charset="0"/>
              </a:rPr>
              <a:t>Hodille</a:t>
            </a:r>
            <a: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t>, </a:t>
            </a:r>
            <a:r>
              <a:rPr lang="en-DE" sz="1600" spc="-1" dirty="0" smtClean="0">
                <a:solidFill>
                  <a:srgbClr val="FFFFFF"/>
                </a:solidFill>
                <a:latin typeface="Calibri Light" panose="020F0302020204030204" pitchFamily="34" charset="0"/>
                <a:ea typeface="Noto Sans CJK SC Regular"/>
                <a:cs typeface="Calibri Light" panose="020F0302020204030204" pitchFamily="34" charset="0"/>
              </a:rPr>
              <a:t>…</a:t>
            </a:r>
            <a: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t/>
            </a:r>
            <a:b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br>
            <a: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t/>
            </a:r>
            <a:br>
              <a:rPr lang="en-US" sz="1600" spc="-1" dirty="0" smtClean="0">
                <a:solidFill>
                  <a:srgbClr val="FFFFFF"/>
                </a:solidFill>
                <a:latin typeface="Calibri Light" panose="020F0302020204030204" pitchFamily="34" charset="0"/>
                <a:ea typeface="Noto Sans CJK SC Regular"/>
                <a:cs typeface="Calibri Light" panose="020F0302020204030204" pitchFamily="34" charset="0"/>
              </a:rPr>
            </a:br>
            <a:r>
              <a:rPr lang="en-US" sz="1600" u="sng" spc="-1" dirty="0">
                <a:solidFill>
                  <a:srgbClr val="FFFFFF"/>
                </a:solidFill>
                <a:latin typeface="Calibri Light" panose="020F0302020204030204" pitchFamily="34" charset="0"/>
                <a:ea typeface="Noto Sans CJK SC Regular"/>
                <a:cs typeface="Calibri Light" panose="020F0302020204030204" pitchFamily="34" charset="0"/>
              </a:rPr>
              <a:t/>
            </a:r>
            <a:br>
              <a:rPr lang="en-US" sz="1600" u="sng" spc="-1" dirty="0">
                <a:solidFill>
                  <a:srgbClr val="FFFFFF"/>
                </a:solidFill>
                <a:latin typeface="Calibri Light" panose="020F0302020204030204" pitchFamily="34" charset="0"/>
                <a:ea typeface="Noto Sans CJK SC Regular"/>
                <a:cs typeface="Calibri Light" panose="020F0302020204030204" pitchFamily="34" charset="0"/>
              </a:rPr>
            </a:br>
            <a:r>
              <a:rPr lang="en-US" sz="1600" dirty="0" smtClean="0">
                <a:solidFill>
                  <a:schemeClr val="bg1"/>
                </a:solidFill>
                <a:latin typeface="Calibri Light" panose="020F0302020204030204" pitchFamily="34" charset="0"/>
                <a:cs typeface="Calibri Light" panose="020F0302020204030204" pitchFamily="34" charset="0"/>
              </a:rPr>
              <a:t>17.09.2024 | </a:t>
            </a:r>
            <a:r>
              <a:rPr lang="fr-FR" sz="1600" dirty="0" smtClean="0">
                <a:solidFill>
                  <a:schemeClr val="bg1"/>
                </a:solidFill>
                <a:latin typeface="Calibri Light" panose="020F0302020204030204" pitchFamily="34" charset="0"/>
                <a:cs typeface="Calibri Light" panose="020F0302020204030204" pitchFamily="34" charset="0"/>
              </a:rPr>
              <a:t>Campus </a:t>
            </a:r>
            <a:r>
              <a:rPr lang="fr-FR" sz="1600" dirty="0">
                <a:solidFill>
                  <a:schemeClr val="bg1"/>
                </a:solidFill>
                <a:latin typeface="Calibri Light" panose="020F0302020204030204" pitchFamily="34" charset="0"/>
                <a:cs typeface="Calibri Light" panose="020F0302020204030204" pitchFamily="34" charset="0"/>
              </a:rPr>
              <a:t>Arts et Métiers </a:t>
            </a:r>
            <a:r>
              <a:rPr lang="fr-FR" sz="1600" dirty="0" smtClean="0">
                <a:solidFill>
                  <a:schemeClr val="bg1"/>
                </a:solidFill>
                <a:latin typeface="Calibri Light" panose="020F0302020204030204" pitchFamily="34" charset="0"/>
                <a:cs typeface="Calibri Light" panose="020F0302020204030204" pitchFamily="34" charset="0"/>
              </a:rPr>
              <a:t>d’Aix-en-Provence, France</a:t>
            </a:r>
            <a:endParaRPr lang="en-US" sz="1600" b="0" strike="noStrike" spc="-1" dirty="0">
              <a:solidFill>
                <a:schemeClr val="bg1"/>
              </a:solidFill>
              <a:latin typeface="Calibri Light" panose="020F0302020204030204" pitchFamily="34" charset="0"/>
              <a:cs typeface="Calibri Light" panose="020F0302020204030204" pitchFamily="34" charset="0"/>
            </a:endParaRPr>
          </a:p>
        </p:txBody>
      </p:sp>
      <p:pic>
        <p:nvPicPr>
          <p:cNvPr id="145" name="Picture 144"/>
          <p:cNvPicPr/>
          <p:nvPr/>
        </p:nvPicPr>
        <p:blipFill>
          <a:blip r:embed="rId3"/>
          <a:stretch/>
        </p:blipFill>
        <p:spPr>
          <a:xfrm>
            <a:off x="360" y="4538160"/>
            <a:ext cx="9143640" cy="478080"/>
          </a:xfrm>
          <a:prstGeom prst="rect">
            <a:avLst/>
          </a:prstGeom>
          <a:ln w="0">
            <a:noFill/>
          </a:ln>
        </p:spPr>
      </p:pic>
      <p:sp>
        <p:nvSpPr>
          <p:cNvPr id="143" name="PlaceHolder 2"/>
          <p:cNvSpPr>
            <a:spLocks noGrp="1"/>
          </p:cNvSpPr>
          <p:nvPr>
            <p:ph type="title" idx="4294967295"/>
          </p:nvPr>
        </p:nvSpPr>
        <p:spPr>
          <a:xfrm>
            <a:off x="481178" y="1541463"/>
            <a:ext cx="8402569" cy="1106487"/>
          </a:xfrm>
          <a:prstGeom prst="rect">
            <a:avLst/>
          </a:prstGeom>
          <a:noFill/>
          <a:ln w="0">
            <a:noFill/>
          </a:ln>
        </p:spPr>
        <p:txBody>
          <a:bodyPr lIns="0" tIns="0" rIns="0" bIns="0" anchor="ctr">
            <a:noAutofit/>
          </a:bodyPr>
          <a:lstStyle/>
          <a:p>
            <a:r>
              <a:rPr lang="en-US" sz="2400" spc="-1" dirty="0" smtClean="0">
                <a:solidFill>
                  <a:srgbClr val="FFFF99"/>
                </a:solidFill>
                <a:latin typeface="Calibri Light" panose="020F0302020204030204" pitchFamily="34" charset="0"/>
                <a:ea typeface="Droid Sans Fallback"/>
                <a:cs typeface="Calibri Light" panose="020F0302020204030204" pitchFamily="34" charset="0"/>
              </a:rPr>
              <a:t>Modelling capabilities for boronization studies</a:t>
            </a:r>
            <a:endParaRPr lang="en-US" sz="2400" strike="noStrike" spc="-1" dirty="0">
              <a:solidFill>
                <a:srgbClr val="FFFF99"/>
              </a:solidFill>
              <a:latin typeface="Calibri Light" panose="020F0302020204030204" pitchFamily="34" charset="0"/>
              <a:cs typeface="Calibri Light" panose="020F0302020204030204" pitchFamily="34" charset="0"/>
            </a:endParaRPr>
          </a:p>
        </p:txBody>
      </p:sp>
      <p:sp>
        <p:nvSpPr>
          <p:cNvPr id="2" name="Rectangle 1"/>
          <p:cNvSpPr/>
          <p:nvPr/>
        </p:nvSpPr>
        <p:spPr>
          <a:xfrm>
            <a:off x="469126" y="441311"/>
            <a:ext cx="8414621" cy="246221"/>
          </a:xfrm>
          <a:prstGeom prst="rect">
            <a:avLst/>
          </a:prstGeom>
        </p:spPr>
        <p:txBody>
          <a:bodyPr wrap="square" lIns="0" tIns="0" rIns="0" bIns="0">
            <a:spAutoFit/>
          </a:bodyPr>
          <a:lstStyle/>
          <a:p>
            <a:r>
              <a:rPr lang="en-US" sz="1600" dirty="0" smtClean="0">
                <a:solidFill>
                  <a:schemeClr val="bg1"/>
                </a:solidFill>
                <a:latin typeface="Calibri Light" panose="020F0302020204030204" pitchFamily="34" charset="0"/>
                <a:cs typeface="Calibri Light" panose="020F0302020204030204" pitchFamily="34" charset="0"/>
              </a:rPr>
              <a:t>Joint </a:t>
            </a:r>
            <a:r>
              <a:rPr lang="en-US" sz="1600" dirty="0">
                <a:solidFill>
                  <a:schemeClr val="bg1"/>
                </a:solidFill>
                <a:latin typeface="Calibri Light" panose="020F0302020204030204" pitchFamily="34" charset="0"/>
                <a:cs typeface="Calibri Light" panose="020F0302020204030204" pitchFamily="34" charset="0"/>
              </a:rPr>
              <a:t>WP TE and WP PWIE Technical Meeting on Plasma Wall Interactions in full W </a:t>
            </a:r>
            <a:r>
              <a:rPr lang="en-US" sz="1600" dirty="0" smtClean="0">
                <a:solidFill>
                  <a:schemeClr val="bg1"/>
                </a:solidFill>
                <a:latin typeface="Calibri Light" panose="020F0302020204030204" pitchFamily="34" charset="0"/>
                <a:cs typeface="Calibri Light" panose="020F0302020204030204" pitchFamily="34" charset="0"/>
              </a:rPr>
              <a:t>devices</a:t>
            </a:r>
            <a:endParaRPr lang="en-US" sz="1600" dirty="0">
              <a:solidFill>
                <a:schemeClr val="bg1"/>
              </a:solidFill>
              <a:latin typeface="Calibri Light" panose="020F0302020204030204" pitchFamily="34" charset="0"/>
              <a:cs typeface="Calibri Light" panose="020F03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34829"/>
            <a:ext cx="7276479" cy="461665"/>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WALLDYN3D modelling of boronization layer lifetime in ITER </a:t>
            </a:r>
            <a:r>
              <a:rPr lang="en-US" sz="1600" dirty="0" smtClean="0">
                <a:solidFill>
                  <a:srgbClr val="0000FF"/>
                </a:solidFill>
                <a:latin typeface="Calibri Light" panose="020F0302020204030204" pitchFamily="34" charset="0"/>
                <a:cs typeface="Calibri Light" panose="020F0302020204030204" pitchFamily="34" charset="0"/>
              </a:rPr>
              <a:t>[K. </a:t>
            </a:r>
            <a:r>
              <a:rPr lang="en-US" sz="1600" dirty="0" err="1" smtClean="0">
                <a:solidFill>
                  <a:srgbClr val="0000FF"/>
                </a:solidFill>
                <a:latin typeface="Calibri Light" panose="020F0302020204030204" pitchFamily="34" charset="0"/>
                <a:cs typeface="Calibri Light" panose="020F0302020204030204" pitchFamily="34" charset="0"/>
              </a:rPr>
              <a:t>Schmid</a:t>
            </a:r>
            <a:r>
              <a:rPr lang="en-US" sz="1600" dirty="0" smtClean="0">
                <a:solidFill>
                  <a:srgbClr val="0000FF"/>
                </a:solidFill>
                <a:latin typeface="Calibri Light" panose="020F0302020204030204" pitchFamily="34" charset="0"/>
                <a:cs typeface="Calibri Light" panose="020F0302020204030204" pitchFamily="34" charset="0"/>
              </a:rPr>
              <a:t> et al, </a:t>
            </a:r>
            <a:r>
              <a:rPr lang="en-US" sz="1600" dirty="0">
                <a:solidFill>
                  <a:srgbClr val="0000FF"/>
                </a:solidFill>
                <a:latin typeface="Calibri Light" panose="020F0302020204030204" pitchFamily="34" charset="0"/>
                <a:cs typeface="Calibri Light" panose="020F0302020204030204" pitchFamily="34" charset="0"/>
              </a:rPr>
              <a:t>PSI 2024</a:t>
            </a:r>
            <a:r>
              <a:rPr lang="en-US" sz="1600" dirty="0" smtClean="0">
                <a:solidFill>
                  <a:srgbClr val="0000FF"/>
                </a:solidFill>
                <a:latin typeface="Calibri Light" panose="020F0302020204030204" pitchFamily="34" charset="0"/>
                <a:cs typeface="Calibri Light" panose="020F0302020204030204" pitchFamily="34" charset="0"/>
              </a:rPr>
              <a:t>]</a:t>
            </a:r>
            <a:endParaRPr lang="en-US" dirty="0">
              <a:solidFill>
                <a:srgbClr val="0000FF"/>
              </a:solidFill>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Boron impurity transport modelling with ERO2.0 and WALLDYN</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10</a:t>
            </a:fld>
            <a:endParaRPr lang="en-DE" dirty="0"/>
          </a:p>
        </p:txBody>
      </p:sp>
      <p:sp>
        <p:nvSpPr>
          <p:cNvPr id="20" name="TextBox 19"/>
          <p:cNvSpPr txBox="1"/>
          <p:nvPr/>
        </p:nvSpPr>
        <p:spPr>
          <a:xfrm>
            <a:off x="596349" y="1245704"/>
            <a:ext cx="8479244"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Hot stagnant far SOL case - 3D plasma solution from EMC3-EIRENE </a:t>
            </a:r>
            <a:r>
              <a:rPr lang="en-US" sz="1600" dirty="0">
                <a:latin typeface="Calibri Light" panose="020F0302020204030204" pitchFamily="34" charset="0"/>
                <a:cs typeface="Calibri Light" panose="020F0302020204030204" pitchFamily="34" charset="0"/>
              </a:rPr>
              <a:t>(as earlier for Be case [11])</a:t>
            </a:r>
            <a:endParaRPr lang="en-US" sz="1600" dirty="0" smtClean="0">
              <a:solidFill>
                <a:srgbClr val="0000FF"/>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Initial uniform 100 nm boronization layer</a:t>
            </a:r>
          </a:p>
        </p:txBody>
      </p:sp>
      <p:sp>
        <p:nvSpPr>
          <p:cNvPr id="37" name="TextBox 36"/>
          <p:cNvSpPr txBox="1"/>
          <p:nvPr/>
        </p:nvSpPr>
        <p:spPr>
          <a:xfrm>
            <a:off x="4094719" y="3007256"/>
            <a:ext cx="4735341" cy="190205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DE" sz="1400" dirty="0" smtClean="0">
                <a:latin typeface="Calibri Light" panose="020F0302020204030204" pitchFamily="34" charset="0"/>
                <a:cs typeface="Calibri Light" panose="020F0302020204030204" pitchFamily="34" charset="0"/>
              </a:rPr>
              <a:t>Limitation of the WALLDYN 2 layer surface model: </a:t>
            </a:r>
            <a:r>
              <a:rPr lang="en-US" sz="1400" dirty="0" smtClean="0">
                <a:latin typeface="Calibri Light" panose="020F0302020204030204" pitchFamily="34" charset="0"/>
                <a:cs typeface="Calibri Light" panose="020F0302020204030204" pitchFamily="34" charset="0"/>
              </a:rPr>
              <a:t>deposition &gt; </a:t>
            </a:r>
            <a:r>
              <a:rPr lang="en-US" sz="1400" dirty="0">
                <a:latin typeface="Calibri Light" panose="020F0302020204030204" pitchFamily="34" charset="0"/>
                <a:cs typeface="Calibri Light" panose="020F0302020204030204" pitchFamily="34" charset="0"/>
              </a:rPr>
              <a:t>RZ thickness is forgotten: „limited memory“</a:t>
            </a:r>
          </a:p>
          <a:p>
            <a:pPr marL="285750" indent="-285750">
              <a:lnSpc>
                <a:spcPct val="12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Only a problem when there is a transition from net deposition to net erosion as for the case of B-layer</a:t>
            </a:r>
          </a:p>
          <a:p>
            <a:pPr marL="285750" indent="-285750">
              <a:lnSpc>
                <a:spcPct val="12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Not an issue for </a:t>
            </a:r>
            <a:r>
              <a:rPr lang="en-US" sz="1400" dirty="0" smtClean="0">
                <a:latin typeface="Calibri Light" panose="020F0302020204030204" pitchFamily="34" charset="0"/>
                <a:cs typeface="Calibri Light" panose="020F0302020204030204" pitchFamily="34" charset="0"/>
              </a:rPr>
              <a:t>Be </a:t>
            </a:r>
            <a:r>
              <a:rPr lang="en-US" sz="1400" dirty="0">
                <a:latin typeface="Calibri Light" panose="020F0302020204030204" pitchFamily="34" charset="0"/>
                <a:cs typeface="Calibri Light" panose="020F0302020204030204" pitchFamily="34" charset="0"/>
              </a:rPr>
              <a:t>calculations with „infinite“ Be </a:t>
            </a:r>
            <a:r>
              <a:rPr lang="en-US" sz="1400" dirty="0" smtClean="0">
                <a:latin typeface="Calibri Light" panose="020F0302020204030204" pitchFamily="34" charset="0"/>
                <a:cs typeface="Calibri Light" panose="020F0302020204030204" pitchFamily="34" charset="0"/>
              </a:rPr>
              <a:t>source</a:t>
            </a:r>
            <a:endParaRPr lang="en-US" sz="1400" dirty="0">
              <a:latin typeface="Calibri Light" panose="020F0302020204030204" pitchFamily="34" charset="0"/>
              <a:cs typeface="Calibri Light" panose="020F0302020204030204" pitchFamily="34" charset="0"/>
            </a:endParaRPr>
          </a:p>
          <a:p>
            <a:pPr marL="285750" indent="-285750">
              <a:lnSpc>
                <a:spcPct val="12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Current </a:t>
            </a:r>
            <a:r>
              <a:rPr lang="en-US" sz="1400" dirty="0">
                <a:latin typeface="Calibri Light" panose="020F0302020204030204" pitchFamily="34" charset="0"/>
                <a:cs typeface="Calibri Light" panose="020F0302020204030204" pitchFamily="34" charset="0"/>
              </a:rPr>
              <a:t>prediction for B are </a:t>
            </a:r>
            <a:r>
              <a:rPr lang="en-US" sz="1400" dirty="0" smtClean="0">
                <a:latin typeface="Calibri Light" panose="020F0302020204030204" pitchFamily="34" charset="0"/>
                <a:cs typeface="Calibri Light" panose="020F0302020204030204" pitchFamily="34" charset="0"/>
              </a:rPr>
              <a:t>qualitative, new surface model under development</a:t>
            </a:r>
            <a:endParaRPr lang="en-US" sz="1400" dirty="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8DC9478E-A121-027B-0339-C5ADA377C89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9523" y="2373684"/>
            <a:ext cx="3147673" cy="2518137"/>
          </a:xfrm>
          <a:prstGeom prst="rect">
            <a:avLst/>
          </a:prstGeom>
        </p:spPr>
      </p:pic>
      <p:sp>
        <p:nvSpPr>
          <p:cNvPr id="12" name="TextBox 11">
            <a:extLst>
              <a:ext uri="{FF2B5EF4-FFF2-40B4-BE49-F238E27FC236}">
                <a16:creationId xmlns:a16="http://schemas.microsoft.com/office/drawing/2014/main" id="{1235F358-7138-A4F9-DB2A-EB2D7F7BF5D9}"/>
              </a:ext>
            </a:extLst>
          </p:cNvPr>
          <p:cNvSpPr txBox="1"/>
          <p:nvPr/>
        </p:nvSpPr>
        <p:spPr>
          <a:xfrm>
            <a:off x="939196" y="1860646"/>
            <a:ext cx="2601793" cy="503590"/>
          </a:xfrm>
          <a:prstGeom prst="rect">
            <a:avLst/>
          </a:prstGeom>
          <a:noFill/>
        </p:spPr>
        <p:txBody>
          <a:bodyPr wrap="none" lIns="36000" tIns="36000" rIns="36000" bIns="36000" rtlCol="0" anchor="t" anchorCtr="0">
            <a:spAutoFit/>
          </a:bodyPr>
          <a:lstStyle/>
          <a:p>
            <a:pPr algn="l"/>
            <a:r>
              <a:rPr lang="en-US" sz="1400" b="1" dirty="0">
                <a:latin typeface="Calibri Light" panose="020F0302020204030204" pitchFamily="34" charset="0"/>
                <a:cs typeface="Calibri Light" panose="020F0302020204030204" pitchFamily="34" charset="0"/>
              </a:rPr>
              <a:t>Fraction of first wall area </a:t>
            </a:r>
            <a:endParaRPr lang="en-US" sz="1400" b="1" dirty="0" smtClean="0">
              <a:latin typeface="Calibri Light" panose="020F0302020204030204" pitchFamily="34" charset="0"/>
              <a:cs typeface="Calibri Light" panose="020F0302020204030204" pitchFamily="34" charset="0"/>
            </a:endParaRPr>
          </a:p>
          <a:p>
            <a:pPr algn="l"/>
            <a:r>
              <a:rPr lang="en-US" sz="1400" b="1" dirty="0" smtClean="0">
                <a:latin typeface="Calibri Light" panose="020F0302020204030204" pitchFamily="34" charset="0"/>
                <a:cs typeface="Calibri Light" panose="020F0302020204030204" pitchFamily="34" charset="0"/>
              </a:rPr>
              <a:t>still </a:t>
            </a:r>
            <a:r>
              <a:rPr lang="en-US" sz="1400" b="1" dirty="0">
                <a:latin typeface="Calibri Light" panose="020F0302020204030204" pitchFamily="34" charset="0"/>
                <a:cs typeface="Calibri Light" panose="020F0302020204030204" pitchFamily="34" charset="0"/>
              </a:rPr>
              <a:t>covered with 20% of initial layer</a:t>
            </a:r>
          </a:p>
        </p:txBody>
      </p:sp>
      <p:grpSp>
        <p:nvGrpSpPr>
          <p:cNvPr id="13" name="Group 12"/>
          <p:cNvGrpSpPr/>
          <p:nvPr/>
        </p:nvGrpSpPr>
        <p:grpSpPr>
          <a:xfrm>
            <a:off x="4139524" y="1854338"/>
            <a:ext cx="4732908" cy="1148942"/>
            <a:chOff x="755073" y="1039091"/>
            <a:chExt cx="10145409" cy="1850381"/>
          </a:xfrm>
        </p:grpSpPr>
        <p:sp>
          <p:nvSpPr>
            <p:cNvPr id="14" name="Rectangle 13">
              <a:extLst>
                <a:ext uri="{FF2B5EF4-FFF2-40B4-BE49-F238E27FC236}">
                  <a16:creationId xmlns:a16="http://schemas.microsoft.com/office/drawing/2014/main" id="{92720E07-243B-CBC4-1668-3BE54E7341FB}"/>
                </a:ext>
              </a:extLst>
            </p:cNvPr>
            <p:cNvSpPr/>
            <p:nvPr/>
          </p:nvSpPr>
          <p:spPr>
            <a:xfrm>
              <a:off x="755073" y="1039091"/>
              <a:ext cx="4918364" cy="1510146"/>
            </a:xfrm>
            <a:prstGeom prst="rect">
              <a:avLst/>
            </a:prstGeom>
            <a:solidFill>
              <a:srgbClr val="00B05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15" name="Freeform: Shape 8">
              <a:extLst>
                <a:ext uri="{FF2B5EF4-FFF2-40B4-BE49-F238E27FC236}">
                  <a16:creationId xmlns:a16="http://schemas.microsoft.com/office/drawing/2014/main" id="{35C25A32-6B41-1528-2468-B54A82480492}"/>
                </a:ext>
              </a:extLst>
            </p:cNvPr>
            <p:cNvSpPr/>
            <p:nvPr/>
          </p:nvSpPr>
          <p:spPr>
            <a:xfrm>
              <a:off x="5673437" y="1039091"/>
              <a:ext cx="5227045" cy="1510146"/>
            </a:xfrm>
            <a:custGeom>
              <a:avLst/>
              <a:gdLst>
                <a:gd name="connsiteX0" fmla="*/ 0 w 2926313"/>
                <a:gd name="connsiteY0" fmla="*/ 0 h 1510146"/>
                <a:gd name="connsiteX1" fmla="*/ 2924653 w 2926313"/>
                <a:gd name="connsiteY1" fmla="*/ 0 h 1510146"/>
                <a:gd name="connsiteX2" fmla="*/ 2922606 w 2926313"/>
                <a:gd name="connsiteY2" fmla="*/ 61590 h 1510146"/>
                <a:gd name="connsiteX3" fmla="*/ 2782166 w 2926313"/>
                <a:gd name="connsiteY3" fmla="*/ 853897 h 1510146"/>
                <a:gd name="connsiteX4" fmla="*/ 2782166 w 2926313"/>
                <a:gd name="connsiteY4" fmla="*/ 1382102 h 1510146"/>
                <a:gd name="connsiteX5" fmla="*/ 2697055 w 2926313"/>
                <a:gd name="connsiteY5" fmla="*/ 1510146 h 1510146"/>
                <a:gd name="connsiteX6" fmla="*/ 0 w 2926313"/>
                <a:gd name="connsiteY6" fmla="*/ 1510146 h 15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6313" h="1510146">
                  <a:moveTo>
                    <a:pt x="0" y="0"/>
                  </a:moveTo>
                  <a:lnTo>
                    <a:pt x="2924653" y="0"/>
                  </a:lnTo>
                  <a:lnTo>
                    <a:pt x="2922606" y="61590"/>
                  </a:lnTo>
                  <a:cubicBezTo>
                    <a:pt x="2875793" y="325693"/>
                    <a:pt x="2407661" y="589795"/>
                    <a:pt x="2782166" y="853897"/>
                  </a:cubicBezTo>
                  <a:cubicBezTo>
                    <a:pt x="3031837" y="1029965"/>
                    <a:pt x="2907002" y="1206033"/>
                    <a:pt x="2782166" y="1382102"/>
                  </a:cubicBezTo>
                  <a:lnTo>
                    <a:pt x="2697055" y="1510146"/>
                  </a:lnTo>
                  <a:lnTo>
                    <a:pt x="0" y="1510146"/>
                  </a:lnTo>
                  <a:close/>
                </a:path>
              </a:pathLst>
            </a:custGeom>
            <a:solidFill>
              <a:schemeClr val="accent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noAutofit/>
            </a:bodyPr>
            <a:lstStyle/>
            <a:p>
              <a:pPr algn="l">
                <a:spcBef>
                  <a:spcPts val="1150"/>
                </a:spcBef>
                <a:buClr>
                  <a:srgbClr val="116656"/>
                </a:buClr>
                <a:buSzPct val="120000"/>
              </a:pPr>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BA5B49FB-2AFD-853B-7D0C-3C100B055E15}"/>
                </a:ext>
              </a:extLst>
            </p:cNvPr>
            <p:cNvSpPr txBox="1"/>
            <p:nvPr/>
          </p:nvSpPr>
          <p:spPr>
            <a:xfrm>
              <a:off x="5888184" y="1156855"/>
              <a:ext cx="1572395" cy="297406"/>
            </a:xfrm>
            <a:prstGeom prst="rect">
              <a:avLst/>
            </a:prstGeom>
            <a:noFill/>
          </p:spPr>
          <p:txBody>
            <a:bodyPr wrap="none" lIns="0" tIns="0" rIns="0" bIns="0" rtlCol="0" anchor="t" anchorCtr="0">
              <a:spAutoFit/>
            </a:bodyPr>
            <a:lstStyle/>
            <a:p>
              <a:pPr algn="l"/>
              <a:r>
                <a:rPr lang="de-DE" sz="1200" b="1" dirty="0">
                  <a:solidFill>
                    <a:schemeClr val="bg1"/>
                  </a:solidFill>
                  <a:latin typeface="Calibri Light" panose="020F0302020204030204" pitchFamily="34" charset="0"/>
                  <a:cs typeface="Calibri Light" panose="020F0302020204030204" pitchFamily="34" charset="0"/>
                </a:rPr>
                <a:t>Infinite Bulk</a:t>
              </a:r>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76180489-3849-79DC-F582-765203FDCCA8}"/>
                </a:ext>
              </a:extLst>
            </p:cNvPr>
            <p:cNvSpPr txBox="1"/>
            <p:nvPr/>
          </p:nvSpPr>
          <p:spPr>
            <a:xfrm>
              <a:off x="852055" y="1156855"/>
              <a:ext cx="4259764" cy="297406"/>
            </a:xfrm>
            <a:prstGeom prst="rect">
              <a:avLst/>
            </a:prstGeom>
            <a:noFill/>
          </p:spPr>
          <p:txBody>
            <a:bodyPr wrap="none" lIns="0" tIns="0" rIns="0" bIns="0" rtlCol="0" anchor="t" anchorCtr="0">
              <a:spAutoFit/>
            </a:bodyPr>
            <a:lstStyle/>
            <a:p>
              <a:pPr algn="l"/>
              <a:r>
                <a:rPr lang="de-DE" sz="1200" b="1" dirty="0">
                  <a:solidFill>
                    <a:schemeClr val="bg1"/>
                  </a:solidFill>
                  <a:latin typeface="Calibri Light" panose="020F0302020204030204" pitchFamily="34" charset="0"/>
                  <a:cs typeface="Calibri Light" panose="020F0302020204030204" pitchFamily="34" charset="0"/>
                </a:rPr>
                <a:t>Fixed thickness reaction zone RZ</a:t>
              </a:r>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45360450-4953-9B1B-A911-9ADF27CE74AA}"/>
                </a:ext>
              </a:extLst>
            </p:cNvPr>
            <p:cNvSpPr txBox="1"/>
            <p:nvPr/>
          </p:nvSpPr>
          <p:spPr>
            <a:xfrm>
              <a:off x="5833737" y="1444044"/>
              <a:ext cx="4622073" cy="594812"/>
            </a:xfrm>
            <a:prstGeom prst="rect">
              <a:avLst/>
            </a:prstGeom>
            <a:noFill/>
          </p:spPr>
          <p:txBody>
            <a:bodyPr wrap="none" lIns="0" tIns="0" rIns="0" bIns="0" rtlCol="0" anchor="t" anchorCtr="0">
              <a:spAutoFit/>
            </a:bodyPr>
            <a:lstStyle/>
            <a:p>
              <a:pPr algn="l"/>
              <a:r>
                <a:rPr lang="de-DE" sz="1200" dirty="0">
                  <a:solidFill>
                    <a:srgbClr val="005555"/>
                  </a:solidFill>
                  <a:latin typeface="Calibri Light" panose="020F0302020204030204" pitchFamily="34" charset="0"/>
                  <a:cs typeface="Calibri Light" panose="020F0302020204030204" pitchFamily="34" charset="0"/>
                </a:rPr>
                <a:t>Source or sink to keep RZ constant </a:t>
              </a:r>
            </a:p>
            <a:p>
              <a:pPr algn="l"/>
              <a:r>
                <a:rPr lang="de-DE" sz="1200" dirty="0" smtClean="0">
                  <a:solidFill>
                    <a:srgbClr val="005555"/>
                  </a:solidFill>
                  <a:latin typeface="Calibri Light" panose="020F0302020204030204" pitchFamily="34" charset="0"/>
                  <a:cs typeface="Calibri Light" panose="020F0302020204030204" pitchFamily="34" charset="0"/>
                </a:rPr>
                <a:t>Fixed </a:t>
              </a:r>
              <a:r>
                <a:rPr lang="de-DE" sz="1200" dirty="0">
                  <a:solidFill>
                    <a:srgbClr val="005555"/>
                  </a:solidFill>
                  <a:latin typeface="Calibri Light" panose="020F0302020204030204" pitchFamily="34" charset="0"/>
                  <a:cs typeface="Calibri Light" panose="020F0302020204030204" pitchFamily="34" charset="0"/>
                </a:rPr>
                <a:t>composition e.g. </a:t>
              </a:r>
              <a:r>
                <a:rPr lang="de-DE" sz="1200" dirty="0" smtClean="0">
                  <a:solidFill>
                    <a:srgbClr val="005555"/>
                  </a:solidFill>
                  <a:latin typeface="Calibri Light" panose="020F0302020204030204" pitchFamily="34" charset="0"/>
                  <a:cs typeface="Calibri Light" panose="020F0302020204030204" pitchFamily="34" charset="0"/>
                </a:rPr>
                <a:t>pure </a:t>
              </a:r>
              <a:r>
                <a:rPr lang="de-DE" sz="1200" dirty="0">
                  <a:solidFill>
                    <a:srgbClr val="005555"/>
                  </a:solidFill>
                  <a:latin typeface="Calibri Light" panose="020F0302020204030204" pitchFamily="34" charset="0"/>
                  <a:cs typeface="Calibri Light" panose="020F0302020204030204" pitchFamily="34" charset="0"/>
                </a:rPr>
                <a:t>W</a:t>
              </a:r>
              <a:endParaRPr lang="en-GB" sz="1200" dirty="0">
                <a:solidFill>
                  <a:srgbClr val="005555"/>
                </a:solidFill>
                <a:latin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D2B7B20D-5DA2-13C5-A6B1-42B01E24A892}"/>
                </a:ext>
              </a:extLst>
            </p:cNvPr>
            <p:cNvSpPr txBox="1"/>
            <p:nvPr/>
          </p:nvSpPr>
          <p:spPr>
            <a:xfrm>
              <a:off x="915373" y="1446368"/>
              <a:ext cx="4835806" cy="892219"/>
            </a:xfrm>
            <a:prstGeom prst="rect">
              <a:avLst/>
            </a:prstGeom>
            <a:noFill/>
          </p:spPr>
          <p:txBody>
            <a:bodyPr wrap="none" lIns="0" tIns="0" rIns="0" bIns="0" rtlCol="0" anchor="t" anchorCtr="0">
              <a:spAutoFit/>
            </a:bodyPr>
            <a:lstStyle/>
            <a:p>
              <a:pPr algn="l"/>
              <a:r>
                <a:rPr lang="de-DE" sz="1200" dirty="0" smtClean="0">
                  <a:solidFill>
                    <a:srgbClr val="005555"/>
                  </a:solidFill>
                  <a:latin typeface="Calibri Light" panose="020F0302020204030204" pitchFamily="34" charset="0"/>
                  <a:cs typeface="Calibri Light" panose="020F0302020204030204" pitchFamily="34" charset="0"/>
                </a:rPr>
                <a:t>Homogeneous depositon/erosion</a:t>
              </a:r>
            </a:p>
            <a:p>
              <a:pPr algn="l"/>
              <a:r>
                <a:rPr lang="de-DE" sz="1200" dirty="0" smtClean="0">
                  <a:solidFill>
                    <a:srgbClr val="005555"/>
                  </a:solidFill>
                  <a:latin typeface="Calibri Light" panose="020F0302020204030204" pitchFamily="34" charset="0"/>
                  <a:cs typeface="Calibri Light" panose="020F0302020204030204" pitchFamily="34" charset="0"/>
                </a:rPr>
                <a:t>Time </a:t>
              </a:r>
              <a:r>
                <a:rPr lang="de-DE" sz="1200" dirty="0">
                  <a:solidFill>
                    <a:srgbClr val="005555"/>
                  </a:solidFill>
                  <a:latin typeface="Calibri Light" panose="020F0302020204030204" pitchFamily="34" charset="0"/>
                  <a:cs typeface="Calibri Light" panose="020F0302020204030204" pitchFamily="34" charset="0"/>
                </a:rPr>
                <a:t>varying </a:t>
              </a:r>
              <a:r>
                <a:rPr lang="de-DE" sz="1200" dirty="0" smtClean="0">
                  <a:solidFill>
                    <a:srgbClr val="005555"/>
                  </a:solidFill>
                  <a:latin typeface="Calibri Light" panose="020F0302020204030204" pitchFamily="34" charset="0"/>
                  <a:cs typeface="Calibri Light" panose="020F0302020204030204" pitchFamily="34" charset="0"/>
                </a:rPr>
                <a:t>composition</a:t>
              </a:r>
              <a:br>
                <a:rPr lang="de-DE" sz="1200" dirty="0" smtClean="0">
                  <a:solidFill>
                    <a:srgbClr val="005555"/>
                  </a:solidFill>
                  <a:latin typeface="Calibri Light" panose="020F0302020204030204" pitchFamily="34" charset="0"/>
                  <a:cs typeface="Calibri Light" panose="020F0302020204030204" pitchFamily="34" charset="0"/>
                </a:rPr>
              </a:br>
              <a:r>
                <a:rPr lang="de-DE" sz="1200" dirty="0" smtClean="0">
                  <a:solidFill>
                    <a:srgbClr val="005555"/>
                  </a:solidFill>
                  <a:latin typeface="Calibri Light" panose="020F0302020204030204" pitchFamily="34" charset="0"/>
                  <a:cs typeface="Calibri Light" panose="020F0302020204030204" pitchFamily="34" charset="0"/>
                </a:rPr>
                <a:t>Small thickness for correct dynamics</a:t>
              </a:r>
              <a:endParaRPr lang="en-GB" sz="1200" dirty="0">
                <a:solidFill>
                  <a:srgbClr val="005555"/>
                </a:solidFill>
                <a:latin typeface="Calibri Light" panose="020F0302020204030204" pitchFamily="34" charset="0"/>
                <a:cs typeface="Calibri Light" panose="020F0302020204030204" pitchFamily="34" charset="0"/>
              </a:endParaRPr>
            </a:p>
          </p:txBody>
        </p:sp>
        <p:grpSp>
          <p:nvGrpSpPr>
            <p:cNvPr id="24" name="Group 23">
              <a:extLst>
                <a:ext uri="{FF2B5EF4-FFF2-40B4-BE49-F238E27FC236}">
                  <a16:creationId xmlns:a16="http://schemas.microsoft.com/office/drawing/2014/main" id="{0D3CA6BF-50A5-8EA9-E778-920DC620F937}"/>
                </a:ext>
              </a:extLst>
            </p:cNvPr>
            <p:cNvGrpSpPr/>
            <p:nvPr/>
          </p:nvGrpSpPr>
          <p:grpSpPr>
            <a:xfrm>
              <a:off x="4853532" y="2291894"/>
              <a:ext cx="1454727" cy="597578"/>
              <a:chOff x="6345382" y="5151948"/>
              <a:chExt cx="1454727" cy="597578"/>
            </a:xfrm>
          </p:grpSpPr>
          <p:sp>
            <p:nvSpPr>
              <p:cNvPr id="25" name="Arrow: Left-Right 15">
                <a:extLst>
                  <a:ext uri="{FF2B5EF4-FFF2-40B4-BE49-F238E27FC236}">
                    <a16:creationId xmlns:a16="http://schemas.microsoft.com/office/drawing/2014/main" id="{06EACA51-F8F6-15BC-8680-E6AA906707A8}"/>
                  </a:ext>
                </a:extLst>
              </p:cNvPr>
              <p:cNvSpPr/>
              <p:nvPr/>
            </p:nvSpPr>
            <p:spPr>
              <a:xfrm>
                <a:off x="6345382" y="5151948"/>
                <a:ext cx="1454727" cy="597578"/>
              </a:xfrm>
              <a:prstGeom prst="leftRight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200" b="1" dirty="0">
                  <a:solidFill>
                    <a:schemeClr val="bg1"/>
                  </a:solidFill>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5CCAC43-B4C1-E15B-77E5-5B1B5B96BA35}"/>
                      </a:ext>
                    </a:extLst>
                  </p:cNvPr>
                  <p:cNvSpPr txBox="1"/>
                  <p:nvPr/>
                </p:nvSpPr>
                <p:spPr>
                  <a:xfrm>
                    <a:off x="6586619" y="5263601"/>
                    <a:ext cx="1002721" cy="4514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1200" i="1" smtClean="0">
                                  <a:solidFill>
                                    <a:srgbClr val="005555"/>
                                  </a:solidFill>
                                  <a:latin typeface="Cambria Math" panose="02040503050406030204" pitchFamily="18" charset="0"/>
                                </a:rPr>
                              </m:ctrlPr>
                            </m:sSupPr>
                            <m:e>
                              <m:r>
                                <m:rPr>
                                  <m:sty m:val="p"/>
                                </m:rPr>
                                <a:rPr lang="el-GR" sz="1200" i="1">
                                  <a:solidFill>
                                    <a:srgbClr val="005555"/>
                                  </a:solidFill>
                                  <a:latin typeface="Cambria Math" panose="02040503050406030204" pitchFamily="18" charset="0"/>
                                  <a:ea typeface="Cambria Math" panose="02040503050406030204" pitchFamily="18" charset="0"/>
                                </a:rPr>
                                <m:t>Γ</m:t>
                              </m:r>
                            </m:e>
                            <m:sup>
                              <m:r>
                                <a:rPr lang="de-DE" sz="1200" i="1">
                                  <a:solidFill>
                                    <a:srgbClr val="005555"/>
                                  </a:solidFill>
                                  <a:latin typeface="Cambria Math" panose="02040503050406030204" pitchFamily="18" charset="0"/>
                                </a:rPr>
                                <m:t>𝐵𝑢𝑙𝑘</m:t>
                              </m:r>
                            </m:sup>
                          </m:sSup>
                        </m:oMath>
                      </m:oMathPara>
                    </a14:m>
                    <a:endParaRPr lang="en-GB" sz="1200" dirty="0">
                      <a:latin typeface="Calibri Light" panose="020F0302020204030204" pitchFamily="34" charset="0"/>
                      <a:cs typeface="Calibri Light" panose="020F0302020204030204" pitchFamily="34" charset="0"/>
                    </a:endParaRPr>
                  </a:p>
                </p:txBody>
              </p:sp>
            </mc:Choice>
            <mc:Fallback xmlns="">
              <p:sp>
                <p:nvSpPr>
                  <p:cNvPr id="26" name="TextBox 25">
                    <a:extLst>
                      <a:ext uri="{FF2B5EF4-FFF2-40B4-BE49-F238E27FC236}">
                        <a16:creationId xmlns:a16="http://schemas.microsoft.com/office/drawing/2014/main" id="{85CCAC43-B4C1-E15B-77E5-5B1B5B96BA35}"/>
                      </a:ext>
                    </a:extLst>
                  </p:cNvPr>
                  <p:cNvSpPr txBox="1">
                    <a:spLocks noRot="1" noChangeAspect="1" noMove="1" noResize="1" noEditPoints="1" noAdjustHandles="1" noChangeArrowheads="1" noChangeShapeType="1" noTextEdit="1"/>
                  </p:cNvSpPr>
                  <p:nvPr/>
                </p:nvSpPr>
                <p:spPr>
                  <a:xfrm>
                    <a:off x="6586619" y="5263601"/>
                    <a:ext cx="1002721" cy="451479"/>
                  </a:xfrm>
                  <a:prstGeom prst="rect">
                    <a:avLst/>
                  </a:prstGeom>
                  <a:blipFill>
                    <a:blip r:embed="rId3"/>
                    <a:stretch>
                      <a:fillRect/>
                    </a:stretch>
                  </a:blipFill>
                </p:spPr>
                <p:txBody>
                  <a:bodyPr/>
                  <a:lstStyle/>
                  <a:p>
                    <a:r>
                      <a:rPr lang="en-US">
                        <a:noFill/>
                      </a:rPr>
                      <a:t> </a:t>
                    </a:r>
                  </a:p>
                </p:txBody>
              </p:sp>
            </mc:Fallback>
          </mc:AlternateContent>
        </p:grpSp>
      </p:grpSp>
      <p:sp>
        <p:nvSpPr>
          <p:cNvPr id="27" name="Rectangle 26"/>
          <p:cNvSpPr/>
          <p:nvPr/>
        </p:nvSpPr>
        <p:spPr>
          <a:xfrm>
            <a:off x="2617304" y="4849524"/>
            <a:ext cx="3558004" cy="261610"/>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[11] K. </a:t>
            </a:r>
            <a:r>
              <a:rPr lang="en-US" sz="1100" dirty="0" err="1" smtClean="0">
                <a:solidFill>
                  <a:srgbClr val="0000FF"/>
                </a:solidFill>
                <a:latin typeface="Calibri Light" panose="020F0302020204030204" pitchFamily="34" charset="0"/>
                <a:cs typeface="Calibri Light" panose="020F0302020204030204" pitchFamily="34" charset="0"/>
              </a:rPr>
              <a:t>Schmid</a:t>
            </a:r>
            <a:r>
              <a:rPr lang="en-US" sz="1100" dirty="0" smtClean="0">
                <a:solidFill>
                  <a:srgbClr val="0000FF"/>
                </a:solidFill>
                <a:latin typeface="Calibri Light" panose="020F0302020204030204" pitchFamily="34" charset="0"/>
                <a:cs typeface="Calibri Light" panose="020F0302020204030204" pitchFamily="34" charset="0"/>
              </a:rPr>
              <a:t>, NME 33 (2022) 101230 </a:t>
            </a:r>
            <a:endParaRPr lang="en-US" sz="1100" dirty="0">
              <a:solidFill>
                <a:srgbClr val="0000FF"/>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7320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animEffect transition="in" filter="fade">
                                      <p:cBhvr>
                                        <p:cTn id="15" dur="500"/>
                                        <p:tgtEl>
                                          <p:spTgt spid="3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xEl>
                                              <p:pRg st="2" end="2"/>
                                            </p:txEl>
                                          </p:spTgt>
                                        </p:tgtEl>
                                        <p:attrNameLst>
                                          <p:attrName>style.visibility</p:attrName>
                                        </p:attrNameLst>
                                      </p:cBhvr>
                                      <p:to>
                                        <p:strVal val="visible"/>
                                      </p:to>
                                    </p:set>
                                    <p:animEffect transition="in" filter="fade">
                                      <p:cBhvr>
                                        <p:cTn id="18" dur="500"/>
                                        <p:tgtEl>
                                          <p:spTgt spid="3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xEl>
                                              <p:pRg st="3" end="3"/>
                                            </p:txEl>
                                          </p:spTgt>
                                        </p:tgtEl>
                                        <p:attrNameLst>
                                          <p:attrName>style.visibility</p:attrName>
                                        </p:attrNameLst>
                                      </p:cBhvr>
                                      <p:to>
                                        <p:strVal val="visible"/>
                                      </p:to>
                                    </p:set>
                                    <p:animEffect transition="in" filter="fade">
                                      <p:cBhvr>
                                        <p:cTn id="21" dur="500"/>
                                        <p:tgtEl>
                                          <p:spTgt spid="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49" y="549301"/>
            <a:ext cx="6680547" cy="461665"/>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Need for consistent / relevant experimental data: example of baking efficiency  </a:t>
            </a:r>
            <a:endParaRPr lang="en-US" dirty="0">
              <a:solidFill>
                <a:srgbClr val="0000FF"/>
              </a:solidFill>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Modelling of fuel removal from a-B:H layers</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11</a:t>
            </a:fld>
            <a:endParaRPr lang="en-DE" dirty="0"/>
          </a:p>
        </p:txBody>
      </p:sp>
      <p:sp>
        <p:nvSpPr>
          <p:cNvPr id="20" name="TextBox 19"/>
          <p:cNvSpPr txBox="1"/>
          <p:nvPr/>
        </p:nvSpPr>
        <p:spPr>
          <a:xfrm>
            <a:off x="563218" y="1060176"/>
            <a:ext cx="8124468"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Requires data on hydrogen content and de-trapping energies in B layers</a:t>
            </a:r>
            <a:endParaRPr lang="en-US" sz="1600" dirty="0" smtClean="0">
              <a:solidFill>
                <a:srgbClr val="0000FF"/>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Using standard diffusion-trapping models (here CRDS [12] and MHIMS [13]) parameterized </a:t>
            </a:r>
            <a:br>
              <a:rPr lang="en-US" sz="1600" dirty="0" smtClean="0">
                <a:latin typeface="Calibri Light" panose="020F0302020204030204" pitchFamily="34" charset="0"/>
                <a:cs typeface="Calibri Light" panose="020F0302020204030204" pitchFamily="34" charset="0"/>
              </a:rPr>
            </a:br>
            <a:r>
              <a:rPr lang="en-US" sz="1600" dirty="0" smtClean="0">
                <a:latin typeface="Calibri Light" panose="020F0302020204030204" pitchFamily="34" charset="0"/>
                <a:cs typeface="Calibri Light" panose="020F0302020204030204" pitchFamily="34" charset="0"/>
              </a:rPr>
              <a:t>based on literature data on thermal outgassing from co-deposited B:H layers [14, 15, 16]</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Baking simulations (2 weeks) for different layer thicknesses (H/B = 0.5) and bake temperatures</a:t>
            </a:r>
          </a:p>
        </p:txBody>
      </p:sp>
      <p:sp>
        <p:nvSpPr>
          <p:cNvPr id="8" name="Rectangle 7"/>
          <p:cNvSpPr/>
          <p:nvPr/>
        </p:nvSpPr>
        <p:spPr>
          <a:xfrm>
            <a:off x="603614" y="4363609"/>
            <a:ext cx="3280012" cy="430887"/>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[12] </a:t>
            </a:r>
            <a:r>
              <a:rPr lang="en-US" sz="1100" dirty="0">
                <a:solidFill>
                  <a:srgbClr val="0000FF"/>
                </a:solidFill>
                <a:latin typeface="Calibri Light" panose="020F0302020204030204" pitchFamily="34" charset="0"/>
                <a:cs typeface="Calibri Light" panose="020F0302020204030204" pitchFamily="34" charset="0"/>
              </a:rPr>
              <a:t>D. Matveev et </a:t>
            </a:r>
            <a:r>
              <a:rPr lang="en-US" sz="1100" dirty="0" smtClean="0">
                <a:solidFill>
                  <a:srgbClr val="0000FF"/>
                </a:solidFill>
                <a:latin typeface="Calibri Light" panose="020F0302020204030204" pitchFamily="34" charset="0"/>
                <a:cs typeface="Calibri Light" panose="020F0302020204030204" pitchFamily="34" charset="0"/>
              </a:rPr>
              <a:t>al, </a:t>
            </a:r>
            <a:r>
              <a:rPr lang="en-US" sz="1100" dirty="0">
                <a:solidFill>
                  <a:srgbClr val="0000FF"/>
                </a:solidFill>
                <a:latin typeface="Calibri Light" panose="020F0302020204030204" pitchFamily="34" charset="0"/>
                <a:cs typeface="Calibri Light" panose="020F0302020204030204" pitchFamily="34" charset="0"/>
              </a:rPr>
              <a:t>Phys. Scr. T171 (2020) </a:t>
            </a:r>
            <a:r>
              <a:rPr lang="en-US" sz="1100" dirty="0" smtClean="0">
                <a:solidFill>
                  <a:srgbClr val="0000FF"/>
                </a:solidFill>
                <a:latin typeface="Calibri Light" panose="020F0302020204030204" pitchFamily="34" charset="0"/>
                <a:cs typeface="Calibri Light" panose="020F0302020204030204" pitchFamily="34" charset="0"/>
              </a:rPr>
              <a:t>014053</a:t>
            </a:r>
          </a:p>
          <a:p>
            <a:r>
              <a:rPr lang="en-US" sz="1100" dirty="0" smtClean="0">
                <a:solidFill>
                  <a:srgbClr val="0000FF"/>
                </a:solidFill>
                <a:latin typeface="Calibri Light" panose="020F0302020204030204" pitchFamily="34" charset="0"/>
                <a:cs typeface="Calibri Light" panose="020F0302020204030204" pitchFamily="34" charset="0"/>
              </a:rPr>
              <a:t>[13] E.A. </a:t>
            </a:r>
            <a:r>
              <a:rPr lang="en-US" sz="1100" dirty="0" err="1" smtClean="0">
                <a:solidFill>
                  <a:srgbClr val="0000FF"/>
                </a:solidFill>
                <a:latin typeface="Calibri Light" panose="020F0302020204030204" pitchFamily="34" charset="0"/>
                <a:cs typeface="Calibri Light" panose="020F0302020204030204" pitchFamily="34" charset="0"/>
              </a:rPr>
              <a:t>Hodille</a:t>
            </a:r>
            <a:r>
              <a:rPr lang="en-US" sz="1100" dirty="0" smtClean="0">
                <a:solidFill>
                  <a:srgbClr val="0000FF"/>
                </a:solidFill>
                <a:latin typeface="Calibri Light" panose="020F0302020204030204" pitchFamily="34" charset="0"/>
                <a:cs typeface="Calibri Light" panose="020F0302020204030204" pitchFamily="34" charset="0"/>
              </a:rPr>
              <a:t> et al, JNM 467 (2015)</a:t>
            </a:r>
            <a:endParaRPr lang="en-US" sz="1100" dirty="0">
              <a:solidFill>
                <a:srgbClr val="0000FF"/>
              </a:solidFill>
              <a:latin typeface="Calibri Light" panose="020F0302020204030204" pitchFamily="34" charset="0"/>
              <a:cs typeface="Calibri Light" panose="020F0302020204030204" pitchFamily="34" charset="0"/>
            </a:endParaRPr>
          </a:p>
        </p:txBody>
      </p:sp>
      <p:grpSp>
        <p:nvGrpSpPr>
          <p:cNvPr id="19" name="Group 18"/>
          <p:cNvGrpSpPr/>
          <p:nvPr/>
        </p:nvGrpSpPr>
        <p:grpSpPr>
          <a:xfrm>
            <a:off x="744606" y="2137394"/>
            <a:ext cx="7266558" cy="2159905"/>
            <a:chOff x="744606" y="2137394"/>
            <a:chExt cx="7266558" cy="2159905"/>
          </a:xfrm>
        </p:grpSpPr>
        <p:pic>
          <p:nvPicPr>
            <p:cNvPr id="3075" name="Picture 2" descr="A graph of different sizes and colors&#10;&#10;Description automatically generated with medium confidence"/>
            <p:cNvPicPr>
              <a:picLocks noChangeAspect="1" noChangeArrowheads="1"/>
            </p:cNvPicPr>
            <p:nvPr/>
          </p:nvPicPr>
          <p:blipFill>
            <a:blip r:embed="rId2" cstate="print">
              <a:extLst>
                <a:ext uri="{28A0092B-C50C-407E-A947-70E740481C1C}">
                  <a14:useLocalDpi xmlns:a14="http://schemas.microsoft.com/office/drawing/2010/main" val="0"/>
                </a:ext>
              </a:extLst>
            </a:blip>
            <a:srcRect r="10468"/>
            <a:stretch>
              <a:fillRect/>
            </a:stretch>
          </p:blipFill>
          <p:spPr bwMode="auto">
            <a:xfrm>
              <a:off x="744606" y="2411349"/>
              <a:ext cx="2266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3" descr="A graph of different types of temperature&#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r="10403"/>
            <a:stretch>
              <a:fillRect/>
            </a:stretch>
          </p:blipFill>
          <p:spPr bwMode="auto">
            <a:xfrm>
              <a:off x="3234270" y="2411349"/>
              <a:ext cx="22288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 descr="A graph of different types of temperature&#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3264" y="2411349"/>
              <a:ext cx="2247900" cy="1866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45276" y="2137394"/>
              <a:ext cx="1571264" cy="307777"/>
            </a:xfrm>
            <a:prstGeom prst="rect">
              <a:avLst/>
            </a:prstGeom>
            <a:noFill/>
          </p:spPr>
          <p:txBody>
            <a:bodyPr wrap="none" rtlCol="0">
              <a:spAutoFit/>
            </a:bodyPr>
            <a:lstStyle/>
            <a:p>
              <a:r>
                <a:rPr lang="en-US" sz="1400" b="1" dirty="0" smtClean="0">
                  <a:latin typeface="Calibri Light" panose="020F0302020204030204" pitchFamily="34" charset="0"/>
                  <a:cs typeface="Calibri Light" panose="020F0302020204030204" pitchFamily="34" charset="0"/>
                </a:rPr>
                <a:t>CRDS based on [14]</a:t>
              </a:r>
              <a:endParaRPr lang="en-US" sz="1400" b="1" dirty="0">
                <a:latin typeface="Calibri Light" panose="020F0302020204030204" pitchFamily="34" charset="0"/>
                <a:cs typeface="Calibri Light" panose="020F0302020204030204" pitchFamily="34" charset="0"/>
              </a:endParaRPr>
            </a:p>
          </p:txBody>
        </p:sp>
        <p:sp>
          <p:nvSpPr>
            <p:cNvPr id="27" name="TextBox 26"/>
            <p:cNvSpPr txBox="1"/>
            <p:nvPr/>
          </p:nvSpPr>
          <p:spPr>
            <a:xfrm>
              <a:off x="3471937" y="2137394"/>
              <a:ext cx="1590500" cy="307777"/>
            </a:xfrm>
            <a:prstGeom prst="rect">
              <a:avLst/>
            </a:prstGeom>
            <a:noFill/>
          </p:spPr>
          <p:txBody>
            <a:bodyPr wrap="none" rtlCol="0">
              <a:spAutoFit/>
            </a:bodyPr>
            <a:lstStyle/>
            <a:p>
              <a:r>
                <a:rPr lang="en-US" sz="1400" b="1" dirty="0" smtClean="0">
                  <a:latin typeface="Calibri Light" panose="020F0302020204030204" pitchFamily="34" charset="0"/>
                  <a:cs typeface="Calibri Light" panose="020F0302020204030204" pitchFamily="34" charset="0"/>
                </a:rPr>
                <a:t>CRDS based on [15]</a:t>
              </a:r>
              <a:endParaRPr lang="en-US" sz="1400" b="1" dirty="0">
                <a:latin typeface="Calibri Light" panose="020F0302020204030204" pitchFamily="34" charset="0"/>
                <a:cs typeface="Calibri Light" panose="020F0302020204030204" pitchFamily="34" charset="0"/>
              </a:endParaRPr>
            </a:p>
          </p:txBody>
        </p:sp>
        <p:sp>
          <p:nvSpPr>
            <p:cNvPr id="28" name="TextBox 27"/>
            <p:cNvSpPr txBox="1"/>
            <p:nvPr/>
          </p:nvSpPr>
          <p:spPr>
            <a:xfrm>
              <a:off x="6019801" y="2137394"/>
              <a:ext cx="1725152" cy="307777"/>
            </a:xfrm>
            <a:prstGeom prst="rect">
              <a:avLst/>
            </a:prstGeom>
            <a:noFill/>
          </p:spPr>
          <p:txBody>
            <a:bodyPr wrap="none" rtlCol="0">
              <a:spAutoFit/>
            </a:bodyPr>
            <a:lstStyle/>
            <a:p>
              <a:r>
                <a:rPr lang="en-US" sz="1400" b="1" dirty="0" smtClean="0">
                  <a:latin typeface="Calibri Light" panose="020F0302020204030204" pitchFamily="34" charset="0"/>
                  <a:cs typeface="Calibri Light" panose="020F0302020204030204" pitchFamily="34" charset="0"/>
                </a:rPr>
                <a:t>MHIMS based on [16]</a:t>
              </a:r>
              <a:endParaRPr lang="en-US" sz="1400" b="1" dirty="0">
                <a:latin typeface="Calibri Light" panose="020F0302020204030204" pitchFamily="34" charset="0"/>
                <a:cs typeface="Calibri Light" panose="020F0302020204030204" pitchFamily="34" charset="0"/>
              </a:endParaRPr>
            </a:p>
          </p:txBody>
        </p:sp>
      </p:grpSp>
      <p:sp>
        <p:nvSpPr>
          <p:cNvPr id="18" name="Rectangle 17"/>
          <p:cNvSpPr/>
          <p:nvPr/>
        </p:nvSpPr>
        <p:spPr>
          <a:xfrm>
            <a:off x="3822309" y="4363609"/>
            <a:ext cx="4572000" cy="600164"/>
          </a:xfrm>
          <a:prstGeom prst="rect">
            <a:avLst/>
          </a:prstGeom>
        </p:spPr>
        <p:txBody>
          <a:bodyPr>
            <a:spAutoFit/>
          </a:bodyPr>
          <a:lstStyle/>
          <a:p>
            <a:pPr lvl="0"/>
            <a:r>
              <a:rPr lang="en-US" sz="1100" dirty="0" smtClean="0">
                <a:solidFill>
                  <a:srgbClr val="0000FF"/>
                </a:solidFill>
                <a:latin typeface="Calibri Light" panose="020F0302020204030204" pitchFamily="34" charset="0"/>
                <a:cs typeface="Calibri Light" panose="020F0302020204030204" pitchFamily="34" charset="0"/>
              </a:rPr>
              <a:t>[</a:t>
            </a:r>
            <a:r>
              <a:rPr lang="en-US" sz="1100" dirty="0">
                <a:solidFill>
                  <a:srgbClr val="0000FF"/>
                </a:solidFill>
                <a:latin typeface="Calibri Light" panose="020F0302020204030204" pitchFamily="34" charset="0"/>
                <a:cs typeface="Calibri Light" panose="020F0302020204030204" pitchFamily="34" charset="0"/>
              </a:rPr>
              <a:t>14] A. </a:t>
            </a:r>
            <a:r>
              <a:rPr lang="en-US" sz="1100" dirty="0" err="1">
                <a:solidFill>
                  <a:srgbClr val="0000FF"/>
                </a:solidFill>
                <a:latin typeface="Calibri Light" panose="020F0302020204030204" pitchFamily="34" charset="0"/>
                <a:cs typeface="Calibri Light" panose="020F0302020204030204" pitchFamily="34" charset="0"/>
              </a:rPr>
              <a:t>Annen</a:t>
            </a:r>
            <a:r>
              <a:rPr lang="en-US" sz="1100" dirty="0">
                <a:solidFill>
                  <a:srgbClr val="0000FF"/>
                </a:solidFill>
                <a:latin typeface="Calibri Light" panose="020F0302020204030204" pitchFamily="34" charset="0"/>
                <a:cs typeface="Calibri Light" panose="020F0302020204030204" pitchFamily="34" charset="0"/>
              </a:rPr>
              <a:t> et al, J. Non-</a:t>
            </a:r>
            <a:r>
              <a:rPr lang="en-US" sz="1100" dirty="0" err="1">
                <a:solidFill>
                  <a:srgbClr val="0000FF"/>
                </a:solidFill>
                <a:latin typeface="Calibri Light" panose="020F0302020204030204" pitchFamily="34" charset="0"/>
                <a:cs typeface="Calibri Light" panose="020F0302020204030204" pitchFamily="34" charset="0"/>
              </a:rPr>
              <a:t>Cryst</a:t>
            </a:r>
            <a:r>
              <a:rPr lang="en-US" sz="1100" dirty="0">
                <a:solidFill>
                  <a:srgbClr val="0000FF"/>
                </a:solidFill>
                <a:latin typeface="Calibri Light" panose="020F0302020204030204" pitchFamily="34" charset="0"/>
                <a:cs typeface="Calibri Light" panose="020F0302020204030204" pitchFamily="34" charset="0"/>
              </a:rPr>
              <a:t>. Solids 209 (1997) 240</a:t>
            </a:r>
            <a:br>
              <a:rPr lang="en-US" sz="1100" dirty="0">
                <a:solidFill>
                  <a:srgbClr val="0000FF"/>
                </a:solidFill>
                <a:latin typeface="Calibri Light" panose="020F0302020204030204" pitchFamily="34" charset="0"/>
                <a:cs typeface="Calibri Light" panose="020F0302020204030204" pitchFamily="34" charset="0"/>
              </a:rPr>
            </a:br>
            <a:r>
              <a:rPr lang="en-US" sz="1100" dirty="0">
                <a:solidFill>
                  <a:srgbClr val="0000FF"/>
                </a:solidFill>
                <a:latin typeface="Calibri Light" panose="020F0302020204030204" pitchFamily="34" charset="0"/>
                <a:cs typeface="Calibri Light" panose="020F0302020204030204" pitchFamily="34" charset="0"/>
              </a:rPr>
              <a:t>[15] T. </a:t>
            </a:r>
            <a:r>
              <a:rPr lang="en-US" sz="1100" dirty="0" err="1">
                <a:solidFill>
                  <a:srgbClr val="0000FF"/>
                </a:solidFill>
                <a:latin typeface="Calibri Light" panose="020F0302020204030204" pitchFamily="34" charset="0"/>
                <a:cs typeface="Calibri Light" panose="020F0302020204030204" pitchFamily="34" charset="0"/>
              </a:rPr>
              <a:t>Nakahata</a:t>
            </a:r>
            <a:r>
              <a:rPr lang="en-US" sz="1100" dirty="0">
                <a:solidFill>
                  <a:srgbClr val="0000FF"/>
                </a:solidFill>
                <a:latin typeface="Calibri Light" panose="020F0302020204030204" pitchFamily="34" charset="0"/>
                <a:cs typeface="Calibri Light" panose="020F0302020204030204" pitchFamily="34" charset="0"/>
              </a:rPr>
              <a:t> et al, JNM 367 (2007) 1170</a:t>
            </a:r>
            <a:br>
              <a:rPr lang="en-US" sz="1100" dirty="0">
                <a:solidFill>
                  <a:srgbClr val="0000FF"/>
                </a:solidFill>
                <a:latin typeface="Calibri Light" panose="020F0302020204030204" pitchFamily="34" charset="0"/>
                <a:cs typeface="Calibri Light" panose="020F0302020204030204" pitchFamily="34" charset="0"/>
              </a:rPr>
            </a:br>
            <a:r>
              <a:rPr lang="en-US" sz="1100" dirty="0">
                <a:solidFill>
                  <a:srgbClr val="0000FF"/>
                </a:solidFill>
                <a:latin typeface="Calibri Light" panose="020F0302020204030204" pitchFamily="34" charset="0"/>
                <a:cs typeface="Calibri Light" panose="020F0302020204030204" pitchFamily="34" charset="0"/>
              </a:rPr>
              <a:t>[16] Y. </a:t>
            </a:r>
            <a:r>
              <a:rPr lang="en-US" sz="1100" dirty="0" err="1">
                <a:solidFill>
                  <a:srgbClr val="0000FF"/>
                </a:solidFill>
                <a:latin typeface="Calibri Light" panose="020F0302020204030204" pitchFamily="34" charset="0"/>
                <a:cs typeface="Calibri Light" panose="020F0302020204030204" pitchFamily="34" charset="0"/>
              </a:rPr>
              <a:t>Oya</a:t>
            </a:r>
            <a:r>
              <a:rPr lang="en-US" sz="1100" dirty="0">
                <a:solidFill>
                  <a:srgbClr val="0000FF"/>
                </a:solidFill>
                <a:latin typeface="Calibri Light" panose="020F0302020204030204" pitchFamily="34" charset="0"/>
                <a:cs typeface="Calibri Light" panose="020F0302020204030204" pitchFamily="34" charset="0"/>
              </a:rPr>
              <a:t> et al, JNM 329 (2004) 870</a:t>
            </a:r>
          </a:p>
        </p:txBody>
      </p:sp>
    </p:spTree>
    <p:extLst>
      <p:ext uri="{BB962C8B-B14F-4D97-AF65-F5344CB8AC3E}">
        <p14:creationId xmlns:p14="http://schemas.microsoft.com/office/powerpoint/2010/main" val="2741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58882" y="2120344"/>
            <a:ext cx="8699078" cy="2279293"/>
            <a:chOff x="358882" y="2120344"/>
            <a:chExt cx="8699078" cy="2279293"/>
          </a:xfrm>
        </p:grpSpPr>
        <p:grpSp>
          <p:nvGrpSpPr>
            <p:cNvPr id="7" name="Group 6"/>
            <p:cNvGrpSpPr/>
            <p:nvPr/>
          </p:nvGrpSpPr>
          <p:grpSpPr>
            <a:xfrm>
              <a:off x="358882" y="2120344"/>
              <a:ext cx="5657383" cy="2279293"/>
              <a:chOff x="358882" y="2120344"/>
              <a:chExt cx="5657383" cy="2279293"/>
            </a:xfrm>
          </p:grpSpPr>
          <p:pic>
            <p:nvPicPr>
              <p:cNvPr id="16" name="Picture 15">
                <a:extLst>
                  <a:ext uri="{FF2B5EF4-FFF2-40B4-BE49-F238E27FC236}">
                    <a16:creationId xmlns:a16="http://schemas.microsoft.com/office/drawing/2014/main" id="{CABDEB37-BD19-BD15-9738-5D235D8B91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70810" y="2132293"/>
                <a:ext cx="2945455" cy="2251589"/>
              </a:xfrm>
              <a:prstGeom prst="rect">
                <a:avLst/>
              </a:prstGeom>
            </p:spPr>
          </p:pic>
          <p:pic>
            <p:nvPicPr>
              <p:cNvPr id="17" name="Picture 16">
                <a:extLst>
                  <a:ext uri="{FF2B5EF4-FFF2-40B4-BE49-F238E27FC236}">
                    <a16:creationId xmlns:a16="http://schemas.microsoft.com/office/drawing/2014/main" id="{6D0C0DE8-F19F-8349-BE1A-D0C85AEE64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82" y="2144983"/>
                <a:ext cx="2945455" cy="2254654"/>
              </a:xfrm>
              <a:prstGeom prst="rect">
                <a:avLst/>
              </a:prstGeom>
            </p:spPr>
          </p:pic>
          <p:sp>
            <p:nvSpPr>
              <p:cNvPr id="24" name="TextBox 23"/>
              <p:cNvSpPr txBox="1"/>
              <p:nvPr/>
            </p:nvSpPr>
            <p:spPr>
              <a:xfrm>
                <a:off x="1045276" y="2120344"/>
                <a:ext cx="1571264" cy="307777"/>
              </a:xfrm>
              <a:prstGeom prst="rect">
                <a:avLst/>
              </a:prstGeom>
              <a:noFill/>
            </p:spPr>
            <p:txBody>
              <a:bodyPr wrap="none" rtlCol="0">
                <a:spAutoFit/>
              </a:bodyPr>
              <a:lstStyle/>
              <a:p>
                <a:r>
                  <a:rPr lang="en-US" sz="1400" b="1" dirty="0" smtClean="0">
                    <a:latin typeface="Calibri Light" panose="020F0302020204030204" pitchFamily="34" charset="0"/>
                    <a:cs typeface="Calibri Light" panose="020F0302020204030204" pitchFamily="34" charset="0"/>
                  </a:rPr>
                  <a:t>CRDS based on [14]</a:t>
                </a:r>
                <a:endParaRPr lang="en-US" sz="1400" b="1" dirty="0">
                  <a:latin typeface="Calibri Light" panose="020F0302020204030204" pitchFamily="34" charset="0"/>
                  <a:cs typeface="Calibri Light" panose="020F0302020204030204" pitchFamily="34" charset="0"/>
                </a:endParaRPr>
              </a:p>
            </p:txBody>
          </p:sp>
          <p:sp>
            <p:nvSpPr>
              <p:cNvPr id="25" name="TextBox 24"/>
              <p:cNvSpPr txBox="1"/>
              <p:nvPr/>
            </p:nvSpPr>
            <p:spPr>
              <a:xfrm>
                <a:off x="3774088" y="2120344"/>
                <a:ext cx="1590500" cy="307777"/>
              </a:xfrm>
              <a:prstGeom prst="rect">
                <a:avLst/>
              </a:prstGeom>
              <a:noFill/>
            </p:spPr>
            <p:txBody>
              <a:bodyPr wrap="none" rtlCol="0">
                <a:spAutoFit/>
              </a:bodyPr>
              <a:lstStyle/>
              <a:p>
                <a:r>
                  <a:rPr lang="en-US" sz="1400" b="1" dirty="0" smtClean="0">
                    <a:latin typeface="Calibri Light" panose="020F0302020204030204" pitchFamily="34" charset="0"/>
                    <a:cs typeface="Calibri Light" panose="020F0302020204030204" pitchFamily="34" charset="0"/>
                  </a:rPr>
                  <a:t>CRDS based on [15]</a:t>
                </a:r>
                <a:endParaRPr lang="en-US" sz="1400" b="1" dirty="0">
                  <a:latin typeface="Calibri Light" panose="020F0302020204030204" pitchFamily="34" charset="0"/>
                  <a:cs typeface="Calibri Light" panose="020F0302020204030204" pitchFamily="34" charset="0"/>
                </a:endParaRPr>
              </a:p>
            </p:txBody>
          </p:sp>
        </p:grpSp>
        <p:sp>
          <p:nvSpPr>
            <p:cNvPr id="26" name="TextBox 25"/>
            <p:cNvSpPr txBox="1"/>
            <p:nvPr/>
          </p:nvSpPr>
          <p:spPr>
            <a:xfrm>
              <a:off x="5922400" y="2427614"/>
              <a:ext cx="3135560" cy="17081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400" dirty="0" smtClean="0">
                  <a:latin typeface="Calibri Light" panose="020F0302020204030204" pitchFamily="34" charset="0"/>
                  <a:cs typeface="Calibri Light" panose="020F0302020204030204" pitchFamily="34" charset="0"/>
                </a:rPr>
                <a:t>Baking not efficient for d &gt; ~10 </a:t>
              </a:r>
              <a:r>
                <a:rPr lang="el-GR" sz="1400" dirty="0" smtClean="0">
                  <a:latin typeface="Calibri Light" panose="020F0302020204030204" pitchFamily="34" charset="0"/>
                  <a:cs typeface="Calibri Light" panose="020F0302020204030204" pitchFamily="34" charset="0"/>
                </a:rPr>
                <a:t>μ</a:t>
              </a:r>
              <a:r>
                <a:rPr lang="en-US" sz="1400" dirty="0" smtClean="0">
                  <a:latin typeface="Calibri Light" panose="020F0302020204030204" pitchFamily="34" charset="0"/>
                  <a:cs typeface="Calibri Light" panose="020F0302020204030204" pitchFamily="34" charset="0"/>
                </a:rPr>
                <a:t>m</a:t>
              </a:r>
            </a:p>
            <a:p>
              <a:pPr marL="285750"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Plasma heating efficient for ~5</a:t>
              </a:r>
              <a:r>
                <a:rPr lang="el-GR" sz="1400" dirty="0" smtClean="0">
                  <a:latin typeface="Calibri Light" panose="020F0302020204030204" pitchFamily="34" charset="0"/>
                  <a:cs typeface="Calibri Light" panose="020F0302020204030204" pitchFamily="34" charset="0"/>
                </a:rPr>
                <a:t> </a:t>
              </a:r>
              <a:r>
                <a:rPr lang="el-GR" sz="1400" dirty="0">
                  <a:latin typeface="Calibri Light" panose="020F0302020204030204" pitchFamily="34" charset="0"/>
                  <a:cs typeface="Calibri Light" panose="020F0302020204030204" pitchFamily="34" charset="0"/>
                </a:rPr>
                <a:t>μ</a:t>
              </a:r>
              <a:r>
                <a:rPr lang="en-US" sz="1400" dirty="0" smtClean="0">
                  <a:latin typeface="Calibri Light" panose="020F0302020204030204" pitchFamily="34" charset="0"/>
                  <a:cs typeface="Calibri Light" panose="020F0302020204030204" pitchFamily="34" charset="0"/>
                </a:rPr>
                <a:t>m</a:t>
              </a:r>
            </a:p>
            <a:p>
              <a:pPr marL="285750"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Higher temperature = more removal</a:t>
              </a:r>
            </a:p>
            <a:p>
              <a:pPr marL="285750"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Longer heating phase at same temperature </a:t>
              </a:r>
              <a:r>
                <a:rPr lang="en-DE" sz="1400" dirty="0" smtClean="0">
                  <a:latin typeface="Calibri Light" panose="020F0302020204030204" pitchFamily="34" charset="0"/>
                  <a:cs typeface="Calibri Light" panose="020F0302020204030204" pitchFamily="34" charset="0"/>
                </a:rPr>
                <a:t>–</a:t>
              </a:r>
              <a:r>
                <a:rPr lang="en-US" sz="1400" dirty="0" smtClean="0">
                  <a:latin typeface="Calibri Light" panose="020F0302020204030204" pitchFamily="34" charset="0"/>
                  <a:cs typeface="Calibri Light" panose="020F0302020204030204" pitchFamily="34" charset="0"/>
                </a:rPr>
                <a:t> little gain in removal</a:t>
              </a:r>
            </a:p>
          </p:txBody>
        </p:sp>
      </p:grpSp>
      <p:sp>
        <p:nvSpPr>
          <p:cNvPr id="5" name="TextBox 4"/>
          <p:cNvSpPr txBox="1"/>
          <p:nvPr/>
        </p:nvSpPr>
        <p:spPr>
          <a:xfrm>
            <a:off x="423349" y="549301"/>
            <a:ext cx="7425687" cy="461665"/>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Need for consistent / relevant experimental data: example of removal by plasma heating</a:t>
            </a:r>
            <a:endParaRPr lang="en-US" dirty="0">
              <a:solidFill>
                <a:srgbClr val="0000FF"/>
              </a:solidFill>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Modelling of fuel removal from a-B:H layers</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12</a:t>
            </a:fld>
            <a:endParaRPr lang="en-DE" dirty="0"/>
          </a:p>
        </p:txBody>
      </p:sp>
      <p:sp>
        <p:nvSpPr>
          <p:cNvPr id="20" name="TextBox 19"/>
          <p:cNvSpPr txBox="1"/>
          <p:nvPr/>
        </p:nvSpPr>
        <p:spPr>
          <a:xfrm>
            <a:off x="563218" y="1060176"/>
            <a:ext cx="8538941" cy="1323439"/>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Requires data on hydrogen content and de-trapping energies in B layers</a:t>
            </a:r>
            <a:endParaRPr lang="en-US" sz="1600" dirty="0" smtClean="0">
              <a:solidFill>
                <a:srgbClr val="0000FF"/>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Using standard diffusion-trapping models (here CRDS [12] and MHIMS [13]) parameterized </a:t>
            </a:r>
            <a:br>
              <a:rPr lang="en-US" sz="1600" dirty="0" smtClean="0">
                <a:latin typeface="Calibri Light" panose="020F0302020204030204" pitchFamily="34" charset="0"/>
                <a:cs typeface="Calibri Light" panose="020F0302020204030204" pitchFamily="34" charset="0"/>
              </a:rPr>
            </a:br>
            <a:r>
              <a:rPr lang="en-US" sz="1600" dirty="0" smtClean="0">
                <a:latin typeface="Calibri Light" panose="020F0302020204030204" pitchFamily="34" charset="0"/>
                <a:cs typeface="Calibri Light" panose="020F0302020204030204" pitchFamily="34" charset="0"/>
              </a:rPr>
              <a:t>based on literature data on thermal outgassing from co-deposited B:H layers [14, 15, 16]</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Raised Inner Strike Point (RISP) plasma (heating only) for different layer thicknesses (H/B = 0.5) </a:t>
            </a:r>
            <a:br>
              <a:rPr lang="en-US" sz="1600" dirty="0" smtClean="0">
                <a:latin typeface="Calibri Light" panose="020F0302020204030204" pitchFamily="34" charset="0"/>
                <a:cs typeface="Calibri Light" panose="020F0302020204030204" pitchFamily="34" charset="0"/>
              </a:rPr>
            </a:br>
            <a:r>
              <a:rPr lang="en-US" sz="1600" dirty="0" smtClean="0">
                <a:latin typeface="Calibri Light" panose="020F0302020204030204" pitchFamily="34" charset="0"/>
                <a:cs typeface="Calibri Light" panose="020F0302020204030204" pitchFamily="34" charset="0"/>
              </a:rPr>
              <a:t>					                and RISP flat-top temperatures (10s)</a:t>
            </a:r>
          </a:p>
        </p:txBody>
      </p:sp>
      <p:sp>
        <p:nvSpPr>
          <p:cNvPr id="8" name="Rectangle 7"/>
          <p:cNvSpPr/>
          <p:nvPr/>
        </p:nvSpPr>
        <p:spPr>
          <a:xfrm>
            <a:off x="603614" y="4363609"/>
            <a:ext cx="3280012" cy="430887"/>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[12] </a:t>
            </a:r>
            <a:r>
              <a:rPr lang="en-US" sz="1100" dirty="0">
                <a:solidFill>
                  <a:srgbClr val="0000FF"/>
                </a:solidFill>
                <a:latin typeface="Calibri Light" panose="020F0302020204030204" pitchFamily="34" charset="0"/>
                <a:cs typeface="Calibri Light" panose="020F0302020204030204" pitchFamily="34" charset="0"/>
              </a:rPr>
              <a:t>D. Matveev et </a:t>
            </a:r>
            <a:r>
              <a:rPr lang="en-US" sz="1100" dirty="0" smtClean="0">
                <a:solidFill>
                  <a:srgbClr val="0000FF"/>
                </a:solidFill>
                <a:latin typeface="Calibri Light" panose="020F0302020204030204" pitchFamily="34" charset="0"/>
                <a:cs typeface="Calibri Light" panose="020F0302020204030204" pitchFamily="34" charset="0"/>
              </a:rPr>
              <a:t>al, </a:t>
            </a:r>
            <a:r>
              <a:rPr lang="en-US" sz="1100" dirty="0">
                <a:solidFill>
                  <a:srgbClr val="0000FF"/>
                </a:solidFill>
                <a:latin typeface="Calibri Light" panose="020F0302020204030204" pitchFamily="34" charset="0"/>
                <a:cs typeface="Calibri Light" panose="020F0302020204030204" pitchFamily="34" charset="0"/>
              </a:rPr>
              <a:t>Phys. Scr. T171 (2020) </a:t>
            </a:r>
            <a:r>
              <a:rPr lang="en-US" sz="1100" dirty="0" smtClean="0">
                <a:solidFill>
                  <a:srgbClr val="0000FF"/>
                </a:solidFill>
                <a:latin typeface="Calibri Light" panose="020F0302020204030204" pitchFamily="34" charset="0"/>
                <a:cs typeface="Calibri Light" panose="020F0302020204030204" pitchFamily="34" charset="0"/>
              </a:rPr>
              <a:t>014053</a:t>
            </a:r>
          </a:p>
          <a:p>
            <a:r>
              <a:rPr lang="en-US" sz="1100" dirty="0" smtClean="0">
                <a:solidFill>
                  <a:srgbClr val="0000FF"/>
                </a:solidFill>
                <a:latin typeface="Calibri Light" panose="020F0302020204030204" pitchFamily="34" charset="0"/>
                <a:cs typeface="Calibri Light" panose="020F0302020204030204" pitchFamily="34" charset="0"/>
              </a:rPr>
              <a:t>[13] E.A. </a:t>
            </a:r>
            <a:r>
              <a:rPr lang="en-US" sz="1100" dirty="0" err="1" smtClean="0">
                <a:solidFill>
                  <a:srgbClr val="0000FF"/>
                </a:solidFill>
                <a:latin typeface="Calibri Light" panose="020F0302020204030204" pitchFamily="34" charset="0"/>
                <a:cs typeface="Calibri Light" panose="020F0302020204030204" pitchFamily="34" charset="0"/>
              </a:rPr>
              <a:t>Hodille</a:t>
            </a:r>
            <a:r>
              <a:rPr lang="en-US" sz="1100" dirty="0" smtClean="0">
                <a:solidFill>
                  <a:srgbClr val="0000FF"/>
                </a:solidFill>
                <a:latin typeface="Calibri Light" panose="020F0302020204030204" pitchFamily="34" charset="0"/>
                <a:cs typeface="Calibri Light" panose="020F0302020204030204" pitchFamily="34" charset="0"/>
              </a:rPr>
              <a:t> et al, JNM 467 (2015)</a:t>
            </a:r>
            <a:endParaRPr lang="en-US" sz="1100" dirty="0">
              <a:solidFill>
                <a:srgbClr val="0000FF"/>
              </a:solidFill>
              <a:latin typeface="Calibri Light" panose="020F0302020204030204" pitchFamily="34" charset="0"/>
              <a:cs typeface="Calibri Light" panose="020F0302020204030204" pitchFamily="34" charset="0"/>
            </a:endParaRPr>
          </a:p>
        </p:txBody>
      </p:sp>
      <p:sp>
        <p:nvSpPr>
          <p:cNvPr id="18" name="Rectangle 17"/>
          <p:cNvSpPr/>
          <p:nvPr/>
        </p:nvSpPr>
        <p:spPr>
          <a:xfrm>
            <a:off x="3822309" y="4363609"/>
            <a:ext cx="4572000" cy="600164"/>
          </a:xfrm>
          <a:prstGeom prst="rect">
            <a:avLst/>
          </a:prstGeom>
        </p:spPr>
        <p:txBody>
          <a:bodyPr>
            <a:spAutoFit/>
          </a:bodyPr>
          <a:lstStyle/>
          <a:p>
            <a:pPr lvl="0"/>
            <a:r>
              <a:rPr lang="en-US" sz="1100" dirty="0" smtClean="0">
                <a:solidFill>
                  <a:srgbClr val="0000FF"/>
                </a:solidFill>
                <a:latin typeface="Calibri Light" panose="020F0302020204030204" pitchFamily="34" charset="0"/>
                <a:cs typeface="Calibri Light" panose="020F0302020204030204" pitchFamily="34" charset="0"/>
              </a:rPr>
              <a:t>[</a:t>
            </a:r>
            <a:r>
              <a:rPr lang="en-US" sz="1100" dirty="0">
                <a:solidFill>
                  <a:srgbClr val="0000FF"/>
                </a:solidFill>
                <a:latin typeface="Calibri Light" panose="020F0302020204030204" pitchFamily="34" charset="0"/>
                <a:cs typeface="Calibri Light" panose="020F0302020204030204" pitchFamily="34" charset="0"/>
              </a:rPr>
              <a:t>14] A. </a:t>
            </a:r>
            <a:r>
              <a:rPr lang="en-US" sz="1100" dirty="0" err="1">
                <a:solidFill>
                  <a:srgbClr val="0000FF"/>
                </a:solidFill>
                <a:latin typeface="Calibri Light" panose="020F0302020204030204" pitchFamily="34" charset="0"/>
                <a:cs typeface="Calibri Light" panose="020F0302020204030204" pitchFamily="34" charset="0"/>
              </a:rPr>
              <a:t>Annen</a:t>
            </a:r>
            <a:r>
              <a:rPr lang="en-US" sz="1100" dirty="0">
                <a:solidFill>
                  <a:srgbClr val="0000FF"/>
                </a:solidFill>
                <a:latin typeface="Calibri Light" panose="020F0302020204030204" pitchFamily="34" charset="0"/>
                <a:cs typeface="Calibri Light" panose="020F0302020204030204" pitchFamily="34" charset="0"/>
              </a:rPr>
              <a:t> et al, J. Non-</a:t>
            </a:r>
            <a:r>
              <a:rPr lang="en-US" sz="1100" dirty="0" err="1">
                <a:solidFill>
                  <a:srgbClr val="0000FF"/>
                </a:solidFill>
                <a:latin typeface="Calibri Light" panose="020F0302020204030204" pitchFamily="34" charset="0"/>
                <a:cs typeface="Calibri Light" panose="020F0302020204030204" pitchFamily="34" charset="0"/>
              </a:rPr>
              <a:t>Cryst</a:t>
            </a:r>
            <a:r>
              <a:rPr lang="en-US" sz="1100" dirty="0">
                <a:solidFill>
                  <a:srgbClr val="0000FF"/>
                </a:solidFill>
                <a:latin typeface="Calibri Light" panose="020F0302020204030204" pitchFamily="34" charset="0"/>
                <a:cs typeface="Calibri Light" panose="020F0302020204030204" pitchFamily="34" charset="0"/>
              </a:rPr>
              <a:t>. Solids 209 (1997) 240</a:t>
            </a:r>
            <a:br>
              <a:rPr lang="en-US" sz="1100" dirty="0">
                <a:solidFill>
                  <a:srgbClr val="0000FF"/>
                </a:solidFill>
                <a:latin typeface="Calibri Light" panose="020F0302020204030204" pitchFamily="34" charset="0"/>
                <a:cs typeface="Calibri Light" panose="020F0302020204030204" pitchFamily="34" charset="0"/>
              </a:rPr>
            </a:br>
            <a:r>
              <a:rPr lang="en-US" sz="1100" dirty="0">
                <a:solidFill>
                  <a:srgbClr val="0000FF"/>
                </a:solidFill>
                <a:latin typeface="Calibri Light" panose="020F0302020204030204" pitchFamily="34" charset="0"/>
                <a:cs typeface="Calibri Light" panose="020F0302020204030204" pitchFamily="34" charset="0"/>
              </a:rPr>
              <a:t>[15] T. </a:t>
            </a:r>
            <a:r>
              <a:rPr lang="en-US" sz="1100" dirty="0" err="1">
                <a:solidFill>
                  <a:srgbClr val="0000FF"/>
                </a:solidFill>
                <a:latin typeface="Calibri Light" panose="020F0302020204030204" pitchFamily="34" charset="0"/>
                <a:cs typeface="Calibri Light" panose="020F0302020204030204" pitchFamily="34" charset="0"/>
              </a:rPr>
              <a:t>Nakahata</a:t>
            </a:r>
            <a:r>
              <a:rPr lang="en-US" sz="1100" dirty="0">
                <a:solidFill>
                  <a:srgbClr val="0000FF"/>
                </a:solidFill>
                <a:latin typeface="Calibri Light" panose="020F0302020204030204" pitchFamily="34" charset="0"/>
                <a:cs typeface="Calibri Light" panose="020F0302020204030204" pitchFamily="34" charset="0"/>
              </a:rPr>
              <a:t> et al, JNM 367 (2007) 1170</a:t>
            </a:r>
            <a:br>
              <a:rPr lang="en-US" sz="1100" dirty="0">
                <a:solidFill>
                  <a:srgbClr val="0000FF"/>
                </a:solidFill>
                <a:latin typeface="Calibri Light" panose="020F0302020204030204" pitchFamily="34" charset="0"/>
                <a:cs typeface="Calibri Light" panose="020F0302020204030204" pitchFamily="34" charset="0"/>
              </a:rPr>
            </a:br>
            <a:r>
              <a:rPr lang="en-US" sz="1100" dirty="0">
                <a:solidFill>
                  <a:srgbClr val="0000FF"/>
                </a:solidFill>
                <a:latin typeface="Calibri Light" panose="020F0302020204030204" pitchFamily="34" charset="0"/>
                <a:cs typeface="Calibri Light" panose="020F0302020204030204" pitchFamily="34" charset="0"/>
              </a:rPr>
              <a:t>[16] Y. </a:t>
            </a:r>
            <a:r>
              <a:rPr lang="en-US" sz="1100" dirty="0" err="1">
                <a:solidFill>
                  <a:srgbClr val="0000FF"/>
                </a:solidFill>
                <a:latin typeface="Calibri Light" panose="020F0302020204030204" pitchFamily="34" charset="0"/>
                <a:cs typeface="Calibri Light" panose="020F0302020204030204" pitchFamily="34" charset="0"/>
              </a:rPr>
              <a:t>Oya</a:t>
            </a:r>
            <a:r>
              <a:rPr lang="en-US" sz="1100" dirty="0">
                <a:solidFill>
                  <a:srgbClr val="0000FF"/>
                </a:solidFill>
                <a:latin typeface="Calibri Light" panose="020F0302020204030204" pitchFamily="34" charset="0"/>
                <a:cs typeface="Calibri Light" panose="020F0302020204030204" pitchFamily="34" charset="0"/>
              </a:rPr>
              <a:t> et al, JNM 329 (2004) 870</a:t>
            </a:r>
          </a:p>
        </p:txBody>
      </p:sp>
    </p:spTree>
    <p:extLst>
      <p:ext uri="{BB962C8B-B14F-4D97-AF65-F5344CB8AC3E}">
        <p14:creationId xmlns:p14="http://schemas.microsoft.com/office/powerpoint/2010/main" val="318301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49" y="549301"/>
            <a:ext cx="3001463" cy="461665"/>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Notes on H content in a-B:H layers</a:t>
            </a:r>
            <a:endParaRPr lang="en-US" dirty="0">
              <a:solidFill>
                <a:srgbClr val="0000FF"/>
              </a:solidFill>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Modelling of fuel removal from a-B:H layers</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13</a:t>
            </a:fld>
            <a:endParaRPr lang="en-DE" dirty="0"/>
          </a:p>
        </p:txBody>
      </p:sp>
      <p:pic>
        <p:nvPicPr>
          <p:cNvPr id="15" name="Picture 14" descr="A diagram of different colored shapes&#10;&#10;Description automatically generated">
            <a:extLst>
              <a:ext uri="{FF2B5EF4-FFF2-40B4-BE49-F238E27FC236}">
                <a16:creationId xmlns:a16="http://schemas.microsoft.com/office/drawing/2014/main" id="{A947FDF7-59BB-6926-2D17-70680415A9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80" y="1527170"/>
            <a:ext cx="3266371" cy="2616535"/>
          </a:xfrm>
          <a:prstGeom prst="rect">
            <a:avLst/>
          </a:prstGeom>
          <a:ln>
            <a:solidFill>
              <a:schemeClr val="accent1"/>
            </a:solidFill>
          </a:ln>
        </p:spPr>
      </p:pic>
      <p:cxnSp>
        <p:nvCxnSpPr>
          <p:cNvPr id="19" name="Straight Connector 18">
            <a:extLst>
              <a:ext uri="{FF2B5EF4-FFF2-40B4-BE49-F238E27FC236}">
                <a16:creationId xmlns:a16="http://schemas.microsoft.com/office/drawing/2014/main" id="{6DD8DAB3-BCF0-AC2E-E729-887948AC01EC}"/>
              </a:ext>
            </a:extLst>
          </p:cNvPr>
          <p:cNvCxnSpPr/>
          <p:nvPr/>
        </p:nvCxnSpPr>
        <p:spPr>
          <a:xfrm>
            <a:off x="1275096" y="1782802"/>
            <a:ext cx="3169683"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B1549C6-4EEC-0E79-027B-45582D76216A}"/>
              </a:ext>
            </a:extLst>
          </p:cNvPr>
          <p:cNvSpPr txBox="1"/>
          <p:nvPr/>
        </p:nvSpPr>
        <p:spPr>
          <a:xfrm>
            <a:off x="3722851" y="1444248"/>
            <a:ext cx="1199005" cy="338554"/>
          </a:xfrm>
          <a:prstGeom prst="rect">
            <a:avLst/>
          </a:prstGeom>
          <a:noFill/>
        </p:spPr>
        <p:txBody>
          <a:bodyPr wrap="square">
            <a:spAutoFit/>
          </a:bodyPr>
          <a:lstStyle/>
          <a:p>
            <a:r>
              <a:rPr lang="en-US" sz="1600" dirty="0">
                <a:solidFill>
                  <a:srgbClr val="0000FF"/>
                </a:solidFill>
                <a:latin typeface="Calibri Light" panose="020F0302020204030204" pitchFamily="34" charset="0"/>
                <a:cs typeface="Calibri Light" panose="020F0302020204030204" pitchFamily="34" charset="0"/>
              </a:rPr>
              <a:t>0.5 </a:t>
            </a:r>
            <a:r>
              <a:rPr lang="en-US" sz="1600" dirty="0" smtClean="0">
                <a:solidFill>
                  <a:srgbClr val="0000FF"/>
                </a:solidFill>
                <a:latin typeface="Calibri Light" panose="020F0302020204030204" pitchFamily="34" charset="0"/>
                <a:cs typeface="Calibri Light" panose="020F0302020204030204" pitchFamily="34" charset="0"/>
              </a:rPr>
              <a:t>H/B</a:t>
            </a:r>
            <a:endParaRPr lang="en-US" sz="1600" dirty="0">
              <a:solidFill>
                <a:srgbClr val="0000FF"/>
              </a:solidFill>
              <a:latin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9D8A20C9-FB19-EFE5-B006-B849D2400DC9}"/>
              </a:ext>
            </a:extLst>
          </p:cNvPr>
          <p:cNvSpPr txBox="1"/>
          <p:nvPr/>
        </p:nvSpPr>
        <p:spPr>
          <a:xfrm>
            <a:off x="354756" y="1087996"/>
            <a:ext cx="4644427" cy="338554"/>
          </a:xfrm>
          <a:prstGeom prst="rect">
            <a:avLst/>
          </a:prstGeom>
          <a:noFill/>
        </p:spPr>
        <p:txBody>
          <a:bodyPr wrap="square">
            <a:spAutoFit/>
          </a:bodyPr>
          <a:lstStyle/>
          <a:p>
            <a:r>
              <a:rPr lang="en-US" sz="1600" dirty="0">
                <a:latin typeface="Calibri Light" panose="020F0302020204030204" pitchFamily="34" charset="0"/>
                <a:cs typeface="Calibri Light" panose="020F0302020204030204" pitchFamily="34" charset="0"/>
              </a:rPr>
              <a:t>Literature review of </a:t>
            </a:r>
            <a:r>
              <a:rPr lang="en-US" sz="1600" dirty="0" smtClean="0">
                <a:latin typeface="Calibri Light" panose="020F0302020204030204" pitchFamily="34" charset="0"/>
                <a:cs typeface="Calibri Light" panose="020F0302020204030204" pitchFamily="34" charset="0"/>
              </a:rPr>
              <a:t>H </a:t>
            </a:r>
            <a:r>
              <a:rPr lang="en-US" sz="1600" dirty="0">
                <a:latin typeface="Calibri Light" panose="020F0302020204030204" pitchFamily="34" charset="0"/>
                <a:cs typeface="Calibri Light" panose="020F0302020204030204" pitchFamily="34" charset="0"/>
              </a:rPr>
              <a:t>retention in </a:t>
            </a:r>
            <a:r>
              <a:rPr lang="en-US" sz="1600" dirty="0" smtClean="0">
                <a:latin typeface="Calibri Light" panose="020F0302020204030204" pitchFamily="34" charset="0"/>
                <a:cs typeface="Calibri Light" panose="020F0302020204030204" pitchFamily="34" charset="0"/>
              </a:rPr>
              <a:t>B </a:t>
            </a:r>
            <a:r>
              <a:rPr lang="en-US" sz="1600" dirty="0">
                <a:solidFill>
                  <a:srgbClr val="0000FF"/>
                </a:solidFill>
                <a:latin typeface="Calibri Light" panose="020F0302020204030204" pitchFamily="34" charset="0"/>
                <a:cs typeface="Calibri Light" panose="020F0302020204030204" pitchFamily="34" charset="0"/>
              </a:rPr>
              <a:t>[S. </a:t>
            </a:r>
            <a:r>
              <a:rPr lang="en-US" sz="1600" dirty="0" err="1" smtClean="0">
                <a:solidFill>
                  <a:srgbClr val="0000FF"/>
                </a:solidFill>
                <a:latin typeface="Calibri Light" panose="020F0302020204030204" pitchFamily="34" charset="0"/>
                <a:cs typeface="Calibri Light" panose="020F0302020204030204" pitchFamily="34" charset="0"/>
              </a:rPr>
              <a:t>Krat</a:t>
            </a:r>
            <a:r>
              <a:rPr lang="en-US" sz="1600" dirty="0" smtClean="0">
                <a:solidFill>
                  <a:srgbClr val="0000FF"/>
                </a:solidFill>
                <a:latin typeface="Calibri Light" panose="020F0302020204030204" pitchFamily="34" charset="0"/>
                <a:cs typeface="Calibri Light" panose="020F0302020204030204" pitchFamily="34" charset="0"/>
              </a:rPr>
              <a:t> 2023]</a:t>
            </a:r>
            <a:endParaRPr lang="en-US" sz="1600" dirty="0">
              <a:solidFill>
                <a:srgbClr val="0000FF"/>
              </a:solidFill>
              <a:latin typeface="Calibri Light" panose="020F0302020204030204" pitchFamily="34" charset="0"/>
              <a:cs typeface="Calibri Light" panose="020F0302020204030204" pitchFamily="34" charset="0"/>
            </a:endParaRPr>
          </a:p>
        </p:txBody>
      </p:sp>
      <p:grpSp>
        <p:nvGrpSpPr>
          <p:cNvPr id="10" name="Group 9"/>
          <p:cNvGrpSpPr/>
          <p:nvPr/>
        </p:nvGrpSpPr>
        <p:grpSpPr>
          <a:xfrm>
            <a:off x="4283684" y="2034882"/>
            <a:ext cx="4331270" cy="2802161"/>
            <a:chOff x="4283684" y="2034882"/>
            <a:chExt cx="4331270" cy="2802161"/>
          </a:xfrm>
        </p:grpSpPr>
        <p:pic>
          <p:nvPicPr>
            <p:cNvPr id="23" name="Picture 22">
              <a:extLst>
                <a:ext uri="{FF2B5EF4-FFF2-40B4-BE49-F238E27FC236}">
                  <a16:creationId xmlns:a16="http://schemas.microsoft.com/office/drawing/2014/main" id="{145EE33F-2BAC-495B-CBC1-AB4806788DBE}"/>
                </a:ext>
              </a:extLst>
            </p:cNvPr>
            <p:cNvPicPr>
              <a:picLocks noChangeAspect="1"/>
            </p:cNvPicPr>
            <p:nvPr/>
          </p:nvPicPr>
          <p:blipFill rotWithShape="1">
            <a:blip r:embed="rId3"/>
            <a:srcRect b="2568"/>
            <a:stretch/>
          </p:blipFill>
          <p:spPr>
            <a:xfrm>
              <a:off x="4283684" y="2306878"/>
              <a:ext cx="4062168" cy="2530165"/>
            </a:xfrm>
            <a:prstGeom prst="rect">
              <a:avLst/>
            </a:prstGeom>
            <a:solidFill>
              <a:schemeClr val="bg1"/>
            </a:solidFill>
          </p:spPr>
        </p:pic>
        <p:sp>
          <p:nvSpPr>
            <p:cNvPr id="27" name="TextBox 26">
              <a:extLst>
                <a:ext uri="{FF2B5EF4-FFF2-40B4-BE49-F238E27FC236}">
                  <a16:creationId xmlns:a16="http://schemas.microsoft.com/office/drawing/2014/main" id="{A55B9973-C7FA-0388-DDB0-B8BD91FE4A1B}"/>
                </a:ext>
              </a:extLst>
            </p:cNvPr>
            <p:cNvSpPr txBox="1"/>
            <p:nvPr/>
          </p:nvSpPr>
          <p:spPr>
            <a:xfrm>
              <a:off x="7142307" y="2471785"/>
              <a:ext cx="1472647" cy="584775"/>
            </a:xfrm>
            <a:prstGeom prst="rect">
              <a:avLst/>
            </a:prstGeom>
            <a:solidFill>
              <a:schemeClr val="bg1"/>
            </a:solidFill>
            <a:ln w="12700">
              <a:solidFill>
                <a:srgbClr val="C00000"/>
              </a:solidFill>
            </a:ln>
          </p:spPr>
          <p:txBody>
            <a:bodyPr wrap="none" rtlCol="0">
              <a:spAutoFit/>
            </a:bodyPr>
            <a:lstStyle/>
            <a:p>
              <a:r>
                <a:rPr lang="en-US" sz="1600" dirty="0">
                  <a:latin typeface="Calibri Light" panose="020F0302020204030204" pitchFamily="34" charset="0"/>
                  <a:cs typeface="Calibri Light" panose="020F0302020204030204" pitchFamily="34" charset="0"/>
                </a:rPr>
                <a:t>ASDEX Upgrade</a:t>
              </a:r>
            </a:p>
            <a:p>
              <a:r>
                <a:rPr lang="en-US" sz="1600" dirty="0" smtClean="0">
                  <a:latin typeface="Calibri Light" panose="020F0302020204030204" pitchFamily="34" charset="0"/>
                  <a:cs typeface="Calibri Light" panose="020F0302020204030204" pitchFamily="34" charset="0"/>
                </a:rPr>
                <a:t>outer divertor</a:t>
              </a:r>
              <a:endParaRPr lang="en-US" sz="1600" dirty="0">
                <a:latin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E13DB101-4CFA-305E-86DF-AD9BD4B956E7}"/>
                </a:ext>
              </a:extLst>
            </p:cNvPr>
            <p:cNvSpPr txBox="1"/>
            <p:nvPr/>
          </p:nvSpPr>
          <p:spPr>
            <a:xfrm>
              <a:off x="4818809" y="2034882"/>
              <a:ext cx="3515514" cy="338554"/>
            </a:xfrm>
            <a:prstGeom prst="rect">
              <a:avLst/>
            </a:prstGeom>
            <a:noFill/>
          </p:spPr>
          <p:txBody>
            <a:bodyPr wrap="square">
              <a:spAutoFit/>
            </a:bodyPr>
            <a:lstStyle/>
            <a:p>
              <a:r>
                <a:rPr lang="en-US" sz="1600" dirty="0" smtClean="0">
                  <a:solidFill>
                    <a:srgbClr val="0000FF"/>
                  </a:solidFill>
                  <a:latin typeface="Calibri Light" panose="020F0302020204030204" pitchFamily="34" charset="0"/>
                  <a:cs typeface="Calibri Light" panose="020F0302020204030204" pitchFamily="34" charset="0"/>
                </a:rPr>
                <a:t>[K. Krieger et al, NME </a:t>
              </a:r>
              <a:r>
                <a:rPr lang="en-US" sz="1600" dirty="0">
                  <a:solidFill>
                    <a:srgbClr val="0000FF"/>
                  </a:solidFill>
                  <a:latin typeface="Calibri Light" panose="020F0302020204030204" pitchFamily="34" charset="0"/>
                  <a:cs typeface="Calibri Light" panose="020F0302020204030204" pitchFamily="34" charset="0"/>
                </a:rPr>
                <a:t>34 (2023) 101374]</a:t>
              </a:r>
            </a:p>
          </p:txBody>
        </p:sp>
      </p:grpSp>
      <p:sp>
        <p:nvSpPr>
          <p:cNvPr id="29" name="TextBox 28"/>
          <p:cNvSpPr txBox="1"/>
          <p:nvPr/>
        </p:nvSpPr>
        <p:spPr>
          <a:xfrm>
            <a:off x="4921856" y="672074"/>
            <a:ext cx="4039263" cy="1384995"/>
          </a:xfrm>
          <a:prstGeom prst="rect">
            <a:avLst/>
          </a:prstGeom>
          <a:noFill/>
        </p:spPr>
        <p:txBody>
          <a:bodyPr wrap="square" rtlCol="0">
            <a:spAutoFit/>
          </a:bodyPr>
          <a:lstStyle/>
          <a:p>
            <a:pPr>
              <a:lnSpc>
                <a:spcPct val="120000"/>
              </a:lnSpc>
            </a:pPr>
            <a:r>
              <a:rPr lang="en-US" sz="1400" dirty="0" smtClean="0">
                <a:latin typeface="Calibri Light" panose="020F0302020204030204" pitchFamily="34" charset="0"/>
                <a:cs typeface="Calibri Light" panose="020F0302020204030204" pitchFamily="34" charset="0"/>
              </a:rPr>
              <a:t>Conservative assumption for ITER modelling H/B = 0.5</a:t>
            </a:r>
          </a:p>
          <a:p>
            <a:pPr>
              <a:lnSpc>
                <a:spcPct val="120000"/>
              </a:lnSpc>
            </a:pPr>
            <a:r>
              <a:rPr lang="en-US" sz="1400" dirty="0" smtClean="0">
                <a:latin typeface="Calibri Light" panose="020F0302020204030204" pitchFamily="34" charset="0"/>
                <a:cs typeface="Calibri Light" panose="020F0302020204030204" pitchFamily="34" charset="0"/>
              </a:rPr>
              <a:t>Tokamak layers indicate lower content:</a:t>
            </a:r>
          </a:p>
          <a:p>
            <a:pPr marL="285750" indent="-285750">
              <a:lnSpc>
                <a:spcPct val="120000"/>
              </a:lnSpc>
              <a:buFont typeface="Arial" panose="020B0604020202020204" pitchFamily="34" charset="0"/>
              <a:buChar char="•"/>
            </a:pPr>
            <a:r>
              <a:rPr lang="en-US" sz="1400" dirty="0" err="1" smtClean="0">
                <a:latin typeface="Calibri Light" panose="020F0302020204030204" pitchFamily="34" charset="0"/>
                <a:cs typeface="Calibri Light" panose="020F0302020204030204" pitchFamily="34" charset="0"/>
              </a:rPr>
              <a:t>Alcator</a:t>
            </a:r>
            <a:r>
              <a:rPr lang="en-US" sz="1400" dirty="0" smtClean="0">
                <a:latin typeface="Calibri Light" panose="020F0302020204030204" pitchFamily="34" charset="0"/>
                <a:cs typeface="Calibri Light" panose="020F0302020204030204" pitchFamily="34" charset="0"/>
              </a:rPr>
              <a:t> C-mod: ~0.1 (GDC boronization)</a:t>
            </a:r>
          </a:p>
          <a:p>
            <a:pPr marL="285750" indent="-285750">
              <a:lnSpc>
                <a:spcPct val="12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ASDEX Upgrade: &lt;0.1 (outer divertor), ~0.2 (</a:t>
            </a:r>
            <a:r>
              <a:rPr lang="en-US" sz="1400" dirty="0" err="1" smtClean="0">
                <a:latin typeface="Calibri Light" panose="020F0302020204030204" pitchFamily="34" charset="0"/>
                <a:cs typeface="Calibri Light" panose="020F0302020204030204" pitchFamily="34" charset="0"/>
              </a:rPr>
              <a:t>midplane</a:t>
            </a:r>
            <a:r>
              <a:rPr lang="en-US" sz="1400" dirty="0" smtClean="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5507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500"/>
                                        <p:tgtEl>
                                          <p:spTgt spid="2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2" end="2"/>
                                            </p:txEl>
                                          </p:spTgt>
                                        </p:tgtEl>
                                        <p:attrNameLst>
                                          <p:attrName>style.visibility</p:attrName>
                                        </p:attrNameLst>
                                      </p:cBhvr>
                                      <p:to>
                                        <p:strVal val="visible"/>
                                      </p:to>
                                    </p:set>
                                    <p:animEffect transition="in" filter="fade">
                                      <p:cBhvr>
                                        <p:cTn id="10" dur="500"/>
                                        <p:tgtEl>
                                          <p:spTgt spid="2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animEffect transition="in" filter="fade">
                                      <p:cBhvr>
                                        <p:cTn id="13" dur="500"/>
                                        <p:tgtEl>
                                          <p:spTgt spid="2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laceHolder 1"/>
          <p:cNvSpPr>
            <a:spLocks noGrp="1"/>
          </p:cNvSpPr>
          <p:nvPr>
            <p:ph type="title"/>
          </p:nvPr>
        </p:nvSpPr>
        <p:spPr>
          <a:prstGeom prst="rect">
            <a:avLst/>
          </a:prstGeom>
          <a:noFill/>
          <a:ln w="0">
            <a:noFill/>
          </a:ln>
        </p:spPr>
        <p:txBody>
          <a:bodyPr lIns="0" tIns="0" rIns="0" bIns="0" anchor="ctr">
            <a:noAutofit/>
          </a:bodyPr>
          <a:lstStyle/>
          <a:p>
            <a:r>
              <a:rPr lang="en-US" sz="2000" b="1" spc="-1" dirty="0" smtClean="0">
                <a:latin typeface="Calibri Light" panose="020F0302020204030204" pitchFamily="34" charset="0"/>
                <a:cs typeface="Calibri Light" panose="020F0302020204030204" pitchFamily="34" charset="0"/>
              </a:rPr>
              <a:t>Summary</a:t>
            </a:r>
            <a:endParaRPr lang="en-US" sz="2000" b="1"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smtClean="0"/>
              <a:t>Joint TE/PWIE TM</a:t>
            </a:r>
            <a:endParaRPr lang="en-US" dirty="0"/>
          </a:p>
        </p:txBody>
      </p:sp>
      <p:sp>
        <p:nvSpPr>
          <p:cNvPr id="4" name="Footer Placeholder 3"/>
          <p:cNvSpPr>
            <a:spLocks noGrp="1"/>
          </p:cNvSpPr>
          <p:nvPr>
            <p:ph type="ftr" idx="2"/>
          </p:nvPr>
        </p:nvSpPr>
        <p:spPr/>
        <p:txBody>
          <a:bodyPr/>
          <a:lstStyle/>
          <a:p>
            <a:r>
              <a:rPr lang="en-US" smtClean="0"/>
              <a:t>D. Matveev</a:t>
            </a:r>
            <a:endParaRPr lang="en-US" dirty="0"/>
          </a:p>
        </p:txBody>
      </p:sp>
      <p:sp>
        <p:nvSpPr>
          <p:cNvPr id="5" name="Slide Number Placeholder 4"/>
          <p:cNvSpPr>
            <a:spLocks noGrp="1"/>
          </p:cNvSpPr>
          <p:nvPr>
            <p:ph type="sldNum" idx="3"/>
          </p:nvPr>
        </p:nvSpPr>
        <p:spPr/>
        <p:txBody>
          <a:bodyPr/>
          <a:lstStyle/>
          <a:p>
            <a:fld id="{0FFC07E3-E691-49B4-A584-56A26E3D07E1}" type="slidenum">
              <a:rPr lang="en-DE" smtClean="0"/>
              <a:pPr/>
              <a:t>14</a:t>
            </a:fld>
            <a:endParaRPr lang="en-DE" dirty="0"/>
          </a:p>
        </p:txBody>
      </p:sp>
      <p:sp>
        <p:nvSpPr>
          <p:cNvPr id="25" name="TextBox 24">
            <a:extLst>
              <a:ext uri="{FF2B5EF4-FFF2-40B4-BE49-F238E27FC236}">
                <a16:creationId xmlns:a16="http://schemas.microsoft.com/office/drawing/2014/main" id="{7C44A70C-E60E-DCD4-21E9-12A2B669436C}"/>
              </a:ext>
            </a:extLst>
          </p:cNvPr>
          <p:cNvSpPr txBox="1"/>
          <p:nvPr/>
        </p:nvSpPr>
        <p:spPr>
          <a:xfrm>
            <a:off x="456479" y="538847"/>
            <a:ext cx="8488737" cy="4201150"/>
          </a:xfrm>
          <a:prstGeom prst="rect">
            <a:avLst/>
          </a:prstGeom>
          <a:noFill/>
        </p:spPr>
        <p:txBody>
          <a:bodyPr wrap="square" lIns="0" tIns="0" rIns="0" bIns="0" rtlCol="0" anchor="t" anchorCtr="0">
            <a:spAutoFit/>
          </a:bodyPr>
          <a:lstStyle/>
          <a:p>
            <a:pPr marL="357187" indent="-285750" algn="l">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There are established modelling frameworks for boronization modelling via GDB and IPD</a:t>
            </a:r>
          </a:p>
          <a:p>
            <a:pPr marL="814387"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For GDB modelling more flexible geometry and extension of B transport up to actual deposition required</a:t>
            </a:r>
          </a:p>
          <a:p>
            <a:pPr marL="814387"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For IPD modelling current attempts still have decoupled plasma effects and PWI</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(self-consistent plasma modelling lacks PWI, B edge transport relies on B-free plasma background)   </a:t>
            </a:r>
          </a:p>
          <a:p>
            <a:pPr marL="357187" indent="-285750" algn="l">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Boron transport and PWI modelling with ERO2.0 and WALLDYN is similar to Be cases with caveats</a:t>
            </a:r>
          </a:p>
          <a:p>
            <a:pPr marL="814387"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Sputtering data for deposited a-B:H layers (e.g. from boronization with B</a:t>
            </a:r>
            <a:r>
              <a:rPr lang="en-US" sz="1400" baseline="-25000" dirty="0" smtClean="0">
                <a:latin typeface="Calibri Light" panose="020F0302020204030204" pitchFamily="34" charset="0"/>
                <a:cs typeface="Calibri Light" panose="020F0302020204030204" pitchFamily="34" charset="0"/>
              </a:rPr>
              <a:t>2</a:t>
            </a:r>
            <a:r>
              <a:rPr lang="en-US" sz="1400" dirty="0" smtClean="0">
                <a:latin typeface="Calibri Light" panose="020F0302020204030204" pitchFamily="34" charset="0"/>
                <a:cs typeface="Calibri Light" panose="020F0302020204030204" pitchFamily="34" charset="0"/>
              </a:rPr>
              <a:t>H</a:t>
            </a:r>
            <a:r>
              <a:rPr lang="en-US" sz="1400" baseline="-25000" dirty="0" smtClean="0">
                <a:latin typeface="Calibri Light" panose="020F0302020204030204" pitchFamily="34" charset="0"/>
                <a:cs typeface="Calibri Light" panose="020F0302020204030204" pitchFamily="34" charset="0"/>
              </a:rPr>
              <a:t>6</a:t>
            </a:r>
            <a:r>
              <a:rPr lang="en-US" sz="1400" dirty="0" smtClean="0">
                <a:latin typeface="Calibri Light" panose="020F0302020204030204" pitchFamily="34" charset="0"/>
                <a:cs typeface="Calibri Light" panose="020F0302020204030204" pitchFamily="34" charset="0"/>
              </a:rPr>
              <a:t>) is scarce </a:t>
            </a:r>
          </a:p>
          <a:p>
            <a:pPr marL="814387"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Different layer types can have different sputtering yields (up to x2 compared to pure B ?)</a:t>
            </a:r>
          </a:p>
          <a:p>
            <a:pPr marL="814387"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Neglecting chemical erosion to be justified </a:t>
            </a:r>
            <a:r>
              <a:rPr lang="en-US" sz="1400" dirty="0">
                <a:latin typeface="Calibri Light" panose="020F0302020204030204" pitchFamily="34" charset="0"/>
                <a:cs typeface="Calibri Light" panose="020F0302020204030204" pitchFamily="34" charset="0"/>
              </a:rPr>
              <a:t>(though </a:t>
            </a:r>
            <a:r>
              <a:rPr lang="en-US" sz="1400" dirty="0" smtClean="0">
                <a:latin typeface="Calibri Light" panose="020F0302020204030204" pitchFamily="34" charset="0"/>
                <a:cs typeface="Calibri Light" panose="020F0302020204030204" pitchFamily="34" charset="0"/>
              </a:rPr>
              <a:t>at </a:t>
            </a:r>
            <a:r>
              <a:rPr lang="en-US" sz="1400" dirty="0">
                <a:latin typeface="Calibri Light" panose="020F0302020204030204" pitchFamily="34" charset="0"/>
                <a:cs typeface="Calibri Light" panose="020F0302020204030204" pitchFamily="34" charset="0"/>
              </a:rPr>
              <a:t>least </a:t>
            </a:r>
            <a:r>
              <a:rPr lang="en-US" sz="1400" dirty="0" smtClean="0">
                <a:latin typeface="Calibri Light" panose="020F0302020204030204" pitchFamily="34" charset="0"/>
                <a:cs typeface="Calibri Light" panose="020F0302020204030204" pitchFamily="34" charset="0"/>
              </a:rPr>
              <a:t>x10 </a:t>
            </a:r>
            <a:r>
              <a:rPr lang="en-US" sz="1400" dirty="0">
                <a:latin typeface="Calibri Light" panose="020F0302020204030204" pitchFamily="34" charset="0"/>
                <a:cs typeface="Calibri Light" panose="020F0302020204030204" pitchFamily="34" charset="0"/>
              </a:rPr>
              <a:t>lower than for </a:t>
            </a:r>
            <a:r>
              <a:rPr lang="en-US" sz="1400" dirty="0" smtClean="0">
                <a:latin typeface="Calibri Light" panose="020F0302020204030204" pitchFamily="34" charset="0"/>
                <a:cs typeface="Calibri Light" panose="020F0302020204030204" pitchFamily="34" charset="0"/>
              </a:rPr>
              <a:t>a-C:H)</a:t>
            </a:r>
          </a:p>
          <a:p>
            <a:pPr marL="814387"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Issue with local transition from deposition to erosion: two layer surface model has “limited memory”</a:t>
            </a:r>
          </a:p>
          <a:p>
            <a:pPr marL="357187"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Fuel retention and removal modelling have major uncertainties due to lack of data to restrict the models</a:t>
            </a:r>
          </a:p>
          <a:p>
            <a:pPr marL="814387"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Data on H content and retention properties in layers from lab experiments is scattered, can be different from tokamak layers (as seen for Be). General conclusions for baking and plasma heating similar to Be.</a:t>
            </a:r>
          </a:p>
          <a:p>
            <a:pPr marL="357187"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 Further questions: Does all eroded B end up as dust in remote areas? Is some B pumped as volatile species? </a:t>
            </a:r>
            <a:endParaRPr lang="en-US" sz="1400" dirty="0">
              <a:latin typeface="Calibri Light" panose="020F0302020204030204" pitchFamily="34" charset="0"/>
              <a:cs typeface="Calibri Light" panose="020F0302020204030204" pitchFamily="34" charset="0"/>
            </a:endParaRPr>
          </a:p>
        </p:txBody>
      </p:sp>
      <p:sp>
        <p:nvSpPr>
          <p:cNvPr id="12" name="TextBox 11"/>
          <p:cNvSpPr txBox="1"/>
          <p:nvPr/>
        </p:nvSpPr>
        <p:spPr>
          <a:xfrm>
            <a:off x="0" y="4799230"/>
            <a:ext cx="9144000" cy="338554"/>
          </a:xfrm>
          <a:prstGeom prst="rect">
            <a:avLst/>
          </a:prstGeom>
          <a:solidFill>
            <a:srgbClr val="FFFF99"/>
          </a:solidFill>
          <a:ln w="19050">
            <a:solidFill>
              <a:srgbClr val="C00000"/>
            </a:solidFill>
          </a:ln>
        </p:spPr>
        <p:txBody>
          <a:bodyPr wrap="square" rtlCol="0">
            <a:spAutoFit/>
          </a:bodyPr>
          <a:lstStyle/>
          <a:p>
            <a:pPr algn="ctr"/>
            <a:r>
              <a:rPr lang="en-US" sz="1600" dirty="0" smtClean="0">
                <a:latin typeface="Calibri Light" panose="020F0302020204030204" pitchFamily="34" charset="0"/>
                <a:cs typeface="Calibri Light" panose="020F0302020204030204" pitchFamily="34" charset="0"/>
              </a:rPr>
              <a:t>Thank you for your attention!</a:t>
            </a:r>
            <a:endParaRPr lang="en-US"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6801095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3" end="3"/>
                                            </p:txEl>
                                          </p:spTgt>
                                        </p:tgtEl>
                                        <p:attrNameLst>
                                          <p:attrName>style.visibility</p:attrName>
                                        </p:attrNameLst>
                                      </p:cBhvr>
                                      <p:to>
                                        <p:strVal val="visible"/>
                                      </p:to>
                                    </p:set>
                                    <p:animEffect transition="in" filter="fade">
                                      <p:cBhvr>
                                        <p:cTn id="7" dur="500"/>
                                        <p:tgtEl>
                                          <p:spTgt spid="2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4" end="4"/>
                                            </p:txEl>
                                          </p:spTgt>
                                        </p:tgtEl>
                                        <p:attrNameLst>
                                          <p:attrName>style.visibility</p:attrName>
                                        </p:attrNameLst>
                                      </p:cBhvr>
                                      <p:to>
                                        <p:strVal val="visible"/>
                                      </p:to>
                                    </p:set>
                                    <p:animEffect transition="in" filter="fade">
                                      <p:cBhvr>
                                        <p:cTn id="10" dur="500"/>
                                        <p:tgtEl>
                                          <p:spTgt spid="2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xEl>
                                              <p:pRg st="5" end="5"/>
                                            </p:txEl>
                                          </p:spTgt>
                                        </p:tgtEl>
                                        <p:attrNameLst>
                                          <p:attrName>style.visibility</p:attrName>
                                        </p:attrNameLst>
                                      </p:cBhvr>
                                      <p:to>
                                        <p:strVal val="visible"/>
                                      </p:to>
                                    </p:set>
                                    <p:animEffect transition="in" filter="fade">
                                      <p:cBhvr>
                                        <p:cTn id="13" dur="500"/>
                                        <p:tgtEl>
                                          <p:spTgt spid="2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xEl>
                                              <p:pRg st="6" end="6"/>
                                            </p:txEl>
                                          </p:spTgt>
                                        </p:tgtEl>
                                        <p:attrNameLst>
                                          <p:attrName>style.visibility</p:attrName>
                                        </p:attrNameLst>
                                      </p:cBhvr>
                                      <p:to>
                                        <p:strVal val="visible"/>
                                      </p:to>
                                    </p:set>
                                    <p:animEffect transition="in" filter="fade">
                                      <p:cBhvr>
                                        <p:cTn id="16" dur="500"/>
                                        <p:tgtEl>
                                          <p:spTgt spid="2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xEl>
                                              <p:pRg st="7" end="7"/>
                                            </p:txEl>
                                          </p:spTgt>
                                        </p:tgtEl>
                                        <p:attrNameLst>
                                          <p:attrName>style.visibility</p:attrName>
                                        </p:attrNameLst>
                                      </p:cBhvr>
                                      <p:to>
                                        <p:strVal val="visible"/>
                                      </p:to>
                                    </p:set>
                                    <p:animEffect transition="in" filter="fade">
                                      <p:cBhvr>
                                        <p:cTn id="19" dur="500"/>
                                        <p:tgtEl>
                                          <p:spTgt spid="25">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xEl>
                                              <p:pRg st="8" end="8"/>
                                            </p:txEl>
                                          </p:spTgt>
                                        </p:tgtEl>
                                        <p:attrNameLst>
                                          <p:attrName>style.visibility</p:attrName>
                                        </p:attrNameLst>
                                      </p:cBhvr>
                                      <p:to>
                                        <p:strVal val="visible"/>
                                      </p:to>
                                    </p:set>
                                    <p:animEffect transition="in" filter="fade">
                                      <p:cBhvr>
                                        <p:cTn id="24" dur="500"/>
                                        <p:tgtEl>
                                          <p:spTgt spid="25">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xEl>
                                              <p:pRg st="9" end="9"/>
                                            </p:txEl>
                                          </p:spTgt>
                                        </p:tgtEl>
                                        <p:attrNameLst>
                                          <p:attrName>style.visibility</p:attrName>
                                        </p:attrNameLst>
                                      </p:cBhvr>
                                      <p:to>
                                        <p:strVal val="visible"/>
                                      </p:to>
                                    </p:set>
                                    <p:animEffect transition="in" filter="fade">
                                      <p:cBhvr>
                                        <p:cTn id="27" dur="500"/>
                                        <p:tgtEl>
                                          <p:spTgt spid="2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10" end="10"/>
                                            </p:txEl>
                                          </p:spTgt>
                                        </p:tgtEl>
                                        <p:attrNameLst>
                                          <p:attrName>style.visibility</p:attrName>
                                        </p:attrNameLst>
                                      </p:cBhvr>
                                      <p:to>
                                        <p:strVal val="visible"/>
                                      </p:to>
                                    </p:set>
                                    <p:animEffect transition="in" filter="fade">
                                      <p:cBhvr>
                                        <p:cTn id="32" dur="500"/>
                                        <p:tgtEl>
                                          <p:spTgt spid="2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67959"/>
            <a:ext cx="6797054" cy="3416320"/>
          </a:xfrm>
          <a:prstGeom prst="rect">
            <a:avLst/>
          </a:prstGeom>
          <a:noFill/>
          <a:ln>
            <a:noFill/>
          </a:ln>
        </p:spPr>
        <p:txBody>
          <a:bodyPr wrap="none" rtlCol="0">
            <a:spAutoFit/>
          </a:bodyPr>
          <a:lstStyle/>
          <a:p>
            <a:pPr>
              <a:lnSpc>
                <a:spcPct val="150000"/>
              </a:lnSpc>
            </a:pPr>
            <a:r>
              <a:rPr lang="en-US" dirty="0" smtClean="0">
                <a:solidFill>
                  <a:srgbClr val="C00000"/>
                </a:solidFill>
                <a:latin typeface="Calibri Light" panose="020F0302020204030204" pitchFamily="34" charset="0"/>
                <a:cs typeface="Calibri Light" panose="020F0302020204030204" pitchFamily="34" charset="0"/>
              </a:rPr>
              <a:t>Boronization</a:t>
            </a:r>
            <a:r>
              <a:rPr lang="en-US" dirty="0" smtClean="0">
                <a:latin typeface="Calibri Light" panose="020F0302020204030204" pitchFamily="34" charset="0"/>
                <a:cs typeface="Calibri Light" panose="020F0302020204030204" pitchFamily="34" charset="0"/>
              </a:rPr>
              <a:t> </a:t>
            </a:r>
          </a:p>
          <a:p>
            <a:pPr>
              <a:lnSpc>
                <a:spcPct val="150000"/>
              </a:lnSpc>
              <a:tabLst>
                <a:tab pos="357188" algn="l"/>
              </a:tabLst>
            </a:pPr>
            <a:r>
              <a:rPr lang="en-US" dirty="0" smtClean="0">
                <a:latin typeface="Calibri Light" panose="020F0302020204030204" pitchFamily="34" charset="0"/>
                <a:cs typeface="Calibri Light" panose="020F0302020204030204" pitchFamily="34" charset="0"/>
              </a:rPr>
              <a:t>	</a:t>
            </a:r>
            <a:r>
              <a:rPr lang="en-US" dirty="0" smtClean="0">
                <a:solidFill>
                  <a:srgbClr val="0000FF"/>
                </a:solidFill>
                <a:latin typeface="Calibri Light" panose="020F0302020204030204" pitchFamily="34" charset="0"/>
                <a:cs typeface="Calibri Light" panose="020F0302020204030204" pitchFamily="34" charset="0"/>
              </a:rPr>
              <a:t>Goals:</a:t>
            </a:r>
            <a:r>
              <a:rPr lang="en-US" dirty="0" smtClean="0">
                <a:latin typeface="Calibri Light" panose="020F0302020204030204" pitchFamily="34" charset="0"/>
                <a:cs typeface="Calibri Light" panose="020F0302020204030204" pitchFamily="34" charset="0"/>
              </a:rPr>
              <a:t> Reduction of impurity content, W erosion and fuel recycling</a:t>
            </a:r>
          </a:p>
          <a:p>
            <a:pPr>
              <a:lnSpc>
                <a:spcPct val="150000"/>
              </a:lnSpc>
              <a:tabLst>
                <a:tab pos="357188" algn="l"/>
              </a:tabLst>
            </a:pPr>
            <a:r>
              <a:rPr lang="en-US" dirty="0">
                <a:latin typeface="Calibri Light" panose="020F0302020204030204" pitchFamily="34" charset="0"/>
                <a:cs typeface="Calibri Light" panose="020F0302020204030204" pitchFamily="34" charset="0"/>
              </a:rPr>
              <a:t>	</a:t>
            </a:r>
            <a:r>
              <a:rPr lang="en-US" dirty="0" smtClean="0">
                <a:solidFill>
                  <a:srgbClr val="0000FF"/>
                </a:solidFill>
                <a:latin typeface="Calibri Light" panose="020F0302020204030204" pitchFamily="34" charset="0"/>
                <a:cs typeface="Calibri Light" panose="020F0302020204030204" pitchFamily="34" charset="0"/>
              </a:rPr>
              <a:t>Questions:</a:t>
            </a:r>
            <a:r>
              <a:rPr lang="en-US" dirty="0" smtClean="0">
                <a:latin typeface="Calibri Light" panose="020F0302020204030204" pitchFamily="34" charset="0"/>
                <a:cs typeface="Calibri Light" panose="020F0302020204030204" pitchFamily="34" charset="0"/>
              </a:rPr>
              <a:t> Boronization layer uniformity, life time and fuel retention</a:t>
            </a:r>
          </a:p>
          <a:p>
            <a:pPr>
              <a:lnSpc>
                <a:spcPct val="150000"/>
              </a:lnSpc>
              <a:tabLst>
                <a:tab pos="357188" algn="l"/>
              </a:tabLst>
            </a:pPr>
            <a:r>
              <a:rPr lang="en-US" b="1" dirty="0">
                <a:solidFill>
                  <a:srgbClr val="0000FF"/>
                </a:solidFill>
                <a:latin typeface="Calibri Light" panose="020F0302020204030204" pitchFamily="34" charset="0"/>
                <a:cs typeface="Calibri Light" panose="020F0302020204030204" pitchFamily="34" charset="0"/>
              </a:rPr>
              <a:t>	</a:t>
            </a:r>
            <a:r>
              <a:rPr lang="en-US" dirty="0" smtClean="0">
                <a:solidFill>
                  <a:srgbClr val="0000FF"/>
                </a:solidFill>
                <a:latin typeface="Calibri Light" panose="020F0302020204030204" pitchFamily="34" charset="0"/>
                <a:cs typeface="Calibri Light" panose="020F0302020204030204" pitchFamily="34" charset="0"/>
              </a:rPr>
              <a:t>Modelling topics:</a:t>
            </a:r>
          </a:p>
          <a:p>
            <a:pPr marL="893763" lvl="1" indent="-171450">
              <a:lnSpc>
                <a:spcPct val="150000"/>
              </a:lnSpc>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Glow discharge boronization (GDB)</a:t>
            </a:r>
          </a:p>
          <a:p>
            <a:pPr marL="893763" lvl="1" indent="-171450">
              <a:lnSpc>
                <a:spcPct val="150000"/>
              </a:lnSpc>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Boronization with impurity powder dropper (IPD)</a:t>
            </a:r>
          </a:p>
          <a:p>
            <a:pPr marL="893763" lvl="1" indent="-171450">
              <a:lnSpc>
                <a:spcPct val="150000"/>
              </a:lnSpc>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Boronization layer lifetime, B transport and re-deposition</a:t>
            </a:r>
          </a:p>
          <a:p>
            <a:pPr marL="893763" lvl="1" indent="-171450">
              <a:lnSpc>
                <a:spcPct val="150000"/>
              </a:lnSpc>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Fuel retention in co-deposited boron layers and fuel removal</a:t>
            </a:r>
            <a:endParaRPr lang="en-US" dirty="0">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Introduction</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2</a:t>
            </a:fld>
            <a:endParaRPr lang="en-DE" dirty="0"/>
          </a:p>
        </p:txBody>
      </p:sp>
    </p:spTree>
    <p:extLst>
      <p:ext uri="{BB962C8B-B14F-4D97-AF65-F5344CB8AC3E}">
        <p14:creationId xmlns:p14="http://schemas.microsoft.com/office/powerpoint/2010/main" val="33821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95934" y="1035697"/>
            <a:ext cx="3072547" cy="1301927"/>
          </a:xfrm>
          <a:prstGeom prst="rect">
            <a:avLst/>
          </a:prstGeom>
        </p:spPr>
      </p:pic>
      <p:sp>
        <p:nvSpPr>
          <p:cNvPr id="5" name="TextBox 4"/>
          <p:cNvSpPr txBox="1"/>
          <p:nvPr/>
        </p:nvSpPr>
        <p:spPr>
          <a:xfrm>
            <a:off x="456480" y="734829"/>
            <a:ext cx="6875728" cy="1692771"/>
          </a:xfrm>
          <a:prstGeom prst="rect">
            <a:avLst/>
          </a:prstGeom>
          <a:noFill/>
          <a:ln>
            <a:noFill/>
          </a:ln>
        </p:spPr>
        <p:txBody>
          <a:bodyPr wrap="none" rtlCol="0">
            <a:spAutoFit/>
          </a:bodyPr>
          <a:lstStyle/>
          <a:p>
            <a:pPr marL="342900" indent="-342900">
              <a:lnSpc>
                <a:spcPct val="150000"/>
              </a:lnSpc>
              <a:buAutoNum type="arabicPeriod"/>
            </a:pPr>
            <a:r>
              <a:rPr lang="en-US" sz="1600" dirty="0" smtClean="0">
                <a:solidFill>
                  <a:srgbClr val="C00000"/>
                </a:solidFill>
                <a:latin typeface="Calibri Light" panose="020F0302020204030204" pitchFamily="34" charset="0"/>
                <a:cs typeface="Calibri Light" panose="020F0302020204030204" pitchFamily="34" charset="0"/>
              </a:rPr>
              <a:t>Glow Discharge modelling</a:t>
            </a:r>
            <a:r>
              <a:rPr lang="en-US" sz="1600" dirty="0" smtClean="0">
                <a:latin typeface="Calibri Light" panose="020F0302020204030204" pitchFamily="34" charset="0"/>
                <a:cs typeface="Calibri Light" panose="020F0302020204030204" pitchFamily="34" charset="0"/>
              </a:rPr>
              <a:t> to obtain spatial distribution of plasma parameters</a:t>
            </a:r>
          </a:p>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Multispecies fluid model [1, 2] </a:t>
            </a:r>
          </a:p>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Thermal and fast (cathode fall) electrons</a:t>
            </a:r>
            <a:endParaRPr lang="en-US" sz="16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2D geometry in cylindrical coordinates</a:t>
            </a:r>
          </a:p>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Extended to He and He + H</a:t>
            </a:r>
            <a:r>
              <a:rPr lang="en-US" sz="1600" baseline="-25000" dirty="0" smtClean="0">
                <a:latin typeface="Calibri Light" panose="020F0302020204030204" pitchFamily="34" charset="0"/>
                <a:cs typeface="Calibri Light" panose="020F0302020204030204" pitchFamily="34" charset="0"/>
              </a:rPr>
              <a:t>2</a:t>
            </a:r>
            <a:r>
              <a:rPr lang="en-US" sz="1600" dirty="0" smtClean="0">
                <a:latin typeface="Calibri Light" panose="020F0302020204030204" pitchFamily="34" charset="0"/>
                <a:cs typeface="Calibri Light" panose="020F0302020204030204" pitchFamily="34" charset="0"/>
              </a:rPr>
              <a:t> (from </a:t>
            </a:r>
            <a:r>
              <a:rPr lang="en-US" sz="1600" dirty="0" err="1" smtClean="0">
                <a:latin typeface="Calibri Light" panose="020F0302020204030204" pitchFamily="34" charset="0"/>
                <a:cs typeface="Calibri Light" panose="020F0302020204030204" pitchFamily="34" charset="0"/>
              </a:rPr>
              <a:t>diborane</a:t>
            </a:r>
            <a:r>
              <a:rPr lang="en-US" sz="1600" dirty="0" smtClean="0">
                <a:latin typeface="Calibri Light" panose="020F0302020204030204" pitchFamily="34" charset="0"/>
                <a:cs typeface="Calibri Light" panose="020F0302020204030204" pitchFamily="34" charset="0"/>
              </a:rPr>
              <a:t>) plasma</a:t>
            </a:r>
          </a:p>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Limitation: only 2 isolated anodes on opposite sides possible</a:t>
            </a: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Modelling input to ITER GDB system design </a:t>
            </a:r>
            <a:r>
              <a:rPr lang="en-US" sz="1600" strike="noStrike" spc="-1" dirty="0" smtClean="0">
                <a:solidFill>
                  <a:srgbClr val="0000FF"/>
                </a:solidFill>
                <a:latin typeface="Calibri Light" panose="020F0302020204030204" pitchFamily="34" charset="0"/>
                <a:cs typeface="Calibri Light" panose="020F0302020204030204" pitchFamily="34" charset="0"/>
              </a:rPr>
              <a:t>[ T. Wauters et al, PSI 2024 ]</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3</a:t>
            </a:fld>
            <a:endParaRPr lang="en-DE" dirty="0"/>
          </a:p>
        </p:txBody>
      </p:sp>
      <p:sp>
        <p:nvSpPr>
          <p:cNvPr id="9" name="Rectangle 8"/>
          <p:cNvSpPr/>
          <p:nvPr/>
        </p:nvSpPr>
        <p:spPr>
          <a:xfrm>
            <a:off x="5926112" y="4356002"/>
            <a:ext cx="3122738" cy="430887"/>
          </a:xfrm>
          <a:prstGeom prst="rect">
            <a:avLst/>
          </a:prstGeom>
        </p:spPr>
        <p:txBody>
          <a:bodyPr>
            <a:spAutoFit/>
          </a:bodyPr>
          <a:lstStyle/>
          <a:p>
            <a:r>
              <a:rPr lang="fr-FR" sz="1100" dirty="0">
                <a:solidFill>
                  <a:srgbClr val="0000FF"/>
                </a:solidFill>
                <a:latin typeface="Calibri Light" panose="020F0302020204030204" pitchFamily="34" charset="0"/>
                <a:cs typeface="Calibri Light" panose="020F0302020204030204" pitchFamily="34" charset="0"/>
              </a:rPr>
              <a:t>[1] G. J. M. </a:t>
            </a:r>
            <a:r>
              <a:rPr lang="fr-FR" sz="1100" dirty="0" err="1">
                <a:solidFill>
                  <a:srgbClr val="0000FF"/>
                </a:solidFill>
                <a:latin typeface="Calibri Light" panose="020F0302020204030204" pitchFamily="34" charset="0"/>
                <a:cs typeface="Calibri Light" panose="020F0302020204030204" pitchFamily="34" charset="0"/>
              </a:rPr>
              <a:t>Hagelaar</a:t>
            </a:r>
            <a:r>
              <a:rPr lang="fr-FR" sz="1100" dirty="0">
                <a:solidFill>
                  <a:srgbClr val="0000FF"/>
                </a:solidFill>
                <a:latin typeface="Calibri Light" panose="020F0302020204030204" pitchFamily="34" charset="0"/>
                <a:cs typeface="Calibri Light" panose="020F0302020204030204" pitchFamily="34" charset="0"/>
              </a:rPr>
              <a:t> et </a:t>
            </a:r>
            <a:r>
              <a:rPr lang="fr-FR" sz="1100" dirty="0" smtClean="0">
                <a:solidFill>
                  <a:srgbClr val="0000FF"/>
                </a:solidFill>
                <a:latin typeface="Calibri Light" panose="020F0302020204030204" pitchFamily="34" charset="0"/>
                <a:cs typeface="Calibri Light" panose="020F0302020204030204" pitchFamily="34" charset="0"/>
              </a:rPr>
              <a:t>al, PPCF </a:t>
            </a:r>
            <a:r>
              <a:rPr lang="fr-FR" sz="1100" dirty="0">
                <a:solidFill>
                  <a:srgbClr val="0000FF"/>
                </a:solidFill>
                <a:latin typeface="Calibri Light" panose="020F0302020204030204" pitchFamily="34" charset="0"/>
                <a:cs typeface="Calibri Light" panose="020F0302020204030204" pitchFamily="34" charset="0"/>
              </a:rPr>
              <a:t>57 (</a:t>
            </a:r>
            <a:r>
              <a:rPr lang="fr-FR" sz="1100" dirty="0" smtClean="0">
                <a:solidFill>
                  <a:srgbClr val="0000FF"/>
                </a:solidFill>
                <a:latin typeface="Calibri Light" panose="020F0302020204030204" pitchFamily="34" charset="0"/>
                <a:cs typeface="Calibri Light" panose="020F0302020204030204" pitchFamily="34" charset="0"/>
              </a:rPr>
              <a:t>2015) 025008</a:t>
            </a:r>
            <a:endParaRPr lang="fr-FR" sz="1100" dirty="0">
              <a:solidFill>
                <a:srgbClr val="0000FF"/>
              </a:solidFill>
              <a:latin typeface="Calibri Light" panose="020F0302020204030204" pitchFamily="34" charset="0"/>
              <a:cs typeface="Calibri Light" panose="020F0302020204030204" pitchFamily="34" charset="0"/>
            </a:endParaRPr>
          </a:p>
          <a:p>
            <a:r>
              <a:rPr lang="fr-FR" sz="1100" dirty="0" smtClean="0">
                <a:solidFill>
                  <a:srgbClr val="0000FF"/>
                </a:solidFill>
                <a:latin typeface="Calibri Light" panose="020F0302020204030204" pitchFamily="34" charset="0"/>
                <a:cs typeface="Calibri Light" panose="020F0302020204030204" pitchFamily="34" charset="0"/>
              </a:rPr>
              <a:t>[2</a:t>
            </a:r>
            <a:r>
              <a:rPr lang="fr-FR" sz="1100" dirty="0">
                <a:solidFill>
                  <a:srgbClr val="0000FF"/>
                </a:solidFill>
                <a:latin typeface="Calibri Light" panose="020F0302020204030204" pitchFamily="34" charset="0"/>
                <a:cs typeface="Calibri Light" panose="020F0302020204030204" pitchFamily="34" charset="0"/>
              </a:rPr>
              <a:t>] D. </a:t>
            </a:r>
            <a:r>
              <a:rPr lang="fr-FR" sz="1100" dirty="0" err="1">
                <a:solidFill>
                  <a:srgbClr val="0000FF"/>
                </a:solidFill>
                <a:latin typeface="Calibri Light" panose="020F0302020204030204" pitchFamily="34" charset="0"/>
                <a:cs typeface="Calibri Light" panose="020F0302020204030204" pitchFamily="34" charset="0"/>
              </a:rPr>
              <a:t>Kogut</a:t>
            </a:r>
            <a:r>
              <a:rPr lang="fr-FR" sz="1100" dirty="0">
                <a:solidFill>
                  <a:srgbClr val="0000FF"/>
                </a:solidFill>
                <a:latin typeface="Calibri Light" panose="020F0302020204030204" pitchFamily="34" charset="0"/>
                <a:cs typeface="Calibri Light" panose="020F0302020204030204" pitchFamily="34" charset="0"/>
              </a:rPr>
              <a:t> et </a:t>
            </a:r>
            <a:r>
              <a:rPr lang="fr-FR" sz="1100" dirty="0" smtClean="0">
                <a:solidFill>
                  <a:srgbClr val="0000FF"/>
                </a:solidFill>
                <a:latin typeface="Calibri Light" panose="020F0302020204030204" pitchFamily="34" charset="0"/>
                <a:cs typeface="Calibri Light" panose="020F0302020204030204" pitchFamily="34" charset="0"/>
              </a:rPr>
              <a:t>al, PPCF </a:t>
            </a:r>
            <a:r>
              <a:rPr lang="fr-FR" sz="1100" dirty="0">
                <a:solidFill>
                  <a:srgbClr val="0000FF"/>
                </a:solidFill>
                <a:latin typeface="Calibri Light" panose="020F0302020204030204" pitchFamily="34" charset="0"/>
                <a:cs typeface="Calibri Light" panose="020F0302020204030204" pitchFamily="34" charset="0"/>
              </a:rPr>
              <a:t>57 (</a:t>
            </a:r>
            <a:r>
              <a:rPr lang="fr-FR" sz="1100" dirty="0" smtClean="0">
                <a:solidFill>
                  <a:srgbClr val="0000FF"/>
                </a:solidFill>
                <a:latin typeface="Calibri Light" panose="020F0302020204030204" pitchFamily="34" charset="0"/>
                <a:cs typeface="Calibri Light" panose="020F0302020204030204" pitchFamily="34" charset="0"/>
              </a:rPr>
              <a:t>2015) </a:t>
            </a:r>
            <a:r>
              <a:rPr lang="fr-FR" sz="1100" dirty="0">
                <a:solidFill>
                  <a:srgbClr val="0000FF"/>
                </a:solidFill>
                <a:latin typeface="Calibri Light" panose="020F0302020204030204" pitchFamily="34" charset="0"/>
                <a:cs typeface="Calibri Light" panose="020F0302020204030204" pitchFamily="34" charset="0"/>
              </a:rPr>
              <a:t>025009</a:t>
            </a:r>
            <a:endParaRPr lang="en-US" sz="1100" dirty="0">
              <a:solidFill>
                <a:srgbClr val="0000FF"/>
              </a:solidFill>
              <a:latin typeface="Calibri Light" panose="020F0302020204030204" pitchFamily="34" charset="0"/>
              <a:cs typeface="Calibri Light" panose="020F0302020204030204" pitchFamily="34" charset="0"/>
            </a:endParaRPr>
          </a:p>
        </p:txBody>
      </p:sp>
      <p:grpSp>
        <p:nvGrpSpPr>
          <p:cNvPr id="25" name="Group 24"/>
          <p:cNvGrpSpPr/>
          <p:nvPr/>
        </p:nvGrpSpPr>
        <p:grpSpPr>
          <a:xfrm>
            <a:off x="150107" y="2410338"/>
            <a:ext cx="8718374" cy="2472593"/>
            <a:chOff x="150107" y="2410338"/>
            <a:chExt cx="8718374" cy="2472593"/>
          </a:xfrm>
        </p:grpSpPr>
        <p:grpSp>
          <p:nvGrpSpPr>
            <p:cNvPr id="13" name="Group 12"/>
            <p:cNvGrpSpPr/>
            <p:nvPr/>
          </p:nvGrpSpPr>
          <p:grpSpPr>
            <a:xfrm>
              <a:off x="1198298" y="2410338"/>
              <a:ext cx="4538869" cy="2472593"/>
              <a:chOff x="974035" y="2512694"/>
              <a:chExt cx="4538869" cy="2472593"/>
            </a:xfrm>
          </p:grpSpPr>
          <p:pic>
            <p:nvPicPr>
              <p:cNvPr id="11" name="Picture 10"/>
              <p:cNvPicPr/>
              <p:nvPr/>
            </p:nvPicPr>
            <p:blipFill rotWithShape="1">
              <a:blip r:embed="rId3">
                <a:extLst>
                  <a:ext uri="{28A0092B-C50C-407E-A947-70E740481C1C}">
                    <a14:useLocalDpi xmlns:a14="http://schemas.microsoft.com/office/drawing/2010/main" val="0"/>
                  </a:ext>
                </a:extLst>
              </a:blip>
              <a:srcRect l="10706" r="10128"/>
              <a:stretch/>
            </p:blipFill>
            <p:spPr bwMode="auto">
              <a:xfrm>
                <a:off x="974035" y="2512694"/>
                <a:ext cx="4538869" cy="1258570"/>
              </a:xfrm>
              <a:prstGeom prst="rect">
                <a:avLst/>
              </a:prstGeom>
              <a:noFill/>
              <a:ln>
                <a:noFill/>
              </a:ln>
            </p:spPr>
          </p:pic>
          <p:pic>
            <p:nvPicPr>
              <p:cNvPr id="12" name="Picture 11"/>
              <p:cNvPicPr/>
              <p:nvPr/>
            </p:nvPicPr>
            <p:blipFill rotWithShape="1">
              <a:blip r:embed="rId4">
                <a:extLst>
                  <a:ext uri="{28A0092B-C50C-407E-A947-70E740481C1C}">
                    <a14:useLocalDpi xmlns:a14="http://schemas.microsoft.com/office/drawing/2010/main" val="0"/>
                  </a:ext>
                </a:extLst>
              </a:blip>
              <a:srcRect l="10706" r="10244"/>
              <a:stretch/>
            </p:blipFill>
            <p:spPr bwMode="auto">
              <a:xfrm>
                <a:off x="974035" y="3726717"/>
                <a:ext cx="4532243" cy="1258570"/>
              </a:xfrm>
              <a:prstGeom prst="rect">
                <a:avLst/>
              </a:prstGeom>
              <a:noFill/>
              <a:ln>
                <a:noFill/>
              </a:ln>
            </p:spPr>
          </p:pic>
        </p:grpSp>
        <p:sp>
          <p:nvSpPr>
            <p:cNvPr id="14" name="TextBox 13"/>
            <p:cNvSpPr txBox="1"/>
            <p:nvPr/>
          </p:nvSpPr>
          <p:spPr>
            <a:xfrm>
              <a:off x="150107" y="3145814"/>
              <a:ext cx="888385" cy="461665"/>
            </a:xfrm>
            <a:prstGeom prst="rect">
              <a:avLst/>
            </a:prstGeom>
            <a:noFill/>
          </p:spPr>
          <p:txBody>
            <a:bodyPr wrap="none" rtlCol="0">
              <a:spAutoFit/>
            </a:bodyPr>
            <a:lstStyle/>
            <a:p>
              <a:r>
                <a:rPr lang="en-US" sz="1200" b="1" dirty="0" smtClean="0">
                  <a:latin typeface="Calibri Light" panose="020F0302020204030204" pitchFamily="34" charset="0"/>
                  <a:cs typeface="Calibri Light" panose="020F0302020204030204" pitchFamily="34" charset="0"/>
                </a:rPr>
                <a:t>Thermal ne</a:t>
              </a:r>
              <a:br>
                <a:rPr lang="en-US" sz="1200" b="1" dirty="0" smtClean="0">
                  <a:latin typeface="Calibri Light" panose="020F0302020204030204" pitchFamily="34" charset="0"/>
                  <a:cs typeface="Calibri Light" panose="020F0302020204030204" pitchFamily="34" charset="0"/>
                </a:rPr>
              </a:br>
              <a:r>
                <a:rPr lang="en-US" sz="1200" b="1" dirty="0" smtClean="0">
                  <a:latin typeface="Calibri Light" panose="020F0302020204030204" pitchFamily="34" charset="0"/>
                  <a:cs typeface="Calibri Light" panose="020F0302020204030204" pitchFamily="34" charset="0"/>
                </a:rPr>
                <a:t>in H</a:t>
              </a:r>
              <a:r>
                <a:rPr lang="en-US" sz="1200" b="1" baseline="-25000" dirty="0" smtClean="0">
                  <a:latin typeface="Calibri Light" panose="020F0302020204030204" pitchFamily="34" charset="0"/>
                  <a:cs typeface="Calibri Light" panose="020F0302020204030204" pitchFamily="34" charset="0"/>
                </a:rPr>
                <a:t>2</a:t>
              </a:r>
              <a:r>
                <a:rPr lang="en-US" sz="1200" b="1" dirty="0" smtClean="0">
                  <a:latin typeface="Calibri Light" panose="020F0302020204030204" pitchFamily="34" charset="0"/>
                  <a:cs typeface="Calibri Light" panose="020F0302020204030204" pitchFamily="34" charset="0"/>
                </a:rPr>
                <a:t> GDC</a:t>
              </a:r>
              <a:endParaRPr lang="en-US" sz="1200" b="1" dirty="0">
                <a:latin typeface="Calibri Light" panose="020F0302020204030204" pitchFamily="34" charset="0"/>
                <a:cs typeface="Calibri Light" panose="020F0302020204030204" pitchFamily="34" charset="0"/>
              </a:endParaRPr>
            </a:p>
          </p:txBody>
        </p:sp>
        <p:sp>
          <p:nvSpPr>
            <p:cNvPr id="15" name="TextBox 14"/>
            <p:cNvSpPr txBox="1"/>
            <p:nvPr/>
          </p:nvSpPr>
          <p:spPr>
            <a:xfrm>
              <a:off x="150107" y="3746497"/>
              <a:ext cx="969048" cy="276999"/>
            </a:xfrm>
            <a:prstGeom prst="rect">
              <a:avLst/>
            </a:prstGeom>
            <a:noFill/>
          </p:spPr>
          <p:txBody>
            <a:bodyPr wrap="none" rtlCol="0">
              <a:spAutoFit/>
            </a:bodyPr>
            <a:lstStyle/>
            <a:p>
              <a:r>
                <a:rPr lang="en-US" sz="1200" b="1" dirty="0" err="1" smtClean="0">
                  <a:latin typeface="Calibri Light" panose="020F0302020204030204" pitchFamily="34" charset="0"/>
                  <a:cs typeface="Calibri Light" panose="020F0302020204030204" pitchFamily="34" charset="0"/>
                </a:rPr>
                <a:t>Te</a:t>
              </a:r>
              <a:r>
                <a:rPr lang="en-US" sz="1200" b="1" dirty="0" smtClean="0">
                  <a:latin typeface="Calibri Light" panose="020F0302020204030204" pitchFamily="34" charset="0"/>
                  <a:cs typeface="Calibri Light" panose="020F0302020204030204" pitchFamily="34" charset="0"/>
                </a:rPr>
                <a:t> in He GDC</a:t>
              </a:r>
              <a:endParaRPr lang="en-US" sz="1200" b="1" dirty="0">
                <a:latin typeface="Calibri Light" panose="020F0302020204030204" pitchFamily="34" charset="0"/>
                <a:cs typeface="Calibri Light" panose="020F0302020204030204" pitchFamily="34" charset="0"/>
              </a:endParaRPr>
            </a:p>
          </p:txBody>
        </p:sp>
        <p:sp>
          <p:nvSpPr>
            <p:cNvPr id="16" name="TextBox 15"/>
            <p:cNvSpPr txBox="1"/>
            <p:nvPr/>
          </p:nvSpPr>
          <p:spPr>
            <a:xfrm>
              <a:off x="5637126" y="2903806"/>
              <a:ext cx="704039" cy="261610"/>
            </a:xfrm>
            <a:prstGeom prst="rect">
              <a:avLst/>
            </a:prstGeom>
            <a:noFill/>
          </p:spPr>
          <p:txBody>
            <a:bodyPr wrap="none" rtlCol="0">
              <a:spAutoFit/>
            </a:bodyPr>
            <a:lstStyle/>
            <a:p>
              <a:r>
                <a:rPr lang="en-US" sz="1050" dirty="0" smtClean="0">
                  <a:latin typeface="Calibri Light" panose="020F0302020204030204" pitchFamily="34" charset="0"/>
                  <a:cs typeface="Calibri Light" panose="020F0302020204030204" pitchFamily="34" charset="0"/>
                </a:rPr>
                <a:t>Max 20%</a:t>
              </a:r>
              <a:endParaRPr lang="en-US" sz="1050" dirty="0">
                <a:latin typeface="Calibri Light" panose="020F0302020204030204" pitchFamily="34" charset="0"/>
                <a:cs typeface="Calibri Light" panose="020F0302020204030204" pitchFamily="34" charset="0"/>
              </a:endParaRPr>
            </a:p>
          </p:txBody>
        </p:sp>
        <p:sp>
          <p:nvSpPr>
            <p:cNvPr id="17" name="TextBox 16"/>
            <p:cNvSpPr txBox="1"/>
            <p:nvPr/>
          </p:nvSpPr>
          <p:spPr>
            <a:xfrm>
              <a:off x="5637125" y="4117829"/>
              <a:ext cx="612668" cy="253916"/>
            </a:xfrm>
            <a:prstGeom prst="rect">
              <a:avLst/>
            </a:prstGeom>
            <a:noFill/>
          </p:spPr>
          <p:txBody>
            <a:bodyPr wrap="none" rtlCol="0">
              <a:spAutoFit/>
            </a:bodyPr>
            <a:lstStyle/>
            <a:p>
              <a:r>
                <a:rPr lang="en-US" sz="1050" dirty="0" smtClean="0">
                  <a:latin typeface="Calibri Light" panose="020F0302020204030204" pitchFamily="34" charset="0"/>
                  <a:cs typeface="Calibri Light" panose="020F0302020204030204" pitchFamily="34" charset="0"/>
                </a:rPr>
                <a:t>Max 2%</a:t>
              </a:r>
              <a:endParaRPr lang="en-US" sz="1050" dirty="0">
                <a:latin typeface="Calibri Light" panose="020F0302020204030204" pitchFamily="34" charset="0"/>
                <a:cs typeface="Calibri Light" panose="020F0302020204030204" pitchFamily="34" charset="0"/>
              </a:endParaRPr>
            </a:p>
          </p:txBody>
        </p:sp>
        <p:sp>
          <p:nvSpPr>
            <p:cNvPr id="18" name="Rectangle 17"/>
            <p:cNvSpPr/>
            <p:nvPr/>
          </p:nvSpPr>
          <p:spPr>
            <a:xfrm>
              <a:off x="6246545" y="3347742"/>
              <a:ext cx="2621936" cy="276999"/>
            </a:xfrm>
            <a:prstGeom prst="rect">
              <a:avLst/>
            </a:prstGeom>
          </p:spPr>
          <p:txBody>
            <a:bodyPr wrap="none">
              <a:spAutoFit/>
            </a:bodyPr>
            <a:lstStyle/>
            <a:p>
              <a:r>
                <a:rPr lang="en-US" sz="1200" b="1" dirty="0">
                  <a:latin typeface="Calibri Light" panose="020F0302020204030204" pitchFamily="34" charset="0"/>
                  <a:cs typeface="Calibri Light" panose="020F0302020204030204" pitchFamily="34" charset="0"/>
                </a:rPr>
                <a:t>sum of contribution of separate anodes</a:t>
              </a:r>
            </a:p>
          </p:txBody>
        </p:sp>
        <p:sp>
          <p:nvSpPr>
            <p:cNvPr id="19" name="Rectangle 18"/>
            <p:cNvSpPr/>
            <p:nvPr/>
          </p:nvSpPr>
          <p:spPr>
            <a:xfrm>
              <a:off x="6246545" y="3607998"/>
              <a:ext cx="2562753" cy="276999"/>
            </a:xfrm>
            <a:prstGeom prst="rect">
              <a:avLst/>
            </a:prstGeom>
          </p:spPr>
          <p:txBody>
            <a:bodyPr wrap="none">
              <a:spAutoFit/>
            </a:bodyPr>
            <a:lstStyle/>
            <a:p>
              <a:r>
                <a:rPr lang="en-US" sz="1200" b="1" dirty="0" smtClean="0">
                  <a:latin typeface="Calibri Light" panose="020F0302020204030204" pitchFamily="34" charset="0"/>
                  <a:cs typeface="Calibri Light" panose="020F0302020204030204" pitchFamily="34" charset="0"/>
                </a:rPr>
                <a:t>max </a:t>
              </a:r>
              <a:r>
                <a:rPr lang="en-US" sz="1200" b="1" dirty="0">
                  <a:latin typeface="Calibri Light" panose="020F0302020204030204" pitchFamily="34" charset="0"/>
                  <a:cs typeface="Calibri Light" panose="020F0302020204030204" pitchFamily="34" charset="0"/>
                </a:rPr>
                <a:t>of contribution of separate anodes</a:t>
              </a:r>
            </a:p>
          </p:txBody>
        </p:sp>
        <p:cxnSp>
          <p:nvCxnSpPr>
            <p:cNvPr id="21" name="Straight Arrow Connector 20"/>
            <p:cNvCxnSpPr/>
            <p:nvPr/>
          </p:nvCxnSpPr>
          <p:spPr>
            <a:xfrm flipH="1" flipV="1">
              <a:off x="5921297" y="3435257"/>
              <a:ext cx="240963" cy="59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921297" y="3804967"/>
              <a:ext cx="240963" cy="65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170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34829"/>
            <a:ext cx="8352543" cy="707886"/>
          </a:xfrm>
          <a:prstGeom prst="rect">
            <a:avLst/>
          </a:prstGeom>
          <a:noFill/>
          <a:ln>
            <a:noFill/>
          </a:ln>
        </p:spPr>
        <p:txBody>
          <a:bodyPr wrap="none" rtlCol="0">
            <a:spAutoFit/>
          </a:bodyPr>
          <a:lstStyle/>
          <a:p>
            <a:pPr marL="342900" indent="-342900">
              <a:lnSpc>
                <a:spcPct val="150000"/>
              </a:lnSpc>
              <a:buFont typeface="+mj-lt"/>
              <a:buAutoNum type="arabicPeriod" startAt="2"/>
            </a:pPr>
            <a:r>
              <a:rPr lang="en-US" sz="1600" dirty="0" smtClean="0">
                <a:solidFill>
                  <a:srgbClr val="C00000"/>
                </a:solidFill>
                <a:latin typeface="Calibri Light" panose="020F0302020204030204" pitchFamily="34" charset="0"/>
                <a:cs typeface="Calibri Light" panose="020F0302020204030204" pitchFamily="34" charset="0"/>
              </a:rPr>
              <a:t>Tracing of </a:t>
            </a:r>
            <a:r>
              <a:rPr lang="en-US" sz="1600" dirty="0" err="1" smtClean="0">
                <a:solidFill>
                  <a:srgbClr val="C00000"/>
                </a:solidFill>
                <a:latin typeface="Calibri Light" panose="020F0302020204030204" pitchFamily="34" charset="0"/>
                <a:cs typeface="Calibri Light" panose="020F0302020204030204" pitchFamily="34" charset="0"/>
              </a:rPr>
              <a:t>Diborane</a:t>
            </a:r>
            <a:r>
              <a:rPr lang="en-US" sz="1600" dirty="0" smtClean="0">
                <a:solidFill>
                  <a:srgbClr val="C00000"/>
                </a:solidFill>
                <a:latin typeface="Calibri Light" panose="020F0302020204030204" pitchFamily="34" charset="0"/>
                <a:cs typeface="Calibri Light" panose="020F0302020204030204" pitchFamily="34" charset="0"/>
              </a:rPr>
              <a:t> (B</a:t>
            </a:r>
            <a:r>
              <a:rPr lang="en-US" sz="1600" baseline="-25000" dirty="0" smtClean="0">
                <a:solidFill>
                  <a:srgbClr val="C00000"/>
                </a:solidFill>
                <a:latin typeface="Calibri Light" panose="020F0302020204030204" pitchFamily="34" charset="0"/>
                <a:cs typeface="Calibri Light" panose="020F0302020204030204" pitchFamily="34" charset="0"/>
              </a:rPr>
              <a:t>2</a:t>
            </a:r>
            <a:r>
              <a:rPr lang="en-US" sz="1600" dirty="0" smtClean="0">
                <a:solidFill>
                  <a:srgbClr val="C00000"/>
                </a:solidFill>
                <a:latin typeface="Calibri Light" panose="020F0302020204030204" pitchFamily="34" charset="0"/>
                <a:cs typeface="Calibri Light" panose="020F0302020204030204" pitchFamily="34" charset="0"/>
              </a:rPr>
              <a:t>H</a:t>
            </a:r>
            <a:r>
              <a:rPr lang="en-US" sz="1600" baseline="-25000" dirty="0" smtClean="0">
                <a:solidFill>
                  <a:srgbClr val="C00000"/>
                </a:solidFill>
                <a:latin typeface="Calibri Light" panose="020F0302020204030204" pitchFamily="34" charset="0"/>
                <a:cs typeface="Calibri Light" panose="020F0302020204030204" pitchFamily="34" charset="0"/>
              </a:rPr>
              <a:t>6</a:t>
            </a:r>
            <a:r>
              <a:rPr lang="en-US" sz="1600" dirty="0" smtClean="0">
                <a:solidFill>
                  <a:srgbClr val="C00000"/>
                </a:solidFill>
                <a:latin typeface="Calibri Light" panose="020F0302020204030204" pitchFamily="34" charset="0"/>
                <a:cs typeface="Calibri Light" panose="020F0302020204030204" pitchFamily="34" charset="0"/>
              </a:rPr>
              <a:t>) molecules </a:t>
            </a:r>
            <a:r>
              <a:rPr lang="en-US" sz="1600" dirty="0" smtClean="0">
                <a:latin typeface="Calibri Light" panose="020F0302020204030204" pitchFamily="34" charset="0"/>
                <a:cs typeface="Calibri Light" panose="020F0302020204030204" pitchFamily="34" charset="0"/>
              </a:rPr>
              <a:t>(2D) until e-impact ionization [3] or dissociation [4]</a:t>
            </a:r>
          </a:p>
          <a:p>
            <a:pPr marL="800100" lvl="1" indent="-34290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Accounting for elastic scattering on background neutrals		(total cross-sections)</a:t>
            </a:r>
            <a:endParaRPr lang="en-US" sz="1600" dirty="0">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Modelling input to ITER GDB system design </a:t>
            </a:r>
            <a:r>
              <a:rPr lang="en-US" sz="1600" strike="noStrike" spc="-1" dirty="0" smtClean="0">
                <a:solidFill>
                  <a:srgbClr val="0000FF"/>
                </a:solidFill>
                <a:latin typeface="Calibri Light" panose="020F0302020204030204" pitchFamily="34" charset="0"/>
                <a:cs typeface="Calibri Light" panose="020F0302020204030204" pitchFamily="34" charset="0"/>
              </a:rPr>
              <a:t>[ T. Wauters et al, PSI 2024 ]</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4</a:t>
            </a:fld>
            <a:endParaRPr lang="en-DE" dirty="0"/>
          </a:p>
        </p:txBody>
      </p:sp>
      <p:sp>
        <p:nvSpPr>
          <p:cNvPr id="10" name="Rectangle 9"/>
          <p:cNvSpPr/>
          <p:nvPr/>
        </p:nvSpPr>
        <p:spPr>
          <a:xfrm>
            <a:off x="5022778" y="4385212"/>
            <a:ext cx="3948742" cy="430887"/>
          </a:xfrm>
          <a:prstGeom prst="rect">
            <a:avLst/>
          </a:prstGeom>
        </p:spPr>
        <p:txBody>
          <a:bodyPr wrap="square">
            <a:spAutoFit/>
          </a:bodyPr>
          <a:lstStyle/>
          <a:p>
            <a:r>
              <a:rPr lang="en-US" sz="1100" dirty="0">
                <a:solidFill>
                  <a:srgbClr val="0000FF"/>
                </a:solidFill>
                <a:latin typeface="Calibri Light" panose="020F0302020204030204" pitchFamily="34" charset="0"/>
                <a:cs typeface="Calibri Light" panose="020F0302020204030204" pitchFamily="34" charset="0"/>
              </a:rPr>
              <a:t>[3] R. </a:t>
            </a:r>
            <a:r>
              <a:rPr lang="en-US" sz="1100" dirty="0" err="1">
                <a:solidFill>
                  <a:srgbClr val="0000FF"/>
                </a:solidFill>
                <a:latin typeface="Calibri Light" panose="020F0302020204030204" pitchFamily="34" charset="0"/>
                <a:cs typeface="Calibri Light" panose="020F0302020204030204" pitchFamily="34" charset="0"/>
              </a:rPr>
              <a:t>Basner</a:t>
            </a:r>
            <a:r>
              <a:rPr lang="en-US" sz="1100" dirty="0">
                <a:solidFill>
                  <a:srgbClr val="0000FF"/>
                </a:solidFill>
                <a:latin typeface="Calibri Light" panose="020F0302020204030204" pitchFamily="34" charset="0"/>
                <a:cs typeface="Calibri Light" panose="020F0302020204030204" pitchFamily="34" charset="0"/>
              </a:rPr>
              <a:t> et </a:t>
            </a:r>
            <a:r>
              <a:rPr lang="en-US" sz="1100" dirty="0" smtClean="0">
                <a:solidFill>
                  <a:srgbClr val="0000FF"/>
                </a:solidFill>
                <a:latin typeface="Calibri Light" panose="020F0302020204030204" pitchFamily="34" charset="0"/>
                <a:cs typeface="Calibri Light" panose="020F0302020204030204" pitchFamily="34" charset="0"/>
              </a:rPr>
              <a:t>al, </a:t>
            </a:r>
            <a:r>
              <a:rPr lang="en-US" sz="1100" dirty="0">
                <a:solidFill>
                  <a:srgbClr val="0000FF"/>
                </a:solidFill>
                <a:latin typeface="Calibri Light" panose="020F0302020204030204" pitchFamily="34" charset="0"/>
                <a:cs typeface="Calibri Light" panose="020F0302020204030204" pitchFamily="34" charset="0"/>
              </a:rPr>
              <a:t>J. Chem. Phys. 118 (2003) </a:t>
            </a:r>
            <a:r>
              <a:rPr lang="en-US" sz="1100" dirty="0" smtClean="0">
                <a:solidFill>
                  <a:srgbClr val="0000FF"/>
                </a:solidFill>
                <a:latin typeface="Calibri Light" panose="020F0302020204030204" pitchFamily="34" charset="0"/>
                <a:cs typeface="Calibri Light" panose="020F0302020204030204" pitchFamily="34" charset="0"/>
              </a:rPr>
              <a:t>2153</a:t>
            </a:r>
            <a:endParaRPr lang="en-US" sz="1100" dirty="0">
              <a:solidFill>
                <a:srgbClr val="0000FF"/>
              </a:solidFill>
              <a:latin typeface="Calibri Light" panose="020F0302020204030204" pitchFamily="34" charset="0"/>
              <a:cs typeface="Calibri Light" panose="020F0302020204030204" pitchFamily="34" charset="0"/>
            </a:endParaRPr>
          </a:p>
          <a:p>
            <a:r>
              <a:rPr lang="en-US" sz="1100" dirty="0">
                <a:solidFill>
                  <a:srgbClr val="0000FF"/>
                </a:solidFill>
                <a:latin typeface="Calibri Light" panose="020F0302020204030204" pitchFamily="34" charset="0"/>
                <a:cs typeface="Calibri Light" panose="020F0302020204030204" pitchFamily="34" charset="0"/>
              </a:rPr>
              <a:t>[4] A. </a:t>
            </a:r>
            <a:r>
              <a:rPr lang="en-US" sz="1100" dirty="0" err="1">
                <a:solidFill>
                  <a:srgbClr val="0000FF"/>
                </a:solidFill>
                <a:latin typeface="Calibri Light" panose="020F0302020204030204" pitchFamily="34" charset="0"/>
                <a:cs typeface="Calibri Light" panose="020F0302020204030204" pitchFamily="34" charset="0"/>
              </a:rPr>
              <a:t>Lloret</a:t>
            </a:r>
            <a:r>
              <a:rPr lang="en-US" sz="1100" dirty="0">
                <a:solidFill>
                  <a:srgbClr val="0000FF"/>
                </a:solidFill>
                <a:latin typeface="Calibri Light" panose="020F0302020204030204" pitchFamily="34" charset="0"/>
                <a:cs typeface="Calibri Light" panose="020F0302020204030204" pitchFamily="34" charset="0"/>
              </a:rPr>
              <a:t> et </a:t>
            </a:r>
            <a:r>
              <a:rPr lang="en-US" sz="1100" dirty="0" smtClean="0">
                <a:solidFill>
                  <a:srgbClr val="0000FF"/>
                </a:solidFill>
                <a:latin typeface="Calibri Light" panose="020F0302020204030204" pitchFamily="34" charset="0"/>
                <a:cs typeface="Calibri Light" panose="020F0302020204030204" pitchFamily="34" charset="0"/>
              </a:rPr>
              <a:t>al, </a:t>
            </a:r>
            <a:r>
              <a:rPr lang="en-US" sz="1100" dirty="0">
                <a:solidFill>
                  <a:srgbClr val="0000FF"/>
                </a:solidFill>
                <a:latin typeface="Calibri Light" panose="020F0302020204030204" pitchFamily="34" charset="0"/>
                <a:cs typeface="Calibri Light" panose="020F0302020204030204" pitchFamily="34" charset="0"/>
              </a:rPr>
              <a:t>Int. J. Mass </a:t>
            </a:r>
            <a:r>
              <a:rPr lang="en-US" sz="1100" dirty="0" err="1">
                <a:solidFill>
                  <a:srgbClr val="0000FF"/>
                </a:solidFill>
                <a:latin typeface="Calibri Light" panose="020F0302020204030204" pitchFamily="34" charset="0"/>
                <a:cs typeface="Calibri Light" panose="020F0302020204030204" pitchFamily="34" charset="0"/>
              </a:rPr>
              <a:t>Spectrom</a:t>
            </a:r>
            <a:r>
              <a:rPr lang="en-US" sz="1100" dirty="0">
                <a:solidFill>
                  <a:srgbClr val="0000FF"/>
                </a:solidFill>
                <a:latin typeface="Calibri Light" panose="020F0302020204030204" pitchFamily="34" charset="0"/>
                <a:cs typeface="Calibri Light" panose="020F0302020204030204" pitchFamily="34" charset="0"/>
              </a:rPr>
              <a:t>. Ion Process. 62 (1984) </a:t>
            </a:r>
            <a:r>
              <a:rPr lang="en-US" sz="1100" dirty="0" smtClean="0">
                <a:solidFill>
                  <a:srgbClr val="0000FF"/>
                </a:solidFill>
                <a:latin typeface="Calibri Light" panose="020F0302020204030204" pitchFamily="34" charset="0"/>
                <a:cs typeface="Calibri Light" panose="020F0302020204030204" pitchFamily="34" charset="0"/>
              </a:rPr>
              <a:t>89</a:t>
            </a:r>
            <a:endParaRPr lang="en-US" sz="1100" dirty="0">
              <a:solidFill>
                <a:srgbClr val="0000FF"/>
              </a:solidFill>
              <a:latin typeface="Calibri Light" panose="020F0302020204030204" pitchFamily="34" charset="0"/>
              <a:cs typeface="Calibri Light" panose="020F0302020204030204" pitchFamily="34" charset="0"/>
            </a:endParaRPr>
          </a:p>
        </p:txBody>
      </p:sp>
      <p:grpSp>
        <p:nvGrpSpPr>
          <p:cNvPr id="13" name="Group 12"/>
          <p:cNvGrpSpPr/>
          <p:nvPr/>
        </p:nvGrpSpPr>
        <p:grpSpPr>
          <a:xfrm>
            <a:off x="543340" y="1467839"/>
            <a:ext cx="4428021" cy="3307668"/>
            <a:chOff x="543340" y="1308815"/>
            <a:chExt cx="4428021" cy="3307668"/>
          </a:xfrm>
        </p:grpSpPr>
        <p:grpSp>
          <p:nvGrpSpPr>
            <p:cNvPr id="9" name="Group 8"/>
            <p:cNvGrpSpPr/>
            <p:nvPr/>
          </p:nvGrpSpPr>
          <p:grpSpPr>
            <a:xfrm>
              <a:off x="649357" y="1308815"/>
              <a:ext cx="4322004" cy="3307668"/>
              <a:chOff x="2392156" y="790149"/>
              <a:chExt cx="5063987" cy="3875514"/>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156" y="790149"/>
                <a:ext cx="27051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043" y="790149"/>
                <a:ext cx="27051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2156" y="2646363"/>
                <a:ext cx="26955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043" y="2636838"/>
                <a:ext cx="2705100" cy="202882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43340" y="1347031"/>
              <a:ext cx="338554" cy="369332"/>
            </a:xfrm>
            <a:prstGeom prst="rect">
              <a:avLst/>
            </a:prstGeom>
            <a:noFill/>
          </p:spPr>
          <p:txBody>
            <a:bodyPr wrap="none" rtlCol="0">
              <a:spAutoFit/>
            </a:bodyPr>
            <a:lstStyle/>
            <a:p>
              <a:r>
                <a:rPr lang="en-US" dirty="0" smtClean="0">
                  <a:solidFill>
                    <a:srgbClr val="0000FF"/>
                  </a:solidFill>
                </a:rPr>
                <a:t>A</a:t>
              </a:r>
              <a:endParaRPr lang="en-US" dirty="0">
                <a:solidFill>
                  <a:srgbClr val="0000FF"/>
                </a:solidFill>
              </a:endParaRPr>
            </a:p>
          </p:txBody>
        </p:sp>
        <p:sp>
          <p:nvSpPr>
            <p:cNvPr id="16" name="TextBox 15"/>
            <p:cNvSpPr txBox="1"/>
            <p:nvPr/>
          </p:nvSpPr>
          <p:spPr>
            <a:xfrm>
              <a:off x="2626485" y="1316945"/>
              <a:ext cx="338554" cy="369332"/>
            </a:xfrm>
            <a:prstGeom prst="rect">
              <a:avLst/>
            </a:prstGeom>
            <a:noFill/>
          </p:spPr>
          <p:txBody>
            <a:bodyPr wrap="none" rtlCol="0">
              <a:spAutoFit/>
            </a:bodyPr>
            <a:lstStyle/>
            <a:p>
              <a:r>
                <a:rPr lang="en-US" dirty="0">
                  <a:solidFill>
                    <a:schemeClr val="accent6"/>
                  </a:solidFill>
                </a:rPr>
                <a:t>B</a:t>
              </a:r>
            </a:p>
          </p:txBody>
        </p:sp>
        <p:sp>
          <p:nvSpPr>
            <p:cNvPr id="17" name="TextBox 16"/>
            <p:cNvSpPr txBox="1"/>
            <p:nvPr/>
          </p:nvSpPr>
          <p:spPr>
            <a:xfrm>
              <a:off x="543340" y="2941362"/>
              <a:ext cx="35137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8" name="TextBox 17"/>
            <p:cNvSpPr txBox="1"/>
            <p:nvPr/>
          </p:nvSpPr>
          <p:spPr>
            <a:xfrm>
              <a:off x="2626485" y="2911276"/>
              <a:ext cx="351378" cy="369332"/>
            </a:xfrm>
            <a:prstGeom prst="rect">
              <a:avLst/>
            </a:prstGeom>
            <a:noFill/>
          </p:spPr>
          <p:txBody>
            <a:bodyPr wrap="none" rtlCol="0">
              <a:spAutoFit/>
            </a:bodyPr>
            <a:lstStyle/>
            <a:p>
              <a:r>
                <a:rPr lang="en-US" dirty="0" smtClean="0">
                  <a:solidFill>
                    <a:srgbClr val="00CC00"/>
                  </a:solidFill>
                </a:rPr>
                <a:t>D</a:t>
              </a:r>
              <a:endParaRPr lang="en-US" dirty="0">
                <a:solidFill>
                  <a:srgbClr val="00CC00"/>
                </a:solidFill>
              </a:endParaRPr>
            </a:p>
          </p:txBody>
        </p:sp>
      </p:grpSp>
      <p:sp>
        <p:nvSpPr>
          <p:cNvPr id="12" name="TextBox 11"/>
          <p:cNvSpPr txBox="1"/>
          <p:nvPr/>
        </p:nvSpPr>
        <p:spPr>
          <a:xfrm>
            <a:off x="5178548" y="1593252"/>
            <a:ext cx="3612143" cy="2462213"/>
          </a:xfrm>
          <a:prstGeom prst="rect">
            <a:avLst/>
          </a:prstGeom>
          <a:noFill/>
        </p:spPr>
        <p:txBody>
          <a:bodyPr wrap="none" rtlCol="0">
            <a:spAutoFit/>
          </a:bodyPr>
          <a:lstStyle/>
          <a:p>
            <a:r>
              <a:rPr lang="en-US" sz="1400" dirty="0" smtClean="0">
                <a:solidFill>
                  <a:srgbClr val="0000FF"/>
                </a:solidFill>
                <a:latin typeface="Calibri Light" panose="020F0302020204030204" pitchFamily="34" charset="0"/>
                <a:cs typeface="Calibri Light" panose="020F0302020204030204" pitchFamily="34" charset="0"/>
              </a:rPr>
              <a:t>A:</a:t>
            </a:r>
            <a:r>
              <a:rPr lang="en-US" sz="1400" dirty="0" smtClean="0">
                <a:latin typeface="Calibri Light" panose="020F0302020204030204" pitchFamily="34" charset="0"/>
                <a:cs typeface="Calibri Light" panose="020F0302020204030204" pitchFamily="34" charset="0"/>
              </a:rPr>
              <a:t>  88/12 He/H</a:t>
            </a:r>
            <a:r>
              <a:rPr lang="en-US" sz="1400" baseline="-25000" dirty="0" smtClean="0">
                <a:latin typeface="Calibri Light" panose="020F0302020204030204" pitchFamily="34" charset="0"/>
                <a:cs typeface="Calibri Light" panose="020F0302020204030204" pitchFamily="34" charset="0"/>
              </a:rPr>
              <a:t>2</a:t>
            </a:r>
            <a:r>
              <a:rPr lang="en-US" sz="1400" dirty="0">
                <a:latin typeface="Calibri Light" panose="020F0302020204030204" pitchFamily="34" charset="0"/>
                <a:cs typeface="Calibri Light" panose="020F0302020204030204" pitchFamily="34" charset="0"/>
              </a:rPr>
              <a:t>, </a:t>
            </a:r>
            <a:r>
              <a:rPr lang="en-US" sz="1400" dirty="0" smtClean="0">
                <a:latin typeface="Calibri Light" panose="020F0302020204030204" pitchFamily="34" charset="0"/>
                <a:cs typeface="Calibri Light" panose="020F0302020204030204" pitchFamily="34" charset="0"/>
              </a:rPr>
              <a:t> 0.3 Pa,  Gas: 8 </a:t>
            </a:r>
            <a:r>
              <a:rPr lang="en-US" sz="1400" dirty="0">
                <a:latin typeface="Calibri Light" panose="020F0302020204030204" pitchFamily="34" charset="0"/>
                <a:cs typeface="Calibri Light" panose="020F0302020204030204" pitchFamily="34" charset="0"/>
              </a:rPr>
              <a:t>LFS and 6 </a:t>
            </a:r>
            <a:r>
              <a:rPr lang="en-US" sz="1400" dirty="0" smtClean="0">
                <a:latin typeface="Calibri Light" panose="020F0302020204030204" pitchFamily="34" charset="0"/>
                <a:cs typeface="Calibri Light" panose="020F0302020204030204" pitchFamily="34" charset="0"/>
              </a:rPr>
              <a:t>HFS</a:t>
            </a:r>
            <a:endParaRPr lang="en-US" sz="1400" dirty="0">
              <a:latin typeface="Calibri Light" panose="020F0302020204030204" pitchFamily="34" charset="0"/>
              <a:cs typeface="Calibri Light" panose="020F0302020204030204" pitchFamily="34" charset="0"/>
            </a:endParaRPr>
          </a:p>
          <a:p>
            <a:r>
              <a:rPr lang="en-US" sz="1400" dirty="0" smtClean="0">
                <a:solidFill>
                  <a:schemeClr val="accent6"/>
                </a:solidFill>
                <a:latin typeface="Calibri Light" panose="020F0302020204030204" pitchFamily="34" charset="0"/>
                <a:cs typeface="Calibri Light" panose="020F0302020204030204" pitchFamily="34" charset="0"/>
              </a:rPr>
              <a:t>B:</a:t>
            </a:r>
            <a:r>
              <a:rPr lang="en-US" sz="1400" dirty="0" smtClean="0">
                <a:latin typeface="Calibri Light" panose="020F0302020204030204" pitchFamily="34" charset="0"/>
                <a:cs typeface="Calibri Light" panose="020F0302020204030204" pitchFamily="34" charset="0"/>
              </a:rPr>
              <a:t>  75/25 He/H</a:t>
            </a:r>
            <a:r>
              <a:rPr lang="en-US" sz="1400" baseline="-25000" dirty="0" smtClean="0">
                <a:latin typeface="Calibri Light" panose="020F0302020204030204" pitchFamily="34" charset="0"/>
                <a:cs typeface="Calibri Light" panose="020F0302020204030204" pitchFamily="34" charset="0"/>
              </a:rPr>
              <a:t>2</a:t>
            </a:r>
            <a:r>
              <a:rPr lang="en-US" sz="1400" dirty="0" smtClean="0">
                <a:latin typeface="Calibri Light" panose="020F0302020204030204" pitchFamily="34" charset="0"/>
                <a:cs typeface="Calibri Light" panose="020F0302020204030204" pitchFamily="34" charset="0"/>
              </a:rPr>
              <a:t>,  </a:t>
            </a:r>
            <a:r>
              <a:rPr lang="en-US" sz="1400" dirty="0">
                <a:latin typeface="Calibri Light" panose="020F0302020204030204" pitchFamily="34" charset="0"/>
                <a:cs typeface="Calibri Light" panose="020F0302020204030204" pitchFamily="34" charset="0"/>
              </a:rPr>
              <a:t>0.3 </a:t>
            </a:r>
            <a:r>
              <a:rPr lang="en-US" sz="1400" dirty="0" smtClean="0">
                <a:latin typeface="Calibri Light" panose="020F0302020204030204" pitchFamily="34" charset="0"/>
                <a:cs typeface="Calibri Light" panose="020F0302020204030204" pitchFamily="34" charset="0"/>
              </a:rPr>
              <a:t>Pa,  Gas</a:t>
            </a:r>
            <a:r>
              <a:rPr lang="en-US" sz="1400" dirty="0">
                <a:latin typeface="Calibri Light" panose="020F0302020204030204" pitchFamily="34" charset="0"/>
                <a:cs typeface="Calibri Light" panose="020F0302020204030204" pitchFamily="34" charset="0"/>
              </a:rPr>
              <a:t>: 8 LFS and 6 HFS</a:t>
            </a:r>
            <a:r>
              <a:rPr lang="en-US" sz="1400" dirty="0" smtClean="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r>
              <a:rPr lang="en-US" sz="1400" dirty="0" smtClean="0">
                <a:solidFill>
                  <a:srgbClr val="FF0000"/>
                </a:solidFill>
                <a:latin typeface="Calibri Light" panose="020F0302020204030204" pitchFamily="34" charset="0"/>
                <a:cs typeface="Calibri Light" panose="020F0302020204030204" pitchFamily="34" charset="0"/>
              </a:rPr>
              <a:t>C:</a:t>
            </a:r>
            <a:r>
              <a:rPr lang="en-US" sz="1400" dirty="0" smtClean="0">
                <a:latin typeface="Calibri Light" panose="020F0302020204030204" pitchFamily="34" charset="0"/>
                <a:cs typeface="Calibri Light" panose="020F0302020204030204" pitchFamily="34" charset="0"/>
              </a:rPr>
              <a:t>  88/12 He/H</a:t>
            </a:r>
            <a:r>
              <a:rPr lang="en-US" sz="1400" baseline="-25000" dirty="0" smtClean="0">
                <a:latin typeface="Calibri Light" panose="020F0302020204030204" pitchFamily="34" charset="0"/>
                <a:cs typeface="Calibri Light" panose="020F0302020204030204" pitchFamily="34" charset="0"/>
              </a:rPr>
              <a:t>2</a:t>
            </a:r>
            <a:r>
              <a:rPr lang="en-US" sz="1400" dirty="0">
                <a:latin typeface="Calibri Light" panose="020F0302020204030204" pitchFamily="34" charset="0"/>
                <a:cs typeface="Calibri Light" panose="020F0302020204030204" pitchFamily="34" charset="0"/>
              </a:rPr>
              <a:t>, </a:t>
            </a:r>
            <a:r>
              <a:rPr lang="en-US" sz="1400" dirty="0" smtClean="0">
                <a:latin typeface="Calibri Light" panose="020F0302020204030204" pitchFamily="34" charset="0"/>
                <a:cs typeface="Calibri Light" panose="020F0302020204030204" pitchFamily="34" charset="0"/>
              </a:rPr>
              <a:t> 0.5 Pa,  Gas</a:t>
            </a:r>
            <a:r>
              <a:rPr lang="en-US" sz="1400" dirty="0">
                <a:latin typeface="Calibri Light" panose="020F0302020204030204" pitchFamily="34" charset="0"/>
                <a:cs typeface="Calibri Light" panose="020F0302020204030204" pitchFamily="34" charset="0"/>
              </a:rPr>
              <a:t>: 8 LFS and 6 HFS</a:t>
            </a:r>
          </a:p>
          <a:p>
            <a:r>
              <a:rPr lang="en-US" sz="1400" dirty="0" smtClean="0">
                <a:solidFill>
                  <a:srgbClr val="00B050"/>
                </a:solidFill>
                <a:latin typeface="Calibri Light" panose="020F0302020204030204" pitchFamily="34" charset="0"/>
                <a:cs typeface="Calibri Light" panose="020F0302020204030204" pitchFamily="34" charset="0"/>
              </a:rPr>
              <a:t>D:</a:t>
            </a:r>
            <a:r>
              <a:rPr lang="en-US" sz="1400" dirty="0" smtClean="0">
                <a:latin typeface="Calibri Light" panose="020F0302020204030204" pitchFamily="34" charset="0"/>
                <a:cs typeface="Calibri Light" panose="020F0302020204030204" pitchFamily="34" charset="0"/>
              </a:rPr>
              <a:t>  88/12 He/H</a:t>
            </a:r>
            <a:r>
              <a:rPr lang="en-US" sz="1400" baseline="-25000" dirty="0" smtClean="0">
                <a:latin typeface="Calibri Light" panose="020F0302020204030204" pitchFamily="34" charset="0"/>
                <a:cs typeface="Calibri Light" panose="020F0302020204030204" pitchFamily="34" charset="0"/>
              </a:rPr>
              <a:t>2</a:t>
            </a:r>
            <a:r>
              <a:rPr lang="en-US" sz="1400" dirty="0">
                <a:latin typeface="Calibri Light" panose="020F0302020204030204" pitchFamily="34" charset="0"/>
                <a:cs typeface="Calibri Light" panose="020F0302020204030204" pitchFamily="34" charset="0"/>
              </a:rPr>
              <a:t>, </a:t>
            </a:r>
            <a:r>
              <a:rPr lang="en-US" sz="1400" dirty="0" smtClean="0">
                <a:latin typeface="Calibri Light" panose="020F0302020204030204" pitchFamily="34" charset="0"/>
                <a:cs typeface="Calibri Light" panose="020F0302020204030204" pitchFamily="34" charset="0"/>
              </a:rPr>
              <a:t> 0.3 Pa,  Gas: 1 LFS </a:t>
            </a:r>
            <a:r>
              <a:rPr lang="en-US" sz="1400" dirty="0">
                <a:latin typeface="Calibri Light" panose="020F0302020204030204" pitchFamily="34" charset="0"/>
                <a:cs typeface="Calibri Light" panose="020F0302020204030204" pitchFamily="34" charset="0"/>
              </a:rPr>
              <a:t>and 6 </a:t>
            </a:r>
            <a:r>
              <a:rPr lang="en-US" sz="1400" dirty="0" smtClean="0">
                <a:latin typeface="Calibri Light" panose="020F0302020204030204" pitchFamily="34" charset="0"/>
                <a:cs typeface="Calibri Light" panose="020F0302020204030204" pitchFamily="34" charset="0"/>
              </a:rPr>
              <a:t>HFS</a:t>
            </a:r>
          </a:p>
          <a:p>
            <a:endParaRPr lang="en-US" sz="1400" dirty="0" smtClean="0">
              <a:latin typeface="Calibri Light" panose="020F0302020204030204" pitchFamily="34" charset="0"/>
              <a:cs typeface="Calibri Light" panose="020F0302020204030204" pitchFamily="34" charset="0"/>
            </a:endParaRPr>
          </a:p>
          <a:p>
            <a:r>
              <a:rPr lang="en-US" sz="1400" dirty="0" smtClean="0">
                <a:latin typeface="Calibri Light" panose="020F0302020204030204" pitchFamily="34" charset="0"/>
                <a:cs typeface="Calibri Light" panose="020F0302020204030204" pitchFamily="34" charset="0"/>
              </a:rPr>
              <a:t>B</a:t>
            </a:r>
            <a:r>
              <a:rPr lang="en-US" sz="1400" baseline="-25000" dirty="0" smtClean="0">
                <a:latin typeface="Calibri Light" panose="020F0302020204030204" pitchFamily="34" charset="0"/>
                <a:cs typeface="Calibri Light" panose="020F0302020204030204" pitchFamily="34" charset="0"/>
              </a:rPr>
              <a:t>2</a:t>
            </a:r>
            <a:r>
              <a:rPr lang="en-US" sz="1400" dirty="0" smtClean="0">
                <a:latin typeface="Calibri Light" panose="020F0302020204030204" pitchFamily="34" charset="0"/>
                <a:cs typeface="Calibri Light" panose="020F0302020204030204" pitchFamily="34" charset="0"/>
              </a:rPr>
              <a:t>H</a:t>
            </a:r>
            <a:r>
              <a:rPr lang="en-US" sz="1400" baseline="-25000" dirty="0" smtClean="0">
                <a:latin typeface="Calibri Light" panose="020F0302020204030204" pitchFamily="34" charset="0"/>
                <a:cs typeface="Calibri Light" panose="020F0302020204030204" pitchFamily="34" charset="0"/>
              </a:rPr>
              <a:t>6</a:t>
            </a:r>
            <a:r>
              <a:rPr lang="en-US" sz="1400" dirty="0" smtClean="0">
                <a:latin typeface="Calibri Light" panose="020F0302020204030204" pitchFamily="34" charset="0"/>
                <a:cs typeface="Calibri Light" panose="020F0302020204030204" pitchFamily="34" charset="0"/>
              </a:rPr>
              <a:t> reacts near anodes, for better uniformity: </a:t>
            </a:r>
          </a:p>
          <a:p>
            <a:pPr marL="285750" indent="-285750">
              <a:buFontTx/>
              <a:buChar char="-"/>
            </a:pPr>
            <a:r>
              <a:rPr lang="en-US" sz="1400" dirty="0" smtClean="0">
                <a:latin typeface="Calibri Light" panose="020F0302020204030204" pitchFamily="34" charset="0"/>
                <a:cs typeface="Calibri Light" panose="020F0302020204030204" pitchFamily="34" charset="0"/>
              </a:rPr>
              <a:t>low total P, low H</a:t>
            </a:r>
            <a:r>
              <a:rPr lang="en-US" sz="1400" baseline="-25000" dirty="0" smtClean="0">
                <a:latin typeface="Calibri Light" panose="020F0302020204030204" pitchFamily="34" charset="0"/>
                <a:cs typeface="Calibri Light" panose="020F0302020204030204" pitchFamily="34" charset="0"/>
              </a:rPr>
              <a:t>2</a:t>
            </a:r>
            <a:r>
              <a:rPr lang="en-US" sz="1400" dirty="0" smtClean="0">
                <a:latin typeface="Calibri Light" panose="020F0302020204030204" pitchFamily="34" charset="0"/>
                <a:cs typeface="Calibri Light" panose="020F0302020204030204" pitchFamily="34" charset="0"/>
              </a:rPr>
              <a:t> content</a:t>
            </a:r>
          </a:p>
          <a:p>
            <a:pPr marL="285750" indent="-285750">
              <a:buFontTx/>
              <a:buChar char="-"/>
            </a:pPr>
            <a:r>
              <a:rPr lang="en-US" sz="1400" dirty="0" smtClean="0">
                <a:latin typeface="Calibri Light" panose="020F0302020204030204" pitchFamily="34" charset="0"/>
                <a:cs typeface="Calibri Light" panose="020F0302020204030204" pitchFamily="34" charset="0"/>
              </a:rPr>
              <a:t>more anodes and gas injection locations</a:t>
            </a:r>
          </a:p>
          <a:p>
            <a:pPr marL="285750" indent="-285750">
              <a:buFontTx/>
              <a:buChar char="-"/>
            </a:pPr>
            <a:r>
              <a:rPr lang="en-US" sz="1400" dirty="0">
                <a:latin typeface="Calibri Light" panose="020F0302020204030204" pitchFamily="34" charset="0"/>
                <a:cs typeface="Calibri Light" panose="020F0302020204030204" pitchFamily="34" charset="0"/>
              </a:rPr>
              <a:t>i</a:t>
            </a:r>
            <a:r>
              <a:rPr lang="en-US" sz="1400" dirty="0" smtClean="0">
                <a:latin typeface="Calibri Light" panose="020F0302020204030204" pitchFamily="34" charset="0"/>
                <a:cs typeface="Calibri Light" panose="020F0302020204030204" pitchFamily="34" charset="0"/>
              </a:rPr>
              <a:t>njections away from anodes</a:t>
            </a:r>
          </a:p>
          <a:p>
            <a:pPr marL="285750" indent="-285750">
              <a:buFontTx/>
              <a:buChar char="-"/>
            </a:pPr>
            <a:endParaRPr lang="en-US" sz="1400" dirty="0">
              <a:latin typeface="Calibri Light" panose="020F0302020204030204" pitchFamily="34" charset="0"/>
              <a:cs typeface="Calibri Light" panose="020F0302020204030204" pitchFamily="34" charset="0"/>
            </a:endParaRPr>
          </a:p>
          <a:p>
            <a:r>
              <a:rPr lang="en-US" sz="1400" b="1" dirty="0" smtClean="0">
                <a:solidFill>
                  <a:srgbClr val="C00000"/>
                </a:solidFill>
                <a:latin typeface="Calibri Light" panose="020F0302020204030204" pitchFamily="34" charset="0"/>
                <a:cs typeface="Calibri Light" panose="020F0302020204030204" pitchFamily="34" charset="0"/>
              </a:rPr>
              <a:t>Open questions: </a:t>
            </a:r>
            <a:r>
              <a:rPr lang="en-US" sz="1400" dirty="0" smtClean="0">
                <a:latin typeface="Calibri Light" panose="020F0302020204030204" pitchFamily="34" charset="0"/>
                <a:cs typeface="Calibri Light" panose="020F0302020204030204" pitchFamily="34" charset="0"/>
              </a:rPr>
              <a:t>2D vs 3D, reaction </a:t>
            </a:r>
            <a:r>
              <a:rPr lang="en-DE" sz="1400" dirty="0" smtClean="0">
                <a:latin typeface="Calibri Light" panose="020F0302020204030204" pitchFamily="34" charset="0"/>
                <a:cs typeface="Calibri Light" panose="020F0302020204030204" pitchFamily="34" charset="0"/>
              </a:rPr>
              <a:t>≠</a:t>
            </a:r>
            <a:r>
              <a:rPr lang="en-US" sz="1400" dirty="0" smtClean="0">
                <a:latin typeface="Calibri Light" panose="020F0302020204030204" pitchFamily="34" charset="0"/>
                <a:cs typeface="Calibri Light" panose="020F0302020204030204" pitchFamily="34" charset="0"/>
              </a:rPr>
              <a:t> deposition</a:t>
            </a:r>
            <a:endParaRPr lang="en-US" sz="1400" dirty="0">
              <a:latin typeface="Calibri Light" panose="020F030202020403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F789D5F4-6ED5-389B-5669-A7FA7B2A5E02}"/>
              </a:ext>
            </a:extLst>
          </p:cNvPr>
          <p:cNvSpPr/>
          <p:nvPr/>
        </p:nvSpPr>
        <p:spPr>
          <a:xfrm>
            <a:off x="2063754" y="4802849"/>
            <a:ext cx="3773881" cy="307777"/>
          </a:xfrm>
          <a:prstGeom prst="rect">
            <a:avLst/>
          </a:prstGeom>
        </p:spPr>
        <p:txBody>
          <a:bodyPr wrap="square">
            <a:spAutoFit/>
          </a:bodyPr>
          <a:lstStyle/>
          <a:p>
            <a:pPr eaLnBrk="1" fontAlgn="auto" hangingPunct="1">
              <a:spcBef>
                <a:spcPts val="0"/>
              </a:spcBef>
              <a:spcAft>
                <a:spcPts val="0"/>
              </a:spcAft>
            </a:pP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B</a:t>
            </a:r>
            <a:r>
              <a:rPr lang="en-GB" sz="1400" baseline="-250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2</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H</a:t>
            </a:r>
            <a:r>
              <a:rPr lang="en-GB" sz="1400" baseline="-250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6</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injected at </a:t>
            </a:r>
            <a:r>
              <a:rPr lang="en-GB" sz="1400" dirty="0" smtClean="0">
                <a:solidFill>
                  <a:srgbClr val="FF0000"/>
                </a:solidFill>
                <a:latin typeface="Calibri Light" panose="020F0302020204030204" pitchFamily="34" charset="0"/>
                <a:ea typeface="Calibri" panose="020F0502020204030204" pitchFamily="34" charset="0"/>
                <a:cs typeface="Calibri Light" panose="020F0302020204030204" pitchFamily="34" charset="0"/>
              </a:rPr>
              <a:t>♦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A</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nodes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located at </a:t>
            </a:r>
            <a:r>
              <a:rPr lang="en-GB" sz="1400" dirty="0">
                <a:solidFill>
                  <a:srgbClr val="00FF00"/>
                </a:solidFill>
                <a:latin typeface="Calibri Light" panose="020F0302020204030204" pitchFamily="34" charset="0"/>
                <a:ea typeface="Calibri" panose="020F0502020204030204" pitchFamily="34" charset="0"/>
                <a:cs typeface="Calibri Light" panose="020F0302020204030204" pitchFamily="34" charset="0"/>
              </a:rPr>
              <a:t>■</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endParaRPr lang="en-GB" sz="1400"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533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500"/>
                                        <p:tgtEl>
                                          <p:spTgt spid="1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6" end="6"/>
                                            </p:txEl>
                                          </p:spTgt>
                                        </p:tgtEl>
                                        <p:attrNameLst>
                                          <p:attrName>style.visibility</p:attrName>
                                        </p:attrNameLst>
                                      </p:cBhvr>
                                      <p:to>
                                        <p:strVal val="visible"/>
                                      </p:to>
                                    </p:set>
                                    <p:animEffect transition="in" filter="fade">
                                      <p:cBhvr>
                                        <p:cTn id="10" dur="500"/>
                                        <p:tgtEl>
                                          <p:spTgt spid="1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animEffect transition="in" filter="fade">
                                      <p:cBhvr>
                                        <p:cTn id="13" dur="500"/>
                                        <p:tgtEl>
                                          <p:spTgt spid="1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8" end="8"/>
                                            </p:txEl>
                                          </p:spTgt>
                                        </p:tgtEl>
                                        <p:attrNameLst>
                                          <p:attrName>style.visibility</p:attrName>
                                        </p:attrNameLst>
                                      </p:cBhvr>
                                      <p:to>
                                        <p:strVal val="visible"/>
                                      </p:to>
                                    </p:set>
                                    <p:animEffect transition="in" filter="fade">
                                      <p:cBhvr>
                                        <p:cTn id="16" dur="500"/>
                                        <p:tgtEl>
                                          <p:spTgt spid="1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10" end="10"/>
                                            </p:txEl>
                                          </p:spTgt>
                                        </p:tgtEl>
                                        <p:attrNameLst>
                                          <p:attrName>style.visibility</p:attrName>
                                        </p:attrNameLst>
                                      </p:cBhvr>
                                      <p:to>
                                        <p:strVal val="visible"/>
                                      </p:to>
                                    </p:set>
                                    <p:animEffect transition="in" filter="fade">
                                      <p:cBhvr>
                                        <p:cTn id="21"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34829"/>
            <a:ext cx="4187108" cy="461665"/>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Boron powder injection during plasma operation</a:t>
            </a:r>
            <a:endParaRPr lang="en-US" sz="1600" dirty="0">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Modelling boron transport for real-time wall conditioning with IPD</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5</a:t>
            </a:fld>
            <a:endParaRPr lang="en-DE" dirty="0"/>
          </a:p>
        </p:txBody>
      </p:sp>
      <p:sp>
        <p:nvSpPr>
          <p:cNvPr id="10" name="Rectangle 9"/>
          <p:cNvSpPr/>
          <p:nvPr/>
        </p:nvSpPr>
        <p:spPr>
          <a:xfrm>
            <a:off x="2935561" y="4711356"/>
            <a:ext cx="2491205" cy="430887"/>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[5] M. Shoji </a:t>
            </a:r>
            <a:r>
              <a:rPr lang="en-US" sz="1100" dirty="0">
                <a:solidFill>
                  <a:srgbClr val="0000FF"/>
                </a:solidFill>
                <a:latin typeface="Calibri Light" panose="020F0302020204030204" pitchFamily="34" charset="0"/>
                <a:cs typeface="Calibri Light" panose="020F0302020204030204" pitchFamily="34" charset="0"/>
              </a:rPr>
              <a:t>et </a:t>
            </a:r>
            <a:r>
              <a:rPr lang="en-US" sz="1100" dirty="0" smtClean="0">
                <a:solidFill>
                  <a:srgbClr val="0000FF"/>
                </a:solidFill>
                <a:latin typeface="Calibri Light" panose="020F0302020204030204" pitchFamily="34" charset="0"/>
                <a:cs typeface="Calibri Light" panose="020F0302020204030204" pitchFamily="34" charset="0"/>
              </a:rPr>
              <a:t>al, NME </a:t>
            </a:r>
            <a:r>
              <a:rPr lang="en-DE" sz="1100" dirty="0">
                <a:solidFill>
                  <a:srgbClr val="0000FF"/>
                </a:solidFill>
                <a:latin typeface="Calibri Light" panose="020F0302020204030204" pitchFamily="34" charset="0"/>
                <a:cs typeface="Calibri Light" panose="020F0302020204030204" pitchFamily="34" charset="0"/>
              </a:rPr>
              <a:t>25 (2020) 100853</a:t>
            </a:r>
            <a:endParaRPr lang="en-US" sz="1100" dirty="0">
              <a:solidFill>
                <a:srgbClr val="0000FF"/>
              </a:solidFill>
              <a:latin typeface="Calibri Light" panose="020F0302020204030204" pitchFamily="34" charset="0"/>
              <a:cs typeface="Calibri Light" panose="020F0302020204030204" pitchFamily="34" charset="0"/>
            </a:endParaRPr>
          </a:p>
          <a:p>
            <a:r>
              <a:rPr lang="en-US" sz="1100" dirty="0" smtClean="0">
                <a:solidFill>
                  <a:srgbClr val="0000FF"/>
                </a:solidFill>
                <a:latin typeface="Calibri Light" panose="020F0302020204030204" pitchFamily="34" charset="0"/>
                <a:cs typeface="Calibri Light" panose="020F0302020204030204" pitchFamily="34" charset="0"/>
              </a:rPr>
              <a:t>[6] K. </a:t>
            </a:r>
            <a:r>
              <a:rPr lang="en-US" sz="1100" dirty="0" err="1" smtClean="0">
                <a:solidFill>
                  <a:srgbClr val="0000FF"/>
                </a:solidFill>
                <a:latin typeface="Calibri Light" panose="020F0302020204030204" pitchFamily="34" charset="0"/>
                <a:cs typeface="Calibri Light" panose="020F0302020204030204" pitchFamily="34" charset="0"/>
              </a:rPr>
              <a:t>Afonin</a:t>
            </a:r>
            <a:r>
              <a:rPr lang="en-US" sz="1100" dirty="0" smtClean="0">
                <a:solidFill>
                  <a:srgbClr val="0000FF"/>
                </a:solidFill>
                <a:latin typeface="Calibri Light" panose="020F0302020204030204" pitchFamily="34" charset="0"/>
                <a:cs typeface="Calibri Light" panose="020F0302020204030204" pitchFamily="34" charset="0"/>
              </a:rPr>
              <a:t> </a:t>
            </a:r>
            <a:r>
              <a:rPr lang="en-US" sz="1100" dirty="0">
                <a:solidFill>
                  <a:srgbClr val="0000FF"/>
                </a:solidFill>
                <a:latin typeface="Calibri Light" panose="020F0302020204030204" pitchFamily="34" charset="0"/>
                <a:cs typeface="Calibri Light" panose="020F0302020204030204" pitchFamily="34" charset="0"/>
              </a:rPr>
              <a:t>et </a:t>
            </a:r>
            <a:r>
              <a:rPr lang="en-US" sz="1100" dirty="0" smtClean="0">
                <a:solidFill>
                  <a:srgbClr val="0000FF"/>
                </a:solidFill>
                <a:latin typeface="Calibri Light" panose="020F0302020204030204" pitchFamily="34" charset="0"/>
                <a:cs typeface="Calibri Light" panose="020F0302020204030204" pitchFamily="34" charset="0"/>
              </a:rPr>
              <a:t>al</a:t>
            </a:r>
            <a:r>
              <a:rPr lang="en-US" sz="1100" dirty="0">
                <a:solidFill>
                  <a:srgbClr val="0000FF"/>
                </a:solidFill>
                <a:latin typeface="Calibri Light" panose="020F0302020204030204" pitchFamily="34" charset="0"/>
                <a:cs typeface="Calibri Light" panose="020F0302020204030204" pitchFamily="34" charset="0"/>
              </a:rPr>
              <a:t>, NF </a:t>
            </a:r>
            <a:r>
              <a:rPr lang="en-US" sz="1100" dirty="0" smtClean="0">
                <a:solidFill>
                  <a:srgbClr val="0000FF"/>
                </a:solidFill>
                <a:latin typeface="Calibri Light" panose="020F0302020204030204" pitchFamily="34" charset="0"/>
                <a:cs typeface="Calibri Light" panose="020F0302020204030204" pitchFamily="34" charset="0"/>
              </a:rPr>
              <a:t>63 (2023</a:t>
            </a:r>
            <a:r>
              <a:rPr lang="en-US" sz="1100" dirty="0">
                <a:solidFill>
                  <a:srgbClr val="0000FF"/>
                </a:solidFill>
                <a:latin typeface="Calibri Light" panose="020F0302020204030204" pitchFamily="34" charset="0"/>
                <a:cs typeface="Calibri Light" panose="020F0302020204030204" pitchFamily="34" charset="0"/>
              </a:rPr>
              <a:t>) </a:t>
            </a:r>
            <a:r>
              <a:rPr lang="en-US" sz="1100" dirty="0" smtClean="0">
                <a:solidFill>
                  <a:srgbClr val="0000FF"/>
                </a:solidFill>
                <a:latin typeface="Calibri Light" panose="020F0302020204030204" pitchFamily="34" charset="0"/>
                <a:cs typeface="Calibri Light" panose="020F0302020204030204" pitchFamily="34" charset="0"/>
              </a:rPr>
              <a:t>126057</a:t>
            </a:r>
            <a:endParaRPr lang="en-US" sz="1100" dirty="0">
              <a:solidFill>
                <a:srgbClr val="0000FF"/>
              </a:solidFill>
              <a:latin typeface="Calibri Light" panose="020F0302020204030204" pitchFamily="34" charset="0"/>
              <a:cs typeface="Calibri Light" panose="020F0302020204030204" pitchFamily="34" charset="0"/>
            </a:endParaRPr>
          </a:p>
        </p:txBody>
      </p:sp>
      <p:sp>
        <p:nvSpPr>
          <p:cNvPr id="7" name="TextBox 6"/>
          <p:cNvSpPr txBox="1"/>
          <p:nvPr/>
        </p:nvSpPr>
        <p:spPr>
          <a:xfrm>
            <a:off x="596349" y="1245704"/>
            <a:ext cx="6666120" cy="1323439"/>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Requires plasma background, e.g. EMC3-EIRENE [5] or SOLEDGE-EIRENE [6]</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Requires dust transport simulations, e.g. DUSTT[5] or DIT [6]</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Dust evaporation map as source of atomic B: </a:t>
            </a:r>
          </a:p>
          <a:p>
            <a:pPr marL="742950" lvl="1"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i</a:t>
            </a:r>
            <a:r>
              <a:rPr lang="en-US" sz="1600" dirty="0" smtClean="0">
                <a:latin typeface="Calibri Light" panose="020F0302020204030204" pitchFamily="34" charset="0"/>
                <a:cs typeface="Calibri Light" panose="020F0302020204030204" pitchFamily="34" charset="0"/>
              </a:rPr>
              <a:t>mpurity transport and PWI simulations with ERO2.0 [5]</a:t>
            </a:r>
          </a:p>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self-consistent plasma response [6]</a:t>
            </a:r>
            <a:endParaRPr lang="en-US" sz="1600" dirty="0">
              <a:latin typeface="Calibri Light" panose="020F0302020204030204" pitchFamily="34" charset="0"/>
              <a:cs typeface="Calibri Light" panose="020F0302020204030204" pitchFamily="34" charset="0"/>
            </a:endParaRPr>
          </a:p>
        </p:txBody>
      </p:sp>
      <p:grpSp>
        <p:nvGrpSpPr>
          <p:cNvPr id="22" name="Group 21"/>
          <p:cNvGrpSpPr/>
          <p:nvPr/>
        </p:nvGrpSpPr>
        <p:grpSpPr>
          <a:xfrm>
            <a:off x="257066" y="2384477"/>
            <a:ext cx="4804395" cy="2035688"/>
            <a:chOff x="257066" y="2384477"/>
            <a:chExt cx="4804395" cy="2035688"/>
          </a:xfrm>
        </p:grpSpPr>
        <p:pic>
          <p:nvPicPr>
            <p:cNvPr id="14" name="Picture 13"/>
            <p:cNvPicPr>
              <a:picLocks noChangeAspect="1"/>
            </p:cNvPicPr>
            <p:nvPr/>
          </p:nvPicPr>
          <p:blipFill>
            <a:blip r:embed="rId2"/>
            <a:stretch>
              <a:fillRect/>
            </a:stretch>
          </p:blipFill>
          <p:spPr>
            <a:xfrm>
              <a:off x="318180" y="2675309"/>
              <a:ext cx="1890193" cy="1707271"/>
            </a:xfrm>
            <a:prstGeom prst="rect">
              <a:avLst/>
            </a:prstGeom>
          </p:spPr>
        </p:pic>
        <p:pic>
          <p:nvPicPr>
            <p:cNvPr id="15" name="Picture 14"/>
            <p:cNvPicPr>
              <a:picLocks noChangeAspect="1"/>
            </p:cNvPicPr>
            <p:nvPr/>
          </p:nvPicPr>
          <p:blipFill>
            <a:blip r:embed="rId3"/>
            <a:stretch>
              <a:fillRect/>
            </a:stretch>
          </p:blipFill>
          <p:spPr>
            <a:xfrm>
              <a:off x="2422132" y="2753809"/>
              <a:ext cx="2639329" cy="1666356"/>
            </a:xfrm>
            <a:prstGeom prst="rect">
              <a:avLst/>
            </a:prstGeom>
          </p:spPr>
        </p:pic>
        <p:sp>
          <p:nvSpPr>
            <p:cNvPr id="21" name="TextBox 20"/>
            <p:cNvSpPr txBox="1"/>
            <p:nvPr/>
          </p:nvSpPr>
          <p:spPr>
            <a:xfrm>
              <a:off x="257066" y="2384477"/>
              <a:ext cx="562975" cy="369332"/>
            </a:xfrm>
            <a:prstGeom prst="rect">
              <a:avLst/>
            </a:prstGeom>
            <a:noFill/>
          </p:spPr>
          <p:txBody>
            <a:bodyPr wrap="none" rtlCol="0">
              <a:spAutoFit/>
            </a:bodyPr>
            <a:lstStyle/>
            <a:p>
              <a:r>
                <a:rPr lang="en-US" i="1" dirty="0" smtClean="0">
                  <a:latin typeface="Calibri Light" panose="020F0302020204030204" pitchFamily="34" charset="0"/>
                  <a:cs typeface="Calibri Light" panose="020F0302020204030204" pitchFamily="34" charset="0"/>
                </a:rPr>
                <a:t>LHD</a:t>
              </a:r>
              <a:endParaRPr lang="en-US" i="1" dirty="0">
                <a:latin typeface="Calibri Light" panose="020F0302020204030204" pitchFamily="34" charset="0"/>
                <a:cs typeface="Calibri Light" panose="020F0302020204030204" pitchFamily="34" charset="0"/>
              </a:endParaRPr>
            </a:p>
          </p:txBody>
        </p:sp>
      </p:grpSp>
      <p:grpSp>
        <p:nvGrpSpPr>
          <p:cNvPr id="25" name="Group 24"/>
          <p:cNvGrpSpPr/>
          <p:nvPr/>
        </p:nvGrpSpPr>
        <p:grpSpPr>
          <a:xfrm>
            <a:off x="5262961" y="1691261"/>
            <a:ext cx="3669875" cy="2991130"/>
            <a:chOff x="5262961" y="1691261"/>
            <a:chExt cx="3669875" cy="2991130"/>
          </a:xfrm>
        </p:grpSpPr>
        <p:grpSp>
          <p:nvGrpSpPr>
            <p:cNvPr id="23" name="Group 22"/>
            <p:cNvGrpSpPr/>
            <p:nvPr/>
          </p:nvGrpSpPr>
          <p:grpSpPr>
            <a:xfrm>
              <a:off x="5262961" y="2384477"/>
              <a:ext cx="3468375" cy="2297914"/>
              <a:chOff x="5262961" y="2384477"/>
              <a:chExt cx="3468375" cy="2297914"/>
            </a:xfrm>
          </p:grpSpPr>
          <p:pic>
            <p:nvPicPr>
              <p:cNvPr id="20" name="Picture 19"/>
              <p:cNvPicPr>
                <a:picLocks noChangeAspect="1"/>
              </p:cNvPicPr>
              <p:nvPr/>
            </p:nvPicPr>
            <p:blipFill>
              <a:blip r:embed="rId4"/>
              <a:stretch>
                <a:fillRect/>
              </a:stretch>
            </p:blipFill>
            <p:spPr>
              <a:xfrm>
                <a:off x="5262961" y="2608263"/>
                <a:ext cx="3468375" cy="2074128"/>
              </a:xfrm>
              <a:prstGeom prst="rect">
                <a:avLst/>
              </a:prstGeom>
            </p:spPr>
          </p:pic>
          <p:sp>
            <p:nvSpPr>
              <p:cNvPr id="26" name="TextBox 25"/>
              <p:cNvSpPr txBox="1"/>
              <p:nvPr/>
            </p:nvSpPr>
            <p:spPr>
              <a:xfrm>
                <a:off x="5664137" y="2384477"/>
                <a:ext cx="711862" cy="369332"/>
              </a:xfrm>
              <a:prstGeom prst="rect">
                <a:avLst/>
              </a:prstGeom>
              <a:noFill/>
            </p:spPr>
            <p:txBody>
              <a:bodyPr wrap="none" rtlCol="0">
                <a:spAutoFit/>
              </a:bodyPr>
              <a:lstStyle/>
              <a:p>
                <a:r>
                  <a:rPr lang="en-US" i="1" dirty="0" smtClean="0">
                    <a:latin typeface="Calibri Light" panose="020F0302020204030204" pitchFamily="34" charset="0"/>
                    <a:cs typeface="Calibri Light" panose="020F0302020204030204" pitchFamily="34" charset="0"/>
                  </a:rPr>
                  <a:t>WEST</a:t>
                </a:r>
                <a:endParaRPr lang="en-US" i="1" dirty="0">
                  <a:latin typeface="Calibri Light" panose="020F0302020204030204" pitchFamily="34" charset="0"/>
                  <a:cs typeface="Calibri Light" panose="020F0302020204030204" pitchFamily="34" charset="0"/>
                </a:endParaRPr>
              </a:p>
            </p:txBody>
          </p:sp>
        </p:grpSp>
        <p:sp>
          <p:nvSpPr>
            <p:cNvPr id="24" name="TextBox 23"/>
            <p:cNvSpPr txBox="1"/>
            <p:nvPr/>
          </p:nvSpPr>
          <p:spPr>
            <a:xfrm>
              <a:off x="6043228" y="1691261"/>
              <a:ext cx="2889608" cy="954107"/>
            </a:xfrm>
            <a:prstGeom prst="rect">
              <a:avLst/>
            </a:prstGeom>
            <a:noFill/>
          </p:spPr>
          <p:txBody>
            <a:bodyPr wrap="square" rtlCol="0">
              <a:spAutoFit/>
            </a:bodyPr>
            <a:lstStyle/>
            <a:p>
              <a:pPr algn="r"/>
              <a:r>
                <a:rPr lang="en-US" sz="1400" dirty="0" smtClean="0">
                  <a:latin typeface="Calibri Light" panose="020F0302020204030204" pitchFamily="34" charset="0"/>
                  <a:cs typeface="Calibri Light" panose="020F0302020204030204" pitchFamily="34" charset="0"/>
                </a:rPr>
                <a:t>Disagreements with experiment</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(effect on ne, </a:t>
              </a:r>
              <a:r>
                <a:rPr lang="en-US" sz="1400" dirty="0" err="1" smtClean="0">
                  <a:latin typeface="Calibri Light" panose="020F0302020204030204" pitchFamily="34" charset="0"/>
                  <a:cs typeface="Calibri Light" panose="020F0302020204030204" pitchFamily="34" charset="0"/>
                </a:rPr>
                <a:t>Te</a:t>
              </a:r>
              <a:r>
                <a:rPr lang="en-US" sz="1400" dirty="0" smtClean="0">
                  <a:latin typeface="Calibri Light" panose="020F0302020204030204" pitchFamily="34" charset="0"/>
                  <a:cs typeface="Calibri Light" panose="020F0302020204030204" pitchFamily="34" charset="0"/>
                </a:rPr>
                <a:t>, O-II line intensity)</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due to lack of B recycling and B layer effect on O and D recycling</a:t>
              </a:r>
              <a:endParaRPr lang="en-US" sz="1400"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6014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34829"/>
            <a:ext cx="3375411" cy="423449"/>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Modelling of B transport including PWI</a:t>
            </a:r>
            <a:endParaRPr lang="en-US" sz="1600" dirty="0">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Boron impurity transport modelling with ERO2.0 and WALLDYN</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6</a:t>
            </a:fld>
            <a:endParaRPr lang="en-DE" dirty="0"/>
          </a:p>
        </p:txBody>
      </p:sp>
      <p:sp>
        <p:nvSpPr>
          <p:cNvPr id="10" name="Rectangle 9"/>
          <p:cNvSpPr/>
          <p:nvPr/>
        </p:nvSpPr>
        <p:spPr>
          <a:xfrm>
            <a:off x="2645016" y="4538308"/>
            <a:ext cx="3558004" cy="600164"/>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[7</a:t>
            </a:r>
            <a:r>
              <a:rPr lang="en-US" sz="1100" dirty="0">
                <a:solidFill>
                  <a:srgbClr val="0000FF"/>
                </a:solidFill>
                <a:latin typeface="Calibri Light" panose="020F0302020204030204" pitchFamily="34" charset="0"/>
                <a:cs typeface="Calibri Light" panose="020F0302020204030204" pitchFamily="34" charset="0"/>
              </a:rPr>
              <a:t>] PhD A. </a:t>
            </a:r>
            <a:r>
              <a:rPr lang="en-US" sz="1100" dirty="0" err="1" smtClean="0">
                <a:solidFill>
                  <a:srgbClr val="0000FF"/>
                </a:solidFill>
                <a:latin typeface="Calibri Light" panose="020F0302020204030204" pitchFamily="34" charset="0"/>
                <a:cs typeface="Calibri Light" panose="020F0302020204030204" pitchFamily="34" charset="0"/>
              </a:rPr>
              <a:t>Annen</a:t>
            </a:r>
            <a:r>
              <a:rPr lang="en-US" sz="1100" dirty="0" smtClean="0">
                <a:solidFill>
                  <a:srgbClr val="0000FF"/>
                </a:solidFill>
                <a:latin typeface="Calibri Light" panose="020F0302020204030204" pitchFamily="34" charset="0"/>
                <a:cs typeface="Calibri Light" panose="020F0302020204030204" pitchFamily="34" charset="0"/>
              </a:rPr>
              <a:t> (1997) unpublished</a:t>
            </a:r>
            <a:endParaRPr lang="en-US" sz="1100" dirty="0">
              <a:solidFill>
                <a:srgbClr val="0000FF"/>
              </a:solidFill>
              <a:latin typeface="Calibri Light" panose="020F0302020204030204" pitchFamily="34" charset="0"/>
              <a:cs typeface="Calibri Light" panose="020F0302020204030204" pitchFamily="34" charset="0"/>
            </a:endParaRPr>
          </a:p>
          <a:p>
            <a:r>
              <a:rPr lang="en-US" sz="1100" dirty="0" smtClean="0">
                <a:solidFill>
                  <a:srgbClr val="0000FF"/>
                </a:solidFill>
                <a:latin typeface="Calibri Light" panose="020F0302020204030204" pitchFamily="34" charset="0"/>
                <a:cs typeface="Calibri Light" panose="020F0302020204030204" pitchFamily="34" charset="0"/>
              </a:rPr>
              <a:t>[8</a:t>
            </a:r>
            <a:r>
              <a:rPr lang="en-US" sz="1100" dirty="0">
                <a:solidFill>
                  <a:srgbClr val="0000FF"/>
                </a:solidFill>
                <a:latin typeface="Calibri Light" panose="020F0302020204030204" pitchFamily="34" charset="0"/>
                <a:cs typeface="Calibri Light" panose="020F0302020204030204" pitchFamily="34" charset="0"/>
              </a:rPr>
              <a:t>] „Sputtering data“ IPP report </a:t>
            </a:r>
            <a:r>
              <a:rPr lang="en-US" sz="1100" dirty="0" smtClean="0">
                <a:solidFill>
                  <a:srgbClr val="0000FF"/>
                </a:solidFill>
                <a:latin typeface="Calibri Light" panose="020F0302020204030204" pitchFamily="34" charset="0"/>
                <a:cs typeface="Calibri Light" panose="020F0302020204030204" pitchFamily="34" charset="0"/>
              </a:rPr>
              <a:t>9/82 (1993)</a:t>
            </a:r>
          </a:p>
          <a:p>
            <a:r>
              <a:rPr lang="en-US" sz="1100" dirty="0">
                <a:solidFill>
                  <a:srgbClr val="0000FF"/>
                </a:solidFill>
                <a:latin typeface="Calibri Light" panose="020F0302020204030204" pitchFamily="34" charset="0"/>
                <a:cs typeface="Calibri Light" panose="020F0302020204030204" pitchFamily="34" charset="0"/>
              </a:rPr>
              <a:t>[9] A. </a:t>
            </a:r>
            <a:r>
              <a:rPr lang="en-US" sz="1100" dirty="0" err="1">
                <a:solidFill>
                  <a:srgbClr val="0000FF"/>
                </a:solidFill>
                <a:latin typeface="Calibri Light" panose="020F0302020204030204" pitchFamily="34" charset="0"/>
                <a:cs typeface="Calibri Light" panose="020F0302020204030204" pitchFamily="34" charset="0"/>
              </a:rPr>
              <a:t>Annen</a:t>
            </a:r>
            <a:r>
              <a:rPr lang="en-US" sz="1100" dirty="0">
                <a:solidFill>
                  <a:srgbClr val="0000FF"/>
                </a:solidFill>
                <a:latin typeface="Calibri Light" panose="020F0302020204030204" pitchFamily="34" charset="0"/>
                <a:cs typeface="Calibri Light" panose="020F0302020204030204" pitchFamily="34" charset="0"/>
              </a:rPr>
              <a:t> and W. </a:t>
            </a:r>
            <a:r>
              <a:rPr lang="en-US" sz="1100" dirty="0" smtClean="0">
                <a:solidFill>
                  <a:srgbClr val="0000FF"/>
                </a:solidFill>
                <a:latin typeface="Calibri Light" panose="020F0302020204030204" pitchFamily="34" charset="0"/>
                <a:cs typeface="Calibri Light" panose="020F0302020204030204" pitchFamily="34" charset="0"/>
              </a:rPr>
              <a:t>Jacob, </a:t>
            </a:r>
            <a:r>
              <a:rPr lang="en-US" sz="1100" dirty="0">
                <a:solidFill>
                  <a:srgbClr val="0000FF"/>
                </a:solidFill>
                <a:latin typeface="Calibri Light" panose="020F0302020204030204" pitchFamily="34" charset="0"/>
                <a:cs typeface="Calibri Light" panose="020F0302020204030204" pitchFamily="34" charset="0"/>
              </a:rPr>
              <a:t>Appl. Phys. Lett. 71 </a:t>
            </a:r>
            <a:r>
              <a:rPr lang="en-US" sz="1100" dirty="0" smtClean="0">
                <a:solidFill>
                  <a:srgbClr val="0000FF"/>
                </a:solidFill>
                <a:latin typeface="Calibri Light" panose="020F0302020204030204" pitchFamily="34" charset="0"/>
                <a:cs typeface="Calibri Light" panose="020F0302020204030204" pitchFamily="34" charset="0"/>
              </a:rPr>
              <a:t>(1997) 1326</a:t>
            </a:r>
            <a:endParaRPr lang="en-US" sz="1100" dirty="0">
              <a:solidFill>
                <a:srgbClr val="0000FF"/>
              </a:solidFill>
              <a:latin typeface="Calibri Light" panose="020F0302020204030204" pitchFamily="34" charset="0"/>
              <a:cs typeface="Calibri Light" panose="020F0302020204030204" pitchFamily="34" charset="0"/>
            </a:endParaRPr>
          </a:p>
        </p:txBody>
      </p:sp>
      <p:sp>
        <p:nvSpPr>
          <p:cNvPr id="16" name="TextBox 15"/>
          <p:cNvSpPr txBox="1"/>
          <p:nvPr/>
        </p:nvSpPr>
        <p:spPr>
          <a:xfrm>
            <a:off x="596349" y="1245704"/>
            <a:ext cx="8061566"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Requires plasma background, e.g. EMC3-EIRENE </a:t>
            </a:r>
            <a:r>
              <a:rPr lang="en-US" sz="1400" dirty="0" smtClean="0">
                <a:solidFill>
                  <a:srgbClr val="0000FF"/>
                </a:solidFill>
                <a:latin typeface="Calibri Light" panose="020F0302020204030204" pitchFamily="34" charset="0"/>
                <a:cs typeface="Calibri Light" panose="020F0302020204030204" pitchFamily="34" charset="0"/>
              </a:rPr>
              <a:t>[K. </a:t>
            </a:r>
            <a:r>
              <a:rPr lang="en-US" sz="1400" dirty="0" err="1" smtClean="0">
                <a:solidFill>
                  <a:srgbClr val="0000FF"/>
                </a:solidFill>
                <a:latin typeface="Calibri Light" panose="020F0302020204030204" pitchFamily="34" charset="0"/>
                <a:cs typeface="Calibri Light" panose="020F0302020204030204" pitchFamily="34" charset="0"/>
              </a:rPr>
              <a:t>Schmid</a:t>
            </a:r>
            <a:r>
              <a:rPr lang="en-US" sz="1400" dirty="0" smtClean="0">
                <a:solidFill>
                  <a:srgbClr val="0000FF"/>
                </a:solidFill>
                <a:latin typeface="Calibri Light" panose="020F0302020204030204" pitchFamily="34" charset="0"/>
                <a:cs typeface="Calibri Light" panose="020F0302020204030204" pitchFamily="34" charset="0"/>
              </a:rPr>
              <a:t> PSI 2024] </a:t>
            </a:r>
            <a:r>
              <a:rPr lang="en-US" sz="1600" dirty="0" smtClean="0">
                <a:latin typeface="Calibri Light" panose="020F0302020204030204" pitchFamily="34" charset="0"/>
                <a:cs typeface="Calibri Light" panose="020F0302020204030204" pitchFamily="34" charset="0"/>
              </a:rPr>
              <a:t>or SOLPS </a:t>
            </a:r>
            <a:r>
              <a:rPr lang="en-US" sz="1400" dirty="0" smtClean="0">
                <a:solidFill>
                  <a:srgbClr val="0000FF"/>
                </a:solidFill>
                <a:latin typeface="Calibri Light" panose="020F0302020204030204" pitchFamily="34" charset="0"/>
                <a:cs typeface="Calibri Light" panose="020F0302020204030204" pitchFamily="34" charset="0"/>
              </a:rPr>
              <a:t>[S. Rode PSI 2024]</a:t>
            </a:r>
            <a:endParaRPr lang="en-US" sz="1600" dirty="0" smtClean="0">
              <a:solidFill>
                <a:srgbClr val="0000FF"/>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Initial B either as wall material (layer) or from dust evaporation map as source of atomic B</a:t>
            </a:r>
            <a:endParaRPr lang="en-US"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Boron atoms/ions ionization and recombination cross-sections from ADAS</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Requires PWI data for boron layers!</a:t>
            </a:r>
          </a:p>
        </p:txBody>
      </p:sp>
      <p:grpSp>
        <p:nvGrpSpPr>
          <p:cNvPr id="13" name="Group 12"/>
          <p:cNvGrpSpPr/>
          <p:nvPr/>
        </p:nvGrpSpPr>
        <p:grpSpPr>
          <a:xfrm>
            <a:off x="614659" y="2350082"/>
            <a:ext cx="8390193" cy="2244407"/>
            <a:chOff x="614659" y="2350082"/>
            <a:chExt cx="8390193" cy="2244407"/>
          </a:xfrm>
        </p:grpSpPr>
        <p:pic>
          <p:nvPicPr>
            <p:cNvPr id="17" name="Picture 16">
              <a:extLst>
                <a:ext uri="{FF2B5EF4-FFF2-40B4-BE49-F238E27FC236}">
                  <a16:creationId xmlns:a16="http://schemas.microsoft.com/office/drawing/2014/main" id="{3C68AA28-6E3C-5942-E4B5-CEB74D9A5143}"/>
                </a:ext>
              </a:extLst>
            </p:cNvPr>
            <p:cNvPicPr>
              <a:picLocks noChangeAspect="1"/>
            </p:cNvPicPr>
            <p:nvPr/>
          </p:nvPicPr>
          <p:blipFill rotWithShape="1">
            <a:blip r:embed="rId2"/>
            <a:srcRect t="5965" b="2322"/>
            <a:stretch/>
          </p:blipFill>
          <p:spPr>
            <a:xfrm>
              <a:off x="614659" y="2350082"/>
              <a:ext cx="3059052" cy="2244407"/>
            </a:xfrm>
            <a:prstGeom prst="rect">
              <a:avLst/>
            </a:prstGeom>
          </p:spPr>
        </p:pic>
        <p:sp>
          <p:nvSpPr>
            <p:cNvPr id="11" name="Rectangle 10"/>
            <p:cNvSpPr/>
            <p:nvPr/>
          </p:nvSpPr>
          <p:spPr>
            <a:xfrm>
              <a:off x="4113719" y="2420134"/>
              <a:ext cx="4891133" cy="203132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a-B:H </a:t>
              </a:r>
              <a:r>
                <a:rPr lang="en-US" sz="1400" dirty="0">
                  <a:latin typeface="Calibri Light" panose="020F0302020204030204" pitchFamily="34" charset="0"/>
                  <a:cs typeface="Calibri Light" panose="020F0302020204030204" pitchFamily="34" charset="0"/>
                </a:rPr>
                <a:t>layers sputter ~1.5 to 2x more than pure </a:t>
              </a:r>
              <a:r>
                <a:rPr lang="en-US" sz="1400" dirty="0" smtClean="0">
                  <a:latin typeface="Calibri Light" panose="020F0302020204030204" pitchFamily="34" charset="0"/>
                  <a:cs typeface="Calibri Light" panose="020F0302020204030204" pitchFamily="34" charset="0"/>
                </a:rPr>
                <a:t>B [7, 8]</a:t>
              </a:r>
              <a:endParaRPr lang="en-US" sz="1400" dirty="0">
                <a:latin typeface="Calibri Light" panose="020F0302020204030204" pitchFamily="34" charset="0"/>
                <a:cs typeface="Calibri Light" panose="020F0302020204030204" pitchFamily="34" charset="0"/>
              </a:endParaRPr>
            </a:p>
            <a:p>
              <a:pPr marL="285750" indent="-285750">
                <a:lnSpc>
                  <a:spcPct val="150000"/>
                </a:lnSpc>
                <a:buFont typeface="Arial" panose="020B0604020202020204" pitchFamily="34" charset="0"/>
                <a:buChar char="•"/>
              </a:pPr>
              <a:r>
                <a:rPr lang="en-US" sz="1400" dirty="0" err="1" smtClean="0">
                  <a:latin typeface="Calibri Light" panose="020F0302020204030204" pitchFamily="34" charset="0"/>
                  <a:cs typeface="Calibri Light" panose="020F0302020204030204" pitchFamily="34" charset="0"/>
                </a:rPr>
                <a:t>SDTrimSP</a:t>
              </a:r>
              <a:r>
                <a:rPr lang="en-US" sz="1400" dirty="0" smtClean="0">
                  <a:latin typeface="Calibri Light" panose="020F0302020204030204" pitchFamily="34" charset="0"/>
                  <a:cs typeface="Calibri Light" panose="020F0302020204030204" pitchFamily="34" charset="0"/>
                </a:rPr>
                <a:t> „best</a:t>
              </a:r>
              <a:r>
                <a:rPr lang="en-US" sz="1400" dirty="0">
                  <a:latin typeface="Calibri Light" panose="020F0302020204030204" pitchFamily="34" charset="0"/>
                  <a:cs typeface="Calibri Light" panose="020F0302020204030204" pitchFamily="34" charset="0"/>
                </a:rPr>
                <a:t>“ match to </a:t>
              </a:r>
              <a:r>
                <a:rPr lang="en-US" sz="1400" dirty="0" err="1" smtClean="0">
                  <a:latin typeface="Calibri Light" panose="020F0302020204030204" pitchFamily="34" charset="0"/>
                  <a:cs typeface="Calibri Light" panose="020F0302020204030204" pitchFamily="34" charset="0"/>
                </a:rPr>
                <a:t>exp</a:t>
              </a:r>
              <a:r>
                <a:rPr lang="en-US" sz="1400" dirty="0" smtClean="0">
                  <a:latin typeface="Calibri Light" panose="020F0302020204030204" pitchFamily="34" charset="0"/>
                  <a:cs typeface="Calibri Light" panose="020F0302020204030204" pitchFamily="34" charset="0"/>
                </a:rPr>
                <a:t> </a:t>
              </a:r>
              <a:r>
                <a:rPr lang="en-US" sz="1400" dirty="0">
                  <a:latin typeface="Calibri Light" panose="020F0302020204030204" pitchFamily="34" charset="0"/>
                  <a:cs typeface="Calibri Light" panose="020F0302020204030204" pitchFamily="34" charset="0"/>
                </a:rPr>
                <a:t>data </a:t>
              </a:r>
              <a:r>
                <a:rPr lang="en-US" sz="1400" dirty="0" smtClean="0">
                  <a:latin typeface="Calibri Light" panose="020F0302020204030204" pitchFamily="34" charset="0"/>
                  <a:cs typeface="Calibri Light" panose="020F0302020204030204" pitchFamily="34" charset="0"/>
                </a:rPr>
                <a:t>with </a:t>
              </a:r>
              <a:r>
                <a:rPr lang="en-US" sz="1400" dirty="0" err="1" smtClean="0">
                  <a:latin typeface="Calibri Light" panose="020F0302020204030204" pitchFamily="34" charset="0"/>
                  <a:cs typeface="Calibri Light" panose="020F0302020204030204" pitchFamily="34" charset="0"/>
                </a:rPr>
                <a:t>Esb</a:t>
              </a:r>
              <a:r>
                <a:rPr lang="en-US" sz="1400" dirty="0" smtClean="0">
                  <a:latin typeface="Calibri Light" panose="020F0302020204030204" pitchFamily="34" charset="0"/>
                  <a:cs typeface="Calibri Light" panose="020F0302020204030204" pitchFamily="34" charset="0"/>
                </a:rPr>
                <a:t> of </a:t>
              </a:r>
              <a:r>
                <a:rPr lang="en-US" sz="1400" dirty="0">
                  <a:latin typeface="Calibri Light" panose="020F0302020204030204" pitchFamily="34" charset="0"/>
                  <a:cs typeface="Calibri Light" panose="020F0302020204030204" pitchFamily="34" charset="0"/>
                </a:rPr>
                <a:t>3.5 </a:t>
              </a:r>
              <a:r>
                <a:rPr lang="en-US" sz="1400" dirty="0" smtClean="0">
                  <a:latin typeface="Calibri Light" panose="020F0302020204030204" pitchFamily="34" charset="0"/>
                  <a:cs typeface="Calibri Light" panose="020F0302020204030204" pitchFamily="34" charset="0"/>
                </a:rPr>
                <a:t>eV</a:t>
              </a:r>
            </a:p>
            <a:p>
              <a:pPr marL="285750"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Chemical erosion much lower than a-C:H [9], </a:t>
              </a:r>
              <a:r>
                <a:rPr lang="en-US" sz="1400" dirty="0">
                  <a:latin typeface="Calibri Light" panose="020F0302020204030204" pitchFamily="34" charset="0"/>
                  <a:cs typeface="Calibri Light" panose="020F0302020204030204" pitchFamily="34" charset="0"/>
                </a:rPr>
                <a:t>neglected </a:t>
              </a:r>
              <a:r>
                <a:rPr lang="en-US" sz="1400" dirty="0" smtClean="0">
                  <a:latin typeface="Calibri Light" panose="020F0302020204030204" pitchFamily="34" charset="0"/>
                  <a:cs typeface="Calibri Light" panose="020F0302020204030204" pitchFamily="34" charset="0"/>
                </a:rPr>
                <a:t>so far</a:t>
              </a:r>
              <a:endParaRPr lang="en-US" sz="1400" dirty="0">
                <a:latin typeface="Calibri Light" panose="020F0302020204030204" pitchFamily="34" charset="0"/>
                <a:cs typeface="Calibri Light" panose="020F0302020204030204" pitchFamily="34" charset="0"/>
              </a:endParaRPr>
            </a:p>
            <a:p>
              <a:pPr marL="285750"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Requires yield database for mixed materials</a:t>
              </a:r>
            </a:p>
            <a:p>
              <a:pPr marL="742950"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WALDYN (B layer lifetime): D</a:t>
              </a:r>
              <a:r>
                <a:rPr lang="en-US" sz="1400" dirty="0">
                  <a:latin typeface="Calibri Light" panose="020F0302020204030204" pitchFamily="34" charset="0"/>
                  <a:cs typeface="Calibri Light" panose="020F0302020204030204" pitchFamily="34" charset="0"/>
                </a:rPr>
                <a:t>, Ne, B, W </a:t>
              </a:r>
              <a:r>
                <a:rPr lang="en-DE" sz="1400" dirty="0">
                  <a:latin typeface="Calibri Light" panose="020F0302020204030204" pitchFamily="34" charset="0"/>
                  <a:cs typeface="Calibri Light" panose="020F0302020204030204" pitchFamily="34" charset="0"/>
                </a:rPr>
                <a:t>→</a:t>
              </a:r>
              <a:r>
                <a:rPr lang="en-US" sz="1400" dirty="0">
                  <a:latin typeface="Calibri Light" panose="020F0302020204030204" pitchFamily="34" charset="0"/>
                  <a:cs typeface="Calibri Light" panose="020F0302020204030204" pitchFamily="34" charset="0"/>
                </a:rPr>
                <a:t> B/W </a:t>
              </a:r>
              <a:r>
                <a:rPr lang="en-US" sz="1400" dirty="0" smtClean="0">
                  <a:latin typeface="Calibri Light" panose="020F0302020204030204" pitchFamily="34" charset="0"/>
                  <a:cs typeface="Calibri Light" panose="020F0302020204030204" pitchFamily="34" charset="0"/>
                </a:rPr>
                <a:t>mix</a:t>
              </a:r>
            </a:p>
            <a:p>
              <a:pPr marL="742950" lvl="1" indent="-285750">
                <a:lnSpc>
                  <a:spcPct val="15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ERO2.0 (diagnostic mirrors): B, Fe </a:t>
              </a:r>
              <a:r>
                <a:rPr lang="en-DE" sz="1400" dirty="0">
                  <a:latin typeface="Calibri Light" panose="020F0302020204030204" pitchFamily="34" charset="0"/>
                  <a:cs typeface="Calibri Light" panose="020F0302020204030204" pitchFamily="34" charset="0"/>
                </a:rPr>
                <a:t>→</a:t>
              </a:r>
              <a:r>
                <a:rPr lang="en-US" sz="1400" dirty="0" smtClean="0">
                  <a:latin typeface="Calibri Light" panose="020F0302020204030204" pitchFamily="34" charset="0"/>
                  <a:cs typeface="Calibri Light" panose="020F0302020204030204" pitchFamily="34" charset="0"/>
                </a:rPr>
                <a:t> B/Fe/Mo</a:t>
              </a:r>
              <a:endParaRPr lang="en-US" sz="1400" dirty="0">
                <a:latin typeface="Calibri Light" panose="020F0302020204030204" pitchFamily="34" charset="0"/>
                <a:cs typeface="Calibri Light" panose="020F0302020204030204" pitchFamily="34" charset="0"/>
              </a:endParaRPr>
            </a:p>
          </p:txBody>
        </p:sp>
        <p:sp>
          <p:nvSpPr>
            <p:cNvPr id="12" name="TextBox 11"/>
            <p:cNvSpPr txBox="1"/>
            <p:nvPr/>
          </p:nvSpPr>
          <p:spPr>
            <a:xfrm>
              <a:off x="1038935" y="2491901"/>
              <a:ext cx="1606081" cy="307777"/>
            </a:xfrm>
            <a:prstGeom prst="rect">
              <a:avLst/>
            </a:prstGeom>
            <a:noFill/>
          </p:spPr>
          <p:txBody>
            <a:bodyPr wrap="none" rtlCol="0">
              <a:spAutoFit/>
            </a:bodyPr>
            <a:lstStyle/>
            <a:p>
              <a:r>
                <a:rPr lang="en-US" sz="1400" dirty="0" smtClean="0">
                  <a:latin typeface="Calibri Light" panose="020F0302020204030204" pitchFamily="34" charset="0"/>
                  <a:cs typeface="Calibri Light" panose="020F0302020204030204" pitchFamily="34" charset="0"/>
                </a:rPr>
                <a:t>Courtesy: K. </a:t>
              </a:r>
              <a:r>
                <a:rPr lang="en-US" sz="1400" dirty="0" err="1" smtClean="0">
                  <a:latin typeface="Calibri Light" panose="020F0302020204030204" pitchFamily="34" charset="0"/>
                  <a:cs typeface="Calibri Light" panose="020F0302020204030204" pitchFamily="34" charset="0"/>
                </a:rPr>
                <a:t>Schmid</a:t>
              </a:r>
              <a:endParaRPr lang="en-US" sz="1400"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09325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34829"/>
            <a:ext cx="7902676" cy="423449"/>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ERO2.0 modelling of impurity deposition on diagnostic mirrors in ITER </a:t>
            </a:r>
            <a:r>
              <a:rPr lang="en-US" sz="1600" dirty="0">
                <a:solidFill>
                  <a:srgbClr val="0000FF"/>
                </a:solidFill>
                <a:latin typeface="Calibri Light" panose="020F0302020204030204" pitchFamily="34" charset="0"/>
                <a:cs typeface="Calibri Light" panose="020F0302020204030204" pitchFamily="34" charset="0"/>
              </a:rPr>
              <a:t>[S. </a:t>
            </a:r>
            <a:r>
              <a:rPr lang="en-US" sz="1600" dirty="0" smtClean="0">
                <a:solidFill>
                  <a:srgbClr val="0000FF"/>
                </a:solidFill>
                <a:latin typeface="Calibri Light" panose="020F0302020204030204" pitchFamily="34" charset="0"/>
                <a:cs typeface="Calibri Light" panose="020F0302020204030204" pitchFamily="34" charset="0"/>
              </a:rPr>
              <a:t>Rode et al, </a:t>
            </a:r>
            <a:r>
              <a:rPr lang="en-US" sz="1600" dirty="0">
                <a:solidFill>
                  <a:srgbClr val="0000FF"/>
                </a:solidFill>
                <a:latin typeface="Calibri Light" panose="020F0302020204030204" pitchFamily="34" charset="0"/>
                <a:cs typeface="Calibri Light" panose="020F0302020204030204" pitchFamily="34" charset="0"/>
              </a:rPr>
              <a:t>PSI 2024</a:t>
            </a:r>
            <a:r>
              <a:rPr lang="en-US" sz="1600" dirty="0" smtClean="0">
                <a:solidFill>
                  <a:srgbClr val="0000FF"/>
                </a:solidFill>
                <a:latin typeface="Calibri Light" panose="020F0302020204030204" pitchFamily="34" charset="0"/>
                <a:cs typeface="Calibri Light" panose="020F0302020204030204" pitchFamily="34" charset="0"/>
              </a:rPr>
              <a:t>]</a:t>
            </a:r>
            <a:endParaRPr lang="en-US" dirty="0">
              <a:solidFill>
                <a:srgbClr val="0000FF"/>
              </a:solidFill>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Boron impurity transport modelling with ERO2.0 and WALLDYN</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7</a:t>
            </a:fld>
            <a:endParaRPr lang="en-DE" dirty="0"/>
          </a:p>
        </p:txBody>
      </p:sp>
      <p:pic>
        <p:nvPicPr>
          <p:cNvPr id="7" name="Picture 6"/>
          <p:cNvPicPr>
            <a:picLocks noChangeAspect="1"/>
          </p:cNvPicPr>
          <p:nvPr/>
        </p:nvPicPr>
        <p:blipFill rotWithShape="1">
          <a:blip r:embed="rId2"/>
          <a:srcRect b="27371"/>
          <a:stretch/>
        </p:blipFill>
        <p:spPr>
          <a:xfrm>
            <a:off x="72172" y="1308815"/>
            <a:ext cx="7792290" cy="1434385"/>
          </a:xfrm>
          <a:prstGeom prst="rect">
            <a:avLst/>
          </a:prstGeom>
        </p:spPr>
      </p:pic>
      <p:sp>
        <p:nvSpPr>
          <p:cNvPr id="8" name="TextBox 7"/>
          <p:cNvSpPr txBox="1"/>
          <p:nvPr/>
        </p:nvSpPr>
        <p:spPr>
          <a:xfrm>
            <a:off x="927656" y="1596887"/>
            <a:ext cx="312906" cy="369332"/>
          </a:xfrm>
          <a:prstGeom prst="rect">
            <a:avLst/>
          </a:prstGeom>
          <a:noFill/>
        </p:spPr>
        <p:txBody>
          <a:bodyPr wrap="none" rtlCol="0">
            <a:spAutoFit/>
          </a:bodyPr>
          <a:lstStyle/>
          <a:p>
            <a:r>
              <a:rPr lang="en-US" dirty="0" smtClean="0">
                <a:solidFill>
                  <a:srgbClr val="00CC00"/>
                </a:solidFill>
              </a:rPr>
              <a:t>1</a:t>
            </a:r>
            <a:endParaRPr lang="en-US" dirty="0">
              <a:solidFill>
                <a:srgbClr val="00CC00"/>
              </a:solidFill>
            </a:endParaRPr>
          </a:p>
        </p:txBody>
      </p:sp>
      <p:sp>
        <p:nvSpPr>
          <p:cNvPr id="13" name="TextBox 12"/>
          <p:cNvSpPr txBox="1"/>
          <p:nvPr/>
        </p:nvSpPr>
        <p:spPr>
          <a:xfrm>
            <a:off x="2398647" y="1613173"/>
            <a:ext cx="312906" cy="369332"/>
          </a:xfrm>
          <a:prstGeom prst="rect">
            <a:avLst/>
          </a:prstGeom>
          <a:noFill/>
        </p:spPr>
        <p:txBody>
          <a:bodyPr wrap="none" rtlCol="0">
            <a:spAutoFit/>
          </a:bodyPr>
          <a:lstStyle/>
          <a:p>
            <a:r>
              <a:rPr lang="en-US" dirty="0" smtClean="0">
                <a:solidFill>
                  <a:srgbClr val="00CC00"/>
                </a:solidFill>
              </a:rPr>
              <a:t>2</a:t>
            </a:r>
            <a:endParaRPr lang="en-US" dirty="0">
              <a:solidFill>
                <a:srgbClr val="00CC00"/>
              </a:solidFill>
            </a:endParaRPr>
          </a:p>
        </p:txBody>
      </p:sp>
      <p:sp>
        <p:nvSpPr>
          <p:cNvPr id="14" name="TextBox 13"/>
          <p:cNvSpPr txBox="1"/>
          <p:nvPr/>
        </p:nvSpPr>
        <p:spPr>
          <a:xfrm>
            <a:off x="4415936" y="1596887"/>
            <a:ext cx="312906" cy="369332"/>
          </a:xfrm>
          <a:prstGeom prst="rect">
            <a:avLst/>
          </a:prstGeom>
          <a:noFill/>
        </p:spPr>
        <p:txBody>
          <a:bodyPr wrap="none" rtlCol="0">
            <a:spAutoFit/>
          </a:bodyPr>
          <a:lstStyle/>
          <a:p>
            <a:r>
              <a:rPr lang="en-US" dirty="0" smtClean="0">
                <a:solidFill>
                  <a:srgbClr val="00CC00"/>
                </a:solidFill>
              </a:rPr>
              <a:t>3</a:t>
            </a:r>
            <a:endParaRPr lang="en-US" dirty="0">
              <a:solidFill>
                <a:srgbClr val="00CC00"/>
              </a:solidFill>
            </a:endParaRPr>
          </a:p>
        </p:txBody>
      </p:sp>
      <p:sp>
        <p:nvSpPr>
          <p:cNvPr id="9" name="TextBox 8"/>
          <p:cNvSpPr txBox="1"/>
          <p:nvPr/>
        </p:nvSpPr>
        <p:spPr>
          <a:xfrm>
            <a:off x="6835641" y="1475097"/>
            <a:ext cx="2265492" cy="1384995"/>
          </a:xfrm>
          <a:prstGeom prst="rect">
            <a:avLst/>
          </a:prstGeom>
          <a:noFill/>
        </p:spPr>
        <p:txBody>
          <a:bodyPr wrap="none" rtlCol="0">
            <a:spAutoFit/>
          </a:bodyPr>
          <a:lstStyle/>
          <a:p>
            <a:r>
              <a:rPr lang="en-US" sz="1400" dirty="0" smtClean="0">
                <a:latin typeface="Calibri Light" panose="020F0302020204030204" pitchFamily="34" charset="0"/>
                <a:cs typeface="Calibri Light" panose="020F0302020204030204" pitchFamily="34" charset="0"/>
              </a:rPr>
              <a:t>Multi-staged simulation [10]:</a:t>
            </a:r>
          </a:p>
          <a:p>
            <a:pPr marL="342900" indent="-342900">
              <a:buAutoNum type="arabicPeriod"/>
            </a:pPr>
            <a:r>
              <a:rPr lang="en-US" sz="1400" dirty="0" smtClean="0">
                <a:solidFill>
                  <a:srgbClr val="00B050"/>
                </a:solidFill>
                <a:latin typeface="Calibri Light" panose="020F0302020204030204" pitchFamily="34" charset="0"/>
                <a:cs typeface="Calibri Light" panose="020F0302020204030204" pitchFamily="34" charset="0"/>
              </a:rPr>
              <a:t>Main chamber</a:t>
            </a:r>
          </a:p>
          <a:p>
            <a:pPr marL="342900" indent="-342900">
              <a:buAutoNum type="arabicPeriod"/>
            </a:pPr>
            <a:r>
              <a:rPr lang="en-US" sz="1400" dirty="0" smtClean="0">
                <a:solidFill>
                  <a:srgbClr val="00B050"/>
                </a:solidFill>
                <a:latin typeface="Calibri Light" panose="020F0302020204030204" pitchFamily="34" charset="0"/>
                <a:cs typeface="Calibri Light" panose="020F0302020204030204" pitchFamily="34" charset="0"/>
              </a:rPr>
              <a:t>Diagnostic port</a:t>
            </a:r>
          </a:p>
          <a:p>
            <a:pPr marL="342900" indent="-342900">
              <a:buAutoNum type="arabicPeriod"/>
            </a:pPr>
            <a:r>
              <a:rPr lang="en-US" sz="1400" dirty="0" smtClean="0">
                <a:solidFill>
                  <a:srgbClr val="00B050"/>
                </a:solidFill>
                <a:latin typeface="Calibri Light" panose="020F0302020204030204" pitchFamily="34" charset="0"/>
                <a:cs typeface="Calibri Light" panose="020F0302020204030204" pitchFamily="34" charset="0"/>
              </a:rPr>
              <a:t>Duct with mirrors</a:t>
            </a:r>
          </a:p>
          <a:p>
            <a:r>
              <a:rPr lang="en-US" sz="1400" dirty="0" smtClean="0">
                <a:latin typeface="Calibri Light" panose="020F0302020204030204" pitchFamily="34" charset="0"/>
                <a:cs typeface="Calibri Light" panose="020F0302020204030204" pitchFamily="34" charset="0"/>
              </a:rPr>
              <a:t>Compare Be and B cases</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(infinite wall source)</a:t>
            </a:r>
          </a:p>
        </p:txBody>
      </p:sp>
      <p:cxnSp>
        <p:nvCxnSpPr>
          <p:cNvPr id="15" name="Straight Arrow Connector 14"/>
          <p:cNvCxnSpPr/>
          <p:nvPr/>
        </p:nvCxnSpPr>
        <p:spPr>
          <a:xfrm>
            <a:off x="1676400" y="1797839"/>
            <a:ext cx="198783" cy="256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05000" y="2054087"/>
            <a:ext cx="170791"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11176" y="1588239"/>
            <a:ext cx="518091" cy="276999"/>
          </a:xfrm>
          <a:prstGeom prst="rect">
            <a:avLst/>
          </a:prstGeom>
          <a:noFill/>
        </p:spPr>
        <p:txBody>
          <a:bodyPr wrap="none" rtlCol="0">
            <a:spAutoFit/>
          </a:bodyPr>
          <a:lstStyle/>
          <a:p>
            <a:r>
              <a:rPr lang="en-US" sz="1200" dirty="0" smtClean="0">
                <a:solidFill>
                  <a:srgbClr val="FF0000"/>
                </a:solidFill>
              </a:rPr>
              <a:t>Be</a:t>
            </a:r>
            <a:r>
              <a:rPr lang="en-US" sz="1200" dirty="0" smtClean="0"/>
              <a:t>/</a:t>
            </a:r>
            <a:r>
              <a:rPr lang="en-US" sz="1200" dirty="0" smtClean="0">
                <a:solidFill>
                  <a:schemeClr val="accent6">
                    <a:lumMod val="75000"/>
                  </a:schemeClr>
                </a:solidFill>
              </a:rPr>
              <a:t>B</a:t>
            </a:r>
            <a:endParaRPr lang="en-US" sz="1200" dirty="0">
              <a:solidFill>
                <a:schemeClr val="accent6">
                  <a:lumMod val="75000"/>
                </a:schemeClr>
              </a:solidFill>
            </a:endParaRPr>
          </a:p>
        </p:txBody>
      </p:sp>
      <p:sp>
        <p:nvSpPr>
          <p:cNvPr id="22" name="TextBox 21"/>
          <p:cNvSpPr txBox="1"/>
          <p:nvPr/>
        </p:nvSpPr>
        <p:spPr>
          <a:xfrm>
            <a:off x="1377438" y="1912915"/>
            <a:ext cx="295274" cy="276999"/>
          </a:xfrm>
          <a:prstGeom prst="rect">
            <a:avLst/>
          </a:prstGeom>
          <a:noFill/>
        </p:spPr>
        <p:txBody>
          <a:bodyPr wrap="none" rtlCol="0">
            <a:spAutoFit/>
          </a:bodyPr>
          <a:lstStyle/>
          <a:p>
            <a:r>
              <a:rPr lang="en-US" sz="1200" dirty="0" smtClean="0">
                <a:solidFill>
                  <a:srgbClr val="0000FF"/>
                </a:solidFill>
              </a:rPr>
              <a:t>D</a:t>
            </a:r>
            <a:endParaRPr lang="en-US" sz="1200" dirty="0">
              <a:solidFill>
                <a:srgbClr val="0000FF"/>
              </a:solidFill>
            </a:endParaRPr>
          </a:p>
        </p:txBody>
      </p:sp>
      <p:pic>
        <p:nvPicPr>
          <p:cNvPr id="23" name="Picture 22"/>
          <p:cNvPicPr>
            <a:picLocks noChangeAspect="1"/>
          </p:cNvPicPr>
          <p:nvPr/>
        </p:nvPicPr>
        <p:blipFill>
          <a:blip r:embed="rId3"/>
          <a:stretch>
            <a:fillRect/>
          </a:stretch>
        </p:blipFill>
        <p:spPr>
          <a:xfrm>
            <a:off x="1207227" y="2932049"/>
            <a:ext cx="2877542" cy="1809086"/>
          </a:xfrm>
          <a:prstGeom prst="rect">
            <a:avLst/>
          </a:prstGeom>
        </p:spPr>
      </p:pic>
      <p:sp>
        <p:nvSpPr>
          <p:cNvPr id="24" name="Rectangle 23"/>
          <p:cNvSpPr/>
          <p:nvPr/>
        </p:nvSpPr>
        <p:spPr>
          <a:xfrm>
            <a:off x="2617304" y="4849524"/>
            <a:ext cx="3558004" cy="261610"/>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[10] S. Rode et al, NME 38 (2024) 101564 </a:t>
            </a:r>
            <a:endParaRPr lang="en-US" sz="1100" dirty="0">
              <a:solidFill>
                <a:srgbClr val="0000FF"/>
              </a:solidFill>
              <a:latin typeface="Calibri Light" panose="020F0302020204030204" pitchFamily="34" charset="0"/>
              <a:cs typeface="Calibri Light" panose="020F0302020204030204" pitchFamily="34" charset="0"/>
            </a:endParaRPr>
          </a:p>
        </p:txBody>
      </p:sp>
      <p:pic>
        <p:nvPicPr>
          <p:cNvPr id="25" name="Picture 24"/>
          <p:cNvPicPr>
            <a:picLocks noChangeAspect="1"/>
          </p:cNvPicPr>
          <p:nvPr/>
        </p:nvPicPr>
        <p:blipFill>
          <a:blip r:embed="rId4"/>
          <a:stretch>
            <a:fillRect/>
          </a:stretch>
        </p:blipFill>
        <p:spPr>
          <a:xfrm>
            <a:off x="4491649" y="3060019"/>
            <a:ext cx="2631115" cy="1693535"/>
          </a:xfrm>
          <a:prstGeom prst="rect">
            <a:avLst/>
          </a:prstGeom>
        </p:spPr>
      </p:pic>
      <p:sp>
        <p:nvSpPr>
          <p:cNvPr id="26" name="TextBox 25"/>
          <p:cNvSpPr txBox="1"/>
          <p:nvPr/>
        </p:nvSpPr>
        <p:spPr>
          <a:xfrm>
            <a:off x="6997149" y="2975753"/>
            <a:ext cx="2090393" cy="1600438"/>
          </a:xfrm>
          <a:prstGeom prst="rect">
            <a:avLst/>
          </a:prstGeom>
          <a:noFill/>
        </p:spPr>
        <p:txBody>
          <a:bodyPr wrap="square" rtlCol="0">
            <a:spAutoFit/>
          </a:bodyPr>
          <a:lstStyle/>
          <a:p>
            <a:r>
              <a:rPr lang="en-US" sz="1400" dirty="0" smtClean="0">
                <a:latin typeface="Calibri Light" panose="020F0302020204030204" pitchFamily="34" charset="0"/>
                <a:cs typeface="Calibri Light" panose="020F0302020204030204" pitchFamily="34" charset="0"/>
              </a:rPr>
              <a:t>Reduced B deposition compared to Be deposition is inline with reduced B erosion by D</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(from </a:t>
            </a:r>
            <a:r>
              <a:rPr lang="en-US" sz="1400" b="1" dirty="0" smtClean="0">
                <a:latin typeface="Calibri Light" panose="020F0302020204030204" pitchFamily="34" charset="0"/>
                <a:cs typeface="Calibri Light" panose="020F0302020204030204" pitchFamily="34" charset="0"/>
              </a:rPr>
              <a:t>standard</a:t>
            </a:r>
            <a:r>
              <a:rPr lang="en-US" sz="1400" dirty="0" smtClean="0">
                <a:latin typeface="Calibri Light" panose="020F0302020204030204" pitchFamily="34" charset="0"/>
                <a:cs typeface="Calibri Light" panose="020F0302020204030204" pitchFamily="34" charset="0"/>
              </a:rPr>
              <a:t> </a:t>
            </a:r>
            <a:r>
              <a:rPr lang="en-US" sz="1400" dirty="0" err="1" smtClean="0">
                <a:latin typeface="Calibri Light" panose="020F0302020204030204" pitchFamily="34" charset="0"/>
                <a:cs typeface="Calibri Light" panose="020F0302020204030204" pitchFamily="34" charset="0"/>
              </a:rPr>
              <a:t>SDTrimSP</a:t>
            </a:r>
            <a:r>
              <a:rPr lang="en-US" sz="1400" dirty="0" smtClean="0">
                <a:latin typeface="Calibri Light" panose="020F0302020204030204" pitchFamily="34" charset="0"/>
                <a:cs typeface="Calibri Light" panose="020F0302020204030204" pitchFamily="34" charset="0"/>
              </a:rPr>
              <a:t>),</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thus reduction of total B vs total Be influx</a:t>
            </a:r>
            <a:endParaRPr lang="en-US" sz="1400" dirty="0">
              <a:solidFill>
                <a:srgbClr val="00B050"/>
              </a:solidFill>
              <a:latin typeface="Calibri Light" panose="020F0302020204030204" pitchFamily="34" charset="0"/>
              <a:cs typeface="Calibri Light" panose="020F0302020204030204" pitchFamily="34" charset="0"/>
            </a:endParaRPr>
          </a:p>
        </p:txBody>
      </p:sp>
      <p:sp>
        <p:nvSpPr>
          <p:cNvPr id="27" name="Rectangle 26"/>
          <p:cNvSpPr/>
          <p:nvPr/>
        </p:nvSpPr>
        <p:spPr>
          <a:xfrm>
            <a:off x="235220" y="3620374"/>
            <a:ext cx="806631" cy="738664"/>
          </a:xfrm>
          <a:prstGeom prst="rect">
            <a:avLst/>
          </a:prstGeom>
        </p:spPr>
        <p:txBody>
          <a:bodyPr wrap="none">
            <a:spAutoFit/>
          </a:bodyPr>
          <a:lstStyle/>
          <a:p>
            <a:r>
              <a:rPr lang="en-US" sz="1400" dirty="0">
                <a:latin typeface="Calibri Light" panose="020F0302020204030204" pitchFamily="34" charset="0"/>
                <a:cs typeface="Calibri Light" panose="020F0302020204030204" pitchFamily="34" charset="0"/>
              </a:rPr>
              <a:t>8x10</a:t>
            </a:r>
            <a:r>
              <a:rPr lang="en-US" sz="1400" baseline="30000" dirty="0">
                <a:latin typeface="Calibri Light" panose="020F0302020204030204" pitchFamily="34" charset="0"/>
                <a:cs typeface="Calibri Light" panose="020F0302020204030204" pitchFamily="34" charset="0"/>
              </a:rPr>
              <a:t>6</a:t>
            </a:r>
            <a:r>
              <a:rPr lang="en-US" sz="1400" dirty="0">
                <a:latin typeface="Calibri Light" panose="020F0302020204030204" pitchFamily="34" charset="0"/>
                <a:cs typeface="Calibri Light" panose="020F0302020204030204" pitchFamily="34" charset="0"/>
              </a:rPr>
              <a:t> s </a:t>
            </a:r>
            <a:r>
              <a:rPr lang="en-US" sz="1400" dirty="0" smtClean="0">
                <a:latin typeface="Calibri Light" panose="020F0302020204030204" pitchFamily="34" charset="0"/>
                <a:cs typeface="Calibri Light" panose="020F0302020204030204" pitchFamily="34" charset="0"/>
              </a:rPr>
              <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H-mode </a:t>
            </a:r>
            <a:br>
              <a:rPr lang="en-US" sz="1400" dirty="0" smtClean="0">
                <a:latin typeface="Calibri Light" panose="020F0302020204030204" pitchFamily="34" charset="0"/>
                <a:cs typeface="Calibri Light" panose="020F0302020204030204" pitchFamily="34" charset="0"/>
              </a:rPr>
            </a:br>
            <a:r>
              <a:rPr lang="en-US" sz="1400" dirty="0" smtClean="0">
                <a:latin typeface="Calibri Light" panose="020F0302020204030204" pitchFamily="34" charset="0"/>
                <a:cs typeface="Calibri Light" panose="020F0302020204030204" pitchFamily="34" charset="0"/>
              </a:rPr>
              <a:t>plasma</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54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34829"/>
            <a:ext cx="7276479" cy="461665"/>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WALLDYN3D modelling of boronization layer lifetime in ITER </a:t>
            </a:r>
            <a:r>
              <a:rPr lang="en-US" sz="1600" dirty="0" smtClean="0">
                <a:solidFill>
                  <a:srgbClr val="0000FF"/>
                </a:solidFill>
                <a:latin typeface="Calibri Light" panose="020F0302020204030204" pitchFamily="34" charset="0"/>
                <a:cs typeface="Calibri Light" panose="020F0302020204030204" pitchFamily="34" charset="0"/>
              </a:rPr>
              <a:t>[K. </a:t>
            </a:r>
            <a:r>
              <a:rPr lang="en-US" sz="1600" dirty="0" err="1" smtClean="0">
                <a:solidFill>
                  <a:srgbClr val="0000FF"/>
                </a:solidFill>
                <a:latin typeface="Calibri Light" panose="020F0302020204030204" pitchFamily="34" charset="0"/>
                <a:cs typeface="Calibri Light" panose="020F0302020204030204" pitchFamily="34" charset="0"/>
              </a:rPr>
              <a:t>Schmid</a:t>
            </a:r>
            <a:r>
              <a:rPr lang="en-US" sz="1600" dirty="0" smtClean="0">
                <a:solidFill>
                  <a:srgbClr val="0000FF"/>
                </a:solidFill>
                <a:latin typeface="Calibri Light" panose="020F0302020204030204" pitchFamily="34" charset="0"/>
                <a:cs typeface="Calibri Light" panose="020F0302020204030204" pitchFamily="34" charset="0"/>
              </a:rPr>
              <a:t> et al, </a:t>
            </a:r>
            <a:r>
              <a:rPr lang="en-US" sz="1600" dirty="0">
                <a:solidFill>
                  <a:srgbClr val="0000FF"/>
                </a:solidFill>
                <a:latin typeface="Calibri Light" panose="020F0302020204030204" pitchFamily="34" charset="0"/>
                <a:cs typeface="Calibri Light" panose="020F0302020204030204" pitchFamily="34" charset="0"/>
              </a:rPr>
              <a:t>PSI 2024</a:t>
            </a:r>
            <a:r>
              <a:rPr lang="en-US" sz="1600" dirty="0" smtClean="0">
                <a:solidFill>
                  <a:srgbClr val="0000FF"/>
                </a:solidFill>
                <a:latin typeface="Calibri Light" panose="020F0302020204030204" pitchFamily="34" charset="0"/>
                <a:cs typeface="Calibri Light" panose="020F0302020204030204" pitchFamily="34" charset="0"/>
              </a:rPr>
              <a:t>]</a:t>
            </a:r>
            <a:endParaRPr lang="en-US" dirty="0">
              <a:solidFill>
                <a:srgbClr val="0000FF"/>
              </a:solidFill>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Boron impurity transport modelling with ERO2.0 and WALLDYN</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8</a:t>
            </a:fld>
            <a:endParaRPr lang="en-DE" dirty="0"/>
          </a:p>
        </p:txBody>
      </p:sp>
      <p:sp>
        <p:nvSpPr>
          <p:cNvPr id="20" name="TextBox 19"/>
          <p:cNvSpPr txBox="1"/>
          <p:nvPr/>
        </p:nvSpPr>
        <p:spPr>
          <a:xfrm>
            <a:off x="596349" y="1245704"/>
            <a:ext cx="8480207"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Hot stagnant far SOL case - 3D plasma solution from EMC3-EIRENE (as earlier for Be case [11])</a:t>
            </a:r>
            <a:endParaRPr lang="en-US" sz="1600" dirty="0" smtClean="0">
              <a:solidFill>
                <a:srgbClr val="0000FF"/>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Initial uniform 100 nm boronization layer</a:t>
            </a:r>
          </a:p>
        </p:txBody>
      </p:sp>
      <p:grpSp>
        <p:nvGrpSpPr>
          <p:cNvPr id="10" name="Group 9"/>
          <p:cNvGrpSpPr/>
          <p:nvPr/>
        </p:nvGrpSpPr>
        <p:grpSpPr>
          <a:xfrm>
            <a:off x="672915" y="1831420"/>
            <a:ext cx="8268990" cy="3020427"/>
            <a:chOff x="672915" y="1831420"/>
            <a:chExt cx="8268990" cy="3020427"/>
          </a:xfrm>
        </p:grpSpPr>
        <p:pic>
          <p:nvPicPr>
            <p:cNvPr id="27" name="Picture 26">
              <a:extLst>
                <a:ext uri="{FF2B5EF4-FFF2-40B4-BE49-F238E27FC236}">
                  <a16:creationId xmlns:a16="http://schemas.microsoft.com/office/drawing/2014/main" id="{C450DDCA-528D-D8AC-EE7D-DED6BB281F03}"/>
                </a:ext>
              </a:extLst>
            </p:cNvPr>
            <p:cNvPicPr>
              <a:picLocks noChangeAspect="1"/>
            </p:cNvPicPr>
            <p:nvPr/>
          </p:nvPicPr>
          <p:blipFill rotWithShape="1">
            <a:blip r:embed="rId2"/>
            <a:srcRect l="47987" t="17214" r="19234" b="18793"/>
            <a:stretch/>
          </p:blipFill>
          <p:spPr>
            <a:xfrm>
              <a:off x="1642407" y="2202545"/>
              <a:ext cx="1355085" cy="2645478"/>
            </a:xfrm>
            <a:prstGeom prst="rect">
              <a:avLst/>
            </a:prstGeom>
          </p:spPr>
        </p:pic>
        <p:grpSp>
          <p:nvGrpSpPr>
            <p:cNvPr id="28" name="Group 27">
              <a:extLst>
                <a:ext uri="{FF2B5EF4-FFF2-40B4-BE49-F238E27FC236}">
                  <a16:creationId xmlns:a16="http://schemas.microsoft.com/office/drawing/2014/main" id="{E3794ADB-E14F-3C92-7DEF-CAC57C67E1BB}"/>
                </a:ext>
              </a:extLst>
            </p:cNvPr>
            <p:cNvGrpSpPr/>
            <p:nvPr/>
          </p:nvGrpSpPr>
          <p:grpSpPr>
            <a:xfrm>
              <a:off x="809619" y="2262856"/>
              <a:ext cx="580674" cy="2388132"/>
              <a:chOff x="8091055" y="2333018"/>
              <a:chExt cx="935181" cy="3846109"/>
            </a:xfrm>
          </p:grpSpPr>
          <p:sp>
            <p:nvSpPr>
              <p:cNvPr id="29" name="Rectangle 28">
                <a:extLst>
                  <a:ext uri="{FF2B5EF4-FFF2-40B4-BE49-F238E27FC236}">
                    <a16:creationId xmlns:a16="http://schemas.microsoft.com/office/drawing/2014/main" id="{14E1C225-A288-4418-2B35-5E1563B2AFA8}"/>
                  </a:ext>
                </a:extLst>
              </p:cNvPr>
              <p:cNvSpPr/>
              <p:nvPr/>
            </p:nvSpPr>
            <p:spPr>
              <a:xfrm>
                <a:off x="8091055" y="2334491"/>
                <a:ext cx="935181" cy="3844636"/>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pic>
            <p:nvPicPr>
              <p:cNvPr id="30" name="Picture 29">
                <a:extLst>
                  <a:ext uri="{FF2B5EF4-FFF2-40B4-BE49-F238E27FC236}">
                    <a16:creationId xmlns:a16="http://schemas.microsoft.com/office/drawing/2014/main" id="{CE8E86C2-560D-234D-AE83-8D58ABA07825}"/>
                  </a:ext>
                </a:extLst>
              </p:cNvPr>
              <p:cNvPicPr>
                <a:picLocks noChangeAspect="1"/>
              </p:cNvPicPr>
              <p:nvPr/>
            </p:nvPicPr>
            <p:blipFill rotWithShape="1">
              <a:blip r:embed="rId3"/>
              <a:srcRect l="81012" t="13973" r="1110" b="10776"/>
              <a:stretch/>
            </p:blipFill>
            <p:spPr>
              <a:xfrm>
                <a:off x="8104908" y="2333018"/>
                <a:ext cx="913773" cy="3846109"/>
              </a:xfrm>
              <a:prstGeom prst="rect">
                <a:avLst/>
              </a:prstGeom>
            </p:spPr>
          </p:pic>
        </p:grpSp>
        <p:sp>
          <p:nvSpPr>
            <p:cNvPr id="31" name="TextBox 30">
              <a:extLst>
                <a:ext uri="{FF2B5EF4-FFF2-40B4-BE49-F238E27FC236}">
                  <a16:creationId xmlns:a16="http://schemas.microsoft.com/office/drawing/2014/main" id="{FABDDE54-B620-6411-D091-10EF54AAB99F}"/>
                </a:ext>
              </a:extLst>
            </p:cNvPr>
            <p:cNvSpPr txBox="1"/>
            <p:nvPr/>
          </p:nvSpPr>
          <p:spPr>
            <a:xfrm>
              <a:off x="1743267" y="1831420"/>
              <a:ext cx="2789601" cy="349702"/>
            </a:xfrm>
            <a:prstGeom prst="rect">
              <a:avLst/>
            </a:prstGeom>
            <a:noFill/>
          </p:spPr>
          <p:txBody>
            <a:bodyPr wrap="none" lIns="36000" tIns="36000" rIns="36000" bIns="36000" rtlCol="0" anchor="t" anchorCtr="0">
              <a:spAutoFit/>
            </a:bodyPr>
            <a:lstStyle/>
            <a:p>
              <a:pPr algn="l"/>
              <a:r>
                <a:rPr lang="en-US" b="1" dirty="0" smtClean="0">
                  <a:latin typeface="Calibri Light" panose="020F0302020204030204" pitchFamily="34" charset="0"/>
                  <a:cs typeface="Calibri Light" panose="020F0302020204030204" pitchFamily="34" charset="0"/>
                </a:rPr>
                <a:t>gross erosion   &gt;&gt;  net erosion</a:t>
              </a:r>
              <a:endParaRPr lang="en-US" b="1" dirty="0">
                <a:latin typeface="Calibri Light" panose="020F0302020204030204" pitchFamily="34" charset="0"/>
                <a:cs typeface="Calibri Light" panose="020F0302020204030204" pitchFamily="34" charset="0"/>
              </a:endParaRPr>
            </a:p>
          </p:txBody>
        </p:sp>
        <p:pic>
          <p:nvPicPr>
            <p:cNvPr id="32" name="Picture 31">
              <a:extLst>
                <a:ext uri="{FF2B5EF4-FFF2-40B4-BE49-F238E27FC236}">
                  <a16:creationId xmlns:a16="http://schemas.microsoft.com/office/drawing/2014/main" id="{F0882781-1AF0-42F6-D567-4F421D25EB6A}"/>
                </a:ext>
              </a:extLst>
            </p:cNvPr>
            <p:cNvPicPr>
              <a:picLocks noChangeAspect="1"/>
            </p:cNvPicPr>
            <p:nvPr/>
          </p:nvPicPr>
          <p:blipFill rotWithShape="1">
            <a:blip r:embed="rId4"/>
            <a:srcRect l="48358" t="16537" r="19552" b="18148"/>
            <a:stretch/>
          </p:blipFill>
          <p:spPr>
            <a:xfrm>
              <a:off x="3249606" y="2205232"/>
              <a:ext cx="1300330" cy="2646615"/>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ADEA5E8-A483-474D-9835-E5D906DF2639}"/>
                    </a:ext>
                  </a:extLst>
                </p:cNvPr>
                <p:cNvSpPr txBox="1"/>
                <p:nvPr/>
              </p:nvSpPr>
              <p:spPr>
                <a:xfrm>
                  <a:off x="672915" y="2028044"/>
                  <a:ext cx="1026307" cy="208455"/>
                </a:xfrm>
                <a:prstGeom prst="rect">
                  <a:avLst/>
                </a:prstGeom>
                <a:noFill/>
              </p:spPr>
              <p:txBody>
                <a:bodyPr wrap="none" lIns="0" tIns="0" rIns="0" bIns="0" rtlCol="0" anchor="t" anchorCtr="0">
                  <a:spAutoFit/>
                </a:bodyPr>
                <a:lstStyle/>
                <a:p>
                  <a:pPr algn="l"/>
                  <a14:m>
                    <m:oMathPara xmlns:m="http://schemas.openxmlformats.org/officeDocument/2006/math">
                      <m:oMathParaPr>
                        <m:jc m:val="centerGroup"/>
                      </m:oMathParaPr>
                      <m:oMath xmlns:m="http://schemas.openxmlformats.org/officeDocument/2006/math">
                        <m:sSup>
                          <m:sSupPr>
                            <m:ctrlPr>
                              <a:rPr lang="en-US" sz="1200" b="1" i="1" smtClean="0">
                                <a:solidFill>
                                  <a:schemeClr val="tx1"/>
                                </a:solidFill>
                                <a:latin typeface="Cambria Math" panose="02040503050406030204" pitchFamily="18" charset="0"/>
                              </a:rPr>
                            </m:ctrlPr>
                          </m:sSupPr>
                          <m:e>
                            <m:r>
                              <a:rPr lang="en-US" sz="1200" b="1" i="1" smtClean="0">
                                <a:solidFill>
                                  <a:schemeClr val="tx1"/>
                                </a:solidFill>
                                <a:latin typeface="Cambria Math" panose="02040503050406030204" pitchFamily="18" charset="0"/>
                              </a:rPr>
                              <m:t>𝟏𝟎</m:t>
                            </m:r>
                          </m:e>
                          <m:sup>
                            <m:r>
                              <a:rPr lang="en-US" sz="1200" b="1" i="1" smtClean="0">
                                <a:solidFill>
                                  <a:schemeClr val="tx1"/>
                                </a:solidFill>
                                <a:latin typeface="Cambria Math" panose="02040503050406030204" pitchFamily="18" charset="0"/>
                              </a:rPr>
                              <m:t>𝟐𝟎</m:t>
                            </m:r>
                          </m:sup>
                        </m:sSup>
                        <m:d>
                          <m:dPr>
                            <m:ctrlPr>
                              <a:rPr lang="en-US" sz="1200" b="1" i="1" smtClean="0">
                                <a:solidFill>
                                  <a:schemeClr val="tx1"/>
                                </a:solidFill>
                                <a:latin typeface="Cambria Math" panose="02040503050406030204" pitchFamily="18" charset="0"/>
                              </a:rPr>
                            </m:ctrlPr>
                          </m:dPr>
                          <m:e>
                            <m:sSup>
                              <m:sSupPr>
                                <m:ctrlPr>
                                  <a:rPr lang="en-US" sz="1200" b="1" i="1" smtClean="0">
                                    <a:solidFill>
                                      <a:schemeClr val="tx1"/>
                                    </a:solidFill>
                                    <a:latin typeface="Cambria Math" panose="02040503050406030204" pitchFamily="18" charset="0"/>
                                  </a:rPr>
                                </m:ctrlPr>
                              </m:sSupPr>
                              <m:e>
                                <m:r>
                                  <a:rPr lang="en-US" sz="1200" b="1" i="1" smtClean="0">
                                    <a:solidFill>
                                      <a:schemeClr val="tx1"/>
                                    </a:solidFill>
                                    <a:latin typeface="Cambria Math" panose="02040503050406030204" pitchFamily="18" charset="0"/>
                                  </a:rPr>
                                  <m:t>𝒎</m:t>
                                </m:r>
                              </m:e>
                              <m:sup>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𝟐</m:t>
                                </m:r>
                              </m:sup>
                            </m:sSup>
                            <m:sSup>
                              <m:sSupPr>
                                <m:ctrlPr>
                                  <a:rPr lang="en-US" sz="1200" b="1" i="1" smtClean="0">
                                    <a:solidFill>
                                      <a:schemeClr val="tx1"/>
                                    </a:solidFill>
                                    <a:latin typeface="Cambria Math" panose="02040503050406030204" pitchFamily="18" charset="0"/>
                                  </a:rPr>
                                </m:ctrlPr>
                              </m:sSupPr>
                              <m:e>
                                <m:r>
                                  <a:rPr lang="en-US" sz="1200" b="1" i="1" smtClean="0">
                                    <a:solidFill>
                                      <a:schemeClr val="tx1"/>
                                    </a:solidFill>
                                    <a:latin typeface="Cambria Math" panose="02040503050406030204" pitchFamily="18" charset="0"/>
                                  </a:rPr>
                                  <m:t>𝒔</m:t>
                                </m:r>
                              </m:e>
                              <m:sup>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𝟏</m:t>
                                </m:r>
                              </m:sup>
                            </m:sSup>
                          </m:e>
                        </m:d>
                      </m:oMath>
                    </m:oMathPara>
                  </a14:m>
                  <a:endParaRPr lang="en-US" sz="1200" b="1" dirty="0">
                    <a:solidFill>
                      <a:schemeClr val="tx1"/>
                    </a:solidFill>
                    <a:latin typeface="Calibri Light" panose="020F0302020204030204" pitchFamily="34" charset="0"/>
                    <a:cs typeface="Calibri Light" panose="020F0302020204030204" pitchFamily="34" charset="0"/>
                  </a:endParaRPr>
                </a:p>
              </p:txBody>
            </p:sp>
          </mc:Choice>
          <mc:Fallback xmlns="">
            <p:sp>
              <p:nvSpPr>
                <p:cNvPr id="35" name="TextBox 34">
                  <a:extLst>
                    <a:ext uri="{FF2B5EF4-FFF2-40B4-BE49-F238E27FC236}">
                      <a16:creationId xmlns:a16="http://schemas.microsoft.com/office/drawing/2014/main" id="{9ADEA5E8-A483-474D-9835-E5D906DF2639}"/>
                    </a:ext>
                  </a:extLst>
                </p:cNvPr>
                <p:cNvSpPr txBox="1">
                  <a:spLocks noRot="1" noChangeAspect="1" noMove="1" noResize="1" noEditPoints="1" noAdjustHandles="1" noChangeArrowheads="1" noChangeShapeType="1" noTextEdit="1"/>
                </p:cNvSpPr>
                <p:nvPr/>
              </p:nvSpPr>
              <p:spPr>
                <a:xfrm>
                  <a:off x="672915" y="2028044"/>
                  <a:ext cx="1026307" cy="208455"/>
                </a:xfrm>
                <a:prstGeom prst="rect">
                  <a:avLst/>
                </a:prstGeom>
                <a:blipFill>
                  <a:blip r:embed="rId5"/>
                  <a:stretch>
                    <a:fillRect l="-3550" b="-2941"/>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EADC67CC-B418-1289-B11F-53CFBED8C3D9}"/>
                </a:ext>
              </a:extLst>
            </p:cNvPr>
            <p:cNvSpPr txBox="1"/>
            <p:nvPr/>
          </p:nvSpPr>
          <p:spPr>
            <a:xfrm>
              <a:off x="3073354" y="2201044"/>
              <a:ext cx="374068" cy="349702"/>
            </a:xfrm>
            <a:prstGeom prst="rect">
              <a:avLst/>
            </a:prstGeom>
            <a:noFill/>
          </p:spPr>
          <p:txBody>
            <a:bodyPr wrap="none" lIns="36000" tIns="36000" rIns="36000" bIns="36000" rtlCol="0" anchor="t" anchorCtr="0">
              <a:spAutoFit/>
            </a:bodyPr>
            <a:lstStyle/>
            <a:p>
              <a:pPr algn="l"/>
              <a:r>
                <a:rPr lang="de-DE" b="1" dirty="0" smtClean="0">
                  <a:solidFill>
                    <a:srgbClr val="FF0000"/>
                  </a:solidFill>
                  <a:latin typeface="Calibri Light" panose="020F0302020204030204" pitchFamily="34" charset="0"/>
                  <a:cs typeface="Calibri Light" panose="020F0302020204030204" pitchFamily="34" charset="0"/>
                </a:rPr>
                <a:t>t=0</a:t>
              </a:r>
              <a:endParaRPr lang="en-GB" b="1" dirty="0">
                <a:solidFill>
                  <a:srgbClr val="FF0000"/>
                </a:solidFill>
                <a:latin typeface="Calibri Light" panose="020F0302020204030204" pitchFamily="34" charset="0"/>
                <a:cs typeface="Calibri Light" panose="020F0302020204030204" pitchFamily="34" charset="0"/>
              </a:endParaRPr>
            </a:p>
          </p:txBody>
        </p:sp>
        <p:sp>
          <p:nvSpPr>
            <p:cNvPr id="37" name="TextBox 36"/>
            <p:cNvSpPr txBox="1"/>
            <p:nvPr/>
          </p:nvSpPr>
          <p:spPr>
            <a:xfrm>
              <a:off x="5052393" y="2181122"/>
              <a:ext cx="3889512" cy="190205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B “local” re-deposition replenishes eroded B</a:t>
              </a:r>
            </a:p>
            <a:p>
              <a:pPr marL="285750" indent="-285750">
                <a:lnSpc>
                  <a:spcPct val="12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This is dynamic process that subsides as the main chamber B source depletes</a:t>
              </a:r>
            </a:p>
            <a:p>
              <a:pPr marL="285750" indent="-285750">
                <a:lnSpc>
                  <a:spcPct val="12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Need to account for surface composition dynamics</a:t>
              </a:r>
            </a:p>
            <a:p>
              <a:pPr marL="742950" lvl="1" indent="-285750">
                <a:lnSpc>
                  <a:spcPct val="12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gross erosion underestimates the lifetime</a:t>
              </a:r>
            </a:p>
            <a:p>
              <a:pPr marL="742950" lvl="1" indent="-285750">
                <a:lnSpc>
                  <a:spcPct val="120000"/>
                </a:lnSpc>
                <a:buFont typeface="Arial" panose="020B0604020202020204" pitchFamily="34" charset="0"/>
                <a:buChar char="•"/>
              </a:pPr>
              <a:r>
                <a:rPr lang="en-US" sz="1400" dirty="0" smtClean="0">
                  <a:latin typeface="Calibri Light" panose="020F0302020204030204" pitchFamily="34" charset="0"/>
                  <a:cs typeface="Calibri Light" panose="020F0302020204030204" pitchFamily="34" charset="0"/>
                </a:rPr>
                <a:t>net erosion overestimates the lifetime</a:t>
              </a:r>
            </a:p>
          </p:txBody>
        </p:sp>
      </p:grpSp>
      <p:sp>
        <p:nvSpPr>
          <p:cNvPr id="38" name="Rectangle 37"/>
          <p:cNvSpPr/>
          <p:nvPr/>
        </p:nvSpPr>
        <p:spPr>
          <a:xfrm>
            <a:off x="2617304" y="4849524"/>
            <a:ext cx="3558004" cy="261610"/>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[11] K. </a:t>
            </a:r>
            <a:r>
              <a:rPr lang="en-US" sz="1100" dirty="0" err="1" smtClean="0">
                <a:solidFill>
                  <a:srgbClr val="0000FF"/>
                </a:solidFill>
                <a:latin typeface="Calibri Light" panose="020F0302020204030204" pitchFamily="34" charset="0"/>
                <a:cs typeface="Calibri Light" panose="020F0302020204030204" pitchFamily="34" charset="0"/>
              </a:rPr>
              <a:t>Schmid</a:t>
            </a:r>
            <a:r>
              <a:rPr lang="en-US" sz="1100" dirty="0" smtClean="0">
                <a:solidFill>
                  <a:srgbClr val="0000FF"/>
                </a:solidFill>
                <a:latin typeface="Calibri Light" panose="020F0302020204030204" pitchFamily="34" charset="0"/>
                <a:cs typeface="Calibri Light" panose="020F0302020204030204" pitchFamily="34" charset="0"/>
              </a:rPr>
              <a:t>, NME 33 (2022) 101230 </a:t>
            </a:r>
            <a:endParaRPr lang="en-US" sz="1100" dirty="0">
              <a:solidFill>
                <a:srgbClr val="0000FF"/>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679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80" y="734829"/>
            <a:ext cx="7276479" cy="461665"/>
          </a:xfrm>
          <a:prstGeom prst="rect">
            <a:avLst/>
          </a:prstGeom>
          <a:noFill/>
          <a:ln>
            <a:noFill/>
          </a:ln>
        </p:spPr>
        <p:txBody>
          <a:bodyPr wrap="none" rtlCol="0">
            <a:spAutoFit/>
          </a:bodyPr>
          <a:lstStyle/>
          <a:p>
            <a:pPr>
              <a:lnSpc>
                <a:spcPct val="150000"/>
              </a:lnSpc>
            </a:pPr>
            <a:r>
              <a:rPr lang="en-US" sz="1600" dirty="0" smtClean="0">
                <a:solidFill>
                  <a:srgbClr val="C00000"/>
                </a:solidFill>
                <a:latin typeface="Calibri Light" panose="020F0302020204030204" pitchFamily="34" charset="0"/>
                <a:cs typeface="Calibri Light" panose="020F0302020204030204" pitchFamily="34" charset="0"/>
              </a:rPr>
              <a:t>WALLDYN3D modelling of boronization layer lifetime in ITER </a:t>
            </a:r>
            <a:r>
              <a:rPr lang="en-US" sz="1600" dirty="0" smtClean="0">
                <a:solidFill>
                  <a:srgbClr val="0000FF"/>
                </a:solidFill>
                <a:latin typeface="Calibri Light" panose="020F0302020204030204" pitchFamily="34" charset="0"/>
                <a:cs typeface="Calibri Light" panose="020F0302020204030204" pitchFamily="34" charset="0"/>
              </a:rPr>
              <a:t>[K. </a:t>
            </a:r>
            <a:r>
              <a:rPr lang="en-US" sz="1600" dirty="0" err="1" smtClean="0">
                <a:solidFill>
                  <a:srgbClr val="0000FF"/>
                </a:solidFill>
                <a:latin typeface="Calibri Light" panose="020F0302020204030204" pitchFamily="34" charset="0"/>
                <a:cs typeface="Calibri Light" panose="020F0302020204030204" pitchFamily="34" charset="0"/>
              </a:rPr>
              <a:t>Schmid</a:t>
            </a:r>
            <a:r>
              <a:rPr lang="en-US" sz="1600" dirty="0" smtClean="0">
                <a:solidFill>
                  <a:srgbClr val="0000FF"/>
                </a:solidFill>
                <a:latin typeface="Calibri Light" panose="020F0302020204030204" pitchFamily="34" charset="0"/>
                <a:cs typeface="Calibri Light" panose="020F0302020204030204" pitchFamily="34" charset="0"/>
              </a:rPr>
              <a:t> et al, </a:t>
            </a:r>
            <a:r>
              <a:rPr lang="en-US" sz="1600" dirty="0">
                <a:solidFill>
                  <a:srgbClr val="0000FF"/>
                </a:solidFill>
                <a:latin typeface="Calibri Light" panose="020F0302020204030204" pitchFamily="34" charset="0"/>
                <a:cs typeface="Calibri Light" panose="020F0302020204030204" pitchFamily="34" charset="0"/>
              </a:rPr>
              <a:t>PSI 2024</a:t>
            </a:r>
            <a:r>
              <a:rPr lang="en-US" sz="1600" dirty="0" smtClean="0">
                <a:solidFill>
                  <a:srgbClr val="0000FF"/>
                </a:solidFill>
                <a:latin typeface="Calibri Light" panose="020F0302020204030204" pitchFamily="34" charset="0"/>
                <a:cs typeface="Calibri Light" panose="020F0302020204030204" pitchFamily="34" charset="0"/>
              </a:rPr>
              <a:t>]</a:t>
            </a:r>
            <a:endParaRPr lang="en-US" dirty="0">
              <a:solidFill>
                <a:srgbClr val="0000FF"/>
              </a:solidFill>
              <a:latin typeface="Calibri Light" panose="020F0302020204030204" pitchFamily="34" charset="0"/>
              <a:cs typeface="Calibri Light" panose="020F0302020204030204" pitchFamily="34" charset="0"/>
            </a:endParaRPr>
          </a:p>
        </p:txBody>
      </p:sp>
      <p:sp>
        <p:nvSpPr>
          <p:cNvPr id="4" name="PlaceHolder 1"/>
          <p:cNvSpPr>
            <a:spLocks noGrp="1"/>
          </p:cNvSpPr>
          <p:nvPr>
            <p:ph type="title"/>
          </p:nvPr>
        </p:nvSpPr>
        <p:spPr>
          <a:xfrm>
            <a:off x="456480" y="250572"/>
            <a:ext cx="8229240" cy="333720"/>
          </a:xfrm>
          <a:prstGeom prst="rect">
            <a:avLst/>
          </a:prstGeom>
          <a:noFill/>
          <a:ln w="0">
            <a:noFill/>
          </a:ln>
        </p:spPr>
        <p:txBody>
          <a:bodyPr lIns="0" tIns="0" rIns="0" bIns="0" anchor="ctr">
            <a:noAutofit/>
          </a:bodyPr>
          <a:lstStyle/>
          <a:p>
            <a:r>
              <a:rPr lang="en-US" sz="2000" b="1" strike="noStrike" spc="-1" dirty="0" smtClean="0">
                <a:latin typeface="Calibri Light" panose="020F0302020204030204" pitchFamily="34" charset="0"/>
                <a:cs typeface="Calibri Light" panose="020F0302020204030204" pitchFamily="34" charset="0"/>
              </a:rPr>
              <a:t>Boron impurity transport modelling with ERO2.0 and WALLDYN</a:t>
            </a:r>
            <a:endParaRPr lang="en-US" sz="2000" b="1" strike="noStrike" spc="-1" dirty="0">
              <a:latin typeface="Calibri Light" panose="020F0302020204030204" pitchFamily="34" charset="0"/>
              <a:cs typeface="Calibri Light" panose="020F0302020204030204" pitchFamily="34" charset="0"/>
            </a:endParaRPr>
          </a:p>
        </p:txBody>
      </p:sp>
      <p:sp>
        <p:nvSpPr>
          <p:cNvPr id="2" name="Date Placeholder 1"/>
          <p:cNvSpPr>
            <a:spLocks noGrp="1"/>
          </p:cNvSpPr>
          <p:nvPr>
            <p:ph type="dt" idx="1"/>
          </p:nvPr>
        </p:nvSpPr>
        <p:spPr/>
        <p:txBody>
          <a:bodyPr/>
          <a:lstStyle/>
          <a:p>
            <a:r>
              <a:rPr lang="en-US" dirty="0" smtClean="0"/>
              <a:t>Joint TE/PWIE TM</a:t>
            </a:r>
            <a:endParaRPr lang="en-US" dirty="0"/>
          </a:p>
        </p:txBody>
      </p:sp>
      <p:sp>
        <p:nvSpPr>
          <p:cNvPr id="3" name="Footer Placeholder 2"/>
          <p:cNvSpPr>
            <a:spLocks noGrp="1"/>
          </p:cNvSpPr>
          <p:nvPr>
            <p:ph type="ftr" idx="2"/>
          </p:nvPr>
        </p:nvSpPr>
        <p:spPr/>
        <p:txBody>
          <a:bodyPr/>
          <a:lstStyle/>
          <a:p>
            <a:r>
              <a:rPr lang="en-US" smtClean="0"/>
              <a:t>D. Matveev</a:t>
            </a:r>
            <a:endParaRPr lang="en-US" dirty="0"/>
          </a:p>
        </p:txBody>
      </p:sp>
      <p:sp>
        <p:nvSpPr>
          <p:cNvPr id="6" name="Slide Number Placeholder 5"/>
          <p:cNvSpPr>
            <a:spLocks noGrp="1"/>
          </p:cNvSpPr>
          <p:nvPr>
            <p:ph type="sldNum" idx="3"/>
          </p:nvPr>
        </p:nvSpPr>
        <p:spPr/>
        <p:txBody>
          <a:bodyPr/>
          <a:lstStyle/>
          <a:p>
            <a:fld id="{0FFC07E3-E691-49B4-A584-56A26E3D07E1}" type="slidenum">
              <a:rPr lang="en-DE" smtClean="0"/>
              <a:pPr/>
              <a:t>9</a:t>
            </a:fld>
            <a:endParaRPr lang="en-DE" dirty="0"/>
          </a:p>
        </p:txBody>
      </p:sp>
      <p:sp>
        <p:nvSpPr>
          <p:cNvPr id="20" name="TextBox 19"/>
          <p:cNvSpPr txBox="1"/>
          <p:nvPr/>
        </p:nvSpPr>
        <p:spPr>
          <a:xfrm>
            <a:off x="596349" y="1245704"/>
            <a:ext cx="8479244"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Hot stagnant far SOL case - 3D plasma solution from EMC3-EIRENE </a:t>
            </a:r>
            <a:r>
              <a:rPr lang="en-US" sz="1600" dirty="0">
                <a:latin typeface="Calibri Light" panose="020F0302020204030204" pitchFamily="34" charset="0"/>
                <a:cs typeface="Calibri Light" panose="020F0302020204030204" pitchFamily="34" charset="0"/>
              </a:rPr>
              <a:t>(as earlier for Be case [11])</a:t>
            </a:r>
            <a:endParaRPr lang="en-US" sz="1600" dirty="0" smtClean="0">
              <a:solidFill>
                <a:srgbClr val="0000FF"/>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Initial uniform 100 nm boronization layer</a:t>
            </a:r>
          </a:p>
        </p:txBody>
      </p:sp>
      <p:sp>
        <p:nvSpPr>
          <p:cNvPr id="37" name="TextBox 36"/>
          <p:cNvSpPr txBox="1"/>
          <p:nvPr/>
        </p:nvSpPr>
        <p:spPr>
          <a:xfrm>
            <a:off x="6049617" y="2181122"/>
            <a:ext cx="2892288" cy="241912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DE" sz="1400" dirty="0" smtClean="0">
                <a:latin typeface="Calibri Light" panose="020F0302020204030204" pitchFamily="34" charset="0"/>
                <a:cs typeface="Calibri Light" panose="020F0302020204030204" pitchFamily="34" charset="0"/>
              </a:rPr>
              <a:t>Plasma-wetted areas are quicky eroded (~1000 s)</a:t>
            </a:r>
          </a:p>
          <a:p>
            <a:pPr marL="285750" indent="-285750">
              <a:lnSpc>
                <a:spcPct val="120000"/>
              </a:lnSpc>
              <a:buFont typeface="Arial" panose="020B0604020202020204" pitchFamily="34" charset="0"/>
              <a:buChar char="•"/>
            </a:pPr>
            <a:r>
              <a:rPr lang="de-DE" sz="1400" dirty="0" smtClean="0">
                <a:latin typeface="Calibri Light" panose="020F0302020204030204" pitchFamily="34" charset="0"/>
                <a:cs typeface="Calibri Light" panose="020F0302020204030204" pitchFamily="34" charset="0"/>
              </a:rPr>
              <a:t>Eroded B initially forms deposited layers in the divertor</a:t>
            </a:r>
          </a:p>
          <a:p>
            <a:pPr marL="285750" indent="-285750">
              <a:lnSpc>
                <a:spcPct val="120000"/>
              </a:lnSpc>
              <a:buFont typeface="Arial" panose="020B0604020202020204" pitchFamily="34" charset="0"/>
              <a:buChar char="•"/>
            </a:pPr>
            <a:r>
              <a:rPr lang="de-DE" sz="1400" dirty="0" smtClean="0">
                <a:latin typeface="Calibri Light" panose="020F0302020204030204" pitchFamily="34" charset="0"/>
                <a:cs typeface="Calibri Light" panose="020F0302020204030204" pitchFamily="34" charset="0"/>
              </a:rPr>
              <a:t>As main chamber source depletes, deposition zones turn to erosion zones</a:t>
            </a:r>
          </a:p>
          <a:p>
            <a:pPr marL="285750" indent="-285750">
              <a:lnSpc>
                <a:spcPct val="120000"/>
              </a:lnSpc>
              <a:buFont typeface="Arial" panose="020B0604020202020204" pitchFamily="34" charset="0"/>
              <a:buChar char="•"/>
            </a:pPr>
            <a:r>
              <a:rPr lang="de-DE" sz="1400" dirty="0" smtClean="0">
                <a:latin typeface="Calibri Light" panose="020F0302020204030204" pitchFamily="34" charset="0"/>
                <a:cs typeface="Calibri Light" panose="020F0302020204030204" pitchFamily="34" charset="0"/>
              </a:rPr>
              <a:t>B finally ends up mostly below inner divertor target</a:t>
            </a:r>
            <a:endParaRPr lang="en-US" sz="1400" dirty="0" smtClean="0">
              <a:latin typeface="Calibri Light" panose="020F0302020204030204" pitchFamily="34" charset="0"/>
              <a:cs typeface="Calibri Light" panose="020F0302020204030204" pitchFamily="34" charset="0"/>
            </a:endParaRPr>
          </a:p>
        </p:txBody>
      </p:sp>
      <p:pic>
        <p:nvPicPr>
          <p:cNvPr id="18" name="Picture 17">
            <a:extLst>
              <a:ext uri="{FF2B5EF4-FFF2-40B4-BE49-F238E27FC236}">
                <a16:creationId xmlns:a16="http://schemas.microsoft.com/office/drawing/2014/main" id="{1E76D6BD-ECB7-861E-86C0-A41DFB923DBB}"/>
              </a:ext>
            </a:extLst>
          </p:cNvPr>
          <p:cNvPicPr>
            <a:picLocks noChangeAspect="1"/>
          </p:cNvPicPr>
          <p:nvPr/>
        </p:nvPicPr>
        <p:blipFill>
          <a:blip r:embed="rId2"/>
          <a:stretch>
            <a:fillRect/>
          </a:stretch>
        </p:blipFill>
        <p:spPr>
          <a:xfrm>
            <a:off x="456480" y="2287810"/>
            <a:ext cx="5443545" cy="2146014"/>
          </a:xfrm>
          <a:prstGeom prst="rect">
            <a:avLst/>
          </a:prstGeom>
        </p:spPr>
      </p:pic>
      <p:sp>
        <p:nvSpPr>
          <p:cNvPr id="19" name="TextBox 18">
            <a:extLst>
              <a:ext uri="{FF2B5EF4-FFF2-40B4-BE49-F238E27FC236}">
                <a16:creationId xmlns:a16="http://schemas.microsoft.com/office/drawing/2014/main" id="{FABDDE54-B620-6411-D091-10EF54AAB99F}"/>
              </a:ext>
            </a:extLst>
          </p:cNvPr>
          <p:cNvSpPr txBox="1"/>
          <p:nvPr/>
        </p:nvSpPr>
        <p:spPr>
          <a:xfrm>
            <a:off x="2075935" y="1968886"/>
            <a:ext cx="2204633" cy="318924"/>
          </a:xfrm>
          <a:prstGeom prst="rect">
            <a:avLst/>
          </a:prstGeom>
          <a:noFill/>
        </p:spPr>
        <p:txBody>
          <a:bodyPr wrap="none" lIns="36000" tIns="36000" rIns="36000" bIns="36000" rtlCol="0" anchor="t" anchorCtr="0">
            <a:spAutoFit/>
          </a:bodyPr>
          <a:lstStyle/>
          <a:p>
            <a:pPr algn="l"/>
            <a:r>
              <a:rPr lang="en-US" sz="1600" b="1" dirty="0" smtClean="0">
                <a:latin typeface="Calibri Light" panose="020F0302020204030204" pitchFamily="34" charset="0"/>
                <a:cs typeface="Calibri Light" panose="020F0302020204030204" pitchFamily="34" charset="0"/>
              </a:rPr>
              <a:t>Surface concentration of B</a:t>
            </a:r>
            <a:endParaRPr lang="en-US" sz="1600" b="1" dirty="0">
              <a:latin typeface="Calibri Light" panose="020F0302020204030204" pitchFamily="34" charset="0"/>
              <a:cs typeface="Calibri Light" panose="020F0302020204030204" pitchFamily="34" charset="0"/>
            </a:endParaRPr>
          </a:p>
        </p:txBody>
      </p:sp>
      <p:sp>
        <p:nvSpPr>
          <p:cNvPr id="21" name="Rectangle 20"/>
          <p:cNvSpPr/>
          <p:nvPr/>
        </p:nvSpPr>
        <p:spPr>
          <a:xfrm>
            <a:off x="2617304" y="4849524"/>
            <a:ext cx="3558004" cy="261610"/>
          </a:xfrm>
          <a:prstGeom prst="rect">
            <a:avLst/>
          </a:prstGeom>
        </p:spPr>
        <p:txBody>
          <a:bodyPr wrap="square">
            <a:spAutoFit/>
          </a:bodyPr>
          <a:lstStyle/>
          <a:p>
            <a:r>
              <a:rPr lang="en-US" sz="1100" dirty="0" smtClean="0">
                <a:solidFill>
                  <a:srgbClr val="0000FF"/>
                </a:solidFill>
                <a:latin typeface="Calibri Light" panose="020F0302020204030204" pitchFamily="34" charset="0"/>
                <a:cs typeface="Calibri Light" panose="020F0302020204030204" pitchFamily="34" charset="0"/>
              </a:rPr>
              <a:t>[11] K. </a:t>
            </a:r>
            <a:r>
              <a:rPr lang="en-US" sz="1100" dirty="0" err="1" smtClean="0">
                <a:solidFill>
                  <a:srgbClr val="0000FF"/>
                </a:solidFill>
                <a:latin typeface="Calibri Light" panose="020F0302020204030204" pitchFamily="34" charset="0"/>
                <a:cs typeface="Calibri Light" panose="020F0302020204030204" pitchFamily="34" charset="0"/>
              </a:rPr>
              <a:t>Schmid</a:t>
            </a:r>
            <a:r>
              <a:rPr lang="en-US" sz="1100" dirty="0" smtClean="0">
                <a:solidFill>
                  <a:srgbClr val="0000FF"/>
                </a:solidFill>
                <a:latin typeface="Calibri Light" panose="020F0302020204030204" pitchFamily="34" charset="0"/>
                <a:cs typeface="Calibri Light" panose="020F0302020204030204" pitchFamily="34" charset="0"/>
              </a:rPr>
              <a:t>, NME 33 (2022) 101230 </a:t>
            </a:r>
            <a:endParaRPr lang="en-US" sz="1100" dirty="0">
              <a:solidFill>
                <a:srgbClr val="0000FF"/>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67577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32915</TotalTime>
  <Words>2127</Words>
  <Application>Microsoft Office PowerPoint</Application>
  <PresentationFormat>Custom</PresentationFormat>
  <Paragraphs>220</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Cambria Math</vt:lpstr>
      <vt:lpstr>DejaVu Sans</vt:lpstr>
      <vt:lpstr>Droid Sans Fallback</vt:lpstr>
      <vt:lpstr>Noto Sans CJK SC Regular</vt:lpstr>
      <vt:lpstr>Symbol</vt:lpstr>
      <vt:lpstr>Times New Roman</vt:lpstr>
      <vt:lpstr>Wingdings</vt:lpstr>
      <vt:lpstr>Office Theme</vt:lpstr>
      <vt:lpstr> D. Matveev with input from T. Wauters, K. Schmid, S. Rode, M. Shoji, K. Afonin, E. Hodille, …   17.09.2024 | Campus Arts et Métiers d’Aix-en-Provence, France</vt:lpstr>
      <vt:lpstr>Introduction</vt:lpstr>
      <vt:lpstr>Modelling input to ITER GDB system design [ T. Wauters et al, PSI 2024 ]</vt:lpstr>
      <vt:lpstr>Modelling input to ITER GDB system design [ T. Wauters et al, PSI 2024 ]</vt:lpstr>
      <vt:lpstr>Modelling boron transport for real-time wall conditioning with IPD</vt:lpstr>
      <vt:lpstr>Boron impurity transport modelling with ERO2.0 and WALLDYN</vt:lpstr>
      <vt:lpstr>Boron impurity transport modelling with ERO2.0 and WALLDYN</vt:lpstr>
      <vt:lpstr>Boron impurity transport modelling with ERO2.0 and WALLDYN</vt:lpstr>
      <vt:lpstr>Boron impurity transport modelling with ERO2.0 and WALLDYN</vt:lpstr>
      <vt:lpstr>Boron impurity transport modelling with ERO2.0 and WALLDYN</vt:lpstr>
      <vt:lpstr>Modelling of fuel removal from a-B:H layers</vt:lpstr>
      <vt:lpstr>Modelling of fuel removal from a-B:H layers</vt:lpstr>
      <vt:lpstr>Modelling of fuel removal from a-B:H layers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 Matveev, K. Schmid, J. Romazanov, Ch. Baumann, A. Kirschner</dc:title>
  <dc:subject/>
  <dc:creator>Matveev</dc:creator>
  <dc:description/>
  <cp:lastModifiedBy>Dmitry Matveev</cp:lastModifiedBy>
  <cp:revision>1471</cp:revision>
  <dcterms:created xsi:type="dcterms:W3CDTF">2015-03-02T11:06:51Z</dcterms:created>
  <dcterms:modified xsi:type="dcterms:W3CDTF">2024-09-17T10:54:24Z</dcterms:modified>
  <dc:language>en-GB</dc:language>
</cp:coreProperties>
</file>