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27" r:id="rId3"/>
    <p:sldId id="328" r:id="rId4"/>
    <p:sldId id="329" r:id="rId5"/>
    <p:sldId id="330" r:id="rId6"/>
    <p:sldId id="331" r:id="rId7"/>
    <p:sldId id="332" r:id="rId8"/>
    <p:sldId id="333" r:id="rId9"/>
    <p:sldId id="334" r:id="rId10"/>
    <p:sldId id="335" r:id="rId11"/>
    <p:sldId id="336" r:id="rId12"/>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DA8B5-6FD3-44A4-8855-239A5D6DE838}" v="6" dt="2024-09-17T06:55:30.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77" d="100"/>
          <a:sy n="77" d="100"/>
        </p:scale>
        <p:origin x="806" y="43"/>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E27DA8B5-6FD3-44A4-8855-239A5D6DE838}"/>
    <pc:docChg chg="modSld">
      <pc:chgData name="Hakola Antti" userId="65992f85-13c6-4cb4-8e3e-57db52c3c016" providerId="ADAL" clId="{E27DA8B5-6FD3-44A4-8855-239A5D6DE838}" dt="2024-09-17T11:48:00.813" v="85" actId="20577"/>
      <pc:docMkLst>
        <pc:docMk/>
      </pc:docMkLst>
      <pc:sldChg chg="modSp mod">
        <pc:chgData name="Hakola Antti" userId="65992f85-13c6-4cb4-8e3e-57db52c3c016" providerId="ADAL" clId="{E27DA8B5-6FD3-44A4-8855-239A5D6DE838}" dt="2024-09-17T11:48:00.813" v="85" actId="20577"/>
        <pc:sldMkLst>
          <pc:docMk/>
          <pc:sldMk cId="2983904326" sldId="328"/>
        </pc:sldMkLst>
        <pc:spChg chg="mod">
          <ac:chgData name="Hakola Antti" userId="65992f85-13c6-4cb4-8e3e-57db52c3c016" providerId="ADAL" clId="{E27DA8B5-6FD3-44A4-8855-239A5D6DE838}" dt="2024-09-17T11:48:00.813" v="85" actId="20577"/>
          <ac:spMkLst>
            <pc:docMk/>
            <pc:sldMk cId="2983904326" sldId="328"/>
            <ac:spMk id="6" creationId="{D060FBD8-80E6-C995-C983-C714F8A59633}"/>
          </ac:spMkLst>
        </pc:spChg>
      </pc:sldChg>
      <pc:sldChg chg="addSp modSp mod modAnim">
        <pc:chgData name="Hakola Antti" userId="65992f85-13c6-4cb4-8e3e-57db52c3c016" providerId="ADAL" clId="{E27DA8B5-6FD3-44A4-8855-239A5D6DE838}" dt="2024-09-17T06:56:01.434" v="58" actId="20577"/>
        <pc:sldMkLst>
          <pc:docMk/>
          <pc:sldMk cId="3491353493" sldId="329"/>
        </pc:sldMkLst>
        <pc:spChg chg="mod">
          <ac:chgData name="Hakola Antti" userId="65992f85-13c6-4cb4-8e3e-57db52c3c016" providerId="ADAL" clId="{E27DA8B5-6FD3-44A4-8855-239A5D6DE838}" dt="2024-09-17T06:56:01.434" v="58" actId="20577"/>
          <ac:spMkLst>
            <pc:docMk/>
            <pc:sldMk cId="3491353493" sldId="329"/>
            <ac:spMk id="6" creationId="{2CFB41D4-407B-5219-EB25-1D6128704624}"/>
          </ac:spMkLst>
        </pc:spChg>
        <pc:spChg chg="add mod">
          <ac:chgData name="Hakola Antti" userId="65992f85-13c6-4cb4-8e3e-57db52c3c016" providerId="ADAL" clId="{E27DA8B5-6FD3-44A4-8855-239A5D6DE838}" dt="2024-09-17T06:54:43.379" v="40" actId="1076"/>
          <ac:spMkLst>
            <pc:docMk/>
            <pc:sldMk cId="3491353493" sldId="329"/>
            <ac:spMk id="7" creationId="{735EE4AD-B3D5-5211-31CA-E6DA09E0FD85}"/>
          </ac:spMkLst>
        </pc:spChg>
        <pc:spChg chg="add mod">
          <ac:chgData name="Hakola Antti" userId="65992f85-13c6-4cb4-8e3e-57db52c3c016" providerId="ADAL" clId="{E27DA8B5-6FD3-44A4-8855-239A5D6DE838}" dt="2024-09-17T06:54:38.307" v="39" actId="1076"/>
          <ac:spMkLst>
            <pc:docMk/>
            <pc:sldMk cId="3491353493" sldId="329"/>
            <ac:spMk id="9" creationId="{E8815D75-AF06-9990-7E75-8306B1F55501}"/>
          </ac:spMkLst>
        </pc:spChg>
        <pc:spChg chg="add mod">
          <ac:chgData name="Hakola Antti" userId="65992f85-13c6-4cb4-8e3e-57db52c3c016" providerId="ADAL" clId="{E27DA8B5-6FD3-44A4-8855-239A5D6DE838}" dt="2024-09-17T06:54:51.267" v="41" actId="1076"/>
          <ac:spMkLst>
            <pc:docMk/>
            <pc:sldMk cId="3491353493" sldId="329"/>
            <ac:spMk id="11" creationId="{4B47E5B1-C314-D5C4-993F-AF9BBB50AEA5}"/>
          </ac:spMkLst>
        </pc:spChg>
        <pc:spChg chg="add mod">
          <ac:chgData name="Hakola Antti" userId="65992f85-13c6-4cb4-8e3e-57db52c3c016" providerId="ADAL" clId="{E27DA8B5-6FD3-44A4-8855-239A5D6DE838}" dt="2024-09-17T06:54:34.016" v="38" actId="1076"/>
          <ac:spMkLst>
            <pc:docMk/>
            <pc:sldMk cId="3491353493" sldId="329"/>
            <ac:spMk id="12" creationId="{415C3601-9D9D-CE41-3010-510EC19489C9}"/>
          </ac:spMkLst>
        </pc:spChg>
        <pc:spChg chg="add mod">
          <ac:chgData name="Hakola Antti" userId="65992f85-13c6-4cb4-8e3e-57db52c3c016" providerId="ADAL" clId="{E27DA8B5-6FD3-44A4-8855-239A5D6DE838}" dt="2024-09-17T06:54:34.016" v="38" actId="1076"/>
          <ac:spMkLst>
            <pc:docMk/>
            <pc:sldMk cId="3491353493" sldId="329"/>
            <ac:spMk id="13" creationId="{ACE23355-867E-3527-36FB-85BA819ADB48}"/>
          </ac:spMkLst>
        </pc:spChg>
        <pc:spChg chg="add mod">
          <ac:chgData name="Hakola Antti" userId="65992f85-13c6-4cb4-8e3e-57db52c3c016" providerId="ADAL" clId="{E27DA8B5-6FD3-44A4-8855-239A5D6DE838}" dt="2024-09-17T06:55:52.751" v="55" actId="1036"/>
          <ac:spMkLst>
            <pc:docMk/>
            <pc:sldMk cId="3491353493" sldId="329"/>
            <ac:spMk id="17" creationId="{D7B03319-2185-B625-E6A2-1C33D648B177}"/>
          </ac:spMkLst>
        </pc:spChg>
        <pc:spChg chg="add mod">
          <ac:chgData name="Hakola Antti" userId="65992f85-13c6-4cb4-8e3e-57db52c3c016" providerId="ADAL" clId="{E27DA8B5-6FD3-44A4-8855-239A5D6DE838}" dt="2024-09-17T06:55:38.547" v="47" actId="14100"/>
          <ac:spMkLst>
            <pc:docMk/>
            <pc:sldMk cId="3491353493" sldId="329"/>
            <ac:spMk id="19" creationId="{86F4CFDF-0F8F-FBA8-3524-20A64C63B73B}"/>
          </ac:spMkLst>
        </pc:spChg>
        <pc:picChg chg="mod">
          <ac:chgData name="Hakola Antti" userId="65992f85-13c6-4cb4-8e3e-57db52c3c016" providerId="ADAL" clId="{E27DA8B5-6FD3-44A4-8855-239A5D6DE838}" dt="2024-09-16T14:45:23.542" v="11" actId="1076"/>
          <ac:picMkLst>
            <pc:docMk/>
            <pc:sldMk cId="3491353493" sldId="329"/>
            <ac:picMk id="2" creationId="{212E7352-C13C-AC8B-FC4D-EF3E02ED4302}"/>
          </ac:picMkLst>
        </pc:picChg>
        <pc:picChg chg="add mod">
          <ac:chgData name="Hakola Antti" userId="65992f85-13c6-4cb4-8e3e-57db52c3c016" providerId="ADAL" clId="{E27DA8B5-6FD3-44A4-8855-239A5D6DE838}" dt="2024-09-16T14:45:23.542" v="11" actId="1076"/>
          <ac:picMkLst>
            <pc:docMk/>
            <pc:sldMk cId="3491353493" sldId="329"/>
            <ac:picMk id="8" creationId="{02EE9601-A25E-C43C-F4BB-A8903E30D866}"/>
          </ac:picMkLst>
        </pc:picChg>
        <pc:picChg chg="add mod">
          <ac:chgData name="Hakola Antti" userId="65992f85-13c6-4cb4-8e3e-57db52c3c016" providerId="ADAL" clId="{E27DA8B5-6FD3-44A4-8855-239A5D6DE838}" dt="2024-09-16T14:45:23.542" v="11" actId="1076"/>
          <ac:picMkLst>
            <pc:docMk/>
            <pc:sldMk cId="3491353493" sldId="329"/>
            <ac:picMk id="10" creationId="{9FF61959-D7C7-FA92-F055-208354EDC60B}"/>
          </ac:picMkLst>
        </pc:picChg>
        <pc:cxnChg chg="add mod">
          <ac:chgData name="Hakola Antti" userId="65992f85-13c6-4cb4-8e3e-57db52c3c016" providerId="ADAL" clId="{E27DA8B5-6FD3-44A4-8855-239A5D6DE838}" dt="2024-09-17T06:55:52.751" v="55" actId="1036"/>
          <ac:cxnSpMkLst>
            <pc:docMk/>
            <pc:sldMk cId="3491353493" sldId="329"/>
            <ac:cxnSpMk id="18" creationId="{66F1014D-84EC-2B5B-1B7D-045E6D9267D1}"/>
          </ac:cxnSpMkLst>
        </pc:cxnChg>
        <pc:cxnChg chg="add mod">
          <ac:chgData name="Hakola Antti" userId="65992f85-13c6-4cb4-8e3e-57db52c3c016" providerId="ADAL" clId="{E27DA8B5-6FD3-44A4-8855-239A5D6DE838}" dt="2024-09-17T06:55:47.028" v="50" actId="1076"/>
          <ac:cxnSpMkLst>
            <pc:docMk/>
            <pc:sldMk cId="3491353493" sldId="329"/>
            <ac:cxnSpMk id="20" creationId="{25FCCEDC-561D-D944-75C0-C0E7F69D9420}"/>
          </ac:cxnSpMkLst>
        </pc:cxnChg>
      </pc:sldChg>
      <pc:sldChg chg="addSp modSp mod">
        <pc:chgData name="Hakola Antti" userId="65992f85-13c6-4cb4-8e3e-57db52c3c016" providerId="ADAL" clId="{E27DA8B5-6FD3-44A4-8855-239A5D6DE838}" dt="2024-09-16T14:50:12.587" v="28" actId="27614"/>
        <pc:sldMkLst>
          <pc:docMk/>
          <pc:sldMk cId="4190324570" sldId="330"/>
        </pc:sldMkLst>
        <pc:picChg chg="add mod">
          <ac:chgData name="Hakola Antti" userId="65992f85-13c6-4cb4-8e3e-57db52c3c016" providerId="ADAL" clId="{E27DA8B5-6FD3-44A4-8855-239A5D6DE838}" dt="2024-09-16T14:50:12.587" v="28" actId="27614"/>
          <ac:picMkLst>
            <pc:docMk/>
            <pc:sldMk cId="4190324570" sldId="330"/>
            <ac:picMk id="5" creationId="{916C799A-54CF-AACE-9205-EC784C9CF214}"/>
          </ac:picMkLst>
        </pc:picChg>
      </pc:sldChg>
      <pc:sldChg chg="modSp mod">
        <pc:chgData name="Hakola Antti" userId="65992f85-13c6-4cb4-8e3e-57db52c3c016" providerId="ADAL" clId="{E27DA8B5-6FD3-44A4-8855-239A5D6DE838}" dt="2024-09-16T14:45:10.456" v="10" actId="1076"/>
        <pc:sldMkLst>
          <pc:docMk/>
          <pc:sldMk cId="2488867752" sldId="331"/>
        </pc:sldMkLst>
        <pc:picChg chg="mod">
          <ac:chgData name="Hakola Antti" userId="65992f85-13c6-4cb4-8e3e-57db52c3c016" providerId="ADAL" clId="{E27DA8B5-6FD3-44A4-8855-239A5D6DE838}" dt="2024-09-16T14:45:10.456" v="10" actId="1076"/>
          <ac:picMkLst>
            <pc:docMk/>
            <pc:sldMk cId="2488867752" sldId="331"/>
            <ac:picMk id="2" creationId="{0B4764FB-2151-5ABF-C268-142CB83C6C40}"/>
          </ac:picMkLst>
        </pc:picChg>
      </pc:sldChg>
      <pc:sldChg chg="addSp modSp mod">
        <pc:chgData name="Hakola Antti" userId="65992f85-13c6-4cb4-8e3e-57db52c3c016" providerId="ADAL" clId="{E27DA8B5-6FD3-44A4-8855-239A5D6DE838}" dt="2024-09-16T14:49:00.597" v="22" actId="27614"/>
        <pc:sldMkLst>
          <pc:docMk/>
          <pc:sldMk cId="1388935456" sldId="334"/>
        </pc:sldMkLst>
        <pc:spChg chg="mod">
          <ac:chgData name="Hakola Antti" userId="65992f85-13c6-4cb4-8e3e-57db52c3c016" providerId="ADAL" clId="{E27DA8B5-6FD3-44A4-8855-239A5D6DE838}" dt="2024-09-16T14:45:53.365" v="14" actId="1076"/>
          <ac:spMkLst>
            <pc:docMk/>
            <pc:sldMk cId="1388935456" sldId="334"/>
            <ac:spMk id="16" creationId="{194A9DD1-E152-440A-06F2-E894599FE6AF}"/>
          </ac:spMkLst>
        </pc:spChg>
        <pc:grpChg chg="mod">
          <ac:chgData name="Hakola Antti" userId="65992f85-13c6-4cb4-8e3e-57db52c3c016" providerId="ADAL" clId="{E27DA8B5-6FD3-44A4-8855-239A5D6DE838}" dt="2024-09-16T14:45:54.717" v="15" actId="1076"/>
          <ac:grpSpMkLst>
            <pc:docMk/>
            <pc:sldMk cId="1388935456" sldId="334"/>
            <ac:grpSpMk id="2" creationId="{63378AEE-18F7-19ED-C71A-3EB13A26ABA0}"/>
          </ac:grpSpMkLst>
        </pc:grpChg>
        <pc:picChg chg="mod">
          <ac:chgData name="Hakola Antti" userId="65992f85-13c6-4cb4-8e3e-57db52c3c016" providerId="ADAL" clId="{E27DA8B5-6FD3-44A4-8855-239A5D6DE838}" dt="2024-09-16T14:46:03.108" v="18" actId="1076"/>
          <ac:picMkLst>
            <pc:docMk/>
            <pc:sldMk cId="1388935456" sldId="334"/>
            <ac:picMk id="9" creationId="{9440D31F-0DD4-072C-F298-BCCA8924DA33}"/>
          </ac:picMkLst>
        </pc:picChg>
        <pc:picChg chg="add mod">
          <ac:chgData name="Hakola Antti" userId="65992f85-13c6-4cb4-8e3e-57db52c3c016" providerId="ADAL" clId="{E27DA8B5-6FD3-44A4-8855-239A5D6DE838}" dt="2024-09-16T14:49:00.597" v="22" actId="27614"/>
          <ac:picMkLst>
            <pc:docMk/>
            <pc:sldMk cId="1388935456" sldId="334"/>
            <ac:picMk id="13" creationId="{2A9F797F-3F70-AE5A-2629-0D7C77D6EC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endParaRPr lang="fi-FI"/>
          </a:p>
        </p:txBody>
      </p:sp>
    </p:spTree>
    <p:extLst>
      <p:ext uri="{BB962C8B-B14F-4D97-AF65-F5344CB8AC3E}">
        <p14:creationId xmlns:p14="http://schemas.microsoft.com/office/powerpoint/2010/main" val="163410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17 September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17 September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47416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WPTE-WPPWIE technical meeting | 17 September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tiff"/><Relationship Id="rId7" Type="http://schemas.openxmlformats.org/officeDocument/2006/relationships/image" Target="../media/image15.png"/><Relationship Id="rId2" Type="http://schemas.openxmlformats.org/officeDocument/2006/relationships/image" Target="../media/image11.tiff"/><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tif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7" y="2074187"/>
            <a:ext cx="11648797" cy="620251"/>
          </a:xfrm>
        </p:spPr>
        <p:txBody>
          <a:bodyPr>
            <a:normAutofit/>
          </a:bodyPr>
          <a:lstStyle/>
          <a:p>
            <a:pPr>
              <a:defRPr/>
            </a:pPr>
            <a:r>
              <a:rPr lang="en-US" sz="3200" dirty="0"/>
              <a:t>Analysis capabilities and reference layers for </a:t>
            </a:r>
            <a:r>
              <a:rPr lang="en-US" sz="3200" dirty="0" err="1"/>
              <a:t>boronization</a:t>
            </a:r>
            <a:r>
              <a:rPr lang="en-US" sz="3200" dirty="0"/>
              <a:t> studies</a:t>
            </a:r>
            <a:endParaRPr sz="3200" dirty="0"/>
          </a:p>
        </p:txBody>
      </p:sp>
      <p:sp>
        <p:nvSpPr>
          <p:cNvPr id="3" name="Text Placeholder 2"/>
          <p:cNvSpPr>
            <a:spLocks noGrp="1"/>
          </p:cNvSpPr>
          <p:nvPr>
            <p:ph type="body" sz="quarter" idx="10"/>
          </p:nvPr>
        </p:nvSpPr>
        <p:spPr bwMode="auto"/>
        <p:txBody>
          <a:bodyPr/>
          <a:lstStyle/>
          <a:p>
            <a:pPr>
              <a:defRPr/>
            </a:pPr>
            <a:r>
              <a:rPr lang="en-GB" dirty="0"/>
              <a:t>Antti Hakola</a:t>
            </a:r>
            <a:endParaRPr dirty="0"/>
          </a:p>
        </p:txBody>
      </p:sp>
      <p:sp>
        <p:nvSpPr>
          <p:cNvPr id="4" name="Text Placeholder 3"/>
          <p:cNvSpPr>
            <a:spLocks noGrp="1"/>
          </p:cNvSpPr>
          <p:nvPr>
            <p:ph type="body" sz="quarter" idx="11"/>
          </p:nvPr>
        </p:nvSpPr>
        <p:spPr bwMode="auto">
          <a:xfrm>
            <a:off x="407367" y="4159259"/>
            <a:ext cx="11350623" cy="990299"/>
          </a:xfrm>
        </p:spPr>
        <p:txBody>
          <a:bodyPr>
            <a:normAutofit/>
          </a:bodyPr>
          <a:lstStyle/>
          <a:p>
            <a:pPr>
              <a:defRPr/>
            </a:pPr>
            <a:r>
              <a:rPr lang="en-GB" sz="1600" dirty="0"/>
              <a:t>On behalf of the WPTE and WPPWIE teams</a:t>
            </a:r>
            <a:endParaRPr sz="16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7" y="2731740"/>
            <a:ext cx="9323043" cy="457848"/>
          </a:xfrm>
          <a:prstGeom prst="rect">
            <a:avLst/>
          </a:prstGeom>
        </p:spPr>
        <p:txBody>
          <a:bodyPr vert="horz" lIns="91440" tIns="45720" rIns="91440" bIns="45720" rtlCol="0">
            <a:normAutofit fontScale="77500" lnSpcReduction="20000"/>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r>
              <a:rPr lang="en-US" dirty="0"/>
              <a:t>Joint WP TE and WP PWIE Technical Meeting on Plasma Wall Interactions in full W devices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80B819-DEE2-709C-1EDD-B90F132F23B5}"/>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584436F7-012C-44EF-CE6A-C1BA892F7DA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5" name="Titre 1">
            <a:extLst>
              <a:ext uri="{FF2B5EF4-FFF2-40B4-BE49-F238E27FC236}">
                <a16:creationId xmlns:a16="http://schemas.microsoft.com/office/drawing/2014/main" id="{D9E281E5-E985-8F56-227E-36F7262D265F}"/>
              </a:ext>
            </a:extLst>
          </p:cNvPr>
          <p:cNvSpPr>
            <a:spLocks noGrp="1"/>
          </p:cNvSpPr>
          <p:nvPr>
            <p:ph type="title"/>
          </p:nvPr>
        </p:nvSpPr>
        <p:spPr>
          <a:xfrm>
            <a:off x="983432" y="192515"/>
            <a:ext cx="11103024" cy="457200"/>
          </a:xfrm>
        </p:spPr>
        <p:txBody>
          <a:bodyPr/>
          <a:lstStyle/>
          <a:p>
            <a:r>
              <a:rPr lang="fr-FR" dirty="0"/>
              <a:t>Plans for the </a:t>
            </a:r>
            <a:r>
              <a:rPr lang="fr-FR" dirty="0" err="1"/>
              <a:t>period</a:t>
            </a:r>
            <a:r>
              <a:rPr lang="fr-FR" dirty="0"/>
              <a:t> 2024-2025: analyses and layer production</a:t>
            </a:r>
          </a:p>
        </p:txBody>
      </p:sp>
      <p:sp>
        <p:nvSpPr>
          <p:cNvPr id="6" name="TextBox 5">
            <a:extLst>
              <a:ext uri="{FF2B5EF4-FFF2-40B4-BE49-F238E27FC236}">
                <a16:creationId xmlns:a16="http://schemas.microsoft.com/office/drawing/2014/main" id="{2D139557-3863-4346-2DAA-5ADA2CC245CD}"/>
              </a:ext>
            </a:extLst>
          </p:cNvPr>
          <p:cNvSpPr txBox="1"/>
          <p:nvPr/>
        </p:nvSpPr>
        <p:spPr bwMode="auto">
          <a:xfrm>
            <a:off x="360040" y="817040"/>
            <a:ext cx="11517221" cy="4939814"/>
          </a:xfrm>
          <a:prstGeom prst="rect">
            <a:avLst/>
          </a:prstGeom>
          <a:noFill/>
        </p:spPr>
        <p:txBody>
          <a:bodyPr wrap="square" rtlCol="0">
            <a:spAutoFit/>
          </a:bodyPr>
          <a:lstStyle/>
          <a:p>
            <a:pPr marL="285750" indent="-285750">
              <a:buFont typeface="Arial" panose="020B0604020202020204" pitchFamily="34" charset="0"/>
              <a:buChar char="•"/>
            </a:pPr>
            <a:r>
              <a:rPr lang="fi-FI" dirty="0"/>
              <a:t>Surface </a:t>
            </a:r>
            <a:r>
              <a:rPr lang="fi-FI" dirty="0" err="1"/>
              <a:t>analyses</a:t>
            </a:r>
            <a:r>
              <a:rPr lang="fi-FI" dirty="0"/>
              <a:t> – </a:t>
            </a:r>
            <a:r>
              <a:rPr lang="fi-FI" dirty="0" err="1"/>
              <a:t>focus</a:t>
            </a:r>
            <a:r>
              <a:rPr lang="fi-FI" dirty="0"/>
              <a:t> on </a:t>
            </a:r>
            <a:r>
              <a:rPr lang="fi-FI" b="1" dirty="0" err="1">
                <a:solidFill>
                  <a:srgbClr val="FF0000"/>
                </a:solidFill>
              </a:rPr>
              <a:t>pre-characterization</a:t>
            </a:r>
            <a:r>
              <a:rPr lang="fi-FI" b="1" dirty="0">
                <a:solidFill>
                  <a:srgbClr val="FF0000"/>
                </a:solidFill>
              </a:rPr>
              <a:t> of </a:t>
            </a:r>
            <a:r>
              <a:rPr lang="fi-FI" b="1" dirty="0" err="1">
                <a:solidFill>
                  <a:srgbClr val="FF0000"/>
                </a:solidFill>
              </a:rPr>
              <a:t>reference</a:t>
            </a:r>
            <a:r>
              <a:rPr lang="fi-FI" b="1" dirty="0">
                <a:solidFill>
                  <a:srgbClr val="FF0000"/>
                </a:solidFill>
              </a:rPr>
              <a:t> </a:t>
            </a:r>
            <a:r>
              <a:rPr lang="fi-FI" b="1" dirty="0" err="1">
                <a:solidFill>
                  <a:srgbClr val="FF0000"/>
                </a:solidFill>
              </a:rPr>
              <a:t>layers</a:t>
            </a:r>
            <a:r>
              <a:rPr lang="fi-FI" b="1" dirty="0">
                <a:solidFill>
                  <a:srgbClr val="FF0000"/>
                </a:solidFill>
              </a:rPr>
              <a:t> and </a:t>
            </a:r>
            <a:r>
              <a:rPr lang="fi-FI" b="1" dirty="0" err="1">
                <a:solidFill>
                  <a:srgbClr val="FF0000"/>
                </a:solidFill>
              </a:rPr>
              <a:t>samples</a:t>
            </a:r>
            <a:r>
              <a:rPr lang="fi-FI" b="1" dirty="0">
                <a:solidFill>
                  <a:srgbClr val="FF0000"/>
                </a:solidFill>
              </a:rPr>
              <a:t> </a:t>
            </a:r>
            <a:r>
              <a:rPr lang="fi-FI" b="1" dirty="0" err="1">
                <a:solidFill>
                  <a:srgbClr val="FF0000"/>
                </a:solidFill>
              </a:rPr>
              <a:t>from</a:t>
            </a:r>
            <a:r>
              <a:rPr lang="fi-FI" b="1" dirty="0">
                <a:solidFill>
                  <a:srgbClr val="FF0000"/>
                </a:solidFill>
              </a:rPr>
              <a:t> </a:t>
            </a:r>
            <a:r>
              <a:rPr lang="fi-FI" b="1" dirty="0" err="1">
                <a:solidFill>
                  <a:srgbClr val="FF0000"/>
                </a:solidFill>
              </a:rPr>
              <a:t>ongoing</a:t>
            </a:r>
            <a:r>
              <a:rPr lang="fi-FI" b="1" dirty="0">
                <a:solidFill>
                  <a:srgbClr val="FF0000"/>
                </a:solidFill>
              </a:rPr>
              <a:t> </a:t>
            </a:r>
            <a:r>
              <a:rPr lang="fi-FI" b="1" dirty="0" err="1">
                <a:solidFill>
                  <a:srgbClr val="FF0000"/>
                </a:solidFill>
              </a:rPr>
              <a:t>experiments</a:t>
            </a:r>
            <a:r>
              <a:rPr lang="fi-FI" b="1" dirty="0">
                <a:solidFill>
                  <a:srgbClr val="FF0000"/>
                </a:solidFill>
              </a:rPr>
              <a:t> </a:t>
            </a:r>
            <a:r>
              <a:rPr lang="fi-FI" dirty="0"/>
              <a:t>(TOMAS, PSI-2, MAGNUM,…)</a:t>
            </a:r>
          </a:p>
          <a:p>
            <a:pPr marL="742950" lvl="1" indent="-285750">
              <a:buFont typeface="Wingdings" panose="05000000000000000000" pitchFamily="2" charset="2"/>
              <a:buChar char="ü"/>
            </a:pPr>
            <a:r>
              <a:rPr lang="fi-FI" sz="1600" dirty="0" err="1"/>
              <a:t>Work</a:t>
            </a:r>
            <a:r>
              <a:rPr lang="fi-FI" sz="1600" dirty="0"/>
              <a:t> </a:t>
            </a:r>
            <a:r>
              <a:rPr lang="fi-FI" sz="1600" dirty="0" err="1"/>
              <a:t>already</a:t>
            </a:r>
            <a:r>
              <a:rPr lang="fi-FI" sz="1600" dirty="0"/>
              <a:t> </a:t>
            </a:r>
            <a:r>
              <a:rPr lang="fi-FI" sz="1600" dirty="0" err="1"/>
              <a:t>ongoing</a:t>
            </a:r>
            <a:r>
              <a:rPr lang="fi-FI" sz="1600" dirty="0"/>
              <a:t> @ FZJ, IAP, IST, VR (</a:t>
            </a:r>
            <a:r>
              <a:rPr lang="fi-FI" sz="1600" dirty="0" err="1"/>
              <a:t>under</a:t>
            </a:r>
            <a:r>
              <a:rPr lang="fi-FI" sz="1600" dirty="0"/>
              <a:t> ENR </a:t>
            </a:r>
            <a:r>
              <a:rPr lang="fi-FI" sz="1600" dirty="0" err="1"/>
              <a:t>project</a:t>
            </a:r>
            <a:r>
              <a:rPr lang="fi-FI" sz="1600" dirty="0"/>
              <a:t>)</a:t>
            </a:r>
          </a:p>
          <a:p>
            <a:pPr marL="285750" indent="-285750">
              <a:spcBef>
                <a:spcPts val="600"/>
              </a:spcBef>
              <a:buFont typeface="Arial" panose="020B0604020202020204" pitchFamily="34" charset="0"/>
              <a:buChar char="•"/>
            </a:pPr>
            <a:r>
              <a:rPr lang="fi-FI" dirty="0" err="1"/>
              <a:t>Reference</a:t>
            </a:r>
            <a:r>
              <a:rPr lang="fi-FI" dirty="0"/>
              <a:t> </a:t>
            </a:r>
            <a:r>
              <a:rPr lang="fi-FI" dirty="0" err="1"/>
              <a:t>layers</a:t>
            </a:r>
            <a:r>
              <a:rPr lang="fi-FI" dirty="0"/>
              <a:t> – </a:t>
            </a:r>
            <a:r>
              <a:rPr lang="fi-FI" dirty="0" err="1"/>
              <a:t>focus</a:t>
            </a:r>
            <a:r>
              <a:rPr lang="fi-FI" dirty="0"/>
              <a:t> on </a:t>
            </a:r>
            <a:r>
              <a:rPr lang="fi-FI" dirty="0" err="1"/>
              <a:t>varying</a:t>
            </a:r>
            <a:r>
              <a:rPr lang="fi-FI" dirty="0"/>
              <a:t> </a:t>
            </a:r>
            <a:r>
              <a:rPr lang="fi-FI" b="1" dirty="0" err="1">
                <a:solidFill>
                  <a:srgbClr val="0070C0"/>
                </a:solidFill>
              </a:rPr>
              <a:t>process</a:t>
            </a:r>
            <a:r>
              <a:rPr lang="fi-FI" b="1" dirty="0">
                <a:solidFill>
                  <a:srgbClr val="0070C0"/>
                </a:solidFill>
              </a:rPr>
              <a:t> </a:t>
            </a:r>
            <a:r>
              <a:rPr lang="fi-FI" b="1" dirty="0" err="1">
                <a:solidFill>
                  <a:srgbClr val="0070C0"/>
                </a:solidFill>
              </a:rPr>
              <a:t>parameters</a:t>
            </a:r>
            <a:r>
              <a:rPr lang="fi-FI" b="1" dirty="0">
                <a:solidFill>
                  <a:srgbClr val="0070C0"/>
                </a:solidFill>
              </a:rPr>
              <a:t> to </a:t>
            </a:r>
            <a:r>
              <a:rPr lang="fi-FI" b="1" dirty="0" err="1">
                <a:solidFill>
                  <a:srgbClr val="0070C0"/>
                </a:solidFill>
              </a:rPr>
              <a:t>identify</a:t>
            </a:r>
            <a:r>
              <a:rPr lang="fi-FI" b="1" dirty="0">
                <a:solidFill>
                  <a:srgbClr val="0070C0"/>
                </a:solidFill>
              </a:rPr>
              <a:t> </a:t>
            </a:r>
            <a:r>
              <a:rPr lang="fi-FI" b="1" dirty="0" err="1">
                <a:solidFill>
                  <a:srgbClr val="0070C0"/>
                </a:solidFill>
              </a:rPr>
              <a:t>recipes</a:t>
            </a:r>
            <a:r>
              <a:rPr lang="fi-FI" dirty="0"/>
              <a:t> to </a:t>
            </a:r>
            <a:r>
              <a:rPr lang="fi-FI" dirty="0" err="1"/>
              <a:t>produce</a:t>
            </a:r>
            <a:r>
              <a:rPr lang="fi-FI" dirty="0"/>
              <a:t> </a:t>
            </a:r>
            <a:r>
              <a:rPr lang="fi-FI" dirty="0" err="1"/>
              <a:t>good</a:t>
            </a:r>
            <a:r>
              <a:rPr lang="fi-FI" dirty="0"/>
              <a:t> </a:t>
            </a:r>
            <a:r>
              <a:rPr lang="fi-FI" dirty="0" err="1"/>
              <a:t>proxies</a:t>
            </a:r>
            <a:r>
              <a:rPr lang="fi-FI" dirty="0"/>
              <a:t> for </a:t>
            </a:r>
            <a:r>
              <a:rPr lang="fi-FI" dirty="0" err="1"/>
              <a:t>boronization</a:t>
            </a:r>
            <a:r>
              <a:rPr lang="fi-FI" dirty="0"/>
              <a:t> </a:t>
            </a:r>
            <a:r>
              <a:rPr lang="fi-FI" dirty="0" err="1"/>
              <a:t>layers</a:t>
            </a:r>
            <a:r>
              <a:rPr lang="fi-FI" dirty="0"/>
              <a:t> and </a:t>
            </a:r>
            <a:r>
              <a:rPr lang="fi-FI" dirty="0" err="1"/>
              <a:t>co-deposits</a:t>
            </a:r>
            <a:endParaRPr lang="fi-FI" dirty="0"/>
          </a:p>
          <a:p>
            <a:pPr marL="742950" lvl="1" indent="-285750">
              <a:buFont typeface="Wingdings" panose="05000000000000000000" pitchFamily="2" charset="2"/>
              <a:buChar char="ü"/>
            </a:pPr>
            <a:r>
              <a:rPr lang="fi-FI" sz="1600" dirty="0" err="1"/>
              <a:t>Work</a:t>
            </a:r>
            <a:r>
              <a:rPr lang="fi-FI" sz="1600" dirty="0"/>
              <a:t> </a:t>
            </a:r>
            <a:r>
              <a:rPr lang="fi-FI" sz="1600" dirty="0" err="1"/>
              <a:t>already</a:t>
            </a:r>
            <a:r>
              <a:rPr lang="fi-FI" sz="1600" dirty="0"/>
              <a:t> </a:t>
            </a:r>
            <a:r>
              <a:rPr lang="fi-FI" sz="1600" dirty="0" err="1"/>
              <a:t>ongoing</a:t>
            </a:r>
            <a:r>
              <a:rPr lang="fi-FI" sz="1600" dirty="0"/>
              <a:t> @FZJ, IAP, VR</a:t>
            </a:r>
          </a:p>
          <a:p>
            <a:pPr marL="742950" lvl="1" indent="-285750">
              <a:buFont typeface="Wingdings" panose="05000000000000000000" pitchFamily="2" charset="2"/>
              <a:buChar char="ü"/>
            </a:pPr>
            <a:r>
              <a:rPr lang="fi-FI" sz="1600" dirty="0" err="1"/>
              <a:t>These</a:t>
            </a:r>
            <a:r>
              <a:rPr lang="fi-FI" sz="1600" dirty="0"/>
              <a:t> </a:t>
            </a:r>
            <a:r>
              <a:rPr lang="fi-FI" sz="1600" dirty="0" err="1"/>
              <a:t>include</a:t>
            </a:r>
            <a:r>
              <a:rPr lang="fi-FI" sz="1600" dirty="0"/>
              <a:t> </a:t>
            </a:r>
            <a:r>
              <a:rPr lang="fi-FI" sz="1600" dirty="0" err="1"/>
              <a:t>already</a:t>
            </a:r>
            <a:r>
              <a:rPr lang="fi-FI" sz="1600" dirty="0"/>
              <a:t> </a:t>
            </a:r>
            <a:r>
              <a:rPr lang="fi-FI" sz="1600" dirty="0" err="1"/>
              <a:t>agreed</a:t>
            </a:r>
            <a:r>
              <a:rPr lang="fi-FI" sz="1600" dirty="0"/>
              <a:t> </a:t>
            </a:r>
            <a:r>
              <a:rPr lang="fi-FI" sz="1600" dirty="0" err="1"/>
              <a:t>samples</a:t>
            </a:r>
            <a:r>
              <a:rPr lang="fi-FI" sz="1600" dirty="0"/>
              <a:t> for </a:t>
            </a:r>
            <a:r>
              <a:rPr lang="fi-FI" sz="1600" dirty="0" err="1"/>
              <a:t>permeation</a:t>
            </a:r>
            <a:r>
              <a:rPr lang="fi-FI" sz="1600" dirty="0"/>
              <a:t> </a:t>
            </a:r>
            <a:r>
              <a:rPr lang="fi-FI" sz="1600" dirty="0" err="1"/>
              <a:t>studies</a:t>
            </a:r>
            <a:r>
              <a:rPr lang="fi-FI" sz="1600" dirty="0"/>
              <a:t> (JSI) and </a:t>
            </a:r>
            <a:r>
              <a:rPr lang="fi-FI" sz="1600" dirty="0" err="1"/>
              <a:t>delamination</a:t>
            </a:r>
            <a:r>
              <a:rPr lang="fi-FI" sz="1600" dirty="0"/>
              <a:t> </a:t>
            </a:r>
            <a:r>
              <a:rPr lang="fi-FI" sz="1600" dirty="0" err="1"/>
              <a:t>investigations</a:t>
            </a:r>
            <a:r>
              <a:rPr lang="fi-FI" sz="1600" dirty="0"/>
              <a:t> (UKAEA)</a:t>
            </a:r>
          </a:p>
          <a:p>
            <a:pPr marL="285750" indent="-285750">
              <a:spcBef>
                <a:spcPts val="600"/>
              </a:spcBef>
              <a:buFont typeface="Arial" panose="020B0604020202020204" pitchFamily="34" charset="0"/>
              <a:buChar char="•"/>
            </a:pPr>
            <a:r>
              <a:rPr lang="fi-FI" b="1" dirty="0" err="1">
                <a:solidFill>
                  <a:srgbClr val="00B050"/>
                </a:solidFill>
              </a:rPr>
              <a:t>Several</a:t>
            </a:r>
            <a:r>
              <a:rPr lang="fi-FI" b="1" dirty="0">
                <a:solidFill>
                  <a:srgbClr val="00B050"/>
                </a:solidFill>
              </a:rPr>
              <a:t> </a:t>
            </a:r>
            <a:r>
              <a:rPr lang="fi-FI" b="1" dirty="0" err="1">
                <a:solidFill>
                  <a:srgbClr val="00B050"/>
                </a:solidFill>
              </a:rPr>
              <a:t>ideas</a:t>
            </a:r>
            <a:r>
              <a:rPr lang="fi-FI" b="1" dirty="0">
                <a:solidFill>
                  <a:srgbClr val="00B050"/>
                </a:solidFill>
              </a:rPr>
              <a:t> </a:t>
            </a:r>
            <a:r>
              <a:rPr lang="fi-FI" b="1" dirty="0" err="1">
                <a:solidFill>
                  <a:srgbClr val="00B050"/>
                </a:solidFill>
              </a:rPr>
              <a:t>proposed</a:t>
            </a:r>
            <a:r>
              <a:rPr lang="fi-FI" b="1" dirty="0">
                <a:solidFill>
                  <a:srgbClr val="00B050"/>
                </a:solidFill>
              </a:rPr>
              <a:t> </a:t>
            </a:r>
            <a:r>
              <a:rPr lang="fi-FI" b="1" dirty="0" err="1">
                <a:solidFill>
                  <a:srgbClr val="00B050"/>
                </a:solidFill>
              </a:rPr>
              <a:t>where</a:t>
            </a:r>
            <a:r>
              <a:rPr lang="fi-FI" b="1" dirty="0">
                <a:solidFill>
                  <a:srgbClr val="00B050"/>
                </a:solidFill>
              </a:rPr>
              <a:t> to </a:t>
            </a:r>
            <a:r>
              <a:rPr lang="fi-FI" b="1" dirty="0" err="1">
                <a:solidFill>
                  <a:srgbClr val="00B050"/>
                </a:solidFill>
              </a:rPr>
              <a:t>put</a:t>
            </a:r>
            <a:r>
              <a:rPr lang="fi-FI" b="1" dirty="0">
                <a:solidFill>
                  <a:srgbClr val="00B050"/>
                </a:solidFill>
              </a:rPr>
              <a:t> </a:t>
            </a:r>
            <a:r>
              <a:rPr lang="fi-FI" b="1" dirty="0" err="1">
                <a:solidFill>
                  <a:srgbClr val="00B050"/>
                </a:solidFill>
              </a:rPr>
              <a:t>the</a:t>
            </a:r>
            <a:r>
              <a:rPr lang="fi-FI" b="1" dirty="0">
                <a:solidFill>
                  <a:srgbClr val="00B050"/>
                </a:solidFill>
              </a:rPr>
              <a:t> </a:t>
            </a:r>
            <a:r>
              <a:rPr lang="fi-FI" b="1" dirty="0" err="1">
                <a:solidFill>
                  <a:srgbClr val="00B050"/>
                </a:solidFill>
              </a:rPr>
              <a:t>emphasis</a:t>
            </a:r>
            <a:r>
              <a:rPr lang="fi-FI" b="1" dirty="0">
                <a:solidFill>
                  <a:srgbClr val="00B050"/>
                </a:solidFill>
              </a:rPr>
              <a:t> in </a:t>
            </a:r>
            <a:r>
              <a:rPr lang="fi-FI" b="1" dirty="0" err="1">
                <a:solidFill>
                  <a:srgbClr val="00B050"/>
                </a:solidFill>
              </a:rPr>
              <a:t>the</a:t>
            </a:r>
            <a:r>
              <a:rPr lang="fi-FI" b="1" dirty="0">
                <a:solidFill>
                  <a:srgbClr val="00B050"/>
                </a:solidFill>
              </a:rPr>
              <a:t> </a:t>
            </a:r>
            <a:r>
              <a:rPr lang="fi-FI" b="1" dirty="0" err="1">
                <a:solidFill>
                  <a:srgbClr val="00B050"/>
                </a:solidFill>
              </a:rPr>
              <a:t>near</a:t>
            </a:r>
            <a:r>
              <a:rPr lang="fi-FI" b="1" dirty="0">
                <a:solidFill>
                  <a:srgbClr val="00B050"/>
                </a:solidFill>
              </a:rPr>
              <a:t> </a:t>
            </a:r>
            <a:r>
              <a:rPr lang="fi-FI" b="1" dirty="0" err="1">
                <a:solidFill>
                  <a:srgbClr val="00B050"/>
                </a:solidFill>
              </a:rPr>
              <a:t>future</a:t>
            </a:r>
            <a:endParaRPr lang="fi-FI" b="1" dirty="0">
              <a:solidFill>
                <a:srgbClr val="00B050"/>
              </a:solidFill>
            </a:endParaRPr>
          </a:p>
          <a:p>
            <a:pPr marL="742950" lvl="1" indent="-285750">
              <a:buFont typeface="Wingdings" panose="05000000000000000000" pitchFamily="2" charset="2"/>
              <a:buChar char="ü"/>
            </a:pPr>
            <a:r>
              <a:rPr lang="fi-FI" sz="1600" dirty="0" err="1"/>
              <a:t>Study</a:t>
            </a:r>
            <a:r>
              <a:rPr lang="fi-FI" sz="1600" dirty="0"/>
              <a:t> </a:t>
            </a:r>
            <a:r>
              <a:rPr lang="fi-FI" sz="1600" dirty="0" err="1"/>
              <a:t>differences</a:t>
            </a:r>
            <a:r>
              <a:rPr lang="fi-FI" sz="1600" dirty="0"/>
              <a:t> </a:t>
            </a:r>
            <a:r>
              <a:rPr lang="fi-FI" sz="1600" dirty="0" err="1"/>
              <a:t>between</a:t>
            </a:r>
            <a:r>
              <a:rPr lang="fi-FI" sz="1600" dirty="0"/>
              <a:t> pure B and </a:t>
            </a:r>
            <a:r>
              <a:rPr lang="fi-FI" sz="1600" dirty="0" err="1"/>
              <a:t>mixed</a:t>
            </a:r>
            <a:r>
              <a:rPr lang="fi-FI" sz="1600" dirty="0"/>
              <a:t> B+W </a:t>
            </a:r>
            <a:r>
              <a:rPr lang="fi-FI" sz="1600" dirty="0" err="1"/>
              <a:t>layers</a:t>
            </a:r>
            <a:r>
              <a:rPr lang="fi-FI" sz="1600" dirty="0"/>
              <a:t>, </a:t>
            </a:r>
            <a:r>
              <a:rPr lang="fi-FI" sz="1600" dirty="0" err="1"/>
              <a:t>including</a:t>
            </a:r>
            <a:r>
              <a:rPr lang="fi-FI" sz="1600" dirty="0"/>
              <a:t> </a:t>
            </a:r>
            <a:r>
              <a:rPr lang="fi-FI" sz="1600" b="1" dirty="0" err="1">
                <a:solidFill>
                  <a:srgbClr val="0070C0"/>
                </a:solidFill>
              </a:rPr>
              <a:t>layer</a:t>
            </a:r>
            <a:r>
              <a:rPr lang="fi-FI" sz="1600" b="1" dirty="0">
                <a:solidFill>
                  <a:srgbClr val="0070C0"/>
                </a:solidFill>
              </a:rPr>
              <a:t> </a:t>
            </a:r>
            <a:r>
              <a:rPr lang="fi-FI" sz="1600" b="1" dirty="0" err="1">
                <a:solidFill>
                  <a:srgbClr val="0070C0"/>
                </a:solidFill>
              </a:rPr>
              <a:t>stability</a:t>
            </a:r>
            <a:r>
              <a:rPr lang="fi-FI" sz="1600" b="1" dirty="0">
                <a:solidFill>
                  <a:srgbClr val="0070C0"/>
                </a:solidFill>
              </a:rPr>
              <a:t> and </a:t>
            </a:r>
            <a:r>
              <a:rPr lang="fi-FI" sz="1600" b="1" dirty="0" err="1">
                <a:solidFill>
                  <a:srgbClr val="0070C0"/>
                </a:solidFill>
              </a:rPr>
              <a:t>compound</a:t>
            </a:r>
            <a:r>
              <a:rPr lang="fi-FI" sz="1600" b="1" dirty="0">
                <a:solidFill>
                  <a:srgbClr val="0070C0"/>
                </a:solidFill>
              </a:rPr>
              <a:t> </a:t>
            </a:r>
            <a:r>
              <a:rPr lang="fi-FI" sz="1600" b="1" dirty="0" err="1">
                <a:solidFill>
                  <a:srgbClr val="0070C0"/>
                </a:solidFill>
              </a:rPr>
              <a:t>formation</a:t>
            </a:r>
            <a:r>
              <a:rPr lang="fi-FI" sz="1600" b="1" dirty="0">
                <a:solidFill>
                  <a:srgbClr val="0070C0"/>
                </a:solidFill>
              </a:rPr>
              <a:t> </a:t>
            </a:r>
            <a:r>
              <a:rPr lang="fi-FI" sz="1600" dirty="0"/>
              <a:t>(IAP, NCSRD,…)</a:t>
            </a:r>
          </a:p>
          <a:p>
            <a:pPr marL="742950" lvl="1" indent="-285750">
              <a:buFont typeface="Wingdings" panose="05000000000000000000" pitchFamily="2" charset="2"/>
              <a:buChar char="ü"/>
            </a:pPr>
            <a:r>
              <a:rPr lang="fi-FI" sz="1600" dirty="0" err="1"/>
              <a:t>Effect</a:t>
            </a:r>
            <a:r>
              <a:rPr lang="fi-FI" sz="1600" dirty="0"/>
              <a:t> of </a:t>
            </a:r>
            <a:r>
              <a:rPr lang="fi-FI" sz="1600" b="1" dirty="0" err="1">
                <a:solidFill>
                  <a:srgbClr val="FF0000"/>
                </a:solidFill>
              </a:rPr>
              <a:t>temperature</a:t>
            </a:r>
            <a:r>
              <a:rPr lang="fi-FI" sz="1600" b="1" dirty="0">
                <a:solidFill>
                  <a:srgbClr val="FF0000"/>
                </a:solidFill>
              </a:rPr>
              <a:t>, </a:t>
            </a:r>
            <a:r>
              <a:rPr lang="fi-FI" sz="1600" b="1" dirty="0" err="1">
                <a:solidFill>
                  <a:srgbClr val="FF0000"/>
                </a:solidFill>
              </a:rPr>
              <a:t>thermal</a:t>
            </a:r>
            <a:r>
              <a:rPr lang="fi-FI" sz="1600" b="1" dirty="0">
                <a:solidFill>
                  <a:srgbClr val="FF0000"/>
                </a:solidFill>
              </a:rPr>
              <a:t> </a:t>
            </a:r>
            <a:r>
              <a:rPr lang="fi-FI" sz="1600" b="1" dirty="0" err="1">
                <a:solidFill>
                  <a:srgbClr val="FF0000"/>
                </a:solidFill>
              </a:rPr>
              <a:t>treatment</a:t>
            </a:r>
            <a:r>
              <a:rPr lang="fi-FI" sz="1600" b="1" dirty="0">
                <a:solidFill>
                  <a:srgbClr val="FF0000"/>
                </a:solidFill>
              </a:rPr>
              <a:t>, and </a:t>
            </a:r>
            <a:r>
              <a:rPr lang="fi-FI" sz="1600" b="1" dirty="0" err="1">
                <a:solidFill>
                  <a:srgbClr val="FF0000"/>
                </a:solidFill>
              </a:rPr>
              <a:t>inclusion</a:t>
            </a:r>
            <a:r>
              <a:rPr lang="fi-FI" sz="1600" b="1" dirty="0">
                <a:solidFill>
                  <a:srgbClr val="FF0000"/>
                </a:solidFill>
              </a:rPr>
              <a:t> of H/D </a:t>
            </a:r>
            <a:r>
              <a:rPr lang="fi-FI" sz="1600" b="1" dirty="0" err="1">
                <a:solidFill>
                  <a:srgbClr val="FF0000"/>
                </a:solidFill>
              </a:rPr>
              <a:t>or</a:t>
            </a:r>
            <a:r>
              <a:rPr lang="fi-FI" sz="1600" b="1" dirty="0">
                <a:solidFill>
                  <a:srgbClr val="FF0000"/>
                </a:solidFill>
              </a:rPr>
              <a:t> O </a:t>
            </a:r>
            <a:r>
              <a:rPr lang="fi-FI" sz="1600" dirty="0"/>
              <a:t>on </a:t>
            </a:r>
            <a:r>
              <a:rPr lang="fi-FI" sz="1600" dirty="0" err="1"/>
              <a:t>the</a:t>
            </a:r>
            <a:r>
              <a:rPr lang="fi-FI" sz="1600" dirty="0"/>
              <a:t> </a:t>
            </a:r>
            <a:r>
              <a:rPr lang="fi-FI" sz="1600" dirty="0" err="1"/>
              <a:t>properties</a:t>
            </a:r>
            <a:r>
              <a:rPr lang="fi-FI" sz="1600" dirty="0"/>
              <a:t> of B </a:t>
            </a:r>
            <a:r>
              <a:rPr lang="fi-FI" sz="1600" dirty="0" err="1"/>
              <a:t>layers</a:t>
            </a:r>
            <a:r>
              <a:rPr lang="fi-FI" sz="1600" dirty="0"/>
              <a:t> (CEA, IAP,…)</a:t>
            </a:r>
          </a:p>
          <a:p>
            <a:pPr marL="742950" lvl="1" indent="-285750">
              <a:buFont typeface="Wingdings" panose="05000000000000000000" pitchFamily="2" charset="2"/>
              <a:buChar char="ü"/>
            </a:pPr>
            <a:r>
              <a:rPr lang="fi-FI" sz="1600" dirty="0" err="1"/>
              <a:t>Investigate</a:t>
            </a:r>
            <a:r>
              <a:rPr lang="fi-FI" sz="1600" dirty="0"/>
              <a:t> </a:t>
            </a:r>
            <a:r>
              <a:rPr lang="fi-FI" sz="1600" b="1" dirty="0" err="1">
                <a:solidFill>
                  <a:srgbClr val="0070C0"/>
                </a:solidFill>
              </a:rPr>
              <a:t>erosion</a:t>
            </a:r>
            <a:r>
              <a:rPr lang="fi-FI" sz="1600" b="1" dirty="0">
                <a:solidFill>
                  <a:srgbClr val="0070C0"/>
                </a:solidFill>
              </a:rPr>
              <a:t> and </a:t>
            </a:r>
            <a:r>
              <a:rPr lang="fi-FI" sz="1600" b="1" dirty="0" err="1">
                <a:solidFill>
                  <a:srgbClr val="0070C0"/>
                </a:solidFill>
              </a:rPr>
              <a:t>re</a:t>
            </a:r>
            <a:r>
              <a:rPr lang="fi-FI" sz="1600" b="1" dirty="0">
                <a:solidFill>
                  <a:srgbClr val="0070C0"/>
                </a:solidFill>
              </a:rPr>
              <a:t>-deposition </a:t>
            </a:r>
            <a:r>
              <a:rPr lang="fi-FI" sz="1600" dirty="0" err="1"/>
              <a:t>characteristics</a:t>
            </a:r>
            <a:r>
              <a:rPr lang="fi-FI" sz="1600" dirty="0"/>
              <a:t> of B </a:t>
            </a:r>
            <a:r>
              <a:rPr lang="fi-FI" sz="1600" dirty="0" err="1"/>
              <a:t>layers</a:t>
            </a:r>
            <a:r>
              <a:rPr lang="fi-FI" sz="1600" dirty="0"/>
              <a:t> </a:t>
            </a:r>
            <a:r>
              <a:rPr lang="fi-FI" sz="1600" dirty="0" err="1"/>
              <a:t>upon</a:t>
            </a:r>
            <a:r>
              <a:rPr lang="fi-FI" sz="1600" dirty="0"/>
              <a:t> </a:t>
            </a:r>
            <a:r>
              <a:rPr lang="fi-FI" sz="1600" dirty="0" err="1"/>
              <a:t>exposure</a:t>
            </a:r>
            <a:r>
              <a:rPr lang="fi-FI" sz="1600" dirty="0"/>
              <a:t> to </a:t>
            </a:r>
            <a:r>
              <a:rPr lang="fi-FI" sz="1600" dirty="0" err="1"/>
              <a:t>plasmas</a:t>
            </a:r>
            <a:r>
              <a:rPr lang="fi-FI" sz="1600" dirty="0"/>
              <a:t> (FZJ, VR,…)</a:t>
            </a:r>
          </a:p>
          <a:p>
            <a:pPr marL="742950" lvl="1" indent="-285750">
              <a:buFont typeface="Wingdings" panose="05000000000000000000" pitchFamily="2" charset="2"/>
              <a:buChar char="ü"/>
            </a:pPr>
            <a:r>
              <a:rPr lang="en-US" sz="1600" dirty="0"/>
              <a:t>Composition and microstructure of </a:t>
            </a:r>
            <a:r>
              <a:rPr lang="en-US" sz="1600" b="1" dirty="0">
                <a:solidFill>
                  <a:srgbClr val="FF0000"/>
                </a:solidFill>
              </a:rPr>
              <a:t>B+W mixed and stacked layers </a:t>
            </a:r>
            <a:r>
              <a:rPr lang="en-US" sz="1600" dirty="0"/>
              <a:t>(ENEA, VR,…)</a:t>
            </a:r>
            <a:endParaRPr lang="fi-FI" sz="1600" dirty="0"/>
          </a:p>
          <a:p>
            <a:pPr marL="742950" lvl="1" indent="-285750">
              <a:buFont typeface="Wingdings" panose="05000000000000000000" pitchFamily="2" charset="2"/>
              <a:buChar char="ü"/>
            </a:pPr>
            <a:r>
              <a:rPr lang="fi-FI" sz="1600" dirty="0" err="1"/>
              <a:t>Damage</a:t>
            </a:r>
            <a:r>
              <a:rPr lang="fi-FI" sz="1600" dirty="0"/>
              <a:t> </a:t>
            </a:r>
            <a:r>
              <a:rPr lang="fi-FI" sz="1600" dirty="0" err="1"/>
              <a:t>formation</a:t>
            </a:r>
            <a:r>
              <a:rPr lang="fi-FI" sz="1600" dirty="0"/>
              <a:t> and </a:t>
            </a:r>
            <a:r>
              <a:rPr lang="fi-FI" sz="1600" dirty="0" err="1"/>
              <a:t>layer</a:t>
            </a:r>
            <a:r>
              <a:rPr lang="fi-FI" sz="1600" dirty="0"/>
              <a:t> </a:t>
            </a:r>
            <a:r>
              <a:rPr lang="fi-FI" sz="1600" dirty="0" err="1"/>
              <a:t>changes</a:t>
            </a:r>
            <a:r>
              <a:rPr lang="fi-FI" sz="1600" dirty="0"/>
              <a:t> </a:t>
            </a:r>
            <a:r>
              <a:rPr lang="fi-FI" sz="1600" dirty="0" err="1"/>
              <a:t>upon</a:t>
            </a:r>
            <a:r>
              <a:rPr lang="fi-FI" sz="1600" dirty="0"/>
              <a:t> </a:t>
            </a:r>
            <a:r>
              <a:rPr lang="fi-FI" sz="1600" b="1" dirty="0" err="1">
                <a:solidFill>
                  <a:srgbClr val="FF0000"/>
                </a:solidFill>
              </a:rPr>
              <a:t>exposure</a:t>
            </a:r>
            <a:r>
              <a:rPr lang="fi-FI" sz="1600" b="1" dirty="0">
                <a:solidFill>
                  <a:srgbClr val="FF0000"/>
                </a:solidFill>
              </a:rPr>
              <a:t> to </a:t>
            </a:r>
            <a:r>
              <a:rPr lang="fi-FI" sz="1600" b="1" dirty="0" err="1">
                <a:solidFill>
                  <a:srgbClr val="FF0000"/>
                </a:solidFill>
              </a:rPr>
              <a:t>plasmas</a:t>
            </a:r>
            <a:r>
              <a:rPr lang="fi-FI" sz="1600" b="1" dirty="0">
                <a:solidFill>
                  <a:srgbClr val="FF0000"/>
                </a:solidFill>
              </a:rPr>
              <a:t> </a:t>
            </a:r>
            <a:r>
              <a:rPr lang="fi-FI" sz="1600" b="1" dirty="0" err="1">
                <a:solidFill>
                  <a:srgbClr val="FF0000"/>
                </a:solidFill>
              </a:rPr>
              <a:t>or</a:t>
            </a:r>
            <a:r>
              <a:rPr lang="fi-FI" sz="1600" b="1" dirty="0">
                <a:solidFill>
                  <a:srgbClr val="FF0000"/>
                </a:solidFill>
              </a:rPr>
              <a:t> </a:t>
            </a:r>
            <a:r>
              <a:rPr lang="fi-FI" sz="1600" b="1" dirty="0" err="1">
                <a:solidFill>
                  <a:srgbClr val="FF0000"/>
                </a:solidFill>
              </a:rPr>
              <a:t>ion</a:t>
            </a:r>
            <a:r>
              <a:rPr lang="fi-FI" sz="1600" b="1" dirty="0">
                <a:solidFill>
                  <a:srgbClr val="FF0000"/>
                </a:solidFill>
              </a:rPr>
              <a:t> </a:t>
            </a:r>
            <a:r>
              <a:rPr lang="fi-FI" sz="1600" b="1" dirty="0" err="1">
                <a:solidFill>
                  <a:srgbClr val="FF0000"/>
                </a:solidFill>
              </a:rPr>
              <a:t>beams</a:t>
            </a:r>
            <a:r>
              <a:rPr lang="fi-FI" sz="1600" b="1" dirty="0">
                <a:solidFill>
                  <a:srgbClr val="FF0000"/>
                </a:solidFill>
              </a:rPr>
              <a:t> </a:t>
            </a:r>
            <a:r>
              <a:rPr lang="fi-FI" sz="1600" dirty="0"/>
              <a:t>(IST)</a:t>
            </a:r>
          </a:p>
          <a:p>
            <a:pPr marL="742950" lvl="1" indent="-285750">
              <a:buFont typeface="Wingdings" panose="05000000000000000000" pitchFamily="2" charset="2"/>
              <a:buChar char="ü"/>
            </a:pPr>
            <a:r>
              <a:rPr lang="fi-FI" sz="1600" dirty="0" err="1"/>
              <a:t>Impact</a:t>
            </a:r>
            <a:r>
              <a:rPr lang="fi-FI" sz="1600" dirty="0"/>
              <a:t> of B </a:t>
            </a:r>
            <a:r>
              <a:rPr lang="fi-FI" sz="1600" dirty="0" err="1"/>
              <a:t>layers</a:t>
            </a:r>
            <a:r>
              <a:rPr lang="fi-FI" sz="1600" dirty="0"/>
              <a:t> on </a:t>
            </a:r>
            <a:r>
              <a:rPr lang="fi-FI" sz="1600" b="1" dirty="0" err="1">
                <a:solidFill>
                  <a:srgbClr val="0070C0"/>
                </a:solidFill>
              </a:rPr>
              <a:t>isotopic</a:t>
            </a:r>
            <a:r>
              <a:rPr lang="fi-FI" sz="1600" b="1" dirty="0">
                <a:solidFill>
                  <a:srgbClr val="0070C0"/>
                </a:solidFill>
              </a:rPr>
              <a:t> </a:t>
            </a:r>
            <a:r>
              <a:rPr lang="fi-FI" sz="1600" b="1" dirty="0" err="1">
                <a:solidFill>
                  <a:srgbClr val="0070C0"/>
                </a:solidFill>
              </a:rPr>
              <a:t>exchange</a:t>
            </a:r>
            <a:r>
              <a:rPr lang="fi-FI" sz="1600" b="1" dirty="0">
                <a:solidFill>
                  <a:srgbClr val="0070C0"/>
                </a:solidFill>
              </a:rPr>
              <a:t> </a:t>
            </a:r>
            <a:r>
              <a:rPr lang="fi-FI" sz="1600" dirty="0" err="1"/>
              <a:t>characteristics</a:t>
            </a:r>
            <a:r>
              <a:rPr lang="fi-FI" sz="1600" dirty="0"/>
              <a:t> (VTT)</a:t>
            </a:r>
          </a:p>
          <a:p>
            <a:pPr marL="742950" lvl="1" indent="-285750">
              <a:buFont typeface="Wingdings" panose="05000000000000000000" pitchFamily="2" charset="2"/>
              <a:buChar char="ü"/>
            </a:pPr>
            <a:r>
              <a:rPr lang="fi-FI" sz="1600" b="1" dirty="0" err="1">
                <a:solidFill>
                  <a:srgbClr val="FF0000"/>
                </a:solidFill>
              </a:rPr>
              <a:t>Phase</a:t>
            </a:r>
            <a:r>
              <a:rPr lang="fi-FI" sz="1600" b="1" dirty="0">
                <a:solidFill>
                  <a:srgbClr val="FF0000"/>
                </a:solidFill>
              </a:rPr>
              <a:t> </a:t>
            </a:r>
            <a:r>
              <a:rPr lang="fi-FI" sz="1600" b="1" dirty="0" err="1">
                <a:solidFill>
                  <a:srgbClr val="FF0000"/>
                </a:solidFill>
              </a:rPr>
              <a:t>identification</a:t>
            </a:r>
            <a:r>
              <a:rPr lang="fi-FI" sz="1600" b="1" dirty="0">
                <a:solidFill>
                  <a:srgbClr val="FF0000"/>
                </a:solidFill>
              </a:rPr>
              <a:t> </a:t>
            </a:r>
            <a:r>
              <a:rPr lang="fi-FI" sz="1600" dirty="0"/>
              <a:t>in B+W </a:t>
            </a:r>
            <a:r>
              <a:rPr lang="fi-FI" sz="1600" dirty="0" err="1"/>
              <a:t>layers</a:t>
            </a:r>
            <a:r>
              <a:rPr lang="fi-FI" sz="1600" dirty="0"/>
              <a:t> and B </a:t>
            </a:r>
            <a:r>
              <a:rPr lang="fi-FI" sz="1600" dirty="0" err="1"/>
              <a:t>diffusion</a:t>
            </a:r>
            <a:r>
              <a:rPr lang="fi-FI" sz="1600" dirty="0"/>
              <a:t> (IST, NCSRD,…)</a:t>
            </a:r>
          </a:p>
          <a:p>
            <a:pPr marL="285750" indent="-285750">
              <a:spcBef>
                <a:spcPts val="600"/>
              </a:spcBef>
              <a:buFont typeface="Arial" panose="020B0604020202020204" pitchFamily="34" charset="0"/>
              <a:buChar char="•"/>
            </a:pPr>
            <a:r>
              <a:rPr lang="en-US" b="1" dirty="0"/>
              <a:t>Discussion points</a:t>
            </a:r>
          </a:p>
          <a:p>
            <a:pPr marL="742950" lvl="1" indent="-285750">
              <a:buFont typeface="Wingdings" panose="05000000000000000000" pitchFamily="2" charset="2"/>
              <a:buChar char="ü"/>
            </a:pPr>
            <a:r>
              <a:rPr lang="en-US" sz="1600" i="1" dirty="0"/>
              <a:t>Shall we concentrate on emulating co-deposits rather than layers from </a:t>
            </a:r>
            <a:r>
              <a:rPr lang="en-US" sz="1600" i="1" dirty="0" err="1"/>
              <a:t>boronizations</a:t>
            </a:r>
            <a:r>
              <a:rPr lang="en-US" sz="1600" i="1" dirty="0"/>
              <a:t>?</a:t>
            </a:r>
          </a:p>
          <a:p>
            <a:pPr marL="742950" lvl="1" indent="-285750">
              <a:buFont typeface="Wingdings" panose="05000000000000000000" pitchFamily="2" charset="2"/>
              <a:buChar char="ü"/>
            </a:pPr>
            <a:r>
              <a:rPr lang="en-US" sz="1600" i="1" dirty="0"/>
              <a:t>Should one produce a protective, passivating layer on top?</a:t>
            </a:r>
          </a:p>
        </p:txBody>
      </p:sp>
    </p:spTree>
    <p:extLst>
      <p:ext uri="{BB962C8B-B14F-4D97-AF65-F5344CB8AC3E}">
        <p14:creationId xmlns:p14="http://schemas.microsoft.com/office/powerpoint/2010/main" val="376114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AABF3F-D6AB-D81F-ADE4-1656F5C73A37}"/>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F60CBE4B-E44D-BDDE-2A19-6A3BED2FFB9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5" name="Titre 1">
            <a:extLst>
              <a:ext uri="{FF2B5EF4-FFF2-40B4-BE49-F238E27FC236}">
                <a16:creationId xmlns:a16="http://schemas.microsoft.com/office/drawing/2014/main" id="{325EF1F9-29FA-46C5-F86A-BCBA6FA26480}"/>
              </a:ext>
            </a:extLst>
          </p:cNvPr>
          <p:cNvSpPr>
            <a:spLocks noGrp="1"/>
          </p:cNvSpPr>
          <p:nvPr>
            <p:ph type="title"/>
          </p:nvPr>
        </p:nvSpPr>
        <p:spPr>
          <a:xfrm>
            <a:off x="983432" y="192515"/>
            <a:ext cx="11103024" cy="457200"/>
          </a:xfrm>
        </p:spPr>
        <p:txBody>
          <a:bodyPr/>
          <a:lstStyle/>
          <a:p>
            <a:r>
              <a:rPr lang="fr-FR" dirty="0" err="1"/>
              <a:t>Concluding</a:t>
            </a:r>
            <a:r>
              <a:rPr lang="fr-FR" dirty="0"/>
              <a:t> </a:t>
            </a:r>
            <a:r>
              <a:rPr lang="fr-FR" dirty="0" err="1"/>
              <a:t>remarks</a:t>
            </a:r>
            <a:endParaRPr lang="fr-FR" dirty="0"/>
          </a:p>
        </p:txBody>
      </p:sp>
      <p:sp>
        <p:nvSpPr>
          <p:cNvPr id="6" name="TextBox 5">
            <a:extLst>
              <a:ext uri="{FF2B5EF4-FFF2-40B4-BE49-F238E27FC236}">
                <a16:creationId xmlns:a16="http://schemas.microsoft.com/office/drawing/2014/main" id="{E408280C-B6C9-7816-5307-236F04B4C5AE}"/>
              </a:ext>
            </a:extLst>
          </p:cNvPr>
          <p:cNvSpPr txBox="1"/>
          <p:nvPr/>
        </p:nvSpPr>
        <p:spPr bwMode="auto">
          <a:xfrm>
            <a:off x="360040" y="886614"/>
            <a:ext cx="11517221" cy="3323987"/>
          </a:xfrm>
          <a:prstGeom prst="rect">
            <a:avLst/>
          </a:prstGeom>
          <a:noFill/>
        </p:spPr>
        <p:txBody>
          <a:bodyPr wrap="square" rtlCol="0">
            <a:spAutoFit/>
          </a:bodyPr>
          <a:lstStyle/>
          <a:p>
            <a:pPr marL="285750" indent="-285750">
              <a:buFont typeface="Arial" panose="020B0604020202020204" pitchFamily="34" charset="0"/>
              <a:buChar char="•"/>
            </a:pPr>
            <a:r>
              <a:rPr lang="fi-FI" b="1" dirty="0" err="1">
                <a:solidFill>
                  <a:srgbClr val="FF0000"/>
                </a:solidFill>
              </a:rPr>
              <a:t>Good</a:t>
            </a:r>
            <a:r>
              <a:rPr lang="fi-FI" b="1" dirty="0">
                <a:solidFill>
                  <a:srgbClr val="FF0000"/>
                </a:solidFill>
              </a:rPr>
              <a:t> </a:t>
            </a:r>
            <a:r>
              <a:rPr lang="fi-FI" b="1" dirty="0" err="1">
                <a:solidFill>
                  <a:srgbClr val="FF0000"/>
                </a:solidFill>
              </a:rPr>
              <a:t>analysis</a:t>
            </a:r>
            <a:r>
              <a:rPr lang="fi-FI" b="1" dirty="0">
                <a:solidFill>
                  <a:srgbClr val="FF0000"/>
                </a:solidFill>
              </a:rPr>
              <a:t> </a:t>
            </a:r>
            <a:r>
              <a:rPr lang="fi-FI" b="1" dirty="0" err="1">
                <a:solidFill>
                  <a:srgbClr val="FF0000"/>
                </a:solidFill>
              </a:rPr>
              <a:t>capabilities</a:t>
            </a:r>
            <a:r>
              <a:rPr lang="fi-FI" b="1" dirty="0">
                <a:solidFill>
                  <a:srgbClr val="FF0000"/>
                </a:solidFill>
              </a:rPr>
              <a:t> </a:t>
            </a:r>
            <a:r>
              <a:rPr lang="fi-FI" b="1" dirty="0" err="1">
                <a:solidFill>
                  <a:srgbClr val="FF0000"/>
                </a:solidFill>
              </a:rPr>
              <a:t>available</a:t>
            </a:r>
            <a:r>
              <a:rPr lang="fi-FI" b="1" dirty="0">
                <a:solidFill>
                  <a:srgbClr val="FF0000"/>
                </a:solidFill>
              </a:rPr>
              <a:t> </a:t>
            </a:r>
            <a:r>
              <a:rPr lang="fi-FI" dirty="0"/>
              <a:t>for </a:t>
            </a:r>
            <a:r>
              <a:rPr lang="fi-FI" dirty="0" err="1"/>
              <a:t>studying</a:t>
            </a:r>
            <a:r>
              <a:rPr lang="fi-FI" dirty="0"/>
              <a:t> </a:t>
            </a:r>
            <a:r>
              <a:rPr lang="fi-FI" dirty="0" err="1"/>
              <a:t>the</a:t>
            </a:r>
            <a:r>
              <a:rPr lang="fi-FI" dirty="0"/>
              <a:t> </a:t>
            </a:r>
            <a:r>
              <a:rPr lang="fi-FI" dirty="0" err="1"/>
              <a:t>properties</a:t>
            </a:r>
            <a:r>
              <a:rPr lang="fi-FI" dirty="0"/>
              <a:t> of B </a:t>
            </a:r>
            <a:r>
              <a:rPr lang="fi-FI" dirty="0" err="1"/>
              <a:t>layers</a:t>
            </a:r>
            <a:endParaRPr lang="fi-FI" dirty="0"/>
          </a:p>
          <a:p>
            <a:pPr marL="742950" lvl="1" indent="-285750">
              <a:buFont typeface="Wingdings" panose="05000000000000000000" pitchFamily="2" charset="2"/>
              <a:buChar char="ü"/>
            </a:pPr>
            <a:r>
              <a:rPr lang="fi-FI" sz="1600" dirty="0"/>
              <a:t>B is </a:t>
            </a:r>
            <a:r>
              <a:rPr lang="fi-FI" sz="1600" dirty="0" err="1"/>
              <a:t>not</a:t>
            </a:r>
            <a:r>
              <a:rPr lang="fi-FI" sz="1600" dirty="0"/>
              <a:t> a </a:t>
            </a:r>
            <a:r>
              <a:rPr lang="fi-FI" sz="1600" dirty="0" err="1"/>
              <a:t>particularly</a:t>
            </a:r>
            <a:r>
              <a:rPr lang="fi-FI" sz="1600" dirty="0"/>
              <a:t> </a:t>
            </a:r>
            <a:r>
              <a:rPr lang="fi-FI" sz="1600" dirty="0" err="1"/>
              <a:t>difficult</a:t>
            </a:r>
            <a:r>
              <a:rPr lang="fi-FI" sz="1600" dirty="0"/>
              <a:t> </a:t>
            </a:r>
            <a:r>
              <a:rPr lang="fi-FI" sz="1600" dirty="0" err="1"/>
              <a:t>element</a:t>
            </a:r>
            <a:r>
              <a:rPr lang="fi-FI" sz="1600" dirty="0"/>
              <a:t> to </a:t>
            </a:r>
            <a:r>
              <a:rPr lang="fi-FI" sz="1600" dirty="0" err="1"/>
              <a:t>be</a:t>
            </a:r>
            <a:r>
              <a:rPr lang="fi-FI" sz="1600" dirty="0"/>
              <a:t> </a:t>
            </a:r>
            <a:r>
              <a:rPr lang="fi-FI" sz="1600" dirty="0" err="1"/>
              <a:t>measured</a:t>
            </a:r>
            <a:r>
              <a:rPr lang="fi-FI" sz="1600" dirty="0"/>
              <a:t> </a:t>
            </a:r>
            <a:r>
              <a:rPr lang="fi-FI" sz="1600" dirty="0" err="1"/>
              <a:t>by</a:t>
            </a:r>
            <a:r>
              <a:rPr lang="fi-FI" sz="1600" dirty="0"/>
              <a:t> </a:t>
            </a:r>
            <a:r>
              <a:rPr lang="fi-FI" sz="1600" dirty="0" err="1"/>
              <a:t>the</a:t>
            </a:r>
            <a:r>
              <a:rPr lang="fi-FI" sz="1600" dirty="0"/>
              <a:t> </a:t>
            </a:r>
            <a:r>
              <a:rPr lang="fi-FI" sz="1600" dirty="0" err="1"/>
              <a:t>various</a:t>
            </a:r>
            <a:r>
              <a:rPr lang="fi-FI" sz="1600" dirty="0"/>
              <a:t> </a:t>
            </a:r>
            <a:r>
              <a:rPr lang="fi-FI" sz="1600" dirty="0" err="1"/>
              <a:t>methods</a:t>
            </a:r>
            <a:endParaRPr lang="fi-FI" sz="1600" dirty="0"/>
          </a:p>
          <a:p>
            <a:pPr marL="742950" lvl="1" indent="-285750">
              <a:buFont typeface="Wingdings" panose="05000000000000000000" pitchFamily="2" charset="2"/>
              <a:buChar char="ü"/>
            </a:pPr>
            <a:r>
              <a:rPr lang="fi-FI" sz="1600" dirty="0" err="1"/>
              <a:t>Two</a:t>
            </a:r>
            <a:r>
              <a:rPr lang="fi-FI" sz="1600" dirty="0"/>
              <a:t> </a:t>
            </a:r>
            <a:r>
              <a:rPr lang="fi-FI" sz="1600" dirty="0" err="1"/>
              <a:t>stable</a:t>
            </a:r>
            <a:r>
              <a:rPr lang="fi-FI" sz="1600" dirty="0"/>
              <a:t> </a:t>
            </a:r>
            <a:r>
              <a:rPr lang="fi-FI" sz="1600" dirty="0" err="1"/>
              <a:t>isotopes</a:t>
            </a:r>
            <a:r>
              <a:rPr lang="fi-FI" sz="1600" dirty="0"/>
              <a:t> (</a:t>
            </a:r>
            <a:r>
              <a:rPr lang="fi-FI" sz="1600" baseline="30000" dirty="0"/>
              <a:t>10</a:t>
            </a:r>
            <a:r>
              <a:rPr lang="fi-FI" sz="1600" dirty="0"/>
              <a:t>B and </a:t>
            </a:r>
            <a:r>
              <a:rPr lang="fi-FI" sz="1600" baseline="30000" dirty="0"/>
              <a:t>11</a:t>
            </a:r>
            <a:r>
              <a:rPr lang="fi-FI" sz="1600" dirty="0"/>
              <a:t>B) </a:t>
            </a:r>
            <a:r>
              <a:rPr lang="fi-FI" sz="1600" dirty="0" err="1"/>
              <a:t>provide</a:t>
            </a:r>
            <a:r>
              <a:rPr lang="fi-FI" sz="1600" dirty="0"/>
              <a:t> an </a:t>
            </a:r>
            <a:r>
              <a:rPr lang="fi-FI" sz="1600" dirty="0" err="1"/>
              <a:t>additional</a:t>
            </a:r>
            <a:r>
              <a:rPr lang="fi-FI" sz="1600" dirty="0"/>
              <a:t> </a:t>
            </a:r>
            <a:r>
              <a:rPr lang="fi-FI" sz="1600" dirty="0" err="1"/>
              <a:t>tool</a:t>
            </a:r>
            <a:r>
              <a:rPr lang="fi-FI" sz="1600" dirty="0"/>
              <a:t> for </a:t>
            </a:r>
            <a:r>
              <a:rPr lang="fi-FI" sz="1600" dirty="0" err="1"/>
              <a:t>measurements</a:t>
            </a:r>
            <a:endParaRPr lang="fi-FI" sz="1600" dirty="0"/>
          </a:p>
          <a:p>
            <a:pPr marL="742950" lvl="1" indent="-285750">
              <a:buFont typeface="Wingdings" panose="05000000000000000000" pitchFamily="2" charset="2"/>
              <a:buChar char="ü"/>
            </a:pPr>
            <a:r>
              <a:rPr lang="fi-FI" sz="1600" i="1" u="sng" dirty="0"/>
              <a:t>CAVEAT:</a:t>
            </a:r>
            <a:r>
              <a:rPr lang="fi-FI" sz="1600" dirty="0"/>
              <a:t> B </a:t>
            </a:r>
            <a:r>
              <a:rPr lang="fi-FI" sz="1600" dirty="0" err="1"/>
              <a:t>shows</a:t>
            </a:r>
            <a:r>
              <a:rPr lang="fi-FI" sz="1600" dirty="0"/>
              <a:t> </a:t>
            </a:r>
            <a:r>
              <a:rPr lang="fi-FI" sz="1600" dirty="0" err="1"/>
              <a:t>complicated</a:t>
            </a:r>
            <a:r>
              <a:rPr lang="fi-FI" sz="1600" dirty="0"/>
              <a:t> </a:t>
            </a:r>
            <a:r>
              <a:rPr lang="fi-FI" sz="1600" dirty="0" err="1"/>
              <a:t>chemistry</a:t>
            </a:r>
            <a:r>
              <a:rPr lang="fi-FI" sz="1600" dirty="0"/>
              <a:t> and is </a:t>
            </a:r>
            <a:r>
              <a:rPr lang="fi-FI" sz="1600" dirty="0" err="1"/>
              <a:t>highly</a:t>
            </a:r>
            <a:r>
              <a:rPr lang="fi-FI" sz="1600" dirty="0"/>
              <a:t> </a:t>
            </a:r>
            <a:r>
              <a:rPr lang="fi-FI" sz="1600" dirty="0" err="1"/>
              <a:t>reactive</a:t>
            </a:r>
            <a:r>
              <a:rPr lang="fi-FI" sz="1600" dirty="0"/>
              <a:t>, </a:t>
            </a:r>
            <a:r>
              <a:rPr lang="fi-FI" sz="1600" dirty="0" err="1"/>
              <a:t>thus</a:t>
            </a:r>
            <a:r>
              <a:rPr lang="fi-FI" sz="1600" dirty="0"/>
              <a:t> </a:t>
            </a:r>
            <a:r>
              <a:rPr lang="fi-FI" sz="1600" dirty="0" err="1"/>
              <a:t>all</a:t>
            </a:r>
            <a:r>
              <a:rPr lang="fi-FI" sz="1600" dirty="0"/>
              <a:t> </a:t>
            </a:r>
            <a:r>
              <a:rPr lang="fi-FI" sz="1600" dirty="0" err="1"/>
              <a:t>types</a:t>
            </a:r>
            <a:r>
              <a:rPr lang="fi-FI" sz="1600" dirty="0"/>
              <a:t> of </a:t>
            </a:r>
            <a:r>
              <a:rPr lang="fi-FI" sz="1600" dirty="0" err="1"/>
              <a:t>phases</a:t>
            </a:r>
            <a:r>
              <a:rPr lang="fi-FI" sz="1600" dirty="0"/>
              <a:t> </a:t>
            </a:r>
            <a:r>
              <a:rPr lang="fi-FI" sz="1600" dirty="0" err="1"/>
              <a:t>can</a:t>
            </a:r>
            <a:r>
              <a:rPr lang="fi-FI" sz="1600" dirty="0"/>
              <a:t> </a:t>
            </a:r>
            <a:r>
              <a:rPr lang="fi-FI" sz="1600" dirty="0" err="1"/>
              <a:t>be</a:t>
            </a:r>
            <a:r>
              <a:rPr lang="fi-FI" sz="1600" dirty="0"/>
              <a:t> </a:t>
            </a:r>
            <a:r>
              <a:rPr lang="fi-FI" sz="1600" dirty="0" err="1"/>
              <a:t>formed</a:t>
            </a:r>
            <a:r>
              <a:rPr lang="fi-FI" sz="1600" dirty="0"/>
              <a:t> </a:t>
            </a:r>
          </a:p>
          <a:p>
            <a:pPr marL="285750" indent="-285750">
              <a:spcBef>
                <a:spcPts val="600"/>
              </a:spcBef>
              <a:buFont typeface="Arial" panose="020B0604020202020204" pitchFamily="34" charset="0"/>
              <a:buChar char="•"/>
            </a:pPr>
            <a:r>
              <a:rPr lang="fi-FI" b="1" dirty="0" err="1">
                <a:solidFill>
                  <a:srgbClr val="0070C0"/>
                </a:solidFill>
              </a:rPr>
              <a:t>Several</a:t>
            </a:r>
            <a:r>
              <a:rPr lang="fi-FI" b="1" dirty="0">
                <a:solidFill>
                  <a:srgbClr val="0070C0"/>
                </a:solidFill>
              </a:rPr>
              <a:t> </a:t>
            </a:r>
            <a:r>
              <a:rPr lang="fi-FI" b="1" dirty="0" err="1">
                <a:solidFill>
                  <a:srgbClr val="0070C0"/>
                </a:solidFill>
              </a:rPr>
              <a:t>labs</a:t>
            </a:r>
            <a:r>
              <a:rPr lang="fi-FI" b="1" dirty="0">
                <a:solidFill>
                  <a:srgbClr val="0070C0"/>
                </a:solidFill>
              </a:rPr>
              <a:t> </a:t>
            </a:r>
            <a:r>
              <a:rPr lang="fi-FI" b="1" dirty="0" err="1">
                <a:solidFill>
                  <a:srgbClr val="0070C0"/>
                </a:solidFill>
              </a:rPr>
              <a:t>can</a:t>
            </a:r>
            <a:r>
              <a:rPr lang="fi-FI" b="1" dirty="0">
                <a:solidFill>
                  <a:srgbClr val="0070C0"/>
                </a:solidFill>
              </a:rPr>
              <a:t> </a:t>
            </a:r>
            <a:r>
              <a:rPr lang="fi-FI" b="1" dirty="0" err="1">
                <a:solidFill>
                  <a:srgbClr val="0070C0"/>
                </a:solidFill>
              </a:rPr>
              <a:t>produce</a:t>
            </a:r>
            <a:r>
              <a:rPr lang="fi-FI" b="1" dirty="0">
                <a:solidFill>
                  <a:srgbClr val="0070C0"/>
                </a:solidFill>
              </a:rPr>
              <a:t> B </a:t>
            </a:r>
            <a:r>
              <a:rPr lang="fi-FI" b="1" dirty="0" err="1">
                <a:solidFill>
                  <a:srgbClr val="0070C0"/>
                </a:solidFill>
              </a:rPr>
              <a:t>reference</a:t>
            </a:r>
            <a:r>
              <a:rPr lang="fi-FI" b="1" dirty="0">
                <a:solidFill>
                  <a:srgbClr val="0070C0"/>
                </a:solidFill>
              </a:rPr>
              <a:t> </a:t>
            </a:r>
            <a:r>
              <a:rPr lang="fi-FI" b="1" dirty="0" err="1">
                <a:solidFill>
                  <a:srgbClr val="0070C0"/>
                </a:solidFill>
              </a:rPr>
              <a:t>layers</a:t>
            </a:r>
            <a:r>
              <a:rPr lang="fi-FI" b="1" dirty="0">
                <a:solidFill>
                  <a:srgbClr val="0070C0"/>
                </a:solidFill>
              </a:rPr>
              <a:t> </a:t>
            </a:r>
            <a:r>
              <a:rPr lang="fi-FI" dirty="0"/>
              <a:t>for </a:t>
            </a:r>
            <a:r>
              <a:rPr lang="fi-FI" dirty="0" err="1"/>
              <a:t>experiments</a:t>
            </a:r>
            <a:r>
              <a:rPr lang="fi-FI" dirty="0"/>
              <a:t> (</a:t>
            </a:r>
            <a:r>
              <a:rPr lang="fi-FI" dirty="0" err="1"/>
              <a:t>linear</a:t>
            </a:r>
            <a:r>
              <a:rPr lang="fi-FI" dirty="0"/>
              <a:t> </a:t>
            </a:r>
            <a:r>
              <a:rPr lang="fi-FI" dirty="0" err="1"/>
              <a:t>devices</a:t>
            </a:r>
            <a:r>
              <a:rPr lang="fi-FI" dirty="0"/>
              <a:t>, </a:t>
            </a:r>
            <a:r>
              <a:rPr lang="fi-FI" dirty="0" err="1"/>
              <a:t>laboratories</a:t>
            </a:r>
            <a:r>
              <a:rPr lang="fi-FI" dirty="0"/>
              <a:t>, </a:t>
            </a:r>
            <a:r>
              <a:rPr lang="fi-FI" dirty="0" err="1"/>
              <a:t>tokamak</a:t>
            </a:r>
            <a:r>
              <a:rPr lang="fi-FI" dirty="0"/>
              <a:t> </a:t>
            </a:r>
            <a:r>
              <a:rPr lang="fi-FI" dirty="0" err="1"/>
              <a:t>experiments</a:t>
            </a:r>
            <a:r>
              <a:rPr lang="fi-FI" dirty="0"/>
              <a:t>,…)</a:t>
            </a:r>
          </a:p>
          <a:p>
            <a:pPr marL="742950" lvl="1" indent="-285750">
              <a:buFont typeface="Wingdings" panose="05000000000000000000" pitchFamily="2" charset="2"/>
              <a:buChar char="ü"/>
            </a:pPr>
            <a:r>
              <a:rPr lang="fi-FI" sz="1600" dirty="0" err="1"/>
              <a:t>Mainly</a:t>
            </a:r>
            <a:r>
              <a:rPr lang="fi-FI" sz="1600" dirty="0"/>
              <a:t> </a:t>
            </a:r>
            <a:r>
              <a:rPr lang="fi-FI" sz="1600" dirty="0" err="1"/>
              <a:t>utilizing</a:t>
            </a:r>
            <a:r>
              <a:rPr lang="fi-FI" sz="1600" dirty="0"/>
              <a:t> </a:t>
            </a:r>
            <a:r>
              <a:rPr lang="fi-FI" sz="1600" dirty="0" err="1"/>
              <a:t>magnetron</a:t>
            </a:r>
            <a:r>
              <a:rPr lang="fi-FI" sz="1600" dirty="0"/>
              <a:t> </a:t>
            </a:r>
            <a:r>
              <a:rPr lang="fi-FI" sz="1600" dirty="0" err="1"/>
              <a:t>sputtering</a:t>
            </a:r>
            <a:endParaRPr lang="fi-FI" sz="1600" dirty="0"/>
          </a:p>
          <a:p>
            <a:pPr marL="742950" lvl="1" indent="-285750">
              <a:buFont typeface="Wingdings" panose="05000000000000000000" pitchFamily="2" charset="2"/>
              <a:buChar char="ü"/>
            </a:pPr>
            <a:r>
              <a:rPr lang="fi-FI" sz="1600" dirty="0" err="1"/>
              <a:t>Various</a:t>
            </a:r>
            <a:r>
              <a:rPr lang="fi-FI" sz="1600" dirty="0"/>
              <a:t> </a:t>
            </a:r>
            <a:r>
              <a:rPr lang="fi-FI" sz="1600" dirty="0" err="1"/>
              <a:t>parameters</a:t>
            </a:r>
            <a:r>
              <a:rPr lang="fi-FI" sz="1600" dirty="0"/>
              <a:t> </a:t>
            </a:r>
            <a:r>
              <a:rPr lang="fi-FI" sz="1600" dirty="0" err="1"/>
              <a:t>can</a:t>
            </a:r>
            <a:r>
              <a:rPr lang="fi-FI" sz="1600" dirty="0"/>
              <a:t> </a:t>
            </a:r>
            <a:r>
              <a:rPr lang="fi-FI" sz="1600" dirty="0" err="1"/>
              <a:t>be</a:t>
            </a:r>
            <a:r>
              <a:rPr lang="fi-FI" sz="1600" dirty="0"/>
              <a:t> </a:t>
            </a:r>
            <a:r>
              <a:rPr lang="fi-FI" sz="1600" dirty="0" err="1"/>
              <a:t>tailored</a:t>
            </a:r>
            <a:r>
              <a:rPr lang="fi-FI" sz="1600" dirty="0"/>
              <a:t> </a:t>
            </a:r>
            <a:r>
              <a:rPr lang="fi-FI" sz="1600" dirty="0" err="1"/>
              <a:t>during</a:t>
            </a:r>
            <a:r>
              <a:rPr lang="fi-FI" sz="1600" dirty="0"/>
              <a:t> </a:t>
            </a:r>
            <a:r>
              <a:rPr lang="fi-FI" sz="1600" dirty="0" err="1"/>
              <a:t>the</a:t>
            </a:r>
            <a:r>
              <a:rPr lang="fi-FI" sz="1600" dirty="0"/>
              <a:t> </a:t>
            </a:r>
            <a:r>
              <a:rPr lang="fi-FI" sz="1600" dirty="0" err="1"/>
              <a:t>production</a:t>
            </a:r>
            <a:r>
              <a:rPr lang="fi-FI" sz="1600" dirty="0"/>
              <a:t> (</a:t>
            </a:r>
            <a:r>
              <a:rPr lang="fi-FI" sz="1600" dirty="0" err="1"/>
              <a:t>morphology</a:t>
            </a:r>
            <a:r>
              <a:rPr lang="fi-FI" sz="1600" dirty="0"/>
              <a:t>, </a:t>
            </a:r>
            <a:r>
              <a:rPr lang="fi-FI" sz="1600" dirty="0" err="1"/>
              <a:t>structure</a:t>
            </a:r>
            <a:r>
              <a:rPr lang="fi-FI" sz="1600" dirty="0"/>
              <a:t>, </a:t>
            </a:r>
            <a:r>
              <a:rPr lang="fi-FI" sz="1600" dirty="0" err="1"/>
              <a:t>gas</a:t>
            </a:r>
            <a:r>
              <a:rPr lang="fi-FI" sz="1600" dirty="0"/>
              <a:t> </a:t>
            </a:r>
            <a:r>
              <a:rPr lang="fi-FI" sz="1600" dirty="0" err="1"/>
              <a:t>inclusions</a:t>
            </a:r>
            <a:r>
              <a:rPr lang="fi-FI" sz="1600" dirty="0"/>
              <a:t>,…)</a:t>
            </a:r>
          </a:p>
          <a:p>
            <a:pPr marL="742950" lvl="1" indent="-285750">
              <a:buFont typeface="Wingdings" panose="05000000000000000000" pitchFamily="2" charset="2"/>
              <a:buChar char="ü"/>
            </a:pPr>
            <a:r>
              <a:rPr lang="fi-FI" sz="1600" i="1" u="sng" dirty="0"/>
              <a:t>CAVEAT:</a:t>
            </a:r>
            <a:r>
              <a:rPr lang="fi-FI" sz="1600" dirty="0"/>
              <a:t> </a:t>
            </a:r>
            <a:r>
              <a:rPr lang="fi-FI" sz="1600" dirty="0" err="1"/>
              <a:t>Reactivity</a:t>
            </a:r>
            <a:r>
              <a:rPr lang="fi-FI" sz="1600" dirty="0"/>
              <a:t> </a:t>
            </a:r>
            <a:r>
              <a:rPr lang="fi-FI" sz="1600" dirty="0" err="1"/>
              <a:t>with</a:t>
            </a:r>
            <a:r>
              <a:rPr lang="fi-FI" sz="1600" dirty="0"/>
              <a:t> O </a:t>
            </a:r>
            <a:r>
              <a:rPr lang="fi-FI" sz="1600" dirty="0" err="1"/>
              <a:t>indicates</a:t>
            </a:r>
            <a:r>
              <a:rPr lang="fi-FI" sz="1600" dirty="0"/>
              <a:t> </a:t>
            </a:r>
            <a:r>
              <a:rPr lang="fi-FI" sz="1600" dirty="0" err="1"/>
              <a:t>that</a:t>
            </a:r>
            <a:r>
              <a:rPr lang="fi-FI" sz="1600" dirty="0"/>
              <a:t> </a:t>
            </a:r>
            <a:r>
              <a:rPr lang="fi-FI" sz="1600" dirty="0" err="1"/>
              <a:t>measurements</a:t>
            </a:r>
            <a:r>
              <a:rPr lang="fi-FI" sz="1600" dirty="0"/>
              <a:t> </a:t>
            </a:r>
            <a:r>
              <a:rPr lang="fi-FI" sz="1600" dirty="0" err="1"/>
              <a:t>should</a:t>
            </a:r>
            <a:r>
              <a:rPr lang="fi-FI" sz="1600" dirty="0"/>
              <a:t> </a:t>
            </a:r>
            <a:r>
              <a:rPr lang="fi-FI" sz="1600" dirty="0" err="1"/>
              <a:t>be</a:t>
            </a:r>
            <a:r>
              <a:rPr lang="fi-FI" sz="1600" dirty="0"/>
              <a:t> </a:t>
            </a:r>
            <a:r>
              <a:rPr lang="fi-FI" sz="1600" dirty="0" err="1"/>
              <a:t>done</a:t>
            </a:r>
            <a:r>
              <a:rPr lang="fi-FI" sz="1600" dirty="0"/>
              <a:t> as </a:t>
            </a:r>
            <a:r>
              <a:rPr lang="fi-FI" sz="1600" dirty="0" err="1"/>
              <a:t>soon</a:t>
            </a:r>
            <a:r>
              <a:rPr lang="fi-FI" sz="1600" dirty="0"/>
              <a:t> as </a:t>
            </a:r>
            <a:r>
              <a:rPr lang="fi-FI" sz="1600" dirty="0" err="1"/>
              <a:t>possible</a:t>
            </a:r>
            <a:r>
              <a:rPr lang="fi-FI" sz="1600" dirty="0"/>
              <a:t> </a:t>
            </a:r>
            <a:r>
              <a:rPr lang="fi-FI" sz="1600" dirty="0" err="1"/>
              <a:t>after</a:t>
            </a:r>
            <a:r>
              <a:rPr lang="fi-FI" sz="1600" dirty="0"/>
              <a:t> </a:t>
            </a:r>
            <a:r>
              <a:rPr lang="fi-FI" sz="1600" dirty="0" err="1"/>
              <a:t>production</a:t>
            </a:r>
            <a:r>
              <a:rPr lang="fi-FI" sz="1600" dirty="0"/>
              <a:t> </a:t>
            </a:r>
            <a:r>
              <a:rPr lang="fi-FI" sz="1600" dirty="0" err="1"/>
              <a:t>or</a:t>
            </a:r>
            <a:r>
              <a:rPr lang="fi-FI" sz="1600" dirty="0"/>
              <a:t> </a:t>
            </a:r>
            <a:r>
              <a:rPr lang="fi-FI" sz="1600" i="1" dirty="0"/>
              <a:t>in </a:t>
            </a:r>
            <a:r>
              <a:rPr lang="fi-FI" sz="1600" i="1" dirty="0" err="1"/>
              <a:t>situ</a:t>
            </a:r>
            <a:endParaRPr lang="fi-FI" sz="1600" i="1" dirty="0"/>
          </a:p>
          <a:p>
            <a:pPr marL="285750" indent="-285750">
              <a:spcBef>
                <a:spcPts val="600"/>
              </a:spcBef>
              <a:buFont typeface="Arial" panose="020B0604020202020204" pitchFamily="34" charset="0"/>
              <a:buChar char="•"/>
            </a:pPr>
            <a:r>
              <a:rPr lang="fi-FI" dirty="0" err="1"/>
              <a:t>Reproducing</a:t>
            </a:r>
            <a:r>
              <a:rPr lang="fi-FI" dirty="0"/>
              <a:t> </a:t>
            </a:r>
            <a:r>
              <a:rPr lang="fi-FI" dirty="0" err="1"/>
              <a:t>boronization</a:t>
            </a:r>
            <a:r>
              <a:rPr lang="fi-FI" dirty="0"/>
              <a:t> </a:t>
            </a:r>
            <a:r>
              <a:rPr lang="fi-FI" dirty="0" err="1"/>
              <a:t>layers</a:t>
            </a:r>
            <a:r>
              <a:rPr lang="fi-FI" dirty="0"/>
              <a:t> </a:t>
            </a:r>
            <a:r>
              <a:rPr lang="fi-FI" dirty="0" err="1"/>
              <a:t>remains</a:t>
            </a:r>
            <a:r>
              <a:rPr lang="fi-FI" dirty="0"/>
              <a:t> a </a:t>
            </a:r>
            <a:r>
              <a:rPr lang="fi-FI" dirty="0" err="1"/>
              <a:t>challenge</a:t>
            </a:r>
            <a:r>
              <a:rPr lang="fi-FI" dirty="0"/>
              <a:t> </a:t>
            </a:r>
            <a:r>
              <a:rPr lang="fi-FI" dirty="0" err="1"/>
              <a:t>while</a:t>
            </a:r>
            <a:r>
              <a:rPr lang="fi-FI" dirty="0"/>
              <a:t> </a:t>
            </a:r>
            <a:r>
              <a:rPr lang="fi-FI" b="1" dirty="0" err="1">
                <a:solidFill>
                  <a:srgbClr val="FF0000"/>
                </a:solidFill>
              </a:rPr>
              <a:t>production</a:t>
            </a:r>
            <a:r>
              <a:rPr lang="fi-FI" b="1" dirty="0">
                <a:solidFill>
                  <a:srgbClr val="FF0000"/>
                </a:solidFill>
              </a:rPr>
              <a:t> of </a:t>
            </a:r>
            <a:r>
              <a:rPr lang="fi-FI" b="1" dirty="0" err="1">
                <a:solidFill>
                  <a:srgbClr val="FF0000"/>
                </a:solidFill>
              </a:rPr>
              <a:t>layers</a:t>
            </a:r>
            <a:r>
              <a:rPr lang="fi-FI" b="1" dirty="0">
                <a:solidFill>
                  <a:srgbClr val="FF0000"/>
                </a:solidFill>
              </a:rPr>
              <a:t> </a:t>
            </a:r>
            <a:r>
              <a:rPr lang="fi-FI" b="1" dirty="0" err="1">
                <a:solidFill>
                  <a:srgbClr val="FF0000"/>
                </a:solidFill>
              </a:rPr>
              <a:t>simulating</a:t>
            </a:r>
            <a:r>
              <a:rPr lang="fi-FI" b="1" dirty="0">
                <a:solidFill>
                  <a:srgbClr val="FF0000"/>
                </a:solidFill>
              </a:rPr>
              <a:t> </a:t>
            </a:r>
            <a:r>
              <a:rPr lang="fi-FI" b="1" dirty="0" err="1">
                <a:solidFill>
                  <a:srgbClr val="FF0000"/>
                </a:solidFill>
              </a:rPr>
              <a:t>co-deposits</a:t>
            </a:r>
            <a:r>
              <a:rPr lang="fi-FI" b="1" dirty="0">
                <a:solidFill>
                  <a:srgbClr val="FF0000"/>
                </a:solidFill>
              </a:rPr>
              <a:t> </a:t>
            </a:r>
            <a:r>
              <a:rPr lang="fi-FI" dirty="0" err="1"/>
              <a:t>poses</a:t>
            </a:r>
            <a:r>
              <a:rPr lang="fi-FI" dirty="0"/>
              <a:t> an ”</a:t>
            </a:r>
            <a:r>
              <a:rPr lang="fi-FI" dirty="0" err="1"/>
              <a:t>easier</a:t>
            </a:r>
            <a:r>
              <a:rPr lang="fi-FI" dirty="0"/>
              <a:t>” </a:t>
            </a:r>
            <a:r>
              <a:rPr lang="fi-FI" dirty="0" err="1"/>
              <a:t>exercise</a:t>
            </a:r>
            <a:endParaRPr lang="fi-FI" dirty="0"/>
          </a:p>
          <a:p>
            <a:pPr marL="742950" lvl="1" indent="-285750">
              <a:buFont typeface="Wingdings" panose="05000000000000000000" pitchFamily="2" charset="2"/>
              <a:buChar char="ü"/>
            </a:pPr>
            <a:r>
              <a:rPr lang="fi-FI" sz="1600" dirty="0" err="1"/>
              <a:t>We</a:t>
            </a:r>
            <a:r>
              <a:rPr lang="fi-FI" sz="1600" dirty="0"/>
              <a:t> </a:t>
            </a:r>
            <a:r>
              <a:rPr lang="fi-FI" sz="1600" dirty="0" err="1"/>
              <a:t>already</a:t>
            </a:r>
            <a:r>
              <a:rPr lang="fi-FI" sz="1600" dirty="0"/>
              <a:t> </a:t>
            </a:r>
            <a:r>
              <a:rPr lang="fi-FI" sz="1600" dirty="0" err="1"/>
              <a:t>have</a:t>
            </a:r>
            <a:r>
              <a:rPr lang="fi-FI" sz="1600" dirty="0"/>
              <a:t> </a:t>
            </a:r>
            <a:r>
              <a:rPr lang="fi-FI" sz="1600" dirty="0" err="1"/>
              <a:t>lots</a:t>
            </a:r>
            <a:r>
              <a:rPr lang="fi-FI" sz="1600" dirty="0"/>
              <a:t> of data </a:t>
            </a:r>
            <a:r>
              <a:rPr lang="fi-FI" sz="1600" dirty="0" err="1"/>
              <a:t>from</a:t>
            </a:r>
            <a:r>
              <a:rPr lang="fi-FI" sz="1600" dirty="0"/>
              <a:t> AUG and WEST to set </a:t>
            </a:r>
            <a:r>
              <a:rPr lang="fi-FI" sz="1600" dirty="0" err="1"/>
              <a:t>the</a:t>
            </a:r>
            <a:r>
              <a:rPr lang="fi-FI" sz="1600" dirty="0"/>
              <a:t> </a:t>
            </a:r>
            <a:r>
              <a:rPr lang="fi-FI" sz="1600" dirty="0" err="1"/>
              <a:t>targets</a:t>
            </a:r>
            <a:r>
              <a:rPr lang="fi-FI" sz="1600" dirty="0"/>
              <a:t> for </a:t>
            </a:r>
            <a:r>
              <a:rPr lang="fi-FI" sz="1600" dirty="0" err="1"/>
              <a:t>sample</a:t>
            </a:r>
            <a:r>
              <a:rPr lang="fi-FI" sz="1600" dirty="0"/>
              <a:t> </a:t>
            </a:r>
            <a:r>
              <a:rPr lang="fi-FI" sz="1600" dirty="0" err="1"/>
              <a:t>production</a:t>
            </a:r>
            <a:r>
              <a:rPr lang="fi-FI" sz="1600" dirty="0"/>
              <a:t> and </a:t>
            </a:r>
            <a:r>
              <a:rPr lang="fi-FI" sz="1600" dirty="0" err="1"/>
              <a:t>analyses</a:t>
            </a:r>
            <a:endParaRPr lang="fi-FI" sz="1600" dirty="0"/>
          </a:p>
          <a:p>
            <a:pPr marL="742950" lvl="1" indent="-285750">
              <a:buFont typeface="Wingdings" panose="05000000000000000000" pitchFamily="2" charset="2"/>
              <a:buChar char="ü"/>
            </a:pPr>
            <a:r>
              <a:rPr lang="fi-FI" sz="1600" dirty="0"/>
              <a:t>IAP </a:t>
            </a:r>
            <a:r>
              <a:rPr lang="fi-FI" sz="1600" dirty="0" err="1"/>
              <a:t>has</a:t>
            </a:r>
            <a:r>
              <a:rPr lang="fi-FI" sz="1600" dirty="0"/>
              <a:t> </a:t>
            </a:r>
            <a:r>
              <a:rPr lang="fi-FI" sz="1600" dirty="0" err="1"/>
              <a:t>recently</a:t>
            </a:r>
            <a:r>
              <a:rPr lang="fi-FI" sz="1600" dirty="0"/>
              <a:t> </a:t>
            </a:r>
            <a:r>
              <a:rPr lang="fi-FI" sz="1600" dirty="0" err="1"/>
              <a:t>come</a:t>
            </a:r>
            <a:r>
              <a:rPr lang="fi-FI" sz="1600" dirty="0"/>
              <a:t> </a:t>
            </a:r>
            <a:r>
              <a:rPr lang="fi-FI" sz="1600" dirty="0" err="1"/>
              <a:t>up</a:t>
            </a:r>
            <a:r>
              <a:rPr lang="fi-FI" sz="1600" dirty="0"/>
              <a:t> </a:t>
            </a:r>
            <a:r>
              <a:rPr lang="fi-FI" sz="1600" dirty="0" err="1"/>
              <a:t>with</a:t>
            </a:r>
            <a:r>
              <a:rPr lang="fi-FI" sz="1600" dirty="0"/>
              <a:t> a </a:t>
            </a:r>
            <a:r>
              <a:rPr lang="en-US" sz="1600" b="1" dirty="0"/>
              <a:t>new RF-PECVD setup with diborane B</a:t>
            </a:r>
            <a:r>
              <a:rPr lang="en-US" sz="1600" b="1" baseline="-25000" dirty="0"/>
              <a:t>2</a:t>
            </a:r>
            <a:r>
              <a:rPr lang="en-US" sz="1600" b="1" dirty="0"/>
              <a:t>H</a:t>
            </a:r>
            <a:r>
              <a:rPr lang="en-US" sz="1600" b="1" baseline="-25000" dirty="0"/>
              <a:t>6</a:t>
            </a:r>
            <a:r>
              <a:rPr lang="en-US" sz="1600" b="1" dirty="0"/>
              <a:t> </a:t>
            </a:r>
            <a:r>
              <a:rPr lang="en-US" sz="1600" dirty="0"/>
              <a:t>as precursor </a:t>
            </a:r>
            <a:endParaRPr lang="fi-FI" sz="1600" dirty="0"/>
          </a:p>
        </p:txBody>
      </p:sp>
      <p:grpSp>
        <p:nvGrpSpPr>
          <p:cNvPr id="2" name="Group 1">
            <a:extLst>
              <a:ext uri="{FF2B5EF4-FFF2-40B4-BE49-F238E27FC236}">
                <a16:creationId xmlns:a16="http://schemas.microsoft.com/office/drawing/2014/main" id="{7C4F20F7-C1A8-0AC7-2876-53AFFC27A506}"/>
              </a:ext>
            </a:extLst>
          </p:cNvPr>
          <p:cNvGrpSpPr/>
          <p:nvPr/>
        </p:nvGrpSpPr>
        <p:grpSpPr>
          <a:xfrm>
            <a:off x="825624" y="4280254"/>
            <a:ext cx="8857560" cy="1893303"/>
            <a:chOff x="-155452" y="4374815"/>
            <a:chExt cx="8857560" cy="1893303"/>
          </a:xfrm>
        </p:grpSpPr>
        <p:grpSp>
          <p:nvGrpSpPr>
            <p:cNvPr id="7" name="Group 6">
              <a:extLst>
                <a:ext uri="{FF2B5EF4-FFF2-40B4-BE49-F238E27FC236}">
                  <a16:creationId xmlns:a16="http://schemas.microsoft.com/office/drawing/2014/main" id="{1E76E5A9-9347-6179-A99D-6A7D7504EB36}"/>
                </a:ext>
              </a:extLst>
            </p:cNvPr>
            <p:cNvGrpSpPr/>
            <p:nvPr/>
          </p:nvGrpSpPr>
          <p:grpSpPr>
            <a:xfrm>
              <a:off x="-155452" y="4374815"/>
              <a:ext cx="8857560" cy="1893303"/>
              <a:chOff x="22998" y="4253150"/>
              <a:chExt cx="8857560" cy="1893303"/>
            </a:xfrm>
          </p:grpSpPr>
          <p:sp>
            <p:nvSpPr>
              <p:cNvPr id="9" name="TextBox 8">
                <a:extLst>
                  <a:ext uri="{FF2B5EF4-FFF2-40B4-BE49-F238E27FC236}">
                    <a16:creationId xmlns:a16="http://schemas.microsoft.com/office/drawing/2014/main" id="{B8576847-B6B9-263F-3781-BB9031C03F06}"/>
                  </a:ext>
                </a:extLst>
              </p:cNvPr>
              <p:cNvSpPr txBox="1"/>
              <p:nvPr/>
            </p:nvSpPr>
            <p:spPr>
              <a:xfrm>
                <a:off x="22998" y="4253150"/>
                <a:ext cx="8857560" cy="375552"/>
              </a:xfrm>
              <a:prstGeom prst="rect">
                <a:avLst/>
              </a:prstGeom>
              <a:noFill/>
            </p:spPr>
            <p:txBody>
              <a:bodyPr wrap="square">
                <a:spAutoFit/>
              </a:bodyPr>
              <a:lstStyle/>
              <a:p>
                <a:pPr>
                  <a:lnSpc>
                    <a:spcPct val="107000"/>
                  </a:lnSpc>
                  <a:spcAft>
                    <a:spcPts val="800"/>
                  </a:spcAft>
                </a:pPr>
                <a:r>
                  <a:rPr lang="en-US"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Parallel-plate capacitively coupled RF discharge : thin (10~100 nm) and smooth boron films</a:t>
                </a:r>
                <a:endParaRPr lang="en-US"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00E552C0-B3FE-DEA6-027F-2CDE6CAB2011}"/>
                  </a:ext>
                </a:extLst>
              </p:cNvPr>
              <p:cNvGrpSpPr/>
              <p:nvPr/>
            </p:nvGrpSpPr>
            <p:grpSpPr>
              <a:xfrm>
                <a:off x="219603" y="4690419"/>
                <a:ext cx="8212710" cy="1456034"/>
                <a:chOff x="219603" y="4690419"/>
                <a:chExt cx="8212710" cy="1456034"/>
              </a:xfrm>
            </p:grpSpPr>
            <p:grpSp>
              <p:nvGrpSpPr>
                <p:cNvPr id="11" name="Group 10">
                  <a:extLst>
                    <a:ext uri="{FF2B5EF4-FFF2-40B4-BE49-F238E27FC236}">
                      <a16:creationId xmlns:a16="http://schemas.microsoft.com/office/drawing/2014/main" id="{11974807-380D-D147-3571-D0AAE89EDE33}"/>
                    </a:ext>
                  </a:extLst>
                </p:cNvPr>
                <p:cNvGrpSpPr/>
                <p:nvPr/>
              </p:nvGrpSpPr>
              <p:grpSpPr>
                <a:xfrm>
                  <a:off x="219603" y="4690419"/>
                  <a:ext cx="8212710" cy="1456034"/>
                  <a:chOff x="366781" y="4316304"/>
                  <a:chExt cx="8212710" cy="1456034"/>
                </a:xfrm>
              </p:grpSpPr>
              <p:pic>
                <p:nvPicPr>
                  <p:cNvPr id="13" name="Picture 12">
                    <a:extLst>
                      <a:ext uri="{FF2B5EF4-FFF2-40B4-BE49-F238E27FC236}">
                        <a16:creationId xmlns:a16="http://schemas.microsoft.com/office/drawing/2014/main" id="{374F9B06-42B3-98F6-B862-BB3C7EDE9B12}"/>
                      </a:ext>
                    </a:extLst>
                  </p:cNvPr>
                  <p:cNvPicPr>
                    <a:picLocks noChangeAspect="1"/>
                  </p:cNvPicPr>
                  <p:nvPr/>
                </p:nvPicPr>
                <p:blipFill>
                  <a:blip r:embed="rId2"/>
                  <a:stretch>
                    <a:fillRect/>
                  </a:stretch>
                </p:blipFill>
                <p:spPr>
                  <a:xfrm>
                    <a:off x="1650716" y="4331060"/>
                    <a:ext cx="2763077" cy="1440000"/>
                  </a:xfrm>
                  <a:prstGeom prst="rect">
                    <a:avLst/>
                  </a:prstGeom>
                </p:spPr>
              </p:pic>
              <p:pic>
                <p:nvPicPr>
                  <p:cNvPr id="14" name="Picture 13">
                    <a:extLst>
                      <a:ext uri="{FF2B5EF4-FFF2-40B4-BE49-F238E27FC236}">
                        <a16:creationId xmlns:a16="http://schemas.microsoft.com/office/drawing/2014/main" id="{9466D5EF-53EB-81DF-68F9-5593BBFD86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555857" y="4331060"/>
                    <a:ext cx="2023634" cy="1440000"/>
                  </a:xfrm>
                  <a:prstGeom prst="rect">
                    <a:avLst/>
                  </a:prstGeom>
                  <a:noFill/>
                  <a:ln>
                    <a:noFill/>
                  </a:ln>
                </p:spPr>
              </p:pic>
              <p:pic>
                <p:nvPicPr>
                  <p:cNvPr id="15" name="Picture 14">
                    <a:extLst>
                      <a:ext uri="{FF2B5EF4-FFF2-40B4-BE49-F238E27FC236}">
                        <a16:creationId xmlns:a16="http://schemas.microsoft.com/office/drawing/2014/main" id="{F434836C-F3D6-2E11-3FC7-C4FE8DB526F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47504" y="4332338"/>
                    <a:ext cx="2020667" cy="1440000"/>
                  </a:xfrm>
                  <a:prstGeom prst="rect">
                    <a:avLst/>
                  </a:prstGeom>
                  <a:noFill/>
                  <a:ln>
                    <a:noFill/>
                  </a:ln>
                </p:spPr>
              </p:pic>
              <p:pic>
                <p:nvPicPr>
                  <p:cNvPr id="16" name="Picture 15">
                    <a:extLst>
                      <a:ext uri="{FF2B5EF4-FFF2-40B4-BE49-F238E27FC236}">
                        <a16:creationId xmlns:a16="http://schemas.microsoft.com/office/drawing/2014/main" id="{1AC1980C-B801-D5A8-563D-00138FF4E0C8}"/>
                      </a:ext>
                    </a:extLst>
                  </p:cNvPr>
                  <p:cNvPicPr>
                    <a:picLocks noChangeAspect="1"/>
                  </p:cNvPicPr>
                  <p:nvPr/>
                </p:nvPicPr>
                <p:blipFill>
                  <a:blip r:embed="rId6"/>
                  <a:stretch>
                    <a:fillRect/>
                  </a:stretch>
                </p:blipFill>
                <p:spPr>
                  <a:xfrm>
                    <a:off x="366781" y="4316304"/>
                    <a:ext cx="1243442" cy="1440000"/>
                  </a:xfrm>
                  <a:prstGeom prst="rect">
                    <a:avLst/>
                  </a:prstGeom>
                </p:spPr>
              </p:pic>
            </p:grpSp>
            <p:pic>
              <p:nvPicPr>
                <p:cNvPr id="12" name="Picture 11">
                  <a:extLst>
                    <a:ext uri="{FF2B5EF4-FFF2-40B4-BE49-F238E27FC236}">
                      <a16:creationId xmlns:a16="http://schemas.microsoft.com/office/drawing/2014/main" id="{21F9790D-8720-0381-E166-3F1A338223CF}"/>
                    </a:ext>
                  </a:extLst>
                </p:cNvPr>
                <p:cNvPicPr>
                  <a:picLocks noChangeAspect="1"/>
                </p:cNvPicPr>
                <p:nvPr/>
              </p:nvPicPr>
              <p:blipFill>
                <a:blip r:embed="rId7"/>
                <a:stretch>
                  <a:fillRect/>
                </a:stretch>
              </p:blipFill>
              <p:spPr>
                <a:xfrm>
                  <a:off x="5368258" y="4741944"/>
                  <a:ext cx="948371" cy="868329"/>
                </a:xfrm>
                <a:prstGeom prst="rect">
                  <a:avLst/>
                </a:prstGeom>
              </p:spPr>
            </p:pic>
          </p:grpSp>
        </p:grpSp>
        <p:sp>
          <p:nvSpPr>
            <p:cNvPr id="8" name="TextBox 7">
              <a:extLst>
                <a:ext uri="{FF2B5EF4-FFF2-40B4-BE49-F238E27FC236}">
                  <a16:creationId xmlns:a16="http://schemas.microsoft.com/office/drawing/2014/main" id="{BBC77F6A-467B-F2E5-4DD3-09F59C5D8FE6}"/>
                </a:ext>
              </a:extLst>
            </p:cNvPr>
            <p:cNvSpPr txBox="1"/>
            <p:nvPr/>
          </p:nvSpPr>
          <p:spPr>
            <a:xfrm>
              <a:off x="6415386" y="5897245"/>
              <a:ext cx="1667444" cy="338554"/>
            </a:xfrm>
            <a:prstGeom prst="rect">
              <a:avLst/>
            </a:prstGeom>
            <a:noFill/>
          </p:spPr>
          <p:txBody>
            <a:bodyPr wrap="none" rtlCol="0">
              <a:spAutoFit/>
            </a:bodyPr>
            <a:lstStyle/>
            <a:p>
              <a:pPr algn="l"/>
              <a:r>
                <a:rPr lang="en-US" sz="1600" dirty="0">
                  <a:solidFill>
                    <a:srgbClr val="FFFF00"/>
                  </a:solidFill>
                </a:rPr>
                <a:t>thickness 84 nm</a:t>
              </a:r>
            </a:p>
          </p:txBody>
        </p:sp>
      </p:grpSp>
      <p:sp>
        <p:nvSpPr>
          <p:cNvPr id="17" name="TextBox 16">
            <a:extLst>
              <a:ext uri="{FF2B5EF4-FFF2-40B4-BE49-F238E27FC236}">
                <a16:creationId xmlns:a16="http://schemas.microsoft.com/office/drawing/2014/main" id="{D282828F-67E4-1DFD-C797-68DC3AB005CA}"/>
              </a:ext>
            </a:extLst>
          </p:cNvPr>
          <p:cNvSpPr txBox="1"/>
          <p:nvPr/>
        </p:nvSpPr>
        <p:spPr bwMode="auto">
          <a:xfrm>
            <a:off x="9322625" y="5426651"/>
            <a:ext cx="2119491" cy="338554"/>
          </a:xfrm>
          <a:prstGeom prst="rect">
            <a:avLst/>
          </a:prstGeom>
          <a:noFill/>
        </p:spPr>
        <p:txBody>
          <a:bodyPr wrap="none" rtlCol="0">
            <a:spAutoFit/>
          </a:bodyPr>
          <a:lstStyle/>
          <a:p>
            <a:r>
              <a:rPr lang="fi-FI" sz="1600" b="1" dirty="0"/>
              <a:t>S. </a:t>
            </a:r>
            <a:r>
              <a:rPr lang="fi-FI" sz="1600" b="1" dirty="0" err="1"/>
              <a:t>Vizireanu</a:t>
            </a:r>
            <a:r>
              <a:rPr lang="fi-FI" sz="1600" b="1" dirty="0"/>
              <a:t> et al. (IAP)</a:t>
            </a:r>
          </a:p>
        </p:txBody>
      </p:sp>
      <p:pic>
        <p:nvPicPr>
          <p:cNvPr id="18" name="image6.png" descr="image6.png">
            <a:extLst>
              <a:ext uri="{FF2B5EF4-FFF2-40B4-BE49-F238E27FC236}">
                <a16:creationId xmlns:a16="http://schemas.microsoft.com/office/drawing/2014/main" id="{B6FD4A89-1426-3F38-9D4D-AEC16673C1B9}"/>
              </a:ext>
            </a:extLst>
          </p:cNvPr>
          <p:cNvPicPr>
            <a:picLocks noChangeAspect="1"/>
          </p:cNvPicPr>
          <p:nvPr/>
        </p:nvPicPr>
        <p:blipFill>
          <a:blip r:embed="rId8"/>
          <a:srcRect l="1756" t="3746" r="83743" b="72996"/>
          <a:stretch>
            <a:fillRect/>
          </a:stretch>
        </p:blipFill>
        <p:spPr>
          <a:xfrm>
            <a:off x="9925877" y="4595268"/>
            <a:ext cx="652213" cy="772356"/>
          </a:xfrm>
          <a:prstGeom prst="rect">
            <a:avLst/>
          </a:prstGeom>
          <a:ln w="12700">
            <a:miter lim="400000"/>
          </a:ln>
        </p:spPr>
      </p:pic>
    </p:spTree>
    <p:extLst>
      <p:ext uri="{BB962C8B-B14F-4D97-AF65-F5344CB8AC3E}">
        <p14:creationId xmlns:p14="http://schemas.microsoft.com/office/powerpoint/2010/main" val="251874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05FC23-FA11-9EBB-1315-BD2E007057AA}"/>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D2558FE4-A189-A336-EFD4-8D059355538D}"/>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7A0BA572-A3EC-5B40-D56A-7693A44A5B09}"/>
              </a:ext>
            </a:extLst>
          </p:cNvPr>
          <p:cNvSpPr>
            <a:spLocks noGrp="1"/>
          </p:cNvSpPr>
          <p:nvPr>
            <p:ph type="title"/>
          </p:nvPr>
        </p:nvSpPr>
        <p:spPr>
          <a:xfrm>
            <a:off x="983432" y="192515"/>
            <a:ext cx="9451776" cy="457200"/>
          </a:xfrm>
        </p:spPr>
        <p:txBody>
          <a:bodyPr/>
          <a:lstStyle/>
          <a:p>
            <a:r>
              <a:rPr lang="fr-FR" dirty="0" err="1"/>
              <a:t>What</a:t>
            </a:r>
            <a:r>
              <a:rPr lang="fr-FR" dirty="0"/>
              <a:t> </a:t>
            </a:r>
            <a:r>
              <a:rPr lang="fr-FR" dirty="0" err="1"/>
              <a:t>we</a:t>
            </a:r>
            <a:r>
              <a:rPr lang="fr-FR" dirty="0"/>
              <a:t> </a:t>
            </a:r>
            <a:r>
              <a:rPr lang="fr-FR" dirty="0" err="1"/>
              <a:t>want</a:t>
            </a:r>
            <a:r>
              <a:rPr lang="fr-FR" dirty="0"/>
              <a:t> – and can – </a:t>
            </a:r>
            <a:r>
              <a:rPr lang="fr-FR" dirty="0" err="1"/>
              <a:t>investigate</a:t>
            </a:r>
            <a:r>
              <a:rPr lang="fr-FR" dirty="0"/>
              <a:t> </a:t>
            </a:r>
            <a:r>
              <a:rPr lang="fr-FR" dirty="0" err="1"/>
              <a:t>within</a:t>
            </a:r>
            <a:r>
              <a:rPr lang="fr-FR" dirty="0"/>
              <a:t> PWIE (and TE)?</a:t>
            </a:r>
          </a:p>
        </p:txBody>
      </p:sp>
      <p:sp>
        <p:nvSpPr>
          <p:cNvPr id="6" name="TextBox 5">
            <a:extLst>
              <a:ext uri="{FF2B5EF4-FFF2-40B4-BE49-F238E27FC236}">
                <a16:creationId xmlns:a16="http://schemas.microsoft.com/office/drawing/2014/main" id="{D6275CE8-8490-2980-33C1-3F2A9317710D}"/>
              </a:ext>
            </a:extLst>
          </p:cNvPr>
          <p:cNvSpPr txBox="1"/>
          <p:nvPr/>
        </p:nvSpPr>
        <p:spPr bwMode="auto">
          <a:xfrm>
            <a:off x="397565" y="1172817"/>
            <a:ext cx="11390244" cy="3524042"/>
          </a:xfrm>
          <a:prstGeom prst="rect">
            <a:avLst/>
          </a:prstGeom>
          <a:noFill/>
        </p:spPr>
        <p:txBody>
          <a:bodyPr wrap="square" rtlCol="0">
            <a:spAutoFit/>
          </a:bodyPr>
          <a:lstStyle/>
          <a:p>
            <a:pPr marL="285750" indent="-285750">
              <a:buFont typeface="Arial" panose="020B0604020202020204" pitchFamily="34" charset="0"/>
              <a:buChar char="•"/>
            </a:pPr>
            <a:r>
              <a:rPr lang="fi-FI" dirty="0"/>
              <a:t>Main </a:t>
            </a:r>
            <a:r>
              <a:rPr lang="fi-FI" dirty="0" err="1"/>
              <a:t>goals</a:t>
            </a:r>
            <a:r>
              <a:rPr lang="fi-FI" dirty="0"/>
              <a:t> of </a:t>
            </a:r>
            <a:r>
              <a:rPr lang="fi-FI" dirty="0" err="1"/>
              <a:t>the</a:t>
            </a:r>
            <a:r>
              <a:rPr lang="fi-FI" dirty="0"/>
              <a:t> </a:t>
            </a:r>
            <a:r>
              <a:rPr lang="fi-FI" dirty="0" err="1"/>
              <a:t>analysis</a:t>
            </a:r>
            <a:r>
              <a:rPr lang="fi-FI" dirty="0"/>
              <a:t> </a:t>
            </a:r>
            <a:r>
              <a:rPr lang="fi-FI" dirty="0" err="1"/>
              <a:t>programme</a:t>
            </a:r>
            <a:r>
              <a:rPr lang="fi-FI" dirty="0"/>
              <a:t> for B-</a:t>
            </a:r>
            <a:r>
              <a:rPr lang="fi-FI" dirty="0" err="1"/>
              <a:t>containing</a:t>
            </a:r>
            <a:r>
              <a:rPr lang="fi-FI" dirty="0"/>
              <a:t> </a:t>
            </a:r>
            <a:r>
              <a:rPr lang="fi-FI" dirty="0" err="1"/>
              <a:t>layers</a:t>
            </a:r>
            <a:endParaRPr lang="fi-FI" dirty="0"/>
          </a:p>
          <a:p>
            <a:pPr marL="742950" lvl="1" indent="-285750">
              <a:buFont typeface="Wingdings" panose="05000000000000000000" pitchFamily="2" charset="2"/>
              <a:buChar char="ü"/>
            </a:pPr>
            <a:r>
              <a:rPr lang="fi-FI" sz="1600" dirty="0" err="1"/>
              <a:t>Determine</a:t>
            </a:r>
            <a:r>
              <a:rPr lang="fi-FI" sz="1600" dirty="0"/>
              <a:t> </a:t>
            </a:r>
            <a:r>
              <a:rPr lang="fi-FI" sz="1600" dirty="0" err="1"/>
              <a:t>the</a:t>
            </a:r>
            <a:r>
              <a:rPr lang="fi-FI" sz="1600" dirty="0"/>
              <a:t> </a:t>
            </a:r>
            <a:r>
              <a:rPr lang="fi-FI" sz="1600" b="1" dirty="0">
                <a:solidFill>
                  <a:srgbClr val="FF0000"/>
                </a:solidFill>
              </a:rPr>
              <a:t>composition (B, D, W, </a:t>
            </a:r>
            <a:r>
              <a:rPr lang="fi-FI" sz="1600" b="1" dirty="0" err="1">
                <a:solidFill>
                  <a:srgbClr val="FF0000"/>
                </a:solidFill>
              </a:rPr>
              <a:t>impurities</a:t>
            </a:r>
            <a:r>
              <a:rPr lang="fi-FI" sz="1600" b="1" dirty="0">
                <a:solidFill>
                  <a:srgbClr val="FF0000"/>
                </a:solidFill>
              </a:rPr>
              <a:t>) </a:t>
            </a:r>
            <a:r>
              <a:rPr lang="fi-FI" sz="1600" dirty="0"/>
              <a:t>of </a:t>
            </a:r>
            <a:r>
              <a:rPr lang="fi-FI" sz="1600" dirty="0" err="1"/>
              <a:t>the</a:t>
            </a:r>
            <a:r>
              <a:rPr lang="fi-FI" sz="1600" dirty="0"/>
              <a:t> </a:t>
            </a:r>
            <a:r>
              <a:rPr lang="fi-FI" sz="1600" dirty="0" err="1"/>
              <a:t>layers</a:t>
            </a:r>
            <a:endParaRPr lang="fi-FI" sz="1600" dirty="0"/>
          </a:p>
          <a:p>
            <a:pPr marL="742950" lvl="1" indent="-285750">
              <a:buFont typeface="Wingdings" panose="05000000000000000000" pitchFamily="2" charset="2"/>
              <a:buChar char="ü"/>
            </a:pPr>
            <a:r>
              <a:rPr lang="fi-FI" sz="1600" dirty="0" err="1"/>
              <a:t>Assess</a:t>
            </a:r>
            <a:r>
              <a:rPr lang="fi-FI" sz="1600" dirty="0"/>
              <a:t> </a:t>
            </a:r>
            <a:r>
              <a:rPr lang="fi-FI" sz="1600" dirty="0" err="1"/>
              <a:t>the</a:t>
            </a:r>
            <a:r>
              <a:rPr lang="fi-FI" sz="1600" dirty="0"/>
              <a:t> </a:t>
            </a:r>
            <a:r>
              <a:rPr lang="fi-FI" sz="1600" b="1" dirty="0" err="1">
                <a:solidFill>
                  <a:srgbClr val="FF0000"/>
                </a:solidFill>
              </a:rPr>
              <a:t>formation</a:t>
            </a:r>
            <a:r>
              <a:rPr lang="fi-FI" sz="1600" b="1" dirty="0">
                <a:solidFill>
                  <a:srgbClr val="FF0000"/>
                </a:solidFill>
              </a:rPr>
              <a:t> of </a:t>
            </a:r>
            <a:r>
              <a:rPr lang="fi-FI" sz="1600" b="1" dirty="0" err="1">
                <a:solidFill>
                  <a:srgbClr val="FF0000"/>
                </a:solidFill>
              </a:rPr>
              <a:t>oxides</a:t>
            </a:r>
            <a:r>
              <a:rPr lang="fi-FI" sz="1600" b="1" dirty="0">
                <a:solidFill>
                  <a:srgbClr val="FF0000"/>
                </a:solidFill>
              </a:rPr>
              <a:t> </a:t>
            </a:r>
            <a:r>
              <a:rPr lang="fi-FI" sz="1600" dirty="0"/>
              <a:t>on </a:t>
            </a:r>
            <a:r>
              <a:rPr lang="fi-FI" sz="1600" dirty="0" err="1"/>
              <a:t>the</a:t>
            </a:r>
            <a:r>
              <a:rPr lang="fi-FI" sz="1600" dirty="0"/>
              <a:t> </a:t>
            </a:r>
            <a:r>
              <a:rPr lang="fi-FI" sz="1600" dirty="0" err="1"/>
              <a:t>layers</a:t>
            </a:r>
            <a:r>
              <a:rPr lang="fi-FI" sz="1600" dirty="0"/>
              <a:t> and </a:t>
            </a:r>
            <a:r>
              <a:rPr lang="fi-FI" sz="1600" dirty="0" err="1"/>
              <a:t>their</a:t>
            </a:r>
            <a:r>
              <a:rPr lang="fi-FI" sz="1600" dirty="0"/>
              <a:t> </a:t>
            </a:r>
            <a:r>
              <a:rPr lang="fi-FI" sz="1600" dirty="0" err="1"/>
              <a:t>impact</a:t>
            </a:r>
            <a:r>
              <a:rPr lang="fi-FI" sz="1600" dirty="0"/>
              <a:t> on </a:t>
            </a:r>
            <a:r>
              <a:rPr lang="fi-FI" sz="1600" dirty="0" err="1"/>
              <a:t>the</a:t>
            </a:r>
            <a:r>
              <a:rPr lang="fi-FI" sz="1600" dirty="0"/>
              <a:t> </a:t>
            </a:r>
            <a:r>
              <a:rPr lang="fi-FI" sz="1600" dirty="0" err="1"/>
              <a:t>layer</a:t>
            </a:r>
            <a:r>
              <a:rPr lang="fi-FI" sz="1600" dirty="0"/>
              <a:t> </a:t>
            </a:r>
            <a:r>
              <a:rPr lang="fi-FI" sz="1600" dirty="0" err="1"/>
              <a:t>characteristics</a:t>
            </a:r>
            <a:endParaRPr lang="fi-FI" sz="1600" dirty="0"/>
          </a:p>
          <a:p>
            <a:pPr marL="742950" lvl="1" indent="-285750">
              <a:buFont typeface="Wingdings" panose="05000000000000000000" pitchFamily="2" charset="2"/>
              <a:buChar char="ü"/>
            </a:pPr>
            <a:r>
              <a:rPr lang="fi-FI" sz="1600" dirty="0" err="1"/>
              <a:t>Investigate</a:t>
            </a:r>
            <a:r>
              <a:rPr lang="fi-FI" sz="1600" dirty="0"/>
              <a:t> </a:t>
            </a:r>
            <a:r>
              <a:rPr lang="fi-FI" sz="1600" dirty="0" err="1"/>
              <a:t>the</a:t>
            </a:r>
            <a:r>
              <a:rPr lang="fi-FI" sz="1600" dirty="0"/>
              <a:t> </a:t>
            </a:r>
            <a:r>
              <a:rPr lang="fi-FI" sz="1600" b="1" dirty="0" err="1">
                <a:solidFill>
                  <a:srgbClr val="FF0000"/>
                </a:solidFill>
              </a:rPr>
              <a:t>structure</a:t>
            </a:r>
            <a:r>
              <a:rPr lang="fi-FI" sz="1600" b="1" dirty="0">
                <a:solidFill>
                  <a:srgbClr val="FF0000"/>
                </a:solidFill>
              </a:rPr>
              <a:t>, </a:t>
            </a:r>
            <a:r>
              <a:rPr lang="fi-FI" sz="1600" b="1" dirty="0" err="1">
                <a:solidFill>
                  <a:srgbClr val="FF0000"/>
                </a:solidFill>
              </a:rPr>
              <a:t>morphology</a:t>
            </a:r>
            <a:r>
              <a:rPr lang="fi-FI" sz="1600" b="1" dirty="0">
                <a:solidFill>
                  <a:srgbClr val="FF0000"/>
                </a:solidFill>
              </a:rPr>
              <a:t>, and </a:t>
            </a:r>
            <a:r>
              <a:rPr lang="fi-FI" sz="1600" b="1" dirty="0" err="1">
                <a:solidFill>
                  <a:srgbClr val="FF0000"/>
                </a:solidFill>
              </a:rPr>
              <a:t>chemically</a:t>
            </a:r>
            <a:r>
              <a:rPr lang="fi-FI" sz="1600" b="1" dirty="0">
                <a:solidFill>
                  <a:srgbClr val="FF0000"/>
                </a:solidFill>
              </a:rPr>
              <a:t> </a:t>
            </a:r>
            <a:r>
              <a:rPr lang="fi-FI" sz="1600" b="1" dirty="0" err="1">
                <a:solidFill>
                  <a:srgbClr val="FF0000"/>
                </a:solidFill>
              </a:rPr>
              <a:t>distinct</a:t>
            </a:r>
            <a:r>
              <a:rPr lang="fi-FI" sz="1600" b="1" dirty="0">
                <a:solidFill>
                  <a:srgbClr val="FF0000"/>
                </a:solidFill>
              </a:rPr>
              <a:t> </a:t>
            </a:r>
            <a:r>
              <a:rPr lang="fi-FI" sz="1600" b="1" dirty="0" err="1">
                <a:solidFill>
                  <a:srgbClr val="FF0000"/>
                </a:solidFill>
              </a:rPr>
              <a:t>phases</a:t>
            </a:r>
            <a:r>
              <a:rPr lang="fi-FI" sz="1600" b="1" dirty="0">
                <a:solidFill>
                  <a:srgbClr val="FF0000"/>
                </a:solidFill>
              </a:rPr>
              <a:t> </a:t>
            </a:r>
            <a:r>
              <a:rPr lang="fi-FI" sz="1600" dirty="0"/>
              <a:t>of </a:t>
            </a:r>
            <a:r>
              <a:rPr lang="fi-FI" sz="1600" dirty="0" err="1"/>
              <a:t>the</a:t>
            </a:r>
            <a:r>
              <a:rPr lang="fi-FI" sz="1600" dirty="0"/>
              <a:t> </a:t>
            </a:r>
            <a:r>
              <a:rPr lang="fi-FI" sz="1600" dirty="0" err="1"/>
              <a:t>layers</a:t>
            </a:r>
            <a:endParaRPr lang="fi-FI" sz="1600" dirty="0"/>
          </a:p>
          <a:p>
            <a:pPr marL="742950" lvl="1" indent="-285750">
              <a:buFont typeface="Wingdings" panose="05000000000000000000" pitchFamily="2" charset="2"/>
              <a:buChar char="ü"/>
            </a:pPr>
            <a:r>
              <a:rPr lang="fi-FI" sz="1600" dirty="0" err="1"/>
              <a:t>Obtain</a:t>
            </a:r>
            <a:r>
              <a:rPr lang="fi-FI" sz="1600" dirty="0"/>
              <a:t> </a:t>
            </a:r>
            <a:r>
              <a:rPr lang="fi-FI" sz="1600" dirty="0" err="1"/>
              <a:t>insights</a:t>
            </a:r>
            <a:r>
              <a:rPr lang="fi-FI" sz="1600" dirty="0"/>
              <a:t> on </a:t>
            </a:r>
            <a:r>
              <a:rPr lang="fi-FI" sz="1600" dirty="0" err="1"/>
              <a:t>the</a:t>
            </a:r>
            <a:r>
              <a:rPr lang="fi-FI" sz="1600" dirty="0"/>
              <a:t> </a:t>
            </a:r>
            <a:r>
              <a:rPr lang="fi-FI" sz="1600" b="1" dirty="0" err="1">
                <a:solidFill>
                  <a:srgbClr val="FF0000"/>
                </a:solidFill>
              </a:rPr>
              <a:t>stability</a:t>
            </a:r>
            <a:r>
              <a:rPr lang="fi-FI" sz="1600" b="1" dirty="0">
                <a:solidFill>
                  <a:srgbClr val="FF0000"/>
                </a:solidFill>
              </a:rPr>
              <a:t> of </a:t>
            </a:r>
            <a:r>
              <a:rPr lang="fi-FI" sz="1600" b="1" dirty="0" err="1">
                <a:solidFill>
                  <a:srgbClr val="FF0000"/>
                </a:solidFill>
              </a:rPr>
              <a:t>the</a:t>
            </a:r>
            <a:r>
              <a:rPr lang="fi-FI" sz="1600" b="1" dirty="0">
                <a:solidFill>
                  <a:srgbClr val="FF0000"/>
                </a:solidFill>
              </a:rPr>
              <a:t> </a:t>
            </a:r>
            <a:r>
              <a:rPr lang="fi-FI" sz="1600" b="1" dirty="0" err="1">
                <a:solidFill>
                  <a:srgbClr val="FF0000"/>
                </a:solidFill>
              </a:rPr>
              <a:t>layers</a:t>
            </a:r>
            <a:r>
              <a:rPr lang="fi-FI" sz="1600" b="1" dirty="0">
                <a:solidFill>
                  <a:srgbClr val="FF0000"/>
                </a:solidFill>
              </a:rPr>
              <a:t> </a:t>
            </a:r>
            <a:r>
              <a:rPr lang="fi-FI" sz="1600" dirty="0"/>
              <a:t>in </a:t>
            </a:r>
            <a:r>
              <a:rPr lang="fi-FI" sz="1600" dirty="0" err="1"/>
              <a:t>different</a:t>
            </a:r>
            <a:r>
              <a:rPr lang="fi-FI" sz="1600" dirty="0"/>
              <a:t> </a:t>
            </a:r>
            <a:r>
              <a:rPr lang="fi-FI" sz="1600" dirty="0" err="1"/>
              <a:t>conditions</a:t>
            </a:r>
            <a:endParaRPr lang="fi-FI" sz="1600" dirty="0"/>
          </a:p>
          <a:p>
            <a:pPr marL="742950" lvl="1" indent="-285750">
              <a:buFont typeface="Wingdings" panose="05000000000000000000" pitchFamily="2" charset="2"/>
              <a:buChar char="ü"/>
            </a:pPr>
            <a:r>
              <a:rPr lang="fi-FI" sz="1600" dirty="0" err="1"/>
              <a:t>Compare</a:t>
            </a:r>
            <a:r>
              <a:rPr lang="fi-FI" sz="1600" dirty="0"/>
              <a:t> </a:t>
            </a:r>
            <a:r>
              <a:rPr lang="fi-FI" sz="1600" dirty="0" err="1"/>
              <a:t>information</a:t>
            </a:r>
            <a:r>
              <a:rPr lang="fi-FI" sz="1600" dirty="0"/>
              <a:t> </a:t>
            </a:r>
            <a:r>
              <a:rPr lang="fi-FI" sz="1600" dirty="0" err="1"/>
              <a:t>available</a:t>
            </a:r>
            <a:r>
              <a:rPr lang="fi-FI" sz="1600" dirty="0"/>
              <a:t> </a:t>
            </a:r>
            <a:r>
              <a:rPr lang="fi-FI" sz="1600" dirty="0" err="1"/>
              <a:t>from</a:t>
            </a:r>
            <a:r>
              <a:rPr lang="fi-FI" sz="1600" dirty="0"/>
              <a:t> </a:t>
            </a:r>
            <a:r>
              <a:rPr lang="fi-FI" sz="1600" dirty="0" err="1"/>
              <a:t>measurements</a:t>
            </a:r>
            <a:r>
              <a:rPr lang="fi-FI" sz="1600" dirty="0"/>
              <a:t> </a:t>
            </a:r>
            <a:r>
              <a:rPr lang="fi-FI" sz="1600" dirty="0" err="1"/>
              <a:t>during</a:t>
            </a:r>
            <a:r>
              <a:rPr lang="fi-FI" sz="1600" dirty="0"/>
              <a:t> </a:t>
            </a:r>
            <a:r>
              <a:rPr lang="fi-FI" sz="1600" dirty="0" err="1"/>
              <a:t>the</a:t>
            </a:r>
            <a:r>
              <a:rPr lang="fi-FI" sz="1600" dirty="0"/>
              <a:t> </a:t>
            </a:r>
            <a:r>
              <a:rPr lang="fi-FI" sz="1600" dirty="0" err="1"/>
              <a:t>tokamak</a:t>
            </a:r>
            <a:r>
              <a:rPr lang="fi-FI" sz="1600" dirty="0"/>
              <a:t> </a:t>
            </a:r>
            <a:r>
              <a:rPr lang="fi-FI" sz="1600" dirty="0" err="1"/>
              <a:t>operations</a:t>
            </a:r>
            <a:endParaRPr lang="fi-FI" sz="1600" dirty="0"/>
          </a:p>
          <a:p>
            <a:pPr marL="285750" indent="-285750">
              <a:spcBef>
                <a:spcPts val="600"/>
              </a:spcBef>
              <a:buFont typeface="Arial" panose="020B0604020202020204" pitchFamily="34" charset="0"/>
              <a:buChar char="•"/>
            </a:pPr>
            <a:r>
              <a:rPr lang="fi-FI" dirty="0"/>
              <a:t>Main </a:t>
            </a:r>
            <a:r>
              <a:rPr lang="fi-FI" dirty="0" err="1"/>
              <a:t>goals</a:t>
            </a:r>
            <a:r>
              <a:rPr lang="fi-FI" dirty="0"/>
              <a:t> of </a:t>
            </a:r>
            <a:r>
              <a:rPr lang="fi-FI" dirty="0" err="1"/>
              <a:t>the</a:t>
            </a:r>
            <a:r>
              <a:rPr lang="fi-FI" dirty="0"/>
              <a:t> </a:t>
            </a:r>
            <a:r>
              <a:rPr lang="fi-FI" dirty="0" err="1"/>
              <a:t>programme</a:t>
            </a:r>
            <a:r>
              <a:rPr lang="fi-FI" dirty="0"/>
              <a:t> for </a:t>
            </a:r>
            <a:r>
              <a:rPr lang="fi-FI" dirty="0" err="1"/>
              <a:t>producing</a:t>
            </a:r>
            <a:r>
              <a:rPr lang="fi-FI" dirty="0"/>
              <a:t> </a:t>
            </a:r>
            <a:r>
              <a:rPr lang="fi-FI" dirty="0" err="1"/>
              <a:t>reference</a:t>
            </a:r>
            <a:r>
              <a:rPr lang="fi-FI" dirty="0"/>
              <a:t> B </a:t>
            </a:r>
            <a:r>
              <a:rPr lang="fi-FI" dirty="0" err="1"/>
              <a:t>layers</a:t>
            </a:r>
            <a:endParaRPr lang="fi-FI" dirty="0"/>
          </a:p>
          <a:p>
            <a:pPr marL="742950" lvl="1" indent="-285750">
              <a:buFont typeface="Wingdings" panose="05000000000000000000" pitchFamily="2" charset="2"/>
              <a:buChar char="ü"/>
            </a:pPr>
            <a:r>
              <a:rPr lang="fi-FI" sz="1600" dirty="0" err="1"/>
              <a:t>Investigate</a:t>
            </a:r>
            <a:r>
              <a:rPr lang="fi-FI" sz="1600" dirty="0"/>
              <a:t> </a:t>
            </a:r>
            <a:r>
              <a:rPr lang="fi-FI" sz="1600" dirty="0" err="1"/>
              <a:t>the</a:t>
            </a:r>
            <a:r>
              <a:rPr lang="fi-FI" sz="1600" dirty="0"/>
              <a:t> </a:t>
            </a:r>
            <a:r>
              <a:rPr lang="fi-FI" sz="1600" dirty="0" err="1"/>
              <a:t>impact</a:t>
            </a:r>
            <a:r>
              <a:rPr lang="fi-FI" sz="1600" dirty="0"/>
              <a:t> of </a:t>
            </a:r>
            <a:r>
              <a:rPr lang="fi-FI" sz="1600" b="1" dirty="0" err="1">
                <a:solidFill>
                  <a:srgbClr val="0070C0"/>
                </a:solidFill>
              </a:rPr>
              <a:t>varying</a:t>
            </a:r>
            <a:r>
              <a:rPr lang="fi-FI" sz="1600" b="1" dirty="0">
                <a:solidFill>
                  <a:srgbClr val="0070C0"/>
                </a:solidFill>
              </a:rPr>
              <a:t> </a:t>
            </a:r>
            <a:r>
              <a:rPr lang="fi-FI" sz="1600" b="1" dirty="0" err="1">
                <a:solidFill>
                  <a:srgbClr val="0070C0"/>
                </a:solidFill>
              </a:rPr>
              <a:t>physical</a:t>
            </a:r>
            <a:r>
              <a:rPr lang="fi-FI" sz="1600" b="1" dirty="0">
                <a:solidFill>
                  <a:srgbClr val="0070C0"/>
                </a:solidFill>
              </a:rPr>
              <a:t> </a:t>
            </a:r>
            <a:r>
              <a:rPr lang="fi-FI" sz="1600" b="1" dirty="0" err="1">
                <a:solidFill>
                  <a:srgbClr val="0070C0"/>
                </a:solidFill>
              </a:rPr>
              <a:t>parameters</a:t>
            </a:r>
            <a:r>
              <a:rPr lang="fi-FI" sz="1600" b="1" dirty="0">
                <a:solidFill>
                  <a:srgbClr val="0070C0"/>
                </a:solidFill>
              </a:rPr>
              <a:t> </a:t>
            </a:r>
            <a:r>
              <a:rPr lang="fi-FI" sz="1600" dirty="0"/>
              <a:t>on </a:t>
            </a:r>
            <a:r>
              <a:rPr lang="fi-FI" sz="1600" dirty="0" err="1"/>
              <a:t>the</a:t>
            </a:r>
            <a:r>
              <a:rPr lang="fi-FI" sz="1600" dirty="0"/>
              <a:t> </a:t>
            </a:r>
            <a:r>
              <a:rPr lang="fi-FI" sz="1600" dirty="0" err="1"/>
              <a:t>characteristics</a:t>
            </a:r>
            <a:r>
              <a:rPr lang="fi-FI" sz="1600" dirty="0"/>
              <a:t> of </a:t>
            </a:r>
            <a:r>
              <a:rPr lang="fi-FI" sz="1600" dirty="0" err="1"/>
              <a:t>the</a:t>
            </a:r>
            <a:r>
              <a:rPr lang="fi-FI" sz="1600" dirty="0"/>
              <a:t> </a:t>
            </a:r>
            <a:r>
              <a:rPr lang="fi-FI" sz="1600" dirty="0" err="1"/>
              <a:t>boron</a:t>
            </a:r>
            <a:r>
              <a:rPr lang="fi-FI" sz="1600" dirty="0"/>
              <a:t> </a:t>
            </a:r>
            <a:r>
              <a:rPr lang="fi-FI" sz="1600" dirty="0" err="1"/>
              <a:t>layers</a:t>
            </a:r>
            <a:endParaRPr lang="fi-FI" sz="1600" dirty="0"/>
          </a:p>
          <a:p>
            <a:pPr marL="742950" lvl="1" indent="-285750">
              <a:buFont typeface="Wingdings" panose="05000000000000000000" pitchFamily="2" charset="2"/>
              <a:buChar char="ü"/>
            </a:pPr>
            <a:r>
              <a:rPr lang="fi-FI" sz="1600" dirty="0" err="1"/>
              <a:t>Develop</a:t>
            </a:r>
            <a:r>
              <a:rPr lang="fi-FI" sz="1600" dirty="0"/>
              <a:t> </a:t>
            </a:r>
            <a:r>
              <a:rPr lang="fi-FI" sz="1600" dirty="0" err="1"/>
              <a:t>methods</a:t>
            </a:r>
            <a:r>
              <a:rPr lang="fi-FI" sz="1600" dirty="0"/>
              <a:t> to </a:t>
            </a:r>
            <a:r>
              <a:rPr lang="fi-FI" sz="1600" dirty="0" err="1"/>
              <a:t>produce</a:t>
            </a:r>
            <a:r>
              <a:rPr lang="fi-FI" sz="1600" dirty="0"/>
              <a:t> </a:t>
            </a:r>
            <a:r>
              <a:rPr lang="fi-FI" sz="1600" b="1" dirty="0" err="1">
                <a:solidFill>
                  <a:srgbClr val="0070C0"/>
                </a:solidFill>
              </a:rPr>
              <a:t>representative</a:t>
            </a:r>
            <a:r>
              <a:rPr lang="fi-FI" sz="1600" b="1" dirty="0">
                <a:solidFill>
                  <a:srgbClr val="0070C0"/>
                </a:solidFill>
              </a:rPr>
              <a:t> </a:t>
            </a:r>
            <a:r>
              <a:rPr lang="fi-FI" sz="1600" b="1" dirty="0" err="1">
                <a:solidFill>
                  <a:srgbClr val="0070C0"/>
                </a:solidFill>
              </a:rPr>
              <a:t>boron</a:t>
            </a:r>
            <a:r>
              <a:rPr lang="fi-FI" sz="1600" b="1" dirty="0">
                <a:solidFill>
                  <a:srgbClr val="0070C0"/>
                </a:solidFill>
              </a:rPr>
              <a:t> </a:t>
            </a:r>
            <a:r>
              <a:rPr lang="fi-FI" sz="1600" b="1" dirty="0" err="1">
                <a:solidFill>
                  <a:srgbClr val="0070C0"/>
                </a:solidFill>
              </a:rPr>
              <a:t>layers</a:t>
            </a:r>
            <a:r>
              <a:rPr lang="fi-FI" sz="1600" b="1" dirty="0">
                <a:solidFill>
                  <a:srgbClr val="0070C0"/>
                </a:solidFill>
              </a:rPr>
              <a:t> </a:t>
            </a:r>
            <a:r>
              <a:rPr lang="fi-FI" sz="1600" dirty="0"/>
              <a:t>to (i) </a:t>
            </a:r>
            <a:r>
              <a:rPr lang="fi-FI" sz="1600" dirty="0" err="1"/>
              <a:t>those</a:t>
            </a:r>
            <a:r>
              <a:rPr lang="fi-FI" sz="1600" dirty="0"/>
              <a:t> </a:t>
            </a:r>
            <a:r>
              <a:rPr lang="fi-FI" sz="1600" dirty="0" err="1"/>
              <a:t>originating</a:t>
            </a:r>
            <a:r>
              <a:rPr lang="fi-FI" sz="1600" dirty="0"/>
              <a:t> </a:t>
            </a:r>
            <a:r>
              <a:rPr lang="fi-FI" sz="1600" dirty="0" err="1"/>
              <a:t>from</a:t>
            </a:r>
            <a:r>
              <a:rPr lang="fi-FI" sz="1600" dirty="0"/>
              <a:t> </a:t>
            </a:r>
            <a:r>
              <a:rPr lang="fi-FI" sz="1600" dirty="0" err="1"/>
              <a:t>boronizations</a:t>
            </a:r>
            <a:r>
              <a:rPr lang="fi-FI" sz="1600" dirty="0"/>
              <a:t> and (ii) </a:t>
            </a:r>
            <a:r>
              <a:rPr lang="fi-FI" sz="1600" dirty="0" err="1"/>
              <a:t>those</a:t>
            </a:r>
            <a:r>
              <a:rPr lang="fi-FI" sz="1600" dirty="0"/>
              <a:t> </a:t>
            </a:r>
            <a:r>
              <a:rPr lang="fi-FI" sz="1600" dirty="0" err="1"/>
              <a:t>resembling</a:t>
            </a:r>
            <a:r>
              <a:rPr lang="fi-FI" sz="1600" dirty="0"/>
              <a:t> </a:t>
            </a:r>
            <a:r>
              <a:rPr lang="fi-FI" sz="1600" dirty="0" err="1"/>
              <a:t>co-deposits</a:t>
            </a:r>
            <a:r>
              <a:rPr lang="fi-FI" sz="1600" dirty="0"/>
              <a:t> in </a:t>
            </a:r>
            <a:r>
              <a:rPr lang="fi-FI" sz="1600" dirty="0" err="1"/>
              <a:t>tokamaks</a:t>
            </a:r>
            <a:r>
              <a:rPr lang="fi-FI" sz="1600" dirty="0"/>
              <a:t> </a:t>
            </a:r>
          </a:p>
          <a:p>
            <a:endParaRPr lang="fi-FI" dirty="0"/>
          </a:p>
          <a:p>
            <a:r>
              <a:rPr lang="fi-FI" b="1" dirty="0"/>
              <a:t>It is </a:t>
            </a:r>
            <a:r>
              <a:rPr lang="fi-FI" b="1" dirty="0" err="1"/>
              <a:t>clear</a:t>
            </a:r>
            <a:r>
              <a:rPr lang="fi-FI" b="1" dirty="0"/>
              <a:t> </a:t>
            </a:r>
            <a:r>
              <a:rPr lang="fi-FI" b="1" dirty="0" err="1"/>
              <a:t>that</a:t>
            </a:r>
            <a:r>
              <a:rPr lang="fi-FI" b="1" dirty="0"/>
              <a:t> in </a:t>
            </a:r>
            <a:r>
              <a:rPr lang="fi-FI" b="1" dirty="0" err="1"/>
              <a:t>the</a:t>
            </a:r>
            <a:r>
              <a:rPr lang="fi-FI" b="1" dirty="0"/>
              <a:t> </a:t>
            </a:r>
            <a:r>
              <a:rPr lang="fi-FI" b="1" dirty="0" err="1"/>
              <a:t>absence</a:t>
            </a:r>
            <a:r>
              <a:rPr lang="fi-FI" b="1" dirty="0"/>
              <a:t> of </a:t>
            </a:r>
            <a:r>
              <a:rPr lang="fi-FI" b="1" dirty="0" err="1"/>
              <a:t>real</a:t>
            </a:r>
            <a:r>
              <a:rPr lang="fi-FI" b="1" dirty="0"/>
              <a:t> </a:t>
            </a:r>
            <a:r>
              <a:rPr lang="fi-FI" b="1" i="1" dirty="0"/>
              <a:t>in </a:t>
            </a:r>
            <a:r>
              <a:rPr lang="fi-FI" b="1" i="1" dirty="0" err="1"/>
              <a:t>situ</a:t>
            </a:r>
            <a:r>
              <a:rPr lang="fi-FI" b="1" i="1" dirty="0"/>
              <a:t> </a:t>
            </a:r>
            <a:r>
              <a:rPr lang="fi-FI" b="1" dirty="0" err="1"/>
              <a:t>measurements</a:t>
            </a:r>
            <a:r>
              <a:rPr lang="fi-FI" b="1" dirty="0"/>
              <a:t> </a:t>
            </a:r>
            <a:r>
              <a:rPr lang="fi-FI" b="1" dirty="0" err="1"/>
              <a:t>obtaining</a:t>
            </a:r>
            <a:r>
              <a:rPr lang="fi-FI" b="1" dirty="0"/>
              <a:t> </a:t>
            </a:r>
            <a:r>
              <a:rPr lang="fi-FI" b="1" dirty="0" err="1"/>
              <a:t>reliable</a:t>
            </a:r>
            <a:r>
              <a:rPr lang="fi-FI" b="1" dirty="0"/>
              <a:t> </a:t>
            </a:r>
            <a:r>
              <a:rPr lang="fi-FI" b="1" dirty="0" err="1"/>
              <a:t>conclusions</a:t>
            </a:r>
            <a:r>
              <a:rPr lang="fi-FI" b="1" dirty="0"/>
              <a:t> </a:t>
            </a:r>
            <a:r>
              <a:rPr lang="fi-FI" b="1" dirty="0" err="1"/>
              <a:t>remains</a:t>
            </a:r>
            <a:r>
              <a:rPr lang="fi-FI" b="1" dirty="0"/>
              <a:t> a </a:t>
            </a:r>
            <a:r>
              <a:rPr lang="fi-FI" b="1" dirty="0" err="1"/>
              <a:t>challenge</a:t>
            </a:r>
            <a:r>
              <a:rPr lang="fi-FI" b="1" dirty="0"/>
              <a:t> – </a:t>
            </a:r>
            <a:r>
              <a:rPr lang="fi-FI" b="1" dirty="0" err="1"/>
              <a:t>but</a:t>
            </a:r>
            <a:r>
              <a:rPr lang="fi-FI" b="1" dirty="0"/>
              <a:t> </a:t>
            </a:r>
            <a:r>
              <a:rPr lang="fi-FI" b="1" dirty="0" err="1"/>
              <a:t>we</a:t>
            </a:r>
            <a:r>
              <a:rPr lang="fi-FI" b="1" dirty="0"/>
              <a:t> </a:t>
            </a:r>
            <a:r>
              <a:rPr lang="fi-FI" b="1" dirty="0" err="1"/>
              <a:t>will</a:t>
            </a:r>
            <a:r>
              <a:rPr lang="fi-FI" b="1" dirty="0"/>
              <a:t> </a:t>
            </a:r>
            <a:r>
              <a:rPr lang="fi-FI" b="1" dirty="0" err="1"/>
              <a:t>still</a:t>
            </a:r>
            <a:r>
              <a:rPr lang="fi-FI" b="1" dirty="0"/>
              <a:t> </a:t>
            </a:r>
            <a:r>
              <a:rPr lang="fi-FI" b="1" dirty="0" err="1"/>
              <a:t>obtain</a:t>
            </a:r>
            <a:r>
              <a:rPr lang="fi-FI" b="1" dirty="0"/>
              <a:t> </a:t>
            </a:r>
            <a:r>
              <a:rPr lang="fi-FI" b="1" dirty="0" err="1"/>
              <a:t>useful</a:t>
            </a:r>
            <a:r>
              <a:rPr lang="fi-FI" b="1" dirty="0"/>
              <a:t> </a:t>
            </a:r>
            <a:r>
              <a:rPr lang="fi-FI" b="1" dirty="0" err="1"/>
              <a:t>pieces</a:t>
            </a:r>
            <a:r>
              <a:rPr lang="fi-FI" b="1" dirty="0"/>
              <a:t> of </a:t>
            </a:r>
            <a:r>
              <a:rPr lang="fi-FI" b="1" dirty="0" err="1"/>
              <a:t>information</a:t>
            </a:r>
            <a:r>
              <a:rPr lang="fi-FI" b="1" dirty="0"/>
              <a:t> on </a:t>
            </a:r>
            <a:r>
              <a:rPr lang="fi-FI" b="1" dirty="0" err="1"/>
              <a:t>the</a:t>
            </a:r>
            <a:r>
              <a:rPr lang="fi-FI" b="1" dirty="0"/>
              <a:t> </a:t>
            </a:r>
            <a:r>
              <a:rPr lang="fi-FI" b="1" dirty="0" err="1"/>
              <a:t>properties</a:t>
            </a:r>
            <a:r>
              <a:rPr lang="fi-FI" b="1" dirty="0"/>
              <a:t> of </a:t>
            </a:r>
            <a:r>
              <a:rPr lang="fi-FI" b="1" dirty="0" err="1"/>
              <a:t>boron-based</a:t>
            </a:r>
            <a:r>
              <a:rPr lang="fi-FI" b="1" dirty="0"/>
              <a:t> </a:t>
            </a:r>
            <a:r>
              <a:rPr lang="fi-FI" b="1" dirty="0" err="1"/>
              <a:t>layers</a:t>
            </a:r>
            <a:r>
              <a:rPr lang="fi-FI" b="1" dirty="0"/>
              <a:t> in </a:t>
            </a:r>
            <a:r>
              <a:rPr lang="fi-FI" b="1" dirty="0" err="1"/>
              <a:t>tokamaks</a:t>
            </a:r>
            <a:r>
              <a:rPr lang="fi-FI" b="1" dirty="0"/>
              <a:t>!</a:t>
            </a:r>
          </a:p>
        </p:txBody>
      </p:sp>
    </p:spTree>
    <p:extLst>
      <p:ext uri="{BB962C8B-B14F-4D97-AF65-F5344CB8AC3E}">
        <p14:creationId xmlns:p14="http://schemas.microsoft.com/office/powerpoint/2010/main" val="368188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662F57-069C-8673-C778-0A4BE27C56DE}"/>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9D023A55-263B-F62C-A950-624D31B7DB4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re 1">
            <a:extLst>
              <a:ext uri="{FF2B5EF4-FFF2-40B4-BE49-F238E27FC236}">
                <a16:creationId xmlns:a16="http://schemas.microsoft.com/office/drawing/2014/main" id="{4F3D0771-5A5E-536A-D306-475DC9A07286}"/>
              </a:ext>
            </a:extLst>
          </p:cNvPr>
          <p:cNvSpPr>
            <a:spLocks noGrp="1"/>
          </p:cNvSpPr>
          <p:nvPr>
            <p:ph type="title"/>
          </p:nvPr>
        </p:nvSpPr>
        <p:spPr>
          <a:xfrm>
            <a:off x="983432" y="192515"/>
            <a:ext cx="9451776" cy="457200"/>
          </a:xfrm>
        </p:spPr>
        <p:txBody>
          <a:bodyPr/>
          <a:lstStyle/>
          <a:p>
            <a:r>
              <a:rPr lang="fr-FR" dirty="0" err="1"/>
              <a:t>Which</a:t>
            </a:r>
            <a:r>
              <a:rPr lang="fr-FR" dirty="0"/>
              <a:t> </a:t>
            </a:r>
            <a:r>
              <a:rPr lang="fr-FR" dirty="0" err="1"/>
              <a:t>labs</a:t>
            </a:r>
            <a:r>
              <a:rPr lang="fr-FR" dirty="0"/>
              <a:t> can </a:t>
            </a:r>
            <a:r>
              <a:rPr lang="fr-FR" dirty="0" err="1"/>
              <a:t>contribute</a:t>
            </a:r>
            <a:r>
              <a:rPr lang="fr-FR" dirty="0"/>
              <a:t> to the </a:t>
            </a:r>
            <a:r>
              <a:rPr lang="fr-FR" dirty="0" err="1"/>
              <a:t>analysis</a:t>
            </a:r>
            <a:r>
              <a:rPr lang="fr-FR" dirty="0"/>
              <a:t> programme?</a:t>
            </a:r>
          </a:p>
        </p:txBody>
      </p:sp>
      <p:sp>
        <p:nvSpPr>
          <p:cNvPr id="6" name="TextBox 5">
            <a:extLst>
              <a:ext uri="{FF2B5EF4-FFF2-40B4-BE49-F238E27FC236}">
                <a16:creationId xmlns:a16="http://schemas.microsoft.com/office/drawing/2014/main" id="{D060FBD8-80E6-C995-C983-C714F8A59633}"/>
              </a:ext>
            </a:extLst>
          </p:cNvPr>
          <p:cNvSpPr txBox="1"/>
          <p:nvPr/>
        </p:nvSpPr>
        <p:spPr bwMode="auto">
          <a:xfrm>
            <a:off x="360039" y="1013792"/>
            <a:ext cx="11517221" cy="4262705"/>
          </a:xfrm>
          <a:prstGeom prst="rect">
            <a:avLst/>
          </a:prstGeom>
          <a:noFill/>
        </p:spPr>
        <p:txBody>
          <a:bodyPr wrap="square" rtlCol="0">
            <a:spAutoFit/>
          </a:bodyPr>
          <a:lstStyle/>
          <a:p>
            <a:r>
              <a:rPr lang="fi-FI" dirty="0" err="1"/>
              <a:t>We</a:t>
            </a:r>
            <a:r>
              <a:rPr lang="fi-FI" dirty="0"/>
              <a:t> </a:t>
            </a:r>
            <a:r>
              <a:rPr lang="fi-FI" dirty="0" err="1"/>
              <a:t>have</a:t>
            </a:r>
            <a:r>
              <a:rPr lang="fi-FI" dirty="0"/>
              <a:t> ~15 </a:t>
            </a:r>
            <a:r>
              <a:rPr lang="fi-FI" dirty="0" err="1"/>
              <a:t>beneficiaries</a:t>
            </a:r>
            <a:r>
              <a:rPr lang="fi-FI" dirty="0"/>
              <a:t> (and </a:t>
            </a:r>
            <a:r>
              <a:rPr lang="fi-FI" dirty="0" err="1"/>
              <a:t>many</a:t>
            </a:r>
            <a:r>
              <a:rPr lang="fi-FI" dirty="0"/>
              <a:t> </a:t>
            </a:r>
            <a:r>
              <a:rPr lang="fi-FI" dirty="0" err="1"/>
              <a:t>more</a:t>
            </a:r>
            <a:r>
              <a:rPr lang="fi-FI" dirty="0"/>
              <a:t> in </a:t>
            </a:r>
            <a:r>
              <a:rPr lang="fi-FI" dirty="0" err="1"/>
              <a:t>terms</a:t>
            </a:r>
            <a:r>
              <a:rPr lang="fi-FI" dirty="0"/>
              <a:t> of </a:t>
            </a:r>
            <a:r>
              <a:rPr lang="fi-FI" dirty="0" err="1"/>
              <a:t>laboratories</a:t>
            </a:r>
            <a:r>
              <a:rPr lang="fi-FI" dirty="0"/>
              <a:t>) </a:t>
            </a:r>
            <a:r>
              <a:rPr lang="fi-FI" dirty="0" err="1"/>
              <a:t>identified</a:t>
            </a:r>
            <a:r>
              <a:rPr lang="fi-FI" dirty="0"/>
              <a:t> to </a:t>
            </a:r>
            <a:r>
              <a:rPr lang="fi-FI" dirty="0" err="1"/>
              <a:t>perform</a:t>
            </a:r>
            <a:r>
              <a:rPr lang="fi-FI" dirty="0"/>
              <a:t> </a:t>
            </a:r>
            <a:r>
              <a:rPr lang="fi-FI" dirty="0" err="1"/>
              <a:t>measurements</a:t>
            </a:r>
            <a:r>
              <a:rPr lang="fi-FI" dirty="0"/>
              <a:t>  </a:t>
            </a:r>
          </a:p>
          <a:p>
            <a:endParaRPr lang="fi-FI" dirty="0"/>
          </a:p>
          <a:p>
            <a:pPr marL="285750" indent="-285750">
              <a:buFont typeface="Arial" panose="020B0604020202020204" pitchFamily="34" charset="0"/>
              <a:buChar char="•"/>
            </a:pPr>
            <a:r>
              <a:rPr lang="fi-FI" b="1" dirty="0">
                <a:solidFill>
                  <a:srgbClr val="FF0000"/>
                </a:solidFill>
              </a:rPr>
              <a:t>Ion-</a:t>
            </a:r>
            <a:r>
              <a:rPr lang="fi-FI" b="1" dirty="0" err="1">
                <a:solidFill>
                  <a:srgbClr val="FF0000"/>
                </a:solidFill>
              </a:rPr>
              <a:t>beam</a:t>
            </a:r>
            <a:r>
              <a:rPr lang="fi-FI" b="1" dirty="0">
                <a:solidFill>
                  <a:srgbClr val="FF0000"/>
                </a:solidFill>
              </a:rPr>
              <a:t> </a:t>
            </a:r>
            <a:r>
              <a:rPr lang="fi-FI" b="1" dirty="0" err="1">
                <a:solidFill>
                  <a:srgbClr val="FF0000"/>
                </a:solidFill>
              </a:rPr>
              <a:t>measurements</a:t>
            </a:r>
            <a:r>
              <a:rPr lang="fi-FI" b="1" dirty="0">
                <a:solidFill>
                  <a:srgbClr val="FF0000"/>
                </a:solidFill>
              </a:rPr>
              <a:t> (RBS, NRA, PIXE, (TOF-)ERDA, SIMS,…) </a:t>
            </a:r>
            <a:r>
              <a:rPr lang="fi-FI" dirty="0">
                <a:sym typeface="Wingdings" panose="05000000000000000000" pitchFamily="2" charset="2"/>
              </a:rPr>
              <a:t> </a:t>
            </a:r>
            <a:r>
              <a:rPr lang="fi-FI" dirty="0" err="1">
                <a:sym typeface="Wingdings" panose="05000000000000000000" pitchFamily="2" charset="2"/>
              </a:rPr>
              <a:t>determining</a:t>
            </a:r>
            <a:r>
              <a:rPr lang="fi-FI" dirty="0">
                <a:sym typeface="Wingdings" panose="05000000000000000000" pitchFamily="2" charset="2"/>
              </a:rPr>
              <a:t> </a:t>
            </a:r>
            <a:r>
              <a:rPr lang="fi-FI" dirty="0" err="1">
                <a:sym typeface="Wingdings" panose="05000000000000000000" pitchFamily="2" charset="2"/>
              </a:rPr>
              <a:t>sample</a:t>
            </a:r>
            <a:r>
              <a:rPr lang="fi-FI" dirty="0">
                <a:sym typeface="Wingdings" panose="05000000000000000000" pitchFamily="2" charset="2"/>
              </a:rPr>
              <a:t> composition and </a:t>
            </a:r>
            <a:r>
              <a:rPr lang="fi-FI" dirty="0" err="1">
                <a:sym typeface="Wingdings" panose="05000000000000000000" pitchFamily="2" charset="2"/>
              </a:rPr>
              <a:t>elemental</a:t>
            </a:r>
            <a:r>
              <a:rPr lang="fi-FI" dirty="0">
                <a:sym typeface="Wingdings" panose="05000000000000000000" pitchFamily="2" charset="2"/>
              </a:rPr>
              <a:t> </a:t>
            </a:r>
            <a:r>
              <a:rPr lang="fi-FI" dirty="0" err="1">
                <a:sym typeface="Wingdings" panose="05000000000000000000" pitchFamily="2" charset="2"/>
              </a:rPr>
              <a:t>depth</a:t>
            </a:r>
            <a:r>
              <a:rPr lang="fi-FI" dirty="0">
                <a:sym typeface="Wingdings" panose="05000000000000000000" pitchFamily="2" charset="2"/>
              </a:rPr>
              <a:t> </a:t>
            </a:r>
            <a:r>
              <a:rPr lang="fi-FI" dirty="0" err="1">
                <a:sym typeface="Wingdings" panose="05000000000000000000" pitchFamily="2" charset="2"/>
              </a:rPr>
              <a:t>profiles</a:t>
            </a:r>
            <a:r>
              <a:rPr lang="fi-FI" dirty="0">
                <a:sym typeface="Wingdings" panose="05000000000000000000" pitchFamily="2" charset="2"/>
              </a:rPr>
              <a:t> </a:t>
            </a:r>
          </a:p>
          <a:p>
            <a:pPr marL="742950" lvl="1" indent="-285750">
              <a:buFont typeface="Wingdings" panose="05000000000000000000" pitchFamily="2" charset="2"/>
              <a:buChar char="ü"/>
            </a:pPr>
            <a:r>
              <a:rPr lang="fi-FI" sz="1600" dirty="0">
                <a:sym typeface="Wingdings" panose="05000000000000000000" pitchFamily="2" charset="2"/>
              </a:rPr>
              <a:t>CIEMAT, ENEA, FZJ, IAP, IST, JSI, MPG, NCSRD, RBI, VR, VTT – </a:t>
            </a:r>
            <a:r>
              <a:rPr lang="fi-FI" sz="1600" dirty="0" err="1">
                <a:sym typeface="Wingdings" panose="05000000000000000000" pitchFamily="2" charset="2"/>
              </a:rPr>
              <a:t>large</a:t>
            </a:r>
            <a:r>
              <a:rPr lang="fi-FI" sz="1600" dirty="0">
                <a:sym typeface="Wingdings" panose="05000000000000000000" pitchFamily="2" charset="2"/>
              </a:rPr>
              <a:t> </a:t>
            </a:r>
            <a:r>
              <a:rPr lang="fi-FI" sz="1600" dirty="0" err="1">
                <a:sym typeface="Wingdings" panose="05000000000000000000" pitchFamily="2" charset="2"/>
              </a:rPr>
              <a:t>number</a:t>
            </a:r>
            <a:r>
              <a:rPr lang="fi-FI" sz="1600" dirty="0">
                <a:sym typeface="Wingdings" panose="05000000000000000000" pitchFamily="2" charset="2"/>
              </a:rPr>
              <a:t> of </a:t>
            </a:r>
            <a:r>
              <a:rPr lang="fi-FI" sz="1600" dirty="0" err="1">
                <a:sym typeface="Wingdings" panose="05000000000000000000" pitchFamily="2" charset="2"/>
              </a:rPr>
              <a:t>labs</a:t>
            </a:r>
            <a:r>
              <a:rPr lang="fi-FI" sz="1600" dirty="0">
                <a:sym typeface="Wingdings" panose="05000000000000000000" pitchFamily="2" charset="2"/>
              </a:rPr>
              <a:t>, </a:t>
            </a:r>
            <a:r>
              <a:rPr lang="fi-FI" sz="1600" dirty="0" err="1">
                <a:sym typeface="Wingdings" panose="05000000000000000000" pitchFamily="2" charset="2"/>
              </a:rPr>
              <a:t>especially</a:t>
            </a:r>
            <a:r>
              <a:rPr lang="fi-FI" sz="1600" dirty="0">
                <a:sym typeface="Wingdings" panose="05000000000000000000" pitchFamily="2" charset="2"/>
              </a:rPr>
              <a:t> </a:t>
            </a:r>
            <a:r>
              <a:rPr lang="fi-FI" sz="1600" dirty="0" err="1">
                <a:sym typeface="Wingdings" panose="05000000000000000000" pitchFamily="2" charset="2"/>
              </a:rPr>
              <a:t>with</a:t>
            </a:r>
            <a:r>
              <a:rPr lang="fi-FI" sz="1600" dirty="0">
                <a:sym typeface="Wingdings" panose="05000000000000000000" pitchFamily="2" charset="2"/>
              </a:rPr>
              <a:t> </a:t>
            </a:r>
            <a:r>
              <a:rPr lang="fi-FI" sz="1600" dirty="0" err="1">
                <a:sym typeface="Wingdings" panose="05000000000000000000" pitchFamily="2" charset="2"/>
              </a:rPr>
              <a:t>accelerator</a:t>
            </a:r>
            <a:r>
              <a:rPr lang="fi-FI" sz="1600" dirty="0">
                <a:sym typeface="Wingdings" panose="05000000000000000000" pitchFamily="2" charset="2"/>
              </a:rPr>
              <a:t> </a:t>
            </a:r>
            <a:r>
              <a:rPr lang="fi-FI" sz="1600" dirty="0" err="1">
                <a:sym typeface="Wingdings" panose="05000000000000000000" pitchFamily="2" charset="2"/>
              </a:rPr>
              <a:t>capabilities</a:t>
            </a:r>
            <a:r>
              <a:rPr lang="fi-FI" sz="1600" dirty="0">
                <a:sym typeface="Wingdings" panose="05000000000000000000" pitchFamily="2" charset="2"/>
              </a:rPr>
              <a:t> </a:t>
            </a:r>
            <a:r>
              <a:rPr lang="fi-FI" sz="1600" dirty="0" err="1">
                <a:sym typeface="Wingdings" panose="05000000000000000000" pitchFamily="2" charset="2"/>
              </a:rPr>
              <a:t>supported</a:t>
            </a:r>
            <a:r>
              <a:rPr lang="fi-FI" sz="1600" dirty="0">
                <a:sym typeface="Wingdings" panose="05000000000000000000" pitchFamily="2" charset="2"/>
              </a:rPr>
              <a:t> </a:t>
            </a:r>
            <a:r>
              <a:rPr lang="fi-FI" sz="1600" dirty="0" err="1">
                <a:sym typeface="Wingdings" panose="05000000000000000000" pitchFamily="2" charset="2"/>
              </a:rPr>
              <a:t>by</a:t>
            </a:r>
            <a:r>
              <a:rPr lang="fi-FI" sz="1600" dirty="0">
                <a:sym typeface="Wingdings" panose="05000000000000000000" pitchFamily="2" charset="2"/>
              </a:rPr>
              <a:t> PWIE (FZJ, IST, JSI, MPG, NCSRD, RBI, VR, VTT)   </a:t>
            </a:r>
          </a:p>
          <a:p>
            <a:pPr marL="285750" indent="-285750">
              <a:spcBef>
                <a:spcPts val="600"/>
              </a:spcBef>
              <a:buFont typeface="Arial" panose="020B0604020202020204" pitchFamily="34" charset="0"/>
              <a:buChar char="•"/>
            </a:pPr>
            <a:r>
              <a:rPr lang="fi-FI" b="1" dirty="0" err="1">
                <a:solidFill>
                  <a:srgbClr val="0070C0"/>
                </a:solidFill>
              </a:rPr>
              <a:t>Microscopy</a:t>
            </a:r>
            <a:r>
              <a:rPr lang="fi-FI" b="1" dirty="0">
                <a:solidFill>
                  <a:srgbClr val="0070C0"/>
                </a:solidFill>
              </a:rPr>
              <a:t> </a:t>
            </a:r>
            <a:r>
              <a:rPr lang="fi-FI" b="1" dirty="0" err="1">
                <a:solidFill>
                  <a:srgbClr val="0070C0"/>
                </a:solidFill>
              </a:rPr>
              <a:t>investigations</a:t>
            </a:r>
            <a:r>
              <a:rPr lang="fi-FI" b="1" dirty="0">
                <a:solidFill>
                  <a:srgbClr val="0070C0"/>
                </a:solidFill>
              </a:rPr>
              <a:t> (SEM, TEM, FIB,…)</a:t>
            </a:r>
            <a:r>
              <a:rPr lang="fi-FI" dirty="0"/>
              <a:t> </a:t>
            </a:r>
            <a:r>
              <a:rPr lang="fi-FI" dirty="0">
                <a:sym typeface="Wingdings" panose="05000000000000000000" pitchFamily="2" charset="2"/>
              </a:rPr>
              <a:t> </a:t>
            </a:r>
            <a:r>
              <a:rPr lang="fi-FI" dirty="0" err="1">
                <a:sym typeface="Wingdings" panose="05000000000000000000" pitchFamily="2" charset="2"/>
              </a:rPr>
              <a:t>characterizing</a:t>
            </a:r>
            <a:r>
              <a:rPr lang="fi-FI" dirty="0">
                <a:sym typeface="Wingdings" panose="05000000000000000000" pitchFamily="2" charset="2"/>
              </a:rPr>
              <a:t> </a:t>
            </a:r>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surface</a:t>
            </a:r>
            <a:r>
              <a:rPr lang="fi-FI" dirty="0">
                <a:sym typeface="Wingdings" panose="05000000000000000000" pitchFamily="2" charset="2"/>
              </a:rPr>
              <a:t> </a:t>
            </a:r>
            <a:r>
              <a:rPr lang="fi-FI" dirty="0" err="1">
                <a:sym typeface="Wingdings" panose="05000000000000000000" pitchFamily="2" charset="2"/>
              </a:rPr>
              <a:t>structure</a:t>
            </a:r>
            <a:r>
              <a:rPr lang="fi-FI" dirty="0">
                <a:sym typeface="Wingdings" panose="05000000000000000000" pitchFamily="2" charset="2"/>
              </a:rPr>
              <a:t> and </a:t>
            </a:r>
            <a:r>
              <a:rPr lang="fi-FI" dirty="0" err="1">
                <a:sym typeface="Wingdings" panose="05000000000000000000" pitchFamily="2" charset="2"/>
              </a:rPr>
              <a:t>morphology</a:t>
            </a:r>
            <a:endParaRPr lang="fi-FI"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CEA/AMU, CIEMAT, FZJ, IPPLM, MPG, NCSRD – </a:t>
            </a:r>
            <a:r>
              <a:rPr lang="fi-FI" sz="1600" dirty="0" err="1">
                <a:sym typeface="Wingdings" panose="05000000000000000000" pitchFamily="2" charset="2"/>
              </a:rPr>
              <a:t>analysis</a:t>
            </a:r>
            <a:r>
              <a:rPr lang="fi-FI" sz="1600" dirty="0">
                <a:sym typeface="Wingdings" panose="05000000000000000000" pitchFamily="2" charset="2"/>
              </a:rPr>
              <a:t> of a </a:t>
            </a:r>
            <a:r>
              <a:rPr lang="fi-FI" sz="1600" dirty="0" err="1">
                <a:sym typeface="Wingdings" panose="05000000000000000000" pitchFamily="2" charset="2"/>
              </a:rPr>
              <a:t>limited</a:t>
            </a:r>
            <a:r>
              <a:rPr lang="fi-FI" sz="1600" dirty="0">
                <a:sym typeface="Wingdings" panose="05000000000000000000" pitchFamily="2" charset="2"/>
              </a:rPr>
              <a:t> </a:t>
            </a:r>
            <a:r>
              <a:rPr lang="fi-FI" sz="1600" dirty="0" err="1">
                <a:sym typeface="Wingdings" panose="05000000000000000000" pitchFamily="2" charset="2"/>
              </a:rPr>
              <a:t>subset</a:t>
            </a:r>
            <a:r>
              <a:rPr lang="fi-FI" sz="1600" dirty="0">
                <a:sym typeface="Wingdings" panose="05000000000000000000" pitchFamily="2" charset="2"/>
              </a:rPr>
              <a:t> of </a:t>
            </a:r>
            <a:r>
              <a:rPr lang="fi-FI" sz="1600" dirty="0" err="1">
                <a:sym typeface="Wingdings" panose="05000000000000000000" pitchFamily="2" charset="2"/>
              </a:rPr>
              <a:t>samples</a:t>
            </a:r>
            <a:r>
              <a:rPr lang="fi-FI" sz="1600" dirty="0">
                <a:sym typeface="Wingdings" panose="05000000000000000000" pitchFamily="2" charset="2"/>
              </a:rPr>
              <a:t> </a:t>
            </a:r>
            <a:r>
              <a:rPr lang="fi-FI" sz="1600" dirty="0" err="1">
                <a:sym typeface="Wingdings" panose="05000000000000000000" pitchFamily="2" charset="2"/>
              </a:rPr>
              <a:t>from</a:t>
            </a:r>
            <a:r>
              <a:rPr lang="fi-FI" sz="1600" dirty="0">
                <a:sym typeface="Wingdings" panose="05000000000000000000" pitchFamily="2" charset="2"/>
              </a:rPr>
              <a:t> </a:t>
            </a:r>
            <a:r>
              <a:rPr lang="fi-FI" sz="1600" dirty="0" err="1">
                <a:sym typeface="Wingdings" panose="05000000000000000000" pitchFamily="2" charset="2"/>
              </a:rPr>
              <a:t>different</a:t>
            </a:r>
            <a:r>
              <a:rPr lang="fi-FI" sz="1600" dirty="0">
                <a:sym typeface="Wingdings" panose="05000000000000000000" pitchFamily="2" charset="2"/>
              </a:rPr>
              <a:t> </a:t>
            </a:r>
            <a:r>
              <a:rPr lang="fi-FI" sz="1600" dirty="0" err="1">
                <a:sym typeface="Wingdings" panose="05000000000000000000" pitchFamily="2" charset="2"/>
              </a:rPr>
              <a:t>experiments</a:t>
            </a:r>
            <a:endParaRPr lang="fi-FI" sz="1600" dirty="0">
              <a:sym typeface="Wingdings" panose="05000000000000000000" pitchFamily="2" charset="2"/>
            </a:endParaRPr>
          </a:p>
          <a:p>
            <a:pPr marL="285750" indent="-285750">
              <a:spcBef>
                <a:spcPts val="600"/>
              </a:spcBef>
              <a:buFont typeface="Arial" panose="020B0604020202020204" pitchFamily="34" charset="0"/>
              <a:buChar char="•"/>
            </a:pPr>
            <a:r>
              <a:rPr lang="fi-FI" b="1" dirty="0">
                <a:solidFill>
                  <a:srgbClr val="FF0000"/>
                </a:solidFill>
                <a:sym typeface="Wingdings" panose="05000000000000000000" pitchFamily="2" charset="2"/>
              </a:rPr>
              <a:t>Laser-</a:t>
            </a:r>
            <a:r>
              <a:rPr lang="fi-FI" b="1" dirty="0" err="1">
                <a:solidFill>
                  <a:srgbClr val="FF0000"/>
                </a:solidFill>
                <a:sym typeface="Wingdings" panose="05000000000000000000" pitchFamily="2" charset="2"/>
              </a:rPr>
              <a:t>based</a:t>
            </a:r>
            <a:r>
              <a:rPr lang="fi-FI" b="1" dirty="0">
                <a:solidFill>
                  <a:srgbClr val="FF0000"/>
                </a:solidFill>
                <a:sym typeface="Wingdings" panose="05000000000000000000" pitchFamily="2" charset="2"/>
              </a:rPr>
              <a:t> </a:t>
            </a:r>
            <a:r>
              <a:rPr lang="fi-FI" b="1" dirty="0" err="1">
                <a:solidFill>
                  <a:srgbClr val="FF0000"/>
                </a:solidFill>
                <a:sym typeface="Wingdings" panose="05000000000000000000" pitchFamily="2" charset="2"/>
              </a:rPr>
              <a:t>methods</a:t>
            </a:r>
            <a:r>
              <a:rPr lang="fi-FI" b="1" dirty="0">
                <a:solidFill>
                  <a:srgbClr val="FF0000"/>
                </a:solidFill>
                <a:sym typeface="Wingdings" panose="05000000000000000000" pitchFamily="2" charset="2"/>
              </a:rPr>
              <a:t> (LIBS, LIDS, LIAS, </a:t>
            </a:r>
            <a:r>
              <a:rPr lang="fi-FI" b="1" dirty="0" err="1">
                <a:solidFill>
                  <a:srgbClr val="FF0000"/>
                </a:solidFill>
                <a:sym typeface="Wingdings" panose="05000000000000000000" pitchFamily="2" charset="2"/>
              </a:rPr>
              <a:t>Raman</a:t>
            </a:r>
            <a:r>
              <a:rPr lang="fi-FI" b="1" dirty="0">
                <a:solidFill>
                  <a:srgbClr val="FF0000"/>
                </a:solidFill>
                <a:sym typeface="Wingdings" panose="05000000000000000000" pitchFamily="2" charset="2"/>
              </a:rPr>
              <a:t>,…) </a:t>
            </a:r>
            <a:r>
              <a:rPr lang="fi-FI" dirty="0">
                <a:sym typeface="Wingdings" panose="05000000000000000000" pitchFamily="2" charset="2"/>
              </a:rPr>
              <a:t> </a:t>
            </a:r>
            <a:r>
              <a:rPr lang="fi-FI" dirty="0" err="1">
                <a:sym typeface="Wingdings" panose="05000000000000000000" pitchFamily="2" charset="2"/>
              </a:rPr>
              <a:t>studying</a:t>
            </a:r>
            <a:r>
              <a:rPr lang="fi-FI" dirty="0">
                <a:sym typeface="Wingdings" panose="05000000000000000000" pitchFamily="2" charset="2"/>
              </a:rPr>
              <a:t> </a:t>
            </a:r>
            <a:r>
              <a:rPr lang="fi-FI" dirty="0" err="1">
                <a:sym typeface="Wingdings" panose="05000000000000000000" pitchFamily="2" charset="2"/>
              </a:rPr>
              <a:t>layer</a:t>
            </a:r>
            <a:r>
              <a:rPr lang="fi-FI" dirty="0">
                <a:sym typeface="Wingdings" panose="05000000000000000000" pitchFamily="2" charset="2"/>
              </a:rPr>
              <a:t> </a:t>
            </a:r>
            <a:r>
              <a:rPr lang="fi-FI" dirty="0" err="1">
                <a:sym typeface="Wingdings" panose="05000000000000000000" pitchFamily="2" charset="2"/>
              </a:rPr>
              <a:t>structure</a:t>
            </a:r>
            <a:r>
              <a:rPr lang="fi-FI" dirty="0">
                <a:sym typeface="Wingdings" panose="05000000000000000000" pitchFamily="2" charset="2"/>
              </a:rPr>
              <a:t>, </a:t>
            </a:r>
            <a:r>
              <a:rPr lang="fi-FI" dirty="0" err="1">
                <a:sym typeface="Wingdings" panose="05000000000000000000" pitchFamily="2" charset="2"/>
              </a:rPr>
              <a:t>phase</a:t>
            </a:r>
            <a:r>
              <a:rPr lang="fi-FI" dirty="0">
                <a:sym typeface="Wingdings" panose="05000000000000000000" pitchFamily="2" charset="2"/>
              </a:rPr>
              <a:t> </a:t>
            </a:r>
            <a:r>
              <a:rPr lang="fi-FI" dirty="0" err="1">
                <a:sym typeface="Wingdings" panose="05000000000000000000" pitchFamily="2" charset="2"/>
              </a:rPr>
              <a:t>formation</a:t>
            </a:r>
            <a:r>
              <a:rPr lang="fi-FI" dirty="0">
                <a:sym typeface="Wingdings" panose="05000000000000000000" pitchFamily="2" charset="2"/>
              </a:rPr>
              <a:t>, and </a:t>
            </a:r>
            <a:r>
              <a:rPr lang="fi-FI" dirty="0" err="1">
                <a:sym typeface="Wingdings" panose="05000000000000000000" pitchFamily="2" charset="2"/>
              </a:rPr>
              <a:t>hydrogen</a:t>
            </a:r>
            <a:r>
              <a:rPr lang="fi-FI" dirty="0">
                <a:sym typeface="Wingdings" panose="05000000000000000000" pitchFamily="2" charset="2"/>
              </a:rPr>
              <a:t> </a:t>
            </a:r>
            <a:r>
              <a:rPr lang="fi-FI" dirty="0" err="1">
                <a:sym typeface="Wingdings" panose="05000000000000000000" pitchFamily="2" charset="2"/>
              </a:rPr>
              <a:t>content</a:t>
            </a:r>
            <a:endParaRPr lang="fi-FI"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CEA, FZJ, </a:t>
            </a:r>
            <a:r>
              <a:rPr lang="fi-FI" sz="1600" dirty="0" err="1">
                <a:sym typeface="Wingdings" panose="05000000000000000000" pitchFamily="2" charset="2"/>
              </a:rPr>
              <a:t>maybe</a:t>
            </a:r>
            <a:r>
              <a:rPr lang="fi-FI" sz="1600" dirty="0">
                <a:sym typeface="Wingdings" panose="05000000000000000000" pitchFamily="2" charset="2"/>
              </a:rPr>
              <a:t> CU and UT – </a:t>
            </a:r>
            <a:r>
              <a:rPr lang="fi-FI" sz="1600" dirty="0" err="1">
                <a:sym typeface="Wingdings" panose="05000000000000000000" pitchFamily="2" charset="2"/>
              </a:rPr>
              <a:t>number</a:t>
            </a:r>
            <a:r>
              <a:rPr lang="fi-FI" sz="1600" dirty="0">
                <a:sym typeface="Wingdings" panose="05000000000000000000" pitchFamily="2" charset="2"/>
              </a:rPr>
              <a:t> of </a:t>
            </a:r>
            <a:r>
              <a:rPr lang="fi-FI" sz="1600" dirty="0" err="1">
                <a:sym typeface="Wingdings" panose="05000000000000000000" pitchFamily="2" charset="2"/>
              </a:rPr>
              <a:t>samples</a:t>
            </a:r>
            <a:r>
              <a:rPr lang="fi-FI" sz="1600" dirty="0">
                <a:sym typeface="Wingdings" panose="05000000000000000000" pitchFamily="2" charset="2"/>
              </a:rPr>
              <a:t> </a:t>
            </a:r>
            <a:r>
              <a:rPr lang="fi-FI" sz="1600" dirty="0" err="1">
                <a:sym typeface="Wingdings" panose="05000000000000000000" pitchFamily="2" charset="2"/>
              </a:rPr>
              <a:t>from</a:t>
            </a:r>
            <a:r>
              <a:rPr lang="fi-FI" sz="1600" dirty="0">
                <a:sym typeface="Wingdings" panose="05000000000000000000" pitchFamily="2" charset="2"/>
              </a:rPr>
              <a:t> </a:t>
            </a:r>
            <a:r>
              <a:rPr lang="fi-FI" sz="1600" dirty="0" err="1">
                <a:sym typeface="Wingdings" panose="05000000000000000000" pitchFamily="2" charset="2"/>
              </a:rPr>
              <a:t>relevant</a:t>
            </a:r>
            <a:r>
              <a:rPr lang="fi-FI" sz="1600" dirty="0">
                <a:sym typeface="Wingdings" panose="05000000000000000000" pitchFamily="2" charset="2"/>
              </a:rPr>
              <a:t> </a:t>
            </a:r>
            <a:r>
              <a:rPr lang="fi-FI" sz="1600" dirty="0" err="1">
                <a:sym typeface="Wingdings" panose="05000000000000000000" pitchFamily="2" charset="2"/>
              </a:rPr>
              <a:t>experiments</a:t>
            </a:r>
            <a:r>
              <a:rPr lang="fi-FI" sz="1600" dirty="0">
                <a:sym typeface="Wingdings" panose="05000000000000000000" pitchFamily="2" charset="2"/>
              </a:rPr>
              <a:t> for </a:t>
            </a:r>
            <a:r>
              <a:rPr lang="fi-FI" sz="1600" dirty="0" err="1">
                <a:sym typeface="Wingdings" panose="05000000000000000000" pitchFamily="2" charset="2"/>
              </a:rPr>
              <a:t>analyses</a:t>
            </a:r>
            <a:r>
              <a:rPr lang="fi-FI" sz="1600" dirty="0">
                <a:sym typeface="Wingdings" panose="05000000000000000000" pitchFamily="2" charset="2"/>
              </a:rPr>
              <a:t> to </a:t>
            </a:r>
            <a:r>
              <a:rPr lang="fi-FI" sz="1600" dirty="0" err="1">
                <a:sym typeface="Wingdings" panose="05000000000000000000" pitchFamily="2" charset="2"/>
              </a:rPr>
              <a:t>be</a:t>
            </a:r>
            <a:r>
              <a:rPr lang="fi-FI" sz="1600" dirty="0">
                <a:sym typeface="Wingdings" panose="05000000000000000000" pitchFamily="2" charset="2"/>
              </a:rPr>
              <a:t> </a:t>
            </a:r>
            <a:r>
              <a:rPr lang="fi-FI" sz="1600" dirty="0" err="1">
                <a:sym typeface="Wingdings" panose="05000000000000000000" pitchFamily="2" charset="2"/>
              </a:rPr>
              <a:t>discussed</a:t>
            </a:r>
            <a:endParaRPr lang="fi-FI" sz="1600" dirty="0">
              <a:sym typeface="Wingdings" panose="05000000000000000000" pitchFamily="2" charset="2"/>
            </a:endParaRPr>
          </a:p>
          <a:p>
            <a:pPr marL="285750" indent="-285750">
              <a:spcBef>
                <a:spcPts val="600"/>
              </a:spcBef>
              <a:buFont typeface="Arial" panose="020B0604020202020204" pitchFamily="34" charset="0"/>
              <a:buChar char="•"/>
            </a:pPr>
            <a:r>
              <a:rPr lang="fi-FI" b="1" dirty="0" err="1">
                <a:solidFill>
                  <a:srgbClr val="0070C0"/>
                </a:solidFill>
                <a:sym typeface="Wingdings" panose="05000000000000000000" pitchFamily="2" charset="2"/>
              </a:rPr>
              <a:t>Other</a:t>
            </a:r>
            <a:r>
              <a:rPr lang="fi-FI" b="1" dirty="0">
                <a:solidFill>
                  <a:srgbClr val="0070C0"/>
                </a:solidFill>
                <a:sym typeface="Wingdings" panose="05000000000000000000" pitchFamily="2" charset="2"/>
              </a:rPr>
              <a:t> </a:t>
            </a:r>
            <a:r>
              <a:rPr lang="fi-FI" b="1" dirty="0" err="1">
                <a:solidFill>
                  <a:srgbClr val="0070C0"/>
                </a:solidFill>
                <a:sym typeface="Wingdings" panose="05000000000000000000" pitchFamily="2" charset="2"/>
              </a:rPr>
              <a:t>tools</a:t>
            </a:r>
            <a:r>
              <a:rPr lang="fi-FI" b="1" dirty="0">
                <a:solidFill>
                  <a:srgbClr val="0070C0"/>
                </a:solidFill>
                <a:sym typeface="Wingdings" panose="05000000000000000000" pitchFamily="2" charset="2"/>
              </a:rPr>
              <a:t> (XRD, XPS, TDS, GDOES,…) </a:t>
            </a:r>
            <a:r>
              <a:rPr lang="fi-FI" dirty="0">
                <a:sym typeface="Wingdings" panose="05000000000000000000" pitchFamily="2" charset="2"/>
              </a:rPr>
              <a:t>  </a:t>
            </a:r>
            <a:r>
              <a:rPr lang="fi-FI" dirty="0" err="1">
                <a:sym typeface="Wingdings" panose="05000000000000000000" pitchFamily="2" charset="2"/>
              </a:rPr>
              <a:t>complementary</a:t>
            </a:r>
            <a:r>
              <a:rPr lang="fi-FI" dirty="0">
                <a:sym typeface="Wingdings" panose="05000000000000000000" pitchFamily="2" charset="2"/>
              </a:rPr>
              <a:t> </a:t>
            </a:r>
            <a:r>
              <a:rPr lang="fi-FI" dirty="0" err="1">
                <a:sym typeface="Wingdings" panose="05000000000000000000" pitchFamily="2" charset="2"/>
              </a:rPr>
              <a:t>techniques</a:t>
            </a:r>
            <a:r>
              <a:rPr lang="fi-FI" dirty="0">
                <a:sym typeface="Wingdings" panose="05000000000000000000" pitchFamily="2" charset="2"/>
              </a:rPr>
              <a:t> for </a:t>
            </a:r>
            <a:r>
              <a:rPr lang="fi-FI" dirty="0" err="1">
                <a:sym typeface="Wingdings" panose="05000000000000000000" pitchFamily="2" charset="2"/>
              </a:rPr>
              <a:t>extracting</a:t>
            </a:r>
            <a:r>
              <a:rPr lang="fi-FI" dirty="0">
                <a:sym typeface="Wingdings" panose="05000000000000000000" pitchFamily="2" charset="2"/>
              </a:rPr>
              <a:t> </a:t>
            </a:r>
            <a:r>
              <a:rPr lang="fi-FI" dirty="0" err="1">
                <a:sym typeface="Wingdings" panose="05000000000000000000" pitchFamily="2" charset="2"/>
              </a:rPr>
              <a:t>structure</a:t>
            </a:r>
            <a:r>
              <a:rPr lang="fi-FI" dirty="0">
                <a:sym typeface="Wingdings" panose="05000000000000000000" pitchFamily="2" charset="2"/>
              </a:rPr>
              <a:t> of </a:t>
            </a:r>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layers</a:t>
            </a:r>
            <a:r>
              <a:rPr lang="fi-FI" dirty="0">
                <a:sym typeface="Wingdings" panose="05000000000000000000" pitchFamily="2" charset="2"/>
              </a:rPr>
              <a:t>, </a:t>
            </a:r>
            <a:r>
              <a:rPr lang="fi-FI" dirty="0" err="1">
                <a:sym typeface="Wingdings" panose="05000000000000000000" pitchFamily="2" charset="2"/>
              </a:rPr>
              <a:t>chemical</a:t>
            </a:r>
            <a:r>
              <a:rPr lang="fi-FI" dirty="0">
                <a:sym typeface="Wingdings" panose="05000000000000000000" pitchFamily="2" charset="2"/>
              </a:rPr>
              <a:t> </a:t>
            </a:r>
            <a:r>
              <a:rPr lang="fi-FI" dirty="0" err="1">
                <a:sym typeface="Wingdings" panose="05000000000000000000" pitchFamily="2" charset="2"/>
              </a:rPr>
              <a:t>fingerprint</a:t>
            </a:r>
            <a:r>
              <a:rPr lang="fi-FI" dirty="0">
                <a:sym typeface="Wingdings" panose="05000000000000000000" pitchFamily="2" charset="2"/>
              </a:rPr>
              <a:t>, and </a:t>
            </a:r>
            <a:r>
              <a:rPr lang="fi-FI" dirty="0" err="1">
                <a:sym typeface="Wingdings" panose="05000000000000000000" pitchFamily="2" charset="2"/>
              </a:rPr>
              <a:t>total</a:t>
            </a:r>
            <a:r>
              <a:rPr lang="fi-FI" dirty="0">
                <a:sym typeface="Wingdings" panose="05000000000000000000" pitchFamily="2" charset="2"/>
              </a:rPr>
              <a:t> </a:t>
            </a:r>
            <a:r>
              <a:rPr lang="fi-FI" dirty="0" err="1">
                <a:sym typeface="Wingdings" panose="05000000000000000000" pitchFamily="2" charset="2"/>
              </a:rPr>
              <a:t>fuel</a:t>
            </a:r>
            <a:r>
              <a:rPr lang="fi-FI" dirty="0">
                <a:sym typeface="Wingdings" panose="05000000000000000000" pitchFamily="2" charset="2"/>
              </a:rPr>
              <a:t> </a:t>
            </a:r>
            <a:r>
              <a:rPr lang="fi-FI" dirty="0" err="1">
                <a:sym typeface="Wingdings" panose="05000000000000000000" pitchFamily="2" charset="2"/>
              </a:rPr>
              <a:t>inventory</a:t>
            </a:r>
            <a:r>
              <a:rPr lang="fi-FI" dirty="0">
                <a:sym typeface="Wingdings" panose="05000000000000000000" pitchFamily="2" charset="2"/>
              </a:rPr>
              <a:t> </a:t>
            </a:r>
          </a:p>
          <a:p>
            <a:pPr marL="742950" lvl="1" indent="-285750">
              <a:buFont typeface="Wingdings" panose="05000000000000000000" pitchFamily="2" charset="2"/>
              <a:buChar char="ü"/>
            </a:pPr>
            <a:r>
              <a:rPr lang="fi-FI" sz="1600" dirty="0">
                <a:sym typeface="Wingdings" panose="05000000000000000000" pitchFamily="2" charset="2"/>
              </a:rPr>
              <a:t>IAP and JSI – TDS, XPS, and GDOES (IAP, CIEMAT) </a:t>
            </a:r>
            <a:r>
              <a:rPr lang="fi-FI" sz="1600" dirty="0" err="1">
                <a:sym typeface="Wingdings" panose="05000000000000000000" pitchFamily="2" charset="2"/>
              </a:rPr>
              <a:t>capabilities</a:t>
            </a:r>
            <a:endParaRPr lang="fi-FI" sz="1600" dirty="0">
              <a:sym typeface="Wingdings" panose="05000000000000000000" pitchFamily="2" charset="2"/>
            </a:endParaRPr>
          </a:p>
          <a:p>
            <a:pPr marL="742950" lvl="1" indent="-285750">
              <a:buFont typeface="Wingdings" panose="05000000000000000000" pitchFamily="2" charset="2"/>
              <a:buChar char="ü"/>
            </a:pPr>
            <a:r>
              <a:rPr lang="fi-FI" sz="1600" dirty="0">
                <a:sym typeface="Wingdings" panose="05000000000000000000" pitchFamily="2" charset="2"/>
              </a:rPr>
              <a:t>NCSRD and IST – XRD </a:t>
            </a:r>
            <a:r>
              <a:rPr lang="fi-FI" sz="1600" dirty="0" err="1">
                <a:sym typeface="Wingdings" panose="05000000000000000000" pitchFamily="2" charset="2"/>
              </a:rPr>
              <a:t>capabilities</a:t>
            </a:r>
            <a:endParaRPr lang="fi-FI" sz="1600" dirty="0">
              <a:sym typeface="Wingdings" panose="05000000000000000000" pitchFamily="2" charset="2"/>
            </a:endParaRPr>
          </a:p>
          <a:p>
            <a:pPr marL="742950" lvl="1" indent="-285750">
              <a:buFont typeface="Wingdings" panose="05000000000000000000" pitchFamily="2" charset="2"/>
              <a:buChar char="ü"/>
            </a:pPr>
            <a:r>
              <a:rPr lang="fi-FI" sz="1600">
                <a:sym typeface="Wingdings" panose="05000000000000000000" pitchFamily="2" charset="2"/>
              </a:rPr>
              <a:t>FZJ, MPG, CEA/AMU </a:t>
            </a:r>
            <a:r>
              <a:rPr lang="fi-FI" sz="1600" dirty="0">
                <a:sym typeface="Wingdings" panose="05000000000000000000" pitchFamily="2" charset="2"/>
              </a:rPr>
              <a:t>– TDS </a:t>
            </a:r>
            <a:r>
              <a:rPr lang="fi-FI" sz="1600" dirty="0" err="1">
                <a:sym typeface="Wingdings" panose="05000000000000000000" pitchFamily="2" charset="2"/>
              </a:rPr>
              <a:t>possibilities</a:t>
            </a:r>
            <a:endParaRPr lang="fi-FI" sz="1600" dirty="0">
              <a:sym typeface="Wingdings" panose="05000000000000000000" pitchFamily="2" charset="2"/>
            </a:endParaRPr>
          </a:p>
        </p:txBody>
      </p:sp>
      <p:sp>
        <p:nvSpPr>
          <p:cNvPr id="7" name="TextBox 6">
            <a:extLst>
              <a:ext uri="{FF2B5EF4-FFF2-40B4-BE49-F238E27FC236}">
                <a16:creationId xmlns:a16="http://schemas.microsoft.com/office/drawing/2014/main" id="{0F457979-F040-DD98-D1D0-8822255133E7}"/>
              </a:ext>
            </a:extLst>
          </p:cNvPr>
          <p:cNvSpPr txBox="1"/>
          <p:nvPr/>
        </p:nvSpPr>
        <p:spPr bwMode="auto">
          <a:xfrm>
            <a:off x="732755" y="5521042"/>
            <a:ext cx="10771787" cy="646331"/>
          </a:xfrm>
          <a:prstGeom prst="rect">
            <a:avLst/>
          </a:prstGeom>
          <a:noFill/>
        </p:spPr>
        <p:txBody>
          <a:bodyPr wrap="square" rtlCol="0">
            <a:spAutoFit/>
          </a:bodyPr>
          <a:lstStyle/>
          <a:p>
            <a:pPr marL="0" lvl="1"/>
            <a:r>
              <a:rPr lang="fi-FI" b="1" dirty="0">
                <a:sym typeface="Wingdings" panose="05000000000000000000" pitchFamily="2" charset="2"/>
              </a:rPr>
              <a:t>Main </a:t>
            </a:r>
            <a:r>
              <a:rPr lang="fi-FI" b="1" dirty="0" err="1">
                <a:sym typeface="Wingdings" panose="05000000000000000000" pitchFamily="2" charset="2"/>
              </a:rPr>
              <a:t>task</a:t>
            </a:r>
            <a:r>
              <a:rPr lang="fi-FI" b="1" dirty="0">
                <a:sym typeface="Wingdings" panose="05000000000000000000" pitchFamily="2" charset="2"/>
              </a:rPr>
              <a:t> </a:t>
            </a:r>
            <a:r>
              <a:rPr lang="fi-FI" b="1" dirty="0" err="1">
                <a:sym typeface="Wingdings" panose="05000000000000000000" pitchFamily="2" charset="2"/>
              </a:rPr>
              <a:t>will</a:t>
            </a:r>
            <a:r>
              <a:rPr lang="fi-FI" b="1" dirty="0">
                <a:sym typeface="Wingdings" panose="05000000000000000000" pitchFamily="2" charset="2"/>
              </a:rPr>
              <a:t> </a:t>
            </a:r>
            <a:r>
              <a:rPr lang="fi-FI" b="1" dirty="0" err="1">
                <a:sym typeface="Wingdings" panose="05000000000000000000" pitchFamily="2" charset="2"/>
              </a:rPr>
              <a:t>be</a:t>
            </a:r>
            <a:r>
              <a:rPr lang="fi-FI" b="1" dirty="0">
                <a:sym typeface="Wingdings" panose="05000000000000000000" pitchFamily="2" charset="2"/>
              </a:rPr>
              <a:t> </a:t>
            </a:r>
            <a:r>
              <a:rPr lang="fi-FI" b="1" dirty="0" err="1">
                <a:sym typeface="Wingdings" panose="05000000000000000000" pitchFamily="2" charset="2"/>
              </a:rPr>
              <a:t>assessing</a:t>
            </a:r>
            <a:r>
              <a:rPr lang="fi-FI" b="1" dirty="0">
                <a:sym typeface="Wingdings" panose="05000000000000000000" pitchFamily="2" charset="2"/>
              </a:rPr>
              <a:t> </a:t>
            </a:r>
            <a:r>
              <a:rPr lang="fi-FI" b="1" dirty="0" err="1">
                <a:sym typeface="Wingdings" panose="05000000000000000000" pitchFamily="2" charset="2"/>
              </a:rPr>
              <a:t>who</a:t>
            </a:r>
            <a:r>
              <a:rPr lang="fi-FI" b="1" dirty="0">
                <a:sym typeface="Wingdings" panose="05000000000000000000" pitchFamily="2" charset="2"/>
              </a:rPr>
              <a:t> </a:t>
            </a:r>
            <a:r>
              <a:rPr lang="fi-FI" b="1" dirty="0" err="1">
                <a:sym typeface="Wingdings" panose="05000000000000000000" pitchFamily="2" charset="2"/>
              </a:rPr>
              <a:t>can</a:t>
            </a:r>
            <a:r>
              <a:rPr lang="fi-FI" b="1" dirty="0">
                <a:sym typeface="Wingdings" panose="05000000000000000000" pitchFamily="2" charset="2"/>
              </a:rPr>
              <a:t> </a:t>
            </a:r>
            <a:r>
              <a:rPr lang="fi-FI" b="1" dirty="0" err="1">
                <a:sym typeface="Wingdings" panose="05000000000000000000" pitchFamily="2" charset="2"/>
              </a:rPr>
              <a:t>do</a:t>
            </a:r>
            <a:r>
              <a:rPr lang="fi-FI" b="1" dirty="0">
                <a:sym typeface="Wingdings" panose="05000000000000000000" pitchFamily="2" charset="2"/>
              </a:rPr>
              <a:t> </a:t>
            </a:r>
            <a:r>
              <a:rPr lang="fi-FI" b="1" dirty="0" err="1">
                <a:sym typeface="Wingdings" panose="05000000000000000000" pitchFamily="2" charset="2"/>
              </a:rPr>
              <a:t>what</a:t>
            </a:r>
            <a:r>
              <a:rPr lang="fi-FI" b="1" dirty="0">
                <a:sym typeface="Wingdings" panose="05000000000000000000" pitchFamily="2" charset="2"/>
              </a:rPr>
              <a:t> and for </a:t>
            </a:r>
            <a:r>
              <a:rPr lang="fi-FI" b="1" dirty="0" err="1">
                <a:sym typeface="Wingdings" panose="05000000000000000000" pitchFamily="2" charset="2"/>
              </a:rPr>
              <a:t>which</a:t>
            </a:r>
            <a:r>
              <a:rPr lang="fi-FI" b="1" dirty="0">
                <a:sym typeface="Wingdings" panose="05000000000000000000" pitchFamily="2" charset="2"/>
              </a:rPr>
              <a:t> </a:t>
            </a:r>
            <a:r>
              <a:rPr lang="fi-FI" b="1" dirty="0" err="1">
                <a:sym typeface="Wingdings" panose="05000000000000000000" pitchFamily="2" charset="2"/>
              </a:rPr>
              <a:t>samples</a:t>
            </a:r>
            <a:r>
              <a:rPr lang="fi-FI" b="1" dirty="0">
                <a:sym typeface="Wingdings" panose="05000000000000000000" pitchFamily="2" charset="2"/>
              </a:rPr>
              <a:t> to </a:t>
            </a:r>
            <a:r>
              <a:rPr lang="fi-FI" b="1" dirty="0" err="1">
                <a:sym typeface="Wingdings" panose="05000000000000000000" pitchFamily="2" charset="2"/>
              </a:rPr>
              <a:t>avoid</a:t>
            </a:r>
            <a:r>
              <a:rPr lang="fi-FI" b="1" dirty="0">
                <a:sym typeface="Wingdings" panose="05000000000000000000" pitchFamily="2" charset="2"/>
              </a:rPr>
              <a:t> </a:t>
            </a:r>
            <a:r>
              <a:rPr lang="fi-FI" b="1" dirty="0" err="1">
                <a:sym typeface="Wingdings" panose="05000000000000000000" pitchFamily="2" charset="2"/>
              </a:rPr>
              <a:t>fragmentation</a:t>
            </a:r>
            <a:r>
              <a:rPr lang="fi-FI" b="1" dirty="0">
                <a:sym typeface="Wingdings" panose="05000000000000000000" pitchFamily="2" charset="2"/>
              </a:rPr>
              <a:t> </a:t>
            </a:r>
            <a:r>
              <a:rPr lang="fi-FI" b="1" dirty="0" err="1">
                <a:sym typeface="Wingdings" panose="05000000000000000000" pitchFamily="2" charset="2"/>
              </a:rPr>
              <a:t>yet</a:t>
            </a:r>
            <a:r>
              <a:rPr lang="fi-FI" b="1" dirty="0">
                <a:sym typeface="Wingdings" panose="05000000000000000000" pitchFamily="2" charset="2"/>
              </a:rPr>
              <a:t> </a:t>
            </a:r>
            <a:r>
              <a:rPr lang="fi-FI" b="1" dirty="0" err="1">
                <a:sym typeface="Wingdings" panose="05000000000000000000" pitchFamily="2" charset="2"/>
              </a:rPr>
              <a:t>make</a:t>
            </a:r>
            <a:r>
              <a:rPr lang="fi-FI" b="1" dirty="0">
                <a:sym typeface="Wingdings" panose="05000000000000000000" pitchFamily="2" charset="2"/>
              </a:rPr>
              <a:t> </a:t>
            </a:r>
            <a:r>
              <a:rPr lang="fi-FI" b="1" dirty="0" err="1">
                <a:sym typeface="Wingdings" panose="05000000000000000000" pitchFamily="2" charset="2"/>
              </a:rPr>
              <a:t>full</a:t>
            </a:r>
            <a:r>
              <a:rPr lang="fi-FI" b="1" dirty="0">
                <a:sym typeface="Wingdings" panose="05000000000000000000" pitchFamily="2" charset="2"/>
              </a:rPr>
              <a:t> </a:t>
            </a:r>
            <a:r>
              <a:rPr lang="fi-FI" b="1" dirty="0" err="1">
                <a:sym typeface="Wingdings" panose="05000000000000000000" pitchFamily="2" charset="2"/>
              </a:rPr>
              <a:t>use</a:t>
            </a:r>
            <a:r>
              <a:rPr lang="fi-FI" b="1" dirty="0">
                <a:sym typeface="Wingdings" panose="05000000000000000000" pitchFamily="2" charset="2"/>
              </a:rPr>
              <a:t> of </a:t>
            </a:r>
            <a:r>
              <a:rPr lang="fi-FI" b="1" dirty="0" err="1">
                <a:sym typeface="Wingdings" panose="05000000000000000000" pitchFamily="2" charset="2"/>
              </a:rPr>
              <a:t>the</a:t>
            </a:r>
            <a:r>
              <a:rPr lang="fi-FI" b="1" dirty="0">
                <a:sym typeface="Wingdings" panose="05000000000000000000" pitchFamily="2" charset="2"/>
              </a:rPr>
              <a:t> </a:t>
            </a:r>
            <a:r>
              <a:rPr lang="fi-FI" b="1" dirty="0" err="1">
                <a:sym typeface="Wingdings" panose="05000000000000000000" pitchFamily="2" charset="2"/>
              </a:rPr>
              <a:t>available</a:t>
            </a:r>
            <a:r>
              <a:rPr lang="fi-FI" b="1" dirty="0">
                <a:sym typeface="Wingdings" panose="05000000000000000000" pitchFamily="2" charset="2"/>
              </a:rPr>
              <a:t> </a:t>
            </a:r>
            <a:r>
              <a:rPr lang="fi-FI" b="1" dirty="0" err="1">
                <a:sym typeface="Wingdings" panose="05000000000000000000" pitchFamily="2" charset="2"/>
              </a:rPr>
              <a:t>resources</a:t>
            </a:r>
            <a:endParaRPr lang="fi-FI" dirty="0">
              <a:sym typeface="Wingdings" panose="05000000000000000000" pitchFamily="2" charset="2"/>
            </a:endParaRPr>
          </a:p>
        </p:txBody>
      </p:sp>
    </p:spTree>
    <p:extLst>
      <p:ext uri="{BB962C8B-B14F-4D97-AF65-F5344CB8AC3E}">
        <p14:creationId xmlns:p14="http://schemas.microsoft.com/office/powerpoint/2010/main" val="298390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CA06B6-FACA-680A-899D-64A5A926B146}"/>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72B5B65A-1CAB-8C34-1BFC-05D59F76911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87B0767D-7559-BFB2-ADEC-0158EA2CCE15}"/>
              </a:ext>
            </a:extLst>
          </p:cNvPr>
          <p:cNvSpPr>
            <a:spLocks noGrp="1"/>
          </p:cNvSpPr>
          <p:nvPr>
            <p:ph type="title"/>
          </p:nvPr>
        </p:nvSpPr>
        <p:spPr>
          <a:xfrm>
            <a:off x="983432" y="192515"/>
            <a:ext cx="11103024" cy="457200"/>
          </a:xfrm>
        </p:spPr>
        <p:txBody>
          <a:bodyPr/>
          <a:lstStyle/>
          <a:p>
            <a:r>
              <a:rPr lang="fr-FR" dirty="0" err="1"/>
              <a:t>Ongoing</a:t>
            </a:r>
            <a:r>
              <a:rPr lang="fr-FR" dirty="0"/>
              <a:t> </a:t>
            </a:r>
            <a:r>
              <a:rPr lang="fr-FR" dirty="0" err="1"/>
              <a:t>analysis</a:t>
            </a:r>
            <a:r>
              <a:rPr lang="fr-FR" dirty="0"/>
              <a:t> </a:t>
            </a:r>
            <a:r>
              <a:rPr lang="fr-FR" dirty="0" err="1"/>
              <a:t>activities</a:t>
            </a:r>
            <a:r>
              <a:rPr lang="fr-FR" dirty="0"/>
              <a:t> of </a:t>
            </a:r>
            <a:r>
              <a:rPr lang="fr-FR" dirty="0" err="1"/>
              <a:t>boron-containing</a:t>
            </a:r>
            <a:r>
              <a:rPr lang="fr-FR" dirty="0"/>
              <a:t> </a:t>
            </a:r>
            <a:r>
              <a:rPr lang="fr-FR" dirty="0" err="1"/>
              <a:t>samples</a:t>
            </a:r>
            <a:r>
              <a:rPr lang="fr-FR" dirty="0"/>
              <a:t> (VR)</a:t>
            </a:r>
          </a:p>
        </p:txBody>
      </p:sp>
      <p:sp>
        <p:nvSpPr>
          <p:cNvPr id="6" name="Content Placeholder 2">
            <a:extLst>
              <a:ext uri="{FF2B5EF4-FFF2-40B4-BE49-F238E27FC236}">
                <a16:creationId xmlns:a16="http://schemas.microsoft.com/office/drawing/2014/main" id="{2CFB41D4-407B-5219-EB25-1D6128704624}"/>
              </a:ext>
            </a:extLst>
          </p:cNvPr>
          <p:cNvSpPr txBox="1">
            <a:spLocks/>
          </p:cNvSpPr>
          <p:nvPr/>
        </p:nvSpPr>
        <p:spPr>
          <a:xfrm>
            <a:off x="263352" y="867138"/>
            <a:ext cx="11103024" cy="4460236"/>
          </a:xfrm>
          <a:prstGeom prst="rect">
            <a:avLst/>
          </a:prstGeom>
        </p:spPr>
        <p:txBody>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0" indent="0">
              <a:buFont typeface="Arial"/>
              <a:buNone/>
            </a:pPr>
            <a:r>
              <a:rPr lang="en-US" sz="1800" b="1" dirty="0">
                <a:solidFill>
                  <a:srgbClr val="1F497D"/>
                </a:solidFill>
              </a:rPr>
              <a:t>Aim:</a:t>
            </a:r>
            <a:r>
              <a:rPr lang="en-US" sz="1800" dirty="0">
                <a:solidFill>
                  <a:srgbClr val="1F497D"/>
                </a:solidFill>
              </a:rPr>
              <a:t> Investigation of the near-surface composition of TEXTOR samples exposed to TOMAS plasmas (ICWC and GDC) and new analysis capabilities for B-containing samples</a:t>
            </a:r>
          </a:p>
          <a:p>
            <a:pPr marL="0" indent="0">
              <a:buFont typeface="Arial"/>
              <a:buNone/>
            </a:pPr>
            <a:endParaRPr lang="en-US" sz="1800" dirty="0"/>
          </a:p>
          <a:p>
            <a:pPr marL="0" indent="0">
              <a:buFont typeface="Arial"/>
              <a:buNone/>
            </a:pPr>
            <a:r>
              <a:rPr lang="en-US" sz="1800" b="1" dirty="0">
                <a:solidFill>
                  <a:srgbClr val="FF0000"/>
                </a:solidFill>
              </a:rPr>
              <a:t>ICWC experiments (see figures at the bottom): </a:t>
            </a:r>
          </a:p>
          <a:p>
            <a:r>
              <a:rPr lang="en-US" sz="1600" dirty="0"/>
              <a:t>Efficient O and H removal from the surface in He, </a:t>
            </a:r>
            <a:r>
              <a:rPr lang="en-US" sz="1600" baseline="30000" dirty="0">
                <a:sym typeface="Wingdings" panose="05000000000000000000" pitchFamily="2" charset="2"/>
              </a:rPr>
              <a:t>10</a:t>
            </a:r>
            <a:r>
              <a:rPr lang="en-US" sz="1600" dirty="0">
                <a:sym typeface="Wingdings" panose="05000000000000000000" pitchFamily="2" charset="2"/>
              </a:rPr>
              <a:t>B increase relative to other elements</a:t>
            </a:r>
          </a:p>
          <a:p>
            <a:pPr>
              <a:spcBef>
                <a:spcPts val="567"/>
              </a:spcBef>
            </a:pPr>
            <a:r>
              <a:rPr lang="en-US" sz="1600" dirty="0"/>
              <a:t>Efficient O and C removal in H</a:t>
            </a:r>
            <a:r>
              <a:rPr lang="en-US" sz="1600" baseline="-25000" dirty="0"/>
              <a:t>2</a:t>
            </a:r>
            <a:r>
              <a:rPr lang="en-US" sz="1600" dirty="0"/>
              <a:t> plasmas, no clear isotope exchange effects observed</a:t>
            </a:r>
          </a:p>
          <a:p>
            <a:pPr marL="0" indent="0">
              <a:spcBef>
                <a:spcPts val="600"/>
              </a:spcBef>
              <a:buNone/>
            </a:pPr>
            <a:r>
              <a:rPr lang="en-US" sz="1800" b="1" dirty="0">
                <a:solidFill>
                  <a:srgbClr val="FF0000"/>
                </a:solidFill>
              </a:rPr>
              <a:t>New analysis capabilities:</a:t>
            </a:r>
          </a:p>
          <a:p>
            <a:r>
              <a:rPr lang="en-US" sz="1600" i="1" dirty="0">
                <a:sym typeface="Wingdings" panose="05000000000000000000" pitchFamily="2" charset="2"/>
              </a:rPr>
              <a:t>In situ</a:t>
            </a:r>
            <a:r>
              <a:rPr lang="en-US" sz="1600" dirty="0">
                <a:sym typeface="Wingdings" panose="05000000000000000000" pitchFamily="2" charset="2"/>
              </a:rPr>
              <a:t> ion beam analysis during annealing and ion irradiation of as-deposited layers</a:t>
            </a:r>
          </a:p>
          <a:p>
            <a:pPr>
              <a:spcBef>
                <a:spcPts val="600"/>
              </a:spcBef>
            </a:pPr>
            <a:r>
              <a:rPr lang="en-US" sz="1600" dirty="0"/>
              <a:t>Resonant-NRA at low energies combined with RBS for the desired high-sensitivity and –resolution studies</a:t>
            </a:r>
          </a:p>
        </p:txBody>
      </p:sp>
      <p:pic>
        <p:nvPicPr>
          <p:cNvPr id="14" name="Picture 13">
            <a:extLst>
              <a:ext uri="{FF2B5EF4-FFF2-40B4-BE49-F238E27FC236}">
                <a16:creationId xmlns:a16="http://schemas.microsoft.com/office/drawing/2014/main" id="{13F9E7D0-CE72-4959-0790-97C435621EEE}"/>
              </a:ext>
            </a:extLst>
          </p:cNvPr>
          <p:cNvPicPr>
            <a:picLocks noChangeAspect="1"/>
          </p:cNvPicPr>
          <p:nvPr/>
        </p:nvPicPr>
        <p:blipFill>
          <a:blip r:embed="rId2"/>
          <a:stretch>
            <a:fillRect/>
          </a:stretch>
        </p:blipFill>
        <p:spPr>
          <a:xfrm>
            <a:off x="5684185" y="3621000"/>
            <a:ext cx="1854402" cy="2484401"/>
          </a:xfrm>
          <a:prstGeom prst="rect">
            <a:avLst/>
          </a:prstGeom>
        </p:spPr>
      </p:pic>
      <p:pic>
        <p:nvPicPr>
          <p:cNvPr id="15" name="Picture 14" descr="Chart&#10;&#10;Description automatically generated">
            <a:extLst>
              <a:ext uri="{FF2B5EF4-FFF2-40B4-BE49-F238E27FC236}">
                <a16:creationId xmlns:a16="http://schemas.microsoft.com/office/drawing/2014/main" id="{26B76747-34FF-72DA-6B93-25C522A55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24" t="4366" r="5086"/>
          <a:stretch/>
        </p:blipFill>
        <p:spPr>
          <a:xfrm>
            <a:off x="575874" y="3501014"/>
            <a:ext cx="4512994" cy="2724371"/>
          </a:xfrm>
          <a:prstGeom prst="rect">
            <a:avLst/>
          </a:prstGeom>
        </p:spPr>
      </p:pic>
      <p:sp>
        <p:nvSpPr>
          <p:cNvPr id="16" name="TextBox 15">
            <a:extLst>
              <a:ext uri="{FF2B5EF4-FFF2-40B4-BE49-F238E27FC236}">
                <a16:creationId xmlns:a16="http://schemas.microsoft.com/office/drawing/2014/main" id="{F38D36B0-BE70-02BF-D065-9944F836D75D}"/>
              </a:ext>
            </a:extLst>
          </p:cNvPr>
          <p:cNvSpPr txBox="1"/>
          <p:nvPr/>
        </p:nvSpPr>
        <p:spPr bwMode="auto">
          <a:xfrm>
            <a:off x="35095" y="6168720"/>
            <a:ext cx="3280065" cy="338554"/>
          </a:xfrm>
          <a:prstGeom prst="rect">
            <a:avLst/>
          </a:prstGeom>
          <a:noFill/>
        </p:spPr>
        <p:txBody>
          <a:bodyPr wrap="none" rtlCol="0">
            <a:spAutoFit/>
          </a:bodyPr>
          <a:lstStyle/>
          <a:p>
            <a:r>
              <a:rPr lang="fi-FI" sz="1600" b="1" dirty="0"/>
              <a:t>L. Dittrich, E. Pitthan Filho et al. (VR)</a:t>
            </a:r>
          </a:p>
        </p:txBody>
      </p:sp>
      <p:pic>
        <p:nvPicPr>
          <p:cNvPr id="2" name="Picture 1" descr="A blue and white logo&#10;&#10;Description automatically generated">
            <a:extLst>
              <a:ext uri="{FF2B5EF4-FFF2-40B4-BE49-F238E27FC236}">
                <a16:creationId xmlns:a16="http://schemas.microsoft.com/office/drawing/2014/main" id="{212E7352-C13C-AC8B-FC4D-EF3E02ED4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632" y="3990490"/>
            <a:ext cx="1414697" cy="411156"/>
          </a:xfrm>
          <a:prstGeom prst="rect">
            <a:avLst/>
          </a:prstGeom>
        </p:spPr>
      </p:pic>
      <p:pic>
        <p:nvPicPr>
          <p:cNvPr id="8" name="Picture 7">
            <a:extLst>
              <a:ext uri="{FF2B5EF4-FFF2-40B4-BE49-F238E27FC236}">
                <a16:creationId xmlns:a16="http://schemas.microsoft.com/office/drawing/2014/main" id="{02EE9601-A25E-C43C-F4BB-A8903E30D866}"/>
              </a:ext>
            </a:extLst>
          </p:cNvPr>
          <p:cNvPicPr>
            <a:picLocks noChangeAspect="1"/>
          </p:cNvPicPr>
          <p:nvPr/>
        </p:nvPicPr>
        <p:blipFill>
          <a:blip r:embed="rId5"/>
          <a:stretch>
            <a:fillRect/>
          </a:stretch>
        </p:blipFill>
        <p:spPr>
          <a:xfrm>
            <a:off x="7927446" y="4527818"/>
            <a:ext cx="1042090" cy="1016979"/>
          </a:xfrm>
          <a:prstGeom prst="rect">
            <a:avLst/>
          </a:prstGeom>
        </p:spPr>
      </p:pic>
      <p:pic>
        <p:nvPicPr>
          <p:cNvPr id="10" name="Picture 9">
            <a:extLst>
              <a:ext uri="{FF2B5EF4-FFF2-40B4-BE49-F238E27FC236}">
                <a16:creationId xmlns:a16="http://schemas.microsoft.com/office/drawing/2014/main" id="{9FF61959-D7C7-FA92-F055-208354EDC60B}"/>
              </a:ext>
            </a:extLst>
          </p:cNvPr>
          <p:cNvPicPr>
            <a:picLocks noChangeAspect="1"/>
          </p:cNvPicPr>
          <p:nvPr/>
        </p:nvPicPr>
        <p:blipFill>
          <a:blip r:embed="rId6"/>
          <a:stretch>
            <a:fillRect/>
          </a:stretch>
        </p:blipFill>
        <p:spPr>
          <a:xfrm>
            <a:off x="9077269" y="4585330"/>
            <a:ext cx="1066074" cy="959467"/>
          </a:xfrm>
          <a:prstGeom prst="rect">
            <a:avLst/>
          </a:prstGeom>
        </p:spPr>
      </p:pic>
      <p:sp>
        <p:nvSpPr>
          <p:cNvPr id="7" name="Textfeld 152">
            <a:extLst>
              <a:ext uri="{FF2B5EF4-FFF2-40B4-BE49-F238E27FC236}">
                <a16:creationId xmlns:a16="http://schemas.microsoft.com/office/drawing/2014/main" id="{735EE4AD-B3D5-5211-31CA-E6DA09E0FD85}"/>
              </a:ext>
            </a:extLst>
          </p:cNvPr>
          <p:cNvSpPr txBox="1"/>
          <p:nvPr/>
        </p:nvSpPr>
        <p:spPr>
          <a:xfrm>
            <a:off x="2692360" y="5295823"/>
            <a:ext cx="199604" cy="420564"/>
          </a:xfrm>
          <a:prstGeom prst="rect">
            <a:avLst/>
          </a:prstGeom>
          <a:noFill/>
        </p:spPr>
        <p:txBody>
          <a:bodyPr wrap="square" rtlCol="0">
            <a:spAutoFit/>
          </a:bodyPr>
          <a:lstStyle/>
          <a:p>
            <a:r>
              <a:rPr lang="en-US" sz="2133" b="1" dirty="0">
                <a:solidFill>
                  <a:srgbClr val="A1112C"/>
                </a:solidFill>
                <a:latin typeface="+mj-lt"/>
              </a:rPr>
              <a:t>D</a:t>
            </a:r>
          </a:p>
        </p:txBody>
      </p:sp>
      <p:sp>
        <p:nvSpPr>
          <p:cNvPr id="9" name="Textfeld 154">
            <a:extLst>
              <a:ext uri="{FF2B5EF4-FFF2-40B4-BE49-F238E27FC236}">
                <a16:creationId xmlns:a16="http://schemas.microsoft.com/office/drawing/2014/main" id="{E8815D75-AF06-9990-7E75-8306B1F55501}"/>
              </a:ext>
            </a:extLst>
          </p:cNvPr>
          <p:cNvSpPr txBox="1"/>
          <p:nvPr/>
        </p:nvSpPr>
        <p:spPr>
          <a:xfrm>
            <a:off x="1117652" y="4837473"/>
            <a:ext cx="738744" cy="420564"/>
          </a:xfrm>
          <a:prstGeom prst="rect">
            <a:avLst/>
          </a:prstGeom>
          <a:noFill/>
        </p:spPr>
        <p:txBody>
          <a:bodyPr wrap="square" rtlCol="0">
            <a:spAutoFit/>
          </a:bodyPr>
          <a:lstStyle/>
          <a:p>
            <a:r>
              <a:rPr lang="en-US" sz="2133" b="1" baseline="30000" dirty="0">
                <a:solidFill>
                  <a:srgbClr val="0070BC"/>
                </a:solidFill>
                <a:latin typeface="+mj-lt"/>
              </a:rPr>
              <a:t>10</a:t>
            </a:r>
            <a:r>
              <a:rPr lang="en-US" sz="2133" b="1" dirty="0">
                <a:solidFill>
                  <a:srgbClr val="0070BC"/>
                </a:solidFill>
                <a:latin typeface="+mj-lt"/>
              </a:rPr>
              <a:t>B</a:t>
            </a:r>
          </a:p>
        </p:txBody>
      </p:sp>
      <p:sp>
        <p:nvSpPr>
          <p:cNvPr id="11" name="Textfeld 155">
            <a:extLst>
              <a:ext uri="{FF2B5EF4-FFF2-40B4-BE49-F238E27FC236}">
                <a16:creationId xmlns:a16="http://schemas.microsoft.com/office/drawing/2014/main" id="{4B47E5B1-C314-D5C4-993F-AF9BBB50AEA5}"/>
              </a:ext>
            </a:extLst>
          </p:cNvPr>
          <p:cNvSpPr txBox="1"/>
          <p:nvPr/>
        </p:nvSpPr>
        <p:spPr>
          <a:xfrm>
            <a:off x="2292828" y="3932563"/>
            <a:ext cx="332672" cy="420564"/>
          </a:xfrm>
          <a:prstGeom prst="rect">
            <a:avLst/>
          </a:prstGeom>
          <a:noFill/>
        </p:spPr>
        <p:txBody>
          <a:bodyPr wrap="square" rtlCol="0">
            <a:spAutoFit/>
          </a:bodyPr>
          <a:lstStyle/>
          <a:p>
            <a:r>
              <a:rPr lang="en-US" sz="2133" b="1" dirty="0">
                <a:solidFill>
                  <a:srgbClr val="F54545"/>
                </a:solidFill>
                <a:latin typeface="+mj-lt"/>
              </a:rPr>
              <a:t>O</a:t>
            </a:r>
          </a:p>
        </p:txBody>
      </p:sp>
      <p:sp>
        <p:nvSpPr>
          <p:cNvPr id="12" name="Textfeld 156">
            <a:extLst>
              <a:ext uri="{FF2B5EF4-FFF2-40B4-BE49-F238E27FC236}">
                <a16:creationId xmlns:a16="http://schemas.microsoft.com/office/drawing/2014/main" id="{415C3601-9D9D-CE41-3010-510EC19489C9}"/>
              </a:ext>
            </a:extLst>
          </p:cNvPr>
          <p:cNvSpPr txBox="1"/>
          <p:nvPr/>
        </p:nvSpPr>
        <p:spPr>
          <a:xfrm>
            <a:off x="983432" y="3945007"/>
            <a:ext cx="258277" cy="420564"/>
          </a:xfrm>
          <a:prstGeom prst="rect">
            <a:avLst/>
          </a:prstGeom>
          <a:noFill/>
        </p:spPr>
        <p:txBody>
          <a:bodyPr wrap="square" rtlCol="0">
            <a:spAutoFit/>
          </a:bodyPr>
          <a:lstStyle/>
          <a:p>
            <a:r>
              <a:rPr lang="en-US" sz="2133" b="1" dirty="0">
                <a:solidFill>
                  <a:srgbClr val="643101"/>
                </a:solidFill>
                <a:latin typeface="+mj-lt"/>
              </a:rPr>
              <a:t>C</a:t>
            </a:r>
          </a:p>
        </p:txBody>
      </p:sp>
      <p:sp>
        <p:nvSpPr>
          <p:cNvPr id="13" name="Textfeld 157">
            <a:extLst>
              <a:ext uri="{FF2B5EF4-FFF2-40B4-BE49-F238E27FC236}">
                <a16:creationId xmlns:a16="http://schemas.microsoft.com/office/drawing/2014/main" id="{ACE23355-867E-3527-36FB-85BA819ADB48}"/>
              </a:ext>
            </a:extLst>
          </p:cNvPr>
          <p:cNvSpPr txBox="1"/>
          <p:nvPr/>
        </p:nvSpPr>
        <p:spPr>
          <a:xfrm flipH="1">
            <a:off x="1970829" y="5118892"/>
            <a:ext cx="332672" cy="420564"/>
          </a:xfrm>
          <a:prstGeom prst="rect">
            <a:avLst/>
          </a:prstGeom>
          <a:noFill/>
        </p:spPr>
        <p:txBody>
          <a:bodyPr wrap="square" rtlCol="0">
            <a:spAutoFit/>
          </a:bodyPr>
          <a:lstStyle/>
          <a:p>
            <a:r>
              <a:rPr lang="en-US" sz="2133" b="1" dirty="0">
                <a:solidFill>
                  <a:srgbClr val="F26812"/>
                </a:solidFill>
                <a:latin typeface="+mj-lt"/>
              </a:rPr>
              <a:t>H</a:t>
            </a:r>
          </a:p>
        </p:txBody>
      </p:sp>
      <p:sp>
        <p:nvSpPr>
          <p:cNvPr id="17" name="TextBox 16">
            <a:extLst>
              <a:ext uri="{FF2B5EF4-FFF2-40B4-BE49-F238E27FC236}">
                <a16:creationId xmlns:a16="http://schemas.microsoft.com/office/drawing/2014/main" id="{D7B03319-2185-B625-E6A2-1C33D648B177}"/>
              </a:ext>
            </a:extLst>
          </p:cNvPr>
          <p:cNvSpPr txBox="1"/>
          <p:nvPr/>
        </p:nvSpPr>
        <p:spPr>
          <a:xfrm>
            <a:off x="3458151" y="3564933"/>
            <a:ext cx="1392146" cy="316782"/>
          </a:xfrm>
          <a:prstGeom prst="rect">
            <a:avLst/>
          </a:prstGeom>
          <a:noFill/>
        </p:spPr>
        <p:txBody>
          <a:bodyPr wrap="square" rtlCol="0">
            <a:spAutoFit/>
          </a:bodyPr>
          <a:lstStyle/>
          <a:p>
            <a:r>
              <a:rPr lang="en-US" sz="1400" dirty="0"/>
              <a:t>before exposure</a:t>
            </a:r>
          </a:p>
        </p:txBody>
      </p:sp>
      <p:cxnSp>
        <p:nvCxnSpPr>
          <p:cNvPr id="18" name="Straight Connector 17">
            <a:extLst>
              <a:ext uri="{FF2B5EF4-FFF2-40B4-BE49-F238E27FC236}">
                <a16:creationId xmlns:a16="http://schemas.microsoft.com/office/drawing/2014/main" id="{66F1014D-84EC-2B5B-1B7D-045E6D9267D1}"/>
              </a:ext>
            </a:extLst>
          </p:cNvPr>
          <p:cNvCxnSpPr/>
          <p:nvPr/>
        </p:nvCxnSpPr>
        <p:spPr>
          <a:xfrm>
            <a:off x="3112577" y="3757217"/>
            <a:ext cx="32865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F4CFDF-0F8F-FBA8-3524-20A64C63B73B}"/>
              </a:ext>
            </a:extLst>
          </p:cNvPr>
          <p:cNvSpPr txBox="1"/>
          <p:nvPr/>
        </p:nvSpPr>
        <p:spPr>
          <a:xfrm>
            <a:off x="3458150" y="3836601"/>
            <a:ext cx="1392146" cy="316790"/>
          </a:xfrm>
          <a:prstGeom prst="rect">
            <a:avLst/>
          </a:prstGeom>
          <a:noFill/>
        </p:spPr>
        <p:txBody>
          <a:bodyPr wrap="square" rtlCol="0">
            <a:spAutoFit/>
          </a:bodyPr>
          <a:lstStyle/>
          <a:p>
            <a:r>
              <a:rPr lang="en-US" sz="1400" dirty="0"/>
              <a:t>after exposure</a:t>
            </a:r>
          </a:p>
        </p:txBody>
      </p:sp>
      <p:cxnSp>
        <p:nvCxnSpPr>
          <p:cNvPr id="20" name="Straight Connector 19">
            <a:extLst>
              <a:ext uri="{FF2B5EF4-FFF2-40B4-BE49-F238E27FC236}">
                <a16:creationId xmlns:a16="http://schemas.microsoft.com/office/drawing/2014/main" id="{25FCCEDC-561D-D944-75C0-C0E7F69D9420}"/>
              </a:ext>
            </a:extLst>
          </p:cNvPr>
          <p:cNvCxnSpPr/>
          <p:nvPr/>
        </p:nvCxnSpPr>
        <p:spPr>
          <a:xfrm>
            <a:off x="3129495" y="4003966"/>
            <a:ext cx="32865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3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2"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1" grpId="1"/>
      <p:bldP spid="11" grpId="2"/>
      <p:bldP spid="12" grpId="0"/>
      <p:bldP spid="13"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4F60BB-0CF0-D3BE-84B4-FB5386EB34CE}"/>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151A6D52-A1F0-C848-1FE0-9061FB2A89F2}"/>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9" name="Titre 1">
            <a:extLst>
              <a:ext uri="{FF2B5EF4-FFF2-40B4-BE49-F238E27FC236}">
                <a16:creationId xmlns:a16="http://schemas.microsoft.com/office/drawing/2014/main" id="{BB5D264A-5234-A743-3841-39263E21ECA4}"/>
              </a:ext>
            </a:extLst>
          </p:cNvPr>
          <p:cNvSpPr>
            <a:spLocks noGrp="1"/>
          </p:cNvSpPr>
          <p:nvPr>
            <p:ph type="title"/>
          </p:nvPr>
        </p:nvSpPr>
        <p:spPr>
          <a:xfrm>
            <a:off x="983432" y="192515"/>
            <a:ext cx="11103024" cy="457200"/>
          </a:xfrm>
        </p:spPr>
        <p:txBody>
          <a:bodyPr/>
          <a:lstStyle/>
          <a:p>
            <a:r>
              <a:rPr lang="fr-FR" dirty="0" err="1"/>
              <a:t>Ongoing</a:t>
            </a:r>
            <a:r>
              <a:rPr lang="fr-FR" dirty="0"/>
              <a:t> </a:t>
            </a:r>
            <a:r>
              <a:rPr lang="fr-FR" dirty="0" err="1"/>
              <a:t>analysis</a:t>
            </a:r>
            <a:r>
              <a:rPr lang="fr-FR" dirty="0"/>
              <a:t> </a:t>
            </a:r>
            <a:r>
              <a:rPr lang="fr-FR" dirty="0" err="1"/>
              <a:t>activities</a:t>
            </a:r>
            <a:r>
              <a:rPr lang="fr-FR" dirty="0"/>
              <a:t> of </a:t>
            </a:r>
            <a:r>
              <a:rPr lang="fr-FR" dirty="0" err="1"/>
              <a:t>boron-containing</a:t>
            </a:r>
            <a:r>
              <a:rPr lang="fr-FR" dirty="0"/>
              <a:t> </a:t>
            </a:r>
            <a:r>
              <a:rPr lang="fr-FR" dirty="0" err="1"/>
              <a:t>samples</a:t>
            </a:r>
            <a:r>
              <a:rPr lang="fr-FR" dirty="0"/>
              <a:t> (IPPLM)</a:t>
            </a:r>
          </a:p>
        </p:txBody>
      </p:sp>
      <p:pic>
        <p:nvPicPr>
          <p:cNvPr id="10" name="Obraz 4" descr="Obraz zawierający tekst, zewnętrzne, przyroda&#10;&#10;Opis wygenerowany automatycznie">
            <a:extLst>
              <a:ext uri="{FF2B5EF4-FFF2-40B4-BE49-F238E27FC236}">
                <a16:creationId xmlns:a16="http://schemas.microsoft.com/office/drawing/2014/main" id="{5E1A317F-451C-0E35-C988-F1F652DD1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495" y="1436953"/>
            <a:ext cx="2880000" cy="2160000"/>
          </a:xfrm>
          <a:prstGeom prst="rect">
            <a:avLst/>
          </a:prstGeom>
        </p:spPr>
      </p:pic>
      <p:pic>
        <p:nvPicPr>
          <p:cNvPr id="14" name="Obraz 8" descr="Obraz zawierający tekst&#10;&#10;Opis wygenerowany automatycznie">
            <a:extLst>
              <a:ext uri="{FF2B5EF4-FFF2-40B4-BE49-F238E27FC236}">
                <a16:creationId xmlns:a16="http://schemas.microsoft.com/office/drawing/2014/main" id="{506C7D00-DBFB-357D-1971-0FC61CD87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495" y="3627815"/>
            <a:ext cx="2880000" cy="2160000"/>
          </a:xfrm>
          <a:prstGeom prst="rect">
            <a:avLst/>
          </a:prstGeom>
        </p:spPr>
      </p:pic>
      <p:pic>
        <p:nvPicPr>
          <p:cNvPr id="15" name="Obraz 9" descr="Obraz zawierający tekst, ściana&#10;&#10;Opis wygenerowany automatycznie">
            <a:extLst>
              <a:ext uri="{FF2B5EF4-FFF2-40B4-BE49-F238E27FC236}">
                <a16:creationId xmlns:a16="http://schemas.microsoft.com/office/drawing/2014/main" id="{83154904-BAB4-EA46-5F0B-C40DDE21A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45" y="3616139"/>
            <a:ext cx="2880000" cy="2160000"/>
          </a:xfrm>
          <a:prstGeom prst="rect">
            <a:avLst/>
          </a:prstGeom>
        </p:spPr>
      </p:pic>
      <p:pic>
        <p:nvPicPr>
          <p:cNvPr id="16" name="Obraz 10" descr="Obraz zawierający tekst, skała&#10;&#10;Opis wygenerowany automatycznie">
            <a:extLst>
              <a:ext uri="{FF2B5EF4-FFF2-40B4-BE49-F238E27FC236}">
                <a16:creationId xmlns:a16="http://schemas.microsoft.com/office/drawing/2014/main" id="{C79ACE68-59D7-FDC1-DF0D-74EA2CBAAE7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7845" y="1436953"/>
            <a:ext cx="2880000" cy="2160000"/>
          </a:xfrm>
          <a:prstGeom prst="rect">
            <a:avLst/>
          </a:prstGeom>
        </p:spPr>
      </p:pic>
      <p:sp>
        <p:nvSpPr>
          <p:cNvPr id="22" name="pole tekstowe 16">
            <a:extLst>
              <a:ext uri="{FF2B5EF4-FFF2-40B4-BE49-F238E27FC236}">
                <a16:creationId xmlns:a16="http://schemas.microsoft.com/office/drawing/2014/main" id="{9B8E7E76-73E2-BCB9-DBF8-285B2FF03797}"/>
              </a:ext>
            </a:extLst>
          </p:cNvPr>
          <p:cNvSpPr txBox="1"/>
          <p:nvPr/>
        </p:nvSpPr>
        <p:spPr>
          <a:xfrm>
            <a:off x="437845" y="5836311"/>
            <a:ext cx="11385109" cy="369332"/>
          </a:xfrm>
          <a:prstGeom prst="rect">
            <a:avLst/>
          </a:prstGeom>
          <a:noFill/>
        </p:spPr>
        <p:txBody>
          <a:bodyPr wrap="square" rtlCol="0">
            <a:spAutoFit/>
          </a:bodyPr>
          <a:lstStyle/>
          <a:p>
            <a:r>
              <a:rPr lang="en-US" dirty="0"/>
              <a:t>Strong differences in the chemical composition between different samples, co-deposits, and sublayers in the </a:t>
            </a:r>
            <a:r>
              <a:rPr lang="en-US" dirty="0">
                <a:latin typeface="Symbol" panose="05050102010706020507" pitchFamily="18" charset="2"/>
              </a:rPr>
              <a:t>m</a:t>
            </a:r>
            <a:r>
              <a:rPr lang="en-US" dirty="0"/>
              <a:t>m-scale</a:t>
            </a:r>
            <a:endParaRPr lang="pl-PL" dirty="0">
              <a:solidFill>
                <a:prstClr val="black"/>
              </a:solidFill>
            </a:endParaRPr>
          </a:p>
        </p:txBody>
      </p:sp>
      <p:cxnSp>
        <p:nvCxnSpPr>
          <p:cNvPr id="23" name="Łącznik prosty ze strzałką 17">
            <a:extLst>
              <a:ext uri="{FF2B5EF4-FFF2-40B4-BE49-F238E27FC236}">
                <a16:creationId xmlns:a16="http://schemas.microsoft.com/office/drawing/2014/main" id="{DBFAE2D1-58C2-6084-1194-83F1CBC9C3B5}"/>
              </a:ext>
            </a:extLst>
          </p:cNvPr>
          <p:cNvCxnSpPr/>
          <p:nvPr/>
        </p:nvCxnSpPr>
        <p:spPr>
          <a:xfrm flipH="1">
            <a:off x="1962162" y="1837061"/>
            <a:ext cx="216024" cy="3059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18">
            <a:extLst>
              <a:ext uri="{FF2B5EF4-FFF2-40B4-BE49-F238E27FC236}">
                <a16:creationId xmlns:a16="http://schemas.microsoft.com/office/drawing/2014/main" id="{213462D2-2B5B-0C65-206C-1E6AD07E4AD8}"/>
              </a:ext>
            </a:extLst>
          </p:cNvPr>
          <p:cNvCxnSpPr>
            <a:cxnSpLocks/>
          </p:cNvCxnSpPr>
          <p:nvPr/>
        </p:nvCxnSpPr>
        <p:spPr>
          <a:xfrm>
            <a:off x="7824222" y="5490772"/>
            <a:ext cx="93006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Łącznik prosty 19">
            <a:extLst>
              <a:ext uri="{FF2B5EF4-FFF2-40B4-BE49-F238E27FC236}">
                <a16:creationId xmlns:a16="http://schemas.microsoft.com/office/drawing/2014/main" id="{7454031B-B207-A2BF-F1E3-92D338C57006}"/>
              </a:ext>
            </a:extLst>
          </p:cNvPr>
          <p:cNvCxnSpPr>
            <a:cxnSpLocks/>
          </p:cNvCxnSpPr>
          <p:nvPr/>
        </p:nvCxnSpPr>
        <p:spPr>
          <a:xfrm>
            <a:off x="5058506" y="5555043"/>
            <a:ext cx="115571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Łącznik prosty 20">
            <a:extLst>
              <a:ext uri="{FF2B5EF4-FFF2-40B4-BE49-F238E27FC236}">
                <a16:creationId xmlns:a16="http://schemas.microsoft.com/office/drawing/2014/main" id="{3A4DD2A4-C759-80A6-E0C1-0F6F8D452A3E}"/>
              </a:ext>
            </a:extLst>
          </p:cNvPr>
          <p:cNvCxnSpPr>
            <a:cxnSpLocks/>
          </p:cNvCxnSpPr>
          <p:nvPr/>
        </p:nvCxnSpPr>
        <p:spPr>
          <a:xfrm>
            <a:off x="4990645" y="3349345"/>
            <a:ext cx="120949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Łącznik prosty 21">
            <a:extLst>
              <a:ext uri="{FF2B5EF4-FFF2-40B4-BE49-F238E27FC236}">
                <a16:creationId xmlns:a16="http://schemas.microsoft.com/office/drawing/2014/main" id="{F52FF391-775E-1B80-3F91-6AF3B54CC395}"/>
              </a:ext>
            </a:extLst>
          </p:cNvPr>
          <p:cNvCxnSpPr>
            <a:cxnSpLocks/>
          </p:cNvCxnSpPr>
          <p:nvPr/>
        </p:nvCxnSpPr>
        <p:spPr>
          <a:xfrm>
            <a:off x="2466218" y="3376729"/>
            <a:ext cx="7896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Łącznik prosty 22">
            <a:extLst>
              <a:ext uri="{FF2B5EF4-FFF2-40B4-BE49-F238E27FC236}">
                <a16:creationId xmlns:a16="http://schemas.microsoft.com/office/drawing/2014/main" id="{B397F427-4C12-B4BC-7DD1-453AB1E65BA4}"/>
              </a:ext>
            </a:extLst>
          </p:cNvPr>
          <p:cNvCxnSpPr>
            <a:cxnSpLocks/>
          </p:cNvCxnSpPr>
          <p:nvPr/>
        </p:nvCxnSpPr>
        <p:spPr>
          <a:xfrm>
            <a:off x="2359316" y="5555043"/>
            <a:ext cx="93014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pole tekstowe 23">
            <a:extLst>
              <a:ext uri="{FF2B5EF4-FFF2-40B4-BE49-F238E27FC236}">
                <a16:creationId xmlns:a16="http://schemas.microsoft.com/office/drawing/2014/main" id="{DFAF6A98-77A6-5059-BD74-E1F7A5FA2126}"/>
              </a:ext>
            </a:extLst>
          </p:cNvPr>
          <p:cNvSpPr txBox="1"/>
          <p:nvPr/>
        </p:nvSpPr>
        <p:spPr>
          <a:xfrm>
            <a:off x="2579845" y="3089195"/>
            <a:ext cx="746188" cy="276999"/>
          </a:xfrm>
          <a:prstGeom prst="rect">
            <a:avLst/>
          </a:prstGeom>
          <a:noFill/>
        </p:spPr>
        <p:txBody>
          <a:bodyPr wrap="square" rtlCol="0">
            <a:spAutoFit/>
          </a:bodyPr>
          <a:lstStyle/>
          <a:p>
            <a:r>
              <a:rPr lang="pl-PL" sz="1200" dirty="0">
                <a:solidFill>
                  <a:schemeClr val="bg1"/>
                </a:solidFill>
              </a:rPr>
              <a:t>50 µm</a:t>
            </a:r>
          </a:p>
        </p:txBody>
      </p:sp>
      <p:sp>
        <p:nvSpPr>
          <p:cNvPr id="30" name="pole tekstowe 24">
            <a:extLst>
              <a:ext uri="{FF2B5EF4-FFF2-40B4-BE49-F238E27FC236}">
                <a16:creationId xmlns:a16="http://schemas.microsoft.com/office/drawing/2014/main" id="{F04EE696-1680-E3EE-737B-C068765733B0}"/>
              </a:ext>
            </a:extLst>
          </p:cNvPr>
          <p:cNvSpPr txBox="1"/>
          <p:nvPr/>
        </p:nvSpPr>
        <p:spPr>
          <a:xfrm>
            <a:off x="5468033" y="3109176"/>
            <a:ext cx="746188" cy="276999"/>
          </a:xfrm>
          <a:prstGeom prst="rect">
            <a:avLst/>
          </a:prstGeom>
          <a:noFill/>
        </p:spPr>
        <p:txBody>
          <a:bodyPr wrap="square" rtlCol="0">
            <a:spAutoFit/>
          </a:bodyPr>
          <a:lstStyle/>
          <a:p>
            <a:r>
              <a:rPr lang="pl-PL" sz="1200" dirty="0"/>
              <a:t>40 µm</a:t>
            </a:r>
          </a:p>
        </p:txBody>
      </p:sp>
      <p:sp>
        <p:nvSpPr>
          <p:cNvPr id="31" name="pole tekstowe 25">
            <a:extLst>
              <a:ext uri="{FF2B5EF4-FFF2-40B4-BE49-F238E27FC236}">
                <a16:creationId xmlns:a16="http://schemas.microsoft.com/office/drawing/2014/main" id="{460C50E0-7DAA-A0A9-D504-DAEB98E19CB3}"/>
              </a:ext>
            </a:extLst>
          </p:cNvPr>
          <p:cNvSpPr txBox="1"/>
          <p:nvPr/>
        </p:nvSpPr>
        <p:spPr>
          <a:xfrm>
            <a:off x="7782337" y="5185114"/>
            <a:ext cx="692508" cy="276999"/>
          </a:xfrm>
          <a:prstGeom prst="rect">
            <a:avLst/>
          </a:prstGeom>
          <a:noFill/>
        </p:spPr>
        <p:txBody>
          <a:bodyPr wrap="square" rtlCol="0">
            <a:spAutoFit/>
          </a:bodyPr>
          <a:lstStyle/>
          <a:p>
            <a:r>
              <a:rPr lang="pl-PL" sz="1200" dirty="0">
                <a:solidFill>
                  <a:schemeClr val="bg1"/>
                </a:solidFill>
              </a:rPr>
              <a:t>20 µm</a:t>
            </a:r>
          </a:p>
        </p:txBody>
      </p:sp>
      <p:sp>
        <p:nvSpPr>
          <p:cNvPr id="32" name="pole tekstowe 26">
            <a:extLst>
              <a:ext uri="{FF2B5EF4-FFF2-40B4-BE49-F238E27FC236}">
                <a16:creationId xmlns:a16="http://schemas.microsoft.com/office/drawing/2014/main" id="{68717111-3D63-CEAD-36E3-6B72F112B7F5}"/>
              </a:ext>
            </a:extLst>
          </p:cNvPr>
          <p:cNvSpPr txBox="1"/>
          <p:nvPr/>
        </p:nvSpPr>
        <p:spPr>
          <a:xfrm>
            <a:off x="2497375" y="5253090"/>
            <a:ext cx="746188" cy="276999"/>
          </a:xfrm>
          <a:prstGeom prst="rect">
            <a:avLst/>
          </a:prstGeom>
          <a:noFill/>
        </p:spPr>
        <p:txBody>
          <a:bodyPr wrap="square" rtlCol="0">
            <a:spAutoFit/>
          </a:bodyPr>
          <a:lstStyle/>
          <a:p>
            <a:r>
              <a:rPr lang="pl-PL" sz="1200" dirty="0">
                <a:solidFill>
                  <a:schemeClr val="bg1"/>
                </a:solidFill>
              </a:rPr>
              <a:t>5 µm</a:t>
            </a:r>
          </a:p>
        </p:txBody>
      </p:sp>
      <p:sp>
        <p:nvSpPr>
          <p:cNvPr id="33" name="pole tekstowe 27">
            <a:extLst>
              <a:ext uri="{FF2B5EF4-FFF2-40B4-BE49-F238E27FC236}">
                <a16:creationId xmlns:a16="http://schemas.microsoft.com/office/drawing/2014/main" id="{B39138E2-8D06-CF04-A305-B200EAFFA127}"/>
              </a:ext>
            </a:extLst>
          </p:cNvPr>
          <p:cNvSpPr txBox="1"/>
          <p:nvPr/>
        </p:nvSpPr>
        <p:spPr>
          <a:xfrm>
            <a:off x="5394065" y="5257072"/>
            <a:ext cx="746188" cy="276999"/>
          </a:xfrm>
          <a:prstGeom prst="rect">
            <a:avLst/>
          </a:prstGeom>
          <a:noFill/>
        </p:spPr>
        <p:txBody>
          <a:bodyPr wrap="square" rtlCol="0">
            <a:spAutoFit/>
          </a:bodyPr>
          <a:lstStyle/>
          <a:p>
            <a:r>
              <a:rPr lang="pl-PL" sz="1200" dirty="0">
                <a:solidFill>
                  <a:schemeClr val="bg1"/>
                </a:solidFill>
              </a:rPr>
              <a:t>5 µm</a:t>
            </a:r>
          </a:p>
        </p:txBody>
      </p:sp>
      <p:cxnSp>
        <p:nvCxnSpPr>
          <p:cNvPr id="34" name="Łącznik prosty ze strzałką 28">
            <a:extLst>
              <a:ext uri="{FF2B5EF4-FFF2-40B4-BE49-F238E27FC236}">
                <a16:creationId xmlns:a16="http://schemas.microsoft.com/office/drawing/2014/main" id="{119A1D71-1BA6-6D2E-9DC1-B7F4F8FFDEF4}"/>
              </a:ext>
            </a:extLst>
          </p:cNvPr>
          <p:cNvCxnSpPr>
            <a:cxnSpLocks/>
          </p:cNvCxnSpPr>
          <p:nvPr/>
        </p:nvCxnSpPr>
        <p:spPr>
          <a:xfrm>
            <a:off x="4698466" y="1688674"/>
            <a:ext cx="0" cy="167752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29">
            <a:extLst>
              <a:ext uri="{FF2B5EF4-FFF2-40B4-BE49-F238E27FC236}">
                <a16:creationId xmlns:a16="http://schemas.microsoft.com/office/drawing/2014/main" id="{AA957256-39C7-D645-F13B-5CC785847D4E}"/>
              </a:ext>
            </a:extLst>
          </p:cNvPr>
          <p:cNvSpPr txBox="1"/>
          <p:nvPr/>
        </p:nvSpPr>
        <p:spPr>
          <a:xfrm>
            <a:off x="4685412" y="2188678"/>
            <a:ext cx="746188" cy="276999"/>
          </a:xfrm>
          <a:prstGeom prst="rect">
            <a:avLst/>
          </a:prstGeom>
          <a:noFill/>
        </p:spPr>
        <p:txBody>
          <a:bodyPr wrap="square" rtlCol="0">
            <a:spAutoFit/>
          </a:bodyPr>
          <a:lstStyle/>
          <a:p>
            <a:r>
              <a:rPr lang="pl-PL" sz="1200" dirty="0">
                <a:solidFill>
                  <a:schemeClr val="bg1"/>
                </a:solidFill>
              </a:rPr>
              <a:t>56 µm</a:t>
            </a:r>
          </a:p>
        </p:txBody>
      </p:sp>
      <p:sp>
        <p:nvSpPr>
          <p:cNvPr id="36" name="TextBox 35">
            <a:extLst>
              <a:ext uri="{FF2B5EF4-FFF2-40B4-BE49-F238E27FC236}">
                <a16:creationId xmlns:a16="http://schemas.microsoft.com/office/drawing/2014/main" id="{0B7197E9-7439-1D57-E9E6-BBFE47DB6834}"/>
              </a:ext>
            </a:extLst>
          </p:cNvPr>
          <p:cNvSpPr txBox="1"/>
          <p:nvPr/>
        </p:nvSpPr>
        <p:spPr bwMode="auto">
          <a:xfrm>
            <a:off x="347870" y="904461"/>
            <a:ext cx="11738586" cy="369332"/>
          </a:xfrm>
          <a:prstGeom prst="rect">
            <a:avLst/>
          </a:prstGeom>
          <a:noFill/>
        </p:spPr>
        <p:txBody>
          <a:bodyPr wrap="square" rtlCol="0">
            <a:spAutoFit/>
          </a:bodyPr>
          <a:lstStyle/>
          <a:p>
            <a:pPr marL="0" indent="0">
              <a:buFont typeface="Arial"/>
              <a:buNone/>
            </a:pPr>
            <a:r>
              <a:rPr lang="en-US" sz="1800" b="1" dirty="0">
                <a:solidFill>
                  <a:srgbClr val="1F497D"/>
                </a:solidFill>
              </a:rPr>
              <a:t>Aim: </a:t>
            </a:r>
            <a:r>
              <a:rPr lang="en-US" dirty="0">
                <a:solidFill>
                  <a:srgbClr val="1F497D"/>
                </a:solidFill>
              </a:rPr>
              <a:t>Microscopy (SEM, EDX) investigations of thick B-rich co-deposited layers from WEST</a:t>
            </a:r>
            <a:endParaRPr lang="en-US" sz="1800" dirty="0"/>
          </a:p>
        </p:txBody>
      </p:sp>
      <p:pic>
        <p:nvPicPr>
          <p:cNvPr id="38" name="Picture 3">
            <a:extLst>
              <a:ext uri="{FF2B5EF4-FFF2-40B4-BE49-F238E27FC236}">
                <a16:creationId xmlns:a16="http://schemas.microsoft.com/office/drawing/2014/main" id="{298E3ED9-8301-E818-C15A-F699DBA5D964}"/>
              </a:ext>
            </a:extLst>
          </p:cNvPr>
          <p:cNvPicPr>
            <a:picLocks noChangeAspect="1"/>
          </p:cNvPicPr>
          <p:nvPr/>
        </p:nvPicPr>
        <p:blipFill rotWithShape="1">
          <a:blip r:embed="rId7"/>
          <a:srcRect r="42731"/>
          <a:stretch/>
        </p:blipFill>
        <p:spPr>
          <a:xfrm>
            <a:off x="9469867" y="1521390"/>
            <a:ext cx="2668992" cy="2019024"/>
          </a:xfrm>
          <a:prstGeom prst="rect">
            <a:avLst/>
          </a:prstGeom>
        </p:spPr>
      </p:pic>
      <p:pic>
        <p:nvPicPr>
          <p:cNvPr id="39" name="Picture 6">
            <a:extLst>
              <a:ext uri="{FF2B5EF4-FFF2-40B4-BE49-F238E27FC236}">
                <a16:creationId xmlns:a16="http://schemas.microsoft.com/office/drawing/2014/main" id="{3B97FD81-771F-6818-63AD-ECA57C725F5F}"/>
              </a:ext>
            </a:extLst>
          </p:cNvPr>
          <p:cNvPicPr>
            <a:picLocks noChangeAspect="1"/>
          </p:cNvPicPr>
          <p:nvPr/>
        </p:nvPicPr>
        <p:blipFill rotWithShape="1">
          <a:blip r:embed="rId8"/>
          <a:srcRect r="42731"/>
          <a:stretch/>
        </p:blipFill>
        <p:spPr>
          <a:xfrm>
            <a:off x="6624959" y="3626123"/>
            <a:ext cx="2668992" cy="2019024"/>
          </a:xfrm>
          <a:prstGeom prst="rect">
            <a:avLst/>
          </a:prstGeom>
        </p:spPr>
      </p:pic>
      <p:pic>
        <p:nvPicPr>
          <p:cNvPr id="40" name="Picture 8">
            <a:extLst>
              <a:ext uri="{FF2B5EF4-FFF2-40B4-BE49-F238E27FC236}">
                <a16:creationId xmlns:a16="http://schemas.microsoft.com/office/drawing/2014/main" id="{36644CD9-7B36-864B-4FFB-91C013F9922C}"/>
              </a:ext>
            </a:extLst>
          </p:cNvPr>
          <p:cNvPicPr>
            <a:picLocks noChangeAspect="1"/>
          </p:cNvPicPr>
          <p:nvPr/>
        </p:nvPicPr>
        <p:blipFill rotWithShape="1">
          <a:blip r:embed="rId9"/>
          <a:srcRect r="42731"/>
          <a:stretch/>
        </p:blipFill>
        <p:spPr>
          <a:xfrm>
            <a:off x="9436044" y="3626123"/>
            <a:ext cx="2668992" cy="2019024"/>
          </a:xfrm>
          <a:prstGeom prst="rect">
            <a:avLst/>
          </a:prstGeom>
        </p:spPr>
      </p:pic>
      <p:sp>
        <p:nvSpPr>
          <p:cNvPr id="41" name="pole tekstowe 50">
            <a:extLst>
              <a:ext uri="{FF2B5EF4-FFF2-40B4-BE49-F238E27FC236}">
                <a16:creationId xmlns:a16="http://schemas.microsoft.com/office/drawing/2014/main" id="{786D726B-393A-1E36-07C3-1E45A2B3076E}"/>
              </a:ext>
            </a:extLst>
          </p:cNvPr>
          <p:cNvSpPr txBox="1"/>
          <p:nvPr/>
        </p:nvSpPr>
        <p:spPr>
          <a:xfrm>
            <a:off x="9995265" y="1662264"/>
            <a:ext cx="1318260" cy="400110"/>
          </a:xfrm>
          <a:prstGeom prst="rect">
            <a:avLst/>
          </a:prstGeom>
          <a:noFill/>
        </p:spPr>
        <p:txBody>
          <a:bodyPr wrap="square" rtlCol="0">
            <a:spAutoFit/>
          </a:bodyPr>
          <a:lstStyle/>
          <a:p>
            <a:r>
              <a:rPr lang="pl-PL" sz="2000" b="1" dirty="0"/>
              <a:t>b) pt. 1</a:t>
            </a:r>
          </a:p>
        </p:txBody>
      </p:sp>
      <p:sp>
        <p:nvSpPr>
          <p:cNvPr id="42" name="pole tekstowe 51">
            <a:extLst>
              <a:ext uri="{FF2B5EF4-FFF2-40B4-BE49-F238E27FC236}">
                <a16:creationId xmlns:a16="http://schemas.microsoft.com/office/drawing/2014/main" id="{0543EE51-3F8E-F496-B111-F2626C20CAC8}"/>
              </a:ext>
            </a:extLst>
          </p:cNvPr>
          <p:cNvSpPr txBox="1"/>
          <p:nvPr/>
        </p:nvSpPr>
        <p:spPr>
          <a:xfrm>
            <a:off x="7112234" y="3765314"/>
            <a:ext cx="1240063" cy="400110"/>
          </a:xfrm>
          <a:prstGeom prst="rect">
            <a:avLst/>
          </a:prstGeom>
          <a:noFill/>
        </p:spPr>
        <p:txBody>
          <a:bodyPr wrap="square" rtlCol="0">
            <a:spAutoFit/>
          </a:bodyPr>
          <a:lstStyle/>
          <a:p>
            <a:r>
              <a:rPr lang="en-GB" sz="2000" b="1" dirty="0"/>
              <a:t>c</a:t>
            </a:r>
            <a:r>
              <a:rPr lang="pl-PL" sz="2000" b="1" dirty="0"/>
              <a:t>) pt. 4</a:t>
            </a:r>
          </a:p>
        </p:txBody>
      </p:sp>
      <p:sp>
        <p:nvSpPr>
          <p:cNvPr id="43" name="pole tekstowe 52">
            <a:extLst>
              <a:ext uri="{FF2B5EF4-FFF2-40B4-BE49-F238E27FC236}">
                <a16:creationId xmlns:a16="http://schemas.microsoft.com/office/drawing/2014/main" id="{674D451F-A8D1-615C-680C-A8EC9D2BF249}"/>
              </a:ext>
            </a:extLst>
          </p:cNvPr>
          <p:cNvSpPr txBox="1"/>
          <p:nvPr/>
        </p:nvSpPr>
        <p:spPr>
          <a:xfrm>
            <a:off x="10096078" y="3760807"/>
            <a:ext cx="1361149" cy="400110"/>
          </a:xfrm>
          <a:prstGeom prst="rect">
            <a:avLst/>
          </a:prstGeom>
          <a:noFill/>
        </p:spPr>
        <p:txBody>
          <a:bodyPr wrap="square" rtlCol="0">
            <a:spAutoFit/>
          </a:bodyPr>
          <a:lstStyle/>
          <a:p>
            <a:r>
              <a:rPr lang="en-GB" sz="2000" b="1" dirty="0"/>
              <a:t>d</a:t>
            </a:r>
            <a:r>
              <a:rPr lang="pl-PL" sz="2000" b="1" dirty="0"/>
              <a:t>) pt. 6</a:t>
            </a:r>
          </a:p>
        </p:txBody>
      </p:sp>
      <p:pic>
        <p:nvPicPr>
          <p:cNvPr id="49" name="Picture 48">
            <a:extLst>
              <a:ext uri="{FF2B5EF4-FFF2-40B4-BE49-F238E27FC236}">
                <a16:creationId xmlns:a16="http://schemas.microsoft.com/office/drawing/2014/main" id="{51B6FB2B-DE45-1A9E-AC6F-2C62ACE3A4B1}"/>
              </a:ext>
            </a:extLst>
          </p:cNvPr>
          <p:cNvPicPr>
            <a:picLocks noChangeAspect="1"/>
          </p:cNvPicPr>
          <p:nvPr/>
        </p:nvPicPr>
        <p:blipFill>
          <a:blip r:embed="rId10"/>
          <a:stretch>
            <a:fillRect/>
          </a:stretch>
        </p:blipFill>
        <p:spPr>
          <a:xfrm>
            <a:off x="6624959" y="1250744"/>
            <a:ext cx="2879999" cy="2265599"/>
          </a:xfrm>
          <a:prstGeom prst="rect">
            <a:avLst/>
          </a:prstGeom>
        </p:spPr>
      </p:pic>
      <p:sp>
        <p:nvSpPr>
          <p:cNvPr id="50" name="TextBox 49">
            <a:extLst>
              <a:ext uri="{FF2B5EF4-FFF2-40B4-BE49-F238E27FC236}">
                <a16:creationId xmlns:a16="http://schemas.microsoft.com/office/drawing/2014/main" id="{AD52C416-193C-CC87-E07C-640E1D7B30C7}"/>
              </a:ext>
            </a:extLst>
          </p:cNvPr>
          <p:cNvSpPr txBox="1"/>
          <p:nvPr/>
        </p:nvSpPr>
        <p:spPr bwMode="auto">
          <a:xfrm>
            <a:off x="35095" y="6168720"/>
            <a:ext cx="2241319" cy="338554"/>
          </a:xfrm>
          <a:prstGeom prst="rect">
            <a:avLst/>
          </a:prstGeom>
          <a:noFill/>
        </p:spPr>
        <p:txBody>
          <a:bodyPr wrap="none" rtlCol="0">
            <a:spAutoFit/>
          </a:bodyPr>
          <a:lstStyle/>
          <a:p>
            <a:r>
              <a:rPr lang="fi-FI" sz="1600" b="1" dirty="0"/>
              <a:t>E. Fortuna et al. (IPPLM)</a:t>
            </a:r>
          </a:p>
        </p:txBody>
      </p:sp>
      <p:pic>
        <p:nvPicPr>
          <p:cNvPr id="5" name="Picture 4" descr="A black and white logo&#10;&#10;Description automatically generated">
            <a:extLst>
              <a:ext uri="{FF2B5EF4-FFF2-40B4-BE49-F238E27FC236}">
                <a16:creationId xmlns:a16="http://schemas.microsoft.com/office/drawing/2014/main" id="{916C799A-54CF-AACE-9205-EC784C9CF2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1268" y="194311"/>
            <a:ext cx="1002862" cy="1002862"/>
          </a:xfrm>
          <a:prstGeom prst="rect">
            <a:avLst/>
          </a:prstGeom>
        </p:spPr>
      </p:pic>
    </p:spTree>
    <p:extLst>
      <p:ext uri="{BB962C8B-B14F-4D97-AF65-F5344CB8AC3E}">
        <p14:creationId xmlns:p14="http://schemas.microsoft.com/office/powerpoint/2010/main" val="419032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8C3E88-BD84-17BB-E946-F1C0464188E0}"/>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C5B28F40-AA7F-F6F9-FA3F-C18C31B1E28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itre 1">
            <a:extLst>
              <a:ext uri="{FF2B5EF4-FFF2-40B4-BE49-F238E27FC236}">
                <a16:creationId xmlns:a16="http://schemas.microsoft.com/office/drawing/2014/main" id="{E4EA0906-D094-844B-14C9-AECDE6995749}"/>
              </a:ext>
            </a:extLst>
          </p:cNvPr>
          <p:cNvSpPr>
            <a:spLocks noGrp="1"/>
          </p:cNvSpPr>
          <p:nvPr>
            <p:ph type="title"/>
          </p:nvPr>
        </p:nvSpPr>
        <p:spPr>
          <a:xfrm>
            <a:off x="983432" y="192515"/>
            <a:ext cx="11103024" cy="457200"/>
          </a:xfrm>
        </p:spPr>
        <p:txBody>
          <a:bodyPr/>
          <a:lstStyle/>
          <a:p>
            <a:r>
              <a:rPr lang="fr-FR" dirty="0" err="1"/>
              <a:t>Ongoing</a:t>
            </a:r>
            <a:r>
              <a:rPr lang="fr-FR" dirty="0"/>
              <a:t> </a:t>
            </a:r>
            <a:r>
              <a:rPr lang="fr-FR" dirty="0" err="1"/>
              <a:t>analysis</a:t>
            </a:r>
            <a:r>
              <a:rPr lang="fr-FR" dirty="0"/>
              <a:t> </a:t>
            </a:r>
            <a:r>
              <a:rPr lang="fr-FR" dirty="0" err="1"/>
              <a:t>activities</a:t>
            </a:r>
            <a:r>
              <a:rPr lang="fr-FR" dirty="0"/>
              <a:t> of </a:t>
            </a:r>
            <a:r>
              <a:rPr lang="fr-FR" dirty="0" err="1"/>
              <a:t>boron-containing</a:t>
            </a:r>
            <a:r>
              <a:rPr lang="fr-FR" dirty="0"/>
              <a:t> </a:t>
            </a:r>
            <a:r>
              <a:rPr lang="fr-FR" dirty="0" err="1"/>
              <a:t>samples</a:t>
            </a:r>
            <a:r>
              <a:rPr lang="fr-FR" dirty="0"/>
              <a:t> (IST)</a:t>
            </a:r>
          </a:p>
        </p:txBody>
      </p:sp>
      <p:pic>
        <p:nvPicPr>
          <p:cNvPr id="15" name="Picture 14">
            <a:extLst>
              <a:ext uri="{FF2B5EF4-FFF2-40B4-BE49-F238E27FC236}">
                <a16:creationId xmlns:a16="http://schemas.microsoft.com/office/drawing/2014/main" id="{6C9C1C79-C113-DD3E-BB82-933E9FE7508F}"/>
              </a:ext>
            </a:extLst>
          </p:cNvPr>
          <p:cNvPicPr>
            <a:picLocks noChangeAspect="1"/>
          </p:cNvPicPr>
          <p:nvPr/>
        </p:nvPicPr>
        <p:blipFill>
          <a:blip r:embed="rId2"/>
          <a:stretch>
            <a:fillRect/>
          </a:stretch>
        </p:blipFill>
        <p:spPr>
          <a:xfrm>
            <a:off x="401101" y="1611736"/>
            <a:ext cx="8427283" cy="3982013"/>
          </a:xfrm>
          <a:prstGeom prst="rect">
            <a:avLst/>
          </a:prstGeom>
        </p:spPr>
      </p:pic>
      <p:sp>
        <p:nvSpPr>
          <p:cNvPr id="16" name="TextBox 15">
            <a:extLst>
              <a:ext uri="{FF2B5EF4-FFF2-40B4-BE49-F238E27FC236}">
                <a16:creationId xmlns:a16="http://schemas.microsoft.com/office/drawing/2014/main" id="{6BF3A2CD-279A-E3AE-874A-3F19D7B44A84}"/>
              </a:ext>
            </a:extLst>
          </p:cNvPr>
          <p:cNvSpPr txBox="1"/>
          <p:nvPr/>
        </p:nvSpPr>
        <p:spPr bwMode="auto">
          <a:xfrm>
            <a:off x="347870" y="904461"/>
            <a:ext cx="11738586" cy="369332"/>
          </a:xfrm>
          <a:prstGeom prst="rect">
            <a:avLst/>
          </a:prstGeom>
          <a:noFill/>
        </p:spPr>
        <p:txBody>
          <a:bodyPr wrap="square" rtlCol="0">
            <a:spAutoFit/>
          </a:bodyPr>
          <a:lstStyle/>
          <a:p>
            <a:pPr marL="182563" indent="0">
              <a:spcBef>
                <a:spcPct val="0"/>
              </a:spcBef>
              <a:spcAft>
                <a:spcPts val="300"/>
              </a:spcAft>
              <a:buNone/>
            </a:pPr>
            <a:r>
              <a:rPr lang="en-US" sz="1800" b="1" dirty="0">
                <a:solidFill>
                  <a:srgbClr val="1F497D"/>
                </a:solidFill>
              </a:rPr>
              <a:t>Aim: </a:t>
            </a:r>
            <a:r>
              <a:rPr lang="en-US" sz="1800" dirty="0">
                <a:solidFill>
                  <a:srgbClr val="1F497D"/>
                </a:solidFill>
              </a:rPr>
              <a:t>Further d</a:t>
            </a:r>
            <a:r>
              <a:rPr lang="en-US" dirty="0">
                <a:solidFill>
                  <a:srgbClr val="000099"/>
                </a:solidFill>
              </a:rPr>
              <a:t>evelop capabilities for using </a:t>
            </a:r>
            <a:r>
              <a:rPr lang="en-GB" sz="1800" spc="-10" dirty="0">
                <a:solidFill>
                  <a:srgbClr val="000099"/>
                </a:solidFill>
              </a:rPr>
              <a:t>the </a:t>
            </a:r>
            <a:r>
              <a:rPr lang="en-GB" sz="1800" spc="-10" baseline="30000" dirty="0">
                <a:solidFill>
                  <a:srgbClr val="000099"/>
                </a:solidFill>
              </a:rPr>
              <a:t>11</a:t>
            </a:r>
            <a:r>
              <a:rPr lang="en-GB" sz="1800" spc="-10" dirty="0">
                <a:solidFill>
                  <a:srgbClr val="000099"/>
                </a:solidFill>
              </a:rPr>
              <a:t>B(p,</a:t>
            </a:r>
            <a:r>
              <a:rPr lang="en-GB" sz="1800" spc="-10" dirty="0">
                <a:solidFill>
                  <a:srgbClr val="000099"/>
                </a:solidFill>
                <a:sym typeface="Symbol" panose="05050102010706020507" pitchFamily="18" charset="2"/>
              </a:rPr>
              <a:t></a:t>
            </a:r>
            <a:r>
              <a:rPr lang="en-GB" sz="1800" spc="-10" baseline="-25000" dirty="0">
                <a:solidFill>
                  <a:srgbClr val="000099"/>
                </a:solidFill>
                <a:sym typeface="Symbol" panose="05050102010706020507" pitchFamily="18" charset="2"/>
              </a:rPr>
              <a:t>1</a:t>
            </a:r>
            <a:r>
              <a:rPr lang="en-GB" sz="1800" spc="-10" dirty="0">
                <a:solidFill>
                  <a:srgbClr val="000099"/>
                </a:solidFill>
                <a:sym typeface="Symbol" panose="05050102010706020507" pitchFamily="18" charset="2"/>
              </a:rPr>
              <a:t>)</a:t>
            </a:r>
            <a:r>
              <a:rPr lang="en-GB" sz="1800" spc="-10" baseline="30000" dirty="0">
                <a:solidFill>
                  <a:srgbClr val="000099"/>
                </a:solidFill>
                <a:sym typeface="Symbol" panose="05050102010706020507" pitchFamily="18" charset="2"/>
              </a:rPr>
              <a:t>8</a:t>
            </a:r>
            <a:r>
              <a:rPr lang="en-GB" sz="1800" spc="-10" dirty="0">
                <a:solidFill>
                  <a:srgbClr val="000099"/>
                </a:solidFill>
                <a:sym typeface="Symbol" panose="05050102010706020507" pitchFamily="18" charset="2"/>
              </a:rPr>
              <a:t>Be nuclear reaction for B quantification in ion-bea</a:t>
            </a:r>
            <a:r>
              <a:rPr lang="en-GB" spc="-10" dirty="0">
                <a:solidFill>
                  <a:srgbClr val="000099"/>
                </a:solidFill>
                <a:sym typeface="Symbol" panose="05050102010706020507" pitchFamily="18" charset="2"/>
              </a:rPr>
              <a:t>m analyses</a:t>
            </a:r>
            <a:endParaRPr lang="en-US" sz="1800" dirty="0">
              <a:solidFill>
                <a:srgbClr val="000099"/>
              </a:solidFill>
            </a:endParaRPr>
          </a:p>
        </p:txBody>
      </p:sp>
      <p:sp>
        <p:nvSpPr>
          <p:cNvPr id="17" name="pole tekstowe 16">
            <a:extLst>
              <a:ext uri="{FF2B5EF4-FFF2-40B4-BE49-F238E27FC236}">
                <a16:creationId xmlns:a16="http://schemas.microsoft.com/office/drawing/2014/main" id="{28317F96-76A1-4363-F4AC-EC51693A00D9}"/>
              </a:ext>
            </a:extLst>
          </p:cNvPr>
          <p:cNvSpPr txBox="1"/>
          <p:nvPr/>
        </p:nvSpPr>
        <p:spPr>
          <a:xfrm>
            <a:off x="360040" y="5520761"/>
            <a:ext cx="11385109" cy="369332"/>
          </a:xfrm>
          <a:prstGeom prst="rect">
            <a:avLst/>
          </a:prstGeom>
          <a:noFill/>
        </p:spPr>
        <p:txBody>
          <a:bodyPr wrap="square" rtlCol="0">
            <a:spAutoFit/>
          </a:bodyPr>
          <a:lstStyle/>
          <a:p>
            <a:r>
              <a:rPr lang="en-US" dirty="0"/>
              <a:t>Appears to be possible, thus providing a potential complementary tool to the traditionally applied RBS and NRA</a:t>
            </a:r>
            <a:endParaRPr lang="pl-PL" dirty="0">
              <a:solidFill>
                <a:prstClr val="black"/>
              </a:solidFill>
            </a:endParaRPr>
          </a:p>
        </p:txBody>
      </p:sp>
      <p:sp>
        <p:nvSpPr>
          <p:cNvPr id="18" name="TextBox 17">
            <a:extLst>
              <a:ext uri="{FF2B5EF4-FFF2-40B4-BE49-F238E27FC236}">
                <a16:creationId xmlns:a16="http://schemas.microsoft.com/office/drawing/2014/main" id="{02396F8C-F949-F794-2B7A-536A90766772}"/>
              </a:ext>
            </a:extLst>
          </p:cNvPr>
          <p:cNvSpPr txBox="1"/>
          <p:nvPr/>
        </p:nvSpPr>
        <p:spPr bwMode="auto">
          <a:xfrm>
            <a:off x="35095" y="6168720"/>
            <a:ext cx="1946367" cy="338554"/>
          </a:xfrm>
          <a:prstGeom prst="rect">
            <a:avLst/>
          </a:prstGeom>
          <a:noFill/>
        </p:spPr>
        <p:txBody>
          <a:bodyPr wrap="none" rtlCol="0">
            <a:spAutoFit/>
          </a:bodyPr>
          <a:lstStyle/>
          <a:p>
            <a:r>
              <a:rPr lang="fi-FI" sz="1600" b="1" dirty="0"/>
              <a:t>R. Mateus et al. (IST)</a:t>
            </a:r>
          </a:p>
        </p:txBody>
      </p:sp>
      <p:pic>
        <p:nvPicPr>
          <p:cNvPr id="2" name="Picture 1">
            <a:extLst>
              <a:ext uri="{FF2B5EF4-FFF2-40B4-BE49-F238E27FC236}">
                <a16:creationId xmlns:a16="http://schemas.microsoft.com/office/drawing/2014/main" id="{0B4764FB-2151-5ABF-C268-142CB83C6C40}"/>
              </a:ext>
            </a:extLst>
          </p:cNvPr>
          <p:cNvPicPr>
            <a:picLocks noChangeAspect="1"/>
          </p:cNvPicPr>
          <p:nvPr/>
        </p:nvPicPr>
        <p:blipFill>
          <a:blip r:embed="rId3"/>
          <a:stretch>
            <a:fillRect/>
          </a:stretch>
        </p:blipFill>
        <p:spPr>
          <a:xfrm>
            <a:off x="10260096" y="138484"/>
            <a:ext cx="1750930" cy="565261"/>
          </a:xfrm>
          <a:prstGeom prst="rect">
            <a:avLst/>
          </a:prstGeom>
        </p:spPr>
      </p:pic>
    </p:spTree>
    <p:extLst>
      <p:ext uri="{BB962C8B-B14F-4D97-AF65-F5344CB8AC3E}">
        <p14:creationId xmlns:p14="http://schemas.microsoft.com/office/powerpoint/2010/main" val="248886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A2CFD4-7856-D691-0FE6-B81C86F60E8F}"/>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095F5CD5-5F57-7AC2-CC40-24B4D93608E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re 1">
            <a:extLst>
              <a:ext uri="{FF2B5EF4-FFF2-40B4-BE49-F238E27FC236}">
                <a16:creationId xmlns:a16="http://schemas.microsoft.com/office/drawing/2014/main" id="{5072B89B-9327-AC98-87F0-F86CF915288F}"/>
              </a:ext>
            </a:extLst>
          </p:cNvPr>
          <p:cNvSpPr>
            <a:spLocks noGrp="1"/>
          </p:cNvSpPr>
          <p:nvPr>
            <p:ph type="title"/>
          </p:nvPr>
        </p:nvSpPr>
        <p:spPr>
          <a:xfrm>
            <a:off x="983432" y="192515"/>
            <a:ext cx="9451776" cy="457200"/>
          </a:xfrm>
        </p:spPr>
        <p:txBody>
          <a:bodyPr/>
          <a:lstStyle/>
          <a:p>
            <a:r>
              <a:rPr lang="fr-FR" dirty="0" err="1"/>
              <a:t>Capabilities</a:t>
            </a:r>
            <a:r>
              <a:rPr lang="fr-FR" dirty="0"/>
              <a:t> to </a:t>
            </a:r>
            <a:r>
              <a:rPr lang="fr-FR" dirty="0" err="1"/>
              <a:t>produce</a:t>
            </a:r>
            <a:r>
              <a:rPr lang="fr-FR" dirty="0"/>
              <a:t> B-</a:t>
            </a:r>
            <a:r>
              <a:rPr lang="fr-FR" dirty="0" err="1"/>
              <a:t>containing</a:t>
            </a:r>
            <a:r>
              <a:rPr lang="fr-FR" dirty="0"/>
              <a:t> </a:t>
            </a:r>
            <a:r>
              <a:rPr lang="fr-FR" dirty="0" err="1"/>
              <a:t>reference</a:t>
            </a:r>
            <a:r>
              <a:rPr lang="fr-FR" dirty="0"/>
              <a:t> </a:t>
            </a:r>
            <a:r>
              <a:rPr lang="fr-FR" dirty="0" err="1"/>
              <a:t>layers</a:t>
            </a:r>
            <a:endParaRPr lang="fr-FR" dirty="0"/>
          </a:p>
        </p:txBody>
      </p:sp>
      <p:sp>
        <p:nvSpPr>
          <p:cNvPr id="6" name="TextBox 5">
            <a:extLst>
              <a:ext uri="{FF2B5EF4-FFF2-40B4-BE49-F238E27FC236}">
                <a16:creationId xmlns:a16="http://schemas.microsoft.com/office/drawing/2014/main" id="{480D9D09-CD40-619D-291B-0E7E841FF3B1}"/>
              </a:ext>
            </a:extLst>
          </p:cNvPr>
          <p:cNvSpPr txBox="1"/>
          <p:nvPr/>
        </p:nvSpPr>
        <p:spPr bwMode="auto">
          <a:xfrm>
            <a:off x="360039" y="1013792"/>
            <a:ext cx="11517221" cy="3924151"/>
          </a:xfrm>
          <a:prstGeom prst="rect">
            <a:avLst/>
          </a:prstGeom>
          <a:noFill/>
        </p:spPr>
        <p:txBody>
          <a:bodyPr wrap="square" rtlCol="0">
            <a:spAutoFit/>
          </a:bodyPr>
          <a:lstStyle/>
          <a:p>
            <a:r>
              <a:rPr lang="fi-FI" dirty="0" err="1"/>
              <a:t>Several</a:t>
            </a:r>
            <a:r>
              <a:rPr lang="fi-FI" dirty="0"/>
              <a:t> </a:t>
            </a:r>
            <a:r>
              <a:rPr lang="fi-FI" dirty="0" err="1"/>
              <a:t>labs</a:t>
            </a:r>
            <a:r>
              <a:rPr lang="fi-FI" dirty="0"/>
              <a:t> </a:t>
            </a:r>
            <a:r>
              <a:rPr lang="fi-FI" dirty="0" err="1"/>
              <a:t>have</a:t>
            </a:r>
            <a:r>
              <a:rPr lang="fi-FI" dirty="0"/>
              <a:t> </a:t>
            </a:r>
            <a:r>
              <a:rPr lang="fi-FI" dirty="0" err="1"/>
              <a:t>expressed</a:t>
            </a:r>
            <a:r>
              <a:rPr lang="fi-FI" dirty="0"/>
              <a:t> </a:t>
            </a:r>
            <a:r>
              <a:rPr lang="fi-FI" dirty="0" err="1"/>
              <a:t>their</a:t>
            </a:r>
            <a:r>
              <a:rPr lang="fi-FI" dirty="0"/>
              <a:t> </a:t>
            </a:r>
            <a:r>
              <a:rPr lang="fi-FI" dirty="0" err="1"/>
              <a:t>willingness</a:t>
            </a:r>
            <a:r>
              <a:rPr lang="fi-FI" dirty="0"/>
              <a:t> to </a:t>
            </a:r>
            <a:r>
              <a:rPr lang="fi-FI" dirty="0" err="1"/>
              <a:t>produce</a:t>
            </a:r>
            <a:r>
              <a:rPr lang="fi-FI" dirty="0"/>
              <a:t> </a:t>
            </a:r>
            <a:r>
              <a:rPr lang="fi-FI" dirty="0" err="1"/>
              <a:t>boron</a:t>
            </a:r>
            <a:r>
              <a:rPr lang="fi-FI" dirty="0"/>
              <a:t> </a:t>
            </a:r>
            <a:r>
              <a:rPr lang="fi-FI" dirty="0" err="1"/>
              <a:t>reference</a:t>
            </a:r>
            <a:r>
              <a:rPr lang="fi-FI" dirty="0"/>
              <a:t> </a:t>
            </a:r>
            <a:r>
              <a:rPr lang="fi-FI" dirty="0" err="1"/>
              <a:t>layers</a:t>
            </a:r>
            <a:endParaRPr lang="fi-FI" dirty="0"/>
          </a:p>
          <a:p>
            <a:endParaRPr lang="fi-FI" dirty="0"/>
          </a:p>
          <a:p>
            <a:pPr marL="285750" indent="-285750">
              <a:buFont typeface="Arial" panose="020B0604020202020204" pitchFamily="34" charset="0"/>
              <a:buChar char="•"/>
            </a:pPr>
            <a:r>
              <a:rPr lang="fi-FI" dirty="0"/>
              <a:t>ENEA – </a:t>
            </a:r>
            <a:r>
              <a:rPr lang="fi-FI" b="1" dirty="0" err="1">
                <a:solidFill>
                  <a:srgbClr val="FF0000"/>
                </a:solidFill>
              </a:rPr>
              <a:t>Pulsed</a:t>
            </a:r>
            <a:r>
              <a:rPr lang="fi-FI" b="1" dirty="0">
                <a:solidFill>
                  <a:srgbClr val="FF0000"/>
                </a:solidFill>
              </a:rPr>
              <a:t> Laser Deposition (PLD) and </a:t>
            </a:r>
            <a:r>
              <a:rPr lang="fi-FI" b="1" dirty="0" err="1">
                <a:solidFill>
                  <a:srgbClr val="FF0000"/>
                </a:solidFill>
              </a:rPr>
              <a:t>HiPIMS</a:t>
            </a:r>
            <a:r>
              <a:rPr lang="fi-FI" b="1" dirty="0">
                <a:solidFill>
                  <a:srgbClr val="FF0000"/>
                </a:solidFill>
              </a:rPr>
              <a:t> </a:t>
            </a:r>
            <a:r>
              <a:rPr lang="fi-FI" b="1" dirty="0" err="1">
                <a:solidFill>
                  <a:srgbClr val="FF0000"/>
                </a:solidFill>
              </a:rPr>
              <a:t>magnetron</a:t>
            </a:r>
            <a:r>
              <a:rPr lang="fi-FI" b="1" dirty="0">
                <a:solidFill>
                  <a:srgbClr val="FF0000"/>
                </a:solidFill>
              </a:rPr>
              <a:t> </a:t>
            </a:r>
            <a:r>
              <a:rPr lang="fi-FI" b="1" dirty="0" err="1">
                <a:solidFill>
                  <a:srgbClr val="FF0000"/>
                </a:solidFill>
              </a:rPr>
              <a:t>sputtering</a:t>
            </a:r>
            <a:r>
              <a:rPr lang="fi-FI" b="1" dirty="0">
                <a:solidFill>
                  <a:srgbClr val="FF0000"/>
                </a:solidFill>
              </a:rPr>
              <a:t> </a:t>
            </a:r>
            <a:r>
              <a:rPr lang="fi-FI" dirty="0" err="1"/>
              <a:t>devices</a:t>
            </a:r>
            <a:r>
              <a:rPr lang="fi-FI" dirty="0"/>
              <a:t> </a:t>
            </a:r>
            <a:r>
              <a:rPr lang="fi-FI" dirty="0" err="1"/>
              <a:t>available</a:t>
            </a:r>
            <a:endParaRPr lang="fi-FI" dirty="0"/>
          </a:p>
          <a:p>
            <a:pPr marL="742950" lvl="1" indent="-285750">
              <a:buFont typeface="Wingdings" panose="05000000000000000000" pitchFamily="2" charset="2"/>
              <a:buChar char="ü"/>
            </a:pPr>
            <a:r>
              <a:rPr lang="fi-FI" sz="1600" dirty="0"/>
              <a:t>Can </a:t>
            </a:r>
            <a:r>
              <a:rPr lang="fi-FI" sz="1600" dirty="0" err="1"/>
              <a:t>vary</a:t>
            </a:r>
            <a:r>
              <a:rPr lang="fi-FI" sz="1600" dirty="0"/>
              <a:t> </a:t>
            </a:r>
            <a:r>
              <a:rPr lang="fi-FI" sz="1600" dirty="0" err="1"/>
              <a:t>the</a:t>
            </a:r>
            <a:r>
              <a:rPr lang="fi-FI" sz="1600" dirty="0"/>
              <a:t> </a:t>
            </a:r>
            <a:r>
              <a:rPr lang="fi-FI" sz="1600" dirty="0" err="1"/>
              <a:t>morphology</a:t>
            </a:r>
            <a:r>
              <a:rPr lang="fi-FI" sz="1600" dirty="0"/>
              <a:t> and </a:t>
            </a:r>
            <a:r>
              <a:rPr lang="fi-FI" sz="1600" dirty="0" err="1"/>
              <a:t>crystallinity</a:t>
            </a:r>
            <a:r>
              <a:rPr lang="fi-FI" sz="1600" dirty="0"/>
              <a:t> of </a:t>
            </a:r>
            <a:r>
              <a:rPr lang="fi-FI" sz="1600" dirty="0" err="1"/>
              <a:t>the</a:t>
            </a:r>
            <a:r>
              <a:rPr lang="fi-FI" sz="1600" dirty="0"/>
              <a:t> </a:t>
            </a:r>
            <a:r>
              <a:rPr lang="fi-FI" sz="1600" dirty="0" err="1"/>
              <a:t>layers</a:t>
            </a:r>
            <a:r>
              <a:rPr lang="fi-FI" sz="1600" dirty="0"/>
              <a:t> as </a:t>
            </a:r>
            <a:r>
              <a:rPr lang="fi-FI" sz="1600" dirty="0" err="1"/>
              <a:t>well</a:t>
            </a:r>
            <a:r>
              <a:rPr lang="fi-FI" sz="1600" dirty="0"/>
              <a:t> as </a:t>
            </a:r>
            <a:r>
              <a:rPr lang="fi-FI" sz="1600" dirty="0" err="1"/>
              <a:t>their</a:t>
            </a:r>
            <a:r>
              <a:rPr lang="fi-FI" sz="1600" dirty="0"/>
              <a:t> </a:t>
            </a:r>
            <a:r>
              <a:rPr lang="fi-FI" sz="1600" dirty="0" err="1"/>
              <a:t>impurity</a:t>
            </a:r>
            <a:r>
              <a:rPr lang="fi-FI" sz="1600" dirty="0"/>
              <a:t> </a:t>
            </a:r>
            <a:r>
              <a:rPr lang="fi-FI" sz="1600" dirty="0" err="1"/>
              <a:t>content</a:t>
            </a:r>
            <a:r>
              <a:rPr lang="fi-FI" sz="1600" dirty="0"/>
              <a:t> (</a:t>
            </a:r>
            <a:r>
              <a:rPr lang="fi-FI" sz="1600" dirty="0" err="1"/>
              <a:t>oxygen</a:t>
            </a:r>
            <a:r>
              <a:rPr lang="fi-FI" sz="1600" dirty="0"/>
              <a:t>)</a:t>
            </a:r>
          </a:p>
          <a:p>
            <a:pPr marL="742950" lvl="1" indent="-285750">
              <a:buFont typeface="Wingdings" panose="05000000000000000000" pitchFamily="2" charset="2"/>
              <a:buChar char="ü"/>
            </a:pPr>
            <a:r>
              <a:rPr lang="fi-FI" sz="1600" dirty="0" err="1"/>
              <a:t>Substrates</a:t>
            </a:r>
            <a:r>
              <a:rPr lang="fi-FI" sz="1600" dirty="0"/>
              <a:t> </a:t>
            </a:r>
            <a:r>
              <a:rPr lang="fi-FI" sz="1600" dirty="0" err="1"/>
              <a:t>can</a:t>
            </a:r>
            <a:r>
              <a:rPr lang="fi-FI" sz="1600" dirty="0"/>
              <a:t> </a:t>
            </a:r>
            <a:r>
              <a:rPr lang="fi-FI" sz="1600" dirty="0" err="1"/>
              <a:t>be</a:t>
            </a:r>
            <a:r>
              <a:rPr lang="fi-FI" sz="1600" dirty="0"/>
              <a:t> </a:t>
            </a:r>
            <a:r>
              <a:rPr lang="fi-FI" sz="1600" dirty="0" err="1"/>
              <a:t>patterned</a:t>
            </a:r>
            <a:r>
              <a:rPr lang="fi-FI" sz="1600" dirty="0"/>
              <a:t> </a:t>
            </a:r>
            <a:r>
              <a:rPr lang="fi-FI" sz="1600" dirty="0" err="1"/>
              <a:t>by</a:t>
            </a:r>
            <a:r>
              <a:rPr lang="fi-FI" sz="1600" dirty="0"/>
              <a:t> </a:t>
            </a:r>
            <a:r>
              <a:rPr lang="fi-FI" sz="1600" dirty="0" err="1"/>
              <a:t>chemical</a:t>
            </a:r>
            <a:r>
              <a:rPr lang="fi-FI" sz="1600" dirty="0"/>
              <a:t> </a:t>
            </a:r>
            <a:r>
              <a:rPr lang="fi-FI" sz="1600" dirty="0" err="1"/>
              <a:t>etching</a:t>
            </a:r>
            <a:r>
              <a:rPr lang="fi-FI" sz="1600" dirty="0"/>
              <a:t> </a:t>
            </a:r>
            <a:r>
              <a:rPr lang="fi-FI" sz="1600" dirty="0" err="1"/>
              <a:t>before</a:t>
            </a:r>
            <a:r>
              <a:rPr lang="fi-FI" sz="1600" dirty="0"/>
              <a:t> </a:t>
            </a:r>
            <a:r>
              <a:rPr lang="fi-FI" sz="1600" dirty="0" err="1"/>
              <a:t>producing</a:t>
            </a:r>
            <a:r>
              <a:rPr lang="fi-FI" sz="1600" dirty="0"/>
              <a:t> </a:t>
            </a:r>
            <a:r>
              <a:rPr lang="fi-FI" sz="1600" dirty="0" err="1"/>
              <a:t>the</a:t>
            </a:r>
            <a:r>
              <a:rPr lang="fi-FI" sz="1600" dirty="0"/>
              <a:t> </a:t>
            </a:r>
            <a:r>
              <a:rPr lang="fi-FI" sz="1600" dirty="0" err="1"/>
              <a:t>layers</a:t>
            </a:r>
            <a:r>
              <a:rPr lang="fi-FI" sz="1600" dirty="0"/>
              <a:t> on top</a:t>
            </a:r>
          </a:p>
          <a:p>
            <a:pPr marL="285750" indent="-285750">
              <a:spcBef>
                <a:spcPts val="600"/>
              </a:spcBef>
              <a:buFont typeface="Arial" panose="020B0604020202020204" pitchFamily="34" charset="0"/>
              <a:buChar char="•"/>
            </a:pPr>
            <a:r>
              <a:rPr lang="fi-FI" dirty="0"/>
              <a:t>IAP – </a:t>
            </a:r>
            <a:r>
              <a:rPr lang="fi-FI" b="1" dirty="0" err="1">
                <a:solidFill>
                  <a:srgbClr val="0070C0"/>
                </a:solidFill>
              </a:rPr>
              <a:t>HiPIMS</a:t>
            </a:r>
            <a:r>
              <a:rPr lang="fi-FI" b="1" dirty="0">
                <a:solidFill>
                  <a:srgbClr val="0070C0"/>
                </a:solidFill>
              </a:rPr>
              <a:t> </a:t>
            </a:r>
            <a:r>
              <a:rPr lang="fi-FI" b="1" dirty="0" err="1">
                <a:solidFill>
                  <a:srgbClr val="0070C0"/>
                </a:solidFill>
              </a:rPr>
              <a:t>magnetron</a:t>
            </a:r>
            <a:r>
              <a:rPr lang="fi-FI" b="1" dirty="0">
                <a:solidFill>
                  <a:srgbClr val="0070C0"/>
                </a:solidFill>
              </a:rPr>
              <a:t> </a:t>
            </a:r>
            <a:r>
              <a:rPr lang="fi-FI" b="1" dirty="0" err="1">
                <a:solidFill>
                  <a:srgbClr val="0070C0"/>
                </a:solidFill>
              </a:rPr>
              <a:t>sputtering</a:t>
            </a:r>
            <a:r>
              <a:rPr lang="fi-FI" b="1" dirty="0">
                <a:solidFill>
                  <a:srgbClr val="0070C0"/>
                </a:solidFill>
              </a:rPr>
              <a:t> and </a:t>
            </a:r>
            <a:r>
              <a:rPr lang="fi-FI" b="1" dirty="0" err="1">
                <a:solidFill>
                  <a:srgbClr val="0070C0"/>
                </a:solidFill>
              </a:rPr>
              <a:t>Thermal</a:t>
            </a:r>
            <a:r>
              <a:rPr lang="fi-FI" b="1" dirty="0">
                <a:solidFill>
                  <a:srgbClr val="0070C0"/>
                </a:solidFill>
              </a:rPr>
              <a:t> </a:t>
            </a:r>
            <a:r>
              <a:rPr lang="fi-FI" b="1" dirty="0" err="1">
                <a:solidFill>
                  <a:srgbClr val="0070C0"/>
                </a:solidFill>
              </a:rPr>
              <a:t>Vacuum</a:t>
            </a:r>
            <a:r>
              <a:rPr lang="fi-FI" b="1" dirty="0">
                <a:solidFill>
                  <a:srgbClr val="0070C0"/>
                </a:solidFill>
              </a:rPr>
              <a:t> </a:t>
            </a:r>
            <a:r>
              <a:rPr lang="fi-FI" b="1" dirty="0" err="1">
                <a:solidFill>
                  <a:srgbClr val="0070C0"/>
                </a:solidFill>
              </a:rPr>
              <a:t>Arc</a:t>
            </a:r>
            <a:r>
              <a:rPr lang="fi-FI" b="1" dirty="0">
                <a:solidFill>
                  <a:srgbClr val="0070C0"/>
                </a:solidFill>
              </a:rPr>
              <a:t> (TVA) </a:t>
            </a:r>
            <a:r>
              <a:rPr lang="fi-FI" dirty="0" err="1"/>
              <a:t>systems</a:t>
            </a:r>
            <a:r>
              <a:rPr lang="fi-FI" dirty="0"/>
              <a:t> </a:t>
            </a:r>
            <a:r>
              <a:rPr lang="fi-FI" dirty="0" err="1"/>
              <a:t>available</a:t>
            </a:r>
            <a:endParaRPr lang="fi-FI" dirty="0"/>
          </a:p>
          <a:p>
            <a:pPr marL="742950" lvl="1" indent="-285750">
              <a:buFont typeface="Wingdings" panose="05000000000000000000" pitchFamily="2" charset="2"/>
              <a:buChar char="ü"/>
            </a:pPr>
            <a:r>
              <a:rPr lang="fi-FI" sz="1600" dirty="0" err="1"/>
              <a:t>Possibility</a:t>
            </a:r>
            <a:r>
              <a:rPr lang="fi-FI" sz="1600" dirty="0"/>
              <a:t> to </a:t>
            </a:r>
            <a:r>
              <a:rPr lang="fi-FI" sz="1600" dirty="0" err="1"/>
              <a:t>alter</a:t>
            </a:r>
            <a:r>
              <a:rPr lang="fi-FI" sz="1600" dirty="0"/>
              <a:t> </a:t>
            </a:r>
            <a:r>
              <a:rPr lang="fi-FI" sz="1600" dirty="0" err="1"/>
              <a:t>the</a:t>
            </a:r>
            <a:r>
              <a:rPr lang="fi-FI" sz="1600" dirty="0"/>
              <a:t> </a:t>
            </a:r>
            <a:r>
              <a:rPr lang="fi-FI" sz="1600" dirty="0" err="1"/>
              <a:t>gas</a:t>
            </a:r>
            <a:r>
              <a:rPr lang="fi-FI" sz="1600" dirty="0"/>
              <a:t> </a:t>
            </a:r>
            <a:r>
              <a:rPr lang="fi-FI" sz="1600" dirty="0" err="1"/>
              <a:t>content</a:t>
            </a:r>
            <a:r>
              <a:rPr lang="fi-FI" sz="1600" dirty="0"/>
              <a:t> of </a:t>
            </a:r>
            <a:r>
              <a:rPr lang="fi-FI" sz="1600" dirty="0" err="1"/>
              <a:t>the</a:t>
            </a:r>
            <a:r>
              <a:rPr lang="fi-FI" sz="1600" dirty="0"/>
              <a:t> </a:t>
            </a:r>
            <a:r>
              <a:rPr lang="fi-FI" sz="1600" dirty="0" err="1"/>
              <a:t>layers</a:t>
            </a:r>
            <a:r>
              <a:rPr lang="fi-FI" sz="1600" dirty="0"/>
              <a:t> and </a:t>
            </a:r>
            <a:r>
              <a:rPr lang="fi-FI" sz="1600" dirty="0" err="1"/>
              <a:t>sample</a:t>
            </a:r>
            <a:r>
              <a:rPr lang="fi-FI" sz="1600" dirty="0"/>
              <a:t> </a:t>
            </a:r>
            <a:r>
              <a:rPr lang="fi-FI" sz="1600" dirty="0" err="1"/>
              <a:t>temperature</a:t>
            </a:r>
            <a:r>
              <a:rPr lang="fi-FI" sz="1600" dirty="0"/>
              <a:t> in a </a:t>
            </a:r>
            <a:r>
              <a:rPr lang="fi-FI" sz="1600" dirty="0" err="1"/>
              <a:t>controlled</a:t>
            </a:r>
            <a:r>
              <a:rPr lang="fi-FI" sz="1600" dirty="0"/>
              <a:t> manner</a:t>
            </a:r>
          </a:p>
          <a:p>
            <a:pPr marL="742950" lvl="1" indent="-285750">
              <a:buFont typeface="Wingdings" panose="05000000000000000000" pitchFamily="2" charset="2"/>
              <a:buChar char="ü"/>
            </a:pPr>
            <a:r>
              <a:rPr lang="fi-FI" sz="1600" dirty="0" err="1"/>
              <a:t>Thickness</a:t>
            </a:r>
            <a:r>
              <a:rPr lang="fi-FI" sz="1600" dirty="0"/>
              <a:t> </a:t>
            </a:r>
            <a:r>
              <a:rPr lang="fi-FI" sz="1600" dirty="0" err="1"/>
              <a:t>can</a:t>
            </a:r>
            <a:r>
              <a:rPr lang="fi-FI" sz="1600" dirty="0"/>
              <a:t> </a:t>
            </a:r>
            <a:r>
              <a:rPr lang="fi-FI" sz="1600" dirty="0" err="1"/>
              <a:t>be</a:t>
            </a:r>
            <a:r>
              <a:rPr lang="fi-FI" sz="1600" dirty="0"/>
              <a:t> </a:t>
            </a:r>
            <a:r>
              <a:rPr lang="fi-FI" sz="1600" dirty="0" err="1"/>
              <a:t>varied</a:t>
            </a:r>
            <a:r>
              <a:rPr lang="fi-FI" sz="1600" dirty="0"/>
              <a:t> </a:t>
            </a:r>
            <a:r>
              <a:rPr lang="fi-FI" sz="1600" dirty="0" err="1"/>
              <a:t>from</a:t>
            </a:r>
            <a:r>
              <a:rPr lang="fi-FI" sz="1600" dirty="0"/>
              <a:t> a </a:t>
            </a:r>
            <a:r>
              <a:rPr lang="fi-FI" sz="1600" dirty="0" err="1"/>
              <a:t>few</a:t>
            </a:r>
            <a:r>
              <a:rPr lang="fi-FI" sz="1600" dirty="0"/>
              <a:t> nm to </a:t>
            </a:r>
            <a:r>
              <a:rPr lang="fi-FI" sz="1600" dirty="0" err="1"/>
              <a:t>several</a:t>
            </a:r>
            <a:r>
              <a:rPr lang="fi-FI" sz="1600" dirty="0"/>
              <a:t> </a:t>
            </a:r>
            <a:r>
              <a:rPr lang="fi-FI" sz="1600" dirty="0">
                <a:latin typeface="Symbol" panose="05050102010706020507" pitchFamily="18" charset="2"/>
              </a:rPr>
              <a:t>m</a:t>
            </a:r>
            <a:r>
              <a:rPr lang="fi-FI" sz="1600" dirty="0"/>
              <a:t>m</a:t>
            </a:r>
          </a:p>
          <a:p>
            <a:pPr marL="285750" indent="-285750">
              <a:spcBef>
                <a:spcPts val="600"/>
              </a:spcBef>
              <a:buFont typeface="Arial" panose="020B0604020202020204" pitchFamily="34" charset="0"/>
              <a:buChar char="•"/>
            </a:pPr>
            <a:r>
              <a:rPr lang="fi-FI" dirty="0"/>
              <a:t>FZJ – </a:t>
            </a:r>
            <a:r>
              <a:rPr lang="fi-FI" dirty="0" err="1"/>
              <a:t>existing</a:t>
            </a:r>
            <a:r>
              <a:rPr lang="fi-FI" dirty="0"/>
              <a:t> </a:t>
            </a:r>
            <a:r>
              <a:rPr lang="fi-FI" b="1" dirty="0" err="1">
                <a:solidFill>
                  <a:srgbClr val="FF0000"/>
                </a:solidFill>
              </a:rPr>
              <a:t>magnetron</a:t>
            </a:r>
            <a:r>
              <a:rPr lang="fi-FI" b="1" dirty="0">
                <a:solidFill>
                  <a:srgbClr val="FF0000"/>
                </a:solidFill>
              </a:rPr>
              <a:t> </a:t>
            </a:r>
            <a:r>
              <a:rPr lang="fi-FI" b="1" dirty="0" err="1">
                <a:solidFill>
                  <a:srgbClr val="FF0000"/>
                </a:solidFill>
              </a:rPr>
              <a:t>sputtering</a:t>
            </a:r>
            <a:r>
              <a:rPr lang="fi-FI" b="1" dirty="0">
                <a:solidFill>
                  <a:srgbClr val="FF0000"/>
                </a:solidFill>
              </a:rPr>
              <a:t> </a:t>
            </a:r>
            <a:r>
              <a:rPr lang="fi-FI" b="1" dirty="0" err="1">
                <a:solidFill>
                  <a:srgbClr val="FF0000"/>
                </a:solidFill>
              </a:rPr>
              <a:t>system</a:t>
            </a:r>
            <a:r>
              <a:rPr lang="fi-FI" b="1" dirty="0">
                <a:solidFill>
                  <a:srgbClr val="FF0000"/>
                </a:solidFill>
              </a:rPr>
              <a:t> </a:t>
            </a:r>
            <a:r>
              <a:rPr lang="fi-FI" b="1" dirty="0" err="1">
                <a:solidFill>
                  <a:srgbClr val="FF0000"/>
                </a:solidFill>
              </a:rPr>
              <a:t>adapted</a:t>
            </a:r>
            <a:r>
              <a:rPr lang="fi-FI" b="1" dirty="0">
                <a:solidFill>
                  <a:srgbClr val="FF0000"/>
                </a:solidFill>
              </a:rPr>
              <a:t> </a:t>
            </a:r>
            <a:r>
              <a:rPr lang="fi-FI" dirty="0"/>
              <a:t>to </a:t>
            </a:r>
            <a:r>
              <a:rPr lang="fi-FI" dirty="0" err="1"/>
              <a:t>the</a:t>
            </a:r>
            <a:r>
              <a:rPr lang="fi-FI" dirty="0"/>
              <a:t> </a:t>
            </a:r>
            <a:r>
              <a:rPr lang="fi-FI" dirty="0" err="1"/>
              <a:t>production</a:t>
            </a:r>
            <a:r>
              <a:rPr lang="fi-FI" dirty="0"/>
              <a:t> of B </a:t>
            </a:r>
            <a:r>
              <a:rPr lang="fi-FI" dirty="0" err="1"/>
              <a:t>layers</a:t>
            </a:r>
            <a:endParaRPr lang="fi-FI" dirty="0"/>
          </a:p>
          <a:p>
            <a:pPr marL="742950" lvl="1" indent="-285750">
              <a:buFont typeface="Wingdings" panose="05000000000000000000" pitchFamily="2" charset="2"/>
              <a:buChar char="ü"/>
            </a:pPr>
            <a:r>
              <a:rPr lang="fi-FI" sz="1600" dirty="0" err="1"/>
              <a:t>Samples</a:t>
            </a:r>
            <a:r>
              <a:rPr lang="fi-FI" sz="1600" dirty="0"/>
              <a:t> </a:t>
            </a:r>
            <a:r>
              <a:rPr lang="fi-FI" sz="1600" dirty="0" err="1"/>
              <a:t>can</a:t>
            </a:r>
            <a:r>
              <a:rPr lang="fi-FI" sz="1600" dirty="0"/>
              <a:t> </a:t>
            </a:r>
            <a:r>
              <a:rPr lang="fi-FI" sz="1600" dirty="0" err="1"/>
              <a:t>be</a:t>
            </a:r>
            <a:r>
              <a:rPr lang="fi-FI" sz="1600" dirty="0"/>
              <a:t> </a:t>
            </a:r>
            <a:r>
              <a:rPr lang="fi-FI" sz="1600" dirty="0" err="1"/>
              <a:t>directly</a:t>
            </a:r>
            <a:r>
              <a:rPr lang="fi-FI" sz="1600" dirty="0"/>
              <a:t> </a:t>
            </a:r>
            <a:r>
              <a:rPr lang="fi-FI" sz="1600" dirty="0" err="1"/>
              <a:t>used</a:t>
            </a:r>
            <a:r>
              <a:rPr lang="fi-FI" sz="1600" dirty="0"/>
              <a:t> in PSI-2 </a:t>
            </a:r>
            <a:r>
              <a:rPr lang="fi-FI" sz="1600" dirty="0" err="1"/>
              <a:t>experiments</a:t>
            </a:r>
            <a:endParaRPr lang="fi-FI" sz="1600" dirty="0"/>
          </a:p>
          <a:p>
            <a:pPr marL="285750" indent="-285750">
              <a:spcBef>
                <a:spcPts val="600"/>
              </a:spcBef>
              <a:buFont typeface="Arial" panose="020B0604020202020204" pitchFamily="34" charset="0"/>
              <a:buChar char="•"/>
            </a:pPr>
            <a:r>
              <a:rPr lang="fi-FI" dirty="0"/>
              <a:t>VR – </a:t>
            </a:r>
            <a:r>
              <a:rPr lang="fi-FI" b="1" dirty="0" err="1">
                <a:solidFill>
                  <a:srgbClr val="0070C0"/>
                </a:solidFill>
              </a:rPr>
              <a:t>magnetron</a:t>
            </a:r>
            <a:r>
              <a:rPr lang="fi-FI" b="1" dirty="0">
                <a:solidFill>
                  <a:srgbClr val="0070C0"/>
                </a:solidFill>
              </a:rPr>
              <a:t> </a:t>
            </a:r>
            <a:r>
              <a:rPr lang="fi-FI" b="1" dirty="0" err="1">
                <a:solidFill>
                  <a:srgbClr val="0070C0"/>
                </a:solidFill>
              </a:rPr>
              <a:t>sputtering</a:t>
            </a:r>
            <a:r>
              <a:rPr lang="fi-FI" b="1" dirty="0">
                <a:solidFill>
                  <a:srgbClr val="0070C0"/>
                </a:solidFill>
              </a:rPr>
              <a:t> </a:t>
            </a:r>
            <a:r>
              <a:rPr lang="fi-FI" b="1" dirty="0" err="1">
                <a:solidFill>
                  <a:srgbClr val="0070C0"/>
                </a:solidFill>
              </a:rPr>
              <a:t>system</a:t>
            </a:r>
            <a:r>
              <a:rPr lang="fi-FI" b="1" dirty="0">
                <a:solidFill>
                  <a:srgbClr val="0070C0"/>
                </a:solidFill>
              </a:rPr>
              <a:t> </a:t>
            </a:r>
            <a:r>
              <a:rPr lang="fi-FI" dirty="0"/>
              <a:t>at Uppsala to </a:t>
            </a:r>
            <a:r>
              <a:rPr lang="fi-FI" dirty="0" err="1"/>
              <a:t>produce</a:t>
            </a:r>
            <a:r>
              <a:rPr lang="fi-FI" dirty="0"/>
              <a:t> pure and </a:t>
            </a:r>
            <a:r>
              <a:rPr lang="fi-FI" dirty="0" err="1"/>
              <a:t>mixed</a:t>
            </a:r>
            <a:r>
              <a:rPr lang="fi-FI" dirty="0"/>
              <a:t> B </a:t>
            </a:r>
            <a:r>
              <a:rPr lang="fi-FI" dirty="0" err="1"/>
              <a:t>layers</a:t>
            </a:r>
            <a:endParaRPr lang="fi-FI" dirty="0"/>
          </a:p>
          <a:p>
            <a:pPr marL="285750" indent="-285750">
              <a:spcBef>
                <a:spcPts val="600"/>
              </a:spcBef>
              <a:buFont typeface="Arial" panose="020B0604020202020204" pitchFamily="34" charset="0"/>
              <a:buChar char="•"/>
            </a:pPr>
            <a:r>
              <a:rPr lang="fi-FI" dirty="0">
                <a:sym typeface="Wingdings" panose="05000000000000000000" pitchFamily="2" charset="2"/>
              </a:rPr>
              <a:t>VTT – </a:t>
            </a:r>
            <a:r>
              <a:rPr lang="fi-FI" b="1" dirty="0" err="1">
                <a:solidFill>
                  <a:srgbClr val="FF0000"/>
                </a:solidFill>
                <a:sym typeface="Wingdings" panose="05000000000000000000" pitchFamily="2" charset="2"/>
              </a:rPr>
              <a:t>magnetron</a:t>
            </a:r>
            <a:r>
              <a:rPr lang="fi-FI" b="1" dirty="0">
                <a:solidFill>
                  <a:srgbClr val="FF0000"/>
                </a:solidFill>
                <a:sym typeface="Wingdings" panose="05000000000000000000" pitchFamily="2" charset="2"/>
              </a:rPr>
              <a:t> </a:t>
            </a:r>
            <a:r>
              <a:rPr lang="fi-FI" b="1" dirty="0" err="1">
                <a:solidFill>
                  <a:srgbClr val="FF0000"/>
                </a:solidFill>
                <a:sym typeface="Wingdings" panose="05000000000000000000" pitchFamily="2" charset="2"/>
              </a:rPr>
              <a:t>sputtering</a:t>
            </a:r>
            <a:r>
              <a:rPr lang="fi-FI" b="1" dirty="0">
                <a:solidFill>
                  <a:srgbClr val="FF0000"/>
                </a:solidFill>
                <a:sym typeface="Wingdings" panose="05000000000000000000" pitchFamily="2" charset="2"/>
              </a:rPr>
              <a:t> </a:t>
            </a:r>
            <a:r>
              <a:rPr lang="fi-FI" b="1" dirty="0" err="1">
                <a:solidFill>
                  <a:srgbClr val="FF0000"/>
                </a:solidFill>
                <a:sym typeface="Wingdings" panose="05000000000000000000" pitchFamily="2" charset="2"/>
              </a:rPr>
              <a:t>system</a:t>
            </a:r>
            <a:r>
              <a:rPr lang="fi-FI" b="1" dirty="0">
                <a:solidFill>
                  <a:srgbClr val="FF0000"/>
                </a:solidFill>
                <a:sym typeface="Wingdings" panose="05000000000000000000" pitchFamily="2" charset="2"/>
              </a:rPr>
              <a:t> </a:t>
            </a:r>
            <a:r>
              <a:rPr lang="fi-FI" dirty="0">
                <a:sym typeface="Wingdings" panose="05000000000000000000" pitchFamily="2" charset="2"/>
              </a:rPr>
              <a:t>at </a:t>
            </a:r>
            <a:r>
              <a:rPr lang="fi-FI" dirty="0" err="1">
                <a:sym typeface="Wingdings" panose="05000000000000000000" pitchFamily="2" charset="2"/>
              </a:rPr>
              <a:t>University</a:t>
            </a:r>
            <a:r>
              <a:rPr lang="fi-FI" dirty="0">
                <a:sym typeface="Wingdings" panose="05000000000000000000" pitchFamily="2" charset="2"/>
              </a:rPr>
              <a:t> of Helsinki to </a:t>
            </a:r>
            <a:r>
              <a:rPr lang="fi-FI" dirty="0" err="1">
                <a:sym typeface="Wingdings" panose="05000000000000000000" pitchFamily="2" charset="2"/>
              </a:rPr>
              <a:t>produce</a:t>
            </a:r>
            <a:r>
              <a:rPr lang="fi-FI" dirty="0">
                <a:sym typeface="Wingdings" panose="05000000000000000000" pitchFamily="2" charset="2"/>
              </a:rPr>
              <a:t> B </a:t>
            </a:r>
            <a:r>
              <a:rPr lang="fi-FI" dirty="0" err="1">
                <a:sym typeface="Wingdings" panose="05000000000000000000" pitchFamily="2" charset="2"/>
              </a:rPr>
              <a:t>layers</a:t>
            </a:r>
            <a:r>
              <a:rPr lang="fi-FI" dirty="0">
                <a:sym typeface="Wingdings" panose="05000000000000000000" pitchFamily="2" charset="2"/>
              </a:rPr>
              <a:t> for </a:t>
            </a:r>
            <a:r>
              <a:rPr lang="fi-FI" dirty="0" err="1">
                <a:sym typeface="Wingdings" panose="05000000000000000000" pitchFamily="2" charset="2"/>
              </a:rPr>
              <a:t>isotope</a:t>
            </a:r>
            <a:r>
              <a:rPr lang="fi-FI" dirty="0">
                <a:sym typeface="Wingdings" panose="05000000000000000000" pitchFamily="2" charset="2"/>
              </a:rPr>
              <a:t> </a:t>
            </a:r>
            <a:r>
              <a:rPr lang="fi-FI" dirty="0" err="1">
                <a:sym typeface="Wingdings" panose="05000000000000000000" pitchFamily="2" charset="2"/>
              </a:rPr>
              <a:t>exchange</a:t>
            </a:r>
            <a:r>
              <a:rPr lang="fi-FI" dirty="0">
                <a:sym typeface="Wingdings" panose="05000000000000000000" pitchFamily="2" charset="2"/>
              </a:rPr>
              <a:t> </a:t>
            </a:r>
            <a:r>
              <a:rPr lang="fi-FI" dirty="0" err="1">
                <a:sym typeface="Wingdings" panose="05000000000000000000" pitchFamily="2" charset="2"/>
              </a:rPr>
              <a:t>experiments</a:t>
            </a:r>
            <a:endParaRPr lang="fi-FI" dirty="0">
              <a:sym typeface="Wingdings" panose="05000000000000000000" pitchFamily="2" charset="2"/>
            </a:endParaRPr>
          </a:p>
          <a:p>
            <a:pPr marL="285750" indent="-285750">
              <a:spcBef>
                <a:spcPts val="600"/>
              </a:spcBef>
              <a:buFont typeface="Arial" panose="020B0604020202020204" pitchFamily="34" charset="0"/>
              <a:buChar char="•"/>
            </a:pPr>
            <a:r>
              <a:rPr lang="fi-FI" dirty="0" err="1">
                <a:sym typeface="Wingdings" panose="05000000000000000000" pitchFamily="2" charset="2"/>
              </a:rPr>
              <a:t>Potentially</a:t>
            </a:r>
            <a:r>
              <a:rPr lang="fi-FI" dirty="0">
                <a:sym typeface="Wingdings" panose="05000000000000000000" pitchFamily="2" charset="2"/>
              </a:rPr>
              <a:t> </a:t>
            </a:r>
            <a:r>
              <a:rPr lang="fi-FI" dirty="0" err="1">
                <a:sym typeface="Wingdings" panose="05000000000000000000" pitchFamily="2" charset="2"/>
              </a:rPr>
              <a:t>also</a:t>
            </a:r>
            <a:r>
              <a:rPr lang="fi-FI" dirty="0">
                <a:sym typeface="Wingdings" panose="05000000000000000000" pitchFamily="2" charset="2"/>
              </a:rPr>
              <a:t> </a:t>
            </a:r>
            <a:r>
              <a:rPr lang="fi-FI" dirty="0" err="1">
                <a:sym typeface="Wingdings" panose="05000000000000000000" pitchFamily="2" charset="2"/>
              </a:rPr>
              <a:t>other</a:t>
            </a:r>
            <a:r>
              <a:rPr lang="fi-FI" dirty="0">
                <a:sym typeface="Wingdings" panose="05000000000000000000" pitchFamily="2" charset="2"/>
              </a:rPr>
              <a:t> </a:t>
            </a:r>
            <a:r>
              <a:rPr lang="fi-FI" dirty="0" err="1">
                <a:sym typeface="Wingdings" panose="05000000000000000000" pitchFamily="2" charset="2"/>
              </a:rPr>
              <a:t>contributors</a:t>
            </a:r>
            <a:r>
              <a:rPr lang="fi-FI" dirty="0">
                <a:sym typeface="Wingdings" panose="05000000000000000000" pitchFamily="2" charset="2"/>
              </a:rPr>
              <a:t>  TBD</a:t>
            </a:r>
          </a:p>
        </p:txBody>
      </p:sp>
    </p:spTree>
    <p:extLst>
      <p:ext uri="{BB962C8B-B14F-4D97-AF65-F5344CB8AC3E}">
        <p14:creationId xmlns:p14="http://schemas.microsoft.com/office/powerpoint/2010/main" val="184343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6B77-581E-694C-8FDB-76AC345DED1F}"/>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0628ED45-B715-6CDA-77B1-8DA9C18E980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5" name="Titre 1">
            <a:extLst>
              <a:ext uri="{FF2B5EF4-FFF2-40B4-BE49-F238E27FC236}">
                <a16:creationId xmlns:a16="http://schemas.microsoft.com/office/drawing/2014/main" id="{4B8F2799-B910-0BC1-73C7-CCB6072F5B52}"/>
              </a:ext>
            </a:extLst>
          </p:cNvPr>
          <p:cNvSpPr>
            <a:spLocks noGrp="1"/>
          </p:cNvSpPr>
          <p:nvPr>
            <p:ph type="title"/>
          </p:nvPr>
        </p:nvSpPr>
        <p:spPr>
          <a:xfrm>
            <a:off x="983432" y="192515"/>
            <a:ext cx="11103024" cy="457200"/>
          </a:xfrm>
        </p:spPr>
        <p:txBody>
          <a:bodyPr/>
          <a:lstStyle/>
          <a:p>
            <a:r>
              <a:rPr lang="fr-FR" dirty="0" err="1"/>
              <a:t>Ongoing</a:t>
            </a:r>
            <a:r>
              <a:rPr lang="fr-FR" dirty="0"/>
              <a:t> </a:t>
            </a:r>
            <a:r>
              <a:rPr lang="fr-FR" dirty="0" err="1"/>
              <a:t>activities</a:t>
            </a:r>
            <a:r>
              <a:rPr lang="fr-FR" dirty="0"/>
              <a:t> in </a:t>
            </a:r>
            <a:r>
              <a:rPr lang="fr-FR" dirty="0" err="1"/>
              <a:t>producing</a:t>
            </a:r>
            <a:r>
              <a:rPr lang="fr-FR" dirty="0"/>
              <a:t> </a:t>
            </a:r>
            <a:r>
              <a:rPr lang="fr-FR" dirty="0" err="1"/>
              <a:t>boron</a:t>
            </a:r>
            <a:r>
              <a:rPr lang="fr-FR" dirty="0"/>
              <a:t> </a:t>
            </a:r>
            <a:r>
              <a:rPr lang="fr-FR" dirty="0" err="1"/>
              <a:t>layers</a:t>
            </a:r>
            <a:r>
              <a:rPr lang="fr-FR" dirty="0"/>
              <a:t> (FZJ)</a:t>
            </a:r>
          </a:p>
        </p:txBody>
      </p:sp>
      <p:sp>
        <p:nvSpPr>
          <p:cNvPr id="6" name="Text Box 4">
            <a:extLst>
              <a:ext uri="{FF2B5EF4-FFF2-40B4-BE49-F238E27FC236}">
                <a16:creationId xmlns:a16="http://schemas.microsoft.com/office/drawing/2014/main" id="{A276B78D-44E9-1CD2-D73A-E8139A02BD52}"/>
              </a:ext>
            </a:extLst>
          </p:cNvPr>
          <p:cNvSpPr txBox="1">
            <a:spLocks noChangeArrowheads="1"/>
          </p:cNvSpPr>
          <p:nvPr/>
        </p:nvSpPr>
        <p:spPr bwMode="auto">
          <a:xfrm>
            <a:off x="2171815" y="1453515"/>
            <a:ext cx="6847493" cy="1456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rPr>
              <a:t>Boron layer fabrication in laboratory conditions: Magnetron sputter deposition</a:t>
            </a:r>
          </a:p>
          <a:p>
            <a:pPr marL="285750" indent="-285750">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RF-mode with pure B target and </a:t>
            </a:r>
            <a:r>
              <a:rPr lang="en-US" altLang="de-DE" sz="1600" dirty="0" err="1">
                <a:solidFill>
                  <a:schemeClr val="tx1"/>
                </a:solidFill>
                <a:latin typeface="+mn-lt"/>
                <a:cs typeface="Arial" panose="020B0604020202020204" pitchFamily="34" charset="0"/>
              </a:rPr>
              <a:t>Ar</a:t>
            </a:r>
            <a:r>
              <a:rPr lang="en-US" altLang="de-DE" sz="1600" dirty="0">
                <a:solidFill>
                  <a:schemeClr val="tx1"/>
                </a:solidFill>
                <a:latin typeface="+mn-lt"/>
                <a:cs typeface="Arial" panose="020B0604020202020204" pitchFamily="34" charset="0"/>
              </a:rPr>
              <a:t> plasma, 5.5 h deposition </a:t>
            </a:r>
            <a:r>
              <a:rPr lang="en-US" altLang="de-DE" sz="1600" dirty="0">
                <a:solidFill>
                  <a:schemeClr val="tx1"/>
                </a:solidFill>
                <a:latin typeface="+mn-lt"/>
                <a:cs typeface="Arial" panose="020B0604020202020204" pitchFamily="34" charset="0"/>
                <a:sym typeface="Wingdings" panose="05000000000000000000" pitchFamily="2" charset="2"/>
              </a:rPr>
              <a:t></a:t>
            </a:r>
            <a:r>
              <a:rPr lang="en-US" altLang="de-DE" sz="1600" dirty="0">
                <a:solidFill>
                  <a:schemeClr val="tx1"/>
                </a:solidFill>
                <a:latin typeface="+mn-lt"/>
                <a:cs typeface="Arial" panose="020B0604020202020204" pitchFamily="34" charset="0"/>
              </a:rPr>
              <a:t> ~100 nm thickness, W and steel substrates</a:t>
            </a:r>
          </a:p>
          <a:p>
            <a:pPr marL="285750" indent="-285750">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Annealing at 1000°C (W) or 550°C (steel) in vacuum </a:t>
            </a:r>
            <a:r>
              <a:rPr lang="en-US" altLang="de-DE" sz="1600" dirty="0">
                <a:solidFill>
                  <a:schemeClr val="tx1"/>
                </a:solidFill>
                <a:latin typeface="+mn-lt"/>
                <a:cs typeface="Arial" panose="020B0604020202020204" pitchFamily="34" charset="0"/>
                <a:sym typeface="Wingdings" panose="05000000000000000000" pitchFamily="2" charset="2"/>
              </a:rPr>
              <a:t></a:t>
            </a:r>
            <a:r>
              <a:rPr lang="en-US" altLang="de-DE" sz="1600" dirty="0">
                <a:solidFill>
                  <a:schemeClr val="tx1"/>
                </a:solidFill>
                <a:latin typeface="+mn-lt"/>
                <a:cs typeface="Arial" panose="020B0604020202020204" pitchFamily="34" charset="0"/>
              </a:rPr>
              <a:t> </a:t>
            </a:r>
            <a:r>
              <a:rPr lang="en-US" altLang="de-DE" sz="1600" b="1" dirty="0">
                <a:solidFill>
                  <a:srgbClr val="FF0000"/>
                </a:solidFill>
                <a:latin typeface="+mn-lt"/>
                <a:cs typeface="Arial" panose="020B0604020202020204" pitchFamily="34" charset="0"/>
              </a:rPr>
              <a:t>stable, no peeling, no change of layer</a:t>
            </a:r>
          </a:p>
        </p:txBody>
      </p:sp>
      <p:sp>
        <p:nvSpPr>
          <p:cNvPr id="7" name="Text Box 4">
            <a:extLst>
              <a:ext uri="{FF2B5EF4-FFF2-40B4-BE49-F238E27FC236}">
                <a16:creationId xmlns:a16="http://schemas.microsoft.com/office/drawing/2014/main" id="{A4AFA846-6BC7-49CE-0F97-540D74E7D697}"/>
              </a:ext>
            </a:extLst>
          </p:cNvPr>
          <p:cNvSpPr txBox="1">
            <a:spLocks noChangeArrowheads="1"/>
          </p:cNvSpPr>
          <p:nvPr/>
        </p:nvSpPr>
        <p:spPr bwMode="auto">
          <a:xfrm>
            <a:off x="270279" y="948400"/>
            <a:ext cx="8586954" cy="32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r>
              <a:rPr lang="en-US" altLang="de-DE" sz="1600" b="1" dirty="0">
                <a:latin typeface="+mn-lt"/>
              </a:rPr>
              <a:t>Boron layer fabrication and characterization in laboratory conditions</a:t>
            </a:r>
          </a:p>
        </p:txBody>
      </p:sp>
      <p:pic>
        <p:nvPicPr>
          <p:cNvPr id="10" name="Grafik 13">
            <a:extLst>
              <a:ext uri="{FF2B5EF4-FFF2-40B4-BE49-F238E27FC236}">
                <a16:creationId xmlns:a16="http://schemas.microsoft.com/office/drawing/2014/main" id="{04B058FE-DC9C-76FE-5D74-052E1C7B4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985"/>
          <a:stretch/>
        </p:blipFill>
        <p:spPr>
          <a:xfrm>
            <a:off x="360040" y="1454509"/>
            <a:ext cx="1583963" cy="1623836"/>
          </a:xfrm>
          <a:prstGeom prst="rect">
            <a:avLst/>
          </a:prstGeom>
        </p:spPr>
      </p:pic>
      <p:sp>
        <p:nvSpPr>
          <p:cNvPr id="13" name="TextBox 12">
            <a:extLst>
              <a:ext uri="{FF2B5EF4-FFF2-40B4-BE49-F238E27FC236}">
                <a16:creationId xmlns:a16="http://schemas.microsoft.com/office/drawing/2014/main" id="{4CC63633-9B17-5D89-70CA-03AD34CEB36C}"/>
              </a:ext>
            </a:extLst>
          </p:cNvPr>
          <p:cNvSpPr txBox="1"/>
          <p:nvPr/>
        </p:nvSpPr>
        <p:spPr bwMode="auto">
          <a:xfrm>
            <a:off x="35095" y="6168720"/>
            <a:ext cx="1991251" cy="338554"/>
          </a:xfrm>
          <a:prstGeom prst="rect">
            <a:avLst/>
          </a:prstGeom>
          <a:noFill/>
        </p:spPr>
        <p:txBody>
          <a:bodyPr wrap="none" rtlCol="0">
            <a:spAutoFit/>
          </a:bodyPr>
          <a:lstStyle/>
          <a:p>
            <a:r>
              <a:rPr lang="fi-FI" sz="1600" b="1" dirty="0"/>
              <a:t>A. Houben et al. (FZJ)</a:t>
            </a:r>
          </a:p>
        </p:txBody>
      </p:sp>
      <p:sp>
        <p:nvSpPr>
          <p:cNvPr id="14" name="Text Box 4">
            <a:extLst>
              <a:ext uri="{FF2B5EF4-FFF2-40B4-BE49-F238E27FC236}">
                <a16:creationId xmlns:a16="http://schemas.microsoft.com/office/drawing/2014/main" id="{236EA629-9CBE-5188-369D-CE2BA660DF4E}"/>
              </a:ext>
            </a:extLst>
          </p:cNvPr>
          <p:cNvSpPr txBox="1">
            <a:spLocks noChangeArrowheads="1"/>
          </p:cNvSpPr>
          <p:nvPr/>
        </p:nvSpPr>
        <p:spPr bwMode="auto">
          <a:xfrm>
            <a:off x="270279" y="3191007"/>
            <a:ext cx="7277217" cy="127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rPr>
              <a:t>Characterization:</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XRD: amorphous; XPS: pure B, </a:t>
            </a:r>
            <a:r>
              <a:rPr lang="en-US" altLang="de-DE" sz="1600" b="1" dirty="0">
                <a:solidFill>
                  <a:srgbClr val="0070C0"/>
                </a:solidFill>
                <a:latin typeface="+mn-lt"/>
                <a:cs typeface="Arial" panose="020B0604020202020204" pitchFamily="34" charset="0"/>
              </a:rPr>
              <a:t>no B oxide observed so far</a:t>
            </a:r>
            <a:r>
              <a:rPr lang="en-US" altLang="de-DE" sz="1600" dirty="0">
                <a:solidFill>
                  <a:schemeClr val="tx1"/>
                </a:solidFill>
                <a:latin typeface="+mn-lt"/>
                <a:cs typeface="Arial" panose="020B0604020202020204" pitchFamily="34" charset="0"/>
              </a:rPr>
              <a:t>!</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SEM(FIB): smooth, dense, </a:t>
            </a:r>
            <a:r>
              <a:rPr lang="en-US" altLang="de-DE" sz="1600" b="1" dirty="0">
                <a:solidFill>
                  <a:srgbClr val="0070C0"/>
                </a:solidFill>
                <a:latin typeface="+mn-lt"/>
                <a:cs typeface="Arial" panose="020B0604020202020204" pitchFamily="34" charset="0"/>
              </a:rPr>
              <a:t>homogeneous layers </a:t>
            </a:r>
            <a:r>
              <a:rPr lang="en-US" altLang="de-DE" sz="1600" dirty="0">
                <a:solidFill>
                  <a:schemeClr val="tx1"/>
                </a:solidFill>
                <a:latin typeface="+mn-lt"/>
                <a:cs typeface="Arial" panose="020B0604020202020204" pitchFamily="34" charset="0"/>
              </a:rPr>
              <a:t>(see  Fig. 1)</a:t>
            </a:r>
          </a:p>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EDX: </a:t>
            </a:r>
            <a:r>
              <a:rPr lang="en-US" altLang="de-DE" sz="1600" b="1" dirty="0">
                <a:solidFill>
                  <a:srgbClr val="0070C0"/>
                </a:solidFill>
                <a:latin typeface="+mn-lt"/>
                <a:cs typeface="Arial" panose="020B0604020202020204" pitchFamily="34" charset="0"/>
              </a:rPr>
              <a:t>oxygen on interface </a:t>
            </a:r>
            <a:r>
              <a:rPr lang="en-US" altLang="de-DE" sz="1600" dirty="0">
                <a:solidFill>
                  <a:schemeClr val="tx1"/>
                </a:solidFill>
                <a:latin typeface="+mn-lt"/>
                <a:cs typeface="Arial" panose="020B0604020202020204" pitchFamily="34" charset="0"/>
              </a:rPr>
              <a:t>to W or steel, less in B layer, but hard to interpret</a:t>
            </a:r>
          </a:p>
        </p:txBody>
      </p:sp>
      <p:sp>
        <p:nvSpPr>
          <p:cNvPr id="15" name="Text Box 4">
            <a:extLst>
              <a:ext uri="{FF2B5EF4-FFF2-40B4-BE49-F238E27FC236}">
                <a16:creationId xmlns:a16="http://schemas.microsoft.com/office/drawing/2014/main" id="{A51D517E-A491-6E37-76B0-161AD933EADD}"/>
              </a:ext>
            </a:extLst>
          </p:cNvPr>
          <p:cNvSpPr txBox="1">
            <a:spLocks noChangeArrowheads="1"/>
          </p:cNvSpPr>
          <p:nvPr/>
        </p:nvSpPr>
        <p:spPr bwMode="auto">
          <a:xfrm>
            <a:off x="280670" y="4569565"/>
            <a:ext cx="9243684" cy="153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pPr>
            <a:r>
              <a:rPr lang="en-US" altLang="de-DE" sz="1600" b="1" dirty="0">
                <a:solidFill>
                  <a:schemeClr val="tx1"/>
                </a:solidFill>
                <a:latin typeface="+mn-lt"/>
                <a:cs typeface="Arial" panose="020B0604020202020204" pitchFamily="34" charset="0"/>
              </a:rPr>
              <a:t>Interesting features:</a:t>
            </a:r>
          </a:p>
          <a:p>
            <a:pPr marL="214313" indent="-214313">
              <a:spcBef>
                <a:spcPts val="600"/>
              </a:spcBef>
              <a:buFont typeface="Arial" panose="020B0604020202020204" pitchFamily="34" charset="0"/>
              <a:buChar char="•"/>
            </a:pPr>
            <a:r>
              <a:rPr lang="en-US" altLang="de-DE" sz="1600" u="sng" dirty="0">
                <a:solidFill>
                  <a:schemeClr val="tx1"/>
                </a:solidFill>
                <a:latin typeface="+mn-lt"/>
                <a:cs typeface="Arial" panose="020B0604020202020204" pitchFamily="34" charset="0"/>
              </a:rPr>
              <a:t>B on W:</a:t>
            </a:r>
            <a:r>
              <a:rPr lang="en-US" altLang="de-DE" sz="1600" dirty="0">
                <a:solidFill>
                  <a:schemeClr val="tx1"/>
                </a:solidFill>
                <a:latin typeface="+mn-lt"/>
                <a:cs typeface="Arial" panose="020B0604020202020204" pitchFamily="34" charset="0"/>
              </a:rPr>
              <a:t> after some weeks: purple dots (see Fig. 2) </a:t>
            </a:r>
            <a:r>
              <a:rPr lang="en-US" altLang="de-DE" sz="1600" dirty="0">
                <a:solidFill>
                  <a:schemeClr val="tx1"/>
                </a:solidFill>
                <a:latin typeface="+mn-lt"/>
                <a:cs typeface="Arial" panose="020B0604020202020204" pitchFamily="34" charset="0"/>
                <a:sym typeface="Wingdings" panose="05000000000000000000" pitchFamily="2" charset="2"/>
              </a:rPr>
              <a:t></a:t>
            </a:r>
            <a:r>
              <a:rPr lang="en-US" altLang="de-DE" sz="1600" dirty="0">
                <a:solidFill>
                  <a:schemeClr val="tx1"/>
                </a:solidFill>
                <a:latin typeface="+mn-lt"/>
                <a:cs typeface="Arial" panose="020B0604020202020204" pitchFamily="34" charset="0"/>
              </a:rPr>
              <a:t> </a:t>
            </a:r>
            <a:r>
              <a:rPr lang="en-US" altLang="de-DE" sz="1600" b="1" dirty="0">
                <a:solidFill>
                  <a:srgbClr val="FF0000"/>
                </a:solidFill>
                <a:latin typeface="+mn-lt"/>
                <a:cs typeface="Arial" panose="020B0604020202020204" pitchFamily="34" charset="0"/>
              </a:rPr>
              <a:t>detachment of B layer from substrate </a:t>
            </a:r>
            <a:r>
              <a:rPr lang="en-US" altLang="de-DE" sz="1600" dirty="0">
                <a:solidFill>
                  <a:schemeClr val="tx1"/>
                </a:solidFill>
                <a:latin typeface="+mn-lt"/>
                <a:cs typeface="Arial" panose="020B0604020202020204" pitchFamily="34" charset="0"/>
                <a:sym typeface="Wingdings" panose="05000000000000000000" pitchFamily="2" charset="2"/>
              </a:rPr>
              <a:t></a:t>
            </a:r>
            <a:r>
              <a:rPr lang="en-US" altLang="de-DE" sz="1600" dirty="0">
                <a:solidFill>
                  <a:schemeClr val="tx1"/>
                </a:solidFill>
                <a:latin typeface="+mn-lt"/>
                <a:cs typeface="Arial" panose="020B0604020202020204" pitchFamily="34" charset="0"/>
              </a:rPr>
              <a:t> ‘blister’, dependent on W substrate surface before deposition, especially W oxide (see Fig. 3)</a:t>
            </a:r>
          </a:p>
          <a:p>
            <a:pPr marL="214313" indent="-214313">
              <a:spcBef>
                <a:spcPts val="600"/>
              </a:spcBef>
              <a:buFont typeface="Arial" panose="020B0604020202020204" pitchFamily="34" charset="0"/>
              <a:buChar char="•"/>
            </a:pPr>
            <a:r>
              <a:rPr lang="en-US" altLang="de-DE" sz="1600" u="sng" dirty="0">
                <a:solidFill>
                  <a:schemeClr val="tx1"/>
                </a:solidFill>
                <a:latin typeface="+mn-lt"/>
                <a:cs typeface="Arial" panose="020B0604020202020204" pitchFamily="34" charset="0"/>
              </a:rPr>
              <a:t>B on steel:</a:t>
            </a:r>
            <a:r>
              <a:rPr lang="en-US" altLang="de-DE" sz="1600" dirty="0">
                <a:solidFill>
                  <a:schemeClr val="tx1"/>
                </a:solidFill>
                <a:latin typeface="+mn-lt"/>
                <a:cs typeface="Arial" panose="020B0604020202020204" pitchFamily="34" charset="0"/>
              </a:rPr>
              <a:t> ‘blister’ formation after longer time (~ several months) in air (humidity?)</a:t>
            </a:r>
          </a:p>
        </p:txBody>
      </p:sp>
      <p:pic>
        <p:nvPicPr>
          <p:cNvPr id="19" name="Picture 18">
            <a:extLst>
              <a:ext uri="{FF2B5EF4-FFF2-40B4-BE49-F238E27FC236}">
                <a16:creationId xmlns:a16="http://schemas.microsoft.com/office/drawing/2014/main" id="{6F5DD7E5-5CA8-82B0-9861-8E30A87668E9}"/>
              </a:ext>
            </a:extLst>
          </p:cNvPr>
          <p:cNvPicPr>
            <a:picLocks noChangeAspect="1"/>
          </p:cNvPicPr>
          <p:nvPr/>
        </p:nvPicPr>
        <p:blipFill>
          <a:blip r:embed="rId3"/>
          <a:stretch>
            <a:fillRect/>
          </a:stretch>
        </p:blipFill>
        <p:spPr>
          <a:xfrm>
            <a:off x="9442087" y="974542"/>
            <a:ext cx="2644369" cy="1882303"/>
          </a:xfrm>
          <a:prstGeom prst="rect">
            <a:avLst/>
          </a:prstGeom>
        </p:spPr>
      </p:pic>
      <p:pic>
        <p:nvPicPr>
          <p:cNvPr id="21" name="Picture 20">
            <a:extLst>
              <a:ext uri="{FF2B5EF4-FFF2-40B4-BE49-F238E27FC236}">
                <a16:creationId xmlns:a16="http://schemas.microsoft.com/office/drawing/2014/main" id="{50EB978F-8167-5978-E0BD-DA4E325463E5}"/>
              </a:ext>
            </a:extLst>
          </p:cNvPr>
          <p:cNvPicPr>
            <a:picLocks noChangeAspect="1"/>
          </p:cNvPicPr>
          <p:nvPr/>
        </p:nvPicPr>
        <p:blipFill>
          <a:blip r:embed="rId4"/>
          <a:stretch>
            <a:fillRect/>
          </a:stretch>
        </p:blipFill>
        <p:spPr>
          <a:xfrm>
            <a:off x="8923882" y="2967722"/>
            <a:ext cx="3162574" cy="1272650"/>
          </a:xfrm>
          <a:prstGeom prst="rect">
            <a:avLst/>
          </a:prstGeom>
        </p:spPr>
      </p:pic>
      <p:pic>
        <p:nvPicPr>
          <p:cNvPr id="23" name="Picture 22">
            <a:extLst>
              <a:ext uri="{FF2B5EF4-FFF2-40B4-BE49-F238E27FC236}">
                <a16:creationId xmlns:a16="http://schemas.microsoft.com/office/drawing/2014/main" id="{294A646A-8370-4FD2-03A1-6050DF38262A}"/>
              </a:ext>
            </a:extLst>
          </p:cNvPr>
          <p:cNvPicPr>
            <a:picLocks noChangeAspect="1"/>
          </p:cNvPicPr>
          <p:nvPr/>
        </p:nvPicPr>
        <p:blipFill>
          <a:blip r:embed="rId5"/>
          <a:stretch>
            <a:fillRect/>
          </a:stretch>
        </p:blipFill>
        <p:spPr>
          <a:xfrm>
            <a:off x="9476629" y="4351249"/>
            <a:ext cx="2680276" cy="1976815"/>
          </a:xfrm>
          <a:prstGeom prst="rect">
            <a:avLst/>
          </a:prstGeom>
        </p:spPr>
      </p:pic>
      <p:sp>
        <p:nvSpPr>
          <p:cNvPr id="24" name="TextBox 23">
            <a:extLst>
              <a:ext uri="{FF2B5EF4-FFF2-40B4-BE49-F238E27FC236}">
                <a16:creationId xmlns:a16="http://schemas.microsoft.com/office/drawing/2014/main" id="{C14C7263-AF37-A3FA-D97E-532724543B94}"/>
              </a:ext>
            </a:extLst>
          </p:cNvPr>
          <p:cNvSpPr txBox="1"/>
          <p:nvPr/>
        </p:nvSpPr>
        <p:spPr bwMode="auto">
          <a:xfrm>
            <a:off x="9476629" y="2458059"/>
            <a:ext cx="679994" cy="369332"/>
          </a:xfrm>
          <a:prstGeom prst="rect">
            <a:avLst/>
          </a:prstGeom>
          <a:noFill/>
        </p:spPr>
        <p:txBody>
          <a:bodyPr wrap="none" rtlCol="0">
            <a:spAutoFit/>
          </a:bodyPr>
          <a:lstStyle/>
          <a:p>
            <a:r>
              <a:rPr lang="fi-FI" b="1" dirty="0" err="1">
                <a:solidFill>
                  <a:srgbClr val="FFFF00"/>
                </a:solidFill>
              </a:rPr>
              <a:t>Fig</a:t>
            </a:r>
            <a:r>
              <a:rPr lang="fi-FI" b="1" dirty="0">
                <a:solidFill>
                  <a:srgbClr val="FFFF00"/>
                </a:solidFill>
              </a:rPr>
              <a:t>. 1</a:t>
            </a:r>
          </a:p>
        </p:txBody>
      </p:sp>
      <p:sp>
        <p:nvSpPr>
          <p:cNvPr id="25" name="TextBox 24">
            <a:extLst>
              <a:ext uri="{FF2B5EF4-FFF2-40B4-BE49-F238E27FC236}">
                <a16:creationId xmlns:a16="http://schemas.microsoft.com/office/drawing/2014/main" id="{893464ED-5F66-50CA-3B86-1F5A4F7C7108}"/>
              </a:ext>
            </a:extLst>
          </p:cNvPr>
          <p:cNvSpPr txBox="1"/>
          <p:nvPr/>
        </p:nvSpPr>
        <p:spPr bwMode="auto">
          <a:xfrm>
            <a:off x="9003231" y="3838866"/>
            <a:ext cx="686406" cy="369332"/>
          </a:xfrm>
          <a:prstGeom prst="rect">
            <a:avLst/>
          </a:prstGeom>
          <a:noFill/>
        </p:spPr>
        <p:txBody>
          <a:bodyPr wrap="none" rtlCol="0">
            <a:spAutoFit/>
          </a:bodyPr>
          <a:lstStyle/>
          <a:p>
            <a:r>
              <a:rPr lang="fi-FI" b="1" dirty="0" err="1">
                <a:solidFill>
                  <a:srgbClr val="FFFF00"/>
                </a:solidFill>
              </a:rPr>
              <a:t>Fig</a:t>
            </a:r>
            <a:r>
              <a:rPr lang="fi-FI" b="1" dirty="0">
                <a:solidFill>
                  <a:srgbClr val="FFFF00"/>
                </a:solidFill>
              </a:rPr>
              <a:t>. 2</a:t>
            </a:r>
          </a:p>
        </p:txBody>
      </p:sp>
      <p:sp>
        <p:nvSpPr>
          <p:cNvPr id="26" name="TextBox 25">
            <a:extLst>
              <a:ext uri="{FF2B5EF4-FFF2-40B4-BE49-F238E27FC236}">
                <a16:creationId xmlns:a16="http://schemas.microsoft.com/office/drawing/2014/main" id="{468E581C-2AD2-55D9-5C24-3A3F01F34433}"/>
              </a:ext>
            </a:extLst>
          </p:cNvPr>
          <p:cNvSpPr txBox="1"/>
          <p:nvPr/>
        </p:nvSpPr>
        <p:spPr bwMode="auto">
          <a:xfrm>
            <a:off x="9524354" y="5776311"/>
            <a:ext cx="686406" cy="369332"/>
          </a:xfrm>
          <a:prstGeom prst="rect">
            <a:avLst/>
          </a:prstGeom>
          <a:noFill/>
        </p:spPr>
        <p:txBody>
          <a:bodyPr wrap="none" rtlCol="0">
            <a:spAutoFit/>
          </a:bodyPr>
          <a:lstStyle/>
          <a:p>
            <a:r>
              <a:rPr lang="fi-FI" b="1" dirty="0" err="1">
                <a:solidFill>
                  <a:srgbClr val="FFFF00"/>
                </a:solidFill>
              </a:rPr>
              <a:t>Fig</a:t>
            </a:r>
            <a:r>
              <a:rPr lang="fi-FI" b="1" dirty="0">
                <a:solidFill>
                  <a:srgbClr val="FFFF00"/>
                </a:solidFill>
              </a:rPr>
              <a:t>. 3</a:t>
            </a:r>
          </a:p>
        </p:txBody>
      </p:sp>
      <p:pic>
        <p:nvPicPr>
          <p:cNvPr id="2" name="Picture 1" descr="A blue and white logo&#10;&#10;Description automatically generated">
            <a:extLst>
              <a:ext uri="{FF2B5EF4-FFF2-40B4-BE49-F238E27FC236}">
                <a16:creationId xmlns:a16="http://schemas.microsoft.com/office/drawing/2014/main" id="{1B642AF9-9178-0D05-17E4-287D5CF61E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6922" y="421115"/>
            <a:ext cx="1414697" cy="411156"/>
          </a:xfrm>
          <a:prstGeom prst="rect">
            <a:avLst/>
          </a:prstGeom>
        </p:spPr>
      </p:pic>
    </p:spTree>
    <p:extLst>
      <p:ext uri="{BB962C8B-B14F-4D97-AF65-F5344CB8AC3E}">
        <p14:creationId xmlns:p14="http://schemas.microsoft.com/office/powerpoint/2010/main" val="17997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11120C-ED2B-499F-77FF-3B7BD5E62CCB}"/>
              </a:ext>
            </a:extLst>
          </p:cNvPr>
          <p:cNvSpPr>
            <a:spLocks noGrp="1"/>
          </p:cNvSpPr>
          <p:nvPr>
            <p:ph type="ftr" sz="quarter" idx="11"/>
          </p:nvPr>
        </p:nvSpPr>
        <p:spPr/>
        <p:txBody>
          <a:bodyPr/>
          <a:lstStyle/>
          <a:p>
            <a:pPr>
              <a:defRPr/>
            </a:pPr>
            <a:r>
              <a:rPr lang="en-GB">
                <a:solidFill>
                  <a:prstClr val="white"/>
                </a:solidFill>
              </a:rPr>
              <a:t>A. Hakola| WPTE-WPPWIE technical meeting | 17 September 2024</a:t>
            </a:r>
            <a:endParaRPr lang="en-GB" dirty="0"/>
          </a:p>
        </p:txBody>
      </p:sp>
      <p:sp>
        <p:nvSpPr>
          <p:cNvPr id="4" name="Slide Number Placeholder 3">
            <a:extLst>
              <a:ext uri="{FF2B5EF4-FFF2-40B4-BE49-F238E27FC236}">
                <a16:creationId xmlns:a16="http://schemas.microsoft.com/office/drawing/2014/main" id="{E21F147C-AB49-3D63-CD63-3B66772A9D07}"/>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re 1">
            <a:extLst>
              <a:ext uri="{FF2B5EF4-FFF2-40B4-BE49-F238E27FC236}">
                <a16:creationId xmlns:a16="http://schemas.microsoft.com/office/drawing/2014/main" id="{23A17E34-5AE5-BA45-14DC-FE56C9A37DCA}"/>
              </a:ext>
            </a:extLst>
          </p:cNvPr>
          <p:cNvSpPr>
            <a:spLocks noGrp="1"/>
          </p:cNvSpPr>
          <p:nvPr>
            <p:ph type="title"/>
          </p:nvPr>
        </p:nvSpPr>
        <p:spPr>
          <a:xfrm>
            <a:off x="983432" y="192515"/>
            <a:ext cx="11103024" cy="457200"/>
          </a:xfrm>
        </p:spPr>
        <p:txBody>
          <a:bodyPr/>
          <a:lstStyle/>
          <a:p>
            <a:r>
              <a:rPr lang="fr-FR" dirty="0" err="1"/>
              <a:t>Ongoing</a:t>
            </a:r>
            <a:r>
              <a:rPr lang="fr-FR" dirty="0"/>
              <a:t> </a:t>
            </a:r>
            <a:r>
              <a:rPr lang="fr-FR" dirty="0" err="1"/>
              <a:t>activities</a:t>
            </a:r>
            <a:r>
              <a:rPr lang="fr-FR" dirty="0"/>
              <a:t> in </a:t>
            </a:r>
            <a:r>
              <a:rPr lang="fr-FR" dirty="0" err="1"/>
              <a:t>producing</a:t>
            </a:r>
            <a:r>
              <a:rPr lang="fr-FR" dirty="0"/>
              <a:t> </a:t>
            </a:r>
            <a:r>
              <a:rPr lang="fr-FR" dirty="0" err="1"/>
              <a:t>boron</a:t>
            </a:r>
            <a:r>
              <a:rPr lang="fr-FR" dirty="0"/>
              <a:t> </a:t>
            </a:r>
            <a:r>
              <a:rPr lang="fr-FR" dirty="0" err="1"/>
              <a:t>layers</a:t>
            </a:r>
            <a:r>
              <a:rPr lang="fr-FR" dirty="0"/>
              <a:t> (IAP, ENEA)</a:t>
            </a:r>
          </a:p>
        </p:txBody>
      </p:sp>
      <p:pic>
        <p:nvPicPr>
          <p:cNvPr id="7" name="Picture 6">
            <a:extLst>
              <a:ext uri="{FF2B5EF4-FFF2-40B4-BE49-F238E27FC236}">
                <a16:creationId xmlns:a16="http://schemas.microsoft.com/office/drawing/2014/main" id="{70DFA0F2-72A5-8936-8BAD-85CEC46CA60C}"/>
              </a:ext>
            </a:extLst>
          </p:cNvPr>
          <p:cNvPicPr>
            <a:picLocks noChangeAspect="1"/>
          </p:cNvPicPr>
          <p:nvPr/>
        </p:nvPicPr>
        <p:blipFill>
          <a:blip r:embed="rId3"/>
          <a:stretch>
            <a:fillRect/>
          </a:stretch>
        </p:blipFill>
        <p:spPr>
          <a:xfrm>
            <a:off x="183214" y="795513"/>
            <a:ext cx="3678943" cy="2434234"/>
          </a:xfrm>
          <a:prstGeom prst="rect">
            <a:avLst/>
          </a:prstGeom>
        </p:spPr>
      </p:pic>
      <p:sp>
        <p:nvSpPr>
          <p:cNvPr id="18" name="TextBox 17">
            <a:extLst>
              <a:ext uri="{FF2B5EF4-FFF2-40B4-BE49-F238E27FC236}">
                <a16:creationId xmlns:a16="http://schemas.microsoft.com/office/drawing/2014/main" id="{CBE01FA3-35D7-49A6-F543-D1B06B937801}"/>
              </a:ext>
            </a:extLst>
          </p:cNvPr>
          <p:cNvSpPr txBox="1"/>
          <p:nvPr/>
        </p:nvSpPr>
        <p:spPr bwMode="auto">
          <a:xfrm>
            <a:off x="35095" y="6168720"/>
            <a:ext cx="4423006" cy="338554"/>
          </a:xfrm>
          <a:prstGeom prst="rect">
            <a:avLst/>
          </a:prstGeom>
          <a:noFill/>
        </p:spPr>
        <p:txBody>
          <a:bodyPr wrap="none" rtlCol="0">
            <a:spAutoFit/>
          </a:bodyPr>
          <a:lstStyle/>
          <a:p>
            <a:r>
              <a:rPr lang="fi-FI" sz="1600" b="1" dirty="0"/>
              <a:t>C. Porosnicu et al. (IAP), D. </a:t>
            </a:r>
            <a:r>
              <a:rPr lang="fi-FI" sz="1600" b="1" dirty="0" err="1"/>
              <a:t>Dellasega</a:t>
            </a:r>
            <a:r>
              <a:rPr lang="fi-FI" sz="1600" b="1" dirty="0"/>
              <a:t> et al. (ENEA)</a:t>
            </a:r>
          </a:p>
        </p:txBody>
      </p:sp>
      <p:sp>
        <p:nvSpPr>
          <p:cNvPr id="19" name="Text Box 4">
            <a:extLst>
              <a:ext uri="{FF2B5EF4-FFF2-40B4-BE49-F238E27FC236}">
                <a16:creationId xmlns:a16="http://schemas.microsoft.com/office/drawing/2014/main" id="{CE446461-B6A5-8903-0C65-B092BEEE6319}"/>
              </a:ext>
            </a:extLst>
          </p:cNvPr>
          <p:cNvSpPr txBox="1">
            <a:spLocks noChangeArrowheads="1"/>
          </p:cNvSpPr>
          <p:nvPr/>
        </p:nvSpPr>
        <p:spPr bwMode="auto">
          <a:xfrm>
            <a:off x="183213" y="3383919"/>
            <a:ext cx="4274887" cy="2678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dirty="0">
                <a:solidFill>
                  <a:schemeClr val="tx1"/>
                </a:solidFill>
                <a:latin typeface="+mn-lt"/>
                <a:cs typeface="Arial" panose="020B0604020202020204" pitchFamily="34" charset="0"/>
              </a:rPr>
              <a:t>Existing devices adapted to B layers</a:t>
            </a:r>
          </a:p>
          <a:p>
            <a:pPr marL="742950" lvl="1" indent="-285750">
              <a:buFont typeface="Wingdings" panose="05000000000000000000" pitchFamily="2" charset="2"/>
              <a:buChar char="ü"/>
            </a:pPr>
            <a:r>
              <a:rPr lang="en-US" altLang="de-DE" sz="1400" i="1" u="sng" dirty="0">
                <a:latin typeface="+mn-lt"/>
                <a:cs typeface="Arial" panose="020B0604020202020204" pitchFamily="34" charset="0"/>
              </a:rPr>
              <a:t>IAP</a:t>
            </a:r>
            <a:r>
              <a:rPr lang="en-US" altLang="de-DE" sz="1400" dirty="0">
                <a:latin typeface="+mn-lt"/>
                <a:cs typeface="Arial" panose="020B0604020202020204" pitchFamily="34" charset="0"/>
              </a:rPr>
              <a:t>: </a:t>
            </a:r>
            <a:r>
              <a:rPr lang="en-US" altLang="de-DE" sz="1400" b="1" dirty="0">
                <a:solidFill>
                  <a:srgbClr val="FF0000"/>
                </a:solidFill>
                <a:latin typeface="+mn-lt"/>
                <a:cs typeface="Arial" panose="020B0604020202020204" pitchFamily="34" charset="0"/>
              </a:rPr>
              <a:t>magnetron sputtering</a:t>
            </a:r>
            <a:r>
              <a:rPr lang="en-US" altLang="de-DE" sz="1400" dirty="0">
                <a:latin typeface="+mn-lt"/>
                <a:cs typeface="Arial" panose="020B0604020202020204" pitchFamily="34" charset="0"/>
              </a:rPr>
              <a:t>, Ar+D</a:t>
            </a:r>
            <a:r>
              <a:rPr lang="en-US" altLang="de-DE" sz="1400" baseline="-25000" dirty="0">
                <a:latin typeface="+mn-lt"/>
                <a:cs typeface="Arial" panose="020B0604020202020204" pitchFamily="34" charset="0"/>
              </a:rPr>
              <a:t>2</a:t>
            </a:r>
            <a:r>
              <a:rPr lang="en-US" altLang="de-DE" sz="1400" dirty="0">
                <a:latin typeface="+mn-lt"/>
                <a:cs typeface="Arial" panose="020B0604020202020204" pitchFamily="34" charset="0"/>
              </a:rPr>
              <a:t> mixture; </a:t>
            </a:r>
            <a:r>
              <a:rPr lang="en-US" altLang="de-DE" sz="1400" b="1" dirty="0">
                <a:solidFill>
                  <a:srgbClr val="FF0000"/>
                </a:solidFill>
                <a:latin typeface="+mn-lt"/>
                <a:cs typeface="Arial" panose="020B0604020202020204" pitchFamily="34" charset="0"/>
              </a:rPr>
              <a:t>different gases </a:t>
            </a:r>
            <a:r>
              <a:rPr lang="en-US" altLang="de-DE" sz="1400" dirty="0">
                <a:latin typeface="+mn-lt"/>
                <a:cs typeface="Arial" panose="020B0604020202020204" pitchFamily="34" charset="0"/>
              </a:rPr>
              <a:t>can be added and several </a:t>
            </a:r>
            <a:r>
              <a:rPr lang="en-US" altLang="de-DE" sz="1400" b="1" dirty="0">
                <a:solidFill>
                  <a:srgbClr val="FF0000"/>
                </a:solidFill>
                <a:latin typeface="+mn-lt"/>
                <a:cs typeface="Arial" panose="020B0604020202020204" pitchFamily="34" charset="0"/>
              </a:rPr>
              <a:t>parameters varied </a:t>
            </a:r>
            <a:r>
              <a:rPr lang="en-US" altLang="de-DE" sz="1400" dirty="0">
                <a:latin typeface="+mn-lt"/>
                <a:cs typeface="Arial" panose="020B0604020202020204" pitchFamily="34" charset="0"/>
              </a:rPr>
              <a:t>(surface temperature, ion energy, gas fluxes, discharge type,…)</a:t>
            </a:r>
          </a:p>
          <a:p>
            <a:pPr marL="742950" lvl="1" indent="-285750">
              <a:buFont typeface="Wingdings" panose="05000000000000000000" pitchFamily="2" charset="2"/>
              <a:buChar char="ü"/>
            </a:pPr>
            <a:r>
              <a:rPr lang="en-US" altLang="de-DE" sz="1400" i="1" u="sng" dirty="0">
                <a:latin typeface="+mn-lt"/>
                <a:cs typeface="Arial" panose="020B0604020202020204" pitchFamily="34" charset="0"/>
              </a:rPr>
              <a:t>ENEA:</a:t>
            </a:r>
            <a:r>
              <a:rPr lang="en-US" altLang="de-DE" sz="1400" dirty="0">
                <a:latin typeface="+mn-lt"/>
                <a:cs typeface="Arial" panose="020B0604020202020204" pitchFamily="34" charset="0"/>
              </a:rPr>
              <a:t> </a:t>
            </a:r>
            <a:r>
              <a:rPr lang="en-US" altLang="de-DE" sz="1400" b="1" dirty="0">
                <a:solidFill>
                  <a:srgbClr val="0070C0"/>
                </a:solidFill>
                <a:latin typeface="+mn-lt"/>
                <a:cs typeface="Arial" panose="020B0604020202020204" pitchFamily="34" charset="0"/>
              </a:rPr>
              <a:t>pulsed laser deposition </a:t>
            </a:r>
            <a:r>
              <a:rPr lang="en-US" altLang="de-DE" sz="1400" dirty="0">
                <a:latin typeface="+mn-lt"/>
                <a:cs typeface="Arial" panose="020B0604020202020204" pitchFamily="34" charset="0"/>
              </a:rPr>
              <a:t>(PLD); optimized for producing </a:t>
            </a:r>
            <a:r>
              <a:rPr lang="en-US" altLang="de-DE" sz="1400" b="1" dirty="0">
                <a:solidFill>
                  <a:srgbClr val="0070C0"/>
                </a:solidFill>
                <a:latin typeface="+mn-lt"/>
                <a:cs typeface="Arial" panose="020B0604020202020204" pitchFamily="34" charset="0"/>
              </a:rPr>
              <a:t>multilayers and mixed coatings </a:t>
            </a:r>
            <a:r>
              <a:rPr lang="en-US" altLang="de-DE" sz="1400" dirty="0">
                <a:latin typeface="+mn-lt"/>
                <a:cs typeface="Arial" panose="020B0604020202020204" pitchFamily="34" charset="0"/>
              </a:rPr>
              <a:t>and </a:t>
            </a:r>
            <a:r>
              <a:rPr lang="en-US" altLang="de-DE" sz="1400" b="1" dirty="0">
                <a:solidFill>
                  <a:srgbClr val="0070C0"/>
                </a:solidFill>
                <a:latin typeface="+mn-lt"/>
                <a:cs typeface="Arial" panose="020B0604020202020204" pitchFamily="34" charset="0"/>
              </a:rPr>
              <a:t>altering the morphology </a:t>
            </a:r>
            <a:r>
              <a:rPr lang="en-US" altLang="de-DE" sz="1400" dirty="0">
                <a:latin typeface="+mn-lt"/>
                <a:cs typeface="Arial" panose="020B0604020202020204" pitchFamily="34" charset="0"/>
              </a:rPr>
              <a:t>of the samples</a:t>
            </a:r>
          </a:p>
          <a:p>
            <a:pPr marL="214313" indent="-214313">
              <a:spcBef>
                <a:spcPts val="600"/>
              </a:spcBef>
              <a:buFont typeface="Arial" panose="020B0604020202020204" pitchFamily="34" charset="0"/>
              <a:buChar char="•"/>
            </a:pPr>
            <a:r>
              <a:rPr lang="en-US" altLang="de-DE" sz="1600" dirty="0">
                <a:latin typeface="+mn-lt"/>
                <a:cs typeface="Arial" panose="020B0604020202020204" pitchFamily="34" charset="0"/>
              </a:rPr>
              <a:t>Thickness can be varied flexibly from a few nm to several micrometers</a:t>
            </a:r>
          </a:p>
        </p:txBody>
      </p:sp>
      <p:sp>
        <p:nvSpPr>
          <p:cNvPr id="20" name="Text Box 4">
            <a:extLst>
              <a:ext uri="{FF2B5EF4-FFF2-40B4-BE49-F238E27FC236}">
                <a16:creationId xmlns:a16="http://schemas.microsoft.com/office/drawing/2014/main" id="{CDF79968-2A16-D16A-FE4D-1156509D2A60}"/>
              </a:ext>
            </a:extLst>
          </p:cNvPr>
          <p:cNvSpPr txBox="1">
            <a:spLocks noChangeArrowheads="1"/>
          </p:cNvSpPr>
          <p:nvPr/>
        </p:nvSpPr>
        <p:spPr bwMode="auto">
          <a:xfrm>
            <a:off x="4461250" y="3280082"/>
            <a:ext cx="3485889" cy="2840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rPr>
              <a:t>First results for IAP samples (see middle figure)</a:t>
            </a:r>
          </a:p>
          <a:p>
            <a:pPr marL="742950" lvl="1" indent="-285750">
              <a:buFont typeface="Wingdings" panose="05000000000000000000" pitchFamily="2" charset="2"/>
              <a:buChar char="ü"/>
            </a:pPr>
            <a:r>
              <a:rPr lang="en-US" altLang="de-DE" sz="1600" dirty="0">
                <a:latin typeface="+mn-lt"/>
                <a:cs typeface="Arial" panose="020B0604020202020204" pitchFamily="34" charset="0"/>
              </a:rPr>
              <a:t>hardness is affected by the deposition conditions</a:t>
            </a:r>
          </a:p>
          <a:p>
            <a:pPr marL="742950" lvl="1" indent="-285750">
              <a:buFont typeface="Wingdings" panose="05000000000000000000" pitchFamily="2" charset="2"/>
              <a:buChar char="ü"/>
            </a:pPr>
            <a:r>
              <a:rPr lang="en-US" altLang="de-DE" sz="1600" dirty="0">
                <a:latin typeface="+mn-lt"/>
                <a:cs typeface="Arial" panose="020B0604020202020204" pitchFamily="34" charset="0"/>
              </a:rPr>
              <a:t>a strong relationship between deposition conditions and the </a:t>
            </a:r>
            <a:r>
              <a:rPr lang="en-US" altLang="de-DE" sz="1600" b="1" dirty="0">
                <a:solidFill>
                  <a:srgbClr val="FF0000"/>
                </a:solidFill>
                <a:latin typeface="+mn-lt"/>
                <a:cs typeface="Arial" panose="020B0604020202020204" pitchFamily="34" charset="0"/>
              </a:rPr>
              <a:t>total amount of deuterium released (retained) – example: influence of bias voltage</a:t>
            </a:r>
          </a:p>
          <a:p>
            <a:pPr marL="214313" indent="-214313">
              <a:spcBef>
                <a:spcPts val="600"/>
              </a:spcBef>
              <a:buFont typeface="Arial" panose="020B0604020202020204" pitchFamily="34" charset="0"/>
              <a:buChar char="•"/>
            </a:pPr>
            <a:endParaRPr lang="en-US" altLang="de-DE" sz="1600" dirty="0">
              <a:solidFill>
                <a:schemeClr val="tx1"/>
              </a:solidFill>
              <a:latin typeface="+mn-lt"/>
              <a:cs typeface="Arial" panose="020B0604020202020204" pitchFamily="34" charset="0"/>
            </a:endParaRPr>
          </a:p>
          <a:p>
            <a:pPr marL="214313" indent="-214313">
              <a:spcBef>
                <a:spcPts val="600"/>
              </a:spcBef>
              <a:buFont typeface="Arial" panose="020B0604020202020204" pitchFamily="34" charset="0"/>
              <a:buChar char="•"/>
            </a:pPr>
            <a:endParaRPr lang="en-US" altLang="de-DE" sz="1600" dirty="0">
              <a:solidFill>
                <a:schemeClr val="tx1"/>
              </a:solidFill>
              <a:latin typeface="+mn-lt"/>
              <a:cs typeface="Arial" panose="020B0604020202020204" pitchFamily="34" charset="0"/>
            </a:endParaRPr>
          </a:p>
          <a:p>
            <a:pPr algn="ctr">
              <a:spcBef>
                <a:spcPts val="600"/>
              </a:spcBef>
            </a:pPr>
            <a:endParaRPr lang="en-US" altLang="de-DE" sz="1600" b="1" dirty="0">
              <a:latin typeface="+mn-lt"/>
            </a:endParaRPr>
          </a:p>
        </p:txBody>
      </p:sp>
      <p:grpSp>
        <p:nvGrpSpPr>
          <p:cNvPr id="2" name="Gruppo 13">
            <a:extLst>
              <a:ext uri="{FF2B5EF4-FFF2-40B4-BE49-F238E27FC236}">
                <a16:creationId xmlns:a16="http://schemas.microsoft.com/office/drawing/2014/main" id="{63378AEE-18F7-19ED-C71A-3EB13A26ABA0}"/>
              </a:ext>
            </a:extLst>
          </p:cNvPr>
          <p:cNvGrpSpPr>
            <a:grpSpLocks noChangeAspect="1"/>
          </p:cNvGrpSpPr>
          <p:nvPr/>
        </p:nvGrpSpPr>
        <p:grpSpPr>
          <a:xfrm>
            <a:off x="8212038" y="1220252"/>
            <a:ext cx="3810740" cy="3038596"/>
            <a:chOff x="4229100" y="1367885"/>
            <a:chExt cx="3671357" cy="2927455"/>
          </a:xfrm>
        </p:grpSpPr>
        <p:pic>
          <p:nvPicPr>
            <p:cNvPr id="6" name="Immagine 5" descr="Immagine che contiene testo, computer, pioggia, natura&#10;&#10;Descrizione generata automaticamente">
              <a:extLst>
                <a:ext uri="{FF2B5EF4-FFF2-40B4-BE49-F238E27FC236}">
                  <a16:creationId xmlns:a16="http://schemas.microsoft.com/office/drawing/2014/main" id="{AC1F2F29-4658-48D4-57DB-E3008B2BAEA7}"/>
                </a:ext>
              </a:extLst>
            </p:cNvPr>
            <p:cNvPicPr>
              <a:picLocks noChangeAspect="1"/>
            </p:cNvPicPr>
            <p:nvPr/>
          </p:nvPicPr>
          <p:blipFill>
            <a:blip r:embed="rId4" cstate="print">
              <a:extLst>
                <a:ext uri="{28A0092B-C50C-407E-A947-70E740481C1C}">
                  <a14:useLocalDpi xmlns:a14="http://schemas.microsoft.com/office/drawing/2010/main" val="0"/>
                </a:ext>
              </a:extLst>
            </a:blip>
            <a:srcRect r="8741"/>
            <a:stretch/>
          </p:blipFill>
          <p:spPr>
            <a:xfrm>
              <a:off x="4229100" y="2855340"/>
              <a:ext cx="1433435" cy="1440000"/>
            </a:xfrm>
            <a:prstGeom prst="rect">
              <a:avLst/>
            </a:prstGeom>
          </p:spPr>
        </p:pic>
        <p:pic>
          <p:nvPicPr>
            <p:cNvPr id="8" name="Immagine 6">
              <a:extLst>
                <a:ext uri="{FF2B5EF4-FFF2-40B4-BE49-F238E27FC236}">
                  <a16:creationId xmlns:a16="http://schemas.microsoft.com/office/drawing/2014/main" id="{5DBCEF89-07A7-231E-398C-740F42C8D90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54000"/>
                      </a14:imgEffect>
                    </a14:imgLayer>
                  </a14:imgProps>
                </a:ext>
                <a:ext uri="{28A0092B-C50C-407E-A947-70E740481C1C}">
                  <a14:useLocalDpi xmlns:a14="http://schemas.microsoft.com/office/drawing/2010/main" val="0"/>
                </a:ext>
              </a:extLst>
            </a:blip>
            <a:srcRect r="54897" b="23108"/>
            <a:stretch/>
          </p:blipFill>
          <p:spPr>
            <a:xfrm>
              <a:off x="5722654" y="2855340"/>
              <a:ext cx="2177803" cy="1440000"/>
            </a:xfrm>
            <a:prstGeom prst="rect">
              <a:avLst/>
            </a:prstGeom>
          </p:spPr>
        </p:pic>
        <p:pic>
          <p:nvPicPr>
            <p:cNvPr id="10" name="Immagine 7" descr="Immagine che contiene vecchio&#10;&#10;Descrizione generata automaticamente">
              <a:extLst>
                <a:ext uri="{FF2B5EF4-FFF2-40B4-BE49-F238E27FC236}">
                  <a16:creationId xmlns:a16="http://schemas.microsoft.com/office/drawing/2014/main" id="{700FF5FE-E93C-790B-7A55-6E5CC5F300AE}"/>
                </a:ext>
              </a:extLst>
            </p:cNvPr>
            <p:cNvPicPr>
              <a:picLocks noChangeAspect="1"/>
            </p:cNvPicPr>
            <p:nvPr/>
          </p:nvPicPr>
          <p:blipFill>
            <a:blip r:embed="rId7" cstate="print">
              <a:extLst>
                <a:ext uri="{28A0092B-C50C-407E-A947-70E740481C1C}">
                  <a14:useLocalDpi xmlns:a14="http://schemas.microsoft.com/office/drawing/2010/main" val="0"/>
                </a:ext>
              </a:extLst>
            </a:blip>
            <a:srcRect r="51216"/>
            <a:stretch/>
          </p:blipFill>
          <p:spPr>
            <a:xfrm>
              <a:off x="5722654" y="1367885"/>
              <a:ext cx="2177803" cy="1440000"/>
            </a:xfrm>
            <a:prstGeom prst="rect">
              <a:avLst/>
            </a:prstGeom>
          </p:spPr>
        </p:pic>
        <p:pic>
          <p:nvPicPr>
            <p:cNvPr id="12" name="Immagine 8">
              <a:extLst>
                <a:ext uri="{FF2B5EF4-FFF2-40B4-BE49-F238E27FC236}">
                  <a16:creationId xmlns:a16="http://schemas.microsoft.com/office/drawing/2014/main" id="{C4D71551-952A-7A32-E8FC-23E9F3D70B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9100" y="1368861"/>
              <a:ext cx="1487284" cy="1440000"/>
            </a:xfrm>
            <a:prstGeom prst="rect">
              <a:avLst/>
            </a:prstGeom>
          </p:spPr>
        </p:pic>
      </p:grpSp>
      <p:graphicFrame>
        <p:nvGraphicFramePr>
          <p:cNvPr id="14" name="Google Shape;127;p1">
            <a:extLst>
              <a:ext uri="{FF2B5EF4-FFF2-40B4-BE49-F238E27FC236}">
                <a16:creationId xmlns:a16="http://schemas.microsoft.com/office/drawing/2014/main" id="{776C8354-2C90-C6AE-C375-302393D029D9}"/>
              </a:ext>
            </a:extLst>
          </p:cNvPr>
          <p:cNvGraphicFramePr>
            <a:graphicFrameLocks noChangeAspect="1"/>
          </p:cNvGraphicFramePr>
          <p:nvPr>
            <p:extLst>
              <p:ext uri="{D42A27DB-BD31-4B8C-83A1-F6EECF244321}">
                <p14:modId xmlns:p14="http://schemas.microsoft.com/office/powerpoint/2010/main" val="2615417653"/>
              </p:ext>
            </p:extLst>
          </p:nvPr>
        </p:nvGraphicFramePr>
        <p:xfrm>
          <a:off x="3961755" y="711364"/>
          <a:ext cx="3985384" cy="2602532"/>
        </p:xfrm>
        <a:graphic>
          <a:graphicData uri="http://schemas.openxmlformats.org/presentationml/2006/ole">
            <mc:AlternateContent xmlns:mc="http://schemas.openxmlformats.org/markup-compatibility/2006">
              <mc:Choice xmlns:v="urn:schemas-microsoft-com:vml" Requires="v">
                <p:oleObj r:id="rId9" imgW="0" imgH="0" progId="Origin50.Graph">
                  <p:embed/>
                </p:oleObj>
              </mc:Choice>
              <mc:Fallback>
                <p:oleObj r:id="rId9" imgW="0" imgH="0" progId="Origin50.Graph">
                  <p:embed/>
                  <p:pic>
                    <p:nvPicPr>
                      <p:cNvPr id="14" name="Google Shape;127;p1">
                        <a:extLst>
                          <a:ext uri="{FF2B5EF4-FFF2-40B4-BE49-F238E27FC236}">
                            <a16:creationId xmlns:a16="http://schemas.microsoft.com/office/drawing/2014/main" id="{776C8354-2C90-C6AE-C375-302393D029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1755" y="711364"/>
                        <a:ext cx="3985384" cy="2602532"/>
                      </a:xfrm>
                      <a:prstGeom prst="rect">
                        <a:avLst/>
                      </a:prstGeom>
                      <a:noFill/>
                      <a:ln>
                        <a:noFill/>
                      </a:ln>
                    </p:spPr>
                  </p:pic>
                </p:oleObj>
              </mc:Fallback>
            </mc:AlternateContent>
          </a:graphicData>
        </a:graphic>
      </p:graphicFrame>
      <p:sp>
        <p:nvSpPr>
          <p:cNvPr id="16" name="Text Box 4">
            <a:extLst>
              <a:ext uri="{FF2B5EF4-FFF2-40B4-BE49-F238E27FC236}">
                <a16:creationId xmlns:a16="http://schemas.microsoft.com/office/drawing/2014/main" id="{194A9DD1-E152-440A-06F2-E894599FE6AF}"/>
              </a:ext>
            </a:extLst>
          </p:cNvPr>
          <p:cNvSpPr txBox="1">
            <a:spLocks noChangeArrowheads="1"/>
          </p:cNvSpPr>
          <p:nvPr/>
        </p:nvSpPr>
        <p:spPr bwMode="auto">
          <a:xfrm>
            <a:off x="8212038" y="4258848"/>
            <a:ext cx="3810740" cy="2079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214313" indent="-214313">
              <a:spcBef>
                <a:spcPts val="600"/>
              </a:spcBef>
              <a:buFont typeface="Arial" panose="020B0604020202020204" pitchFamily="34" charset="0"/>
              <a:buChar char="•"/>
            </a:pPr>
            <a:r>
              <a:rPr lang="en-US" altLang="de-DE" sz="1600" b="1" dirty="0">
                <a:solidFill>
                  <a:schemeClr val="tx1"/>
                </a:solidFill>
                <a:latin typeface="+mn-lt"/>
                <a:cs typeface="Arial" panose="020B0604020202020204" pitchFamily="34" charset="0"/>
              </a:rPr>
              <a:t>First results for ENEA samples (see right figure)</a:t>
            </a:r>
          </a:p>
          <a:p>
            <a:pPr marL="742950" lvl="1" indent="-285750">
              <a:buFont typeface="Wingdings" panose="05000000000000000000" pitchFamily="2" charset="2"/>
              <a:buChar char="ü"/>
            </a:pPr>
            <a:r>
              <a:rPr lang="en-US" altLang="de-DE" sz="1600" dirty="0">
                <a:latin typeface="+mn-lt"/>
                <a:cs typeface="Arial" panose="020B0604020202020204" pitchFamily="34" charset="0"/>
              </a:rPr>
              <a:t>Morphologies from </a:t>
            </a:r>
            <a:r>
              <a:rPr lang="en-US" altLang="de-DE" sz="1600" b="1" dirty="0">
                <a:solidFill>
                  <a:srgbClr val="0070C0"/>
                </a:solidFill>
                <a:latin typeface="+mn-lt"/>
                <a:cs typeface="Arial" panose="020B0604020202020204" pitchFamily="34" charset="0"/>
              </a:rPr>
              <a:t>compact to porous</a:t>
            </a:r>
            <a:r>
              <a:rPr lang="en-US" altLang="de-DE" sz="1600" dirty="0">
                <a:latin typeface="+mn-lt"/>
                <a:cs typeface="Arial" panose="020B0604020202020204" pitchFamily="34" charset="0"/>
              </a:rPr>
              <a:t>, annealing can also change the crystal structure of the films</a:t>
            </a:r>
          </a:p>
          <a:p>
            <a:pPr marL="742950" lvl="1" indent="-285750">
              <a:buFont typeface="Wingdings" panose="05000000000000000000" pitchFamily="2" charset="2"/>
              <a:buChar char="ü"/>
            </a:pPr>
            <a:r>
              <a:rPr lang="en-US" altLang="de-DE" sz="1600" dirty="0">
                <a:latin typeface="+mn-lt"/>
                <a:cs typeface="Arial" panose="020B0604020202020204" pitchFamily="34" charset="0"/>
              </a:rPr>
              <a:t>Growth of boron, instead of boron oxide, possible at </a:t>
            </a:r>
            <a:r>
              <a:rPr lang="en-US" altLang="de-DE" sz="1600" b="1" dirty="0">
                <a:solidFill>
                  <a:srgbClr val="0070C0"/>
                </a:solidFill>
                <a:latin typeface="+mn-lt"/>
                <a:cs typeface="Arial" panose="020B0604020202020204" pitchFamily="34" charset="0"/>
              </a:rPr>
              <a:t>low base pressures</a:t>
            </a:r>
          </a:p>
          <a:p>
            <a:pPr algn="ctr">
              <a:spcBef>
                <a:spcPts val="600"/>
              </a:spcBef>
            </a:pPr>
            <a:endParaRPr lang="en-US" altLang="de-DE" sz="1600" b="1" dirty="0">
              <a:latin typeface="+mn-lt"/>
            </a:endParaRPr>
          </a:p>
        </p:txBody>
      </p:sp>
      <p:sp>
        <p:nvSpPr>
          <p:cNvPr id="21" name="TextBox 20">
            <a:extLst>
              <a:ext uri="{FF2B5EF4-FFF2-40B4-BE49-F238E27FC236}">
                <a16:creationId xmlns:a16="http://schemas.microsoft.com/office/drawing/2014/main" id="{247F4585-1016-6EAF-6D9A-9B8BF6FB13BB}"/>
              </a:ext>
            </a:extLst>
          </p:cNvPr>
          <p:cNvSpPr txBox="1"/>
          <p:nvPr/>
        </p:nvSpPr>
        <p:spPr bwMode="auto">
          <a:xfrm>
            <a:off x="176706" y="914400"/>
            <a:ext cx="577402" cy="369332"/>
          </a:xfrm>
          <a:prstGeom prst="rect">
            <a:avLst/>
          </a:prstGeom>
          <a:noFill/>
        </p:spPr>
        <p:txBody>
          <a:bodyPr wrap="none" rtlCol="0">
            <a:spAutoFit/>
          </a:bodyPr>
          <a:lstStyle/>
          <a:p>
            <a:r>
              <a:rPr lang="fi-FI" b="1" dirty="0">
                <a:solidFill>
                  <a:schemeClr val="bg1"/>
                </a:solidFill>
              </a:rPr>
              <a:t>TOP</a:t>
            </a:r>
          </a:p>
        </p:txBody>
      </p:sp>
      <p:pic>
        <p:nvPicPr>
          <p:cNvPr id="9" name="image6.png" descr="image6.png">
            <a:extLst>
              <a:ext uri="{FF2B5EF4-FFF2-40B4-BE49-F238E27FC236}">
                <a16:creationId xmlns:a16="http://schemas.microsoft.com/office/drawing/2014/main" id="{9440D31F-0DD4-072C-F298-BCCA8924DA33}"/>
              </a:ext>
            </a:extLst>
          </p:cNvPr>
          <p:cNvPicPr>
            <a:picLocks noChangeAspect="1"/>
          </p:cNvPicPr>
          <p:nvPr/>
        </p:nvPicPr>
        <p:blipFill>
          <a:blip r:embed="rId11"/>
          <a:srcRect l="1756" t="3746" r="83743" b="72996"/>
          <a:stretch>
            <a:fillRect/>
          </a:stretch>
        </p:blipFill>
        <p:spPr>
          <a:xfrm>
            <a:off x="9579495" y="147875"/>
            <a:ext cx="795890" cy="942500"/>
          </a:xfrm>
          <a:prstGeom prst="rect">
            <a:avLst/>
          </a:prstGeom>
          <a:ln w="12700">
            <a:miter lim="400000"/>
          </a:ln>
        </p:spPr>
      </p:pic>
      <p:pic>
        <p:nvPicPr>
          <p:cNvPr id="13" name="Picture 12" descr="A logo with text and a group of people&#10;&#10;Description automatically generated">
            <a:extLst>
              <a:ext uri="{FF2B5EF4-FFF2-40B4-BE49-F238E27FC236}">
                <a16:creationId xmlns:a16="http://schemas.microsoft.com/office/drawing/2014/main" id="{2A9F797F-3F70-AE5A-2629-0D7C77D6EC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53688" y="89731"/>
            <a:ext cx="1362678" cy="1058079"/>
          </a:xfrm>
          <a:prstGeom prst="rect">
            <a:avLst/>
          </a:prstGeom>
        </p:spPr>
      </p:pic>
    </p:spTree>
    <p:extLst>
      <p:ext uri="{BB962C8B-B14F-4D97-AF65-F5344CB8AC3E}">
        <p14:creationId xmlns:p14="http://schemas.microsoft.com/office/powerpoint/2010/main" val="138893545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41278</TotalTime>
  <Words>1868</Words>
  <Application>Microsoft Office PowerPoint</Application>
  <DocSecurity>0</DocSecurity>
  <PresentationFormat>Widescreen</PresentationFormat>
  <Paragraphs>161</Paragraphs>
  <Slides>11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Symbol</vt:lpstr>
      <vt:lpstr>Wingdings</vt:lpstr>
      <vt:lpstr>EUROfusion.1line_5_3_2019</vt:lpstr>
      <vt:lpstr>Origin Graph</vt:lpstr>
      <vt:lpstr>Analysis capabilities and reference layers for boronization studies</vt:lpstr>
      <vt:lpstr>What we want – and can – investigate within PWIE (and TE)?</vt:lpstr>
      <vt:lpstr>Which labs can contribute to the analysis programme?</vt:lpstr>
      <vt:lpstr>Ongoing analysis activities of boron-containing samples (VR)</vt:lpstr>
      <vt:lpstr>Ongoing analysis activities of boron-containing samples (IPPLM)</vt:lpstr>
      <vt:lpstr>Ongoing analysis activities of boron-containing samples (IST)</vt:lpstr>
      <vt:lpstr>Capabilities to produce B-containing reference layers</vt:lpstr>
      <vt:lpstr>Ongoing activities in producing boron layers (FZJ)</vt:lpstr>
      <vt:lpstr>Ongoing activities in producing boron layers (IAP, ENEA)</vt:lpstr>
      <vt:lpstr>Plans for the period 2024-2025: analyses and layer production</vt:lpstr>
      <vt:lpstr>Concluding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Hakola Antti</cp:lastModifiedBy>
  <cp:revision>28</cp:revision>
  <dcterms:created xsi:type="dcterms:W3CDTF">2023-11-15T09:40:03Z</dcterms:created>
  <dcterms:modified xsi:type="dcterms:W3CDTF">2024-09-17T11:48:04Z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