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73" r:id="rId3"/>
    <p:sldId id="257" r:id="rId4"/>
    <p:sldId id="271" r:id="rId5"/>
    <p:sldId id="264" r:id="rId6"/>
    <p:sldId id="261" r:id="rId7"/>
    <p:sldId id="262" r:id="rId8"/>
    <p:sldId id="272" r:id="rId9"/>
    <p:sldId id="266" r:id="rId10"/>
    <p:sldId id="274" r:id="rId11"/>
    <p:sldId id="263" r:id="rId12"/>
    <p:sldId id="265" r:id="rId13"/>
    <p:sldId id="276" r:id="rId14"/>
    <p:sldId id="275" r:id="rId15"/>
    <p:sldId id="270" r:id="rId16"/>
  </p:sldIdLst>
  <p:sldSz cx="12192000" cy="6858000"/>
  <p:notesSz cx="6858000" cy="9144000"/>
  <p:defaultTex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907" y="58"/>
      </p:cViewPr>
      <p:guideLst>
        <p:guide pos="3840"/>
        <p:guide orient="horz" pos="2160"/>
      </p:guideLst>
    </p:cSldViewPr>
  </p:slideViewPr>
  <p:notesTextViewPr>
    <p:cViewPr>
      <p:scale>
        <a:sx n="1" d="1"/>
        <a:sy n="1" d="1"/>
      </p:scale>
      <p:origin x="0" y="0"/>
    </p:cViewPr>
  </p:notesTextViewPr>
  <p:sorterViewPr>
    <p:cViewPr>
      <p:scale>
        <a:sx n="100" d="100"/>
        <a:sy n="100" d="100"/>
      </p:scale>
      <p:origin x="0" y="-186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Header Placeholder 1"/>
          <p:cNvSpPr>
            <a:spLocks noGrp="1"/>
          </p:cNvSpPr>
          <p:nvPr>
            <p:ph type="hdr" sz="quarter"/>
          </p:nvPr>
        </p:nvSpPr>
        <p:spPr bwMode="auto">
          <a:xfrm>
            <a:off x="0" y="0"/>
            <a:ext cx="2971800" cy="458788"/>
          </a:xfrm>
          <a:prstGeom prst="rect">
            <a:avLst/>
          </a:prstGeom>
        </p:spPr>
        <p:txBody>
          <a:bodyPr vert="horz" lIns="91440" tIns="45720" rIns="91440" bIns="45720" rtlCol="0" anchor="ctr"/>
          <a:lstStyle>
            <a:lvl1pPr algn="l">
              <a:defRPr sz="1200"/>
            </a:lvl1pPr>
          </a:lstStyle>
          <a:p>
            <a:pPr>
              <a:defRPr/>
            </a:pPr>
            <a:endParaRPr/>
          </a:p>
        </p:txBody>
      </p:sp>
      <p:sp>
        <p:nvSpPr>
          <p:cNvPr id="3" name="Date Placeholder 2"/>
          <p:cNvSpPr>
            <a:spLocks noGrp="1"/>
          </p:cNvSpPr>
          <p:nvPr>
            <p:ph type="dt" idx="2"/>
          </p:nvPr>
        </p:nvSpPr>
        <p:spPr bwMode="auto">
          <a:xfrm>
            <a:off x="3884613" y="0"/>
            <a:ext cx="2971800" cy="458788"/>
          </a:xfrm>
          <a:prstGeom prst="rect">
            <a:avLst/>
          </a:prstGeom>
        </p:spPr>
        <p:txBody>
          <a:bodyPr vert="horz" lIns="91440" tIns="45720" rIns="91440" bIns="45720" rtlCol="0" anchor="ctr"/>
          <a:lstStyle>
            <a:lvl1pPr algn="r">
              <a:defRPr sz="1200"/>
            </a:lvl1pPr>
          </a:lstStyle>
          <a:p>
            <a:pPr>
              <a:defRPr/>
            </a:pPr>
            <a:endParaRPr/>
          </a:p>
        </p:txBody>
      </p:sp>
      <p:sp>
        <p:nvSpPr>
          <p:cNvPr id="4" name="Date Placeholder 2"/>
          <p:cNvSpPr>
            <a:spLocks noGrp="1"/>
          </p:cNvSpPr>
          <p:nvPr>
            <p:ph type="dt" idx="3"/>
          </p:nvPr>
        </p:nvSpPr>
        <p:spPr bwMode="auto">
          <a:xfrm>
            <a:off x="3884613" y="0"/>
            <a:ext cx="2971800" cy="458788"/>
          </a:xfrm>
          <a:prstGeom prst="rect">
            <a:avLst/>
          </a:prstGeom>
        </p:spPr>
        <p:txBody>
          <a:bodyPr vert="horz" lIns="91440" tIns="45720" rIns="91440" bIns="45720" rtlCol="0" anchor="ctr"/>
          <a:lstStyle>
            <a:lvl1pPr algn="r">
              <a:defRPr sz="1200"/>
            </a:lvl1pPr>
          </a:lstStyle>
          <a:p>
            <a:pPr>
              <a:defRPr/>
            </a:pPr>
            <a:endParaRPr/>
          </a:p>
        </p:txBody>
      </p:sp>
      <p:sp>
        <p:nvSpPr>
          <p:cNvPr id="5" name="Notes Placeholder 4"/>
          <p:cNvSpPr>
            <a:spLocks noGrp="1"/>
          </p:cNvSpPr>
          <p:nvPr>
            <p:ph type="body" sz="quarter" idx="1"/>
          </p:nvPr>
        </p:nvSpPr>
        <p:spPr bwMode="auto">
          <a:xfrm>
            <a:off x="685800" y="4400550"/>
            <a:ext cx="5486400" cy="3600450"/>
          </a:xfrm>
          <a:prstGeom prst="rect">
            <a:avLst/>
          </a:prstGeom>
        </p:spPr>
        <p:txBody>
          <a:bodyPr vert="horz" lIns="91440" tIns="45720" rIns="91440" bIns="45720" rtlCol="0" anchor="ctr"/>
          <a:lstStyle/>
          <a:p>
            <a:pPr>
              <a:defRPr/>
            </a:pPr>
            <a:endParaRPr/>
          </a:p>
        </p:txBody>
      </p:sp>
      <p:sp>
        <p:nvSpPr>
          <p:cNvPr id="6" name="Footer Placehold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a:p>
        </p:txBody>
      </p:sp>
      <p:sp>
        <p:nvSpPr>
          <p:cNvPr id="7" name="Slide Number Placeholder 6"/>
          <p:cNvSpPr>
            <a:spLocks noGrp="1"/>
          </p:cNvSpPr>
          <p:nvPr>
            <p:ph type="sldNum" sz="quarter" idx="10"/>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endParaRPr/>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2D1B89E-83DC-3F72-35C6-2FE9493E3D5A}" type="slidenum">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CC9F1D3-28E0-53FD-B97D-194CB0D9891C}" type="slidenum">
              <a:rPr/>
              <a:t>10</a:t>
            </a:fld>
            <a:endParaRPr/>
          </a:p>
        </p:txBody>
      </p:sp>
    </p:spTree>
    <p:extLst>
      <p:ext uri="{BB962C8B-B14F-4D97-AF65-F5344CB8AC3E}">
        <p14:creationId xmlns:p14="http://schemas.microsoft.com/office/powerpoint/2010/main" val="1892015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CC9F1D3-28E0-53FD-B97D-194CB0D9891C}" type="slidenum">
              <a:rPr/>
              <a:t>11</a:t>
            </a:fld>
            <a:endParaRPr/>
          </a:p>
        </p:txBody>
      </p:sp>
    </p:spTree>
    <p:extLst>
      <p:ext uri="{BB962C8B-B14F-4D97-AF65-F5344CB8AC3E}">
        <p14:creationId xmlns:p14="http://schemas.microsoft.com/office/powerpoint/2010/main" val="2048708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CC9F1D3-28E0-53FD-B97D-194CB0D9891C}" type="slidenum">
              <a:rPr/>
              <a:t>12</a:t>
            </a:fld>
            <a:endParaRPr/>
          </a:p>
        </p:txBody>
      </p:sp>
    </p:spTree>
    <p:extLst>
      <p:ext uri="{BB962C8B-B14F-4D97-AF65-F5344CB8AC3E}">
        <p14:creationId xmlns:p14="http://schemas.microsoft.com/office/powerpoint/2010/main" val="300804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CC9F1D3-28E0-53FD-B97D-194CB0D9891C}" type="slidenum">
              <a:rPr/>
              <a:t>13</a:t>
            </a:fld>
            <a:endParaRPr/>
          </a:p>
        </p:txBody>
      </p:sp>
    </p:spTree>
    <p:extLst>
      <p:ext uri="{BB962C8B-B14F-4D97-AF65-F5344CB8AC3E}">
        <p14:creationId xmlns:p14="http://schemas.microsoft.com/office/powerpoint/2010/main" val="3723584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CC9F1D3-28E0-53FD-B97D-194CB0D9891C}" type="slidenum">
              <a:rPr/>
              <a:t>14</a:t>
            </a:fld>
            <a:endParaRPr/>
          </a:p>
        </p:txBody>
      </p:sp>
    </p:spTree>
    <p:extLst>
      <p:ext uri="{BB962C8B-B14F-4D97-AF65-F5344CB8AC3E}">
        <p14:creationId xmlns:p14="http://schemas.microsoft.com/office/powerpoint/2010/main" val="1269025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CC9F1D3-28E0-53FD-B97D-194CB0D9891C}" type="slidenum">
              <a:rPr/>
              <a:t>15</a:t>
            </a:fld>
            <a:endParaRPr/>
          </a:p>
        </p:txBody>
      </p:sp>
    </p:spTree>
    <p:extLst>
      <p:ext uri="{BB962C8B-B14F-4D97-AF65-F5344CB8AC3E}">
        <p14:creationId xmlns:p14="http://schemas.microsoft.com/office/powerpoint/2010/main" val="3519520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CC9F1D3-28E0-53FD-B97D-194CB0D9891C}" type="slidenum">
              <a:rPr/>
              <a:t>2</a:t>
            </a:fld>
            <a:endParaRPr/>
          </a:p>
        </p:txBody>
      </p:sp>
    </p:spTree>
    <p:extLst>
      <p:ext uri="{BB962C8B-B14F-4D97-AF65-F5344CB8AC3E}">
        <p14:creationId xmlns:p14="http://schemas.microsoft.com/office/powerpoint/2010/main" val="3798447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CC9F1D3-28E0-53FD-B97D-194CB0D9891C}" type="slidenum">
              <a:r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CC9F1D3-28E0-53FD-B97D-194CB0D9891C}" type="slidenum">
              <a:rPr/>
              <a:t>4</a:t>
            </a:fld>
            <a:endParaRPr/>
          </a:p>
        </p:txBody>
      </p:sp>
    </p:spTree>
    <p:extLst>
      <p:ext uri="{BB962C8B-B14F-4D97-AF65-F5344CB8AC3E}">
        <p14:creationId xmlns:p14="http://schemas.microsoft.com/office/powerpoint/2010/main" val="1566998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CC9F1D3-28E0-53FD-B97D-194CB0D9891C}" type="slidenum">
              <a:rPr/>
              <a:t>5</a:t>
            </a:fld>
            <a:endParaRPr/>
          </a:p>
        </p:txBody>
      </p:sp>
    </p:spTree>
    <p:extLst>
      <p:ext uri="{BB962C8B-B14F-4D97-AF65-F5344CB8AC3E}">
        <p14:creationId xmlns:p14="http://schemas.microsoft.com/office/powerpoint/2010/main" val="3268331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CC9F1D3-28E0-53FD-B97D-194CB0D9891C}" type="slidenum">
              <a:rPr/>
              <a:t>6</a:t>
            </a:fld>
            <a:endParaRPr/>
          </a:p>
        </p:txBody>
      </p:sp>
    </p:spTree>
    <p:extLst>
      <p:ext uri="{BB962C8B-B14F-4D97-AF65-F5344CB8AC3E}">
        <p14:creationId xmlns:p14="http://schemas.microsoft.com/office/powerpoint/2010/main" val="2314470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CC9F1D3-28E0-53FD-B97D-194CB0D9891C}" type="slidenum">
              <a:rPr/>
              <a:t>7</a:t>
            </a:fld>
            <a:endParaRPr/>
          </a:p>
        </p:txBody>
      </p:sp>
    </p:spTree>
    <p:extLst>
      <p:ext uri="{BB962C8B-B14F-4D97-AF65-F5344CB8AC3E}">
        <p14:creationId xmlns:p14="http://schemas.microsoft.com/office/powerpoint/2010/main" val="2508339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CC9F1D3-28E0-53FD-B97D-194CB0D9891C}" type="slidenum">
              <a:rPr/>
              <a:t>8</a:t>
            </a:fld>
            <a:endParaRPr/>
          </a:p>
        </p:txBody>
      </p:sp>
    </p:spTree>
    <p:extLst>
      <p:ext uri="{BB962C8B-B14F-4D97-AF65-F5344CB8AC3E}">
        <p14:creationId xmlns:p14="http://schemas.microsoft.com/office/powerpoint/2010/main" val="1055665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CC9F1D3-28E0-53FD-B97D-194CB0D9891C}" type="slidenum">
              <a:rPr/>
              <a:t>9</a:t>
            </a:fld>
            <a:endParaRPr/>
          </a:p>
        </p:txBody>
      </p:sp>
    </p:spTree>
    <p:extLst>
      <p:ext uri="{BB962C8B-B14F-4D97-AF65-F5344CB8AC3E}">
        <p14:creationId xmlns:p14="http://schemas.microsoft.com/office/powerpoint/2010/main" val="10704198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EUROfusion_cover">
    <p:spTree>
      <p:nvGrpSpPr>
        <p:cNvPr id="1" name=""/>
        <p:cNvGrpSpPr/>
        <p:nvPr/>
      </p:nvGrpSpPr>
      <p:grpSpPr bwMode="auto">
        <a:xfrm>
          <a:off x="0" y="0"/>
          <a:ext cx="0" cy="0"/>
          <a:chOff x="0" y="0"/>
          <a:chExt cx="0" cy="0"/>
        </a:xfrm>
      </p:grpSpPr>
      <p:grpSp>
        <p:nvGrpSpPr>
          <p:cNvPr id="4" name="Gruppieren 3"/>
          <p:cNvGrpSpPr/>
          <p:nvPr userDrawn="1"/>
        </p:nvGrpSpPr>
        <p:grpSpPr bwMode="auto">
          <a:xfrm>
            <a:off x="411869" y="6034962"/>
            <a:ext cx="4392488" cy="497895"/>
            <a:chOff x="5735960" y="5717361"/>
            <a:chExt cx="6120680" cy="713919"/>
          </a:xfrm>
        </p:grpSpPr>
        <p:pic>
          <p:nvPicPr>
            <p:cNvPr id="25" name="Grafik 24"/>
            <p:cNvPicPr>
              <a:picLocks noChangeAspect="1"/>
            </p:cNvPicPr>
            <p:nvPr userDrawn="1"/>
          </p:nvPicPr>
          <p:blipFill>
            <a:blip r:embed="rId2"/>
            <a:stretch/>
          </p:blipFill>
          <p:spPr bwMode="auto">
            <a:xfrm>
              <a:off x="5735960" y="5774784"/>
              <a:ext cx="997207" cy="656496"/>
            </a:xfrm>
            <a:prstGeom prst="rect">
              <a:avLst/>
            </a:prstGeom>
            <a:noFill/>
            <a:ln>
              <a:noFill/>
            </a:ln>
          </p:spPr>
        </p:pic>
        <p:sp>
          <p:nvSpPr>
            <p:cNvPr id="3" name="Rechteck 2"/>
            <p:cNvSpPr/>
            <p:nvPr userDrawn="1"/>
          </p:nvSpPr>
          <p:spPr bwMode="auto">
            <a:xfrm>
              <a:off x="6744072" y="5717361"/>
              <a:ext cx="5112568" cy="480131"/>
            </a:xfrm>
            <a:prstGeom prst="rect">
              <a:avLst/>
            </a:prstGeom>
            <a:grpFill/>
          </p:spPr>
          <p:txBody>
            <a:bodyPr wrap="square">
              <a:spAutoFit/>
            </a:bodyPr>
            <a:lstStyle/>
            <a:p>
              <a:pPr marL="0" marR="0" lvl="0" indent="0" algn="just" defTabSz="914400">
                <a:lnSpc>
                  <a:spcPct val="90000"/>
                </a:lnSpc>
                <a:spcBef>
                  <a:spcPts val="0"/>
                </a:spcBef>
                <a:spcAft>
                  <a:spcPts val="0"/>
                </a:spcAft>
                <a:buClrTx/>
                <a:buSzTx/>
                <a:buFontTx/>
                <a:buNone/>
                <a:defRPr/>
              </a:pPr>
              <a:r>
                <a:rPr lang="en-GB" sz="700" b="0" i="0" u="none" strike="noStrike" cap="none" spc="0">
                  <a:ln>
                    <a:noFill/>
                  </a:ln>
                  <a:solidFill>
                    <a:prstClr val="black"/>
                  </a:solidFill>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a:p>
          </p:txBody>
        </p:sp>
      </p:grpSp>
      <p:pic>
        <p:nvPicPr>
          <p:cNvPr id="2060" name="Picture 12" descr="Contract between EC and EUROfusion is signed | FuseNet"/>
          <p:cNvPicPr>
            <a:picLocks noChangeAspect="1" noChangeArrowheads="1"/>
          </p:cNvPicPr>
          <p:nvPr userDrawn="1"/>
        </p:nvPicPr>
        <p:blipFill>
          <a:blip r:embed="rId3"/>
          <a:stretch/>
        </p:blipFill>
        <p:spPr bwMode="auto">
          <a:xfrm>
            <a:off x="445066" y="325143"/>
            <a:ext cx="2304256" cy="596340"/>
          </a:xfrm>
          <a:prstGeom prst="rect">
            <a:avLst/>
          </a:prstGeom>
          <a:noFill/>
        </p:spPr>
      </p:pic>
      <p:sp>
        <p:nvSpPr>
          <p:cNvPr id="11" name="Title 20"/>
          <p:cNvSpPr>
            <a:spLocks noGrp="1"/>
          </p:cNvSpPr>
          <p:nvPr>
            <p:ph type="title"/>
          </p:nvPr>
        </p:nvSpPr>
        <p:spPr bwMode="auto">
          <a:xfrm>
            <a:off x="407368" y="2074187"/>
            <a:ext cx="5544615" cy="620251"/>
          </a:xfrm>
        </p:spPr>
        <p:txBody>
          <a:bodyPr/>
          <a:lstStyle>
            <a:lvl1pPr algn="l">
              <a:defRPr b="1"/>
            </a:lvl1pPr>
          </a:lstStyle>
          <a:p>
            <a:pPr>
              <a:defRPr/>
            </a:pPr>
            <a:r>
              <a:rPr lang="en-US"/>
              <a:t>Click to edit Master title style</a:t>
            </a:r>
            <a:endParaRPr/>
          </a:p>
        </p:txBody>
      </p:sp>
      <p:sp>
        <p:nvSpPr>
          <p:cNvPr id="14" name="Text Placeholder 22"/>
          <p:cNvSpPr>
            <a:spLocks noGrp="1"/>
          </p:cNvSpPr>
          <p:nvPr>
            <p:ph type="body" sz="quarter" idx="10" hasCustomPrompt="1"/>
          </p:nvPr>
        </p:nvSpPr>
        <p:spPr bwMode="auto">
          <a:xfrm>
            <a:off x="407368" y="3693074"/>
            <a:ext cx="4375150" cy="457848"/>
          </a:xfrm>
        </p:spPr>
        <p:txBody>
          <a:bodyPr/>
          <a:lstStyle>
            <a:lvl1pPr marL="0" indent="0">
              <a:buNone/>
              <a:defRPr b="1"/>
            </a:lvl1pPr>
            <a:lvl2pPr marL="342900" indent="0">
              <a:buNone/>
              <a:defRPr/>
            </a:lvl2pPr>
          </a:lstStyle>
          <a:p>
            <a:pPr lvl="0">
              <a:defRPr/>
            </a:pPr>
            <a:r>
              <a:rPr lang="en-US"/>
              <a:t>Click to edit Lecturer’s name</a:t>
            </a:r>
            <a:endParaRPr/>
          </a:p>
        </p:txBody>
      </p:sp>
      <p:sp>
        <p:nvSpPr>
          <p:cNvPr id="15" name="Text Placeholder 22"/>
          <p:cNvSpPr>
            <a:spLocks noGrp="1"/>
          </p:cNvSpPr>
          <p:nvPr>
            <p:ph type="body" sz="quarter" idx="11" hasCustomPrompt="1"/>
          </p:nvPr>
        </p:nvSpPr>
        <p:spPr bwMode="auto">
          <a:xfrm>
            <a:off x="407368" y="4159260"/>
            <a:ext cx="4375150" cy="457848"/>
          </a:xfrm>
        </p:spPr>
        <p:txBody>
          <a:bodyPr/>
          <a:lstStyle>
            <a:lvl1pPr marL="0" indent="0">
              <a:buNone/>
              <a:defRPr b="0"/>
            </a:lvl1pPr>
            <a:lvl2pPr marL="342900" indent="0">
              <a:buNone/>
              <a:defRPr/>
            </a:lvl2pPr>
          </a:lstStyle>
          <a:p>
            <a:pPr lvl="0">
              <a:defRPr/>
            </a:pPr>
            <a:r>
              <a:rPr lang="en-US"/>
              <a:t>Click to edit Lecturer’s affiliation</a:t>
            </a:r>
            <a:endParaRPr/>
          </a:p>
        </p:txBody>
      </p:sp>
      <p:sp>
        <p:nvSpPr>
          <p:cNvPr id="20" name="Text Placeholder 22"/>
          <p:cNvSpPr>
            <a:spLocks noGrp="1"/>
          </p:cNvSpPr>
          <p:nvPr>
            <p:ph type="body" sz="quarter" idx="12" hasCustomPrompt="1"/>
          </p:nvPr>
        </p:nvSpPr>
        <p:spPr bwMode="auto">
          <a:xfrm>
            <a:off x="407368" y="1650286"/>
            <a:ext cx="5544614" cy="338554"/>
          </a:xfrm>
        </p:spPr>
        <p:txBody>
          <a:bodyPr>
            <a:normAutofit/>
          </a:bodyPr>
          <a:lstStyle>
            <a:lvl1pPr marL="0" indent="0">
              <a:buNone/>
              <a:defRPr sz="1600" b="0"/>
            </a:lvl1pPr>
            <a:lvl2pPr marL="342900" indent="0">
              <a:buNone/>
              <a:defRPr/>
            </a:lvl2pPr>
          </a:lstStyle>
          <a:p>
            <a:pPr lvl="0">
              <a:defRPr/>
            </a:pPr>
            <a:r>
              <a:rPr lang="en-US"/>
              <a:t>Click to edit Event title</a:t>
            </a:r>
            <a:endParaRPr/>
          </a:p>
        </p:txBody>
      </p:sp>
      <p:pic>
        <p:nvPicPr>
          <p:cNvPr id="2" name="Picture 1"/>
          <p:cNvPicPr>
            <a:picLocks noChangeAspect="1"/>
          </p:cNvPicPr>
          <p:nvPr userDrawn="1"/>
        </p:nvPicPr>
        <p:blipFill>
          <a:blip r:embed="rId4">
            <a:alphaModFix/>
          </a:blip>
          <a:stretch/>
        </p:blipFill>
        <p:spPr bwMode="auto">
          <a:xfrm>
            <a:off x="7247890" y="252412"/>
            <a:ext cx="4944110" cy="6353175"/>
          </a:xfrm>
          <a:prstGeom prst="rect">
            <a:avLst/>
          </a:prstGeom>
          <a:solidFill>
            <a:schemeClr val="bg1"/>
          </a:solidFill>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EUROfusion_content">
    <p:spTree>
      <p:nvGrpSpPr>
        <p:cNvPr id="1" name=""/>
        <p:cNvGrpSpPr/>
        <p:nvPr/>
      </p:nvGrpSpPr>
      <p:grpSpPr bwMode="auto">
        <a:xfrm>
          <a:off x="0" y="0"/>
          <a:ext cx="0" cy="0"/>
          <a:chOff x="0" y="0"/>
          <a:chExt cx="0" cy="0"/>
        </a:xfrm>
      </p:grpSpPr>
      <p:sp>
        <p:nvSpPr>
          <p:cNvPr id="4"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 name="Title 1"/>
          <p:cNvSpPr>
            <a:spLocks noGrp="1"/>
          </p:cNvSpPr>
          <p:nvPr>
            <p:ph type="title"/>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Click to edit Master title style</a:t>
            </a:r>
            <a:endParaRPr lang="en-GB"/>
          </a:p>
        </p:txBody>
      </p:sp>
      <p:sp>
        <p:nvSpPr>
          <p:cNvPr id="3" name="Content Placeholder 2"/>
          <p:cNvSpPr>
            <a:spLocks noGrp="1"/>
          </p:cNvSpPr>
          <p:nvPr>
            <p:ph idx="1"/>
          </p:nvPr>
        </p:nvSpPr>
        <p:spPr bwMode="auto">
          <a:xfrm>
            <a:off x="609600" y="836712"/>
            <a:ext cx="11103024" cy="5688632"/>
          </a:xfrm>
        </p:spPr>
        <p:txBody>
          <a:bodyPr>
            <a:normAutofit/>
          </a:bodyPr>
          <a:lstStyle>
            <a:lvl1pPr marL="257175" indent="-257175">
              <a:buFont typeface="Arial"/>
              <a:buChar char="•"/>
              <a:defRPr sz="2400">
                <a:latin typeface="+mn-lt"/>
                <a:cs typeface="Arial"/>
              </a:defRPr>
            </a:lvl1pPr>
            <a:lvl2pPr marL="557213" indent="-214313">
              <a:buFont typeface="Arial"/>
              <a:buChar char="•"/>
              <a:defRPr sz="1800">
                <a:latin typeface="+mn-lt"/>
                <a:cs typeface="Arial"/>
              </a:defRPr>
            </a:lvl2pPr>
            <a:lvl3pPr marL="857250" indent="-171450">
              <a:buFont typeface="Arial"/>
              <a:buChar char="•"/>
              <a:defRPr sz="1600">
                <a:latin typeface="+mn-lt"/>
                <a:cs typeface="Arial"/>
              </a:defRPr>
            </a:lvl3pPr>
            <a:lvl4pPr>
              <a:defRPr/>
            </a:lvl4pPr>
            <a:lvl5pPr>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p:txBody>
      </p:sp>
      <p:sp>
        <p:nvSpPr>
          <p:cNvPr id="8" name="Footer Placeholder 7"/>
          <p:cNvSpPr>
            <a:spLocks noGrp="1"/>
          </p:cNvSpPr>
          <p:nvPr>
            <p:ph type="ftr" sz="quarter" idx="11"/>
          </p:nvPr>
        </p:nvSpPr>
        <p:spPr bwMode="auto">
          <a:xfrm>
            <a:off x="825624" y="6555770"/>
            <a:ext cx="3470175" cy="329614"/>
          </a:xfrm>
          <a:prstGeom prst="rect">
            <a:avLst/>
          </a:prstGeom>
        </p:spPr>
        <p:txBody>
          <a:bodyPr anchor="t"/>
          <a:lstStyle>
            <a:lvl1pPr>
              <a:defRPr sz="1200">
                <a:solidFill>
                  <a:schemeClr val="bg1"/>
                </a:solidFill>
              </a:defRPr>
            </a:lvl1pPr>
          </a:lstStyle>
          <a:p>
            <a:pPr>
              <a:defRPr/>
            </a:pPr>
            <a:r>
              <a:rPr lang="en-GB">
                <a:solidFill>
                  <a:prstClr val="white"/>
                </a:solidFill>
              </a:rPr>
              <a:t>N. Vianello | CoTEC #79 | 29 May 2024</a:t>
            </a:r>
            <a:endParaRPr/>
          </a:p>
        </p:txBody>
      </p:sp>
      <p:sp>
        <p:nvSpPr>
          <p:cNvPr id="9"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‹N°›</a:t>
            </a:fld>
            <a:endParaRPr lang="en-GB">
              <a:solidFill>
                <a:prstClr val="white"/>
              </a:solidFill>
            </a:endParaRPr>
          </a:p>
        </p:txBody>
      </p:sp>
      <p:pic>
        <p:nvPicPr>
          <p:cNvPr id="1026" name="Picture 2" descr="EUROfusion - Realising Fusion Energy"/>
          <p:cNvPicPr>
            <a:picLocks noChangeAspect="1" noChangeArrowheads="1"/>
          </p:cNvPicPr>
          <p:nvPr userDrawn="1"/>
        </p:nvPicPr>
        <p:blipFill>
          <a:blip r:embed="rId2"/>
          <a:stretch/>
        </p:blipFill>
        <p:spPr bwMode="auto">
          <a:xfrm>
            <a:off x="191344" y="57007"/>
            <a:ext cx="636023" cy="636023"/>
          </a:xfrm>
          <a:prstGeom prst="rect">
            <a:avLst/>
          </a:prstGeom>
          <a:noFill/>
        </p:spPr>
      </p:pic>
      <p:pic>
        <p:nvPicPr>
          <p:cNvPr id="6" name="Picture 5"/>
          <p:cNvPicPr>
            <a:picLocks noChangeAspect="1"/>
          </p:cNvPicPr>
          <p:nvPr userDrawn="1"/>
        </p:nvPicPr>
        <p:blipFill>
          <a:blip r:embed="rId3">
            <a:alphaModFix amt="65000"/>
          </a:blip>
          <a:stretch/>
        </p:blipFill>
        <p:spPr bwMode="auto">
          <a:xfrm>
            <a:off x="7247890" y="252412"/>
            <a:ext cx="4944110" cy="6353175"/>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EUROfusion_content_empty">
    <p:spTree>
      <p:nvGrpSpPr>
        <p:cNvPr id="1" name=""/>
        <p:cNvGrpSpPr/>
        <p:nvPr/>
      </p:nvGrpSpPr>
      <p:grpSpPr bwMode="auto">
        <a:xfrm>
          <a:off x="0" y="0"/>
          <a:ext cx="0" cy="0"/>
          <a:chOff x="0" y="0"/>
          <a:chExt cx="0" cy="0"/>
        </a:xfrm>
      </p:grpSpPr>
      <p:sp>
        <p:nvSpPr>
          <p:cNvPr id="4"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 name="Title 1"/>
          <p:cNvSpPr>
            <a:spLocks noGrp="1"/>
          </p:cNvSpPr>
          <p:nvPr>
            <p:ph type="title"/>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Click to edit Master title style</a:t>
            </a:r>
            <a:endParaRPr lang="en-GB"/>
          </a:p>
        </p:txBody>
      </p:sp>
      <p:sp>
        <p:nvSpPr>
          <p:cNvPr id="8" name="Footer Placeholder 7"/>
          <p:cNvSpPr>
            <a:spLocks noGrp="1"/>
          </p:cNvSpPr>
          <p:nvPr>
            <p:ph type="ftr" sz="quarter" idx="11"/>
          </p:nvPr>
        </p:nvSpPr>
        <p:spPr bwMode="auto">
          <a:xfrm>
            <a:off x="825624" y="6555770"/>
            <a:ext cx="3470175" cy="329614"/>
          </a:xfrm>
          <a:prstGeom prst="rect">
            <a:avLst/>
          </a:prstGeom>
        </p:spPr>
        <p:txBody>
          <a:bodyPr anchor="t"/>
          <a:lstStyle>
            <a:lvl1pPr>
              <a:defRPr sz="1200">
                <a:solidFill>
                  <a:schemeClr val="bg1"/>
                </a:solidFill>
              </a:defRPr>
            </a:lvl1pPr>
          </a:lstStyle>
          <a:p>
            <a:pPr>
              <a:defRPr/>
            </a:pPr>
            <a:r>
              <a:rPr lang="en-GB">
                <a:solidFill>
                  <a:prstClr val="white"/>
                </a:solidFill>
              </a:rPr>
              <a:t>D. Keeling | CoTEC #77 | 17 April 2024</a:t>
            </a:r>
            <a:endParaRPr/>
          </a:p>
        </p:txBody>
      </p:sp>
      <p:sp>
        <p:nvSpPr>
          <p:cNvPr id="9"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‹N°›</a:t>
            </a:fld>
            <a:endParaRPr lang="en-GB">
              <a:solidFill>
                <a:prstClr val="white"/>
              </a:solidFill>
            </a:endParaRPr>
          </a:p>
        </p:txBody>
      </p:sp>
      <p:pic>
        <p:nvPicPr>
          <p:cNvPr id="1026" name="Picture 2" descr="EUROfusion - Realising Fusion Energy"/>
          <p:cNvPicPr>
            <a:picLocks noChangeAspect="1" noChangeArrowheads="1"/>
          </p:cNvPicPr>
          <p:nvPr userDrawn="1"/>
        </p:nvPicPr>
        <p:blipFill>
          <a:blip r:embed="rId2"/>
          <a:stretch/>
        </p:blipFill>
        <p:spPr bwMode="auto">
          <a:xfrm>
            <a:off x="191344" y="57007"/>
            <a:ext cx="636023" cy="636023"/>
          </a:xfrm>
          <a:prstGeom prst="rect">
            <a:avLst/>
          </a:prstGeom>
          <a:noFill/>
        </p:spPr>
      </p:pic>
      <p:pic>
        <p:nvPicPr>
          <p:cNvPr id="6" name="Picture 5"/>
          <p:cNvPicPr>
            <a:picLocks noChangeAspect="1"/>
          </p:cNvPicPr>
          <p:nvPr userDrawn="1"/>
        </p:nvPicPr>
        <p:blipFill>
          <a:blip r:embed="rId3">
            <a:alphaModFix amt="65000"/>
          </a:blip>
          <a:stretch/>
        </p:blipFill>
        <p:spPr bwMode="auto">
          <a:xfrm>
            <a:off x="7247890" y="252412"/>
            <a:ext cx="4944110" cy="6353175"/>
          </a:xfrm>
          <a:prstGeom prst="rect">
            <a:avLst/>
          </a:prstGeom>
          <a:noFill/>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EUROfusion_Values">
    <p:spTree>
      <p:nvGrpSpPr>
        <p:cNvPr id="1" name=""/>
        <p:cNvGrpSpPr/>
        <p:nvPr/>
      </p:nvGrpSpPr>
      <p:grpSpPr bwMode="auto">
        <a:xfrm>
          <a:off x="0" y="0"/>
          <a:ext cx="0" cy="0"/>
          <a:chOff x="0" y="0"/>
          <a:chExt cx="0" cy="0"/>
        </a:xfrm>
      </p:grpSpPr>
      <p:pic>
        <p:nvPicPr>
          <p:cNvPr id="6" name="Picture 5"/>
          <p:cNvPicPr>
            <a:picLocks noChangeAspect="1"/>
          </p:cNvPicPr>
          <p:nvPr userDrawn="1"/>
        </p:nvPicPr>
        <p:blipFill>
          <a:blip r:embed="rId2">
            <a:alphaModFix amt="65000"/>
          </a:blip>
          <a:stretch/>
        </p:blipFill>
        <p:spPr bwMode="auto">
          <a:xfrm>
            <a:off x="7247890" y="252412"/>
            <a:ext cx="4944110" cy="6353175"/>
          </a:xfrm>
          <a:prstGeom prst="rect">
            <a:avLst/>
          </a:prstGeom>
          <a:noFill/>
        </p:spPr>
      </p:pic>
      <p:sp>
        <p:nvSpPr>
          <p:cNvPr id="5" name="Rectangle 4"/>
          <p:cNvSpPr/>
          <p:nvPr userDrawn="1"/>
        </p:nvSpPr>
        <p:spPr bwMode="auto">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7" name="Rectangle 6"/>
          <p:cNvSpPr/>
          <p:nvPr userDrawn="1"/>
        </p:nvSpPr>
        <p:spPr bwMode="auto">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 name="Title 1"/>
          <p:cNvSpPr>
            <a:spLocks noGrp="1"/>
          </p:cNvSpPr>
          <p:nvPr>
            <p:ph type="title" hasCustomPrompt="1"/>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EUROfusion Values</a:t>
            </a:r>
            <a:endParaRPr lang="en-GB"/>
          </a:p>
        </p:txBody>
      </p:sp>
      <p:sp>
        <p:nvSpPr>
          <p:cNvPr id="8" name="Footer Placeholder 7"/>
          <p:cNvSpPr>
            <a:spLocks noGrp="1"/>
          </p:cNvSpPr>
          <p:nvPr>
            <p:ph type="ftr" sz="quarter" idx="11"/>
          </p:nvPr>
        </p:nvSpPr>
        <p:spPr bwMode="auto">
          <a:xfrm>
            <a:off x="825624" y="6555770"/>
            <a:ext cx="3470175" cy="329614"/>
          </a:xfrm>
          <a:prstGeom prst="rect">
            <a:avLst/>
          </a:prstGeom>
        </p:spPr>
        <p:txBody>
          <a:bodyPr anchor="t"/>
          <a:lstStyle>
            <a:lvl1pPr>
              <a:defRPr sz="1200">
                <a:solidFill>
                  <a:schemeClr val="bg1"/>
                </a:solidFill>
              </a:defRPr>
            </a:lvl1pPr>
          </a:lstStyle>
          <a:p>
            <a:pPr>
              <a:defRPr/>
            </a:pPr>
            <a:r>
              <a:rPr lang="en-GB">
                <a:solidFill>
                  <a:prstClr val="white"/>
                </a:solidFill>
              </a:rPr>
              <a:t>D. Keeling | CoTEC #77 | 17 April 2024</a:t>
            </a:r>
            <a:endParaRPr/>
          </a:p>
        </p:txBody>
      </p:sp>
      <p:sp>
        <p:nvSpPr>
          <p:cNvPr id="9"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‹N°›</a:t>
            </a:fld>
            <a:endParaRPr lang="en-GB">
              <a:solidFill>
                <a:prstClr val="white"/>
              </a:solidFill>
            </a:endParaRPr>
          </a:p>
        </p:txBody>
      </p:sp>
      <p:pic>
        <p:nvPicPr>
          <p:cNvPr id="1026" name="Picture 2" descr="EUROfusion - Realising Fusion Energy"/>
          <p:cNvPicPr>
            <a:picLocks noChangeAspect="1" noChangeArrowheads="1"/>
          </p:cNvPicPr>
          <p:nvPr userDrawn="1"/>
        </p:nvPicPr>
        <p:blipFill>
          <a:blip r:embed="rId3"/>
          <a:stretch/>
        </p:blipFill>
        <p:spPr bwMode="auto">
          <a:xfrm>
            <a:off x="191344" y="57007"/>
            <a:ext cx="636023" cy="636023"/>
          </a:xfrm>
          <a:prstGeom prst="rect">
            <a:avLst/>
          </a:prstGeom>
          <a:noFill/>
        </p:spPr>
      </p:pic>
      <p:pic>
        <p:nvPicPr>
          <p:cNvPr id="3" name="Picture 2"/>
          <p:cNvPicPr>
            <a:picLocks noChangeAspect="1"/>
          </p:cNvPicPr>
          <p:nvPr userDrawn="1"/>
        </p:nvPicPr>
        <p:blipFill>
          <a:blip r:embed="rId4">
            <a:clrChange>
              <a:clrFrom>
                <a:srgbClr val="FFFFFF"/>
              </a:clrFrom>
              <a:clrTo>
                <a:srgbClr val="FFFFFF">
                  <a:alpha val="0"/>
                </a:srgbClr>
              </a:clrTo>
            </a:clrChange>
          </a:blip>
          <a:stretch/>
        </p:blipFill>
        <p:spPr bwMode="auto">
          <a:xfrm>
            <a:off x="5414" y="979851"/>
            <a:ext cx="12181172" cy="557784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609600" y="274638"/>
            <a:ext cx="10972800" cy="1143000"/>
          </a:xfrm>
          <a:prstGeom prst="rect">
            <a:avLst/>
          </a:prstGeom>
        </p:spPr>
        <p:txBody>
          <a:bodyPr vert="horz" lIns="91440" tIns="45720" rIns="91440" bIns="45720" rtlCol="0" anchor="ctr">
            <a:normAutofit/>
          </a:bodyPr>
          <a:lstStyle/>
          <a:p>
            <a:pPr>
              <a:defRPr/>
            </a:pPr>
            <a:r>
              <a:rPr lang="en-US"/>
              <a:t>Click to edit Master title style</a:t>
            </a:r>
            <a:endParaRPr lang="en-GB"/>
          </a:p>
        </p:txBody>
      </p:sp>
      <p:sp>
        <p:nvSpPr>
          <p:cNvPr id="3" name="Text Placeholder 2"/>
          <p:cNvSpPr>
            <a:spLocks noGrp="1"/>
          </p:cNvSpPr>
          <p:nvPr>
            <p:ph type="body" idx="1"/>
          </p:nvPr>
        </p:nvSpPr>
        <p:spPr bwMode="auto">
          <a:xfrm>
            <a:off x="609600" y="1600203"/>
            <a:ext cx="10972800" cy="4525963"/>
          </a:xfrm>
          <a:prstGeom prst="rect">
            <a:avLst/>
          </a:prstGeom>
        </p:spPr>
        <p:txBody>
          <a:bodyPr vert="horz" lIns="91440" tIns="45720" rIns="91440" bIns="45720" rtlCol="0">
            <a:normAutofit/>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Slide Number Placeholder 5"/>
          <p:cNvSpPr>
            <a:spLocks noGrp="1"/>
          </p:cNvSpPr>
          <p:nvPr>
            <p:ph type="sldNum" sz="quarter" idx="4"/>
          </p:nvPr>
        </p:nvSpPr>
        <p:spPr bwMode="auto">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a:lnSpc>
                <a:spcPct val="100000"/>
              </a:lnSpc>
              <a:spcBef>
                <a:spcPts val="0"/>
              </a:spcBef>
              <a:spcAft>
                <a:spcPts val="0"/>
              </a:spcAft>
              <a:buClrTx/>
              <a:buSzTx/>
              <a:buFontTx/>
              <a:buNone/>
              <a:defRPr/>
            </a:pPr>
            <a:fld id="{6A6D9FA1-99C7-4910-8E32-B85D378B0060}" type="slidenum">
              <a:rPr lang="en-GB" sz="1000" b="0" i="0" u="none" strike="noStrike" cap="none" spc="0">
                <a:ln>
                  <a:noFill/>
                </a:ln>
                <a:solidFill>
                  <a:prstClr val="black">
                    <a:tint val="75000"/>
                  </a:prstClr>
                </a:solidFill>
                <a:latin typeface="Calibri"/>
                <a:ea typeface="+mn-ea"/>
                <a:cs typeface="+mn-cs"/>
              </a:rPr>
              <a:t>‹N°›</a:t>
            </a:fld>
            <a:endParaRPr lang="en-GB" sz="1000" b="0" i="0" u="none" strike="noStrike" cap="none" spc="0">
              <a:ln>
                <a:noFill/>
              </a:ln>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dt="0"/>
  <p:txStyles>
    <p:titleStyle>
      <a:lvl1pPr algn="ctr" defTabSz="685800">
        <a:spcBef>
          <a:spcPts val="0"/>
        </a:spcBef>
        <a:buNone/>
        <a:defRPr sz="3300">
          <a:solidFill>
            <a:schemeClr val="tx1"/>
          </a:solidFill>
          <a:latin typeface="+mj-lt"/>
          <a:ea typeface="+mj-ea"/>
          <a:cs typeface="+mj-cs"/>
        </a:defRPr>
      </a:lvl1pPr>
    </p:titleStyle>
    <p:body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p:bodyStyle>
    <p:otherStyle>
      <a:defPPr>
        <a:defRPr lang="en-US"/>
      </a:defPPr>
      <a:lvl1pPr marL="0" algn="l" defTabSz="685800">
        <a:defRPr sz="1350">
          <a:solidFill>
            <a:schemeClr val="tx1"/>
          </a:solidFill>
          <a:latin typeface="+mn-lt"/>
          <a:ea typeface="+mn-ea"/>
          <a:cs typeface="+mn-cs"/>
        </a:defRPr>
      </a:lvl1pPr>
      <a:lvl2pPr marL="342900" algn="l" defTabSz="685800">
        <a:defRPr sz="1350">
          <a:solidFill>
            <a:schemeClr val="tx1"/>
          </a:solidFill>
          <a:latin typeface="+mn-lt"/>
          <a:ea typeface="+mn-ea"/>
          <a:cs typeface="+mn-cs"/>
        </a:defRPr>
      </a:lvl2pPr>
      <a:lvl3pPr marL="685800" algn="l" defTabSz="685800">
        <a:defRPr sz="1350">
          <a:solidFill>
            <a:schemeClr val="tx1"/>
          </a:solidFill>
          <a:latin typeface="+mn-lt"/>
          <a:ea typeface="+mn-ea"/>
          <a:cs typeface="+mn-cs"/>
        </a:defRPr>
      </a:lvl3pPr>
      <a:lvl4pPr marL="1028700" algn="l" defTabSz="685800">
        <a:defRPr sz="1350">
          <a:solidFill>
            <a:schemeClr val="tx1"/>
          </a:solidFill>
          <a:latin typeface="+mn-lt"/>
          <a:ea typeface="+mn-ea"/>
          <a:cs typeface="+mn-cs"/>
        </a:defRPr>
      </a:lvl4pPr>
      <a:lvl5pPr marL="1371600" algn="l" defTabSz="685800">
        <a:defRPr sz="1350">
          <a:solidFill>
            <a:schemeClr val="tx1"/>
          </a:solidFill>
          <a:latin typeface="+mn-lt"/>
          <a:ea typeface="+mn-ea"/>
          <a:cs typeface="+mn-cs"/>
        </a:defRPr>
      </a:lvl5pPr>
      <a:lvl6pPr marL="1714500" algn="l" defTabSz="685800">
        <a:defRPr sz="1350">
          <a:solidFill>
            <a:schemeClr val="tx1"/>
          </a:solidFill>
          <a:latin typeface="+mn-lt"/>
          <a:ea typeface="+mn-ea"/>
          <a:cs typeface="+mn-cs"/>
        </a:defRPr>
      </a:lvl6pPr>
      <a:lvl7pPr marL="2057400" algn="l" defTabSz="685800">
        <a:defRPr sz="1350">
          <a:solidFill>
            <a:schemeClr val="tx1"/>
          </a:solidFill>
          <a:latin typeface="+mn-lt"/>
          <a:ea typeface="+mn-ea"/>
          <a:cs typeface="+mn-cs"/>
        </a:defRPr>
      </a:lvl7pPr>
      <a:lvl8pPr marL="2400300" algn="l" defTabSz="685800">
        <a:defRPr sz="1350">
          <a:solidFill>
            <a:schemeClr val="tx1"/>
          </a:solidFill>
          <a:latin typeface="+mn-lt"/>
          <a:ea typeface="+mn-ea"/>
          <a:cs typeface="+mn-cs"/>
        </a:defRPr>
      </a:lvl8pPr>
      <a:lvl9pPr marL="2743200" algn="l" defTabSz="685800">
        <a:defRPr sz="135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iki.euro-fusion.org/wiki/WPTE_wikipages:_Call_for_proposals_2025"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407368" y="2074187"/>
            <a:ext cx="7220348" cy="1335057"/>
          </a:xfrm>
        </p:spPr>
        <p:txBody>
          <a:bodyPr>
            <a:normAutofit fontScale="90000"/>
          </a:bodyPr>
          <a:lstStyle/>
          <a:p>
            <a:pPr>
              <a:defRPr/>
            </a:pPr>
            <a:r>
              <a:rPr lang="en-US" sz="3200" dirty="0" err="1" smtClean="0"/>
              <a:t>Boronisation</a:t>
            </a:r>
            <a:r>
              <a:rPr lang="en-US" sz="3200" dirty="0" smtClean="0"/>
              <a:t> studies : current status of knowledge </a:t>
            </a:r>
            <a:r>
              <a:rPr lang="en-US" sz="3200" dirty="0"/>
              <a:t>and plans for </a:t>
            </a:r>
            <a:r>
              <a:rPr lang="en-US" sz="3200" dirty="0" smtClean="0"/>
              <a:t>2024-2025 </a:t>
            </a:r>
            <a:r>
              <a:rPr lang="en-US" sz="3200" dirty="0"/>
              <a:t>within WP TE</a:t>
            </a:r>
            <a:endParaRPr sz="3200" dirty="0"/>
          </a:p>
        </p:txBody>
      </p:sp>
      <p:sp>
        <p:nvSpPr>
          <p:cNvPr id="3" name="Text Placeholder 2"/>
          <p:cNvSpPr>
            <a:spLocks noGrp="1"/>
          </p:cNvSpPr>
          <p:nvPr>
            <p:ph type="body" sz="quarter" idx="10"/>
          </p:nvPr>
        </p:nvSpPr>
        <p:spPr bwMode="auto"/>
        <p:txBody>
          <a:bodyPr/>
          <a:lstStyle/>
          <a:p>
            <a:pPr>
              <a:defRPr/>
            </a:pPr>
            <a:r>
              <a:rPr lang="en-GB" dirty="0" smtClean="0"/>
              <a:t>E. </a:t>
            </a:r>
            <a:r>
              <a:rPr lang="en-GB" dirty="0" err="1" smtClean="0"/>
              <a:t>Tsitrone</a:t>
            </a:r>
            <a:endParaRPr dirty="0"/>
          </a:p>
        </p:txBody>
      </p:sp>
      <p:sp>
        <p:nvSpPr>
          <p:cNvPr id="4" name="Text Placeholder 3"/>
          <p:cNvSpPr>
            <a:spLocks noGrp="1"/>
          </p:cNvSpPr>
          <p:nvPr>
            <p:ph type="body" sz="quarter" idx="11"/>
          </p:nvPr>
        </p:nvSpPr>
        <p:spPr bwMode="auto">
          <a:xfrm>
            <a:off x="407367" y="4159259"/>
            <a:ext cx="11350623" cy="990299"/>
          </a:xfrm>
        </p:spPr>
        <p:txBody>
          <a:bodyPr>
            <a:normAutofit fontScale="85000" lnSpcReduction="10000"/>
          </a:bodyPr>
          <a:lstStyle/>
          <a:p>
            <a:pPr>
              <a:defRPr/>
            </a:pPr>
            <a:r>
              <a:rPr lang="fr-FR" sz="1600" dirty="0" err="1" smtClean="0"/>
              <a:t>Many</a:t>
            </a:r>
            <a:r>
              <a:rPr lang="fr-FR" sz="1600" dirty="0" smtClean="0"/>
              <a:t> </a:t>
            </a:r>
            <a:r>
              <a:rPr lang="fr-FR" sz="1600" dirty="0" err="1" smtClean="0"/>
              <a:t>thanks</a:t>
            </a:r>
            <a:r>
              <a:rPr lang="fr-FR" sz="1600" dirty="0" smtClean="0"/>
              <a:t> to the RT-06 RTC : Y. Corre, K. Krieger, A. Widdowson and the AUG and WEST team (V. Rohde, A. Gallo, E. </a:t>
            </a:r>
            <a:r>
              <a:rPr lang="fr-FR" sz="1600" dirty="0" err="1" smtClean="0"/>
              <a:t>Geulin</a:t>
            </a:r>
            <a:r>
              <a:rPr lang="fr-FR" sz="1600" dirty="0" smtClean="0"/>
              <a:t>, M. Diez, C. </a:t>
            </a:r>
            <a:r>
              <a:rPr lang="fr-FR" sz="1600" dirty="0"/>
              <a:t>M</a:t>
            </a:r>
            <a:r>
              <a:rPr lang="fr-FR" sz="1600" dirty="0" smtClean="0"/>
              <a:t>artin …)</a:t>
            </a:r>
          </a:p>
          <a:p>
            <a:pPr>
              <a:defRPr/>
            </a:pPr>
            <a:endParaRPr lang="fr-FR" sz="1600" dirty="0" smtClean="0"/>
          </a:p>
          <a:p>
            <a:pPr>
              <a:defRPr/>
            </a:pPr>
            <a:r>
              <a:rPr lang="fr-FR" sz="1600" dirty="0" err="1" smtClean="0"/>
              <a:t>Acknowlegments</a:t>
            </a:r>
            <a:r>
              <a:rPr lang="fr-FR" sz="1600" dirty="0" smtClean="0"/>
              <a:t> to the ITPA </a:t>
            </a:r>
            <a:r>
              <a:rPr lang="fr-FR" sz="1600" dirty="0" err="1" smtClean="0"/>
              <a:t>DivSOL</a:t>
            </a:r>
            <a:r>
              <a:rPr lang="fr-FR" sz="1600" dirty="0" smtClean="0"/>
              <a:t> « </a:t>
            </a:r>
            <a:r>
              <a:rPr lang="en-US" sz="1600" dirty="0" smtClean="0"/>
              <a:t>Report </a:t>
            </a:r>
            <a:r>
              <a:rPr lang="en-US" sz="1600" dirty="0"/>
              <a:t>on the new ITER baseline with a W </a:t>
            </a:r>
            <a:r>
              <a:rPr lang="en-US" sz="1600" dirty="0" smtClean="0"/>
              <a:t>wall, issues </a:t>
            </a:r>
            <a:r>
              <a:rPr lang="en-US" sz="1600" dirty="0"/>
              <a:t>and open R&amp;D </a:t>
            </a:r>
            <a:r>
              <a:rPr lang="en-US" sz="1600" dirty="0" smtClean="0"/>
              <a:t>questions”</a:t>
            </a:r>
            <a:r>
              <a:rPr lang="fr-FR" sz="1600" dirty="0" smtClean="0"/>
              <a:t> (V. Rohde, S. </a:t>
            </a:r>
            <a:r>
              <a:rPr lang="fr-FR" sz="1600" dirty="0" err="1" smtClean="0"/>
              <a:t>Masuzaki</a:t>
            </a:r>
            <a:r>
              <a:rPr lang="fr-FR" sz="1600" dirty="0" smtClean="0"/>
              <a:t>, T. Wauters for the </a:t>
            </a:r>
            <a:r>
              <a:rPr lang="fr-FR" sz="1600" dirty="0" err="1" smtClean="0"/>
              <a:t>Boronisation</a:t>
            </a:r>
            <a:r>
              <a:rPr lang="fr-FR" sz="1600" dirty="0" smtClean="0"/>
              <a:t> section)</a:t>
            </a:r>
            <a:endParaRPr lang="fr-FR" sz="1600" dirty="0"/>
          </a:p>
        </p:txBody>
      </p:sp>
      <p:sp>
        <p:nvSpPr>
          <p:cNvPr id="5" name="Text Placeholder 4"/>
          <p:cNvSpPr>
            <a:spLocks noGrp="1"/>
          </p:cNvSpPr>
          <p:nvPr>
            <p:ph type="body" sz="quarter" idx="12"/>
          </p:nvPr>
        </p:nvSpPr>
        <p:spPr bwMode="auto"/>
        <p:txBody>
          <a:bodyPr/>
          <a:lstStyle/>
          <a:p>
            <a:pPr>
              <a:defRPr/>
            </a:pPr>
            <a:r>
              <a:rPr lang="en-GB" dirty="0" smtClean="0"/>
              <a:t> TE-PWIE workshop, September  17, 2024</a:t>
            </a:r>
            <a:endParaRPr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fr-FR" dirty="0" err="1" smtClean="0"/>
              <a:t>Outline</a:t>
            </a:r>
            <a:endParaRPr dirty="0"/>
          </a:p>
        </p:txBody>
      </p:sp>
      <p:sp>
        <p:nvSpPr>
          <p:cNvPr id="4" name="Footer Placeholder 3"/>
          <p:cNvSpPr>
            <a:spLocks noGrp="1"/>
          </p:cNvSpPr>
          <p:nvPr>
            <p:ph type="ftr" sz="quarter" idx="11"/>
          </p:nvPr>
        </p:nvSpPr>
        <p:spPr bwMode="auto">
          <a:xfrm>
            <a:off x="825624" y="6555770"/>
            <a:ext cx="3994732" cy="302230"/>
          </a:xfrm>
        </p:spPr>
        <p:txBody>
          <a:bodyPr/>
          <a:lstStyle/>
          <a:p>
            <a:pPr>
              <a:defRPr/>
            </a:pPr>
            <a:r>
              <a:rPr lang="en-GB" dirty="0" smtClean="0">
                <a:solidFill>
                  <a:prstClr val="white"/>
                </a:solidFill>
              </a:rPr>
              <a:t>E. </a:t>
            </a:r>
            <a:r>
              <a:rPr lang="en-GB" dirty="0" err="1" smtClean="0">
                <a:solidFill>
                  <a:prstClr val="white"/>
                </a:solidFill>
              </a:rPr>
              <a:t>Tsitrone</a:t>
            </a:r>
            <a:r>
              <a:rPr lang="en-GB" dirty="0" smtClean="0">
                <a:solidFill>
                  <a:prstClr val="white"/>
                </a:solidFill>
              </a:rPr>
              <a:t> | TE-PWIE workshop </a:t>
            </a:r>
            <a:r>
              <a:rPr lang="en-GB" dirty="0">
                <a:solidFill>
                  <a:prstClr val="white"/>
                </a:solidFill>
              </a:rPr>
              <a:t>| S</a:t>
            </a:r>
            <a:r>
              <a:rPr lang="en-GB" dirty="0" smtClean="0">
                <a:solidFill>
                  <a:prstClr val="white"/>
                </a:solidFill>
              </a:rPr>
              <a:t>eptember 17 2024</a:t>
            </a:r>
            <a:endParaRPr lang="en-GB" dirty="0"/>
          </a:p>
        </p:txBody>
      </p:sp>
      <p:sp>
        <p:nvSpPr>
          <p:cNvPr id="5" name="Slide Number Placeholder 4"/>
          <p:cNvSpPr>
            <a:spLocks noGrp="1"/>
          </p:cNvSpPr>
          <p:nvPr>
            <p:ph type="sldNum" sz="quarter" idx="12"/>
          </p:nvPr>
        </p:nvSpPr>
        <p:spPr bwMode="auto"/>
        <p:txBody>
          <a:bodyPr/>
          <a:lstStyle/>
          <a:p>
            <a:pPr>
              <a:defRPr/>
            </a:pPr>
            <a:fld id="{6A6D9FA1-99C7-4910-8E32-B85D378B0060}" type="slidenum">
              <a:rPr lang="en-GB">
                <a:solidFill>
                  <a:prstClr val="white"/>
                </a:solidFill>
              </a:rPr>
              <a:t>10</a:t>
            </a:fld>
            <a:endParaRPr lang="en-GB">
              <a:solidFill>
                <a:prstClr val="white"/>
              </a:solidFill>
            </a:endParaRPr>
          </a:p>
        </p:txBody>
      </p:sp>
      <p:sp>
        <p:nvSpPr>
          <p:cNvPr id="6" name="Rectangle 5"/>
          <p:cNvSpPr/>
          <p:nvPr/>
        </p:nvSpPr>
        <p:spPr>
          <a:xfrm>
            <a:off x="510786" y="982432"/>
            <a:ext cx="10811970" cy="707886"/>
          </a:xfrm>
          <a:prstGeom prst="rect">
            <a:avLst/>
          </a:prstGeom>
        </p:spPr>
        <p:txBody>
          <a:bodyPr wrap="square">
            <a:spAutoFit/>
          </a:bodyPr>
          <a:lstStyle/>
          <a:p>
            <a:r>
              <a:rPr lang="fr-FR" sz="2000" i="1" dirty="0">
                <a:latin typeface="Calibri" panose="020F0502020204030204" pitchFamily="34" charset="0"/>
                <a:ea typeface="Calibri" panose="020F0502020204030204" pitchFamily="34" charset="0"/>
              </a:rPr>
              <a:t>EU has a good portfolio of </a:t>
            </a:r>
            <a:r>
              <a:rPr lang="fr-FR" sz="2000" i="1" dirty="0" err="1">
                <a:latin typeface="Calibri" panose="020F0502020204030204" pitchFamily="34" charset="0"/>
                <a:ea typeface="Calibri" panose="020F0502020204030204" pitchFamily="34" charset="0"/>
              </a:rPr>
              <a:t>metallic</a:t>
            </a:r>
            <a:r>
              <a:rPr lang="fr-FR" sz="2000" i="1" dirty="0">
                <a:latin typeface="Calibri" panose="020F0502020204030204" pitchFamily="34" charset="0"/>
                <a:ea typeface="Calibri" panose="020F0502020204030204" pitchFamily="34" charset="0"/>
              </a:rPr>
              <a:t> machines to </a:t>
            </a:r>
            <a:r>
              <a:rPr lang="fr-FR" sz="2000" i="1" dirty="0" err="1">
                <a:latin typeface="Calibri" panose="020F0502020204030204" pitchFamily="34" charset="0"/>
                <a:ea typeface="Calibri" panose="020F0502020204030204" pitchFamily="34" charset="0"/>
              </a:rPr>
              <a:t>study</a:t>
            </a:r>
            <a:r>
              <a:rPr lang="fr-FR" sz="2000" i="1" dirty="0">
                <a:latin typeface="Calibri" panose="020F0502020204030204" pitchFamily="34" charset="0"/>
                <a:ea typeface="Calibri" panose="020F0502020204030204" pitchFamily="34" charset="0"/>
              </a:rPr>
              <a:t> </a:t>
            </a:r>
            <a:r>
              <a:rPr lang="fr-FR" sz="2000" i="1" dirty="0" err="1" smtClean="0">
                <a:latin typeface="Calibri" panose="020F0502020204030204" pitchFamily="34" charset="0"/>
                <a:ea typeface="Calibri" panose="020F0502020204030204" pitchFamily="34" charset="0"/>
              </a:rPr>
              <a:t>boronisation</a:t>
            </a:r>
            <a:r>
              <a:rPr lang="fr-FR" sz="2000" i="1" dirty="0" smtClean="0">
                <a:latin typeface="Calibri" panose="020F0502020204030204" pitchFamily="34" charset="0"/>
                <a:ea typeface="Calibri" panose="020F0502020204030204" pitchFamily="34" charset="0"/>
              </a:rPr>
              <a:t> in support of the new ITER </a:t>
            </a:r>
            <a:r>
              <a:rPr lang="fr-FR" sz="2000" i="1" dirty="0" err="1" smtClean="0">
                <a:latin typeface="Calibri" panose="020F0502020204030204" pitchFamily="34" charset="0"/>
                <a:ea typeface="Calibri" panose="020F0502020204030204" pitchFamily="34" charset="0"/>
              </a:rPr>
              <a:t>baseline</a:t>
            </a:r>
            <a:r>
              <a:rPr lang="fr-FR" sz="2000" i="1" dirty="0" smtClean="0">
                <a:latin typeface="Calibri" panose="020F0502020204030204" pitchFamily="34" charset="0"/>
                <a:ea typeface="Calibri" panose="020F0502020204030204" pitchFamily="34" charset="0"/>
              </a:rPr>
              <a:t> : AUG and WEST</a:t>
            </a:r>
            <a:endParaRPr lang="fr-FR" sz="2000" i="1" dirty="0"/>
          </a:p>
        </p:txBody>
      </p:sp>
      <p:sp>
        <p:nvSpPr>
          <p:cNvPr id="12" name="Title 1"/>
          <p:cNvSpPr txBox="1">
            <a:spLocks/>
          </p:cNvSpPr>
          <p:nvPr/>
        </p:nvSpPr>
        <p:spPr bwMode="auto">
          <a:xfrm>
            <a:off x="303594" y="2139847"/>
            <a:ext cx="10782095" cy="457200"/>
          </a:xfrm>
          <a:prstGeom prst="rect">
            <a:avLst/>
          </a:prstGeom>
        </p:spPr>
        <p:txBody>
          <a:bodyPr vert="horz" lIns="91440" tIns="45720" rIns="91440" bIns="45720" rtlCol="0" anchor="ctr">
            <a:noAutofit/>
          </a:bodyPr>
          <a:lstStyle>
            <a:lvl1pPr algn="l" defTabSz="685800">
              <a:lnSpc>
                <a:spcPts val="2400"/>
              </a:lnSpc>
              <a:spcBef>
                <a:spcPts val="0"/>
              </a:spcBef>
              <a:buNone/>
              <a:defRPr sz="2800" b="1">
                <a:solidFill>
                  <a:schemeClr val="tx2"/>
                </a:solidFill>
                <a:latin typeface="+mn-lt"/>
                <a:ea typeface="+mj-ea"/>
                <a:cs typeface="Arial"/>
              </a:defRPr>
            </a:lvl1pPr>
          </a:lstStyle>
          <a:p>
            <a:pPr marL="457200" indent="-457200">
              <a:buFont typeface="Arial" panose="020B0604020202020204" pitchFamily="34" charset="0"/>
              <a:buChar char="•"/>
              <a:defRPr/>
            </a:pPr>
            <a:r>
              <a:rPr lang="fr-FR" dirty="0" err="1" smtClean="0"/>
              <a:t>Current</a:t>
            </a:r>
            <a:r>
              <a:rPr lang="fr-FR" dirty="0" smtClean="0"/>
              <a:t> </a:t>
            </a:r>
            <a:r>
              <a:rPr lang="fr-FR" dirty="0" err="1" smtClean="0"/>
              <a:t>status</a:t>
            </a:r>
            <a:r>
              <a:rPr lang="fr-FR" dirty="0" smtClean="0"/>
              <a:t> of </a:t>
            </a:r>
            <a:r>
              <a:rPr lang="fr-FR" dirty="0" err="1" smtClean="0"/>
              <a:t>knowledge</a:t>
            </a:r>
            <a:r>
              <a:rPr lang="fr-FR" dirty="0" smtClean="0"/>
              <a:t> on </a:t>
            </a:r>
            <a:r>
              <a:rPr lang="fr-FR" dirty="0" err="1" smtClean="0"/>
              <a:t>boronisation</a:t>
            </a:r>
            <a:r>
              <a:rPr lang="fr-FR" dirty="0" smtClean="0"/>
              <a:t> </a:t>
            </a:r>
            <a:r>
              <a:rPr lang="fr-FR" dirty="0" err="1" smtClean="0"/>
              <a:t>from</a:t>
            </a:r>
            <a:r>
              <a:rPr lang="fr-FR" dirty="0" smtClean="0"/>
              <a:t> WP TE </a:t>
            </a:r>
            <a:r>
              <a:rPr lang="fr-FR" dirty="0" err="1" smtClean="0"/>
              <a:t>devices</a:t>
            </a:r>
            <a:endParaRPr lang="fr-FR" dirty="0" smtClean="0"/>
          </a:p>
        </p:txBody>
      </p:sp>
      <p:sp>
        <p:nvSpPr>
          <p:cNvPr id="13" name="Title 1"/>
          <p:cNvSpPr txBox="1">
            <a:spLocks/>
          </p:cNvSpPr>
          <p:nvPr/>
        </p:nvSpPr>
        <p:spPr bwMode="auto">
          <a:xfrm>
            <a:off x="1248886" y="2686755"/>
            <a:ext cx="9451776" cy="1071222"/>
          </a:xfrm>
          <a:prstGeom prst="rect">
            <a:avLst/>
          </a:prstGeom>
        </p:spPr>
        <p:txBody>
          <a:bodyPr vert="horz" lIns="91440" tIns="45720" rIns="91440" bIns="45720" rtlCol="0" anchor="ctr">
            <a:noAutofit/>
          </a:bodyPr>
          <a:lstStyle>
            <a:lvl1pPr algn="l" defTabSz="685800">
              <a:lnSpc>
                <a:spcPts val="2400"/>
              </a:lnSpc>
              <a:spcBef>
                <a:spcPts val="0"/>
              </a:spcBef>
              <a:buNone/>
              <a:defRPr sz="2800" b="1">
                <a:solidFill>
                  <a:schemeClr val="tx2"/>
                </a:solidFill>
                <a:latin typeface="+mn-lt"/>
                <a:ea typeface="+mj-ea"/>
                <a:cs typeface="Arial"/>
              </a:defRPr>
            </a:lvl1pPr>
          </a:lstStyle>
          <a:p>
            <a:pPr marL="457200" indent="-457200">
              <a:buFont typeface="Arial" panose="020B0604020202020204" pitchFamily="34" charset="0"/>
              <a:buChar char="•"/>
              <a:defRPr/>
            </a:pPr>
            <a:r>
              <a:rPr lang="fr-FR" dirty="0" smtClean="0"/>
              <a:t>Impact of </a:t>
            </a:r>
            <a:r>
              <a:rPr lang="fr-FR" dirty="0" err="1" smtClean="0"/>
              <a:t>boronisation</a:t>
            </a:r>
            <a:r>
              <a:rPr lang="fr-FR" dirty="0" smtClean="0"/>
              <a:t> on plasma </a:t>
            </a:r>
            <a:r>
              <a:rPr lang="fr-FR" dirty="0" err="1" smtClean="0"/>
              <a:t>operation</a:t>
            </a:r>
            <a:endParaRPr lang="fr-FR" dirty="0" smtClean="0"/>
          </a:p>
          <a:p>
            <a:pPr marL="457200" indent="-457200">
              <a:buFont typeface="Arial" panose="020B0604020202020204" pitchFamily="34" charset="0"/>
              <a:buChar char="•"/>
              <a:defRPr/>
            </a:pPr>
            <a:r>
              <a:rPr lang="fr-FR" dirty="0" smtClean="0"/>
              <a:t>Distribution of </a:t>
            </a:r>
            <a:r>
              <a:rPr lang="fr-FR" dirty="0" err="1" smtClean="0"/>
              <a:t>boron</a:t>
            </a:r>
            <a:r>
              <a:rPr lang="fr-FR" dirty="0" smtClean="0"/>
              <a:t> </a:t>
            </a:r>
            <a:r>
              <a:rPr lang="fr-FR" dirty="0" err="1" smtClean="0"/>
              <a:t>layers</a:t>
            </a:r>
            <a:r>
              <a:rPr lang="fr-FR" dirty="0" smtClean="0"/>
              <a:t> in the </a:t>
            </a:r>
            <a:r>
              <a:rPr lang="fr-FR" dirty="0" err="1" smtClean="0"/>
              <a:t>vessel</a:t>
            </a:r>
            <a:endParaRPr lang="fr-FR" dirty="0" smtClean="0"/>
          </a:p>
          <a:p>
            <a:pPr marL="457200" indent="-457200">
              <a:buFont typeface="Arial" panose="020B0604020202020204" pitchFamily="34" charset="0"/>
              <a:buChar char="•"/>
              <a:defRPr/>
            </a:pPr>
            <a:endParaRPr lang="fr-FR" dirty="0" smtClean="0"/>
          </a:p>
        </p:txBody>
      </p:sp>
      <p:sp>
        <p:nvSpPr>
          <p:cNvPr id="14" name="Title 1"/>
          <p:cNvSpPr txBox="1">
            <a:spLocks/>
          </p:cNvSpPr>
          <p:nvPr/>
        </p:nvSpPr>
        <p:spPr bwMode="auto">
          <a:xfrm>
            <a:off x="303595" y="3801694"/>
            <a:ext cx="9451776" cy="457200"/>
          </a:xfrm>
          <a:prstGeom prst="rect">
            <a:avLst/>
          </a:prstGeom>
        </p:spPr>
        <p:txBody>
          <a:bodyPr vert="horz" lIns="91440" tIns="45720" rIns="91440" bIns="45720" rtlCol="0" anchor="ctr">
            <a:noAutofit/>
          </a:bodyPr>
          <a:lstStyle>
            <a:lvl1pPr algn="l" defTabSz="685800">
              <a:lnSpc>
                <a:spcPts val="2400"/>
              </a:lnSpc>
              <a:spcBef>
                <a:spcPts val="0"/>
              </a:spcBef>
              <a:buNone/>
              <a:defRPr sz="2800" b="1">
                <a:solidFill>
                  <a:schemeClr val="tx2"/>
                </a:solidFill>
                <a:latin typeface="+mn-lt"/>
                <a:ea typeface="+mj-ea"/>
                <a:cs typeface="Arial"/>
              </a:defRPr>
            </a:lvl1pPr>
          </a:lstStyle>
          <a:p>
            <a:pPr marL="457200" indent="-457200">
              <a:buFont typeface="Arial" panose="020B0604020202020204" pitchFamily="34" charset="0"/>
              <a:buChar char="•"/>
              <a:defRPr/>
            </a:pPr>
            <a:r>
              <a:rPr lang="fr-FR" dirty="0" smtClean="0">
                <a:solidFill>
                  <a:srgbClr val="FF0000"/>
                </a:solidFill>
              </a:rPr>
              <a:t>Plans for AUG/WEST in 2024-2025</a:t>
            </a:r>
          </a:p>
        </p:txBody>
      </p:sp>
      <p:sp>
        <p:nvSpPr>
          <p:cNvPr id="9" name="Title 1"/>
          <p:cNvSpPr txBox="1">
            <a:spLocks/>
          </p:cNvSpPr>
          <p:nvPr/>
        </p:nvSpPr>
        <p:spPr bwMode="auto">
          <a:xfrm>
            <a:off x="303595" y="4754414"/>
            <a:ext cx="9451776" cy="457200"/>
          </a:xfrm>
          <a:prstGeom prst="rect">
            <a:avLst/>
          </a:prstGeom>
        </p:spPr>
        <p:txBody>
          <a:bodyPr vert="horz" lIns="91440" tIns="45720" rIns="91440" bIns="45720" rtlCol="0" anchor="ctr">
            <a:noAutofit/>
          </a:bodyPr>
          <a:lstStyle>
            <a:lvl1pPr algn="l" defTabSz="685800">
              <a:lnSpc>
                <a:spcPts val="2400"/>
              </a:lnSpc>
              <a:spcBef>
                <a:spcPts val="0"/>
              </a:spcBef>
              <a:buNone/>
              <a:defRPr sz="2800" b="1">
                <a:solidFill>
                  <a:schemeClr val="tx2"/>
                </a:solidFill>
                <a:latin typeface="+mn-lt"/>
                <a:ea typeface="+mj-ea"/>
                <a:cs typeface="Arial"/>
              </a:defRPr>
            </a:lvl1pPr>
          </a:lstStyle>
          <a:p>
            <a:pPr marL="457200" indent="-457200">
              <a:buFont typeface="Arial" panose="020B0604020202020204" pitchFamily="34" charset="0"/>
              <a:buChar char="•"/>
              <a:defRPr/>
            </a:pPr>
            <a:r>
              <a:rPr lang="fr-FR" dirty="0" err="1" smtClean="0"/>
              <a:t>Summary</a:t>
            </a:r>
            <a:endParaRPr lang="fr-FR" dirty="0" smtClean="0"/>
          </a:p>
        </p:txBody>
      </p:sp>
    </p:spTree>
    <p:extLst>
      <p:ext uri="{BB962C8B-B14F-4D97-AF65-F5344CB8AC3E}">
        <p14:creationId xmlns:p14="http://schemas.microsoft.com/office/powerpoint/2010/main" val="3383399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983431" y="192515"/>
            <a:ext cx="10610257" cy="457200"/>
          </a:xfrm>
        </p:spPr>
        <p:txBody>
          <a:bodyPr/>
          <a:lstStyle/>
          <a:p>
            <a:pPr>
              <a:defRPr/>
            </a:pPr>
            <a:r>
              <a:rPr lang="fr-FR" dirty="0" err="1" smtClean="0"/>
              <a:t>Specific</a:t>
            </a:r>
            <a:r>
              <a:rPr lang="fr-FR" dirty="0" smtClean="0"/>
              <a:t> </a:t>
            </a:r>
            <a:r>
              <a:rPr lang="fr-FR" dirty="0" err="1" smtClean="0"/>
              <a:t>features</a:t>
            </a:r>
            <a:r>
              <a:rPr lang="fr-FR" dirty="0" smtClean="0"/>
              <a:t> of WEST / AUG for the 2024 / 2025 </a:t>
            </a:r>
            <a:r>
              <a:rPr lang="fr-FR" dirty="0" err="1" smtClean="0"/>
              <a:t>campaigns</a:t>
            </a:r>
            <a:endParaRPr dirty="0"/>
          </a:p>
        </p:txBody>
      </p:sp>
      <p:sp>
        <p:nvSpPr>
          <p:cNvPr id="4" name="Footer Placeholder 3"/>
          <p:cNvSpPr>
            <a:spLocks noGrp="1"/>
          </p:cNvSpPr>
          <p:nvPr>
            <p:ph type="ftr" sz="quarter" idx="11"/>
          </p:nvPr>
        </p:nvSpPr>
        <p:spPr bwMode="auto">
          <a:xfrm>
            <a:off x="825624" y="6555770"/>
            <a:ext cx="3994732" cy="302230"/>
          </a:xfrm>
        </p:spPr>
        <p:txBody>
          <a:bodyPr/>
          <a:lstStyle/>
          <a:p>
            <a:pPr>
              <a:defRPr/>
            </a:pPr>
            <a:r>
              <a:rPr lang="en-GB" dirty="0" smtClean="0">
                <a:solidFill>
                  <a:prstClr val="white"/>
                </a:solidFill>
              </a:rPr>
              <a:t>E. </a:t>
            </a:r>
            <a:r>
              <a:rPr lang="en-GB" dirty="0" err="1" smtClean="0">
                <a:solidFill>
                  <a:prstClr val="white"/>
                </a:solidFill>
              </a:rPr>
              <a:t>Tsitrone</a:t>
            </a:r>
            <a:r>
              <a:rPr lang="en-GB" dirty="0" smtClean="0">
                <a:solidFill>
                  <a:prstClr val="white"/>
                </a:solidFill>
              </a:rPr>
              <a:t> | TE-PWIE workshop </a:t>
            </a:r>
            <a:r>
              <a:rPr lang="en-GB" dirty="0">
                <a:solidFill>
                  <a:prstClr val="white"/>
                </a:solidFill>
              </a:rPr>
              <a:t>| S</a:t>
            </a:r>
            <a:r>
              <a:rPr lang="en-GB" dirty="0" smtClean="0">
                <a:solidFill>
                  <a:prstClr val="white"/>
                </a:solidFill>
              </a:rPr>
              <a:t>eptember 17 2024</a:t>
            </a:r>
            <a:endParaRPr lang="en-GB" dirty="0"/>
          </a:p>
        </p:txBody>
      </p:sp>
      <p:sp>
        <p:nvSpPr>
          <p:cNvPr id="5" name="Slide Number Placeholder 4"/>
          <p:cNvSpPr>
            <a:spLocks noGrp="1"/>
          </p:cNvSpPr>
          <p:nvPr>
            <p:ph type="sldNum" sz="quarter" idx="12"/>
          </p:nvPr>
        </p:nvSpPr>
        <p:spPr bwMode="auto"/>
        <p:txBody>
          <a:bodyPr/>
          <a:lstStyle/>
          <a:p>
            <a:pPr>
              <a:defRPr/>
            </a:pPr>
            <a:fld id="{6A6D9FA1-99C7-4910-8E32-B85D378B0060}" type="slidenum">
              <a:rPr lang="en-GB">
                <a:solidFill>
                  <a:prstClr val="white"/>
                </a:solidFill>
              </a:rPr>
              <a:t>11</a:t>
            </a:fld>
            <a:endParaRPr lang="en-GB">
              <a:solidFill>
                <a:prstClr val="white"/>
              </a:solidFill>
            </a:endParaRPr>
          </a:p>
        </p:txBody>
      </p:sp>
      <p:sp>
        <p:nvSpPr>
          <p:cNvPr id="6" name="Espace réservé du contenu 2">
            <a:extLst>
              <a:ext uri="{FF2B5EF4-FFF2-40B4-BE49-F238E27FC236}">
                <a16:creationId xmlns:a16="http://schemas.microsoft.com/office/drawing/2014/main" id="{BD2E413D-76E6-5233-CF73-FD49BCAF474D}"/>
              </a:ext>
            </a:extLst>
          </p:cNvPr>
          <p:cNvSpPr txBox="1">
            <a:spLocks/>
          </p:cNvSpPr>
          <p:nvPr/>
        </p:nvSpPr>
        <p:spPr bwMode="auto">
          <a:xfrm>
            <a:off x="6380100" y="878314"/>
            <a:ext cx="5562076" cy="1785864"/>
          </a:xfrm>
          <a:prstGeom prst="rect">
            <a:avLst/>
          </a:prstGeom>
        </p:spPr>
        <p:txBody>
          <a:bodyPr vert="horz" lIns="0" tIns="45720" rIns="0" bIns="45720" rtlCol="0">
            <a:noAutofit/>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2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2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b="1" dirty="0" smtClean="0">
                <a:solidFill>
                  <a:srgbClr val="FF0000"/>
                </a:solidFill>
              </a:rPr>
              <a:t>AUG : </a:t>
            </a:r>
          </a:p>
          <a:p>
            <a:pPr lvl="2"/>
            <a:r>
              <a:rPr lang="en-US" sz="1800" dirty="0" smtClean="0"/>
              <a:t>Restart after long shutdown with new upper </a:t>
            </a:r>
            <a:r>
              <a:rPr lang="en-US" sz="1800" dirty="0" err="1" smtClean="0"/>
              <a:t>divertor</a:t>
            </a:r>
            <a:endParaRPr lang="en-US" sz="1800" dirty="0" smtClean="0"/>
          </a:p>
          <a:p>
            <a:pPr lvl="2"/>
            <a:r>
              <a:rPr lang="en-US" sz="1800" dirty="0" smtClean="0"/>
              <a:t>Manipulators available for sample exposure during </a:t>
            </a:r>
            <a:r>
              <a:rPr lang="en-US" sz="1800" dirty="0" err="1" smtClean="0"/>
              <a:t>boronisation</a:t>
            </a:r>
            <a:r>
              <a:rPr lang="en-US" sz="1800" dirty="0" smtClean="0"/>
              <a:t> (LTS available)</a:t>
            </a:r>
          </a:p>
          <a:p>
            <a:pPr lvl="2"/>
            <a:r>
              <a:rPr lang="en-US" sz="1800" dirty="0" smtClean="0"/>
              <a:t>New diagnostics for material migration (QMB)</a:t>
            </a:r>
          </a:p>
          <a:p>
            <a:pPr lvl="2"/>
            <a:endParaRPr lang="en-US" sz="1800" dirty="0"/>
          </a:p>
          <a:p>
            <a:pPr lvl="2"/>
            <a:endParaRPr lang="en-US" sz="1800" dirty="0"/>
          </a:p>
        </p:txBody>
      </p:sp>
      <p:sp>
        <p:nvSpPr>
          <p:cNvPr id="7" name="Espace réservé du contenu 2">
            <a:extLst>
              <a:ext uri="{FF2B5EF4-FFF2-40B4-BE49-F238E27FC236}">
                <a16:creationId xmlns:a16="http://schemas.microsoft.com/office/drawing/2014/main" id="{BD2E413D-76E6-5233-CF73-FD49BCAF474D}"/>
              </a:ext>
            </a:extLst>
          </p:cNvPr>
          <p:cNvSpPr txBox="1">
            <a:spLocks/>
          </p:cNvSpPr>
          <p:nvPr/>
        </p:nvSpPr>
        <p:spPr bwMode="auto">
          <a:xfrm>
            <a:off x="360040" y="878315"/>
            <a:ext cx="6119782" cy="1738820"/>
          </a:xfrm>
          <a:prstGeom prst="rect">
            <a:avLst/>
          </a:prstGeom>
        </p:spPr>
        <p:txBody>
          <a:bodyPr vert="horz" lIns="0" tIns="45720" rIns="0" bIns="45720" rtlCol="0">
            <a:noAutofit/>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2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2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b="1" dirty="0" smtClean="0">
                <a:solidFill>
                  <a:srgbClr val="FF0000"/>
                </a:solidFill>
              </a:rPr>
              <a:t>WEST : </a:t>
            </a:r>
          </a:p>
          <a:p>
            <a:pPr lvl="2"/>
            <a:r>
              <a:rPr lang="en-US" sz="1800" dirty="0" smtClean="0"/>
              <a:t>Change of inner / outer bumper tiles from BN back to W</a:t>
            </a:r>
          </a:p>
          <a:p>
            <a:pPr lvl="2"/>
            <a:r>
              <a:rPr lang="en-US" sz="1800" dirty="0" err="1" smtClean="0"/>
              <a:t>Boronisation</a:t>
            </a:r>
            <a:r>
              <a:rPr lang="en-US" sz="1800" dirty="0" smtClean="0"/>
              <a:t> collector probe available in 2025 (LTS available) </a:t>
            </a:r>
          </a:p>
          <a:p>
            <a:pPr lvl="2"/>
            <a:r>
              <a:rPr lang="en-US" sz="1800" dirty="0" smtClean="0"/>
              <a:t>Longer term </a:t>
            </a:r>
            <a:r>
              <a:rPr lang="en-US" sz="1800" dirty="0" smtClean="0"/>
              <a:t>: LIBS (LID QMS) </a:t>
            </a:r>
            <a:r>
              <a:rPr lang="en-US" sz="1800" dirty="0" smtClean="0"/>
              <a:t>for in situ measurements</a:t>
            </a:r>
          </a:p>
          <a:p>
            <a:pPr lvl="2"/>
            <a:endParaRPr lang="en-US" sz="1800" dirty="0"/>
          </a:p>
          <a:p>
            <a:pPr lvl="2"/>
            <a:endParaRPr lang="en-US" sz="1800" dirty="0"/>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7098" y="2779192"/>
            <a:ext cx="4497760" cy="3312600"/>
          </a:xfrm>
          <a:prstGeom prst="rect">
            <a:avLst/>
          </a:prstGeom>
        </p:spPr>
      </p:pic>
      <p:pic>
        <p:nvPicPr>
          <p:cNvPr id="11" name="Image 10"/>
          <p:cNvPicPr>
            <a:picLocks noChangeAspect="1"/>
          </p:cNvPicPr>
          <p:nvPr/>
        </p:nvPicPr>
        <p:blipFill>
          <a:blip r:embed="rId4"/>
          <a:stretch>
            <a:fillRect/>
          </a:stretch>
        </p:blipFill>
        <p:spPr>
          <a:xfrm>
            <a:off x="308231" y="2965004"/>
            <a:ext cx="4512125" cy="2926239"/>
          </a:xfrm>
          <a:prstGeom prst="rect">
            <a:avLst/>
          </a:prstGeom>
        </p:spPr>
      </p:pic>
      <p:sp>
        <p:nvSpPr>
          <p:cNvPr id="12" name="Rectangle 11"/>
          <p:cNvSpPr/>
          <p:nvPr/>
        </p:nvSpPr>
        <p:spPr>
          <a:xfrm>
            <a:off x="308231" y="5559774"/>
            <a:ext cx="2977097" cy="276999"/>
          </a:xfrm>
          <a:prstGeom prst="rect">
            <a:avLst/>
          </a:prstGeom>
        </p:spPr>
        <p:txBody>
          <a:bodyPr wrap="none">
            <a:spAutoFit/>
          </a:bodyPr>
          <a:lstStyle/>
          <a:p>
            <a:r>
              <a:rPr lang="it-IT" sz="1200" dirty="0" smtClean="0">
                <a:solidFill>
                  <a:schemeClr val="bg1"/>
                </a:solidFill>
                <a:latin typeface="Arial" panose="020B0604020202020204" pitchFamily="34" charset="0"/>
              </a:rPr>
              <a:t>WEST ready for phase 2 – summer 2021</a:t>
            </a:r>
            <a:endParaRPr lang="fr-FR" sz="1200" dirty="0">
              <a:solidFill>
                <a:schemeClr val="bg1"/>
              </a:solidFill>
            </a:endParaRPr>
          </a:p>
        </p:txBody>
      </p:sp>
      <p:pic>
        <p:nvPicPr>
          <p:cNvPr id="8" name="Image 7"/>
          <p:cNvPicPr>
            <a:picLocks noChangeAspect="1"/>
          </p:cNvPicPr>
          <p:nvPr/>
        </p:nvPicPr>
        <p:blipFill rotWithShape="1">
          <a:blip r:embed="rId5" cstate="print">
            <a:extLst>
              <a:ext uri="{28A0092B-C50C-407E-A947-70E740481C1C}">
                <a14:useLocalDpi xmlns:a14="http://schemas.microsoft.com/office/drawing/2010/main" val="0"/>
              </a:ext>
            </a:extLst>
          </a:blip>
          <a:srcRect t="29693" b="19512"/>
          <a:stretch/>
        </p:blipFill>
        <p:spPr>
          <a:xfrm rot="5400000">
            <a:off x="3864690" y="3877450"/>
            <a:ext cx="3369374" cy="1283572"/>
          </a:xfrm>
          <a:prstGeom prst="rect">
            <a:avLst/>
          </a:prstGeom>
        </p:spPr>
      </p:pic>
      <p:sp>
        <p:nvSpPr>
          <p:cNvPr id="16" name="Rectangle 15"/>
          <p:cNvSpPr/>
          <p:nvPr/>
        </p:nvSpPr>
        <p:spPr bwMode="auto">
          <a:xfrm>
            <a:off x="4873173" y="5926924"/>
            <a:ext cx="1317990" cy="276999"/>
          </a:xfrm>
          <a:prstGeom prst="rect">
            <a:avLst/>
          </a:prstGeom>
        </p:spPr>
        <p:txBody>
          <a:bodyPr wrap="none">
            <a:spAutoFit/>
          </a:bodyPr>
          <a:lstStyle/>
          <a:p>
            <a:r>
              <a:rPr lang="it-IT" sz="1200" dirty="0" smtClean="0">
                <a:solidFill>
                  <a:schemeClr val="bg1"/>
                </a:solidFill>
                <a:latin typeface="Arial" panose="020B0604020202020204" pitchFamily="34" charset="0"/>
              </a:rPr>
              <a:t>September 2024</a:t>
            </a:r>
            <a:endParaRPr lang="fr-FR" sz="1200" dirty="0">
              <a:solidFill>
                <a:schemeClr val="bg1"/>
              </a:solidFill>
            </a:endParaRPr>
          </a:p>
        </p:txBody>
      </p:sp>
      <p:cxnSp>
        <p:nvCxnSpPr>
          <p:cNvPr id="10" name="Connecteur droit avec flèche 9"/>
          <p:cNvCxnSpPr/>
          <p:nvPr/>
        </p:nvCxnSpPr>
        <p:spPr>
          <a:xfrm>
            <a:off x="3846496" y="4435492"/>
            <a:ext cx="1456266" cy="30192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bwMode="auto">
          <a:xfrm>
            <a:off x="6897098" y="2865811"/>
            <a:ext cx="3427541" cy="276999"/>
          </a:xfrm>
          <a:prstGeom prst="rect">
            <a:avLst/>
          </a:prstGeom>
        </p:spPr>
        <p:txBody>
          <a:bodyPr wrap="none">
            <a:spAutoFit/>
          </a:bodyPr>
          <a:lstStyle/>
          <a:p>
            <a:r>
              <a:rPr lang="it-IT" sz="1200" dirty="0" smtClean="0">
                <a:solidFill>
                  <a:schemeClr val="bg1"/>
                </a:solidFill>
                <a:latin typeface="Arial" panose="020B0604020202020204" pitchFamily="34" charset="0"/>
              </a:rPr>
              <a:t>New upper divertor for AUG – September 2024 </a:t>
            </a:r>
            <a:endParaRPr lang="fr-FR" sz="1200" dirty="0">
              <a:solidFill>
                <a:schemeClr val="bg1"/>
              </a:solidFill>
            </a:endParaRPr>
          </a:p>
        </p:txBody>
      </p:sp>
      <p:sp>
        <p:nvSpPr>
          <p:cNvPr id="18" name="Rectangle 17"/>
          <p:cNvSpPr/>
          <p:nvPr/>
        </p:nvSpPr>
        <p:spPr bwMode="auto">
          <a:xfrm>
            <a:off x="9964658" y="5788424"/>
            <a:ext cx="1430200" cy="276999"/>
          </a:xfrm>
          <a:prstGeom prst="rect">
            <a:avLst/>
          </a:prstGeom>
        </p:spPr>
        <p:txBody>
          <a:bodyPr wrap="none">
            <a:spAutoFit/>
          </a:bodyPr>
          <a:lstStyle/>
          <a:p>
            <a:r>
              <a:rPr lang="en-US" sz="1200" dirty="0" smtClean="0">
                <a:solidFill>
                  <a:schemeClr val="bg1"/>
                </a:solidFill>
              </a:rPr>
              <a:t>[Courtesy V. Rohde]</a:t>
            </a:r>
            <a:endParaRPr lang="fr-FR" sz="1200" dirty="0">
              <a:solidFill>
                <a:schemeClr val="bg1"/>
              </a:solidFill>
            </a:endParaRPr>
          </a:p>
        </p:txBody>
      </p:sp>
    </p:spTree>
    <p:extLst>
      <p:ext uri="{BB962C8B-B14F-4D97-AF65-F5344CB8AC3E}">
        <p14:creationId xmlns:p14="http://schemas.microsoft.com/office/powerpoint/2010/main" val="608701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fr-FR" dirty="0" smtClean="0"/>
              <a:t>Plans for 2024 : focus on B layer </a:t>
            </a:r>
            <a:r>
              <a:rPr lang="fr-FR" dirty="0" err="1" smtClean="0"/>
              <a:t>uniformity</a:t>
            </a:r>
            <a:endParaRPr dirty="0"/>
          </a:p>
        </p:txBody>
      </p:sp>
      <p:sp>
        <p:nvSpPr>
          <p:cNvPr id="4" name="Footer Placeholder 3"/>
          <p:cNvSpPr>
            <a:spLocks noGrp="1"/>
          </p:cNvSpPr>
          <p:nvPr>
            <p:ph type="ftr" sz="quarter" idx="11"/>
          </p:nvPr>
        </p:nvSpPr>
        <p:spPr bwMode="auto">
          <a:xfrm>
            <a:off x="825624" y="6555770"/>
            <a:ext cx="3994732" cy="302230"/>
          </a:xfrm>
        </p:spPr>
        <p:txBody>
          <a:bodyPr/>
          <a:lstStyle/>
          <a:p>
            <a:pPr>
              <a:defRPr/>
            </a:pPr>
            <a:r>
              <a:rPr lang="en-GB" dirty="0" smtClean="0">
                <a:solidFill>
                  <a:prstClr val="white"/>
                </a:solidFill>
              </a:rPr>
              <a:t>E. </a:t>
            </a:r>
            <a:r>
              <a:rPr lang="en-GB" dirty="0" err="1" smtClean="0">
                <a:solidFill>
                  <a:prstClr val="white"/>
                </a:solidFill>
              </a:rPr>
              <a:t>Tsitrone</a:t>
            </a:r>
            <a:r>
              <a:rPr lang="en-GB" dirty="0" smtClean="0">
                <a:solidFill>
                  <a:prstClr val="white"/>
                </a:solidFill>
              </a:rPr>
              <a:t> | TE-PWIE workshop </a:t>
            </a:r>
            <a:r>
              <a:rPr lang="en-GB" dirty="0">
                <a:solidFill>
                  <a:prstClr val="white"/>
                </a:solidFill>
              </a:rPr>
              <a:t>| S</a:t>
            </a:r>
            <a:r>
              <a:rPr lang="en-GB" dirty="0" smtClean="0">
                <a:solidFill>
                  <a:prstClr val="white"/>
                </a:solidFill>
              </a:rPr>
              <a:t>eptember 17 2024</a:t>
            </a:r>
            <a:endParaRPr lang="en-GB" dirty="0"/>
          </a:p>
        </p:txBody>
      </p:sp>
      <p:sp>
        <p:nvSpPr>
          <p:cNvPr id="5" name="Slide Number Placeholder 4"/>
          <p:cNvSpPr>
            <a:spLocks noGrp="1"/>
          </p:cNvSpPr>
          <p:nvPr>
            <p:ph type="sldNum" sz="quarter" idx="12"/>
          </p:nvPr>
        </p:nvSpPr>
        <p:spPr bwMode="auto"/>
        <p:txBody>
          <a:bodyPr/>
          <a:lstStyle/>
          <a:p>
            <a:pPr>
              <a:defRPr/>
            </a:pPr>
            <a:fld id="{6A6D9FA1-99C7-4910-8E32-B85D378B0060}" type="slidenum">
              <a:rPr lang="en-GB">
                <a:solidFill>
                  <a:prstClr val="white"/>
                </a:solidFill>
              </a:rPr>
              <a:t>12</a:t>
            </a:fld>
            <a:endParaRPr lang="en-GB">
              <a:solidFill>
                <a:prstClr val="white"/>
              </a:solidFill>
            </a:endParaRPr>
          </a:p>
        </p:txBody>
      </p:sp>
      <p:sp>
        <p:nvSpPr>
          <p:cNvPr id="6" name="Espace réservé du contenu 2">
            <a:extLst>
              <a:ext uri="{FF2B5EF4-FFF2-40B4-BE49-F238E27FC236}">
                <a16:creationId xmlns:a16="http://schemas.microsoft.com/office/drawing/2014/main" id="{BD2E413D-76E6-5233-CF73-FD49BCAF474D}"/>
              </a:ext>
            </a:extLst>
          </p:cNvPr>
          <p:cNvSpPr txBox="1">
            <a:spLocks/>
          </p:cNvSpPr>
          <p:nvPr/>
        </p:nvSpPr>
        <p:spPr bwMode="auto">
          <a:xfrm>
            <a:off x="312476" y="1253991"/>
            <a:ext cx="11448138" cy="1444375"/>
          </a:xfrm>
          <a:prstGeom prst="rect">
            <a:avLst/>
          </a:prstGeom>
        </p:spPr>
        <p:txBody>
          <a:bodyPr vert="horz" lIns="0" tIns="45720" rIns="0" bIns="45720" rtlCol="0">
            <a:noAutofit/>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2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2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b="1" dirty="0" smtClean="0">
                <a:solidFill>
                  <a:srgbClr val="FF0000"/>
                </a:solidFill>
              </a:rPr>
              <a:t>Test (briefly ) start up without </a:t>
            </a:r>
            <a:r>
              <a:rPr lang="en-US" sz="2000" b="1" dirty="0" err="1" smtClean="0">
                <a:solidFill>
                  <a:srgbClr val="FF0000"/>
                </a:solidFill>
              </a:rPr>
              <a:t>boronisation</a:t>
            </a:r>
            <a:r>
              <a:rPr lang="en-US" sz="2000" b="1" dirty="0" smtClean="0">
                <a:solidFill>
                  <a:srgbClr val="FF0000"/>
                </a:solidFill>
              </a:rPr>
              <a:t> : </a:t>
            </a:r>
          </a:p>
          <a:p>
            <a:pPr lvl="2"/>
            <a:r>
              <a:rPr lang="en-US" sz="1800" dirty="0" smtClean="0"/>
              <a:t>WEST : restart w/o GDB for a few days</a:t>
            </a:r>
          </a:p>
          <a:p>
            <a:pPr lvl="2"/>
            <a:r>
              <a:rPr lang="en-US" sz="1800" dirty="0" smtClean="0"/>
              <a:t>AUG : </a:t>
            </a:r>
            <a:r>
              <a:rPr lang="en-US" sz="1800" dirty="0"/>
              <a:t>restart w/o </a:t>
            </a:r>
            <a:r>
              <a:rPr lang="en-US" sz="1800" dirty="0" smtClean="0"/>
              <a:t>GDB for 1 day or until required data (spectroscopy …) available</a:t>
            </a:r>
          </a:p>
          <a:p>
            <a:pPr marL="266700" lvl="2" indent="0">
              <a:buNone/>
            </a:pPr>
            <a:r>
              <a:rPr lang="en-US" sz="1800" dirty="0" smtClean="0"/>
              <a:t>NB :  restart presently planned on both machines by ~mid October (stay tuned to WP TE news)</a:t>
            </a:r>
            <a:endParaRPr lang="en-US" sz="1800" dirty="0"/>
          </a:p>
          <a:p>
            <a:pPr lvl="2"/>
            <a:endParaRPr lang="en-US" sz="1800" dirty="0"/>
          </a:p>
        </p:txBody>
      </p:sp>
      <p:sp>
        <p:nvSpPr>
          <p:cNvPr id="8" name="Title 1"/>
          <p:cNvSpPr txBox="1">
            <a:spLocks/>
          </p:cNvSpPr>
          <p:nvPr/>
        </p:nvSpPr>
        <p:spPr bwMode="auto">
          <a:xfrm>
            <a:off x="312476" y="775083"/>
            <a:ext cx="9451776" cy="457200"/>
          </a:xfrm>
          <a:prstGeom prst="rect">
            <a:avLst/>
          </a:prstGeom>
        </p:spPr>
        <p:txBody>
          <a:bodyPr vert="horz" lIns="91440" tIns="45720" rIns="91440" bIns="45720" rtlCol="0" anchor="ctr">
            <a:noAutofit/>
          </a:bodyPr>
          <a:lstStyle>
            <a:lvl1pPr algn="l" defTabSz="685800">
              <a:lnSpc>
                <a:spcPts val="2400"/>
              </a:lnSpc>
              <a:spcBef>
                <a:spcPts val="0"/>
              </a:spcBef>
              <a:buNone/>
              <a:defRPr sz="2800" b="1">
                <a:solidFill>
                  <a:schemeClr val="tx2"/>
                </a:solidFill>
                <a:latin typeface="+mn-lt"/>
                <a:ea typeface="+mj-ea"/>
                <a:cs typeface="Arial"/>
              </a:defRPr>
            </a:lvl1pPr>
          </a:lstStyle>
          <a:p>
            <a:pPr>
              <a:defRPr/>
            </a:pPr>
            <a:r>
              <a:rPr lang="en-US" dirty="0" smtClean="0"/>
              <a:t>Similar restart plan for both AUG/WEST</a:t>
            </a:r>
            <a:endParaRPr lang="en-US" dirty="0"/>
          </a:p>
        </p:txBody>
      </p:sp>
      <p:sp>
        <p:nvSpPr>
          <p:cNvPr id="9" name="Espace réservé du contenu 2">
            <a:extLst>
              <a:ext uri="{FF2B5EF4-FFF2-40B4-BE49-F238E27FC236}">
                <a16:creationId xmlns:a16="http://schemas.microsoft.com/office/drawing/2014/main" id="{BD2E413D-76E6-5233-CF73-FD49BCAF474D}"/>
              </a:ext>
            </a:extLst>
          </p:cNvPr>
          <p:cNvSpPr txBox="1">
            <a:spLocks/>
          </p:cNvSpPr>
          <p:nvPr/>
        </p:nvSpPr>
        <p:spPr bwMode="auto">
          <a:xfrm>
            <a:off x="312476" y="2879934"/>
            <a:ext cx="9633551" cy="1661452"/>
          </a:xfrm>
          <a:prstGeom prst="rect">
            <a:avLst/>
          </a:prstGeom>
        </p:spPr>
        <p:txBody>
          <a:bodyPr vert="horz" lIns="0" tIns="45720" rIns="0" bIns="45720" rtlCol="0">
            <a:noAutofit/>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2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2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b="1" dirty="0" smtClean="0">
                <a:solidFill>
                  <a:srgbClr val="FF0000"/>
                </a:solidFill>
              </a:rPr>
              <a:t>Perform “half” </a:t>
            </a:r>
            <a:r>
              <a:rPr lang="en-US" sz="2000" b="1" dirty="0" err="1" smtClean="0">
                <a:solidFill>
                  <a:srgbClr val="FF0000"/>
                </a:solidFill>
              </a:rPr>
              <a:t>boronisation</a:t>
            </a:r>
            <a:r>
              <a:rPr lang="en-US" sz="2000" b="1" dirty="0" smtClean="0">
                <a:solidFill>
                  <a:srgbClr val="FF0000"/>
                </a:solidFill>
              </a:rPr>
              <a:t> : </a:t>
            </a:r>
          </a:p>
          <a:p>
            <a:pPr lvl="2"/>
            <a:r>
              <a:rPr lang="en-US" sz="1800" dirty="0" smtClean="0"/>
              <a:t>WEST : 3 of 6 anodes, ITER ref temperature (70°C), no collector probe available in 2024 (will be repeated in 2025 with collector probe, exposing W and SS samples), LTS</a:t>
            </a:r>
          </a:p>
          <a:p>
            <a:pPr lvl="2"/>
            <a:r>
              <a:rPr lang="en-US" sz="1800" dirty="0" smtClean="0"/>
              <a:t>AUG : 2 of 4 anodes, room temperature, samples exposed in manipulators + LTS + new QMB</a:t>
            </a:r>
            <a:endParaRPr lang="en-US" sz="1800" dirty="0"/>
          </a:p>
          <a:p>
            <a:pPr lvl="2"/>
            <a:endParaRPr lang="en-US" sz="1800" dirty="0"/>
          </a:p>
        </p:txBody>
      </p:sp>
      <p:sp>
        <p:nvSpPr>
          <p:cNvPr id="10" name="Espace réservé du contenu 2">
            <a:extLst>
              <a:ext uri="{FF2B5EF4-FFF2-40B4-BE49-F238E27FC236}">
                <a16:creationId xmlns:a16="http://schemas.microsoft.com/office/drawing/2014/main" id="{BD2E413D-76E6-5233-CF73-FD49BCAF474D}"/>
              </a:ext>
            </a:extLst>
          </p:cNvPr>
          <p:cNvSpPr txBox="1">
            <a:spLocks/>
          </p:cNvSpPr>
          <p:nvPr/>
        </p:nvSpPr>
        <p:spPr bwMode="auto">
          <a:xfrm>
            <a:off x="312476" y="4356396"/>
            <a:ext cx="11369117" cy="1444375"/>
          </a:xfrm>
          <a:prstGeom prst="rect">
            <a:avLst/>
          </a:prstGeom>
        </p:spPr>
        <p:txBody>
          <a:bodyPr vert="horz" lIns="0" tIns="45720" rIns="0" bIns="45720" rtlCol="0">
            <a:noAutofit/>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2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2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b="1" dirty="0" smtClean="0">
                <a:solidFill>
                  <a:srgbClr val="FF0000"/>
                </a:solidFill>
              </a:rPr>
              <a:t>Perform “full” </a:t>
            </a:r>
            <a:r>
              <a:rPr lang="en-US" sz="2000" b="1" dirty="0" err="1" smtClean="0">
                <a:solidFill>
                  <a:srgbClr val="FF0000"/>
                </a:solidFill>
              </a:rPr>
              <a:t>boronisation</a:t>
            </a:r>
            <a:r>
              <a:rPr lang="en-US" sz="2000" b="1" dirty="0" smtClean="0">
                <a:solidFill>
                  <a:srgbClr val="FF0000"/>
                </a:solidFill>
              </a:rPr>
              <a:t> : </a:t>
            </a:r>
          </a:p>
          <a:p>
            <a:pPr lvl="2"/>
            <a:r>
              <a:rPr lang="en-US" sz="1800" dirty="0" smtClean="0"/>
              <a:t>WEST : 6 anodes </a:t>
            </a:r>
            <a:r>
              <a:rPr lang="en-US" sz="1800" dirty="0"/>
              <a:t>at 70°C, no collector probe available in 2024 (will be repeated in 2025 with collector probe, exposing W and SS samples</a:t>
            </a:r>
            <a:r>
              <a:rPr lang="en-US" sz="1800" dirty="0" smtClean="0"/>
              <a:t>), LTS</a:t>
            </a:r>
          </a:p>
          <a:p>
            <a:pPr lvl="2"/>
            <a:r>
              <a:rPr lang="en-US" sz="1800" dirty="0" smtClean="0"/>
              <a:t>AUG : 4 </a:t>
            </a:r>
            <a:r>
              <a:rPr lang="en-US" sz="1800" dirty="0"/>
              <a:t>anodes, room temperature, samples exposed in manipulators + LTS + new QMB</a:t>
            </a:r>
          </a:p>
          <a:p>
            <a:pPr marL="266700" lvl="2" indent="0">
              <a:buNone/>
            </a:pPr>
            <a:endParaRPr lang="en-US" sz="1800" dirty="0"/>
          </a:p>
          <a:p>
            <a:pPr lvl="2"/>
            <a:endParaRPr lang="en-US" sz="1800" dirty="0"/>
          </a:p>
        </p:txBody>
      </p:sp>
      <p:sp>
        <p:nvSpPr>
          <p:cNvPr id="3" name="Rectangle 2"/>
          <p:cNvSpPr/>
          <p:nvPr/>
        </p:nvSpPr>
        <p:spPr>
          <a:xfrm>
            <a:off x="1863478" y="6102909"/>
            <a:ext cx="8714245" cy="369332"/>
          </a:xfrm>
          <a:prstGeom prst="rect">
            <a:avLst/>
          </a:prstGeom>
        </p:spPr>
        <p:txBody>
          <a:bodyPr wrap="none">
            <a:spAutoFit/>
          </a:bodyPr>
          <a:lstStyle/>
          <a:p>
            <a:r>
              <a:rPr lang="en-US" b="1" dirty="0" smtClean="0">
                <a:solidFill>
                  <a:srgbClr val="0070C0"/>
                </a:solidFill>
              </a:rPr>
              <a:t>Reference shots required to be repeated for comparison of no </a:t>
            </a:r>
            <a:r>
              <a:rPr lang="en-US" b="1" dirty="0" err="1" smtClean="0">
                <a:solidFill>
                  <a:srgbClr val="0070C0"/>
                </a:solidFill>
              </a:rPr>
              <a:t>boro</a:t>
            </a:r>
            <a:r>
              <a:rPr lang="en-US" b="1" dirty="0" smtClean="0">
                <a:solidFill>
                  <a:srgbClr val="0070C0"/>
                </a:solidFill>
              </a:rPr>
              <a:t> / half </a:t>
            </a:r>
            <a:r>
              <a:rPr lang="en-US" b="1" dirty="0" err="1" smtClean="0">
                <a:solidFill>
                  <a:srgbClr val="0070C0"/>
                </a:solidFill>
              </a:rPr>
              <a:t>boro</a:t>
            </a:r>
            <a:r>
              <a:rPr lang="en-US" b="1" dirty="0" smtClean="0">
                <a:solidFill>
                  <a:srgbClr val="0070C0"/>
                </a:solidFill>
              </a:rPr>
              <a:t> / full </a:t>
            </a:r>
            <a:r>
              <a:rPr lang="en-US" b="1" dirty="0" err="1" smtClean="0">
                <a:solidFill>
                  <a:srgbClr val="0070C0"/>
                </a:solidFill>
              </a:rPr>
              <a:t>boro</a:t>
            </a:r>
            <a:endParaRPr lang="fr-FR" b="1" dirty="0">
              <a:solidFill>
                <a:srgbClr val="0070C0"/>
              </a:solidFill>
            </a:endParaRPr>
          </a:p>
        </p:txBody>
      </p:sp>
      <p:pic>
        <p:nvPicPr>
          <p:cNvPr id="7" name="Image 6"/>
          <p:cNvPicPr>
            <a:picLocks noChangeAspect="1"/>
          </p:cNvPicPr>
          <p:nvPr/>
        </p:nvPicPr>
        <p:blipFill>
          <a:blip r:embed="rId3"/>
          <a:stretch>
            <a:fillRect/>
          </a:stretch>
        </p:blipFill>
        <p:spPr>
          <a:xfrm>
            <a:off x="10174212" y="2815514"/>
            <a:ext cx="1814587" cy="1603589"/>
          </a:xfrm>
          <a:prstGeom prst="rect">
            <a:avLst/>
          </a:prstGeom>
        </p:spPr>
      </p:pic>
      <p:sp>
        <p:nvSpPr>
          <p:cNvPr id="11" name="Rectangle 10"/>
          <p:cNvSpPr/>
          <p:nvPr/>
        </p:nvSpPr>
        <p:spPr>
          <a:xfrm>
            <a:off x="1295212" y="5710899"/>
            <a:ext cx="10896788" cy="369332"/>
          </a:xfrm>
          <a:prstGeom prst="rect">
            <a:avLst/>
          </a:prstGeom>
        </p:spPr>
        <p:txBody>
          <a:bodyPr wrap="square">
            <a:spAutoFit/>
          </a:bodyPr>
          <a:lstStyle/>
          <a:p>
            <a:pPr marL="266700" lvl="2" indent="0">
              <a:buNone/>
            </a:pPr>
            <a:r>
              <a:rPr lang="en-US" dirty="0"/>
              <a:t>On both machines : perform start up limiter studies on W inner </a:t>
            </a:r>
            <a:r>
              <a:rPr lang="en-US" dirty="0" smtClean="0"/>
              <a:t>bumpers for each phase  </a:t>
            </a:r>
            <a:r>
              <a:rPr lang="en-US" dirty="0"/>
              <a:t>(tbc)</a:t>
            </a:r>
          </a:p>
        </p:txBody>
      </p:sp>
    </p:spTree>
    <p:extLst>
      <p:ext uri="{BB962C8B-B14F-4D97-AF65-F5344CB8AC3E}">
        <p14:creationId xmlns:p14="http://schemas.microsoft.com/office/powerpoint/2010/main" val="537879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fr-FR" dirty="0" smtClean="0"/>
              <a:t>Longer </a:t>
            </a:r>
            <a:r>
              <a:rPr lang="fr-FR" dirty="0" err="1" smtClean="0"/>
              <a:t>term</a:t>
            </a:r>
            <a:r>
              <a:rPr lang="fr-FR" dirty="0" smtClean="0"/>
              <a:t> plans on AUG/WEST</a:t>
            </a:r>
            <a:endParaRPr dirty="0"/>
          </a:p>
        </p:txBody>
      </p:sp>
      <p:sp>
        <p:nvSpPr>
          <p:cNvPr id="4" name="Footer Placeholder 3"/>
          <p:cNvSpPr>
            <a:spLocks noGrp="1"/>
          </p:cNvSpPr>
          <p:nvPr>
            <p:ph type="ftr" sz="quarter" idx="11"/>
          </p:nvPr>
        </p:nvSpPr>
        <p:spPr bwMode="auto">
          <a:xfrm>
            <a:off x="825624" y="6555770"/>
            <a:ext cx="3994732" cy="302230"/>
          </a:xfrm>
        </p:spPr>
        <p:txBody>
          <a:bodyPr/>
          <a:lstStyle/>
          <a:p>
            <a:pPr>
              <a:defRPr/>
            </a:pPr>
            <a:r>
              <a:rPr lang="en-GB" dirty="0" smtClean="0">
                <a:solidFill>
                  <a:prstClr val="white"/>
                </a:solidFill>
              </a:rPr>
              <a:t>E. </a:t>
            </a:r>
            <a:r>
              <a:rPr lang="en-GB" dirty="0" err="1" smtClean="0">
                <a:solidFill>
                  <a:prstClr val="white"/>
                </a:solidFill>
              </a:rPr>
              <a:t>Tsitrone</a:t>
            </a:r>
            <a:r>
              <a:rPr lang="en-GB" dirty="0" smtClean="0">
                <a:solidFill>
                  <a:prstClr val="white"/>
                </a:solidFill>
              </a:rPr>
              <a:t> | TE-PWIE workshop </a:t>
            </a:r>
            <a:r>
              <a:rPr lang="en-GB" dirty="0">
                <a:solidFill>
                  <a:prstClr val="white"/>
                </a:solidFill>
              </a:rPr>
              <a:t>| S</a:t>
            </a:r>
            <a:r>
              <a:rPr lang="en-GB" dirty="0" smtClean="0">
                <a:solidFill>
                  <a:prstClr val="white"/>
                </a:solidFill>
              </a:rPr>
              <a:t>eptember 17 2024</a:t>
            </a:r>
            <a:endParaRPr lang="en-GB" dirty="0"/>
          </a:p>
        </p:txBody>
      </p:sp>
      <p:sp>
        <p:nvSpPr>
          <p:cNvPr id="5" name="Slide Number Placeholder 4"/>
          <p:cNvSpPr>
            <a:spLocks noGrp="1"/>
          </p:cNvSpPr>
          <p:nvPr>
            <p:ph type="sldNum" sz="quarter" idx="12"/>
          </p:nvPr>
        </p:nvSpPr>
        <p:spPr bwMode="auto"/>
        <p:txBody>
          <a:bodyPr/>
          <a:lstStyle/>
          <a:p>
            <a:pPr>
              <a:defRPr/>
            </a:pPr>
            <a:fld id="{6A6D9FA1-99C7-4910-8E32-B85D378B0060}" type="slidenum">
              <a:rPr lang="en-GB">
                <a:solidFill>
                  <a:prstClr val="white"/>
                </a:solidFill>
              </a:rPr>
              <a:t>13</a:t>
            </a:fld>
            <a:endParaRPr lang="en-GB">
              <a:solidFill>
                <a:prstClr val="white"/>
              </a:solidFill>
            </a:endParaRPr>
          </a:p>
        </p:txBody>
      </p:sp>
      <p:sp>
        <p:nvSpPr>
          <p:cNvPr id="8" name="Title 1"/>
          <p:cNvSpPr txBox="1">
            <a:spLocks/>
          </p:cNvSpPr>
          <p:nvPr/>
        </p:nvSpPr>
        <p:spPr bwMode="auto">
          <a:xfrm>
            <a:off x="312476" y="775083"/>
            <a:ext cx="9451776" cy="457200"/>
          </a:xfrm>
          <a:prstGeom prst="rect">
            <a:avLst/>
          </a:prstGeom>
        </p:spPr>
        <p:txBody>
          <a:bodyPr vert="horz" lIns="91440" tIns="45720" rIns="91440" bIns="45720" rtlCol="0" anchor="ctr">
            <a:noAutofit/>
          </a:bodyPr>
          <a:lstStyle>
            <a:lvl1pPr algn="l" defTabSz="685800">
              <a:lnSpc>
                <a:spcPts val="2400"/>
              </a:lnSpc>
              <a:spcBef>
                <a:spcPts val="0"/>
              </a:spcBef>
              <a:buNone/>
              <a:defRPr sz="2800" b="1">
                <a:solidFill>
                  <a:schemeClr val="tx2"/>
                </a:solidFill>
                <a:latin typeface="+mn-lt"/>
                <a:ea typeface="+mj-ea"/>
                <a:cs typeface="Arial"/>
              </a:defRPr>
            </a:lvl1pPr>
          </a:lstStyle>
          <a:p>
            <a:pPr>
              <a:defRPr/>
            </a:pPr>
            <a:r>
              <a:rPr lang="en-US" dirty="0" smtClean="0"/>
              <a:t>Call for 2025 experimental proposals now open ! </a:t>
            </a:r>
            <a:endParaRPr lang="en-US" dirty="0"/>
          </a:p>
        </p:txBody>
      </p:sp>
      <p:sp>
        <p:nvSpPr>
          <p:cNvPr id="12" name="Rectangle 11"/>
          <p:cNvSpPr/>
          <p:nvPr/>
        </p:nvSpPr>
        <p:spPr>
          <a:xfrm>
            <a:off x="609600" y="5684303"/>
            <a:ext cx="8605653" cy="646331"/>
          </a:xfrm>
          <a:prstGeom prst="rect">
            <a:avLst/>
          </a:prstGeom>
        </p:spPr>
        <p:txBody>
          <a:bodyPr wrap="square">
            <a:spAutoFit/>
          </a:bodyPr>
          <a:lstStyle/>
          <a:p>
            <a:r>
              <a:rPr lang="fr-FR" dirty="0">
                <a:hlinkClick r:id="rId3"/>
              </a:rPr>
              <a:t>https://wiki.euro-fusion.org/wiki/WPTE_wikipages:_</a:t>
            </a:r>
            <a:r>
              <a:rPr lang="fr-FR" dirty="0" smtClean="0">
                <a:hlinkClick r:id="rId3"/>
              </a:rPr>
              <a:t>Call_for_proposals_2025</a:t>
            </a:r>
            <a:endParaRPr lang="fr-FR" dirty="0" smtClean="0"/>
          </a:p>
          <a:p>
            <a:endParaRPr lang="fr-FR" dirty="0"/>
          </a:p>
        </p:txBody>
      </p:sp>
      <p:sp>
        <p:nvSpPr>
          <p:cNvPr id="13" name="Espace réservé du contenu 2">
            <a:extLst>
              <a:ext uri="{FF2B5EF4-FFF2-40B4-BE49-F238E27FC236}">
                <a16:creationId xmlns:a16="http://schemas.microsoft.com/office/drawing/2014/main" id="{BD2E413D-76E6-5233-CF73-FD49BCAF474D}"/>
              </a:ext>
            </a:extLst>
          </p:cNvPr>
          <p:cNvSpPr txBox="1">
            <a:spLocks/>
          </p:cNvSpPr>
          <p:nvPr/>
        </p:nvSpPr>
        <p:spPr bwMode="auto">
          <a:xfrm>
            <a:off x="464876" y="1510052"/>
            <a:ext cx="11448138" cy="3553016"/>
          </a:xfrm>
          <a:prstGeom prst="rect">
            <a:avLst/>
          </a:prstGeom>
        </p:spPr>
        <p:txBody>
          <a:bodyPr vert="horz" lIns="0" tIns="45720" rIns="0" bIns="45720" rtlCol="0">
            <a:noAutofit/>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2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2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b="1" dirty="0" smtClean="0">
                <a:solidFill>
                  <a:srgbClr val="FF0000"/>
                </a:solidFill>
              </a:rPr>
              <a:t>Scientific objectives </a:t>
            </a:r>
            <a:r>
              <a:rPr lang="en-US" sz="2000" b="1" dirty="0">
                <a:solidFill>
                  <a:srgbClr val="FF0000"/>
                </a:solidFill>
              </a:rPr>
              <a:t>of RT06 (Preparation of efficient Plasma Facing Components (PFC) operation for ITER, DEMO and </a:t>
            </a:r>
            <a:r>
              <a:rPr lang="en-US" sz="2000" b="1" dirty="0" smtClean="0">
                <a:solidFill>
                  <a:srgbClr val="FF0000"/>
                </a:solidFill>
              </a:rPr>
              <a:t>HELIAS) : increased focus on </a:t>
            </a:r>
            <a:r>
              <a:rPr lang="en-US" sz="2000" b="1" dirty="0" err="1" smtClean="0">
                <a:solidFill>
                  <a:srgbClr val="FF0000"/>
                </a:solidFill>
              </a:rPr>
              <a:t>boronisation</a:t>
            </a:r>
            <a:r>
              <a:rPr lang="en-US" sz="2000" b="1" dirty="0" smtClean="0">
                <a:solidFill>
                  <a:srgbClr val="FF0000"/>
                </a:solidFill>
              </a:rPr>
              <a:t> </a:t>
            </a:r>
          </a:p>
          <a:p>
            <a:pPr lvl="2"/>
            <a:r>
              <a:rPr lang="en-US" sz="1800" dirty="0">
                <a:solidFill>
                  <a:schemeClr val="bg1">
                    <a:lumMod val="50000"/>
                  </a:schemeClr>
                </a:solidFill>
              </a:rPr>
              <a:t>Quantify local power load distributions on castellated and shaped PFCs for ITER and </a:t>
            </a:r>
            <a:r>
              <a:rPr lang="en-US" sz="1800" dirty="0" smtClean="0">
                <a:solidFill>
                  <a:schemeClr val="bg1">
                    <a:lumMod val="50000"/>
                  </a:schemeClr>
                </a:solidFill>
              </a:rPr>
              <a:t>DEMO…</a:t>
            </a:r>
            <a:endParaRPr lang="en-US" sz="1800" dirty="0">
              <a:solidFill>
                <a:schemeClr val="bg1">
                  <a:lumMod val="50000"/>
                </a:schemeClr>
              </a:solidFill>
            </a:endParaRPr>
          </a:p>
          <a:p>
            <a:pPr lvl="2"/>
            <a:r>
              <a:rPr lang="en-US" sz="1800" dirty="0">
                <a:solidFill>
                  <a:schemeClr val="bg1">
                    <a:lumMod val="50000"/>
                  </a:schemeClr>
                </a:solidFill>
              </a:rPr>
              <a:t>Assess the impact of sustained high power / high particle </a:t>
            </a:r>
            <a:r>
              <a:rPr lang="en-US" sz="1800" dirty="0" err="1">
                <a:solidFill>
                  <a:schemeClr val="bg1">
                    <a:lumMod val="50000"/>
                  </a:schemeClr>
                </a:solidFill>
              </a:rPr>
              <a:t>fluence</a:t>
            </a:r>
            <a:r>
              <a:rPr lang="en-US" sz="1800" dirty="0">
                <a:solidFill>
                  <a:schemeClr val="bg1">
                    <a:lumMod val="50000"/>
                  </a:schemeClr>
                </a:solidFill>
              </a:rPr>
              <a:t> plasma </a:t>
            </a:r>
            <a:r>
              <a:rPr lang="en-US" sz="1800" dirty="0" smtClean="0">
                <a:solidFill>
                  <a:schemeClr val="bg1">
                    <a:lumMod val="50000"/>
                  </a:schemeClr>
                </a:solidFill>
              </a:rPr>
              <a:t>…</a:t>
            </a:r>
            <a:endParaRPr lang="en-US" sz="1800" dirty="0">
              <a:solidFill>
                <a:schemeClr val="bg1">
                  <a:lumMod val="50000"/>
                </a:schemeClr>
              </a:solidFill>
            </a:endParaRPr>
          </a:p>
          <a:p>
            <a:pPr lvl="2"/>
            <a:r>
              <a:rPr lang="en-US" sz="1800" dirty="0">
                <a:solidFill>
                  <a:schemeClr val="bg1">
                    <a:lumMod val="50000"/>
                  </a:schemeClr>
                </a:solidFill>
              </a:rPr>
              <a:t>Quantify material erosion sources from metallic walls under ITER relevant plasma conditions </a:t>
            </a:r>
            <a:r>
              <a:rPr lang="en-US" sz="1800" dirty="0" smtClean="0">
                <a:solidFill>
                  <a:schemeClr val="bg1">
                    <a:lumMod val="50000"/>
                  </a:schemeClr>
                </a:solidFill>
              </a:rPr>
              <a:t>…</a:t>
            </a:r>
            <a:endParaRPr lang="en-US" sz="1800" dirty="0">
              <a:solidFill>
                <a:schemeClr val="bg1">
                  <a:lumMod val="50000"/>
                </a:schemeClr>
              </a:solidFill>
            </a:endParaRPr>
          </a:p>
          <a:p>
            <a:pPr lvl="2"/>
            <a:r>
              <a:rPr lang="en-US" sz="1800" dirty="0"/>
              <a:t>Quantify fuel retention in devices with metallic walls, with a focus on long pulse operation (using recent fuel retention diagnostic upgrades such as laser-based diagnostics where available) and </a:t>
            </a:r>
            <a:r>
              <a:rPr lang="en-US" sz="1800" b="1" dirty="0">
                <a:solidFill>
                  <a:schemeClr val="accent1">
                    <a:lumMod val="75000"/>
                  </a:schemeClr>
                </a:solidFill>
              </a:rPr>
              <a:t>including impact of </a:t>
            </a:r>
            <a:r>
              <a:rPr lang="en-US" sz="1800" b="1" dirty="0" err="1">
                <a:solidFill>
                  <a:schemeClr val="accent1">
                    <a:lumMod val="75000"/>
                  </a:schemeClr>
                </a:solidFill>
              </a:rPr>
              <a:t>boronisations</a:t>
            </a:r>
            <a:endParaRPr lang="en-US" sz="1800" b="1" dirty="0">
              <a:solidFill>
                <a:schemeClr val="accent1">
                  <a:lumMod val="75000"/>
                </a:schemeClr>
              </a:solidFill>
            </a:endParaRPr>
          </a:p>
          <a:p>
            <a:pPr lvl="2"/>
            <a:r>
              <a:rPr lang="en-US" sz="1800" dirty="0"/>
              <a:t>Determine fuel-removal in metallic devices in conditions relevant for ITER (</a:t>
            </a:r>
            <a:r>
              <a:rPr lang="en-US" sz="1800" b="1" dirty="0">
                <a:solidFill>
                  <a:schemeClr val="accent1">
                    <a:lumMod val="75000"/>
                  </a:schemeClr>
                </a:solidFill>
              </a:rPr>
              <a:t>including the impact of </a:t>
            </a:r>
            <a:r>
              <a:rPr lang="en-US" sz="1800" b="1" dirty="0" err="1">
                <a:solidFill>
                  <a:schemeClr val="accent1">
                    <a:lumMod val="75000"/>
                  </a:schemeClr>
                </a:solidFill>
              </a:rPr>
              <a:t>boronisation</a:t>
            </a:r>
            <a:r>
              <a:rPr lang="en-US" sz="1800" b="1" dirty="0">
                <a:solidFill>
                  <a:schemeClr val="accent1">
                    <a:lumMod val="75000"/>
                  </a:schemeClr>
                </a:solidFill>
              </a:rPr>
              <a:t>)</a:t>
            </a:r>
            <a:r>
              <a:rPr lang="en-US" sz="1800" dirty="0"/>
              <a:t> and extrapolate to DEMO</a:t>
            </a:r>
          </a:p>
          <a:p>
            <a:pPr lvl="2"/>
            <a:r>
              <a:rPr lang="en-US" sz="1800" b="1" dirty="0">
                <a:solidFill>
                  <a:schemeClr val="accent1">
                    <a:lumMod val="75000"/>
                  </a:schemeClr>
                </a:solidFill>
              </a:rPr>
              <a:t>Assess efficiency and lifetime of conditioning methods in metallic devices, with a focus on </a:t>
            </a:r>
            <a:r>
              <a:rPr lang="en-US" sz="1800" b="1" dirty="0" err="1" smtClean="0">
                <a:solidFill>
                  <a:schemeClr val="accent1">
                    <a:lumMod val="75000"/>
                  </a:schemeClr>
                </a:solidFill>
              </a:rPr>
              <a:t>boronisation</a:t>
            </a:r>
            <a:endParaRPr lang="en-US" sz="1800" b="1" dirty="0" smtClean="0">
              <a:solidFill>
                <a:schemeClr val="accent1">
                  <a:lumMod val="75000"/>
                </a:schemeClr>
              </a:solidFill>
            </a:endParaRPr>
          </a:p>
        </p:txBody>
      </p:sp>
      <p:sp>
        <p:nvSpPr>
          <p:cNvPr id="14" name="Espace réservé du contenu 2">
            <a:extLst>
              <a:ext uri="{FF2B5EF4-FFF2-40B4-BE49-F238E27FC236}">
                <a16:creationId xmlns:a16="http://schemas.microsoft.com/office/drawing/2014/main" id="{BD2E413D-76E6-5233-CF73-FD49BCAF474D}"/>
              </a:ext>
            </a:extLst>
          </p:cNvPr>
          <p:cNvSpPr txBox="1">
            <a:spLocks/>
          </p:cNvSpPr>
          <p:nvPr/>
        </p:nvSpPr>
        <p:spPr bwMode="auto">
          <a:xfrm>
            <a:off x="464876" y="4977103"/>
            <a:ext cx="11448138" cy="727467"/>
          </a:xfrm>
          <a:prstGeom prst="rect">
            <a:avLst/>
          </a:prstGeom>
        </p:spPr>
        <p:txBody>
          <a:bodyPr vert="horz" lIns="0" tIns="45720" rIns="0" bIns="45720" rtlCol="0">
            <a:noAutofit/>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2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2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b="1" dirty="0" smtClean="0">
                <a:solidFill>
                  <a:srgbClr val="FF0000"/>
                </a:solidFill>
              </a:rPr>
              <a:t>Deadline October 11</a:t>
            </a:r>
          </a:p>
          <a:p>
            <a:pPr lvl="2"/>
            <a:r>
              <a:rPr lang="en-US" sz="1800" dirty="0" smtClean="0"/>
              <a:t>All details on WP TE wiki : </a:t>
            </a:r>
            <a:endParaRPr lang="en-US" sz="1800" b="1" dirty="0">
              <a:solidFill>
                <a:schemeClr val="accent1">
                  <a:lumMod val="75000"/>
                </a:schemeClr>
              </a:solidFill>
            </a:endParaRPr>
          </a:p>
        </p:txBody>
      </p:sp>
    </p:spTree>
    <p:extLst>
      <p:ext uri="{BB962C8B-B14F-4D97-AF65-F5344CB8AC3E}">
        <p14:creationId xmlns:p14="http://schemas.microsoft.com/office/powerpoint/2010/main" val="3869307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fr-FR" dirty="0" err="1" smtClean="0"/>
              <a:t>Outline</a:t>
            </a:r>
            <a:endParaRPr dirty="0"/>
          </a:p>
        </p:txBody>
      </p:sp>
      <p:sp>
        <p:nvSpPr>
          <p:cNvPr id="4" name="Footer Placeholder 3"/>
          <p:cNvSpPr>
            <a:spLocks noGrp="1"/>
          </p:cNvSpPr>
          <p:nvPr>
            <p:ph type="ftr" sz="quarter" idx="11"/>
          </p:nvPr>
        </p:nvSpPr>
        <p:spPr bwMode="auto">
          <a:xfrm>
            <a:off x="825624" y="6555770"/>
            <a:ext cx="3994732" cy="302230"/>
          </a:xfrm>
        </p:spPr>
        <p:txBody>
          <a:bodyPr/>
          <a:lstStyle/>
          <a:p>
            <a:pPr>
              <a:defRPr/>
            </a:pPr>
            <a:r>
              <a:rPr lang="en-GB" dirty="0" smtClean="0">
                <a:solidFill>
                  <a:prstClr val="white"/>
                </a:solidFill>
              </a:rPr>
              <a:t>E. </a:t>
            </a:r>
            <a:r>
              <a:rPr lang="en-GB" dirty="0" err="1" smtClean="0">
                <a:solidFill>
                  <a:prstClr val="white"/>
                </a:solidFill>
              </a:rPr>
              <a:t>Tsitrone</a:t>
            </a:r>
            <a:r>
              <a:rPr lang="en-GB" dirty="0" smtClean="0">
                <a:solidFill>
                  <a:prstClr val="white"/>
                </a:solidFill>
              </a:rPr>
              <a:t> | TE-PWIE workshop </a:t>
            </a:r>
            <a:r>
              <a:rPr lang="en-GB" dirty="0">
                <a:solidFill>
                  <a:prstClr val="white"/>
                </a:solidFill>
              </a:rPr>
              <a:t>| S</a:t>
            </a:r>
            <a:r>
              <a:rPr lang="en-GB" dirty="0" smtClean="0">
                <a:solidFill>
                  <a:prstClr val="white"/>
                </a:solidFill>
              </a:rPr>
              <a:t>eptember 17 2024</a:t>
            </a:r>
            <a:endParaRPr lang="en-GB" dirty="0"/>
          </a:p>
        </p:txBody>
      </p:sp>
      <p:sp>
        <p:nvSpPr>
          <p:cNvPr id="5" name="Slide Number Placeholder 4"/>
          <p:cNvSpPr>
            <a:spLocks noGrp="1"/>
          </p:cNvSpPr>
          <p:nvPr>
            <p:ph type="sldNum" sz="quarter" idx="12"/>
          </p:nvPr>
        </p:nvSpPr>
        <p:spPr bwMode="auto"/>
        <p:txBody>
          <a:bodyPr/>
          <a:lstStyle/>
          <a:p>
            <a:pPr>
              <a:defRPr/>
            </a:pPr>
            <a:fld id="{6A6D9FA1-99C7-4910-8E32-B85D378B0060}" type="slidenum">
              <a:rPr lang="en-GB">
                <a:solidFill>
                  <a:prstClr val="white"/>
                </a:solidFill>
              </a:rPr>
              <a:t>14</a:t>
            </a:fld>
            <a:endParaRPr lang="en-GB">
              <a:solidFill>
                <a:prstClr val="white"/>
              </a:solidFill>
            </a:endParaRPr>
          </a:p>
        </p:txBody>
      </p:sp>
      <p:sp>
        <p:nvSpPr>
          <p:cNvPr id="6" name="Rectangle 5"/>
          <p:cNvSpPr/>
          <p:nvPr/>
        </p:nvSpPr>
        <p:spPr>
          <a:xfrm>
            <a:off x="510786" y="982432"/>
            <a:ext cx="10811970" cy="707886"/>
          </a:xfrm>
          <a:prstGeom prst="rect">
            <a:avLst/>
          </a:prstGeom>
        </p:spPr>
        <p:txBody>
          <a:bodyPr wrap="square">
            <a:spAutoFit/>
          </a:bodyPr>
          <a:lstStyle/>
          <a:p>
            <a:r>
              <a:rPr lang="fr-FR" sz="2000" i="1" dirty="0">
                <a:latin typeface="Calibri" panose="020F0502020204030204" pitchFamily="34" charset="0"/>
                <a:ea typeface="Calibri" panose="020F0502020204030204" pitchFamily="34" charset="0"/>
              </a:rPr>
              <a:t>EU has a good portfolio of </a:t>
            </a:r>
            <a:r>
              <a:rPr lang="fr-FR" sz="2000" i="1" dirty="0" err="1">
                <a:latin typeface="Calibri" panose="020F0502020204030204" pitchFamily="34" charset="0"/>
                <a:ea typeface="Calibri" panose="020F0502020204030204" pitchFamily="34" charset="0"/>
              </a:rPr>
              <a:t>metallic</a:t>
            </a:r>
            <a:r>
              <a:rPr lang="fr-FR" sz="2000" i="1" dirty="0">
                <a:latin typeface="Calibri" panose="020F0502020204030204" pitchFamily="34" charset="0"/>
                <a:ea typeface="Calibri" panose="020F0502020204030204" pitchFamily="34" charset="0"/>
              </a:rPr>
              <a:t> machines to </a:t>
            </a:r>
            <a:r>
              <a:rPr lang="fr-FR" sz="2000" i="1" dirty="0" err="1">
                <a:latin typeface="Calibri" panose="020F0502020204030204" pitchFamily="34" charset="0"/>
                <a:ea typeface="Calibri" panose="020F0502020204030204" pitchFamily="34" charset="0"/>
              </a:rPr>
              <a:t>study</a:t>
            </a:r>
            <a:r>
              <a:rPr lang="fr-FR" sz="2000" i="1" dirty="0">
                <a:latin typeface="Calibri" panose="020F0502020204030204" pitchFamily="34" charset="0"/>
                <a:ea typeface="Calibri" panose="020F0502020204030204" pitchFamily="34" charset="0"/>
              </a:rPr>
              <a:t> </a:t>
            </a:r>
            <a:r>
              <a:rPr lang="fr-FR" sz="2000" i="1" dirty="0" err="1" smtClean="0">
                <a:latin typeface="Calibri" panose="020F0502020204030204" pitchFamily="34" charset="0"/>
                <a:ea typeface="Calibri" panose="020F0502020204030204" pitchFamily="34" charset="0"/>
              </a:rPr>
              <a:t>boronisation</a:t>
            </a:r>
            <a:r>
              <a:rPr lang="fr-FR" sz="2000" i="1" dirty="0" smtClean="0">
                <a:latin typeface="Calibri" panose="020F0502020204030204" pitchFamily="34" charset="0"/>
                <a:ea typeface="Calibri" panose="020F0502020204030204" pitchFamily="34" charset="0"/>
              </a:rPr>
              <a:t> in support of the new ITER </a:t>
            </a:r>
            <a:r>
              <a:rPr lang="fr-FR" sz="2000" i="1" dirty="0" err="1" smtClean="0">
                <a:latin typeface="Calibri" panose="020F0502020204030204" pitchFamily="34" charset="0"/>
                <a:ea typeface="Calibri" panose="020F0502020204030204" pitchFamily="34" charset="0"/>
              </a:rPr>
              <a:t>baseline</a:t>
            </a:r>
            <a:r>
              <a:rPr lang="fr-FR" sz="2000" i="1" dirty="0" smtClean="0">
                <a:latin typeface="Calibri" panose="020F0502020204030204" pitchFamily="34" charset="0"/>
                <a:ea typeface="Calibri" panose="020F0502020204030204" pitchFamily="34" charset="0"/>
              </a:rPr>
              <a:t> : AUG and WEST</a:t>
            </a:r>
            <a:endParaRPr lang="fr-FR" sz="2000" i="1" dirty="0"/>
          </a:p>
        </p:txBody>
      </p:sp>
      <p:sp>
        <p:nvSpPr>
          <p:cNvPr id="12" name="Title 1"/>
          <p:cNvSpPr txBox="1">
            <a:spLocks/>
          </p:cNvSpPr>
          <p:nvPr/>
        </p:nvSpPr>
        <p:spPr bwMode="auto">
          <a:xfrm>
            <a:off x="303594" y="2139847"/>
            <a:ext cx="10782095" cy="457200"/>
          </a:xfrm>
          <a:prstGeom prst="rect">
            <a:avLst/>
          </a:prstGeom>
        </p:spPr>
        <p:txBody>
          <a:bodyPr vert="horz" lIns="91440" tIns="45720" rIns="91440" bIns="45720" rtlCol="0" anchor="ctr">
            <a:noAutofit/>
          </a:bodyPr>
          <a:lstStyle>
            <a:lvl1pPr algn="l" defTabSz="685800">
              <a:lnSpc>
                <a:spcPts val="2400"/>
              </a:lnSpc>
              <a:spcBef>
                <a:spcPts val="0"/>
              </a:spcBef>
              <a:buNone/>
              <a:defRPr sz="2800" b="1">
                <a:solidFill>
                  <a:schemeClr val="tx2"/>
                </a:solidFill>
                <a:latin typeface="+mn-lt"/>
                <a:ea typeface="+mj-ea"/>
                <a:cs typeface="Arial"/>
              </a:defRPr>
            </a:lvl1pPr>
          </a:lstStyle>
          <a:p>
            <a:pPr marL="457200" indent="-457200">
              <a:buFont typeface="Arial" panose="020B0604020202020204" pitchFamily="34" charset="0"/>
              <a:buChar char="•"/>
              <a:defRPr/>
            </a:pPr>
            <a:r>
              <a:rPr lang="fr-FR" dirty="0" err="1" smtClean="0"/>
              <a:t>Current</a:t>
            </a:r>
            <a:r>
              <a:rPr lang="fr-FR" dirty="0" smtClean="0"/>
              <a:t> </a:t>
            </a:r>
            <a:r>
              <a:rPr lang="fr-FR" dirty="0" err="1" smtClean="0"/>
              <a:t>status</a:t>
            </a:r>
            <a:r>
              <a:rPr lang="fr-FR" dirty="0" smtClean="0"/>
              <a:t> of </a:t>
            </a:r>
            <a:r>
              <a:rPr lang="fr-FR" dirty="0" err="1" smtClean="0"/>
              <a:t>knowledge</a:t>
            </a:r>
            <a:r>
              <a:rPr lang="fr-FR" dirty="0" smtClean="0"/>
              <a:t> on </a:t>
            </a:r>
            <a:r>
              <a:rPr lang="fr-FR" dirty="0" err="1" smtClean="0"/>
              <a:t>boronisation</a:t>
            </a:r>
            <a:r>
              <a:rPr lang="fr-FR" dirty="0" smtClean="0"/>
              <a:t> </a:t>
            </a:r>
            <a:r>
              <a:rPr lang="fr-FR" dirty="0" err="1" smtClean="0"/>
              <a:t>from</a:t>
            </a:r>
            <a:r>
              <a:rPr lang="fr-FR" dirty="0" smtClean="0"/>
              <a:t> WP TE </a:t>
            </a:r>
            <a:r>
              <a:rPr lang="fr-FR" dirty="0" err="1" smtClean="0"/>
              <a:t>devices</a:t>
            </a:r>
            <a:endParaRPr lang="fr-FR" dirty="0" smtClean="0"/>
          </a:p>
        </p:txBody>
      </p:sp>
      <p:sp>
        <p:nvSpPr>
          <p:cNvPr id="13" name="Title 1"/>
          <p:cNvSpPr txBox="1">
            <a:spLocks/>
          </p:cNvSpPr>
          <p:nvPr/>
        </p:nvSpPr>
        <p:spPr bwMode="auto">
          <a:xfrm>
            <a:off x="1248886" y="2686755"/>
            <a:ext cx="9451776" cy="1071222"/>
          </a:xfrm>
          <a:prstGeom prst="rect">
            <a:avLst/>
          </a:prstGeom>
        </p:spPr>
        <p:txBody>
          <a:bodyPr vert="horz" lIns="91440" tIns="45720" rIns="91440" bIns="45720" rtlCol="0" anchor="ctr">
            <a:noAutofit/>
          </a:bodyPr>
          <a:lstStyle>
            <a:lvl1pPr algn="l" defTabSz="685800">
              <a:lnSpc>
                <a:spcPts val="2400"/>
              </a:lnSpc>
              <a:spcBef>
                <a:spcPts val="0"/>
              </a:spcBef>
              <a:buNone/>
              <a:defRPr sz="2800" b="1">
                <a:solidFill>
                  <a:schemeClr val="tx2"/>
                </a:solidFill>
                <a:latin typeface="+mn-lt"/>
                <a:ea typeface="+mj-ea"/>
                <a:cs typeface="Arial"/>
              </a:defRPr>
            </a:lvl1pPr>
          </a:lstStyle>
          <a:p>
            <a:pPr marL="457200" indent="-457200">
              <a:buFont typeface="Arial" panose="020B0604020202020204" pitchFamily="34" charset="0"/>
              <a:buChar char="•"/>
              <a:defRPr/>
            </a:pPr>
            <a:r>
              <a:rPr lang="fr-FR" dirty="0" smtClean="0"/>
              <a:t>Impact of </a:t>
            </a:r>
            <a:r>
              <a:rPr lang="fr-FR" dirty="0" err="1" smtClean="0"/>
              <a:t>boronisation</a:t>
            </a:r>
            <a:r>
              <a:rPr lang="fr-FR" dirty="0" smtClean="0"/>
              <a:t> on plasma </a:t>
            </a:r>
            <a:r>
              <a:rPr lang="fr-FR" dirty="0" err="1" smtClean="0"/>
              <a:t>operation</a:t>
            </a:r>
            <a:endParaRPr lang="fr-FR" dirty="0" smtClean="0"/>
          </a:p>
          <a:p>
            <a:pPr marL="457200" indent="-457200">
              <a:buFont typeface="Arial" panose="020B0604020202020204" pitchFamily="34" charset="0"/>
              <a:buChar char="•"/>
              <a:defRPr/>
            </a:pPr>
            <a:r>
              <a:rPr lang="fr-FR" dirty="0" smtClean="0"/>
              <a:t>Distribution of </a:t>
            </a:r>
            <a:r>
              <a:rPr lang="fr-FR" dirty="0" err="1" smtClean="0"/>
              <a:t>boron</a:t>
            </a:r>
            <a:r>
              <a:rPr lang="fr-FR" dirty="0" smtClean="0"/>
              <a:t> </a:t>
            </a:r>
            <a:r>
              <a:rPr lang="fr-FR" dirty="0" err="1" smtClean="0"/>
              <a:t>layers</a:t>
            </a:r>
            <a:r>
              <a:rPr lang="fr-FR" dirty="0" smtClean="0"/>
              <a:t> in the </a:t>
            </a:r>
            <a:r>
              <a:rPr lang="fr-FR" dirty="0" err="1" smtClean="0"/>
              <a:t>vessel</a:t>
            </a:r>
            <a:endParaRPr lang="fr-FR" dirty="0" smtClean="0"/>
          </a:p>
          <a:p>
            <a:pPr marL="457200" indent="-457200">
              <a:buFont typeface="Arial" panose="020B0604020202020204" pitchFamily="34" charset="0"/>
              <a:buChar char="•"/>
              <a:defRPr/>
            </a:pPr>
            <a:endParaRPr lang="fr-FR" dirty="0" smtClean="0"/>
          </a:p>
        </p:txBody>
      </p:sp>
      <p:sp>
        <p:nvSpPr>
          <p:cNvPr id="14" name="Title 1"/>
          <p:cNvSpPr txBox="1">
            <a:spLocks/>
          </p:cNvSpPr>
          <p:nvPr/>
        </p:nvSpPr>
        <p:spPr bwMode="auto">
          <a:xfrm>
            <a:off x="303595" y="3801694"/>
            <a:ext cx="9451776" cy="457200"/>
          </a:xfrm>
          <a:prstGeom prst="rect">
            <a:avLst/>
          </a:prstGeom>
        </p:spPr>
        <p:txBody>
          <a:bodyPr vert="horz" lIns="91440" tIns="45720" rIns="91440" bIns="45720" rtlCol="0" anchor="ctr">
            <a:noAutofit/>
          </a:bodyPr>
          <a:lstStyle>
            <a:lvl1pPr algn="l" defTabSz="685800">
              <a:lnSpc>
                <a:spcPts val="2400"/>
              </a:lnSpc>
              <a:spcBef>
                <a:spcPts val="0"/>
              </a:spcBef>
              <a:buNone/>
              <a:defRPr sz="2800" b="1">
                <a:solidFill>
                  <a:schemeClr val="tx2"/>
                </a:solidFill>
                <a:latin typeface="+mn-lt"/>
                <a:ea typeface="+mj-ea"/>
                <a:cs typeface="Arial"/>
              </a:defRPr>
            </a:lvl1pPr>
          </a:lstStyle>
          <a:p>
            <a:pPr marL="457200" indent="-457200">
              <a:buFont typeface="Arial" panose="020B0604020202020204" pitchFamily="34" charset="0"/>
              <a:buChar char="•"/>
              <a:defRPr/>
            </a:pPr>
            <a:r>
              <a:rPr lang="fr-FR" dirty="0" smtClean="0"/>
              <a:t>Plans for AUG/WEST in 2024-2025</a:t>
            </a:r>
          </a:p>
        </p:txBody>
      </p:sp>
      <p:sp>
        <p:nvSpPr>
          <p:cNvPr id="9" name="Title 1"/>
          <p:cNvSpPr txBox="1">
            <a:spLocks/>
          </p:cNvSpPr>
          <p:nvPr/>
        </p:nvSpPr>
        <p:spPr bwMode="auto">
          <a:xfrm>
            <a:off x="303595" y="4754414"/>
            <a:ext cx="9451776" cy="457200"/>
          </a:xfrm>
          <a:prstGeom prst="rect">
            <a:avLst/>
          </a:prstGeom>
        </p:spPr>
        <p:txBody>
          <a:bodyPr vert="horz" lIns="91440" tIns="45720" rIns="91440" bIns="45720" rtlCol="0" anchor="ctr">
            <a:noAutofit/>
          </a:bodyPr>
          <a:lstStyle>
            <a:lvl1pPr algn="l" defTabSz="685800">
              <a:lnSpc>
                <a:spcPts val="2400"/>
              </a:lnSpc>
              <a:spcBef>
                <a:spcPts val="0"/>
              </a:spcBef>
              <a:buNone/>
              <a:defRPr sz="2800" b="1">
                <a:solidFill>
                  <a:schemeClr val="tx2"/>
                </a:solidFill>
                <a:latin typeface="+mn-lt"/>
                <a:ea typeface="+mj-ea"/>
                <a:cs typeface="Arial"/>
              </a:defRPr>
            </a:lvl1pPr>
          </a:lstStyle>
          <a:p>
            <a:pPr marL="457200" indent="-457200">
              <a:buFont typeface="Arial" panose="020B0604020202020204" pitchFamily="34" charset="0"/>
              <a:buChar char="•"/>
              <a:defRPr/>
            </a:pPr>
            <a:r>
              <a:rPr lang="fr-FR" dirty="0" err="1" smtClean="0">
                <a:solidFill>
                  <a:srgbClr val="FF0000"/>
                </a:solidFill>
              </a:rPr>
              <a:t>Summary</a:t>
            </a:r>
            <a:endParaRPr lang="fr-FR" dirty="0" smtClean="0">
              <a:solidFill>
                <a:srgbClr val="FF0000"/>
              </a:solidFill>
            </a:endParaRPr>
          </a:p>
        </p:txBody>
      </p:sp>
    </p:spTree>
    <p:extLst>
      <p:ext uri="{BB962C8B-B14F-4D97-AF65-F5344CB8AC3E}">
        <p14:creationId xmlns:p14="http://schemas.microsoft.com/office/powerpoint/2010/main" val="1918788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fr-FR" dirty="0" err="1" smtClean="0"/>
              <a:t>Summary</a:t>
            </a:r>
            <a:endParaRPr dirty="0"/>
          </a:p>
        </p:txBody>
      </p:sp>
      <p:sp>
        <p:nvSpPr>
          <p:cNvPr id="4" name="Footer Placeholder 3"/>
          <p:cNvSpPr>
            <a:spLocks noGrp="1"/>
          </p:cNvSpPr>
          <p:nvPr>
            <p:ph type="ftr" sz="quarter" idx="11"/>
          </p:nvPr>
        </p:nvSpPr>
        <p:spPr bwMode="auto">
          <a:xfrm>
            <a:off x="825624" y="6555770"/>
            <a:ext cx="3994732" cy="302230"/>
          </a:xfrm>
        </p:spPr>
        <p:txBody>
          <a:bodyPr/>
          <a:lstStyle/>
          <a:p>
            <a:pPr>
              <a:defRPr/>
            </a:pPr>
            <a:r>
              <a:rPr lang="en-GB" dirty="0" smtClean="0">
                <a:solidFill>
                  <a:prstClr val="white"/>
                </a:solidFill>
              </a:rPr>
              <a:t>E. </a:t>
            </a:r>
            <a:r>
              <a:rPr lang="en-GB" dirty="0" err="1" smtClean="0">
                <a:solidFill>
                  <a:prstClr val="white"/>
                </a:solidFill>
              </a:rPr>
              <a:t>Tsitrone</a:t>
            </a:r>
            <a:r>
              <a:rPr lang="en-GB" dirty="0" smtClean="0">
                <a:solidFill>
                  <a:prstClr val="white"/>
                </a:solidFill>
              </a:rPr>
              <a:t> | TE-PWIE workshop </a:t>
            </a:r>
            <a:r>
              <a:rPr lang="en-GB" dirty="0">
                <a:solidFill>
                  <a:prstClr val="white"/>
                </a:solidFill>
              </a:rPr>
              <a:t>| S</a:t>
            </a:r>
            <a:r>
              <a:rPr lang="en-GB" dirty="0" smtClean="0">
                <a:solidFill>
                  <a:prstClr val="white"/>
                </a:solidFill>
              </a:rPr>
              <a:t>eptember 17 2024</a:t>
            </a:r>
            <a:endParaRPr lang="en-GB" dirty="0"/>
          </a:p>
        </p:txBody>
      </p:sp>
      <p:sp>
        <p:nvSpPr>
          <p:cNvPr id="5" name="Slide Number Placeholder 4"/>
          <p:cNvSpPr>
            <a:spLocks noGrp="1"/>
          </p:cNvSpPr>
          <p:nvPr>
            <p:ph type="sldNum" sz="quarter" idx="12"/>
          </p:nvPr>
        </p:nvSpPr>
        <p:spPr bwMode="auto"/>
        <p:txBody>
          <a:bodyPr/>
          <a:lstStyle/>
          <a:p>
            <a:pPr>
              <a:defRPr/>
            </a:pPr>
            <a:fld id="{6A6D9FA1-99C7-4910-8E32-B85D378B0060}" type="slidenum">
              <a:rPr lang="en-GB">
                <a:solidFill>
                  <a:prstClr val="white"/>
                </a:solidFill>
              </a:rPr>
              <a:t>15</a:t>
            </a:fld>
            <a:endParaRPr lang="en-GB">
              <a:solidFill>
                <a:prstClr val="white"/>
              </a:solidFill>
            </a:endParaRPr>
          </a:p>
        </p:txBody>
      </p:sp>
      <p:sp>
        <p:nvSpPr>
          <p:cNvPr id="6" name="Espace réservé du contenu 2">
            <a:extLst>
              <a:ext uri="{FF2B5EF4-FFF2-40B4-BE49-F238E27FC236}">
                <a16:creationId xmlns:a16="http://schemas.microsoft.com/office/drawing/2014/main" id="{BD2E413D-76E6-5233-CF73-FD49BCAF474D}"/>
              </a:ext>
            </a:extLst>
          </p:cNvPr>
          <p:cNvSpPr txBox="1">
            <a:spLocks/>
          </p:cNvSpPr>
          <p:nvPr/>
        </p:nvSpPr>
        <p:spPr bwMode="auto">
          <a:xfrm>
            <a:off x="360040" y="732172"/>
            <a:ext cx="9777382" cy="2293250"/>
          </a:xfrm>
          <a:prstGeom prst="rect">
            <a:avLst/>
          </a:prstGeom>
        </p:spPr>
        <p:txBody>
          <a:bodyPr vert="horz" lIns="0" tIns="45720" rIns="0" bIns="45720" rtlCol="0">
            <a:noAutofit/>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2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2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US" sz="2000" b="1" dirty="0" err="1" smtClean="0">
                <a:solidFill>
                  <a:srgbClr val="FF0000"/>
                </a:solidFill>
              </a:rPr>
              <a:t>Boronisation</a:t>
            </a:r>
            <a:r>
              <a:rPr lang="en-US" sz="2000" b="1" dirty="0" smtClean="0">
                <a:solidFill>
                  <a:srgbClr val="FF0000"/>
                </a:solidFill>
              </a:rPr>
              <a:t> routinely used in AUG / WEST :</a:t>
            </a:r>
          </a:p>
          <a:p>
            <a:pPr marL="0" lvl="1" indent="0">
              <a:buNone/>
            </a:pPr>
            <a:r>
              <a:rPr lang="en-US" sz="2000" dirty="0"/>
              <a:t>A</a:t>
            </a:r>
            <a:r>
              <a:rPr lang="en-US" sz="2000" dirty="0" smtClean="0"/>
              <a:t>fter a vent and/or to access specific plasma conditions</a:t>
            </a:r>
          </a:p>
          <a:p>
            <a:pPr lvl="3"/>
            <a:r>
              <a:rPr lang="en-US" sz="2000" dirty="0"/>
              <a:t>H</a:t>
            </a:r>
            <a:r>
              <a:rPr lang="en-US" sz="2000" dirty="0" smtClean="0"/>
              <a:t>igh Z material coverage by B in plasma exposed area (transient)</a:t>
            </a:r>
          </a:p>
          <a:p>
            <a:pPr lvl="3"/>
            <a:r>
              <a:rPr lang="en-US" sz="2000" dirty="0" smtClean="0">
                <a:sym typeface="Wingdings" panose="05000000000000000000" pitchFamily="2" charset="2"/>
              </a:rPr>
              <a:t>Reduction of D recycling / enhanced wall pumping (transient)</a:t>
            </a:r>
            <a:endParaRPr lang="en-US" sz="2000" dirty="0" smtClean="0"/>
          </a:p>
          <a:p>
            <a:pPr lvl="3"/>
            <a:r>
              <a:rPr lang="en-US" sz="2000" dirty="0" smtClean="0"/>
              <a:t>O </a:t>
            </a:r>
            <a:r>
              <a:rPr lang="en-US" sz="2000" dirty="0" err="1" smtClean="0"/>
              <a:t>gettering</a:t>
            </a:r>
            <a:r>
              <a:rPr lang="en-US" sz="2000" dirty="0" smtClean="0"/>
              <a:t> (</a:t>
            </a:r>
            <a:r>
              <a:rPr lang="en-US" sz="2000" dirty="0" smtClean="0">
                <a:sym typeface="Wingdings" panose="05000000000000000000" pitchFamily="2" charset="2"/>
              </a:rPr>
              <a:t> decrease of W sputtering by impurities) (longer term)</a:t>
            </a:r>
          </a:p>
          <a:p>
            <a:pPr lvl="2">
              <a:buFont typeface="Wingdings" panose="05000000000000000000" pitchFamily="2" charset="2"/>
              <a:buChar char="è"/>
            </a:pPr>
            <a:r>
              <a:rPr lang="en-US" sz="2000" dirty="0" smtClean="0">
                <a:solidFill>
                  <a:srgbClr val="0070C0"/>
                </a:solidFill>
              </a:rPr>
              <a:t>Used to gain experimental time (“kitchen physics” based on TEXTOR recipe)</a:t>
            </a:r>
          </a:p>
          <a:p>
            <a:pPr lvl="2">
              <a:buFont typeface="Wingdings" panose="05000000000000000000" pitchFamily="2" charset="2"/>
              <a:buChar char="è"/>
            </a:pPr>
            <a:r>
              <a:rPr lang="en-US" sz="2000" dirty="0" smtClean="0">
                <a:solidFill>
                  <a:srgbClr val="0070C0"/>
                </a:solidFill>
              </a:rPr>
              <a:t>B chemistry complex (and largely unknown in tokamak conditions)</a:t>
            </a:r>
          </a:p>
        </p:txBody>
      </p:sp>
      <p:sp>
        <p:nvSpPr>
          <p:cNvPr id="7" name="Espace réservé du contenu 2">
            <a:extLst>
              <a:ext uri="{FF2B5EF4-FFF2-40B4-BE49-F238E27FC236}">
                <a16:creationId xmlns:a16="http://schemas.microsoft.com/office/drawing/2014/main" id="{BD2E413D-76E6-5233-CF73-FD49BCAF474D}"/>
              </a:ext>
            </a:extLst>
          </p:cNvPr>
          <p:cNvSpPr txBox="1">
            <a:spLocks/>
          </p:cNvSpPr>
          <p:nvPr/>
        </p:nvSpPr>
        <p:spPr bwMode="auto">
          <a:xfrm>
            <a:off x="239251" y="3474438"/>
            <a:ext cx="10940138" cy="2293250"/>
          </a:xfrm>
          <a:prstGeom prst="rect">
            <a:avLst/>
          </a:prstGeom>
        </p:spPr>
        <p:txBody>
          <a:bodyPr vert="horz" lIns="0" tIns="45720" rIns="0" bIns="45720" rtlCol="0">
            <a:noAutofit/>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2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2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US" sz="2000" b="1" dirty="0" smtClean="0">
                <a:solidFill>
                  <a:srgbClr val="FF0000"/>
                </a:solidFill>
              </a:rPr>
              <a:t>New focus as required for full W ITER configuration </a:t>
            </a:r>
            <a:r>
              <a:rPr lang="en-US" sz="2000" dirty="0" smtClean="0">
                <a:solidFill>
                  <a:srgbClr val="FF0000"/>
                </a:solidFill>
              </a:rPr>
              <a:t>:</a:t>
            </a:r>
          </a:p>
          <a:p>
            <a:pPr lvl="3"/>
            <a:r>
              <a:rPr lang="en-US" sz="2000" dirty="0" smtClean="0"/>
              <a:t>Optimize </a:t>
            </a:r>
            <a:r>
              <a:rPr lang="en-US" sz="2000" dirty="0" err="1" smtClean="0"/>
              <a:t>boronisation</a:t>
            </a:r>
            <a:r>
              <a:rPr lang="en-US" sz="2000" dirty="0" smtClean="0"/>
              <a:t> parameters for ITER (electrodes, injection points, wall temperature </a:t>
            </a:r>
            <a:r>
              <a:rPr lang="en-US" sz="2000" dirty="0" err="1" smtClean="0"/>
              <a:t>etc</a:t>
            </a:r>
            <a:r>
              <a:rPr lang="en-US" sz="2000" dirty="0" smtClean="0"/>
              <a:t> </a:t>
            </a:r>
            <a:r>
              <a:rPr lang="en-US" sz="2000" dirty="0" smtClean="0">
                <a:sym typeface="Wingdings" panose="05000000000000000000" pitchFamily="2" charset="2"/>
              </a:rPr>
              <a:t> </a:t>
            </a:r>
            <a:r>
              <a:rPr lang="en-US" sz="2000" dirty="0" smtClean="0"/>
              <a:t>design) and assess frequency required (conservative IO estimate : up to once every 2 weeks)</a:t>
            </a:r>
          </a:p>
          <a:p>
            <a:pPr lvl="3"/>
            <a:r>
              <a:rPr lang="en-US" sz="2000" dirty="0" smtClean="0"/>
              <a:t>Impact of B on fuel retention / removal (D/B, disentangling B vs C)</a:t>
            </a:r>
          </a:p>
          <a:p>
            <a:pPr lvl="3"/>
            <a:r>
              <a:rPr lang="en-US" sz="2000" dirty="0" smtClean="0">
                <a:sym typeface="Wingdings" panose="05000000000000000000" pitchFamily="2" charset="2"/>
              </a:rPr>
              <a:t>Increased modelling capabilities needed (B deposition from GDB, subsequent B migration during plasma operation, fuel uptake / removal and O </a:t>
            </a:r>
            <a:r>
              <a:rPr lang="en-US" sz="2000" dirty="0" err="1" smtClean="0">
                <a:sym typeface="Wingdings" panose="05000000000000000000" pitchFamily="2" charset="2"/>
              </a:rPr>
              <a:t>gettering</a:t>
            </a:r>
            <a:r>
              <a:rPr lang="en-US" sz="2000" dirty="0" smtClean="0">
                <a:sym typeface="Wingdings" panose="05000000000000000000" pitchFamily="2" charset="2"/>
              </a:rPr>
              <a:t>)</a:t>
            </a:r>
            <a:endParaRPr lang="en-US" sz="2000" dirty="0" smtClean="0"/>
          </a:p>
        </p:txBody>
      </p:sp>
      <p:sp>
        <p:nvSpPr>
          <p:cNvPr id="3" name="Rectangle 2"/>
          <p:cNvSpPr/>
          <p:nvPr/>
        </p:nvSpPr>
        <p:spPr>
          <a:xfrm>
            <a:off x="720080" y="5658550"/>
            <a:ext cx="10999888" cy="707886"/>
          </a:xfrm>
          <a:prstGeom prst="rect">
            <a:avLst/>
          </a:prstGeom>
        </p:spPr>
        <p:txBody>
          <a:bodyPr wrap="square">
            <a:spAutoFit/>
          </a:bodyPr>
          <a:lstStyle/>
          <a:p>
            <a:pPr marL="0" lvl="1" indent="0" algn="ctr">
              <a:buNone/>
            </a:pPr>
            <a:r>
              <a:rPr lang="en-US" sz="2000" dirty="0" smtClean="0">
                <a:solidFill>
                  <a:srgbClr val="FF0000"/>
                </a:solidFill>
              </a:rPr>
              <a:t>Synergies between PWIE / TE : well controlled experiments in linear devices (parametric dependencies) vs integrated tokamak experiments + post mortem analysis of tokamak exposed samples</a:t>
            </a:r>
            <a:endParaRPr lang="en-US" sz="2000" dirty="0">
              <a:solidFill>
                <a:srgbClr val="FF0000"/>
              </a:solidFill>
            </a:endParaRPr>
          </a:p>
        </p:txBody>
      </p:sp>
    </p:spTree>
    <p:extLst>
      <p:ext uri="{BB962C8B-B14F-4D97-AF65-F5344CB8AC3E}">
        <p14:creationId xmlns:p14="http://schemas.microsoft.com/office/powerpoint/2010/main" val="1424307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fr-FR" dirty="0" err="1" smtClean="0"/>
              <a:t>Outline</a:t>
            </a:r>
            <a:endParaRPr dirty="0"/>
          </a:p>
        </p:txBody>
      </p:sp>
      <p:sp>
        <p:nvSpPr>
          <p:cNvPr id="4" name="Footer Placeholder 3"/>
          <p:cNvSpPr>
            <a:spLocks noGrp="1"/>
          </p:cNvSpPr>
          <p:nvPr>
            <p:ph type="ftr" sz="quarter" idx="11"/>
          </p:nvPr>
        </p:nvSpPr>
        <p:spPr bwMode="auto">
          <a:xfrm>
            <a:off x="825624" y="6555770"/>
            <a:ext cx="3994732" cy="302230"/>
          </a:xfrm>
        </p:spPr>
        <p:txBody>
          <a:bodyPr/>
          <a:lstStyle/>
          <a:p>
            <a:pPr>
              <a:defRPr/>
            </a:pPr>
            <a:r>
              <a:rPr lang="en-GB" dirty="0" smtClean="0">
                <a:solidFill>
                  <a:prstClr val="white"/>
                </a:solidFill>
              </a:rPr>
              <a:t>E. </a:t>
            </a:r>
            <a:r>
              <a:rPr lang="en-GB" dirty="0" err="1" smtClean="0">
                <a:solidFill>
                  <a:prstClr val="white"/>
                </a:solidFill>
              </a:rPr>
              <a:t>Tsitrone</a:t>
            </a:r>
            <a:r>
              <a:rPr lang="en-GB" dirty="0" smtClean="0">
                <a:solidFill>
                  <a:prstClr val="white"/>
                </a:solidFill>
              </a:rPr>
              <a:t> | TE-PWIE workshop </a:t>
            </a:r>
            <a:r>
              <a:rPr lang="en-GB" dirty="0">
                <a:solidFill>
                  <a:prstClr val="white"/>
                </a:solidFill>
              </a:rPr>
              <a:t>| S</a:t>
            </a:r>
            <a:r>
              <a:rPr lang="en-GB" dirty="0" smtClean="0">
                <a:solidFill>
                  <a:prstClr val="white"/>
                </a:solidFill>
              </a:rPr>
              <a:t>eptember 17 2024</a:t>
            </a:r>
            <a:endParaRPr lang="en-GB" dirty="0"/>
          </a:p>
        </p:txBody>
      </p:sp>
      <p:sp>
        <p:nvSpPr>
          <p:cNvPr id="5" name="Slide Number Placeholder 4"/>
          <p:cNvSpPr>
            <a:spLocks noGrp="1"/>
          </p:cNvSpPr>
          <p:nvPr>
            <p:ph type="sldNum" sz="quarter" idx="12"/>
          </p:nvPr>
        </p:nvSpPr>
        <p:spPr bwMode="auto"/>
        <p:txBody>
          <a:bodyPr/>
          <a:lstStyle/>
          <a:p>
            <a:pPr>
              <a:defRPr/>
            </a:pPr>
            <a:fld id="{6A6D9FA1-99C7-4910-8E32-B85D378B0060}" type="slidenum">
              <a:rPr lang="en-GB">
                <a:solidFill>
                  <a:prstClr val="white"/>
                </a:solidFill>
              </a:rPr>
              <a:t>2</a:t>
            </a:fld>
            <a:endParaRPr lang="en-GB">
              <a:solidFill>
                <a:prstClr val="white"/>
              </a:solidFill>
            </a:endParaRPr>
          </a:p>
        </p:txBody>
      </p:sp>
      <p:sp>
        <p:nvSpPr>
          <p:cNvPr id="6" name="Rectangle 5"/>
          <p:cNvSpPr/>
          <p:nvPr/>
        </p:nvSpPr>
        <p:spPr>
          <a:xfrm>
            <a:off x="510786" y="982432"/>
            <a:ext cx="10811970" cy="707886"/>
          </a:xfrm>
          <a:prstGeom prst="rect">
            <a:avLst/>
          </a:prstGeom>
        </p:spPr>
        <p:txBody>
          <a:bodyPr wrap="square">
            <a:spAutoFit/>
          </a:bodyPr>
          <a:lstStyle/>
          <a:p>
            <a:r>
              <a:rPr lang="fr-FR" sz="2000" i="1" dirty="0">
                <a:latin typeface="Calibri" panose="020F0502020204030204" pitchFamily="34" charset="0"/>
                <a:ea typeface="Calibri" panose="020F0502020204030204" pitchFamily="34" charset="0"/>
              </a:rPr>
              <a:t>EU has a good portfolio of </a:t>
            </a:r>
            <a:r>
              <a:rPr lang="fr-FR" sz="2000" i="1" dirty="0" err="1">
                <a:latin typeface="Calibri" panose="020F0502020204030204" pitchFamily="34" charset="0"/>
                <a:ea typeface="Calibri" panose="020F0502020204030204" pitchFamily="34" charset="0"/>
              </a:rPr>
              <a:t>metallic</a:t>
            </a:r>
            <a:r>
              <a:rPr lang="fr-FR" sz="2000" i="1" dirty="0">
                <a:latin typeface="Calibri" panose="020F0502020204030204" pitchFamily="34" charset="0"/>
                <a:ea typeface="Calibri" panose="020F0502020204030204" pitchFamily="34" charset="0"/>
              </a:rPr>
              <a:t> machines to </a:t>
            </a:r>
            <a:r>
              <a:rPr lang="fr-FR" sz="2000" i="1" dirty="0" err="1">
                <a:latin typeface="Calibri" panose="020F0502020204030204" pitchFamily="34" charset="0"/>
                <a:ea typeface="Calibri" panose="020F0502020204030204" pitchFamily="34" charset="0"/>
              </a:rPr>
              <a:t>study</a:t>
            </a:r>
            <a:r>
              <a:rPr lang="fr-FR" sz="2000" i="1" dirty="0">
                <a:latin typeface="Calibri" panose="020F0502020204030204" pitchFamily="34" charset="0"/>
                <a:ea typeface="Calibri" panose="020F0502020204030204" pitchFamily="34" charset="0"/>
              </a:rPr>
              <a:t> </a:t>
            </a:r>
            <a:r>
              <a:rPr lang="fr-FR" sz="2000" i="1" dirty="0" err="1" smtClean="0">
                <a:latin typeface="Calibri" panose="020F0502020204030204" pitchFamily="34" charset="0"/>
                <a:ea typeface="Calibri" panose="020F0502020204030204" pitchFamily="34" charset="0"/>
              </a:rPr>
              <a:t>boronisation</a:t>
            </a:r>
            <a:r>
              <a:rPr lang="fr-FR" sz="2000" i="1" dirty="0" smtClean="0">
                <a:latin typeface="Calibri" panose="020F0502020204030204" pitchFamily="34" charset="0"/>
                <a:ea typeface="Calibri" panose="020F0502020204030204" pitchFamily="34" charset="0"/>
              </a:rPr>
              <a:t> in support of the new ITER </a:t>
            </a:r>
            <a:r>
              <a:rPr lang="fr-FR" sz="2000" i="1" dirty="0" err="1" smtClean="0">
                <a:latin typeface="Calibri" panose="020F0502020204030204" pitchFamily="34" charset="0"/>
                <a:ea typeface="Calibri" panose="020F0502020204030204" pitchFamily="34" charset="0"/>
              </a:rPr>
              <a:t>baseline</a:t>
            </a:r>
            <a:r>
              <a:rPr lang="fr-FR" sz="2000" i="1" dirty="0" smtClean="0">
                <a:latin typeface="Calibri" panose="020F0502020204030204" pitchFamily="34" charset="0"/>
                <a:ea typeface="Calibri" panose="020F0502020204030204" pitchFamily="34" charset="0"/>
              </a:rPr>
              <a:t> : AUG and WEST</a:t>
            </a:r>
            <a:endParaRPr lang="fr-FR" sz="2000" i="1" dirty="0"/>
          </a:p>
        </p:txBody>
      </p:sp>
      <p:sp>
        <p:nvSpPr>
          <p:cNvPr id="12" name="Title 1"/>
          <p:cNvSpPr txBox="1">
            <a:spLocks/>
          </p:cNvSpPr>
          <p:nvPr/>
        </p:nvSpPr>
        <p:spPr bwMode="auto">
          <a:xfrm>
            <a:off x="303594" y="2139847"/>
            <a:ext cx="10782095" cy="457200"/>
          </a:xfrm>
          <a:prstGeom prst="rect">
            <a:avLst/>
          </a:prstGeom>
        </p:spPr>
        <p:txBody>
          <a:bodyPr vert="horz" lIns="91440" tIns="45720" rIns="91440" bIns="45720" rtlCol="0" anchor="ctr">
            <a:noAutofit/>
          </a:bodyPr>
          <a:lstStyle>
            <a:lvl1pPr algn="l" defTabSz="685800">
              <a:lnSpc>
                <a:spcPts val="2400"/>
              </a:lnSpc>
              <a:spcBef>
                <a:spcPts val="0"/>
              </a:spcBef>
              <a:buNone/>
              <a:defRPr sz="2800" b="1">
                <a:solidFill>
                  <a:schemeClr val="tx2"/>
                </a:solidFill>
                <a:latin typeface="+mn-lt"/>
                <a:ea typeface="+mj-ea"/>
                <a:cs typeface="Arial"/>
              </a:defRPr>
            </a:lvl1pPr>
          </a:lstStyle>
          <a:p>
            <a:pPr marL="457200" indent="-457200">
              <a:buFont typeface="Arial" panose="020B0604020202020204" pitchFamily="34" charset="0"/>
              <a:buChar char="•"/>
              <a:defRPr/>
            </a:pPr>
            <a:r>
              <a:rPr lang="fr-FR" dirty="0" err="1" smtClean="0"/>
              <a:t>Current</a:t>
            </a:r>
            <a:r>
              <a:rPr lang="fr-FR" dirty="0" smtClean="0"/>
              <a:t> </a:t>
            </a:r>
            <a:r>
              <a:rPr lang="fr-FR" dirty="0" err="1" smtClean="0"/>
              <a:t>status</a:t>
            </a:r>
            <a:r>
              <a:rPr lang="fr-FR" dirty="0" smtClean="0"/>
              <a:t> of </a:t>
            </a:r>
            <a:r>
              <a:rPr lang="fr-FR" dirty="0" err="1" smtClean="0"/>
              <a:t>knowledge</a:t>
            </a:r>
            <a:r>
              <a:rPr lang="fr-FR" dirty="0" smtClean="0"/>
              <a:t> on </a:t>
            </a:r>
            <a:r>
              <a:rPr lang="fr-FR" dirty="0" err="1" smtClean="0"/>
              <a:t>boronisation</a:t>
            </a:r>
            <a:r>
              <a:rPr lang="fr-FR" dirty="0" smtClean="0"/>
              <a:t> </a:t>
            </a:r>
            <a:r>
              <a:rPr lang="fr-FR" dirty="0" err="1" smtClean="0"/>
              <a:t>from</a:t>
            </a:r>
            <a:r>
              <a:rPr lang="fr-FR" dirty="0" smtClean="0"/>
              <a:t> WP TE </a:t>
            </a:r>
            <a:r>
              <a:rPr lang="fr-FR" dirty="0" err="1" smtClean="0"/>
              <a:t>devices</a:t>
            </a:r>
            <a:endParaRPr lang="fr-FR" dirty="0" smtClean="0"/>
          </a:p>
        </p:txBody>
      </p:sp>
      <p:sp>
        <p:nvSpPr>
          <p:cNvPr id="13" name="Title 1"/>
          <p:cNvSpPr txBox="1">
            <a:spLocks/>
          </p:cNvSpPr>
          <p:nvPr/>
        </p:nvSpPr>
        <p:spPr bwMode="auto">
          <a:xfrm>
            <a:off x="1248886" y="2686755"/>
            <a:ext cx="9451776" cy="1071222"/>
          </a:xfrm>
          <a:prstGeom prst="rect">
            <a:avLst/>
          </a:prstGeom>
        </p:spPr>
        <p:txBody>
          <a:bodyPr vert="horz" lIns="91440" tIns="45720" rIns="91440" bIns="45720" rtlCol="0" anchor="ctr">
            <a:noAutofit/>
          </a:bodyPr>
          <a:lstStyle>
            <a:lvl1pPr algn="l" defTabSz="685800">
              <a:lnSpc>
                <a:spcPts val="2400"/>
              </a:lnSpc>
              <a:spcBef>
                <a:spcPts val="0"/>
              </a:spcBef>
              <a:buNone/>
              <a:defRPr sz="2800" b="1">
                <a:solidFill>
                  <a:schemeClr val="tx2"/>
                </a:solidFill>
                <a:latin typeface="+mn-lt"/>
                <a:ea typeface="+mj-ea"/>
                <a:cs typeface="Arial"/>
              </a:defRPr>
            </a:lvl1pPr>
          </a:lstStyle>
          <a:p>
            <a:pPr marL="457200" indent="-457200">
              <a:buFont typeface="Arial" panose="020B0604020202020204" pitchFamily="34" charset="0"/>
              <a:buChar char="•"/>
              <a:defRPr/>
            </a:pPr>
            <a:r>
              <a:rPr lang="fr-FR" dirty="0" smtClean="0"/>
              <a:t>Impact of </a:t>
            </a:r>
            <a:r>
              <a:rPr lang="fr-FR" dirty="0" err="1" smtClean="0"/>
              <a:t>boronisation</a:t>
            </a:r>
            <a:r>
              <a:rPr lang="fr-FR" dirty="0" smtClean="0"/>
              <a:t> on plasma </a:t>
            </a:r>
            <a:r>
              <a:rPr lang="fr-FR" dirty="0" err="1" smtClean="0"/>
              <a:t>operation</a:t>
            </a:r>
            <a:endParaRPr lang="fr-FR" dirty="0" smtClean="0"/>
          </a:p>
          <a:p>
            <a:pPr marL="457200" indent="-457200">
              <a:buFont typeface="Arial" panose="020B0604020202020204" pitchFamily="34" charset="0"/>
              <a:buChar char="•"/>
              <a:defRPr/>
            </a:pPr>
            <a:r>
              <a:rPr lang="fr-FR" dirty="0" smtClean="0"/>
              <a:t>Distribution of </a:t>
            </a:r>
            <a:r>
              <a:rPr lang="fr-FR" dirty="0" err="1" smtClean="0"/>
              <a:t>boron</a:t>
            </a:r>
            <a:r>
              <a:rPr lang="fr-FR" dirty="0" smtClean="0"/>
              <a:t> </a:t>
            </a:r>
            <a:r>
              <a:rPr lang="fr-FR" dirty="0" err="1" smtClean="0"/>
              <a:t>layers</a:t>
            </a:r>
            <a:r>
              <a:rPr lang="fr-FR" dirty="0" smtClean="0"/>
              <a:t> in the </a:t>
            </a:r>
            <a:r>
              <a:rPr lang="fr-FR" dirty="0" err="1" smtClean="0"/>
              <a:t>vessel</a:t>
            </a:r>
            <a:endParaRPr lang="fr-FR" dirty="0" smtClean="0"/>
          </a:p>
          <a:p>
            <a:pPr marL="457200" indent="-457200">
              <a:buFont typeface="Arial" panose="020B0604020202020204" pitchFamily="34" charset="0"/>
              <a:buChar char="•"/>
              <a:defRPr/>
            </a:pPr>
            <a:endParaRPr lang="fr-FR" dirty="0" smtClean="0"/>
          </a:p>
        </p:txBody>
      </p:sp>
      <p:sp>
        <p:nvSpPr>
          <p:cNvPr id="14" name="Title 1"/>
          <p:cNvSpPr txBox="1">
            <a:spLocks/>
          </p:cNvSpPr>
          <p:nvPr/>
        </p:nvSpPr>
        <p:spPr bwMode="auto">
          <a:xfrm>
            <a:off x="303595" y="3801694"/>
            <a:ext cx="9451776" cy="457200"/>
          </a:xfrm>
          <a:prstGeom prst="rect">
            <a:avLst/>
          </a:prstGeom>
        </p:spPr>
        <p:txBody>
          <a:bodyPr vert="horz" lIns="91440" tIns="45720" rIns="91440" bIns="45720" rtlCol="0" anchor="ctr">
            <a:noAutofit/>
          </a:bodyPr>
          <a:lstStyle>
            <a:lvl1pPr algn="l" defTabSz="685800">
              <a:lnSpc>
                <a:spcPts val="2400"/>
              </a:lnSpc>
              <a:spcBef>
                <a:spcPts val="0"/>
              </a:spcBef>
              <a:buNone/>
              <a:defRPr sz="2800" b="1">
                <a:solidFill>
                  <a:schemeClr val="tx2"/>
                </a:solidFill>
                <a:latin typeface="+mn-lt"/>
                <a:ea typeface="+mj-ea"/>
                <a:cs typeface="Arial"/>
              </a:defRPr>
            </a:lvl1pPr>
          </a:lstStyle>
          <a:p>
            <a:pPr marL="457200" indent="-457200">
              <a:buFont typeface="Arial" panose="020B0604020202020204" pitchFamily="34" charset="0"/>
              <a:buChar char="•"/>
              <a:defRPr/>
            </a:pPr>
            <a:r>
              <a:rPr lang="fr-FR" dirty="0" smtClean="0"/>
              <a:t>Plans for AUG/WEST in 2024-2025</a:t>
            </a:r>
          </a:p>
        </p:txBody>
      </p:sp>
      <p:sp>
        <p:nvSpPr>
          <p:cNvPr id="9" name="Title 1"/>
          <p:cNvSpPr txBox="1">
            <a:spLocks/>
          </p:cNvSpPr>
          <p:nvPr/>
        </p:nvSpPr>
        <p:spPr bwMode="auto">
          <a:xfrm>
            <a:off x="303595" y="4754414"/>
            <a:ext cx="9451776" cy="457200"/>
          </a:xfrm>
          <a:prstGeom prst="rect">
            <a:avLst/>
          </a:prstGeom>
        </p:spPr>
        <p:txBody>
          <a:bodyPr vert="horz" lIns="91440" tIns="45720" rIns="91440" bIns="45720" rtlCol="0" anchor="ctr">
            <a:noAutofit/>
          </a:bodyPr>
          <a:lstStyle>
            <a:lvl1pPr algn="l" defTabSz="685800">
              <a:lnSpc>
                <a:spcPts val="2400"/>
              </a:lnSpc>
              <a:spcBef>
                <a:spcPts val="0"/>
              </a:spcBef>
              <a:buNone/>
              <a:defRPr sz="2800" b="1">
                <a:solidFill>
                  <a:schemeClr val="tx2"/>
                </a:solidFill>
                <a:latin typeface="+mn-lt"/>
                <a:ea typeface="+mj-ea"/>
                <a:cs typeface="Arial"/>
              </a:defRPr>
            </a:lvl1pPr>
          </a:lstStyle>
          <a:p>
            <a:pPr marL="457200" indent="-457200">
              <a:buFont typeface="Arial" panose="020B0604020202020204" pitchFamily="34" charset="0"/>
              <a:buChar char="•"/>
              <a:defRPr/>
            </a:pPr>
            <a:r>
              <a:rPr lang="fr-FR" dirty="0" err="1" smtClean="0"/>
              <a:t>Summary</a:t>
            </a:r>
            <a:endParaRPr lang="fr-FR" dirty="0" smtClean="0"/>
          </a:p>
        </p:txBody>
      </p:sp>
    </p:spTree>
    <p:extLst>
      <p:ext uri="{BB962C8B-B14F-4D97-AF65-F5344CB8AC3E}">
        <p14:creationId xmlns:p14="http://schemas.microsoft.com/office/powerpoint/2010/main" val="2048948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fr-FR" dirty="0" err="1" smtClean="0"/>
              <a:t>Outline</a:t>
            </a:r>
            <a:endParaRPr dirty="0"/>
          </a:p>
        </p:txBody>
      </p:sp>
      <p:sp>
        <p:nvSpPr>
          <p:cNvPr id="4" name="Footer Placeholder 3"/>
          <p:cNvSpPr>
            <a:spLocks noGrp="1"/>
          </p:cNvSpPr>
          <p:nvPr>
            <p:ph type="ftr" sz="quarter" idx="11"/>
          </p:nvPr>
        </p:nvSpPr>
        <p:spPr bwMode="auto">
          <a:xfrm>
            <a:off x="825624" y="6555770"/>
            <a:ext cx="3994732" cy="302230"/>
          </a:xfrm>
        </p:spPr>
        <p:txBody>
          <a:bodyPr/>
          <a:lstStyle/>
          <a:p>
            <a:pPr>
              <a:defRPr/>
            </a:pPr>
            <a:r>
              <a:rPr lang="en-GB" dirty="0" smtClean="0">
                <a:solidFill>
                  <a:prstClr val="white"/>
                </a:solidFill>
              </a:rPr>
              <a:t>E. </a:t>
            </a:r>
            <a:r>
              <a:rPr lang="en-GB" dirty="0" err="1" smtClean="0">
                <a:solidFill>
                  <a:prstClr val="white"/>
                </a:solidFill>
              </a:rPr>
              <a:t>Tsitrone</a:t>
            </a:r>
            <a:r>
              <a:rPr lang="en-GB" dirty="0" smtClean="0">
                <a:solidFill>
                  <a:prstClr val="white"/>
                </a:solidFill>
              </a:rPr>
              <a:t> | TE-PWIE workshop </a:t>
            </a:r>
            <a:r>
              <a:rPr lang="en-GB" dirty="0">
                <a:solidFill>
                  <a:prstClr val="white"/>
                </a:solidFill>
              </a:rPr>
              <a:t>| S</a:t>
            </a:r>
            <a:r>
              <a:rPr lang="en-GB" dirty="0" smtClean="0">
                <a:solidFill>
                  <a:prstClr val="white"/>
                </a:solidFill>
              </a:rPr>
              <a:t>eptember 17 2024</a:t>
            </a:r>
            <a:endParaRPr lang="en-GB" dirty="0"/>
          </a:p>
        </p:txBody>
      </p:sp>
      <p:sp>
        <p:nvSpPr>
          <p:cNvPr id="5" name="Slide Number Placeholder 4"/>
          <p:cNvSpPr>
            <a:spLocks noGrp="1"/>
          </p:cNvSpPr>
          <p:nvPr>
            <p:ph type="sldNum" sz="quarter" idx="12"/>
          </p:nvPr>
        </p:nvSpPr>
        <p:spPr bwMode="auto"/>
        <p:txBody>
          <a:bodyPr/>
          <a:lstStyle/>
          <a:p>
            <a:pPr>
              <a:defRPr/>
            </a:pPr>
            <a:fld id="{6A6D9FA1-99C7-4910-8E32-B85D378B0060}" type="slidenum">
              <a:rPr lang="en-GB">
                <a:solidFill>
                  <a:prstClr val="white"/>
                </a:solidFill>
              </a:rPr>
              <a:t>3</a:t>
            </a:fld>
            <a:endParaRPr lang="en-GB">
              <a:solidFill>
                <a:prstClr val="white"/>
              </a:solidFill>
            </a:endParaRPr>
          </a:p>
        </p:txBody>
      </p:sp>
      <p:sp>
        <p:nvSpPr>
          <p:cNvPr id="6" name="Rectangle 5"/>
          <p:cNvSpPr/>
          <p:nvPr/>
        </p:nvSpPr>
        <p:spPr>
          <a:xfrm>
            <a:off x="510786" y="982432"/>
            <a:ext cx="10811970" cy="707886"/>
          </a:xfrm>
          <a:prstGeom prst="rect">
            <a:avLst/>
          </a:prstGeom>
        </p:spPr>
        <p:txBody>
          <a:bodyPr wrap="square">
            <a:spAutoFit/>
          </a:bodyPr>
          <a:lstStyle/>
          <a:p>
            <a:r>
              <a:rPr lang="fr-FR" sz="2000" i="1" dirty="0">
                <a:latin typeface="Calibri" panose="020F0502020204030204" pitchFamily="34" charset="0"/>
                <a:ea typeface="Calibri" panose="020F0502020204030204" pitchFamily="34" charset="0"/>
              </a:rPr>
              <a:t>EU has a good portfolio of </a:t>
            </a:r>
            <a:r>
              <a:rPr lang="fr-FR" sz="2000" i="1" dirty="0" err="1">
                <a:latin typeface="Calibri" panose="020F0502020204030204" pitchFamily="34" charset="0"/>
                <a:ea typeface="Calibri" panose="020F0502020204030204" pitchFamily="34" charset="0"/>
              </a:rPr>
              <a:t>metallic</a:t>
            </a:r>
            <a:r>
              <a:rPr lang="fr-FR" sz="2000" i="1" dirty="0">
                <a:latin typeface="Calibri" panose="020F0502020204030204" pitchFamily="34" charset="0"/>
                <a:ea typeface="Calibri" panose="020F0502020204030204" pitchFamily="34" charset="0"/>
              </a:rPr>
              <a:t> machines to </a:t>
            </a:r>
            <a:r>
              <a:rPr lang="fr-FR" sz="2000" i="1" dirty="0" err="1">
                <a:latin typeface="Calibri" panose="020F0502020204030204" pitchFamily="34" charset="0"/>
                <a:ea typeface="Calibri" panose="020F0502020204030204" pitchFamily="34" charset="0"/>
              </a:rPr>
              <a:t>study</a:t>
            </a:r>
            <a:r>
              <a:rPr lang="fr-FR" sz="2000" i="1" dirty="0">
                <a:latin typeface="Calibri" panose="020F0502020204030204" pitchFamily="34" charset="0"/>
                <a:ea typeface="Calibri" panose="020F0502020204030204" pitchFamily="34" charset="0"/>
              </a:rPr>
              <a:t> </a:t>
            </a:r>
            <a:r>
              <a:rPr lang="fr-FR" sz="2000" i="1" dirty="0" err="1" smtClean="0">
                <a:latin typeface="Calibri" panose="020F0502020204030204" pitchFamily="34" charset="0"/>
                <a:ea typeface="Calibri" panose="020F0502020204030204" pitchFamily="34" charset="0"/>
              </a:rPr>
              <a:t>boronisation</a:t>
            </a:r>
            <a:r>
              <a:rPr lang="fr-FR" sz="2000" i="1" dirty="0" smtClean="0">
                <a:latin typeface="Calibri" panose="020F0502020204030204" pitchFamily="34" charset="0"/>
                <a:ea typeface="Calibri" panose="020F0502020204030204" pitchFamily="34" charset="0"/>
              </a:rPr>
              <a:t> in support of the new ITER </a:t>
            </a:r>
            <a:r>
              <a:rPr lang="fr-FR" sz="2000" i="1" dirty="0" err="1" smtClean="0">
                <a:latin typeface="Calibri" panose="020F0502020204030204" pitchFamily="34" charset="0"/>
                <a:ea typeface="Calibri" panose="020F0502020204030204" pitchFamily="34" charset="0"/>
              </a:rPr>
              <a:t>baseline</a:t>
            </a:r>
            <a:r>
              <a:rPr lang="fr-FR" sz="2000" i="1" dirty="0" smtClean="0">
                <a:latin typeface="Calibri" panose="020F0502020204030204" pitchFamily="34" charset="0"/>
                <a:ea typeface="Calibri" panose="020F0502020204030204" pitchFamily="34" charset="0"/>
              </a:rPr>
              <a:t> : AUG and WEST</a:t>
            </a:r>
            <a:endParaRPr lang="fr-FR" sz="2000" i="1" dirty="0"/>
          </a:p>
        </p:txBody>
      </p:sp>
      <p:sp>
        <p:nvSpPr>
          <p:cNvPr id="12" name="Title 1"/>
          <p:cNvSpPr txBox="1">
            <a:spLocks/>
          </p:cNvSpPr>
          <p:nvPr/>
        </p:nvSpPr>
        <p:spPr bwMode="auto">
          <a:xfrm>
            <a:off x="303594" y="2139847"/>
            <a:ext cx="10782095" cy="457200"/>
          </a:xfrm>
          <a:prstGeom prst="rect">
            <a:avLst/>
          </a:prstGeom>
        </p:spPr>
        <p:txBody>
          <a:bodyPr vert="horz" lIns="91440" tIns="45720" rIns="91440" bIns="45720" rtlCol="0" anchor="ctr">
            <a:noAutofit/>
          </a:bodyPr>
          <a:lstStyle>
            <a:lvl1pPr algn="l" defTabSz="685800">
              <a:lnSpc>
                <a:spcPts val="2400"/>
              </a:lnSpc>
              <a:spcBef>
                <a:spcPts val="0"/>
              </a:spcBef>
              <a:buNone/>
              <a:defRPr sz="2800" b="1">
                <a:solidFill>
                  <a:schemeClr val="tx2"/>
                </a:solidFill>
                <a:latin typeface="+mn-lt"/>
                <a:ea typeface="+mj-ea"/>
                <a:cs typeface="Arial"/>
              </a:defRPr>
            </a:lvl1pPr>
          </a:lstStyle>
          <a:p>
            <a:pPr marL="457200" indent="-457200">
              <a:buFont typeface="Arial" panose="020B0604020202020204" pitchFamily="34" charset="0"/>
              <a:buChar char="•"/>
              <a:defRPr/>
            </a:pPr>
            <a:r>
              <a:rPr lang="fr-FR" dirty="0" err="1" smtClean="0">
                <a:solidFill>
                  <a:srgbClr val="FF0000"/>
                </a:solidFill>
              </a:rPr>
              <a:t>Current</a:t>
            </a:r>
            <a:r>
              <a:rPr lang="fr-FR" dirty="0" smtClean="0">
                <a:solidFill>
                  <a:srgbClr val="FF0000"/>
                </a:solidFill>
              </a:rPr>
              <a:t> </a:t>
            </a:r>
            <a:r>
              <a:rPr lang="fr-FR" dirty="0" err="1" smtClean="0">
                <a:solidFill>
                  <a:srgbClr val="FF0000"/>
                </a:solidFill>
              </a:rPr>
              <a:t>status</a:t>
            </a:r>
            <a:r>
              <a:rPr lang="fr-FR" dirty="0" smtClean="0">
                <a:solidFill>
                  <a:srgbClr val="FF0000"/>
                </a:solidFill>
              </a:rPr>
              <a:t> of </a:t>
            </a:r>
            <a:r>
              <a:rPr lang="fr-FR" dirty="0" err="1" smtClean="0">
                <a:solidFill>
                  <a:srgbClr val="FF0000"/>
                </a:solidFill>
              </a:rPr>
              <a:t>knowledge</a:t>
            </a:r>
            <a:r>
              <a:rPr lang="fr-FR" dirty="0" smtClean="0">
                <a:solidFill>
                  <a:srgbClr val="FF0000"/>
                </a:solidFill>
              </a:rPr>
              <a:t> on </a:t>
            </a:r>
            <a:r>
              <a:rPr lang="fr-FR" dirty="0" err="1" smtClean="0">
                <a:solidFill>
                  <a:srgbClr val="FF0000"/>
                </a:solidFill>
              </a:rPr>
              <a:t>boronisation</a:t>
            </a:r>
            <a:r>
              <a:rPr lang="fr-FR" dirty="0" smtClean="0">
                <a:solidFill>
                  <a:srgbClr val="FF0000"/>
                </a:solidFill>
              </a:rPr>
              <a:t> </a:t>
            </a:r>
            <a:r>
              <a:rPr lang="fr-FR" dirty="0" err="1" smtClean="0">
                <a:solidFill>
                  <a:srgbClr val="FF0000"/>
                </a:solidFill>
              </a:rPr>
              <a:t>from</a:t>
            </a:r>
            <a:r>
              <a:rPr lang="fr-FR" dirty="0" smtClean="0">
                <a:solidFill>
                  <a:srgbClr val="FF0000"/>
                </a:solidFill>
              </a:rPr>
              <a:t> WP TE </a:t>
            </a:r>
            <a:r>
              <a:rPr lang="fr-FR" dirty="0" err="1" smtClean="0">
                <a:solidFill>
                  <a:srgbClr val="FF0000"/>
                </a:solidFill>
              </a:rPr>
              <a:t>devices</a:t>
            </a:r>
            <a:endParaRPr lang="fr-FR" dirty="0" smtClean="0">
              <a:solidFill>
                <a:srgbClr val="FF0000"/>
              </a:solidFill>
            </a:endParaRPr>
          </a:p>
        </p:txBody>
      </p:sp>
      <p:sp>
        <p:nvSpPr>
          <p:cNvPr id="13" name="Title 1"/>
          <p:cNvSpPr txBox="1">
            <a:spLocks/>
          </p:cNvSpPr>
          <p:nvPr/>
        </p:nvSpPr>
        <p:spPr bwMode="auto">
          <a:xfrm>
            <a:off x="1248886" y="2686755"/>
            <a:ext cx="9451776" cy="1071222"/>
          </a:xfrm>
          <a:prstGeom prst="rect">
            <a:avLst/>
          </a:prstGeom>
        </p:spPr>
        <p:txBody>
          <a:bodyPr vert="horz" lIns="91440" tIns="45720" rIns="91440" bIns="45720" rtlCol="0" anchor="ctr">
            <a:noAutofit/>
          </a:bodyPr>
          <a:lstStyle>
            <a:lvl1pPr algn="l" defTabSz="685800">
              <a:lnSpc>
                <a:spcPts val="2400"/>
              </a:lnSpc>
              <a:spcBef>
                <a:spcPts val="0"/>
              </a:spcBef>
              <a:buNone/>
              <a:defRPr sz="2800" b="1">
                <a:solidFill>
                  <a:schemeClr val="tx2"/>
                </a:solidFill>
                <a:latin typeface="+mn-lt"/>
                <a:ea typeface="+mj-ea"/>
                <a:cs typeface="Arial"/>
              </a:defRPr>
            </a:lvl1pPr>
          </a:lstStyle>
          <a:p>
            <a:pPr marL="457200" indent="-457200">
              <a:buFont typeface="Arial" panose="020B0604020202020204" pitchFamily="34" charset="0"/>
              <a:buChar char="•"/>
              <a:defRPr/>
            </a:pPr>
            <a:r>
              <a:rPr lang="fr-FR" dirty="0" smtClean="0"/>
              <a:t>Impact of </a:t>
            </a:r>
            <a:r>
              <a:rPr lang="fr-FR" dirty="0" err="1" smtClean="0"/>
              <a:t>boronisation</a:t>
            </a:r>
            <a:r>
              <a:rPr lang="fr-FR" dirty="0" smtClean="0"/>
              <a:t> on plasma </a:t>
            </a:r>
            <a:r>
              <a:rPr lang="fr-FR" dirty="0" err="1" smtClean="0"/>
              <a:t>operation</a:t>
            </a:r>
            <a:endParaRPr lang="fr-FR" dirty="0" smtClean="0"/>
          </a:p>
          <a:p>
            <a:pPr marL="457200" indent="-457200">
              <a:buFont typeface="Arial" panose="020B0604020202020204" pitchFamily="34" charset="0"/>
              <a:buChar char="•"/>
              <a:defRPr/>
            </a:pPr>
            <a:r>
              <a:rPr lang="fr-FR" dirty="0" smtClean="0"/>
              <a:t>Distribution of </a:t>
            </a:r>
            <a:r>
              <a:rPr lang="fr-FR" dirty="0" err="1" smtClean="0"/>
              <a:t>boron</a:t>
            </a:r>
            <a:r>
              <a:rPr lang="fr-FR" dirty="0" smtClean="0"/>
              <a:t> </a:t>
            </a:r>
            <a:r>
              <a:rPr lang="fr-FR" dirty="0" err="1" smtClean="0"/>
              <a:t>layers</a:t>
            </a:r>
            <a:r>
              <a:rPr lang="fr-FR" dirty="0" smtClean="0"/>
              <a:t> in the </a:t>
            </a:r>
            <a:r>
              <a:rPr lang="fr-FR" dirty="0" err="1" smtClean="0"/>
              <a:t>vessel</a:t>
            </a:r>
            <a:endParaRPr lang="fr-FR" dirty="0" smtClean="0"/>
          </a:p>
          <a:p>
            <a:pPr marL="457200" indent="-457200">
              <a:buFont typeface="Arial" panose="020B0604020202020204" pitchFamily="34" charset="0"/>
              <a:buChar char="•"/>
              <a:defRPr/>
            </a:pPr>
            <a:endParaRPr lang="fr-FR" dirty="0" smtClean="0"/>
          </a:p>
        </p:txBody>
      </p:sp>
      <p:sp>
        <p:nvSpPr>
          <p:cNvPr id="14" name="Title 1"/>
          <p:cNvSpPr txBox="1">
            <a:spLocks/>
          </p:cNvSpPr>
          <p:nvPr/>
        </p:nvSpPr>
        <p:spPr bwMode="auto">
          <a:xfrm>
            <a:off x="303595" y="3801694"/>
            <a:ext cx="9451776" cy="457200"/>
          </a:xfrm>
          <a:prstGeom prst="rect">
            <a:avLst/>
          </a:prstGeom>
        </p:spPr>
        <p:txBody>
          <a:bodyPr vert="horz" lIns="91440" tIns="45720" rIns="91440" bIns="45720" rtlCol="0" anchor="ctr">
            <a:noAutofit/>
          </a:bodyPr>
          <a:lstStyle>
            <a:lvl1pPr algn="l" defTabSz="685800">
              <a:lnSpc>
                <a:spcPts val="2400"/>
              </a:lnSpc>
              <a:spcBef>
                <a:spcPts val="0"/>
              </a:spcBef>
              <a:buNone/>
              <a:defRPr sz="2800" b="1">
                <a:solidFill>
                  <a:schemeClr val="tx2"/>
                </a:solidFill>
                <a:latin typeface="+mn-lt"/>
                <a:ea typeface="+mj-ea"/>
                <a:cs typeface="Arial"/>
              </a:defRPr>
            </a:lvl1pPr>
          </a:lstStyle>
          <a:p>
            <a:pPr marL="457200" indent="-457200">
              <a:buFont typeface="Arial" panose="020B0604020202020204" pitchFamily="34" charset="0"/>
              <a:buChar char="•"/>
              <a:defRPr/>
            </a:pPr>
            <a:r>
              <a:rPr lang="fr-FR" dirty="0" smtClean="0"/>
              <a:t>Plans for AUG/WEST in 2024-2025</a:t>
            </a:r>
          </a:p>
        </p:txBody>
      </p:sp>
      <p:sp>
        <p:nvSpPr>
          <p:cNvPr id="9" name="Title 1"/>
          <p:cNvSpPr txBox="1">
            <a:spLocks/>
          </p:cNvSpPr>
          <p:nvPr/>
        </p:nvSpPr>
        <p:spPr bwMode="auto">
          <a:xfrm>
            <a:off x="303595" y="4754414"/>
            <a:ext cx="9451776" cy="457200"/>
          </a:xfrm>
          <a:prstGeom prst="rect">
            <a:avLst/>
          </a:prstGeom>
        </p:spPr>
        <p:txBody>
          <a:bodyPr vert="horz" lIns="91440" tIns="45720" rIns="91440" bIns="45720" rtlCol="0" anchor="ctr">
            <a:noAutofit/>
          </a:bodyPr>
          <a:lstStyle>
            <a:lvl1pPr algn="l" defTabSz="685800">
              <a:lnSpc>
                <a:spcPts val="2400"/>
              </a:lnSpc>
              <a:spcBef>
                <a:spcPts val="0"/>
              </a:spcBef>
              <a:buNone/>
              <a:defRPr sz="2800" b="1">
                <a:solidFill>
                  <a:schemeClr val="tx2"/>
                </a:solidFill>
                <a:latin typeface="+mn-lt"/>
                <a:ea typeface="+mj-ea"/>
                <a:cs typeface="Arial"/>
              </a:defRPr>
            </a:lvl1pPr>
          </a:lstStyle>
          <a:p>
            <a:pPr marL="457200" indent="-457200">
              <a:buFont typeface="Arial" panose="020B0604020202020204" pitchFamily="34" charset="0"/>
              <a:buChar char="•"/>
              <a:defRPr/>
            </a:pPr>
            <a:r>
              <a:rPr lang="fr-FR" dirty="0" err="1" smtClean="0"/>
              <a:t>Summary</a:t>
            </a:r>
            <a:endParaRPr lang="fr-FR" dirty="0" smtClean="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fr-FR" dirty="0" err="1" smtClean="0"/>
              <a:t>Boronisation</a:t>
            </a:r>
            <a:r>
              <a:rPr lang="fr-FR" dirty="0" smtClean="0"/>
              <a:t> opens up the </a:t>
            </a:r>
            <a:r>
              <a:rPr lang="fr-FR" dirty="0" err="1" smtClean="0"/>
              <a:t>operational</a:t>
            </a:r>
            <a:r>
              <a:rPr lang="fr-FR" dirty="0" smtClean="0"/>
              <a:t> </a:t>
            </a:r>
            <a:r>
              <a:rPr lang="fr-FR" dirty="0" err="1" smtClean="0"/>
              <a:t>domain</a:t>
            </a:r>
            <a:endParaRPr dirty="0"/>
          </a:p>
        </p:txBody>
      </p:sp>
      <p:sp>
        <p:nvSpPr>
          <p:cNvPr id="4" name="Footer Placeholder 3"/>
          <p:cNvSpPr>
            <a:spLocks noGrp="1"/>
          </p:cNvSpPr>
          <p:nvPr>
            <p:ph type="ftr" sz="quarter" idx="11"/>
          </p:nvPr>
        </p:nvSpPr>
        <p:spPr bwMode="auto">
          <a:xfrm>
            <a:off x="825624" y="6555770"/>
            <a:ext cx="3994732" cy="302230"/>
          </a:xfrm>
        </p:spPr>
        <p:txBody>
          <a:bodyPr/>
          <a:lstStyle/>
          <a:p>
            <a:pPr>
              <a:defRPr/>
            </a:pPr>
            <a:r>
              <a:rPr lang="en-GB" dirty="0" smtClean="0">
                <a:solidFill>
                  <a:prstClr val="white"/>
                </a:solidFill>
              </a:rPr>
              <a:t>E. </a:t>
            </a:r>
            <a:r>
              <a:rPr lang="en-GB" dirty="0" err="1" smtClean="0">
                <a:solidFill>
                  <a:prstClr val="white"/>
                </a:solidFill>
              </a:rPr>
              <a:t>Tsitrone</a:t>
            </a:r>
            <a:r>
              <a:rPr lang="en-GB" dirty="0" smtClean="0">
                <a:solidFill>
                  <a:prstClr val="white"/>
                </a:solidFill>
              </a:rPr>
              <a:t> | TE-PWIE workshop </a:t>
            </a:r>
            <a:r>
              <a:rPr lang="en-GB" dirty="0">
                <a:solidFill>
                  <a:prstClr val="white"/>
                </a:solidFill>
              </a:rPr>
              <a:t>| S</a:t>
            </a:r>
            <a:r>
              <a:rPr lang="en-GB" dirty="0" smtClean="0">
                <a:solidFill>
                  <a:prstClr val="white"/>
                </a:solidFill>
              </a:rPr>
              <a:t>eptember 17 2024</a:t>
            </a:r>
            <a:endParaRPr lang="en-GB" dirty="0"/>
          </a:p>
        </p:txBody>
      </p:sp>
      <p:sp>
        <p:nvSpPr>
          <p:cNvPr id="5" name="Slide Number Placeholder 4"/>
          <p:cNvSpPr>
            <a:spLocks noGrp="1"/>
          </p:cNvSpPr>
          <p:nvPr>
            <p:ph type="sldNum" sz="quarter" idx="12"/>
          </p:nvPr>
        </p:nvSpPr>
        <p:spPr bwMode="auto"/>
        <p:txBody>
          <a:bodyPr/>
          <a:lstStyle/>
          <a:p>
            <a:pPr>
              <a:defRPr/>
            </a:pPr>
            <a:fld id="{6A6D9FA1-99C7-4910-8E32-B85D378B0060}" type="slidenum">
              <a:rPr lang="en-GB">
                <a:solidFill>
                  <a:prstClr val="white"/>
                </a:solidFill>
              </a:rPr>
              <a:t>4</a:t>
            </a:fld>
            <a:endParaRPr lang="en-GB">
              <a:solidFill>
                <a:prstClr val="white"/>
              </a:solidFill>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1497" y="582759"/>
            <a:ext cx="4018880" cy="2791271"/>
          </a:xfrm>
          <a:prstGeom prst="rect">
            <a:avLst/>
          </a:prstGeom>
        </p:spPr>
      </p:pic>
      <p:sp>
        <p:nvSpPr>
          <p:cNvPr id="9" name="Rectangle 8"/>
          <p:cNvSpPr/>
          <p:nvPr/>
        </p:nvSpPr>
        <p:spPr>
          <a:xfrm>
            <a:off x="4971789" y="3096756"/>
            <a:ext cx="2465740" cy="276999"/>
          </a:xfrm>
          <a:prstGeom prst="rect">
            <a:avLst/>
          </a:prstGeom>
        </p:spPr>
        <p:txBody>
          <a:bodyPr wrap="none">
            <a:spAutoFit/>
          </a:bodyPr>
          <a:lstStyle/>
          <a:p>
            <a:r>
              <a:rPr lang="en-US" sz="1200" dirty="0" smtClean="0"/>
              <a:t>[J. </a:t>
            </a:r>
            <a:r>
              <a:rPr lang="en-US" sz="1200" dirty="0" err="1" smtClean="0"/>
              <a:t>Bucalossi</a:t>
            </a:r>
            <a:r>
              <a:rPr lang="en-US" sz="1200" dirty="0" smtClean="0"/>
              <a:t> et al., </a:t>
            </a:r>
            <a:r>
              <a:rPr lang="en-US" sz="1200" dirty="0" err="1" smtClean="0"/>
              <a:t>NucFus</a:t>
            </a:r>
            <a:r>
              <a:rPr lang="en-US" sz="1200" dirty="0" smtClean="0"/>
              <a:t> 2022]</a:t>
            </a:r>
            <a:endParaRPr lang="fr-FR" sz="1200" dirty="0"/>
          </a:p>
        </p:txBody>
      </p:sp>
      <p:sp>
        <p:nvSpPr>
          <p:cNvPr id="11" name="Espace réservé du contenu 2">
            <a:extLst>
              <a:ext uri="{FF2B5EF4-FFF2-40B4-BE49-F238E27FC236}">
                <a16:creationId xmlns:a16="http://schemas.microsoft.com/office/drawing/2014/main" id="{BD2E413D-76E6-5233-CF73-FD49BCAF474D}"/>
              </a:ext>
            </a:extLst>
          </p:cNvPr>
          <p:cNvSpPr txBox="1">
            <a:spLocks/>
          </p:cNvSpPr>
          <p:nvPr/>
        </p:nvSpPr>
        <p:spPr>
          <a:xfrm>
            <a:off x="360040" y="3579155"/>
            <a:ext cx="6819693" cy="2255564"/>
          </a:xfrm>
          <a:prstGeom prst="rect">
            <a:avLst/>
          </a:prstGeom>
        </p:spPr>
        <p:txBody>
          <a:bodyPr vert="horz" lIns="0" tIns="45720" rIns="0" bIns="45720" rtlCol="0">
            <a:noAutofit/>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2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2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US" sz="2000" dirty="0" smtClean="0">
                <a:solidFill>
                  <a:srgbClr val="FF0000"/>
                </a:solidFill>
              </a:rPr>
              <a:t>AUG  : </a:t>
            </a:r>
            <a:r>
              <a:rPr lang="en-US" sz="2000" dirty="0" err="1" smtClean="0">
                <a:solidFill>
                  <a:srgbClr val="FF0000"/>
                </a:solidFill>
              </a:rPr>
              <a:t>boronization</a:t>
            </a:r>
            <a:r>
              <a:rPr lang="en-US" sz="2000" dirty="0" smtClean="0">
                <a:solidFill>
                  <a:srgbClr val="FF0000"/>
                </a:solidFill>
              </a:rPr>
              <a:t> required for low density operation</a:t>
            </a:r>
          </a:p>
          <a:p>
            <a:pPr lvl="1"/>
            <a:r>
              <a:rPr lang="en-US" sz="2000" dirty="0" smtClean="0"/>
              <a:t>Usual </a:t>
            </a:r>
            <a:r>
              <a:rPr lang="en-US" sz="2000" dirty="0"/>
              <a:t>reduction </a:t>
            </a:r>
            <a:r>
              <a:rPr lang="en-US" sz="2000" dirty="0" smtClean="0"/>
              <a:t>of </a:t>
            </a:r>
            <a:r>
              <a:rPr lang="en-US" sz="2000" dirty="0"/>
              <a:t>oxygen </a:t>
            </a:r>
            <a:r>
              <a:rPr lang="en-US" sz="2000" dirty="0" smtClean="0"/>
              <a:t>contamination / radiated power</a:t>
            </a:r>
          </a:p>
          <a:p>
            <a:pPr lvl="1"/>
            <a:r>
              <a:rPr lang="en-US" sz="2000" dirty="0" smtClean="0"/>
              <a:t>Widens H mode operation space w/o W accumulation</a:t>
            </a:r>
          </a:p>
          <a:p>
            <a:pPr lvl="1"/>
            <a:r>
              <a:rPr lang="en-US" sz="2000" dirty="0" smtClean="0"/>
              <a:t>Low density / high </a:t>
            </a:r>
            <a:r>
              <a:rPr lang="en-US" sz="2000" dirty="0" err="1" smtClean="0"/>
              <a:t>Te</a:t>
            </a:r>
            <a:r>
              <a:rPr lang="en-US" sz="2000" dirty="0" smtClean="0"/>
              <a:t> operation achievable after fresh </a:t>
            </a:r>
            <a:r>
              <a:rPr lang="en-US" sz="2000" dirty="0" err="1" smtClean="0"/>
              <a:t>boronisation</a:t>
            </a:r>
            <a:r>
              <a:rPr lang="en-US" sz="2000" dirty="0" smtClean="0"/>
              <a:t> (</a:t>
            </a:r>
            <a:r>
              <a:rPr lang="sv-SE" sz="2000" dirty="0"/>
              <a:t>AT, RMP ELM suppression, fast ion </a:t>
            </a:r>
            <a:r>
              <a:rPr lang="sv-SE" sz="2000" dirty="0" smtClean="0"/>
              <a:t>scenarios ...)</a:t>
            </a:r>
            <a:endParaRPr lang="en-US" sz="2000" dirty="0" smtClean="0"/>
          </a:p>
        </p:txBody>
      </p:sp>
      <p:sp>
        <p:nvSpPr>
          <p:cNvPr id="13" name="Espace réservé du contenu 2">
            <a:extLst>
              <a:ext uri="{FF2B5EF4-FFF2-40B4-BE49-F238E27FC236}">
                <a16:creationId xmlns:a16="http://schemas.microsoft.com/office/drawing/2014/main" id="{BD2E413D-76E6-5233-CF73-FD49BCAF474D}"/>
              </a:ext>
            </a:extLst>
          </p:cNvPr>
          <p:cNvSpPr txBox="1">
            <a:spLocks/>
          </p:cNvSpPr>
          <p:nvPr/>
        </p:nvSpPr>
        <p:spPr bwMode="auto">
          <a:xfrm>
            <a:off x="360040" y="912793"/>
            <a:ext cx="6996657" cy="2255564"/>
          </a:xfrm>
          <a:prstGeom prst="rect">
            <a:avLst/>
          </a:prstGeom>
        </p:spPr>
        <p:txBody>
          <a:bodyPr vert="horz" lIns="0" tIns="45720" rIns="0" bIns="45720" rtlCol="0">
            <a:noAutofit/>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2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2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US" sz="2000" dirty="0" smtClean="0">
                <a:solidFill>
                  <a:srgbClr val="FF0000"/>
                </a:solidFill>
              </a:rPr>
              <a:t>WEST : 1</a:t>
            </a:r>
            <a:r>
              <a:rPr lang="en-US" sz="2000" baseline="30000" dirty="0" smtClean="0">
                <a:solidFill>
                  <a:srgbClr val="FF0000"/>
                </a:solidFill>
              </a:rPr>
              <a:t>st</a:t>
            </a:r>
            <a:r>
              <a:rPr lang="en-US" sz="2000" dirty="0" smtClean="0">
                <a:solidFill>
                  <a:srgbClr val="FF0000"/>
                </a:solidFill>
              </a:rPr>
              <a:t> </a:t>
            </a:r>
            <a:r>
              <a:rPr lang="en-US" sz="2000" dirty="0" err="1" smtClean="0">
                <a:solidFill>
                  <a:srgbClr val="FF0000"/>
                </a:solidFill>
              </a:rPr>
              <a:t>boronization</a:t>
            </a:r>
            <a:r>
              <a:rPr lang="en-US" sz="2000" dirty="0" smtClean="0">
                <a:solidFill>
                  <a:srgbClr val="FF0000"/>
                </a:solidFill>
              </a:rPr>
              <a:t> was key in early days of operation </a:t>
            </a:r>
          </a:p>
          <a:p>
            <a:pPr lvl="1"/>
            <a:r>
              <a:rPr lang="en-US" sz="2000" dirty="0" smtClean="0"/>
              <a:t>Usual </a:t>
            </a:r>
            <a:r>
              <a:rPr lang="en-US" sz="2000" dirty="0"/>
              <a:t>reduction </a:t>
            </a:r>
            <a:r>
              <a:rPr lang="en-US" sz="2000" dirty="0" smtClean="0"/>
              <a:t>of </a:t>
            </a:r>
            <a:r>
              <a:rPr lang="en-US" sz="2000" dirty="0"/>
              <a:t>oxygen </a:t>
            </a:r>
            <a:r>
              <a:rPr lang="en-US" sz="2000" dirty="0" smtClean="0"/>
              <a:t>contamination / radiated power </a:t>
            </a:r>
          </a:p>
          <a:p>
            <a:pPr lvl="1"/>
            <a:r>
              <a:rPr lang="en-US" sz="2000" dirty="0" smtClean="0"/>
              <a:t>Improved breakdown conditions</a:t>
            </a:r>
          </a:p>
          <a:p>
            <a:pPr lvl="2"/>
            <a:r>
              <a:rPr lang="en-US" sz="2000" dirty="0" smtClean="0"/>
              <a:t>Avoidance of Runaway Electrons (high </a:t>
            </a:r>
            <a:r>
              <a:rPr lang="en-US" sz="2000" dirty="0"/>
              <a:t>level of impurities </a:t>
            </a:r>
            <a:r>
              <a:rPr lang="en-US" sz="2000" dirty="0" smtClean="0">
                <a:sym typeface="Wingdings" panose="05000000000000000000" pitchFamily="2" charset="2"/>
              </a:rPr>
              <a:t> </a:t>
            </a:r>
            <a:r>
              <a:rPr lang="en-US" sz="2000" dirty="0" smtClean="0"/>
              <a:t>narrow </a:t>
            </a:r>
            <a:r>
              <a:rPr lang="en-US" sz="2000" dirty="0"/>
              <a:t>operational window </a:t>
            </a:r>
            <a:r>
              <a:rPr lang="en-US" sz="2000" dirty="0" smtClean="0"/>
              <a:t>for burn-through)</a:t>
            </a:r>
          </a:p>
          <a:p>
            <a:pPr lvl="1"/>
            <a:r>
              <a:rPr lang="en-US" sz="2000" dirty="0" smtClean="0"/>
              <a:t>Higher density operation achievable</a:t>
            </a:r>
          </a:p>
        </p:txBody>
      </p:sp>
      <p:pic>
        <p:nvPicPr>
          <p:cNvPr id="3" name="Image 2"/>
          <p:cNvPicPr>
            <a:picLocks noChangeAspect="1"/>
          </p:cNvPicPr>
          <p:nvPr/>
        </p:nvPicPr>
        <p:blipFill>
          <a:blip r:embed="rId4"/>
          <a:stretch>
            <a:fillRect/>
          </a:stretch>
        </p:blipFill>
        <p:spPr>
          <a:xfrm>
            <a:off x="7835542" y="3373755"/>
            <a:ext cx="4042252" cy="3043238"/>
          </a:xfrm>
          <a:prstGeom prst="rect">
            <a:avLst/>
          </a:prstGeom>
        </p:spPr>
      </p:pic>
      <p:sp>
        <p:nvSpPr>
          <p:cNvPr id="12" name="Rectangle 11"/>
          <p:cNvSpPr/>
          <p:nvPr/>
        </p:nvSpPr>
        <p:spPr bwMode="auto">
          <a:xfrm>
            <a:off x="4685172" y="5476898"/>
            <a:ext cx="3038974" cy="276999"/>
          </a:xfrm>
          <a:prstGeom prst="rect">
            <a:avLst/>
          </a:prstGeom>
        </p:spPr>
        <p:txBody>
          <a:bodyPr wrap="square">
            <a:spAutoFit/>
          </a:bodyPr>
          <a:lstStyle/>
          <a:p>
            <a:r>
              <a:rPr lang="en-US" sz="1200" dirty="0" smtClean="0"/>
              <a:t>[A. Kallenbach et al., </a:t>
            </a:r>
            <a:r>
              <a:rPr lang="en-US" sz="1200" dirty="0" err="1" smtClean="0"/>
              <a:t>Nuc</a:t>
            </a:r>
            <a:r>
              <a:rPr lang="en-US" sz="1200" dirty="0" smtClean="0"/>
              <a:t> </a:t>
            </a:r>
            <a:r>
              <a:rPr lang="en-US" sz="1200" dirty="0" err="1" smtClean="0"/>
              <a:t>Fus</a:t>
            </a:r>
            <a:r>
              <a:rPr lang="en-US" sz="1200" dirty="0" smtClean="0"/>
              <a:t> 2009]</a:t>
            </a:r>
            <a:endParaRPr lang="fr-FR" sz="1200" dirty="0"/>
          </a:p>
        </p:txBody>
      </p:sp>
      <p:sp>
        <p:nvSpPr>
          <p:cNvPr id="14" name="Rectangle 13"/>
          <p:cNvSpPr/>
          <p:nvPr/>
        </p:nvSpPr>
        <p:spPr>
          <a:xfrm>
            <a:off x="197800" y="5973401"/>
            <a:ext cx="7196201" cy="400110"/>
          </a:xfrm>
          <a:prstGeom prst="rect">
            <a:avLst/>
          </a:prstGeom>
        </p:spPr>
        <p:txBody>
          <a:bodyPr wrap="none">
            <a:spAutoFit/>
          </a:bodyPr>
          <a:lstStyle/>
          <a:p>
            <a:r>
              <a:rPr lang="en-US" sz="2000" dirty="0" smtClean="0"/>
              <a:t>Both devices use </a:t>
            </a:r>
            <a:r>
              <a:rPr lang="en-US" sz="2000" dirty="0" err="1" smtClean="0"/>
              <a:t>boronisation</a:t>
            </a:r>
            <a:r>
              <a:rPr lang="en-US" sz="2000" dirty="0" smtClean="0"/>
              <a:t> for initial conditioning after venting  </a:t>
            </a:r>
            <a:endParaRPr lang="fr-FR" sz="2000" dirty="0"/>
          </a:p>
        </p:txBody>
      </p:sp>
    </p:spTree>
    <p:extLst>
      <p:ext uri="{BB962C8B-B14F-4D97-AF65-F5344CB8AC3E}">
        <p14:creationId xmlns:p14="http://schemas.microsoft.com/office/powerpoint/2010/main" val="2772484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983431" y="226381"/>
            <a:ext cx="10892479" cy="457200"/>
          </a:xfrm>
        </p:spPr>
        <p:txBody>
          <a:bodyPr/>
          <a:lstStyle/>
          <a:p>
            <a:pPr>
              <a:defRPr/>
            </a:pPr>
            <a:r>
              <a:rPr lang="fr-FR" dirty="0" err="1" smtClean="0"/>
              <a:t>Operation</a:t>
            </a:r>
            <a:r>
              <a:rPr lang="fr-FR" dirty="0" smtClean="0"/>
              <a:t> </a:t>
            </a:r>
            <a:r>
              <a:rPr lang="fr-FR" dirty="0" err="1" smtClean="0"/>
              <a:t>without</a:t>
            </a:r>
            <a:r>
              <a:rPr lang="fr-FR" dirty="0" smtClean="0"/>
              <a:t> </a:t>
            </a:r>
            <a:r>
              <a:rPr lang="fr-FR" dirty="0" err="1" smtClean="0"/>
              <a:t>boronisation</a:t>
            </a:r>
            <a:r>
              <a:rPr lang="fr-FR" dirty="0" smtClean="0"/>
              <a:t> </a:t>
            </a:r>
            <a:r>
              <a:rPr lang="fr-FR" dirty="0" err="1" smtClean="0"/>
              <a:t>is</a:t>
            </a:r>
            <a:r>
              <a:rPr lang="fr-FR" dirty="0" smtClean="0"/>
              <a:t> possible but  </a:t>
            </a:r>
            <a:r>
              <a:rPr lang="fr-FR" dirty="0" err="1" smtClean="0"/>
              <a:t>requires</a:t>
            </a:r>
            <a:r>
              <a:rPr lang="fr-FR" dirty="0" smtClean="0"/>
              <a:t> </a:t>
            </a:r>
            <a:r>
              <a:rPr lang="fr-FR" dirty="0" err="1" smtClean="0"/>
              <a:t>specific</a:t>
            </a:r>
            <a:r>
              <a:rPr lang="fr-FR" dirty="0" smtClean="0"/>
              <a:t> </a:t>
            </a:r>
            <a:r>
              <a:rPr lang="fr-FR" dirty="0" err="1" smtClean="0"/>
              <a:t>tuning</a:t>
            </a:r>
            <a:endParaRPr dirty="0"/>
          </a:p>
        </p:txBody>
      </p:sp>
      <p:sp>
        <p:nvSpPr>
          <p:cNvPr id="4" name="Footer Placeholder 3"/>
          <p:cNvSpPr>
            <a:spLocks noGrp="1"/>
          </p:cNvSpPr>
          <p:nvPr>
            <p:ph type="ftr" sz="quarter" idx="11"/>
          </p:nvPr>
        </p:nvSpPr>
        <p:spPr bwMode="auto">
          <a:xfrm>
            <a:off x="825624" y="6555770"/>
            <a:ext cx="3994732" cy="302230"/>
          </a:xfrm>
        </p:spPr>
        <p:txBody>
          <a:bodyPr/>
          <a:lstStyle/>
          <a:p>
            <a:pPr>
              <a:defRPr/>
            </a:pPr>
            <a:r>
              <a:rPr lang="en-GB" dirty="0" smtClean="0">
                <a:solidFill>
                  <a:prstClr val="white"/>
                </a:solidFill>
              </a:rPr>
              <a:t>E. </a:t>
            </a:r>
            <a:r>
              <a:rPr lang="en-GB" dirty="0" err="1" smtClean="0">
                <a:solidFill>
                  <a:prstClr val="white"/>
                </a:solidFill>
              </a:rPr>
              <a:t>Tsitrone</a:t>
            </a:r>
            <a:r>
              <a:rPr lang="en-GB" dirty="0" smtClean="0">
                <a:solidFill>
                  <a:prstClr val="white"/>
                </a:solidFill>
              </a:rPr>
              <a:t> | TE-PWIE workshop </a:t>
            </a:r>
            <a:r>
              <a:rPr lang="en-GB" dirty="0">
                <a:solidFill>
                  <a:prstClr val="white"/>
                </a:solidFill>
              </a:rPr>
              <a:t>| S</a:t>
            </a:r>
            <a:r>
              <a:rPr lang="en-GB" dirty="0" smtClean="0">
                <a:solidFill>
                  <a:prstClr val="white"/>
                </a:solidFill>
              </a:rPr>
              <a:t>eptember 17 2024</a:t>
            </a:r>
            <a:endParaRPr lang="en-GB" dirty="0"/>
          </a:p>
        </p:txBody>
      </p:sp>
      <p:sp>
        <p:nvSpPr>
          <p:cNvPr id="5" name="Slide Number Placeholder 4"/>
          <p:cNvSpPr>
            <a:spLocks noGrp="1"/>
          </p:cNvSpPr>
          <p:nvPr>
            <p:ph type="sldNum" sz="quarter" idx="12"/>
          </p:nvPr>
        </p:nvSpPr>
        <p:spPr bwMode="auto"/>
        <p:txBody>
          <a:bodyPr/>
          <a:lstStyle/>
          <a:p>
            <a:pPr>
              <a:defRPr/>
            </a:pPr>
            <a:fld id="{6A6D9FA1-99C7-4910-8E32-B85D378B0060}" type="slidenum">
              <a:rPr lang="en-GB">
                <a:solidFill>
                  <a:prstClr val="white"/>
                </a:solidFill>
              </a:rPr>
              <a:t>5</a:t>
            </a:fld>
            <a:endParaRPr lang="en-GB">
              <a:solidFill>
                <a:prstClr val="white"/>
              </a:solidFill>
            </a:endParaRPr>
          </a:p>
        </p:txBody>
      </p:sp>
      <p:sp>
        <p:nvSpPr>
          <p:cNvPr id="6" name="Espace réservé du contenu 2">
            <a:extLst>
              <a:ext uri="{FF2B5EF4-FFF2-40B4-BE49-F238E27FC236}">
                <a16:creationId xmlns:a16="http://schemas.microsoft.com/office/drawing/2014/main" id="{BD2E413D-76E6-5233-CF73-FD49BCAF474D}"/>
              </a:ext>
            </a:extLst>
          </p:cNvPr>
          <p:cNvSpPr txBox="1">
            <a:spLocks/>
          </p:cNvSpPr>
          <p:nvPr/>
        </p:nvSpPr>
        <p:spPr bwMode="auto">
          <a:xfrm>
            <a:off x="360040" y="912793"/>
            <a:ext cx="6085916" cy="2255564"/>
          </a:xfrm>
          <a:prstGeom prst="rect">
            <a:avLst/>
          </a:prstGeom>
        </p:spPr>
        <p:txBody>
          <a:bodyPr vert="horz" lIns="0" tIns="45720" rIns="0" bIns="45720" rtlCol="0">
            <a:noAutofit/>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2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2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US" sz="2000" dirty="0" smtClean="0">
                <a:solidFill>
                  <a:srgbClr val="FF0000"/>
                </a:solidFill>
              </a:rPr>
              <a:t>AUG  : successful restart w/o GDB in full W configuration performed</a:t>
            </a:r>
          </a:p>
          <a:p>
            <a:pPr lvl="1"/>
            <a:r>
              <a:rPr lang="en-US" sz="2000" dirty="0" smtClean="0"/>
              <a:t>Plasma restart possible, ~ 1500 pulses before GDB</a:t>
            </a:r>
          </a:p>
          <a:p>
            <a:pPr lvl="1"/>
            <a:r>
              <a:rPr lang="en-US" sz="2000" dirty="0" smtClean="0"/>
              <a:t>Operational limit : W core accumulation / core radiative losses compared to core heating (ELM frequency)</a:t>
            </a:r>
          </a:p>
          <a:p>
            <a:pPr lvl="1"/>
            <a:r>
              <a:rPr lang="en-US" sz="2000" dirty="0" smtClean="0"/>
              <a:t>Recipe : use ECRH for central heating / operate at large gas puff</a:t>
            </a:r>
          </a:p>
        </p:txBody>
      </p:sp>
      <p:sp>
        <p:nvSpPr>
          <p:cNvPr id="10" name="Espace réservé du contenu 2">
            <a:extLst>
              <a:ext uri="{FF2B5EF4-FFF2-40B4-BE49-F238E27FC236}">
                <a16:creationId xmlns:a16="http://schemas.microsoft.com/office/drawing/2014/main" id="{BD2E413D-76E6-5233-CF73-FD49BCAF474D}"/>
              </a:ext>
            </a:extLst>
          </p:cNvPr>
          <p:cNvSpPr txBox="1">
            <a:spLocks/>
          </p:cNvSpPr>
          <p:nvPr/>
        </p:nvSpPr>
        <p:spPr bwMode="auto">
          <a:xfrm>
            <a:off x="258440" y="3717148"/>
            <a:ext cx="6085916" cy="2255564"/>
          </a:xfrm>
          <a:prstGeom prst="rect">
            <a:avLst/>
          </a:prstGeom>
        </p:spPr>
        <p:txBody>
          <a:bodyPr vert="horz" lIns="0" tIns="45720" rIns="0" bIns="45720" rtlCol="0">
            <a:noAutofit/>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2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2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US" sz="2000" dirty="0" smtClean="0">
                <a:solidFill>
                  <a:srgbClr val="FF0000"/>
                </a:solidFill>
              </a:rPr>
              <a:t>WEST  : successful long pulse operation w/o </a:t>
            </a:r>
            <a:r>
              <a:rPr lang="en-US" sz="2000" dirty="0" err="1" smtClean="0">
                <a:solidFill>
                  <a:srgbClr val="FF0000"/>
                </a:solidFill>
              </a:rPr>
              <a:t>boronisation</a:t>
            </a:r>
            <a:endParaRPr lang="en-US" sz="2000" dirty="0" smtClean="0">
              <a:solidFill>
                <a:srgbClr val="FF0000"/>
              </a:solidFill>
            </a:endParaRPr>
          </a:p>
          <a:p>
            <a:pPr lvl="1"/>
            <a:r>
              <a:rPr lang="en-US" sz="2000" dirty="0" smtClean="0"/>
              <a:t>Operation w/o </a:t>
            </a:r>
            <a:r>
              <a:rPr lang="en-US" sz="2000" dirty="0" err="1" smtClean="0"/>
              <a:t>boronisation</a:t>
            </a:r>
            <a:r>
              <a:rPr lang="en-US" sz="2000" dirty="0" smtClean="0"/>
              <a:t> for dedicated PWI campaigns where no modification of wall conditions  required</a:t>
            </a:r>
          </a:p>
          <a:p>
            <a:pPr lvl="1"/>
            <a:r>
              <a:rPr lang="en-US" sz="2000" dirty="0" smtClean="0"/>
              <a:t>High D </a:t>
            </a:r>
            <a:r>
              <a:rPr lang="en-US" sz="2000" dirty="0" err="1" smtClean="0"/>
              <a:t>fluence</a:t>
            </a:r>
            <a:r>
              <a:rPr lang="en-US" sz="2000" dirty="0" smtClean="0"/>
              <a:t> </a:t>
            </a:r>
            <a:r>
              <a:rPr lang="en-US" sz="2000" dirty="0"/>
              <a:t>campaign </a:t>
            </a:r>
            <a:r>
              <a:rPr lang="en-US" sz="2000" dirty="0" smtClean="0"/>
              <a:t>(&gt; </a:t>
            </a:r>
            <a:r>
              <a:rPr lang="en-US" sz="2000" dirty="0"/>
              <a:t>400 </a:t>
            </a:r>
            <a:r>
              <a:rPr lang="en-US" sz="2000" dirty="0" smtClean="0"/>
              <a:t>long pulses</a:t>
            </a:r>
            <a:r>
              <a:rPr lang="en-US" sz="2000" dirty="0"/>
              <a:t>, ~ 30 GJ of coupled energy, ~3h </a:t>
            </a:r>
            <a:r>
              <a:rPr lang="en-US" sz="2000" dirty="0" smtClean="0"/>
              <a:t>of plasma) : </a:t>
            </a:r>
            <a:r>
              <a:rPr lang="en-US" sz="2000" dirty="0"/>
              <a:t>no evolution of the radiated fraction in the </a:t>
            </a:r>
            <a:r>
              <a:rPr lang="en-US" sz="2000" dirty="0" err="1"/>
              <a:t>ohmic</a:t>
            </a:r>
            <a:r>
              <a:rPr lang="en-US" sz="2000" dirty="0"/>
              <a:t> </a:t>
            </a:r>
            <a:r>
              <a:rPr lang="en-US" sz="2000" dirty="0" smtClean="0"/>
              <a:t>phase</a:t>
            </a:r>
            <a:endParaRPr lang="en-US" sz="2000" dirty="0"/>
          </a:p>
        </p:txBody>
      </p:sp>
      <p:pic>
        <p:nvPicPr>
          <p:cNvPr id="11" name="Image 10"/>
          <p:cNvPicPr>
            <a:picLocks noChangeAspect="1"/>
          </p:cNvPicPr>
          <p:nvPr/>
        </p:nvPicPr>
        <p:blipFill>
          <a:blip r:embed="rId3"/>
          <a:stretch>
            <a:fillRect/>
          </a:stretch>
        </p:blipFill>
        <p:spPr>
          <a:xfrm>
            <a:off x="6716273" y="3551432"/>
            <a:ext cx="5266083" cy="2442968"/>
          </a:xfrm>
          <a:prstGeom prst="rect">
            <a:avLst/>
          </a:prstGeom>
        </p:spPr>
      </p:pic>
      <p:pic>
        <p:nvPicPr>
          <p:cNvPr id="3" name="Image 2"/>
          <p:cNvPicPr>
            <a:picLocks noChangeAspect="1"/>
          </p:cNvPicPr>
          <p:nvPr/>
        </p:nvPicPr>
        <p:blipFill>
          <a:blip r:embed="rId4"/>
          <a:stretch>
            <a:fillRect/>
          </a:stretch>
        </p:blipFill>
        <p:spPr>
          <a:xfrm>
            <a:off x="6716273" y="1098655"/>
            <a:ext cx="5436258" cy="1791301"/>
          </a:xfrm>
          <a:prstGeom prst="rect">
            <a:avLst/>
          </a:prstGeom>
        </p:spPr>
      </p:pic>
      <p:sp>
        <p:nvSpPr>
          <p:cNvPr id="12" name="Rectangle 11"/>
          <p:cNvSpPr/>
          <p:nvPr/>
        </p:nvSpPr>
        <p:spPr>
          <a:xfrm>
            <a:off x="9917550" y="2943694"/>
            <a:ext cx="2061783" cy="276999"/>
          </a:xfrm>
          <a:prstGeom prst="rect">
            <a:avLst/>
          </a:prstGeom>
        </p:spPr>
        <p:txBody>
          <a:bodyPr wrap="none">
            <a:spAutoFit/>
          </a:bodyPr>
          <a:lstStyle/>
          <a:p>
            <a:r>
              <a:rPr lang="fr-FR" sz="1200" dirty="0"/>
              <a:t>[A. </a:t>
            </a:r>
            <a:r>
              <a:rPr lang="fr-FR" sz="1200" dirty="0" smtClean="0"/>
              <a:t>Kallenbach et al., NF 2009</a:t>
            </a:r>
            <a:r>
              <a:rPr lang="fr-FR" sz="1200" dirty="0"/>
              <a:t>]</a:t>
            </a:r>
          </a:p>
        </p:txBody>
      </p:sp>
      <p:sp>
        <p:nvSpPr>
          <p:cNvPr id="13" name="Rectangle 12"/>
          <p:cNvSpPr/>
          <p:nvPr/>
        </p:nvSpPr>
        <p:spPr bwMode="auto">
          <a:xfrm>
            <a:off x="9481379" y="6048140"/>
            <a:ext cx="2369559" cy="276999"/>
          </a:xfrm>
          <a:prstGeom prst="rect">
            <a:avLst/>
          </a:prstGeom>
        </p:spPr>
        <p:txBody>
          <a:bodyPr wrap="none">
            <a:spAutoFit/>
          </a:bodyPr>
          <a:lstStyle/>
          <a:p>
            <a:r>
              <a:rPr lang="fr-FR" sz="1200" dirty="0"/>
              <a:t>[A. </a:t>
            </a:r>
            <a:r>
              <a:rPr lang="fr-FR" sz="1200" dirty="0" smtClean="0"/>
              <a:t>Gallo et al., </a:t>
            </a:r>
            <a:r>
              <a:rPr lang="fr-FR" sz="1200" dirty="0" err="1" smtClean="0"/>
              <a:t>submitted</a:t>
            </a:r>
            <a:r>
              <a:rPr lang="fr-FR" sz="1200" dirty="0" smtClean="0"/>
              <a:t> to NME ]</a:t>
            </a:r>
            <a:endParaRPr lang="fr-FR" sz="1200" dirty="0"/>
          </a:p>
        </p:txBody>
      </p:sp>
      <p:sp>
        <p:nvSpPr>
          <p:cNvPr id="14" name="Rectangle 13"/>
          <p:cNvSpPr/>
          <p:nvPr/>
        </p:nvSpPr>
        <p:spPr bwMode="auto">
          <a:xfrm>
            <a:off x="7395566" y="1160391"/>
            <a:ext cx="622286" cy="369332"/>
          </a:xfrm>
          <a:prstGeom prst="rect">
            <a:avLst/>
          </a:prstGeom>
        </p:spPr>
        <p:txBody>
          <a:bodyPr wrap="none">
            <a:spAutoFit/>
          </a:bodyPr>
          <a:lstStyle/>
          <a:p>
            <a:r>
              <a:rPr lang="en-US" b="1" dirty="0"/>
              <a:t>AUG</a:t>
            </a:r>
            <a:endParaRPr lang="fr-FR" dirty="0"/>
          </a:p>
        </p:txBody>
      </p:sp>
      <p:sp>
        <p:nvSpPr>
          <p:cNvPr id="15" name="Rectangle 14"/>
          <p:cNvSpPr/>
          <p:nvPr/>
        </p:nvSpPr>
        <p:spPr bwMode="auto">
          <a:xfrm>
            <a:off x="10917315" y="5263903"/>
            <a:ext cx="729687" cy="369332"/>
          </a:xfrm>
          <a:prstGeom prst="rect">
            <a:avLst/>
          </a:prstGeom>
        </p:spPr>
        <p:txBody>
          <a:bodyPr wrap="none">
            <a:spAutoFit/>
          </a:bodyPr>
          <a:lstStyle/>
          <a:p>
            <a:r>
              <a:rPr lang="en-US" b="1" dirty="0" smtClean="0"/>
              <a:t>WEST</a:t>
            </a:r>
            <a:endParaRPr lang="fr-FR" dirty="0"/>
          </a:p>
        </p:txBody>
      </p:sp>
    </p:spTree>
    <p:extLst>
      <p:ext uri="{BB962C8B-B14F-4D97-AF65-F5344CB8AC3E}">
        <p14:creationId xmlns:p14="http://schemas.microsoft.com/office/powerpoint/2010/main" val="159682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983432" y="192515"/>
            <a:ext cx="10395768" cy="457200"/>
          </a:xfrm>
        </p:spPr>
        <p:txBody>
          <a:bodyPr/>
          <a:lstStyle/>
          <a:p>
            <a:pPr>
              <a:defRPr/>
            </a:pPr>
            <a:r>
              <a:rPr lang="en-US" dirty="0" err="1"/>
              <a:t>Boronisation</a:t>
            </a:r>
            <a:r>
              <a:rPr lang="en-US" dirty="0"/>
              <a:t> </a:t>
            </a:r>
            <a:r>
              <a:rPr lang="en-US" dirty="0" smtClean="0"/>
              <a:t>“lifetime” </a:t>
            </a:r>
            <a:r>
              <a:rPr lang="en-US" dirty="0"/>
              <a:t>: </a:t>
            </a:r>
            <a:r>
              <a:rPr lang="en-US" dirty="0" smtClean="0"/>
              <a:t>several time constants involved</a:t>
            </a:r>
            <a:endParaRPr dirty="0"/>
          </a:p>
        </p:txBody>
      </p:sp>
      <p:sp>
        <p:nvSpPr>
          <p:cNvPr id="4" name="Footer Placeholder 3"/>
          <p:cNvSpPr>
            <a:spLocks noGrp="1"/>
          </p:cNvSpPr>
          <p:nvPr>
            <p:ph type="ftr" sz="quarter" idx="11"/>
          </p:nvPr>
        </p:nvSpPr>
        <p:spPr bwMode="auto">
          <a:xfrm>
            <a:off x="825624" y="6555770"/>
            <a:ext cx="3994732" cy="302230"/>
          </a:xfrm>
        </p:spPr>
        <p:txBody>
          <a:bodyPr/>
          <a:lstStyle/>
          <a:p>
            <a:pPr>
              <a:defRPr/>
            </a:pPr>
            <a:r>
              <a:rPr lang="en-GB" dirty="0" smtClean="0">
                <a:solidFill>
                  <a:prstClr val="white"/>
                </a:solidFill>
              </a:rPr>
              <a:t>E. </a:t>
            </a:r>
            <a:r>
              <a:rPr lang="en-GB" dirty="0" err="1" smtClean="0">
                <a:solidFill>
                  <a:prstClr val="white"/>
                </a:solidFill>
              </a:rPr>
              <a:t>Tsitrone</a:t>
            </a:r>
            <a:r>
              <a:rPr lang="en-GB" dirty="0" smtClean="0">
                <a:solidFill>
                  <a:prstClr val="white"/>
                </a:solidFill>
              </a:rPr>
              <a:t> | TE-PWIE workshop </a:t>
            </a:r>
            <a:r>
              <a:rPr lang="en-GB" dirty="0">
                <a:solidFill>
                  <a:prstClr val="white"/>
                </a:solidFill>
              </a:rPr>
              <a:t>| S</a:t>
            </a:r>
            <a:r>
              <a:rPr lang="en-GB" dirty="0" smtClean="0">
                <a:solidFill>
                  <a:prstClr val="white"/>
                </a:solidFill>
              </a:rPr>
              <a:t>eptember 17 2024</a:t>
            </a:r>
            <a:endParaRPr lang="en-GB" dirty="0"/>
          </a:p>
        </p:txBody>
      </p:sp>
      <p:sp>
        <p:nvSpPr>
          <p:cNvPr id="5" name="Slide Number Placeholder 4"/>
          <p:cNvSpPr>
            <a:spLocks noGrp="1"/>
          </p:cNvSpPr>
          <p:nvPr>
            <p:ph type="sldNum" sz="quarter" idx="12"/>
          </p:nvPr>
        </p:nvSpPr>
        <p:spPr bwMode="auto"/>
        <p:txBody>
          <a:bodyPr/>
          <a:lstStyle/>
          <a:p>
            <a:pPr>
              <a:defRPr/>
            </a:pPr>
            <a:fld id="{6A6D9FA1-99C7-4910-8E32-B85D378B0060}" type="slidenum">
              <a:rPr lang="en-GB">
                <a:solidFill>
                  <a:prstClr val="white"/>
                </a:solidFill>
              </a:rPr>
              <a:t>6</a:t>
            </a:fld>
            <a:endParaRPr lang="en-GB">
              <a:solidFill>
                <a:prstClr val="white"/>
              </a:solidFill>
            </a:endParaRPr>
          </a:p>
        </p:txBody>
      </p:sp>
      <p:pic>
        <p:nvPicPr>
          <p:cNvPr id="6" name="Image 5"/>
          <p:cNvPicPr>
            <a:picLocks noChangeAspect="1"/>
          </p:cNvPicPr>
          <p:nvPr/>
        </p:nvPicPr>
        <p:blipFill>
          <a:blip r:embed="rId3"/>
          <a:stretch>
            <a:fillRect/>
          </a:stretch>
        </p:blipFill>
        <p:spPr>
          <a:xfrm>
            <a:off x="147324" y="3473207"/>
            <a:ext cx="6451949" cy="2849401"/>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71827"/>
            <a:ext cx="6474680" cy="2338205"/>
          </a:xfrm>
          <a:prstGeom prst="rect">
            <a:avLst/>
          </a:prstGeom>
        </p:spPr>
      </p:pic>
      <p:pic>
        <p:nvPicPr>
          <p:cNvPr id="8" name="Image 7"/>
          <p:cNvPicPr>
            <a:picLocks noChangeAspect="1"/>
          </p:cNvPicPr>
          <p:nvPr/>
        </p:nvPicPr>
        <p:blipFill rotWithShape="1">
          <a:blip r:embed="rId5" cstate="print">
            <a:extLst>
              <a:ext uri="{28A0092B-C50C-407E-A947-70E740481C1C}">
                <a14:useLocalDpi xmlns:a14="http://schemas.microsoft.com/office/drawing/2010/main" val="0"/>
              </a:ext>
            </a:extLst>
          </a:blip>
          <a:srcRect l="26986" t="31765" r="25496" b="32312"/>
          <a:stretch/>
        </p:blipFill>
        <p:spPr>
          <a:xfrm rot="5400000">
            <a:off x="5752393" y="1047899"/>
            <a:ext cx="1125683" cy="568077"/>
          </a:xfrm>
          <a:prstGeom prst="rect">
            <a:avLst/>
          </a:prstGeom>
        </p:spPr>
      </p:pic>
      <p:pic>
        <p:nvPicPr>
          <p:cNvPr id="9" name="Image 8"/>
          <p:cNvPicPr>
            <a:picLocks noChangeAspect="1"/>
          </p:cNvPicPr>
          <p:nvPr/>
        </p:nvPicPr>
        <p:blipFill rotWithShape="1">
          <a:blip r:embed="rId6"/>
          <a:srcRect t="23522" b="27453"/>
          <a:stretch/>
        </p:blipFill>
        <p:spPr>
          <a:xfrm>
            <a:off x="3756774" y="742712"/>
            <a:ext cx="610470" cy="1106211"/>
          </a:xfrm>
          <a:prstGeom prst="rect">
            <a:avLst/>
          </a:prstGeom>
        </p:spPr>
      </p:pic>
      <p:sp>
        <p:nvSpPr>
          <p:cNvPr id="10" name="Flèche droite 9"/>
          <p:cNvSpPr/>
          <p:nvPr/>
        </p:nvSpPr>
        <p:spPr>
          <a:xfrm>
            <a:off x="4788345" y="1380507"/>
            <a:ext cx="688235" cy="363147"/>
          </a:xfrm>
          <a:prstGeom prst="rightArrow">
            <a:avLst/>
          </a:prstGeom>
          <a:solidFill>
            <a:schemeClr val="bg1">
              <a:lumMod val="5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smtClean="0"/>
          </a:p>
        </p:txBody>
      </p:sp>
      <p:sp>
        <p:nvSpPr>
          <p:cNvPr id="11" name="Espace réservé du contenu 2">
            <a:extLst>
              <a:ext uri="{FF2B5EF4-FFF2-40B4-BE49-F238E27FC236}">
                <a16:creationId xmlns:a16="http://schemas.microsoft.com/office/drawing/2014/main" id="{BD2E413D-76E6-5233-CF73-FD49BCAF474D}"/>
              </a:ext>
            </a:extLst>
          </p:cNvPr>
          <p:cNvSpPr txBox="1">
            <a:spLocks/>
          </p:cNvSpPr>
          <p:nvPr/>
        </p:nvSpPr>
        <p:spPr>
          <a:xfrm>
            <a:off x="6738151" y="742712"/>
            <a:ext cx="5157499" cy="3449783"/>
          </a:xfrm>
          <a:prstGeom prst="rect">
            <a:avLst/>
          </a:prstGeom>
        </p:spPr>
        <p:txBody>
          <a:bodyPr vert="horz" lIns="0" tIns="45720" rIns="0" bIns="45720" rtlCol="0">
            <a:noAutofit/>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2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2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b="1" dirty="0" smtClean="0">
                <a:solidFill>
                  <a:srgbClr val="FF0000"/>
                </a:solidFill>
              </a:rPr>
              <a:t>WEST : </a:t>
            </a:r>
            <a:r>
              <a:rPr lang="en-US" sz="2000" b="1" dirty="0">
                <a:solidFill>
                  <a:srgbClr val="FF0000"/>
                </a:solidFill>
              </a:rPr>
              <a:t>i</a:t>
            </a:r>
            <a:r>
              <a:rPr lang="en-US" sz="2000" b="1" dirty="0" smtClean="0">
                <a:solidFill>
                  <a:srgbClr val="FF0000"/>
                </a:solidFill>
              </a:rPr>
              <a:t>mpact on radiated power:</a:t>
            </a:r>
          </a:p>
          <a:p>
            <a:pPr lvl="2"/>
            <a:r>
              <a:rPr lang="en-US" sz="1800" dirty="0" smtClean="0">
                <a:solidFill>
                  <a:schemeClr val="tx2"/>
                </a:solidFill>
              </a:rPr>
              <a:t>Plasma breakdown </a:t>
            </a:r>
            <a:r>
              <a:rPr lang="en-US" sz="1800" dirty="0" smtClean="0"/>
              <a:t>: </a:t>
            </a:r>
          </a:p>
          <a:p>
            <a:pPr lvl="3"/>
            <a:r>
              <a:rPr lang="en-US" sz="1800" dirty="0" smtClean="0"/>
              <a:t>strong reduction in radiated power, recovery 40-60 pulses</a:t>
            </a:r>
          </a:p>
          <a:p>
            <a:pPr lvl="2"/>
            <a:r>
              <a:rPr lang="en-US" sz="1800" dirty="0" smtClean="0">
                <a:solidFill>
                  <a:schemeClr val="tx2"/>
                </a:solidFill>
              </a:rPr>
              <a:t>Limiter phase</a:t>
            </a:r>
          </a:p>
          <a:p>
            <a:pPr lvl="3"/>
            <a:r>
              <a:rPr lang="en-US" sz="1800" dirty="0" smtClean="0"/>
              <a:t>Less pronounced reduction in radiated power, faster recovery (~10 pulses) </a:t>
            </a:r>
          </a:p>
          <a:p>
            <a:pPr lvl="2"/>
            <a:r>
              <a:rPr lang="en-US" sz="1800" dirty="0" smtClean="0">
                <a:solidFill>
                  <a:schemeClr val="tx2"/>
                </a:solidFill>
              </a:rPr>
              <a:t>Diverted phase (LSN) </a:t>
            </a:r>
            <a:r>
              <a:rPr lang="en-US" sz="1800" dirty="0" smtClean="0"/>
              <a:t>: </a:t>
            </a:r>
          </a:p>
          <a:p>
            <a:pPr lvl="3"/>
            <a:r>
              <a:rPr lang="en-US" sz="1800" dirty="0"/>
              <a:t>Reduction in radiated power vanishes rapidly  </a:t>
            </a:r>
            <a:r>
              <a:rPr lang="en-US" sz="1800" dirty="0" smtClean="0"/>
              <a:t>(~ few </a:t>
            </a:r>
            <a:r>
              <a:rPr lang="en-US" sz="1800" dirty="0"/>
              <a:t>pulses)</a:t>
            </a:r>
          </a:p>
        </p:txBody>
      </p:sp>
      <p:sp>
        <p:nvSpPr>
          <p:cNvPr id="12" name="Rectangle 11"/>
          <p:cNvSpPr/>
          <p:nvPr/>
        </p:nvSpPr>
        <p:spPr>
          <a:xfrm>
            <a:off x="7903660" y="6205150"/>
            <a:ext cx="3818225" cy="276999"/>
          </a:xfrm>
          <a:prstGeom prst="rect">
            <a:avLst/>
          </a:prstGeom>
        </p:spPr>
        <p:txBody>
          <a:bodyPr wrap="none">
            <a:spAutoFit/>
          </a:bodyPr>
          <a:lstStyle/>
          <a:p>
            <a:r>
              <a:rPr lang="en-US" sz="1200" dirty="0" smtClean="0"/>
              <a:t>[J. </a:t>
            </a:r>
            <a:r>
              <a:rPr lang="en-US" sz="1200" dirty="0" err="1" smtClean="0"/>
              <a:t>Bucalossi</a:t>
            </a:r>
            <a:r>
              <a:rPr lang="en-US" sz="1200" dirty="0" smtClean="0"/>
              <a:t> et al., IAEA 2023, submitted to </a:t>
            </a:r>
            <a:r>
              <a:rPr lang="en-US" sz="1200" dirty="0" err="1" smtClean="0"/>
              <a:t>Nuc</a:t>
            </a:r>
            <a:r>
              <a:rPr lang="en-US" sz="1200" dirty="0" smtClean="0"/>
              <a:t> </a:t>
            </a:r>
            <a:r>
              <a:rPr lang="en-US" sz="1200" dirty="0" err="1" smtClean="0"/>
              <a:t>Fus</a:t>
            </a:r>
            <a:r>
              <a:rPr lang="en-US" sz="1200" dirty="0" smtClean="0"/>
              <a:t>]</a:t>
            </a:r>
            <a:endParaRPr lang="fr-FR" sz="1200" dirty="0"/>
          </a:p>
        </p:txBody>
      </p:sp>
      <p:sp>
        <p:nvSpPr>
          <p:cNvPr id="13" name="Rectangle 12"/>
          <p:cNvSpPr/>
          <p:nvPr/>
        </p:nvSpPr>
        <p:spPr>
          <a:xfrm>
            <a:off x="6031196" y="6214633"/>
            <a:ext cx="1963551" cy="276999"/>
          </a:xfrm>
          <a:prstGeom prst="rect">
            <a:avLst/>
          </a:prstGeom>
        </p:spPr>
        <p:txBody>
          <a:bodyPr wrap="none">
            <a:spAutoFit/>
          </a:bodyPr>
          <a:lstStyle/>
          <a:p>
            <a:r>
              <a:rPr lang="en-US" sz="1200" dirty="0" smtClean="0"/>
              <a:t>[A. Gallo et al., APS 2022]</a:t>
            </a:r>
            <a:endParaRPr lang="fr-FR" sz="1200" dirty="0"/>
          </a:p>
        </p:txBody>
      </p:sp>
      <p:cxnSp>
        <p:nvCxnSpPr>
          <p:cNvPr id="15" name="Connecteur droit avec flèche 14"/>
          <p:cNvCxnSpPr/>
          <p:nvPr/>
        </p:nvCxnSpPr>
        <p:spPr>
          <a:xfrm>
            <a:off x="263471" y="3281053"/>
            <a:ext cx="6211209" cy="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876215" y="3209543"/>
            <a:ext cx="1287532" cy="276999"/>
          </a:xfrm>
          <a:prstGeom prst="rect">
            <a:avLst/>
          </a:prstGeom>
        </p:spPr>
        <p:txBody>
          <a:bodyPr wrap="none">
            <a:spAutoFit/>
          </a:bodyPr>
          <a:lstStyle/>
          <a:p>
            <a:r>
              <a:rPr lang="en-US" sz="1200" b="1" dirty="0" smtClean="0">
                <a:solidFill>
                  <a:srgbClr val="7030A0"/>
                </a:solidFill>
              </a:rPr>
              <a:t>Learning curve</a:t>
            </a:r>
            <a:endParaRPr lang="fr-FR" sz="1200" b="1" dirty="0">
              <a:solidFill>
                <a:srgbClr val="7030A0"/>
              </a:solidFill>
            </a:endParaRPr>
          </a:p>
        </p:txBody>
      </p:sp>
      <p:pic>
        <p:nvPicPr>
          <p:cNvPr id="17" name="Image 16"/>
          <p:cNvPicPr>
            <a:picLocks noChangeAspect="1"/>
          </p:cNvPicPr>
          <p:nvPr/>
        </p:nvPicPr>
        <p:blipFill rotWithShape="1">
          <a:blip r:embed="rId7"/>
          <a:srcRect l="32400" t="28958" r="27280" b="26159"/>
          <a:stretch/>
        </p:blipFill>
        <p:spPr>
          <a:xfrm>
            <a:off x="263471" y="679601"/>
            <a:ext cx="658111" cy="1106211"/>
          </a:xfrm>
          <a:prstGeom prst="rect">
            <a:avLst/>
          </a:prstGeom>
        </p:spPr>
      </p:pic>
      <p:sp>
        <p:nvSpPr>
          <p:cNvPr id="18" name="Rectangle 17"/>
          <p:cNvSpPr/>
          <p:nvPr/>
        </p:nvSpPr>
        <p:spPr>
          <a:xfrm>
            <a:off x="6775272" y="3769240"/>
            <a:ext cx="5563484" cy="1200329"/>
          </a:xfrm>
          <a:prstGeom prst="rect">
            <a:avLst/>
          </a:prstGeom>
        </p:spPr>
        <p:txBody>
          <a:bodyPr wrap="square">
            <a:spAutoFit/>
          </a:bodyPr>
          <a:lstStyle/>
          <a:p>
            <a:pPr marL="0" lvl="3"/>
            <a:endParaRPr lang="en-US" dirty="0" smtClean="0"/>
          </a:p>
          <a:p>
            <a:pPr marL="0" lvl="3"/>
            <a:r>
              <a:rPr lang="en-US" dirty="0" smtClean="0"/>
              <a:t>Caveat : comparison difficult as </a:t>
            </a:r>
            <a:r>
              <a:rPr lang="en-US" dirty="0" err="1" smtClean="0"/>
              <a:t>boronisation</a:t>
            </a:r>
            <a:r>
              <a:rPr lang="en-US" dirty="0" smtClean="0"/>
              <a:t> conditions (</a:t>
            </a:r>
            <a:r>
              <a:rPr lang="en-US" dirty="0" err="1" smtClean="0"/>
              <a:t>nb</a:t>
            </a:r>
            <a:r>
              <a:rPr lang="en-US" dirty="0" smtClean="0"/>
              <a:t> of anodes, B consumption, </a:t>
            </a:r>
            <a:r>
              <a:rPr lang="en-US" dirty="0" err="1" smtClean="0"/>
              <a:t>T</a:t>
            </a:r>
            <a:r>
              <a:rPr lang="en-US" baseline="-25000" dirty="0" err="1" smtClean="0"/>
              <a:t>wall</a:t>
            </a:r>
            <a:r>
              <a:rPr lang="en-US" dirty="0" smtClean="0"/>
              <a:t>…) + recipe for plasma breakdown  / ramp up / flat top scenario evolves</a:t>
            </a:r>
            <a:endParaRPr lang="en-US" dirty="0"/>
          </a:p>
        </p:txBody>
      </p:sp>
      <p:sp>
        <p:nvSpPr>
          <p:cNvPr id="19" name="Espace réservé du contenu 2">
            <a:extLst>
              <a:ext uri="{FF2B5EF4-FFF2-40B4-BE49-F238E27FC236}">
                <a16:creationId xmlns:a16="http://schemas.microsoft.com/office/drawing/2014/main" id="{BD2E413D-76E6-5233-CF73-FD49BCAF474D}"/>
              </a:ext>
            </a:extLst>
          </p:cNvPr>
          <p:cNvSpPr txBox="1">
            <a:spLocks/>
          </p:cNvSpPr>
          <p:nvPr/>
        </p:nvSpPr>
        <p:spPr bwMode="auto">
          <a:xfrm>
            <a:off x="6876872" y="5073268"/>
            <a:ext cx="5157499" cy="1018700"/>
          </a:xfrm>
          <a:prstGeom prst="rect">
            <a:avLst/>
          </a:prstGeom>
        </p:spPr>
        <p:txBody>
          <a:bodyPr vert="horz" lIns="0" tIns="45720" rIns="0" bIns="45720" rtlCol="0">
            <a:noAutofit/>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2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2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b="1" dirty="0" smtClean="0">
                <a:solidFill>
                  <a:srgbClr val="FF0000"/>
                </a:solidFill>
              </a:rPr>
              <a:t>AUG : </a:t>
            </a:r>
          </a:p>
          <a:p>
            <a:pPr lvl="2"/>
            <a:r>
              <a:rPr lang="en-US" sz="1800" dirty="0" smtClean="0"/>
              <a:t>Short term (recycling, B coverage in strike point area) vs long term (O level) effects also evidenced</a:t>
            </a:r>
          </a:p>
        </p:txBody>
      </p:sp>
    </p:spTree>
    <p:extLst>
      <p:ext uri="{BB962C8B-B14F-4D97-AF65-F5344CB8AC3E}">
        <p14:creationId xmlns:p14="http://schemas.microsoft.com/office/powerpoint/2010/main" val="3682937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983432" y="192515"/>
            <a:ext cx="11208568" cy="457200"/>
          </a:xfrm>
        </p:spPr>
        <p:txBody>
          <a:bodyPr/>
          <a:lstStyle/>
          <a:p>
            <a:pPr>
              <a:defRPr/>
            </a:pPr>
            <a:r>
              <a:rPr lang="fr-FR" dirty="0" err="1" smtClean="0"/>
              <a:t>Boronisation</a:t>
            </a:r>
            <a:r>
              <a:rPr lang="fr-FR" dirty="0" smtClean="0"/>
              <a:t> </a:t>
            </a:r>
            <a:r>
              <a:rPr lang="fr-FR" dirty="0" err="1" smtClean="0"/>
              <a:t>transiently</a:t>
            </a:r>
            <a:r>
              <a:rPr lang="fr-FR" dirty="0" smtClean="0"/>
              <a:t> </a:t>
            </a:r>
            <a:r>
              <a:rPr lang="fr-FR" dirty="0" err="1" smtClean="0"/>
              <a:t>reduces</a:t>
            </a:r>
            <a:r>
              <a:rPr lang="fr-FR" dirty="0" smtClean="0"/>
              <a:t> </a:t>
            </a:r>
            <a:r>
              <a:rPr lang="fr-FR" dirty="0" err="1" smtClean="0"/>
              <a:t>recycling</a:t>
            </a:r>
            <a:r>
              <a:rPr lang="fr-FR" dirty="0" smtClean="0"/>
              <a:t>, but has </a:t>
            </a:r>
            <a:r>
              <a:rPr lang="fr-FR" dirty="0" err="1" smtClean="0"/>
              <a:t>little</a:t>
            </a:r>
            <a:r>
              <a:rPr lang="fr-FR" dirty="0" smtClean="0"/>
              <a:t> long </a:t>
            </a:r>
            <a:r>
              <a:rPr lang="fr-FR" dirty="0" err="1" smtClean="0"/>
              <a:t>term</a:t>
            </a:r>
            <a:r>
              <a:rPr lang="fr-FR" dirty="0" smtClean="0"/>
              <a:t> impact on fuel </a:t>
            </a:r>
            <a:r>
              <a:rPr lang="fr-FR" dirty="0" err="1" smtClean="0"/>
              <a:t>retention</a:t>
            </a:r>
            <a:endParaRPr dirty="0"/>
          </a:p>
        </p:txBody>
      </p:sp>
      <p:sp>
        <p:nvSpPr>
          <p:cNvPr id="4" name="Footer Placeholder 3"/>
          <p:cNvSpPr>
            <a:spLocks noGrp="1"/>
          </p:cNvSpPr>
          <p:nvPr>
            <p:ph type="ftr" sz="quarter" idx="11"/>
          </p:nvPr>
        </p:nvSpPr>
        <p:spPr bwMode="auto">
          <a:xfrm>
            <a:off x="825624" y="6555770"/>
            <a:ext cx="3994732" cy="302230"/>
          </a:xfrm>
        </p:spPr>
        <p:txBody>
          <a:bodyPr/>
          <a:lstStyle/>
          <a:p>
            <a:pPr>
              <a:defRPr/>
            </a:pPr>
            <a:r>
              <a:rPr lang="en-GB" dirty="0" smtClean="0">
                <a:solidFill>
                  <a:prstClr val="white"/>
                </a:solidFill>
              </a:rPr>
              <a:t>E. </a:t>
            </a:r>
            <a:r>
              <a:rPr lang="en-GB" dirty="0" err="1" smtClean="0">
                <a:solidFill>
                  <a:prstClr val="white"/>
                </a:solidFill>
              </a:rPr>
              <a:t>Tsitrone</a:t>
            </a:r>
            <a:r>
              <a:rPr lang="en-GB" dirty="0" smtClean="0">
                <a:solidFill>
                  <a:prstClr val="white"/>
                </a:solidFill>
              </a:rPr>
              <a:t> | TE-PWIE workshop </a:t>
            </a:r>
            <a:r>
              <a:rPr lang="en-GB" dirty="0">
                <a:solidFill>
                  <a:prstClr val="white"/>
                </a:solidFill>
              </a:rPr>
              <a:t>| S</a:t>
            </a:r>
            <a:r>
              <a:rPr lang="en-GB" dirty="0" smtClean="0">
                <a:solidFill>
                  <a:prstClr val="white"/>
                </a:solidFill>
              </a:rPr>
              <a:t>eptember 17 2024</a:t>
            </a:r>
            <a:endParaRPr lang="en-GB" dirty="0"/>
          </a:p>
        </p:txBody>
      </p:sp>
      <p:sp>
        <p:nvSpPr>
          <p:cNvPr id="5" name="Slide Number Placeholder 4"/>
          <p:cNvSpPr>
            <a:spLocks noGrp="1"/>
          </p:cNvSpPr>
          <p:nvPr>
            <p:ph type="sldNum" sz="quarter" idx="12"/>
          </p:nvPr>
        </p:nvSpPr>
        <p:spPr bwMode="auto"/>
        <p:txBody>
          <a:bodyPr/>
          <a:lstStyle/>
          <a:p>
            <a:pPr>
              <a:defRPr/>
            </a:pPr>
            <a:fld id="{6A6D9FA1-99C7-4910-8E32-B85D378B0060}" type="slidenum">
              <a:rPr lang="en-GB">
                <a:solidFill>
                  <a:prstClr val="white"/>
                </a:solidFill>
              </a:rPr>
              <a:t>7</a:t>
            </a:fld>
            <a:endParaRPr lang="en-GB">
              <a:solidFill>
                <a:prstClr val="white"/>
              </a:solidFill>
            </a:endParaRPr>
          </a:p>
        </p:txBody>
      </p:sp>
      <p:pic>
        <p:nvPicPr>
          <p:cNvPr id="6" name="Grafik 8">
            <a:extLst>
              <a:ext uri="{FF2B5EF4-FFF2-40B4-BE49-F238E27FC236}">
                <a16:creationId xmlns:a16="http://schemas.microsoft.com/office/drawing/2014/main" id="{C77911AC-407D-435D-97DA-C86162D253D9}"/>
              </a:ext>
            </a:extLst>
          </p:cNvPr>
          <p:cNvPicPr>
            <a:picLocks noChangeAspect="1"/>
          </p:cNvPicPr>
          <p:nvPr/>
        </p:nvPicPr>
        <p:blipFill>
          <a:blip r:embed="rId3"/>
          <a:stretch>
            <a:fillRect/>
          </a:stretch>
        </p:blipFill>
        <p:spPr>
          <a:xfrm>
            <a:off x="7322973" y="1009996"/>
            <a:ext cx="4425821" cy="4796323"/>
          </a:xfrm>
          <a:prstGeom prst="rect">
            <a:avLst/>
          </a:prstGeom>
        </p:spPr>
      </p:pic>
      <p:sp>
        <p:nvSpPr>
          <p:cNvPr id="7" name="Rectangle 6"/>
          <p:cNvSpPr/>
          <p:nvPr/>
        </p:nvSpPr>
        <p:spPr bwMode="auto">
          <a:xfrm>
            <a:off x="7847852" y="5806319"/>
            <a:ext cx="4105611" cy="276999"/>
          </a:xfrm>
          <a:prstGeom prst="rect">
            <a:avLst/>
          </a:prstGeom>
        </p:spPr>
        <p:txBody>
          <a:bodyPr wrap="none">
            <a:spAutoFit/>
          </a:bodyPr>
          <a:lstStyle/>
          <a:p>
            <a:r>
              <a:rPr lang="en-US" sz="1200" dirty="0" smtClean="0"/>
              <a:t>[V. Rohde et al., JNM 2007, A. Kallenbach et al., </a:t>
            </a:r>
            <a:r>
              <a:rPr lang="en-US" sz="1200" dirty="0" err="1" smtClean="0"/>
              <a:t>Nuc</a:t>
            </a:r>
            <a:r>
              <a:rPr lang="en-US" sz="1200" dirty="0" smtClean="0"/>
              <a:t> </a:t>
            </a:r>
            <a:r>
              <a:rPr lang="en-US" sz="1200" dirty="0" err="1" smtClean="0"/>
              <a:t>Fus</a:t>
            </a:r>
            <a:r>
              <a:rPr lang="en-US" sz="1200" dirty="0" smtClean="0"/>
              <a:t> 2009 ]</a:t>
            </a:r>
            <a:endParaRPr lang="fr-FR" sz="1200" dirty="0"/>
          </a:p>
        </p:txBody>
      </p:sp>
      <p:sp>
        <p:nvSpPr>
          <p:cNvPr id="8" name="Espace réservé du contenu 2">
            <a:extLst>
              <a:ext uri="{FF2B5EF4-FFF2-40B4-BE49-F238E27FC236}">
                <a16:creationId xmlns:a16="http://schemas.microsoft.com/office/drawing/2014/main" id="{BD2E413D-76E6-5233-CF73-FD49BCAF474D}"/>
              </a:ext>
            </a:extLst>
          </p:cNvPr>
          <p:cNvSpPr txBox="1">
            <a:spLocks/>
          </p:cNvSpPr>
          <p:nvPr/>
        </p:nvSpPr>
        <p:spPr bwMode="auto">
          <a:xfrm>
            <a:off x="244240" y="997980"/>
            <a:ext cx="6540382" cy="2196776"/>
          </a:xfrm>
          <a:prstGeom prst="rect">
            <a:avLst/>
          </a:prstGeom>
        </p:spPr>
        <p:txBody>
          <a:bodyPr vert="horz" lIns="0" tIns="45720" rIns="0" bIns="45720" rtlCol="0">
            <a:noAutofit/>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2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2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b="1" dirty="0" smtClean="0">
                <a:solidFill>
                  <a:srgbClr val="FF0000"/>
                </a:solidFill>
              </a:rPr>
              <a:t>AUG : </a:t>
            </a:r>
            <a:r>
              <a:rPr lang="en-US" sz="2000" b="1" dirty="0" err="1" smtClean="0">
                <a:solidFill>
                  <a:srgbClr val="FF0000"/>
                </a:solidFill>
              </a:rPr>
              <a:t>boronisation</a:t>
            </a:r>
            <a:r>
              <a:rPr lang="en-US" sz="2000" b="1" dirty="0" smtClean="0">
                <a:solidFill>
                  <a:srgbClr val="FF0000"/>
                </a:solidFill>
              </a:rPr>
              <a:t> transiently reduces recycling</a:t>
            </a:r>
          </a:p>
          <a:p>
            <a:pPr lvl="2"/>
            <a:r>
              <a:rPr lang="en-US" sz="1800" dirty="0"/>
              <a:t>B layers from </a:t>
            </a:r>
            <a:r>
              <a:rPr lang="en-US" sz="1800" dirty="0" err="1"/>
              <a:t>boronization</a:t>
            </a:r>
            <a:r>
              <a:rPr lang="en-US" sz="1800" dirty="0"/>
              <a:t> increase D </a:t>
            </a:r>
            <a:r>
              <a:rPr lang="en-US" sz="1800" dirty="0" smtClean="0"/>
              <a:t>wall pumping </a:t>
            </a:r>
            <a:r>
              <a:rPr lang="en-US" sz="1800" dirty="0"/>
              <a:t>during 1 or 2 days of operation (Reduced D recycling at </a:t>
            </a:r>
            <a:r>
              <a:rPr lang="en-US" sz="1800" dirty="0" err="1"/>
              <a:t>boronized</a:t>
            </a:r>
            <a:r>
              <a:rPr lang="en-US" sz="1800" dirty="0"/>
              <a:t> W </a:t>
            </a:r>
            <a:r>
              <a:rPr lang="en-US" sz="1800" dirty="0" smtClean="0"/>
              <a:t>surfaces, stronger </a:t>
            </a:r>
            <a:r>
              <a:rPr lang="en-US" sz="1800" dirty="0"/>
              <a:t>D gas puff </a:t>
            </a:r>
            <a:r>
              <a:rPr lang="en-US" sz="1800" dirty="0" smtClean="0"/>
              <a:t>needed to reach given density)</a:t>
            </a:r>
          </a:p>
          <a:p>
            <a:pPr lvl="2"/>
            <a:r>
              <a:rPr lang="en-US" sz="1800" dirty="0"/>
              <a:t>Hard to quantify impact of B layers on </a:t>
            </a:r>
            <a:r>
              <a:rPr lang="en-US" sz="1800" dirty="0" smtClean="0"/>
              <a:t>overall D </a:t>
            </a:r>
            <a:r>
              <a:rPr lang="en-US" sz="1800" dirty="0"/>
              <a:t>retention as B layers get eroded from </a:t>
            </a:r>
            <a:r>
              <a:rPr lang="en-US" sz="1800" dirty="0" smtClean="0"/>
              <a:t>PFCs ==&gt; </a:t>
            </a:r>
            <a:r>
              <a:rPr lang="en-US" sz="1800" dirty="0"/>
              <a:t>requires repetitive GDB and fixed scenario</a:t>
            </a:r>
          </a:p>
          <a:p>
            <a:pPr lvl="2"/>
            <a:endParaRPr lang="en-US" sz="1800" dirty="0"/>
          </a:p>
        </p:txBody>
      </p:sp>
      <p:sp>
        <p:nvSpPr>
          <p:cNvPr id="9" name="Espace réservé du contenu 2">
            <a:extLst>
              <a:ext uri="{FF2B5EF4-FFF2-40B4-BE49-F238E27FC236}">
                <a16:creationId xmlns:a16="http://schemas.microsoft.com/office/drawing/2014/main" id="{BD2E413D-76E6-5233-CF73-FD49BCAF474D}"/>
              </a:ext>
            </a:extLst>
          </p:cNvPr>
          <p:cNvSpPr txBox="1">
            <a:spLocks/>
          </p:cNvSpPr>
          <p:nvPr/>
        </p:nvSpPr>
        <p:spPr bwMode="auto">
          <a:xfrm>
            <a:off x="244240" y="3408158"/>
            <a:ext cx="6540382" cy="2597742"/>
          </a:xfrm>
          <a:prstGeom prst="rect">
            <a:avLst/>
          </a:prstGeom>
        </p:spPr>
        <p:txBody>
          <a:bodyPr vert="horz" lIns="0" tIns="45720" rIns="0" bIns="45720" rtlCol="0">
            <a:noAutofit/>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2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2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b="1" dirty="0" smtClean="0">
                <a:solidFill>
                  <a:srgbClr val="FF0000"/>
                </a:solidFill>
              </a:rPr>
              <a:t>WEST </a:t>
            </a:r>
            <a:r>
              <a:rPr lang="en-US" sz="2000" b="1" dirty="0">
                <a:solidFill>
                  <a:srgbClr val="FF0000"/>
                </a:solidFill>
              </a:rPr>
              <a:t>: </a:t>
            </a:r>
            <a:r>
              <a:rPr lang="en-US" sz="2000" b="1" dirty="0" smtClean="0">
                <a:solidFill>
                  <a:srgbClr val="FF0000"/>
                </a:solidFill>
              </a:rPr>
              <a:t>modest/short </a:t>
            </a:r>
            <a:r>
              <a:rPr lang="en-US" sz="2000" b="1" dirty="0">
                <a:solidFill>
                  <a:srgbClr val="FF0000"/>
                </a:solidFill>
              </a:rPr>
              <a:t>term impact of </a:t>
            </a:r>
            <a:r>
              <a:rPr lang="en-US" sz="2000" b="1" dirty="0" err="1">
                <a:solidFill>
                  <a:srgbClr val="FF0000"/>
                </a:solidFill>
              </a:rPr>
              <a:t>boronisation</a:t>
            </a:r>
            <a:r>
              <a:rPr lang="en-US" sz="2000" b="1" dirty="0">
                <a:solidFill>
                  <a:srgbClr val="FF0000"/>
                </a:solidFill>
              </a:rPr>
              <a:t> on fuel </a:t>
            </a:r>
            <a:r>
              <a:rPr lang="en-US" sz="2000" b="1" dirty="0" smtClean="0">
                <a:solidFill>
                  <a:srgbClr val="FF0000"/>
                </a:solidFill>
              </a:rPr>
              <a:t>retention for long pulse operation</a:t>
            </a:r>
          </a:p>
          <a:p>
            <a:pPr lvl="2"/>
            <a:r>
              <a:rPr lang="en-US" sz="1800" dirty="0" smtClean="0"/>
              <a:t>Particle balance repeated before / after </a:t>
            </a:r>
            <a:r>
              <a:rPr lang="en-US" sz="1800" dirty="0" err="1" smtClean="0"/>
              <a:t>boronisation</a:t>
            </a:r>
            <a:r>
              <a:rPr lang="en-US" sz="1800" dirty="0" smtClean="0"/>
              <a:t> on long pulse (~1 minute)</a:t>
            </a:r>
          </a:p>
          <a:p>
            <a:pPr lvl="2"/>
            <a:r>
              <a:rPr lang="en-US" sz="1800" dirty="0" smtClean="0"/>
              <a:t>Strong impact on 1</a:t>
            </a:r>
            <a:r>
              <a:rPr lang="en-US" sz="1800" baseline="30000" dirty="0" smtClean="0"/>
              <a:t>st</a:t>
            </a:r>
            <a:r>
              <a:rPr lang="en-US" sz="1800" dirty="0" smtClean="0"/>
              <a:t> short </a:t>
            </a:r>
            <a:r>
              <a:rPr lang="en-US" sz="1800" dirty="0" err="1" smtClean="0"/>
              <a:t>ohmic</a:t>
            </a:r>
            <a:r>
              <a:rPr lang="en-US" sz="1800" dirty="0" smtClean="0"/>
              <a:t> pulse : strong increase in gas puff needed to reach equivalent density (x2)</a:t>
            </a:r>
          </a:p>
          <a:p>
            <a:pPr lvl="2"/>
            <a:r>
              <a:rPr lang="en-US" sz="1800" dirty="0"/>
              <a:t>Modest (inverse) impact after ~100s of </a:t>
            </a:r>
            <a:r>
              <a:rPr lang="en-US" sz="1800" dirty="0" smtClean="0"/>
              <a:t>plasma on fuel retention during long pulse</a:t>
            </a:r>
            <a:endParaRPr lang="en-US" sz="1800" dirty="0"/>
          </a:p>
          <a:p>
            <a:pPr lvl="2"/>
            <a:endParaRPr lang="en-US" sz="1800" dirty="0" smtClean="0"/>
          </a:p>
          <a:p>
            <a:pPr lvl="2"/>
            <a:endParaRPr lang="en-US" sz="1800" dirty="0"/>
          </a:p>
          <a:p>
            <a:pPr lvl="2"/>
            <a:endParaRPr lang="en-US" sz="1800" dirty="0"/>
          </a:p>
        </p:txBody>
      </p:sp>
      <p:sp>
        <p:nvSpPr>
          <p:cNvPr id="11" name="Rectangle 10"/>
          <p:cNvSpPr/>
          <p:nvPr/>
        </p:nvSpPr>
        <p:spPr bwMode="auto">
          <a:xfrm>
            <a:off x="2822990" y="5999927"/>
            <a:ext cx="3756156" cy="276999"/>
          </a:xfrm>
          <a:prstGeom prst="rect">
            <a:avLst/>
          </a:prstGeom>
        </p:spPr>
        <p:txBody>
          <a:bodyPr wrap="none">
            <a:spAutoFit/>
          </a:bodyPr>
          <a:lstStyle/>
          <a:p>
            <a:r>
              <a:rPr lang="en-US" sz="1200" dirty="0" smtClean="0"/>
              <a:t>[E. </a:t>
            </a:r>
            <a:r>
              <a:rPr lang="en-US" sz="1200" dirty="0" err="1" smtClean="0"/>
              <a:t>Tsitrone</a:t>
            </a:r>
            <a:r>
              <a:rPr lang="en-US" sz="1200" dirty="0" smtClean="0"/>
              <a:t> et al., ITPA </a:t>
            </a:r>
            <a:r>
              <a:rPr lang="en-US" sz="1200" dirty="0" err="1" smtClean="0"/>
              <a:t>DivSOL</a:t>
            </a:r>
            <a:r>
              <a:rPr lang="en-US" sz="1200" dirty="0" smtClean="0"/>
              <a:t> meeting, Kyoto, Feb 2024]</a:t>
            </a:r>
            <a:endParaRPr lang="fr-FR" sz="1200" dirty="0"/>
          </a:p>
        </p:txBody>
      </p:sp>
      <p:sp>
        <p:nvSpPr>
          <p:cNvPr id="3" name="Rectangle 2"/>
          <p:cNvSpPr/>
          <p:nvPr/>
        </p:nvSpPr>
        <p:spPr>
          <a:xfrm>
            <a:off x="10917700" y="1128108"/>
            <a:ext cx="622286" cy="369332"/>
          </a:xfrm>
          <a:prstGeom prst="rect">
            <a:avLst/>
          </a:prstGeom>
        </p:spPr>
        <p:txBody>
          <a:bodyPr wrap="none">
            <a:spAutoFit/>
          </a:bodyPr>
          <a:lstStyle/>
          <a:p>
            <a:r>
              <a:rPr lang="en-US" b="1" dirty="0"/>
              <a:t>AUG</a:t>
            </a:r>
            <a:endParaRPr lang="fr-FR" dirty="0"/>
          </a:p>
        </p:txBody>
      </p:sp>
    </p:spTree>
    <p:extLst>
      <p:ext uri="{BB962C8B-B14F-4D97-AF65-F5344CB8AC3E}">
        <p14:creationId xmlns:p14="http://schemas.microsoft.com/office/powerpoint/2010/main" val="681174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983432" y="192515"/>
            <a:ext cx="11208568" cy="457200"/>
          </a:xfrm>
        </p:spPr>
        <p:txBody>
          <a:bodyPr/>
          <a:lstStyle/>
          <a:p>
            <a:pPr>
              <a:defRPr/>
            </a:pPr>
            <a:r>
              <a:rPr lang="fr-FR" dirty="0" err="1" smtClean="0"/>
              <a:t>Impurity</a:t>
            </a:r>
            <a:r>
              <a:rPr lang="fr-FR" dirty="0" smtClean="0"/>
              <a:t> </a:t>
            </a:r>
            <a:r>
              <a:rPr lang="fr-FR" dirty="0" err="1" smtClean="0"/>
              <a:t>powder</a:t>
            </a:r>
            <a:r>
              <a:rPr lang="fr-FR" dirty="0" smtClean="0"/>
              <a:t> dropper : </a:t>
            </a:r>
            <a:r>
              <a:rPr lang="fr-FR" dirty="0" err="1" smtClean="0"/>
              <a:t>risk</a:t>
            </a:r>
            <a:r>
              <a:rPr lang="fr-FR" dirty="0" smtClean="0"/>
              <a:t> mitigation for ITER</a:t>
            </a:r>
            <a:endParaRPr dirty="0"/>
          </a:p>
        </p:txBody>
      </p:sp>
      <p:sp>
        <p:nvSpPr>
          <p:cNvPr id="4" name="Footer Placeholder 3"/>
          <p:cNvSpPr>
            <a:spLocks noGrp="1"/>
          </p:cNvSpPr>
          <p:nvPr>
            <p:ph type="ftr" sz="quarter" idx="11"/>
          </p:nvPr>
        </p:nvSpPr>
        <p:spPr bwMode="auto">
          <a:xfrm>
            <a:off x="825624" y="6555770"/>
            <a:ext cx="3994732" cy="302230"/>
          </a:xfrm>
        </p:spPr>
        <p:txBody>
          <a:bodyPr/>
          <a:lstStyle/>
          <a:p>
            <a:pPr>
              <a:defRPr/>
            </a:pPr>
            <a:r>
              <a:rPr lang="en-GB" dirty="0" smtClean="0">
                <a:solidFill>
                  <a:prstClr val="white"/>
                </a:solidFill>
              </a:rPr>
              <a:t>E. </a:t>
            </a:r>
            <a:r>
              <a:rPr lang="en-GB" dirty="0" err="1" smtClean="0">
                <a:solidFill>
                  <a:prstClr val="white"/>
                </a:solidFill>
              </a:rPr>
              <a:t>Tsitrone</a:t>
            </a:r>
            <a:r>
              <a:rPr lang="en-GB" dirty="0" smtClean="0">
                <a:solidFill>
                  <a:prstClr val="white"/>
                </a:solidFill>
              </a:rPr>
              <a:t> | TE-PWIE workshop </a:t>
            </a:r>
            <a:r>
              <a:rPr lang="en-GB" dirty="0">
                <a:solidFill>
                  <a:prstClr val="white"/>
                </a:solidFill>
              </a:rPr>
              <a:t>| S</a:t>
            </a:r>
            <a:r>
              <a:rPr lang="en-GB" dirty="0" smtClean="0">
                <a:solidFill>
                  <a:prstClr val="white"/>
                </a:solidFill>
              </a:rPr>
              <a:t>eptember 17 2024</a:t>
            </a:r>
            <a:endParaRPr lang="en-GB" dirty="0"/>
          </a:p>
        </p:txBody>
      </p:sp>
      <p:sp>
        <p:nvSpPr>
          <p:cNvPr id="5" name="Slide Number Placeholder 4"/>
          <p:cNvSpPr>
            <a:spLocks noGrp="1"/>
          </p:cNvSpPr>
          <p:nvPr>
            <p:ph type="sldNum" sz="quarter" idx="12"/>
          </p:nvPr>
        </p:nvSpPr>
        <p:spPr bwMode="auto"/>
        <p:txBody>
          <a:bodyPr/>
          <a:lstStyle/>
          <a:p>
            <a:pPr>
              <a:defRPr/>
            </a:pPr>
            <a:fld id="{6A6D9FA1-99C7-4910-8E32-B85D378B0060}" type="slidenum">
              <a:rPr lang="en-GB">
                <a:solidFill>
                  <a:prstClr val="white"/>
                </a:solidFill>
              </a:rPr>
              <a:t>8</a:t>
            </a:fld>
            <a:endParaRPr lang="en-GB">
              <a:solidFill>
                <a:prstClr val="white"/>
              </a:solidFill>
            </a:endParaRPr>
          </a:p>
        </p:txBody>
      </p:sp>
      <p:sp>
        <p:nvSpPr>
          <p:cNvPr id="9" name="Espace réservé du contenu 2">
            <a:extLst>
              <a:ext uri="{FF2B5EF4-FFF2-40B4-BE49-F238E27FC236}">
                <a16:creationId xmlns:a16="http://schemas.microsoft.com/office/drawing/2014/main" id="{BD2E413D-76E6-5233-CF73-FD49BCAF474D}"/>
              </a:ext>
            </a:extLst>
          </p:cNvPr>
          <p:cNvSpPr txBox="1">
            <a:spLocks/>
          </p:cNvSpPr>
          <p:nvPr/>
        </p:nvSpPr>
        <p:spPr bwMode="auto">
          <a:xfrm>
            <a:off x="296364" y="4391675"/>
            <a:ext cx="12029429" cy="1986009"/>
          </a:xfrm>
          <a:prstGeom prst="rect">
            <a:avLst/>
          </a:prstGeom>
        </p:spPr>
        <p:txBody>
          <a:bodyPr vert="horz" lIns="0" tIns="45720" rIns="0" bIns="45720" rtlCol="0">
            <a:noAutofit/>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2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2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b="1" dirty="0" smtClean="0">
                <a:solidFill>
                  <a:srgbClr val="FF0000"/>
                </a:solidFill>
              </a:rPr>
              <a:t>Wall conditioning evidenced on both machines</a:t>
            </a:r>
          </a:p>
          <a:p>
            <a:pPr lvl="2"/>
            <a:r>
              <a:rPr lang="en-US" sz="1800" dirty="0"/>
              <a:t>Beneficial effects on wall </a:t>
            </a:r>
            <a:r>
              <a:rPr lang="en-US" sz="1800" dirty="0" smtClean="0"/>
              <a:t>pumping, reduction of </a:t>
            </a:r>
            <a:r>
              <a:rPr lang="en-US" sz="1800" dirty="0"/>
              <a:t>oxygen </a:t>
            </a:r>
            <a:r>
              <a:rPr lang="en-US" sz="1800" dirty="0" smtClean="0"/>
              <a:t>content and radiated fraction in both devices</a:t>
            </a:r>
            <a:endParaRPr lang="en-US" sz="1800" dirty="0"/>
          </a:p>
          <a:p>
            <a:pPr lvl="2"/>
            <a:r>
              <a:rPr lang="en-US" sz="1800" dirty="0" smtClean="0"/>
              <a:t>Improved confinement observed in both devices</a:t>
            </a:r>
          </a:p>
          <a:p>
            <a:pPr lvl="2"/>
            <a:r>
              <a:rPr lang="en-US" sz="1800" dirty="0"/>
              <a:t>Large B rate can have adverse effect (up to </a:t>
            </a:r>
            <a:r>
              <a:rPr lang="en-US" sz="1800" dirty="0" smtClean="0"/>
              <a:t>disruptions)</a:t>
            </a:r>
          </a:p>
          <a:p>
            <a:pPr lvl="2"/>
            <a:r>
              <a:rPr lang="en-US" sz="1800" dirty="0" smtClean="0"/>
              <a:t>During </a:t>
            </a:r>
            <a:r>
              <a:rPr lang="en-US" sz="1800" dirty="0"/>
              <a:t>the </a:t>
            </a:r>
            <a:r>
              <a:rPr lang="en-US" sz="1800" dirty="0" smtClean="0"/>
              <a:t>drop in WEST : increased W </a:t>
            </a:r>
            <a:r>
              <a:rPr lang="en-US" sz="1800" dirty="0"/>
              <a:t>sputtering, but </a:t>
            </a:r>
            <a:r>
              <a:rPr lang="en-US" sz="1800" dirty="0" smtClean="0"/>
              <a:t>reduced W core transport , beneficial </a:t>
            </a:r>
            <a:r>
              <a:rPr lang="en-US" sz="1800" dirty="0"/>
              <a:t>i</a:t>
            </a:r>
            <a:r>
              <a:rPr lang="en-US" sz="1800" dirty="0" smtClean="0"/>
              <a:t>mpact above threshold</a:t>
            </a:r>
          </a:p>
          <a:p>
            <a:pPr lvl="2"/>
            <a:r>
              <a:rPr lang="en-US" sz="1800" dirty="0"/>
              <a:t>Main </a:t>
            </a:r>
            <a:r>
              <a:rPr lang="en-US" sz="1800" dirty="0" smtClean="0"/>
              <a:t>chamber in AUG  </a:t>
            </a:r>
            <a:r>
              <a:rPr lang="en-US" sz="1800" dirty="0"/>
              <a:t>: local limiter B</a:t>
            </a:r>
            <a:r>
              <a:rPr lang="en-US" sz="1800" dirty="0" smtClean="0"/>
              <a:t> </a:t>
            </a:r>
            <a:r>
              <a:rPr lang="en-US" sz="1800" dirty="0"/>
              <a:t>coverage much larger than for conventional GDB : margin for drop rate</a:t>
            </a:r>
          </a:p>
          <a:p>
            <a:pPr lvl="2"/>
            <a:endParaRPr lang="en-US" sz="1800" dirty="0" smtClean="0"/>
          </a:p>
        </p:txBody>
      </p:sp>
      <p:sp>
        <p:nvSpPr>
          <p:cNvPr id="11" name="Rectangle 10"/>
          <p:cNvSpPr/>
          <p:nvPr/>
        </p:nvSpPr>
        <p:spPr bwMode="auto">
          <a:xfrm>
            <a:off x="10312014" y="5246179"/>
            <a:ext cx="1608133" cy="276999"/>
          </a:xfrm>
          <a:prstGeom prst="rect">
            <a:avLst/>
          </a:prstGeom>
        </p:spPr>
        <p:txBody>
          <a:bodyPr wrap="none">
            <a:spAutoFit/>
          </a:bodyPr>
          <a:lstStyle/>
          <a:p>
            <a:r>
              <a:rPr lang="en-US" sz="1200" dirty="0" smtClean="0"/>
              <a:t>[K. Krieger, NME 2023]</a:t>
            </a:r>
            <a:endParaRPr lang="fr-FR" sz="1200" dirty="0"/>
          </a:p>
        </p:txBody>
      </p:sp>
      <p:pic>
        <p:nvPicPr>
          <p:cNvPr id="10" name="Image 9"/>
          <p:cNvPicPr>
            <a:picLocks noChangeAspect="1"/>
          </p:cNvPicPr>
          <p:nvPr/>
        </p:nvPicPr>
        <p:blipFill>
          <a:blip r:embed="rId3"/>
          <a:stretch>
            <a:fillRect/>
          </a:stretch>
        </p:blipFill>
        <p:spPr>
          <a:xfrm>
            <a:off x="4275231" y="1495339"/>
            <a:ext cx="3679119" cy="2629941"/>
          </a:xfrm>
          <a:prstGeom prst="rect">
            <a:avLst/>
          </a:prstGeom>
        </p:spPr>
      </p:pic>
      <p:pic>
        <p:nvPicPr>
          <p:cNvPr id="13" name="Image 12"/>
          <p:cNvPicPr>
            <a:picLocks noChangeAspect="1"/>
          </p:cNvPicPr>
          <p:nvPr/>
        </p:nvPicPr>
        <p:blipFill>
          <a:blip r:embed="rId4"/>
          <a:stretch>
            <a:fillRect/>
          </a:stretch>
        </p:blipFill>
        <p:spPr>
          <a:xfrm>
            <a:off x="8241028" y="1450636"/>
            <a:ext cx="3679119" cy="2719349"/>
          </a:xfrm>
          <a:prstGeom prst="rect">
            <a:avLst/>
          </a:prstGeom>
        </p:spPr>
      </p:pic>
      <p:sp>
        <p:nvSpPr>
          <p:cNvPr id="14" name="Rectangle 13"/>
          <p:cNvSpPr/>
          <p:nvPr/>
        </p:nvSpPr>
        <p:spPr>
          <a:xfrm>
            <a:off x="10484706" y="4134874"/>
            <a:ext cx="1574470" cy="276999"/>
          </a:xfrm>
          <a:prstGeom prst="rect">
            <a:avLst/>
          </a:prstGeom>
        </p:spPr>
        <p:txBody>
          <a:bodyPr wrap="none">
            <a:spAutoFit/>
          </a:bodyPr>
          <a:lstStyle/>
          <a:p>
            <a:r>
              <a:rPr lang="fr-FR" sz="1200" dirty="0"/>
              <a:t>[K. </a:t>
            </a:r>
            <a:r>
              <a:rPr lang="fr-FR" sz="1200" dirty="0" err="1"/>
              <a:t>Afonin</a:t>
            </a:r>
            <a:r>
              <a:rPr lang="fr-FR" sz="1200" dirty="0"/>
              <a:t>, </a:t>
            </a:r>
            <a:r>
              <a:rPr lang="fr-FR" sz="1200" dirty="0" smtClean="0"/>
              <a:t>NME 2024]</a:t>
            </a:r>
            <a:endParaRPr lang="fr-FR" sz="1200" dirty="0"/>
          </a:p>
        </p:txBody>
      </p:sp>
      <p:sp>
        <p:nvSpPr>
          <p:cNvPr id="15" name="Rectangle 14"/>
          <p:cNvSpPr/>
          <p:nvPr/>
        </p:nvSpPr>
        <p:spPr bwMode="auto">
          <a:xfrm>
            <a:off x="4960114" y="1738902"/>
            <a:ext cx="729687" cy="369332"/>
          </a:xfrm>
          <a:prstGeom prst="rect">
            <a:avLst/>
          </a:prstGeom>
        </p:spPr>
        <p:txBody>
          <a:bodyPr wrap="none">
            <a:spAutoFit/>
          </a:bodyPr>
          <a:lstStyle/>
          <a:p>
            <a:r>
              <a:rPr lang="en-US" b="1" dirty="0" smtClean="0"/>
              <a:t>WEST</a:t>
            </a:r>
            <a:endParaRPr lang="fr-FR" dirty="0"/>
          </a:p>
        </p:txBody>
      </p:sp>
      <p:sp>
        <p:nvSpPr>
          <p:cNvPr id="16" name="Rectangle 15"/>
          <p:cNvSpPr/>
          <p:nvPr/>
        </p:nvSpPr>
        <p:spPr bwMode="auto">
          <a:xfrm>
            <a:off x="8601289" y="5246179"/>
            <a:ext cx="1710725" cy="276999"/>
          </a:xfrm>
          <a:prstGeom prst="rect">
            <a:avLst/>
          </a:prstGeom>
        </p:spPr>
        <p:txBody>
          <a:bodyPr wrap="none">
            <a:spAutoFit/>
          </a:bodyPr>
          <a:lstStyle/>
          <a:p>
            <a:r>
              <a:rPr lang="fr-FR" sz="1200" dirty="0" smtClean="0"/>
              <a:t>[R. </a:t>
            </a:r>
            <a:r>
              <a:rPr lang="fr-FR" sz="1200" dirty="0" err="1" smtClean="0"/>
              <a:t>Lunsford</a:t>
            </a:r>
            <a:r>
              <a:rPr lang="fr-FR" sz="1200" dirty="0" smtClean="0"/>
              <a:t>, NME 2024]</a:t>
            </a:r>
            <a:endParaRPr lang="fr-FR" sz="1200" dirty="0"/>
          </a:p>
        </p:txBody>
      </p:sp>
      <p:sp>
        <p:nvSpPr>
          <p:cNvPr id="17" name="Rectangle 16"/>
          <p:cNvSpPr/>
          <p:nvPr/>
        </p:nvSpPr>
        <p:spPr>
          <a:xfrm>
            <a:off x="374390" y="648330"/>
            <a:ext cx="9695299" cy="646331"/>
          </a:xfrm>
          <a:prstGeom prst="rect">
            <a:avLst/>
          </a:prstGeom>
        </p:spPr>
        <p:txBody>
          <a:bodyPr wrap="square">
            <a:spAutoFit/>
          </a:bodyPr>
          <a:lstStyle/>
          <a:p>
            <a:r>
              <a:rPr lang="en-US" dirty="0" smtClean="0"/>
              <a:t>WEST and AUG equipped with IPD : deposition </a:t>
            </a:r>
            <a:r>
              <a:rPr lang="en-US" dirty="0"/>
              <a:t>channels </a:t>
            </a:r>
            <a:r>
              <a:rPr lang="en-US" dirty="0" smtClean="0"/>
              <a:t>/ local </a:t>
            </a:r>
            <a:r>
              <a:rPr lang="en-US" dirty="0"/>
              <a:t>distribution of </a:t>
            </a:r>
            <a:r>
              <a:rPr lang="en-US" dirty="0" smtClean="0"/>
              <a:t>B different </a:t>
            </a:r>
            <a:r>
              <a:rPr lang="en-US" dirty="0"/>
              <a:t>from </a:t>
            </a:r>
            <a:r>
              <a:rPr lang="en-US" dirty="0" smtClean="0"/>
              <a:t>GDB</a:t>
            </a:r>
          </a:p>
          <a:p>
            <a:r>
              <a:rPr lang="en-US" dirty="0" smtClean="0">
                <a:sym typeface="Wingdings" panose="05000000000000000000" pitchFamily="2" charset="2"/>
              </a:rPr>
              <a:t> Can </a:t>
            </a:r>
            <a:r>
              <a:rPr lang="en-US" dirty="0" smtClean="0"/>
              <a:t>extend </a:t>
            </a:r>
            <a:r>
              <a:rPr lang="en-US" dirty="0"/>
              <a:t>the lifetime of deposited boron layers on areas prone to rapid erosion</a:t>
            </a:r>
            <a:endParaRPr lang="fr-FR" dirty="0"/>
          </a:p>
        </p:txBody>
      </p:sp>
      <p:pic>
        <p:nvPicPr>
          <p:cNvPr id="1026" name="Picture 2" descr="nfab4095f03_hr.jpg (1979×83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6019"/>
          <a:stretch/>
        </p:blipFill>
        <p:spPr bwMode="auto">
          <a:xfrm>
            <a:off x="162571" y="1393176"/>
            <a:ext cx="1644647" cy="289718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nfab4095f03_hr.jpg (1979×83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4799"/>
          <a:stretch/>
        </p:blipFill>
        <p:spPr bwMode="auto">
          <a:xfrm>
            <a:off x="2087644" y="1407368"/>
            <a:ext cx="1711422" cy="286880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bwMode="auto">
          <a:xfrm>
            <a:off x="2827033" y="1516351"/>
            <a:ext cx="1252459" cy="461665"/>
          </a:xfrm>
          <a:prstGeom prst="rect">
            <a:avLst/>
          </a:prstGeom>
        </p:spPr>
        <p:txBody>
          <a:bodyPr wrap="square">
            <a:spAutoFit/>
          </a:bodyPr>
          <a:lstStyle/>
          <a:p>
            <a:r>
              <a:rPr lang="fr-FR" sz="1200" dirty="0" smtClean="0">
                <a:solidFill>
                  <a:schemeClr val="bg1"/>
                </a:solidFill>
              </a:rPr>
              <a:t>[R. </a:t>
            </a:r>
            <a:r>
              <a:rPr lang="fr-FR" sz="1200" dirty="0" err="1" smtClean="0">
                <a:solidFill>
                  <a:schemeClr val="bg1"/>
                </a:solidFill>
              </a:rPr>
              <a:t>Lunsford</a:t>
            </a:r>
            <a:r>
              <a:rPr lang="fr-FR" sz="1200" dirty="0" smtClean="0">
                <a:solidFill>
                  <a:schemeClr val="bg1"/>
                </a:solidFill>
              </a:rPr>
              <a:t>, </a:t>
            </a:r>
            <a:r>
              <a:rPr lang="fr-FR" sz="1200" dirty="0" err="1" smtClean="0">
                <a:solidFill>
                  <a:schemeClr val="bg1"/>
                </a:solidFill>
              </a:rPr>
              <a:t>NucFus</a:t>
            </a:r>
            <a:r>
              <a:rPr lang="fr-FR" sz="1200" dirty="0" smtClean="0">
                <a:solidFill>
                  <a:schemeClr val="bg1"/>
                </a:solidFill>
              </a:rPr>
              <a:t> 2019]</a:t>
            </a:r>
            <a:endParaRPr lang="fr-FR" sz="1200" dirty="0">
              <a:solidFill>
                <a:schemeClr val="bg1"/>
              </a:solidFill>
            </a:endParaRPr>
          </a:p>
        </p:txBody>
      </p:sp>
      <p:sp>
        <p:nvSpPr>
          <p:cNvPr id="21" name="Rectangle 20"/>
          <p:cNvSpPr/>
          <p:nvPr/>
        </p:nvSpPr>
        <p:spPr bwMode="auto">
          <a:xfrm>
            <a:off x="284937" y="1407368"/>
            <a:ext cx="622286" cy="369332"/>
          </a:xfrm>
          <a:prstGeom prst="rect">
            <a:avLst/>
          </a:prstGeom>
        </p:spPr>
        <p:txBody>
          <a:bodyPr wrap="none">
            <a:spAutoFit/>
          </a:bodyPr>
          <a:lstStyle/>
          <a:p>
            <a:r>
              <a:rPr lang="en-US" b="1" dirty="0" smtClean="0"/>
              <a:t>AUG</a:t>
            </a:r>
            <a:endParaRPr lang="fr-FR" dirty="0"/>
          </a:p>
        </p:txBody>
      </p:sp>
    </p:spTree>
    <p:extLst>
      <p:ext uri="{BB962C8B-B14F-4D97-AF65-F5344CB8AC3E}">
        <p14:creationId xmlns:p14="http://schemas.microsoft.com/office/powerpoint/2010/main" val="4191964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fr-FR" dirty="0" err="1" smtClean="0"/>
              <a:t>Complex</a:t>
            </a:r>
            <a:r>
              <a:rPr lang="fr-FR" dirty="0" smtClean="0"/>
              <a:t> structure of B </a:t>
            </a:r>
            <a:r>
              <a:rPr lang="fr-FR" dirty="0" err="1" smtClean="0"/>
              <a:t>layers</a:t>
            </a:r>
            <a:r>
              <a:rPr lang="fr-FR" dirty="0" smtClean="0"/>
              <a:t> </a:t>
            </a:r>
            <a:r>
              <a:rPr lang="fr-FR" dirty="0" err="1" smtClean="0"/>
              <a:t>found</a:t>
            </a:r>
            <a:r>
              <a:rPr lang="fr-FR" dirty="0" smtClean="0"/>
              <a:t> in tokamaks </a:t>
            </a:r>
            <a:endParaRPr dirty="0"/>
          </a:p>
        </p:txBody>
      </p:sp>
      <p:sp>
        <p:nvSpPr>
          <p:cNvPr id="4" name="Footer Placeholder 3"/>
          <p:cNvSpPr>
            <a:spLocks noGrp="1"/>
          </p:cNvSpPr>
          <p:nvPr>
            <p:ph type="ftr" sz="quarter" idx="11"/>
          </p:nvPr>
        </p:nvSpPr>
        <p:spPr bwMode="auto">
          <a:xfrm>
            <a:off x="825624" y="6555770"/>
            <a:ext cx="3994732" cy="302230"/>
          </a:xfrm>
        </p:spPr>
        <p:txBody>
          <a:bodyPr/>
          <a:lstStyle/>
          <a:p>
            <a:pPr>
              <a:defRPr/>
            </a:pPr>
            <a:r>
              <a:rPr lang="en-GB" dirty="0" smtClean="0">
                <a:solidFill>
                  <a:prstClr val="white"/>
                </a:solidFill>
              </a:rPr>
              <a:t>E. </a:t>
            </a:r>
            <a:r>
              <a:rPr lang="en-GB" dirty="0" err="1" smtClean="0">
                <a:solidFill>
                  <a:prstClr val="white"/>
                </a:solidFill>
              </a:rPr>
              <a:t>Tsitrone</a:t>
            </a:r>
            <a:r>
              <a:rPr lang="en-GB" dirty="0" smtClean="0">
                <a:solidFill>
                  <a:prstClr val="white"/>
                </a:solidFill>
              </a:rPr>
              <a:t> | TE-PWIE workshop </a:t>
            </a:r>
            <a:r>
              <a:rPr lang="en-GB" dirty="0">
                <a:solidFill>
                  <a:prstClr val="white"/>
                </a:solidFill>
              </a:rPr>
              <a:t>| S</a:t>
            </a:r>
            <a:r>
              <a:rPr lang="en-GB" dirty="0" smtClean="0">
                <a:solidFill>
                  <a:prstClr val="white"/>
                </a:solidFill>
              </a:rPr>
              <a:t>eptember 17 2024</a:t>
            </a:r>
            <a:endParaRPr lang="en-GB" dirty="0"/>
          </a:p>
        </p:txBody>
      </p:sp>
      <p:sp>
        <p:nvSpPr>
          <p:cNvPr id="5" name="Slide Number Placeholder 4"/>
          <p:cNvSpPr>
            <a:spLocks noGrp="1"/>
          </p:cNvSpPr>
          <p:nvPr>
            <p:ph type="sldNum" sz="quarter" idx="12"/>
          </p:nvPr>
        </p:nvSpPr>
        <p:spPr bwMode="auto"/>
        <p:txBody>
          <a:bodyPr/>
          <a:lstStyle/>
          <a:p>
            <a:pPr>
              <a:defRPr/>
            </a:pPr>
            <a:fld id="{6A6D9FA1-99C7-4910-8E32-B85D378B0060}" type="slidenum">
              <a:rPr lang="en-GB">
                <a:solidFill>
                  <a:prstClr val="white"/>
                </a:solidFill>
              </a:rPr>
              <a:t>9</a:t>
            </a:fld>
            <a:endParaRPr lang="en-GB">
              <a:solidFill>
                <a:prstClr val="white"/>
              </a:solidFill>
            </a:endParaRPr>
          </a:p>
        </p:txBody>
      </p:sp>
      <p:sp>
        <p:nvSpPr>
          <p:cNvPr id="6" name="Espace réservé du contenu 2">
            <a:extLst>
              <a:ext uri="{FF2B5EF4-FFF2-40B4-BE49-F238E27FC236}">
                <a16:creationId xmlns:a16="http://schemas.microsoft.com/office/drawing/2014/main" id="{BD2E413D-76E6-5233-CF73-FD49BCAF474D}"/>
              </a:ext>
            </a:extLst>
          </p:cNvPr>
          <p:cNvSpPr txBox="1">
            <a:spLocks/>
          </p:cNvSpPr>
          <p:nvPr/>
        </p:nvSpPr>
        <p:spPr bwMode="auto">
          <a:xfrm>
            <a:off x="176506" y="724543"/>
            <a:ext cx="6201716" cy="1494492"/>
          </a:xfrm>
          <a:prstGeom prst="rect">
            <a:avLst/>
          </a:prstGeom>
        </p:spPr>
        <p:txBody>
          <a:bodyPr vert="horz" lIns="0" tIns="45720" rIns="0" bIns="45720" rtlCol="0">
            <a:noAutofit/>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2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2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b="1" dirty="0" smtClean="0">
                <a:solidFill>
                  <a:srgbClr val="FF0000"/>
                </a:solidFill>
              </a:rPr>
              <a:t>WEST </a:t>
            </a:r>
            <a:r>
              <a:rPr lang="en-US" sz="2000" b="1" dirty="0">
                <a:solidFill>
                  <a:srgbClr val="FF0000"/>
                </a:solidFill>
              </a:rPr>
              <a:t>: </a:t>
            </a:r>
            <a:r>
              <a:rPr lang="en-US" sz="2000" b="1" dirty="0" smtClean="0">
                <a:solidFill>
                  <a:srgbClr val="FF0000"/>
                </a:solidFill>
              </a:rPr>
              <a:t>non uniform B layers evidenced</a:t>
            </a:r>
          </a:p>
          <a:p>
            <a:pPr lvl="2"/>
            <a:r>
              <a:rPr lang="en-US" sz="1800" dirty="0" err="1" smtClean="0"/>
              <a:t>Divertor</a:t>
            </a:r>
            <a:r>
              <a:rPr lang="en-US" sz="1800" dirty="0" smtClean="0"/>
              <a:t> : B rich layer found in HFS deposits (far SOL)</a:t>
            </a:r>
          </a:p>
          <a:p>
            <a:pPr lvl="2"/>
            <a:r>
              <a:rPr lang="en-US" sz="1800" dirty="0"/>
              <a:t>First wall : </a:t>
            </a:r>
            <a:r>
              <a:rPr lang="en-US" sz="1800" dirty="0" smtClean="0"/>
              <a:t>non </a:t>
            </a:r>
            <a:r>
              <a:rPr lang="en-US" sz="1800" dirty="0"/>
              <a:t>uniform poloidal / toroidal deposited layer </a:t>
            </a:r>
            <a:r>
              <a:rPr lang="en-US" sz="1800" dirty="0" smtClean="0"/>
              <a:t>thickness, B rich layers interleaved with W oxide layers</a:t>
            </a:r>
            <a:endParaRPr lang="en-US" sz="1800" dirty="0"/>
          </a:p>
          <a:p>
            <a:pPr lvl="2"/>
            <a:endParaRPr lang="en-US" sz="1800" dirty="0"/>
          </a:p>
          <a:p>
            <a:pPr marL="266700" lvl="2" indent="0">
              <a:buNone/>
            </a:pPr>
            <a:endParaRPr lang="en-US" sz="1800" dirty="0" smtClean="0"/>
          </a:p>
          <a:p>
            <a:pPr lvl="2"/>
            <a:endParaRPr lang="en-US" sz="1800" dirty="0"/>
          </a:p>
          <a:p>
            <a:pPr lvl="2"/>
            <a:endParaRPr lang="en-US" sz="1800" dirty="0"/>
          </a:p>
        </p:txBody>
      </p:sp>
      <p:pic>
        <p:nvPicPr>
          <p:cNvPr id="3" name="Image 2"/>
          <p:cNvPicPr>
            <a:picLocks noChangeAspect="1"/>
          </p:cNvPicPr>
          <p:nvPr/>
        </p:nvPicPr>
        <p:blipFill>
          <a:blip r:embed="rId3"/>
          <a:stretch>
            <a:fillRect/>
          </a:stretch>
        </p:blipFill>
        <p:spPr>
          <a:xfrm>
            <a:off x="176506" y="4975394"/>
            <a:ext cx="5577132" cy="1520163"/>
          </a:xfrm>
          <a:prstGeom prst="rect">
            <a:avLst/>
          </a:prstGeom>
        </p:spPr>
      </p:pic>
      <p:sp>
        <p:nvSpPr>
          <p:cNvPr id="7" name="Espace réservé du contenu 2">
            <a:extLst>
              <a:ext uri="{FF2B5EF4-FFF2-40B4-BE49-F238E27FC236}">
                <a16:creationId xmlns:a16="http://schemas.microsoft.com/office/drawing/2014/main" id="{BD2E413D-76E6-5233-CF73-FD49BCAF474D}"/>
              </a:ext>
            </a:extLst>
          </p:cNvPr>
          <p:cNvSpPr txBox="1">
            <a:spLocks/>
          </p:cNvSpPr>
          <p:nvPr/>
        </p:nvSpPr>
        <p:spPr bwMode="auto">
          <a:xfrm>
            <a:off x="6487170" y="649715"/>
            <a:ext cx="5562076" cy="2116634"/>
          </a:xfrm>
          <a:prstGeom prst="rect">
            <a:avLst/>
          </a:prstGeom>
        </p:spPr>
        <p:txBody>
          <a:bodyPr vert="horz" lIns="0" tIns="45720" rIns="0" bIns="45720" rtlCol="0">
            <a:noAutofit/>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2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2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b="1" dirty="0" smtClean="0">
                <a:solidFill>
                  <a:srgbClr val="FF0000"/>
                </a:solidFill>
              </a:rPr>
              <a:t>AUG : </a:t>
            </a:r>
          </a:p>
          <a:p>
            <a:pPr lvl="2"/>
            <a:r>
              <a:rPr lang="en-US" sz="1800" dirty="0" smtClean="0"/>
              <a:t>Whitish unstable B layers found when venting : cleaned after each campaign with wet wiping</a:t>
            </a:r>
            <a:endParaRPr lang="en-US" sz="1800" dirty="0"/>
          </a:p>
          <a:p>
            <a:pPr marL="266700" lvl="2" indent="0">
              <a:buNone/>
            </a:pPr>
            <a:endParaRPr lang="en-US" sz="1800" dirty="0" smtClean="0"/>
          </a:p>
          <a:p>
            <a:pPr lvl="2"/>
            <a:endParaRPr lang="en-US" sz="1800" dirty="0"/>
          </a:p>
          <a:p>
            <a:pPr lvl="2"/>
            <a:endParaRPr lang="en-US" sz="1800" dirty="0"/>
          </a:p>
        </p:txBody>
      </p:sp>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7999" y="1708032"/>
            <a:ext cx="2563782" cy="3860753"/>
          </a:xfrm>
          <a:prstGeom prst="rect">
            <a:avLst/>
          </a:prstGeom>
        </p:spPr>
      </p:pic>
      <p:pic>
        <p:nvPicPr>
          <p:cNvPr id="9" name="Image 8"/>
          <p:cNvPicPr>
            <a:picLocks noChangeAspect="1"/>
          </p:cNvPicPr>
          <p:nvPr/>
        </p:nvPicPr>
        <p:blipFill>
          <a:blip r:embed="rId5"/>
          <a:stretch>
            <a:fillRect/>
          </a:stretch>
        </p:blipFill>
        <p:spPr>
          <a:xfrm>
            <a:off x="119897" y="2384980"/>
            <a:ext cx="2408617" cy="2370461"/>
          </a:xfrm>
          <a:prstGeom prst="rect">
            <a:avLst/>
          </a:prstGeom>
        </p:spPr>
      </p:pic>
      <p:pic>
        <p:nvPicPr>
          <p:cNvPr id="10" name="Image 9"/>
          <p:cNvPicPr>
            <a:picLocks noChangeAspect="1"/>
          </p:cNvPicPr>
          <p:nvPr/>
        </p:nvPicPr>
        <p:blipFill rotWithShape="1">
          <a:blip r:embed="rId6"/>
          <a:srcRect t="13513" r="74346"/>
          <a:stretch/>
        </p:blipFill>
        <p:spPr>
          <a:xfrm>
            <a:off x="2857382" y="2219035"/>
            <a:ext cx="1718770" cy="2572288"/>
          </a:xfrm>
          <a:prstGeom prst="rect">
            <a:avLst/>
          </a:prstGeom>
        </p:spPr>
      </p:pic>
      <p:sp>
        <p:nvSpPr>
          <p:cNvPr id="11" name="Rectangle 10"/>
          <p:cNvSpPr/>
          <p:nvPr/>
        </p:nvSpPr>
        <p:spPr bwMode="auto">
          <a:xfrm>
            <a:off x="289421" y="2065146"/>
            <a:ext cx="3583032" cy="307777"/>
          </a:xfrm>
          <a:prstGeom prst="rect">
            <a:avLst/>
          </a:prstGeom>
        </p:spPr>
        <p:txBody>
          <a:bodyPr wrap="none">
            <a:spAutoFit/>
          </a:bodyPr>
          <a:lstStyle/>
          <a:p>
            <a:r>
              <a:rPr lang="en-US" sz="1400" dirty="0" smtClean="0"/>
              <a:t>WEST </a:t>
            </a:r>
            <a:r>
              <a:rPr lang="en-US" sz="1400" dirty="0" err="1" smtClean="0"/>
              <a:t>divertor</a:t>
            </a:r>
            <a:r>
              <a:rPr lang="en-US" sz="1400" dirty="0" smtClean="0"/>
              <a:t> deposits after the  C7 campaign</a:t>
            </a:r>
            <a:endParaRPr lang="fr-FR" sz="1400" dirty="0"/>
          </a:p>
        </p:txBody>
      </p:sp>
      <p:sp>
        <p:nvSpPr>
          <p:cNvPr id="12" name="Rectangle 11"/>
          <p:cNvSpPr/>
          <p:nvPr/>
        </p:nvSpPr>
        <p:spPr bwMode="auto">
          <a:xfrm>
            <a:off x="360040" y="4774266"/>
            <a:ext cx="2550698" cy="307777"/>
          </a:xfrm>
          <a:prstGeom prst="rect">
            <a:avLst/>
          </a:prstGeom>
        </p:spPr>
        <p:txBody>
          <a:bodyPr wrap="none">
            <a:spAutoFit/>
          </a:bodyPr>
          <a:lstStyle/>
          <a:p>
            <a:r>
              <a:rPr lang="en-US" sz="1400" dirty="0" smtClean="0"/>
              <a:t>WEST first wall deposits after C3</a:t>
            </a:r>
            <a:endParaRPr lang="fr-FR" sz="1400" dirty="0"/>
          </a:p>
        </p:txBody>
      </p:sp>
      <p:sp>
        <p:nvSpPr>
          <p:cNvPr id="13" name="Rectangle 12"/>
          <p:cNvSpPr/>
          <p:nvPr/>
        </p:nvSpPr>
        <p:spPr>
          <a:xfrm>
            <a:off x="4732033" y="3244334"/>
            <a:ext cx="389850" cy="923330"/>
          </a:xfrm>
          <a:prstGeom prst="rect">
            <a:avLst/>
          </a:prstGeom>
          <a:solidFill>
            <a:schemeClr val="tx1"/>
          </a:solidFill>
        </p:spPr>
        <p:txBody>
          <a:bodyPr wrap="none">
            <a:spAutoFit/>
          </a:bodyPr>
          <a:lstStyle/>
          <a:p>
            <a:r>
              <a:rPr lang="en-US" dirty="0" smtClean="0">
                <a:solidFill>
                  <a:srgbClr val="FFFF00"/>
                </a:solidFill>
              </a:rPr>
              <a:t>W</a:t>
            </a:r>
          </a:p>
          <a:p>
            <a:r>
              <a:rPr lang="en-US" dirty="0" smtClean="0">
                <a:solidFill>
                  <a:srgbClr val="FF0000"/>
                </a:solidFill>
              </a:rPr>
              <a:t>O</a:t>
            </a:r>
          </a:p>
          <a:p>
            <a:r>
              <a:rPr lang="en-US" dirty="0">
                <a:solidFill>
                  <a:srgbClr val="00B0F0"/>
                </a:solidFill>
              </a:rPr>
              <a:t>B</a:t>
            </a:r>
            <a:endParaRPr lang="fr-FR" dirty="0">
              <a:solidFill>
                <a:srgbClr val="00B0F0"/>
              </a:solidFill>
            </a:endParaRPr>
          </a:p>
        </p:txBody>
      </p:sp>
      <p:sp>
        <p:nvSpPr>
          <p:cNvPr id="14" name="Espace réservé du contenu 2">
            <a:extLst>
              <a:ext uri="{FF2B5EF4-FFF2-40B4-BE49-F238E27FC236}">
                <a16:creationId xmlns:a16="http://schemas.microsoft.com/office/drawing/2014/main" id="{BD2E413D-76E6-5233-CF73-FD49BCAF474D}"/>
              </a:ext>
            </a:extLst>
          </p:cNvPr>
          <p:cNvSpPr txBox="1">
            <a:spLocks/>
          </p:cNvSpPr>
          <p:nvPr/>
        </p:nvSpPr>
        <p:spPr bwMode="auto">
          <a:xfrm>
            <a:off x="6209377" y="5353296"/>
            <a:ext cx="5538927" cy="1202474"/>
          </a:xfrm>
          <a:prstGeom prst="rect">
            <a:avLst/>
          </a:prstGeom>
        </p:spPr>
        <p:txBody>
          <a:bodyPr vert="horz" lIns="0" tIns="45720" rIns="0" bIns="45720" rtlCol="0">
            <a:noAutofit/>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2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2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b="1" dirty="0" smtClean="0">
                <a:solidFill>
                  <a:srgbClr val="FF0000"/>
                </a:solidFill>
              </a:rPr>
              <a:t>In both machines : </a:t>
            </a:r>
          </a:p>
          <a:p>
            <a:pPr lvl="2"/>
            <a:r>
              <a:rPr lang="en-US" sz="1800" dirty="0" smtClean="0"/>
              <a:t>Difficult to disentangle impact of C and B</a:t>
            </a:r>
          </a:p>
          <a:p>
            <a:pPr lvl="2"/>
            <a:r>
              <a:rPr lang="en-US" sz="1800" dirty="0" smtClean="0"/>
              <a:t>Wide D/(B+C) range : from 0.1 to 0.4</a:t>
            </a:r>
          </a:p>
          <a:p>
            <a:pPr lvl="2"/>
            <a:endParaRPr lang="en-US" sz="1800" dirty="0"/>
          </a:p>
          <a:p>
            <a:pPr lvl="2"/>
            <a:endParaRPr lang="en-US" sz="1800" dirty="0"/>
          </a:p>
        </p:txBody>
      </p:sp>
      <p:sp>
        <p:nvSpPr>
          <p:cNvPr id="15" name="Rectangle 14"/>
          <p:cNvSpPr/>
          <p:nvPr/>
        </p:nvSpPr>
        <p:spPr>
          <a:xfrm>
            <a:off x="4580504" y="4423065"/>
            <a:ext cx="2492990" cy="276999"/>
          </a:xfrm>
          <a:prstGeom prst="rect">
            <a:avLst/>
          </a:prstGeom>
        </p:spPr>
        <p:txBody>
          <a:bodyPr wrap="none">
            <a:spAutoFit/>
          </a:bodyPr>
          <a:lstStyle/>
          <a:p>
            <a:r>
              <a:rPr lang="en-US" sz="1200" dirty="0" smtClean="0"/>
              <a:t>[C. Martin, submitted to PSI 2024]</a:t>
            </a:r>
            <a:endParaRPr lang="fr-FR" sz="1200" dirty="0"/>
          </a:p>
        </p:txBody>
      </p:sp>
      <p:sp>
        <p:nvSpPr>
          <p:cNvPr id="16" name="Rectangle 15"/>
          <p:cNvSpPr/>
          <p:nvPr/>
        </p:nvSpPr>
        <p:spPr>
          <a:xfrm>
            <a:off x="2766381" y="4790489"/>
            <a:ext cx="3672800" cy="276999"/>
          </a:xfrm>
          <a:prstGeom prst="rect">
            <a:avLst/>
          </a:prstGeom>
        </p:spPr>
        <p:txBody>
          <a:bodyPr wrap="none">
            <a:spAutoFit/>
          </a:bodyPr>
          <a:lstStyle/>
          <a:p>
            <a:r>
              <a:rPr lang="en-US" sz="1200" dirty="0" smtClean="0"/>
              <a:t>[E. Bernard, PSI 2022, R. Sakamoto, private com.]</a:t>
            </a:r>
            <a:endParaRPr lang="fr-FR" sz="1200" dirty="0"/>
          </a:p>
        </p:txBody>
      </p:sp>
      <p:sp>
        <p:nvSpPr>
          <p:cNvPr id="17" name="Rectangle 16"/>
          <p:cNvSpPr/>
          <p:nvPr/>
        </p:nvSpPr>
        <p:spPr bwMode="auto">
          <a:xfrm>
            <a:off x="9931581" y="5263125"/>
            <a:ext cx="1430200" cy="276999"/>
          </a:xfrm>
          <a:prstGeom prst="rect">
            <a:avLst/>
          </a:prstGeom>
        </p:spPr>
        <p:txBody>
          <a:bodyPr wrap="none">
            <a:spAutoFit/>
          </a:bodyPr>
          <a:lstStyle/>
          <a:p>
            <a:r>
              <a:rPr lang="en-US" sz="1200" dirty="0" smtClean="0">
                <a:solidFill>
                  <a:schemeClr val="bg1"/>
                </a:solidFill>
              </a:rPr>
              <a:t>[Courtesy V. Rohde]</a:t>
            </a:r>
            <a:endParaRPr lang="fr-FR" sz="1200" dirty="0">
              <a:solidFill>
                <a:schemeClr val="bg1"/>
              </a:solidFill>
            </a:endParaRPr>
          </a:p>
        </p:txBody>
      </p:sp>
    </p:spTree>
    <p:extLst>
      <p:ext uri="{BB962C8B-B14F-4D97-AF65-F5344CB8AC3E}">
        <p14:creationId xmlns:p14="http://schemas.microsoft.com/office/powerpoint/2010/main" val="2078224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xDef>
      <a:spPr bwMode="auto">
        <a:prstGeom prst="rect">
          <a:avLst/>
        </a:prstGeom>
        <a:noFill/>
      </a:spPr>
      <a:bodyPr/>
      <a:lstStyle/>
    </a:txDef>
  </a:objectDefaults>
  <a:extraClrSchemeLst/>
</a:theme>
</file>

<file path=ppt/theme/theme2.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xDef>
      <a:spPr bwMode="auto">
        <a:prstGeom prst="rect">
          <a:avLst/>
        </a:prstGeom>
        <a:noFill/>
      </a:spPr>
      <a:bodyPr/>
      <a:lstStyle/>
    </a:txDef>
  </a:objectDefaults>
  <a:extraClrSchemeLst/>
</a:theme>
</file>

<file path=docProps/app.xml><?xml version="1.0" encoding="utf-8"?>
<Properties xmlns="http://schemas.openxmlformats.org/officeDocument/2006/extended-properties" xmlns:vt="http://schemas.openxmlformats.org/officeDocument/2006/docPropsVTypes">
  <Template/>
  <TotalTime>1834</TotalTime>
  <Words>2040</Words>
  <Application>Microsoft Office PowerPoint</Application>
  <DocSecurity>0</DocSecurity>
  <PresentationFormat>Grand écran</PresentationFormat>
  <Paragraphs>216</Paragraphs>
  <Slides>15</Slides>
  <Notes>15</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15</vt:i4>
      </vt:variant>
    </vt:vector>
  </HeadingPairs>
  <TitlesOfParts>
    <vt:vector size="19" baseType="lpstr">
      <vt:lpstr>Arial</vt:lpstr>
      <vt:lpstr>Calibri</vt:lpstr>
      <vt:lpstr>Wingdings</vt:lpstr>
      <vt:lpstr>EUROfusion.1line_5_3_2019</vt:lpstr>
      <vt:lpstr>Boronisation studies : current status of knowledge and plans for 2024-2025 within WP TE</vt:lpstr>
      <vt:lpstr>Outline</vt:lpstr>
      <vt:lpstr>Outline</vt:lpstr>
      <vt:lpstr>Boronisation opens up the operational domain</vt:lpstr>
      <vt:lpstr>Operation without boronisation is possible but  requires specific tuning</vt:lpstr>
      <vt:lpstr>Boronisation “lifetime” : several time constants involved</vt:lpstr>
      <vt:lpstr>Boronisation transiently reduces recycling, but has little long term impact on fuel retention</vt:lpstr>
      <vt:lpstr>Impurity powder dropper : risk mitigation for ITER</vt:lpstr>
      <vt:lpstr>Complex structure of B layers found in tokamaks </vt:lpstr>
      <vt:lpstr>Outline</vt:lpstr>
      <vt:lpstr>Specific features of WEST / AUG for the 2024 / 2025 campaigns</vt:lpstr>
      <vt:lpstr>Plans for 2024 : focus on B layer uniformity</vt:lpstr>
      <vt:lpstr>Longer term plans on AUG/WEST</vt:lpstr>
      <vt:lpstr>Outline</vt:lpstr>
      <vt:lpstr>Summary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Fabio Vinagre</dc:creator>
  <cp:keywords/>
  <dc:description/>
  <cp:lastModifiedBy>TSITRONE Emmanuelle</cp:lastModifiedBy>
  <cp:revision>146</cp:revision>
  <dcterms:created xsi:type="dcterms:W3CDTF">2023-11-15T09:40:03Z</dcterms:created>
  <dcterms:modified xsi:type="dcterms:W3CDTF">2024-09-17T12:36:46Z</dcterms:modified>
  <cp:category/>
  <dc:identifier/>
  <cp:contentStatus/>
  <dc:language/>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y fmtid="{D5CDD505-2E9C-101B-9397-08002B2CF9AE}" pid="3" name="MediaServiceImageTags">
    <vt:lpwstr/>
  </property>
  <property fmtid="{D5CDD505-2E9C-101B-9397-08002B2CF9AE}" pid="4" name="MSIP_Label_22759de7-3255-46b5-8dfe-736652f9c6c1_Enabled">
    <vt:lpwstr>true</vt:lpwstr>
  </property>
  <property fmtid="{D5CDD505-2E9C-101B-9397-08002B2CF9AE}" pid="5" name="MSIP_Label_22759de7-3255-46b5-8dfe-736652f9c6c1_SetDate">
    <vt:lpwstr>2024-04-16T14:34:46Z</vt:lpwstr>
  </property>
  <property fmtid="{D5CDD505-2E9C-101B-9397-08002B2CF9AE}" pid="6" name="MSIP_Label_22759de7-3255-46b5-8dfe-736652f9c6c1_Method">
    <vt:lpwstr>Standard</vt:lpwstr>
  </property>
  <property fmtid="{D5CDD505-2E9C-101B-9397-08002B2CF9AE}" pid="7" name="MSIP_Label_22759de7-3255-46b5-8dfe-736652f9c6c1_Name">
    <vt:lpwstr>22759de7-3255-46b5-8dfe-736652f9c6c1</vt:lpwstr>
  </property>
  <property fmtid="{D5CDD505-2E9C-101B-9397-08002B2CF9AE}" pid="8" name="MSIP_Label_22759de7-3255-46b5-8dfe-736652f9c6c1_SiteId">
    <vt:lpwstr>c6ac664b-ae27-4d5d-b4e6-bb5717196fc7</vt:lpwstr>
  </property>
  <property fmtid="{D5CDD505-2E9C-101B-9397-08002B2CF9AE}" pid="9" name="MSIP_Label_22759de7-3255-46b5-8dfe-736652f9c6c1_ActionId">
    <vt:lpwstr>0ee04dac-f01e-4992-93b5-9a63472106fe</vt:lpwstr>
  </property>
  <property fmtid="{D5CDD505-2E9C-101B-9397-08002B2CF9AE}" pid="10" name="MSIP_Label_22759de7-3255-46b5-8dfe-736652f9c6c1_ContentBits">
    <vt:lpwstr>0</vt:lpwstr>
  </property>
</Properties>
</file>