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37" r:id="rId3"/>
    <p:sldId id="338" r:id="rId4"/>
    <p:sldId id="339" r:id="rId5"/>
    <p:sldId id="341" r:id="rId6"/>
    <p:sldId id="342" r:id="rId7"/>
    <p:sldId id="343" r:id="rId8"/>
    <p:sldId id="340" r:id="rId9"/>
    <p:sldId id="344" r:id="rId10"/>
    <p:sldId id="345" r:id="rId11"/>
    <p:sldId id="346" r:id="rId12"/>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5CB54-6E62-45EA-B767-AC46076B7A56}" v="3" dt="2024-09-16T14:53:12.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p:scale>
          <a:sx n="80" d="100"/>
          <a:sy n="80" d="100"/>
        </p:scale>
        <p:origin x="125" y="43"/>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ola Antti" userId="65992f85-13c6-4cb4-8e3e-57db52c3c016" providerId="ADAL" clId="{5835CB54-6E62-45EA-B767-AC46076B7A56}"/>
    <pc:docChg chg="custSel modSld">
      <pc:chgData name="Hakola Antti" userId="65992f85-13c6-4cb4-8e3e-57db52c3c016" providerId="ADAL" clId="{5835CB54-6E62-45EA-B767-AC46076B7A56}" dt="2024-09-16T15:10:12.319" v="24" actId="20577"/>
      <pc:docMkLst>
        <pc:docMk/>
      </pc:docMkLst>
      <pc:sldChg chg="modSp mod">
        <pc:chgData name="Hakola Antti" userId="65992f85-13c6-4cb4-8e3e-57db52c3c016" providerId="ADAL" clId="{5835CB54-6E62-45EA-B767-AC46076B7A56}" dt="2024-09-16T15:10:12.319" v="24" actId="20577"/>
        <pc:sldMkLst>
          <pc:docMk/>
          <pc:sldMk cId="2293910803" sldId="338"/>
        </pc:sldMkLst>
        <pc:spChg chg="mod">
          <ac:chgData name="Hakola Antti" userId="65992f85-13c6-4cb4-8e3e-57db52c3c016" providerId="ADAL" clId="{5835CB54-6E62-45EA-B767-AC46076B7A56}" dt="2024-09-16T15:10:12.319" v="24" actId="20577"/>
          <ac:spMkLst>
            <pc:docMk/>
            <pc:sldMk cId="2293910803" sldId="338"/>
            <ac:spMk id="6" creationId="{3BAA14FD-49D5-8B5F-00AF-2F248E9D8E7B}"/>
          </ac:spMkLst>
        </pc:spChg>
      </pc:sldChg>
      <pc:sldChg chg="addSp delSp modSp mod">
        <pc:chgData name="Hakola Antti" userId="65992f85-13c6-4cb4-8e3e-57db52c3c016" providerId="ADAL" clId="{5835CB54-6E62-45EA-B767-AC46076B7A56}" dt="2024-09-16T14:53:25.113" v="16" actId="1076"/>
        <pc:sldMkLst>
          <pc:docMk/>
          <pc:sldMk cId="1650408036" sldId="339"/>
        </pc:sldMkLst>
        <pc:picChg chg="add del mod">
          <ac:chgData name="Hakola Antti" userId="65992f85-13c6-4cb4-8e3e-57db52c3c016" providerId="ADAL" clId="{5835CB54-6E62-45EA-B767-AC46076B7A56}" dt="2024-09-16T14:52:37.544" v="9" actId="478"/>
          <ac:picMkLst>
            <pc:docMk/>
            <pc:sldMk cId="1650408036" sldId="339"/>
            <ac:picMk id="15" creationId="{24F7C7B6-DEE9-EFEB-1FCA-22A41FD383A9}"/>
          </ac:picMkLst>
        </pc:picChg>
        <pc:picChg chg="add mod">
          <ac:chgData name="Hakola Antti" userId="65992f85-13c6-4cb4-8e3e-57db52c3c016" providerId="ADAL" clId="{5835CB54-6E62-45EA-B767-AC46076B7A56}" dt="2024-09-16T14:53:25.113" v="16" actId="1076"/>
          <ac:picMkLst>
            <pc:docMk/>
            <pc:sldMk cId="1650408036" sldId="339"/>
            <ac:picMk id="24" creationId="{AB6B8989-E37E-08C1-503A-4B7B9586793D}"/>
          </ac:picMkLst>
        </pc:picChg>
      </pc:sldChg>
      <pc:sldChg chg="modSp mod">
        <pc:chgData name="Hakola Antti" userId="65992f85-13c6-4cb4-8e3e-57db52c3c016" providerId="ADAL" clId="{5835CB54-6E62-45EA-B767-AC46076B7A56}" dt="2024-09-16T14:53:45.756" v="19" actId="1076"/>
        <pc:sldMkLst>
          <pc:docMk/>
          <pc:sldMk cId="1683630168" sldId="342"/>
        </pc:sldMkLst>
        <pc:picChg chg="mod">
          <ac:chgData name="Hakola Antti" userId="65992f85-13c6-4cb4-8e3e-57db52c3c016" providerId="ADAL" clId="{5835CB54-6E62-45EA-B767-AC46076B7A56}" dt="2024-09-16T14:53:45.756" v="19" actId="1076"/>
          <ac:picMkLst>
            <pc:docMk/>
            <pc:sldMk cId="1683630168" sldId="342"/>
            <ac:picMk id="2" creationId="{9381F043-16A5-9FBE-214F-CC74C8349CC6}"/>
          </ac:picMkLst>
        </pc:picChg>
        <pc:picChg chg="mod">
          <ac:chgData name="Hakola Antti" userId="65992f85-13c6-4cb4-8e3e-57db52c3c016" providerId="ADAL" clId="{5835CB54-6E62-45EA-B767-AC46076B7A56}" dt="2024-09-16T14:53:40.723" v="17" actId="14100"/>
          <ac:picMkLst>
            <pc:docMk/>
            <pc:sldMk cId="1683630168" sldId="342"/>
            <ac:picMk id="6" creationId="{964618F5-7FD6-B378-AC66-EBE2227FC56A}"/>
          </ac:picMkLst>
        </pc:picChg>
      </pc:sldChg>
      <pc:sldChg chg="addSp modSp mod">
        <pc:chgData name="Hakola Antti" userId="65992f85-13c6-4cb4-8e3e-57db52c3c016" providerId="ADAL" clId="{5835CB54-6E62-45EA-B767-AC46076B7A56}" dt="2024-09-16T14:51:27.798" v="6" actId="1076"/>
        <pc:sldMkLst>
          <pc:docMk/>
          <pc:sldMk cId="3931281523" sldId="343"/>
        </pc:sldMkLst>
        <pc:picChg chg="mod">
          <ac:chgData name="Hakola Antti" userId="65992f85-13c6-4cb4-8e3e-57db52c3c016" providerId="ADAL" clId="{5835CB54-6E62-45EA-B767-AC46076B7A56}" dt="2024-09-16T14:51:27.798" v="6" actId="1076"/>
          <ac:picMkLst>
            <pc:docMk/>
            <pc:sldMk cId="3931281523" sldId="343"/>
            <ac:picMk id="6" creationId="{0A2222F0-7E88-1CA9-AD45-A63BBB699580}"/>
          </ac:picMkLst>
        </pc:picChg>
        <pc:picChg chg="add mod">
          <ac:chgData name="Hakola Antti" userId="65992f85-13c6-4cb4-8e3e-57db52c3c016" providerId="ADAL" clId="{5835CB54-6E62-45EA-B767-AC46076B7A56}" dt="2024-09-16T14:51:22.713" v="4" actId="1076"/>
          <ac:picMkLst>
            <pc:docMk/>
            <pc:sldMk cId="3931281523" sldId="343"/>
            <ac:picMk id="8" creationId="{E00F7CC5-6079-C88D-AD61-E70EF8DEDA9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fi-FI" dirty="0"/>
              <a:t>(</a:t>
            </a:r>
          </a:p>
        </p:txBody>
      </p:sp>
      <p:sp>
        <p:nvSpPr>
          <p:cNvPr id="4" name="Slide Number Placeholder 3"/>
          <p:cNvSpPr>
            <a:spLocks noGrp="1"/>
          </p:cNvSpPr>
          <p:nvPr>
            <p:ph type="sldNum" sz="quarter" idx="10"/>
          </p:nvPr>
        </p:nvSpPr>
        <p:spPr/>
        <p:txBody>
          <a:bodyPr/>
          <a:lstStyle/>
          <a:p>
            <a:pPr>
              <a:defRPr/>
            </a:pPr>
            <a:endParaRPr lang="fi-FI"/>
          </a:p>
        </p:txBody>
      </p:sp>
    </p:spTree>
    <p:extLst>
      <p:ext uri="{BB962C8B-B14F-4D97-AF65-F5344CB8AC3E}">
        <p14:creationId xmlns:p14="http://schemas.microsoft.com/office/powerpoint/2010/main" val="186276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endParaRPr lang="fi-FI"/>
          </a:p>
        </p:txBody>
      </p:sp>
    </p:spTree>
    <p:extLst>
      <p:ext uri="{BB962C8B-B14F-4D97-AF65-F5344CB8AC3E}">
        <p14:creationId xmlns:p14="http://schemas.microsoft.com/office/powerpoint/2010/main" val="3111892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WPTE-WPPWIE technical meeting | 18 September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WPTE-WPPWIE technical meeting | 18 September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4474164"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WPTE-WPPWIE technical meeting | 18 September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20.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80.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0.jpe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1.jpe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7" y="2074187"/>
            <a:ext cx="11648797" cy="620251"/>
          </a:xfrm>
        </p:spPr>
        <p:txBody>
          <a:bodyPr>
            <a:normAutofit/>
          </a:bodyPr>
          <a:lstStyle/>
          <a:p>
            <a:pPr>
              <a:defRPr/>
            </a:pPr>
            <a:r>
              <a:rPr lang="en-US" sz="3200" i="1" dirty="0"/>
              <a:t>In and ex situ </a:t>
            </a:r>
            <a:r>
              <a:rPr lang="en-US" sz="3200" dirty="0"/>
              <a:t>analysis capabilities for W source studies</a:t>
            </a:r>
          </a:p>
        </p:txBody>
      </p:sp>
      <p:sp>
        <p:nvSpPr>
          <p:cNvPr id="3" name="Text Placeholder 2"/>
          <p:cNvSpPr>
            <a:spLocks noGrp="1"/>
          </p:cNvSpPr>
          <p:nvPr>
            <p:ph type="body" sz="quarter" idx="10"/>
          </p:nvPr>
        </p:nvSpPr>
        <p:spPr bwMode="auto"/>
        <p:txBody>
          <a:bodyPr/>
          <a:lstStyle/>
          <a:p>
            <a:pPr>
              <a:defRPr/>
            </a:pPr>
            <a:r>
              <a:rPr lang="en-GB" dirty="0"/>
              <a:t>Antti Hakola</a:t>
            </a:r>
            <a:endParaRPr dirty="0"/>
          </a:p>
        </p:txBody>
      </p:sp>
      <p:sp>
        <p:nvSpPr>
          <p:cNvPr id="4" name="Text Placeholder 3"/>
          <p:cNvSpPr>
            <a:spLocks noGrp="1"/>
          </p:cNvSpPr>
          <p:nvPr>
            <p:ph type="body" sz="quarter" idx="11"/>
          </p:nvPr>
        </p:nvSpPr>
        <p:spPr bwMode="auto">
          <a:xfrm>
            <a:off x="407367" y="4159259"/>
            <a:ext cx="11350623" cy="990299"/>
          </a:xfrm>
        </p:spPr>
        <p:txBody>
          <a:bodyPr>
            <a:normAutofit/>
          </a:bodyPr>
          <a:lstStyle/>
          <a:p>
            <a:pPr>
              <a:defRPr/>
            </a:pPr>
            <a:r>
              <a:rPr lang="en-GB" sz="1600" dirty="0"/>
              <a:t>On behalf of the WPTE and WPPWIE teams</a:t>
            </a:r>
            <a:endParaRPr sz="1600" dirty="0"/>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7" y="2731740"/>
            <a:ext cx="9323043" cy="457848"/>
          </a:xfrm>
          <a:prstGeom prst="rect">
            <a:avLst/>
          </a:prstGeom>
        </p:spPr>
        <p:txBody>
          <a:bodyPr vert="horz" lIns="91440" tIns="45720" rIns="91440" bIns="45720" rtlCol="0">
            <a:normAutofit fontScale="77500" lnSpcReduction="20000"/>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r>
              <a:rPr lang="en-US" dirty="0"/>
              <a:t>Joint WP TE and WP PWIE Technical Meeting on Plasma Wall Interactions in full W devices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955F00-3D9B-7DA5-0AD2-26653A3BC565}"/>
              </a:ext>
            </a:extLst>
          </p:cNvPr>
          <p:cNvSpPr>
            <a:spLocks noGrp="1"/>
          </p:cNvSpPr>
          <p:nvPr>
            <p:ph type="ftr" sz="quarter" idx="11"/>
          </p:nvPr>
        </p:nvSpPr>
        <p:spPr/>
        <p:txBody>
          <a:bodyPr/>
          <a:lstStyle/>
          <a:p>
            <a:pPr>
              <a:defRPr/>
            </a:pPr>
            <a:r>
              <a:rPr lang="en-GB">
                <a:solidFill>
                  <a:prstClr val="white"/>
                </a:solidFill>
              </a:rPr>
              <a:t>A. Hakola| WPTE-WPPWIE technical meeting | 18 September 2024</a:t>
            </a:r>
            <a:endParaRPr lang="en-GB" dirty="0"/>
          </a:p>
        </p:txBody>
      </p:sp>
      <p:sp>
        <p:nvSpPr>
          <p:cNvPr id="4" name="Slide Number Placeholder 3">
            <a:extLst>
              <a:ext uri="{FF2B5EF4-FFF2-40B4-BE49-F238E27FC236}">
                <a16:creationId xmlns:a16="http://schemas.microsoft.com/office/drawing/2014/main" id="{4ABBB083-757F-CEBD-4187-08C2A3A06FE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10</a:t>
            </a:fld>
            <a:endParaRPr lang="en-GB">
              <a:solidFill>
                <a:prstClr val="white"/>
              </a:solidFill>
            </a:endParaRPr>
          </a:p>
        </p:txBody>
      </p:sp>
      <p:sp>
        <p:nvSpPr>
          <p:cNvPr id="7" name="Titre 1">
            <a:extLst>
              <a:ext uri="{FF2B5EF4-FFF2-40B4-BE49-F238E27FC236}">
                <a16:creationId xmlns:a16="http://schemas.microsoft.com/office/drawing/2014/main" id="{8633D440-8DFA-7B74-E6C2-12B79DBC5024}"/>
              </a:ext>
            </a:extLst>
          </p:cNvPr>
          <p:cNvSpPr>
            <a:spLocks noGrp="1"/>
          </p:cNvSpPr>
          <p:nvPr>
            <p:ph type="title"/>
          </p:nvPr>
        </p:nvSpPr>
        <p:spPr>
          <a:xfrm>
            <a:off x="983432" y="192515"/>
            <a:ext cx="11103024" cy="457200"/>
          </a:xfrm>
        </p:spPr>
        <p:txBody>
          <a:bodyPr/>
          <a:lstStyle/>
          <a:p>
            <a:r>
              <a:rPr lang="fr-FR" dirty="0"/>
              <a:t>Plans for the </a:t>
            </a:r>
            <a:r>
              <a:rPr lang="fr-FR" dirty="0" err="1"/>
              <a:t>period</a:t>
            </a:r>
            <a:r>
              <a:rPr lang="fr-FR" dirty="0"/>
              <a:t> 2024-2025</a:t>
            </a:r>
          </a:p>
        </p:txBody>
      </p:sp>
      <p:sp>
        <p:nvSpPr>
          <p:cNvPr id="8" name="TextBox 7">
            <a:extLst>
              <a:ext uri="{FF2B5EF4-FFF2-40B4-BE49-F238E27FC236}">
                <a16:creationId xmlns:a16="http://schemas.microsoft.com/office/drawing/2014/main" id="{EA3645A1-EB9F-3F6A-E756-8EB38D36E6A7}"/>
              </a:ext>
            </a:extLst>
          </p:cNvPr>
          <p:cNvSpPr txBox="1"/>
          <p:nvPr/>
        </p:nvSpPr>
        <p:spPr bwMode="auto">
          <a:xfrm>
            <a:off x="360040" y="886614"/>
            <a:ext cx="11517221" cy="3708708"/>
          </a:xfrm>
          <a:prstGeom prst="rect">
            <a:avLst/>
          </a:prstGeom>
          <a:noFill/>
        </p:spPr>
        <p:txBody>
          <a:bodyPr wrap="square" rtlCol="0">
            <a:spAutoFit/>
          </a:bodyPr>
          <a:lstStyle/>
          <a:p>
            <a:pPr marL="285750" indent="-285750">
              <a:buFont typeface="Arial" panose="020B0604020202020204" pitchFamily="34" charset="0"/>
              <a:buChar char="•"/>
            </a:pPr>
            <a:r>
              <a:rPr lang="fi-FI" dirty="0"/>
              <a:t>Focus on </a:t>
            </a:r>
            <a:r>
              <a:rPr lang="fi-FI" dirty="0" err="1"/>
              <a:t>samples</a:t>
            </a:r>
            <a:r>
              <a:rPr lang="fi-FI" dirty="0"/>
              <a:t> </a:t>
            </a:r>
            <a:r>
              <a:rPr lang="fi-FI" b="1" dirty="0" err="1">
                <a:solidFill>
                  <a:srgbClr val="FF0000"/>
                </a:solidFill>
              </a:rPr>
              <a:t>originating</a:t>
            </a:r>
            <a:r>
              <a:rPr lang="fi-FI" b="1" dirty="0">
                <a:solidFill>
                  <a:srgbClr val="FF0000"/>
                </a:solidFill>
              </a:rPr>
              <a:t> </a:t>
            </a:r>
            <a:r>
              <a:rPr lang="fi-FI" b="1" dirty="0" err="1">
                <a:solidFill>
                  <a:srgbClr val="FF0000"/>
                </a:solidFill>
              </a:rPr>
              <a:t>from</a:t>
            </a:r>
            <a:r>
              <a:rPr lang="fi-FI" b="1" dirty="0">
                <a:solidFill>
                  <a:srgbClr val="FF0000"/>
                </a:solidFill>
              </a:rPr>
              <a:t> </a:t>
            </a:r>
            <a:r>
              <a:rPr lang="fi-FI" b="1" dirty="0" err="1">
                <a:solidFill>
                  <a:srgbClr val="FF0000"/>
                </a:solidFill>
              </a:rPr>
              <a:t>experiments</a:t>
            </a:r>
            <a:r>
              <a:rPr lang="fi-FI" b="1" dirty="0">
                <a:solidFill>
                  <a:srgbClr val="FF0000"/>
                </a:solidFill>
              </a:rPr>
              <a:t> in </a:t>
            </a:r>
            <a:r>
              <a:rPr lang="fi-FI" b="1" dirty="0" err="1">
                <a:solidFill>
                  <a:srgbClr val="FF0000"/>
                </a:solidFill>
              </a:rPr>
              <a:t>tokamaks</a:t>
            </a:r>
            <a:r>
              <a:rPr lang="fi-FI" b="1" dirty="0">
                <a:solidFill>
                  <a:srgbClr val="FF0000"/>
                </a:solidFill>
              </a:rPr>
              <a:t> </a:t>
            </a:r>
            <a:r>
              <a:rPr lang="fi-FI" dirty="0"/>
              <a:t>(AUG, WEST) and </a:t>
            </a:r>
            <a:r>
              <a:rPr lang="fi-FI" b="1" dirty="0" err="1">
                <a:solidFill>
                  <a:srgbClr val="FF0000"/>
                </a:solidFill>
              </a:rPr>
              <a:t>linear</a:t>
            </a:r>
            <a:r>
              <a:rPr lang="fi-FI" b="1" dirty="0">
                <a:solidFill>
                  <a:srgbClr val="FF0000"/>
                </a:solidFill>
              </a:rPr>
              <a:t> </a:t>
            </a:r>
            <a:r>
              <a:rPr lang="fi-FI" b="1" dirty="0" err="1">
                <a:solidFill>
                  <a:srgbClr val="FF0000"/>
                </a:solidFill>
              </a:rPr>
              <a:t>devices</a:t>
            </a:r>
            <a:r>
              <a:rPr lang="fi-FI" dirty="0">
                <a:solidFill>
                  <a:srgbClr val="FF0000"/>
                </a:solidFill>
              </a:rPr>
              <a:t> </a:t>
            </a:r>
            <a:r>
              <a:rPr lang="fi-FI" dirty="0"/>
              <a:t>(</a:t>
            </a:r>
            <a:r>
              <a:rPr lang="fi-FI" dirty="0" err="1"/>
              <a:t>GyM</a:t>
            </a:r>
            <a:r>
              <a:rPr lang="fi-FI" dirty="0"/>
              <a:t>, PSI-2, MAGNUM,…)</a:t>
            </a:r>
          </a:p>
          <a:p>
            <a:pPr marL="742950" lvl="1" indent="-285750">
              <a:buFont typeface="Wingdings" panose="05000000000000000000" pitchFamily="2" charset="2"/>
              <a:buChar char="ü"/>
            </a:pPr>
            <a:r>
              <a:rPr lang="fi-FI" sz="1600" dirty="0"/>
              <a:t>In </a:t>
            </a:r>
            <a:r>
              <a:rPr lang="fi-FI" sz="1600" dirty="0" err="1"/>
              <a:t>concert</a:t>
            </a:r>
            <a:r>
              <a:rPr lang="fi-FI" sz="1600" dirty="0"/>
              <a:t> </a:t>
            </a:r>
            <a:r>
              <a:rPr lang="fi-FI" sz="1600" dirty="0" err="1"/>
              <a:t>with</a:t>
            </a:r>
            <a:r>
              <a:rPr lang="fi-FI" sz="1600" dirty="0"/>
              <a:t> </a:t>
            </a:r>
            <a:r>
              <a:rPr lang="fi-FI" sz="1600" dirty="0" err="1"/>
              <a:t>programmatic</a:t>
            </a:r>
            <a:r>
              <a:rPr lang="fi-FI" sz="1600" dirty="0"/>
              <a:t> </a:t>
            </a:r>
            <a:r>
              <a:rPr lang="fi-FI" sz="1600" dirty="0" err="1"/>
              <a:t>priorities</a:t>
            </a:r>
            <a:r>
              <a:rPr lang="fi-FI" sz="1600" dirty="0"/>
              <a:t> of WPTE – </a:t>
            </a:r>
            <a:r>
              <a:rPr lang="fi-FI" sz="1600" dirty="0" err="1"/>
              <a:t>next</a:t>
            </a:r>
            <a:r>
              <a:rPr lang="fi-FI" sz="1600" dirty="0"/>
              <a:t> </a:t>
            </a:r>
            <a:r>
              <a:rPr lang="fi-FI" sz="1600" dirty="0" err="1"/>
              <a:t>talk</a:t>
            </a:r>
            <a:r>
              <a:rPr lang="fi-FI" sz="1600" dirty="0"/>
              <a:t> </a:t>
            </a:r>
            <a:r>
              <a:rPr lang="fi-FI" sz="1600" dirty="0" err="1"/>
              <a:t>by</a:t>
            </a:r>
            <a:r>
              <a:rPr lang="fi-FI" sz="1600" dirty="0"/>
              <a:t> Y. </a:t>
            </a:r>
            <a:r>
              <a:rPr lang="fi-FI" sz="1600" dirty="0" err="1"/>
              <a:t>Corre</a:t>
            </a:r>
            <a:r>
              <a:rPr lang="fi-FI" sz="1600" dirty="0"/>
              <a:t> – </a:t>
            </a:r>
            <a:r>
              <a:rPr lang="fi-FI" sz="1600" b="1" dirty="0" err="1">
                <a:solidFill>
                  <a:srgbClr val="0070C0"/>
                </a:solidFill>
              </a:rPr>
              <a:t>participating</a:t>
            </a:r>
            <a:r>
              <a:rPr lang="fi-FI" sz="1600" b="1" dirty="0">
                <a:solidFill>
                  <a:srgbClr val="0070C0"/>
                </a:solidFill>
              </a:rPr>
              <a:t> </a:t>
            </a:r>
            <a:r>
              <a:rPr lang="fi-FI" sz="1600" b="1" dirty="0" err="1">
                <a:solidFill>
                  <a:srgbClr val="0070C0"/>
                </a:solidFill>
              </a:rPr>
              <a:t>labs</a:t>
            </a:r>
            <a:r>
              <a:rPr lang="fi-FI" sz="1600" b="1" dirty="0">
                <a:solidFill>
                  <a:srgbClr val="0070C0"/>
                </a:solidFill>
              </a:rPr>
              <a:t> </a:t>
            </a:r>
            <a:r>
              <a:rPr lang="fi-FI" sz="1600" b="1" dirty="0" err="1">
                <a:solidFill>
                  <a:srgbClr val="0070C0"/>
                </a:solidFill>
              </a:rPr>
              <a:t>have</a:t>
            </a:r>
            <a:r>
              <a:rPr lang="fi-FI" sz="1600" b="1" dirty="0">
                <a:solidFill>
                  <a:srgbClr val="0070C0"/>
                </a:solidFill>
              </a:rPr>
              <a:t> </a:t>
            </a:r>
            <a:r>
              <a:rPr lang="fi-FI" sz="1600" b="1" dirty="0" err="1">
                <a:solidFill>
                  <a:srgbClr val="0070C0"/>
                </a:solidFill>
              </a:rPr>
              <a:t>enough</a:t>
            </a:r>
            <a:r>
              <a:rPr lang="fi-FI" sz="1600" b="1" dirty="0">
                <a:solidFill>
                  <a:srgbClr val="0070C0"/>
                </a:solidFill>
              </a:rPr>
              <a:t> </a:t>
            </a:r>
            <a:r>
              <a:rPr lang="fi-FI" sz="1600" b="1" dirty="0" err="1">
                <a:solidFill>
                  <a:srgbClr val="0070C0"/>
                </a:solidFill>
              </a:rPr>
              <a:t>resources</a:t>
            </a:r>
            <a:r>
              <a:rPr lang="fi-FI" sz="1600" b="1" dirty="0">
                <a:solidFill>
                  <a:srgbClr val="0070C0"/>
                </a:solidFill>
              </a:rPr>
              <a:t> </a:t>
            </a:r>
            <a:r>
              <a:rPr lang="fi-FI" sz="1600" dirty="0"/>
              <a:t>to </a:t>
            </a:r>
            <a:r>
              <a:rPr lang="fi-FI" sz="1600" dirty="0" err="1"/>
              <a:t>start</a:t>
            </a:r>
            <a:r>
              <a:rPr lang="fi-FI" sz="1600" dirty="0"/>
              <a:t> </a:t>
            </a:r>
            <a:r>
              <a:rPr lang="fi-FI" sz="1600" dirty="0" err="1"/>
              <a:t>working</a:t>
            </a:r>
            <a:r>
              <a:rPr lang="fi-FI" sz="1600" dirty="0"/>
              <a:t> on </a:t>
            </a:r>
            <a:r>
              <a:rPr lang="fi-FI" sz="1600" dirty="0" err="1"/>
              <a:t>with</a:t>
            </a:r>
            <a:r>
              <a:rPr lang="fi-FI" sz="1600" dirty="0"/>
              <a:t> </a:t>
            </a:r>
            <a:r>
              <a:rPr lang="fi-FI" sz="1600" dirty="0" err="1"/>
              <a:t>the</a:t>
            </a:r>
            <a:r>
              <a:rPr lang="fi-FI" sz="1600" dirty="0"/>
              <a:t> </a:t>
            </a:r>
            <a:r>
              <a:rPr lang="fi-FI" sz="1600" dirty="0" err="1"/>
              <a:t>available</a:t>
            </a:r>
            <a:r>
              <a:rPr lang="fi-FI" sz="1600" dirty="0"/>
              <a:t> </a:t>
            </a:r>
            <a:r>
              <a:rPr lang="fi-FI" sz="1600" dirty="0" err="1"/>
              <a:t>samples</a:t>
            </a:r>
            <a:r>
              <a:rPr lang="fi-FI" sz="1600" dirty="0"/>
              <a:t> </a:t>
            </a:r>
            <a:r>
              <a:rPr lang="fi-FI" sz="1600" dirty="0" err="1"/>
              <a:t>even</a:t>
            </a:r>
            <a:r>
              <a:rPr lang="fi-FI" sz="1600" dirty="0"/>
              <a:t> at a </a:t>
            </a:r>
            <a:r>
              <a:rPr lang="fi-FI" sz="1600" dirty="0" err="1"/>
              <a:t>short</a:t>
            </a:r>
            <a:r>
              <a:rPr lang="fi-FI" sz="1600" dirty="0"/>
              <a:t> </a:t>
            </a:r>
            <a:r>
              <a:rPr lang="fi-FI" sz="1600" dirty="0" err="1"/>
              <a:t>notice</a:t>
            </a:r>
            <a:endParaRPr lang="fi-FI" sz="1600" dirty="0"/>
          </a:p>
          <a:p>
            <a:pPr marL="742950" lvl="1" indent="-285750">
              <a:buFont typeface="Wingdings" panose="05000000000000000000" pitchFamily="2" charset="2"/>
              <a:buChar char="ü"/>
            </a:pPr>
            <a:r>
              <a:rPr lang="fi-FI" sz="1600" dirty="0"/>
              <a:t>New data to </a:t>
            </a:r>
            <a:r>
              <a:rPr lang="fi-FI" sz="1600" dirty="0" err="1"/>
              <a:t>be</a:t>
            </a:r>
            <a:r>
              <a:rPr lang="fi-FI" sz="1600" dirty="0"/>
              <a:t> </a:t>
            </a:r>
            <a:r>
              <a:rPr lang="fi-FI" sz="1600" dirty="0" err="1"/>
              <a:t>expected</a:t>
            </a:r>
            <a:r>
              <a:rPr lang="fi-FI" sz="1600" dirty="0"/>
              <a:t> </a:t>
            </a:r>
            <a:r>
              <a:rPr lang="fi-FI" sz="1600" dirty="0" err="1"/>
              <a:t>from</a:t>
            </a:r>
            <a:r>
              <a:rPr lang="fi-FI" sz="1600" dirty="0"/>
              <a:t> </a:t>
            </a:r>
            <a:r>
              <a:rPr lang="fi-FI" sz="1600" b="1" dirty="0">
                <a:solidFill>
                  <a:srgbClr val="0070C0"/>
                </a:solidFill>
              </a:rPr>
              <a:t>long-</a:t>
            </a:r>
            <a:r>
              <a:rPr lang="fi-FI" sz="1600" b="1" dirty="0" err="1">
                <a:solidFill>
                  <a:srgbClr val="0070C0"/>
                </a:solidFill>
              </a:rPr>
              <a:t>term</a:t>
            </a:r>
            <a:r>
              <a:rPr lang="fi-FI" sz="1600" b="1" dirty="0">
                <a:solidFill>
                  <a:srgbClr val="0070C0"/>
                </a:solidFill>
              </a:rPr>
              <a:t> </a:t>
            </a:r>
            <a:r>
              <a:rPr lang="fi-FI" sz="1600" b="1" dirty="0" err="1">
                <a:solidFill>
                  <a:srgbClr val="0070C0"/>
                </a:solidFill>
              </a:rPr>
              <a:t>samples</a:t>
            </a:r>
            <a:r>
              <a:rPr lang="fi-FI" sz="1600" b="1" dirty="0">
                <a:solidFill>
                  <a:srgbClr val="0070C0"/>
                </a:solidFill>
              </a:rPr>
              <a:t> </a:t>
            </a:r>
            <a:r>
              <a:rPr lang="fi-FI" sz="1600" dirty="0"/>
              <a:t>(</a:t>
            </a:r>
            <a:r>
              <a:rPr lang="fi-FI" sz="1600" dirty="0" err="1"/>
              <a:t>e.g</a:t>
            </a:r>
            <a:r>
              <a:rPr lang="fi-FI" sz="1600" dirty="0"/>
              <a:t>, AUG </a:t>
            </a:r>
            <a:r>
              <a:rPr lang="fi-FI" sz="1600" dirty="0" err="1"/>
              <a:t>wall</a:t>
            </a:r>
            <a:r>
              <a:rPr lang="fi-FI" sz="1600" dirty="0"/>
              <a:t> </a:t>
            </a:r>
            <a:r>
              <a:rPr lang="fi-FI" sz="1600" dirty="0" err="1"/>
              <a:t>probes</a:t>
            </a:r>
            <a:r>
              <a:rPr lang="fi-FI" sz="1600" dirty="0"/>
              <a:t>) and </a:t>
            </a:r>
            <a:r>
              <a:rPr lang="fi-FI" sz="1600" b="1" dirty="0" err="1">
                <a:solidFill>
                  <a:srgbClr val="0070C0"/>
                </a:solidFill>
              </a:rPr>
              <a:t>reference</a:t>
            </a:r>
            <a:r>
              <a:rPr lang="fi-FI" sz="1600" b="1" dirty="0">
                <a:solidFill>
                  <a:srgbClr val="0070C0"/>
                </a:solidFill>
              </a:rPr>
              <a:t> </a:t>
            </a:r>
            <a:r>
              <a:rPr lang="fi-FI" sz="1600" b="1" dirty="0" err="1">
                <a:solidFill>
                  <a:srgbClr val="0070C0"/>
                </a:solidFill>
              </a:rPr>
              <a:t>layers</a:t>
            </a:r>
            <a:r>
              <a:rPr lang="fi-FI" sz="1600" b="1" dirty="0">
                <a:solidFill>
                  <a:srgbClr val="0070C0"/>
                </a:solidFill>
              </a:rPr>
              <a:t> </a:t>
            </a:r>
            <a:r>
              <a:rPr lang="fi-FI" sz="1600" b="1" dirty="0" err="1">
                <a:solidFill>
                  <a:srgbClr val="0070C0"/>
                </a:solidFill>
              </a:rPr>
              <a:t>exposed</a:t>
            </a:r>
            <a:r>
              <a:rPr lang="fi-FI" sz="1600" b="1" dirty="0">
                <a:solidFill>
                  <a:srgbClr val="0070C0"/>
                </a:solidFill>
              </a:rPr>
              <a:t> in </a:t>
            </a:r>
            <a:r>
              <a:rPr lang="fi-FI" sz="1600" b="1" dirty="0" err="1">
                <a:solidFill>
                  <a:srgbClr val="0070C0"/>
                </a:solidFill>
              </a:rPr>
              <a:t>linear</a:t>
            </a:r>
            <a:r>
              <a:rPr lang="fi-FI" sz="1600" b="1" dirty="0">
                <a:solidFill>
                  <a:srgbClr val="0070C0"/>
                </a:solidFill>
              </a:rPr>
              <a:t> </a:t>
            </a:r>
            <a:r>
              <a:rPr lang="fi-FI" sz="1600" b="1" dirty="0" err="1">
                <a:solidFill>
                  <a:srgbClr val="0070C0"/>
                </a:solidFill>
              </a:rPr>
              <a:t>devices</a:t>
            </a:r>
            <a:endParaRPr lang="fi-FI" sz="1600" b="1" dirty="0">
              <a:solidFill>
                <a:srgbClr val="0070C0"/>
              </a:solidFill>
            </a:endParaRPr>
          </a:p>
          <a:p>
            <a:pPr marL="285750" indent="-285750">
              <a:spcBef>
                <a:spcPts val="600"/>
              </a:spcBef>
              <a:buFont typeface="Arial" panose="020B0604020202020204" pitchFamily="34" charset="0"/>
              <a:buChar char="•"/>
            </a:pPr>
            <a:r>
              <a:rPr lang="fi-FI" b="1" dirty="0">
                <a:solidFill>
                  <a:srgbClr val="0070C0"/>
                </a:solidFill>
              </a:rPr>
              <a:t>Main </a:t>
            </a:r>
            <a:r>
              <a:rPr lang="fi-FI" b="1" dirty="0" err="1">
                <a:solidFill>
                  <a:srgbClr val="0070C0"/>
                </a:solidFill>
              </a:rPr>
              <a:t>research</a:t>
            </a:r>
            <a:r>
              <a:rPr lang="fi-FI" b="1" dirty="0">
                <a:solidFill>
                  <a:srgbClr val="0070C0"/>
                </a:solidFill>
              </a:rPr>
              <a:t> </a:t>
            </a:r>
            <a:r>
              <a:rPr lang="fi-FI" b="1" dirty="0" err="1">
                <a:solidFill>
                  <a:srgbClr val="0070C0"/>
                </a:solidFill>
              </a:rPr>
              <a:t>questions</a:t>
            </a:r>
            <a:r>
              <a:rPr lang="fi-FI" b="1" dirty="0">
                <a:solidFill>
                  <a:srgbClr val="0070C0"/>
                </a:solidFill>
              </a:rPr>
              <a:t> </a:t>
            </a:r>
            <a:r>
              <a:rPr lang="fi-FI" dirty="0"/>
              <a:t>to </a:t>
            </a:r>
            <a:r>
              <a:rPr lang="fi-FI" dirty="0" err="1"/>
              <a:t>be</a:t>
            </a:r>
            <a:r>
              <a:rPr lang="fi-FI" dirty="0"/>
              <a:t> </a:t>
            </a:r>
            <a:r>
              <a:rPr lang="fi-FI" dirty="0" err="1"/>
              <a:t>addressed</a:t>
            </a:r>
            <a:endParaRPr lang="fi-FI" dirty="0"/>
          </a:p>
          <a:p>
            <a:pPr marL="742950" lvl="1" indent="-285750">
              <a:buFont typeface="Wingdings" panose="05000000000000000000" pitchFamily="2" charset="2"/>
              <a:buChar char="ü"/>
            </a:pPr>
            <a:r>
              <a:rPr lang="fi-FI" sz="1600" i="1" u="sng" dirty="0" err="1"/>
              <a:t>Gross</a:t>
            </a:r>
            <a:r>
              <a:rPr lang="fi-FI" sz="1600" i="1" u="sng" dirty="0"/>
              <a:t> vs. net </a:t>
            </a:r>
            <a:r>
              <a:rPr lang="fi-FI" sz="1600" i="1" u="sng" dirty="0" err="1"/>
              <a:t>erosion</a:t>
            </a:r>
            <a:r>
              <a:rPr lang="fi-FI" sz="1600" i="1" u="sng" dirty="0"/>
              <a:t> </a:t>
            </a:r>
            <a:r>
              <a:rPr lang="fi-FI" sz="1600" dirty="0"/>
              <a:t>– </a:t>
            </a:r>
            <a:r>
              <a:rPr lang="fi-FI" sz="1600" dirty="0" err="1"/>
              <a:t>can</a:t>
            </a:r>
            <a:r>
              <a:rPr lang="fi-FI" sz="1600" dirty="0"/>
              <a:t> </a:t>
            </a:r>
            <a:r>
              <a:rPr lang="fi-FI" sz="1600" dirty="0" err="1"/>
              <a:t>we</a:t>
            </a:r>
            <a:r>
              <a:rPr lang="fi-FI" sz="1600" dirty="0"/>
              <a:t> </a:t>
            </a:r>
            <a:r>
              <a:rPr lang="fi-FI" sz="1600" dirty="0" err="1"/>
              <a:t>do</a:t>
            </a:r>
            <a:r>
              <a:rPr lang="fi-FI" sz="1600" dirty="0"/>
              <a:t> </a:t>
            </a:r>
            <a:r>
              <a:rPr lang="fi-FI" sz="1600" dirty="0" err="1"/>
              <a:t>that</a:t>
            </a:r>
            <a:r>
              <a:rPr lang="fi-FI" sz="1600" dirty="0"/>
              <a:t> </a:t>
            </a:r>
            <a:r>
              <a:rPr lang="fi-FI" sz="1600" dirty="0" err="1"/>
              <a:t>reliably</a:t>
            </a:r>
            <a:r>
              <a:rPr lang="fi-FI" sz="1600" dirty="0"/>
              <a:t> for </a:t>
            </a:r>
            <a:r>
              <a:rPr lang="fi-FI" sz="1600" dirty="0" err="1"/>
              <a:t>all</a:t>
            </a:r>
            <a:r>
              <a:rPr lang="fi-FI" sz="1600" dirty="0"/>
              <a:t> </a:t>
            </a:r>
            <a:r>
              <a:rPr lang="fi-FI" sz="1600" dirty="0" err="1"/>
              <a:t>the</a:t>
            </a:r>
            <a:r>
              <a:rPr lang="fi-FI" sz="1600" dirty="0"/>
              <a:t> </a:t>
            </a:r>
            <a:r>
              <a:rPr lang="fi-FI" sz="1600" dirty="0" err="1"/>
              <a:t>different</a:t>
            </a:r>
            <a:r>
              <a:rPr lang="fi-FI" sz="1600" dirty="0"/>
              <a:t> </a:t>
            </a:r>
            <a:r>
              <a:rPr lang="fi-FI" sz="1600" dirty="0" err="1"/>
              <a:t>experiments</a:t>
            </a:r>
            <a:r>
              <a:rPr lang="fi-FI" sz="1600" dirty="0"/>
              <a:t>?</a:t>
            </a:r>
          </a:p>
          <a:p>
            <a:pPr marL="742950" lvl="1" indent="-285750">
              <a:buFont typeface="Wingdings" panose="05000000000000000000" pitchFamily="2" charset="2"/>
              <a:buChar char="ü"/>
            </a:pPr>
            <a:r>
              <a:rPr lang="fi-FI" sz="1600" dirty="0" err="1"/>
              <a:t>Sufficient</a:t>
            </a:r>
            <a:r>
              <a:rPr lang="fi-FI" sz="1600" dirty="0"/>
              <a:t> </a:t>
            </a:r>
            <a:r>
              <a:rPr lang="fi-FI" sz="1600" i="1" u="sng" dirty="0" err="1"/>
              <a:t>spatial</a:t>
            </a:r>
            <a:r>
              <a:rPr lang="fi-FI" sz="1600" i="1" u="sng" dirty="0"/>
              <a:t> and </a:t>
            </a:r>
            <a:r>
              <a:rPr lang="fi-FI" sz="1600" i="1" u="sng" dirty="0" err="1"/>
              <a:t>depth</a:t>
            </a:r>
            <a:r>
              <a:rPr lang="fi-FI" sz="1600" i="1" u="sng" dirty="0"/>
              <a:t> </a:t>
            </a:r>
            <a:r>
              <a:rPr lang="fi-FI" sz="1600" i="1" u="sng" dirty="0" err="1"/>
              <a:t>resolution</a:t>
            </a:r>
            <a:r>
              <a:rPr lang="fi-FI" sz="1600" i="1" u="sng" dirty="0"/>
              <a:t> </a:t>
            </a:r>
            <a:r>
              <a:rPr lang="fi-FI" sz="1600" dirty="0"/>
              <a:t>– to </a:t>
            </a:r>
            <a:r>
              <a:rPr lang="fi-FI" sz="1600" dirty="0" err="1"/>
              <a:t>also</a:t>
            </a:r>
            <a:r>
              <a:rPr lang="fi-FI" sz="1600" dirty="0"/>
              <a:t> </a:t>
            </a:r>
            <a:r>
              <a:rPr lang="fi-FI" sz="1600" dirty="0" err="1"/>
              <a:t>investigate</a:t>
            </a:r>
            <a:r>
              <a:rPr lang="fi-FI" sz="1600" dirty="0"/>
              <a:t> </a:t>
            </a:r>
            <a:r>
              <a:rPr lang="fi-FI" sz="1600" dirty="0" err="1"/>
              <a:t>samples</a:t>
            </a:r>
            <a:r>
              <a:rPr lang="fi-FI" sz="1600" dirty="0"/>
              <a:t> </a:t>
            </a:r>
            <a:r>
              <a:rPr lang="fi-FI" sz="1600" dirty="0" err="1"/>
              <a:t>with</a:t>
            </a:r>
            <a:r>
              <a:rPr lang="fi-FI" sz="1600" dirty="0"/>
              <a:t> 3D </a:t>
            </a:r>
            <a:r>
              <a:rPr lang="fi-FI" sz="1600" dirty="0" err="1"/>
              <a:t>shapes</a:t>
            </a:r>
            <a:r>
              <a:rPr lang="fi-FI" sz="1600" dirty="0"/>
              <a:t>?</a:t>
            </a:r>
          </a:p>
          <a:p>
            <a:pPr marL="742950" lvl="1" indent="-285750">
              <a:buFont typeface="Wingdings" panose="05000000000000000000" pitchFamily="2" charset="2"/>
              <a:buChar char="ü"/>
            </a:pPr>
            <a:r>
              <a:rPr lang="fi-FI" sz="1600" dirty="0" err="1"/>
              <a:t>Distinguishability</a:t>
            </a:r>
            <a:r>
              <a:rPr lang="fi-FI" sz="1600" dirty="0"/>
              <a:t> of </a:t>
            </a:r>
            <a:r>
              <a:rPr lang="fi-FI" sz="1600" dirty="0" err="1"/>
              <a:t>the</a:t>
            </a:r>
            <a:r>
              <a:rPr lang="fi-FI" sz="1600" dirty="0"/>
              <a:t> </a:t>
            </a:r>
            <a:r>
              <a:rPr lang="fi-FI" sz="1600" i="1" u="sng" dirty="0" err="1"/>
              <a:t>different</a:t>
            </a:r>
            <a:r>
              <a:rPr lang="fi-FI" sz="1600" i="1" u="sng" dirty="0"/>
              <a:t> </a:t>
            </a:r>
            <a:r>
              <a:rPr lang="fi-FI" sz="1600" i="1" u="sng" dirty="0" err="1"/>
              <a:t>elements</a:t>
            </a:r>
            <a:r>
              <a:rPr lang="fi-FI" sz="1600" i="1" u="sng" dirty="0"/>
              <a:t> and </a:t>
            </a:r>
            <a:r>
              <a:rPr lang="fi-FI" sz="1600" i="1" u="sng" dirty="0" err="1"/>
              <a:t>isotopes</a:t>
            </a:r>
            <a:r>
              <a:rPr lang="fi-FI" sz="1600" dirty="0"/>
              <a:t>?</a:t>
            </a:r>
          </a:p>
          <a:p>
            <a:pPr marL="742950" lvl="1" indent="-285750">
              <a:buFont typeface="Wingdings" panose="05000000000000000000" pitchFamily="2" charset="2"/>
              <a:buChar char="ü"/>
            </a:pPr>
            <a:r>
              <a:rPr lang="fi-FI" sz="1600" dirty="0" err="1"/>
              <a:t>Development</a:t>
            </a:r>
            <a:r>
              <a:rPr lang="fi-FI" sz="1600" dirty="0"/>
              <a:t> </a:t>
            </a:r>
            <a:r>
              <a:rPr lang="fi-FI" sz="1600" dirty="0" err="1"/>
              <a:t>needs</a:t>
            </a:r>
            <a:r>
              <a:rPr lang="fi-FI" sz="1600" dirty="0"/>
              <a:t> for </a:t>
            </a:r>
            <a:r>
              <a:rPr lang="fi-FI" sz="1600" i="1" u="sng" dirty="0" err="1"/>
              <a:t>algorithms</a:t>
            </a:r>
            <a:r>
              <a:rPr lang="fi-FI" sz="1600" i="1" u="sng" dirty="0"/>
              <a:t> and </a:t>
            </a:r>
            <a:r>
              <a:rPr lang="fi-FI" sz="1600" i="1" u="sng" dirty="0" err="1"/>
              <a:t>tools</a:t>
            </a:r>
            <a:r>
              <a:rPr lang="fi-FI" sz="1600" i="1" u="sng" dirty="0"/>
              <a:t> to </a:t>
            </a:r>
            <a:r>
              <a:rPr lang="fi-FI" sz="1600" i="1" u="sng" dirty="0" err="1"/>
              <a:t>post</a:t>
            </a:r>
            <a:r>
              <a:rPr lang="fi-FI" sz="1600" i="1" u="sng" dirty="0"/>
              <a:t> </a:t>
            </a:r>
            <a:r>
              <a:rPr lang="fi-FI" sz="1600" i="1" u="sng" dirty="0" err="1"/>
              <a:t>process</a:t>
            </a:r>
            <a:r>
              <a:rPr lang="fi-FI" sz="1600" i="1" u="sng" dirty="0"/>
              <a:t> </a:t>
            </a:r>
            <a:r>
              <a:rPr lang="fi-FI" sz="1600" dirty="0" err="1"/>
              <a:t>the</a:t>
            </a:r>
            <a:r>
              <a:rPr lang="fi-FI" sz="1600" dirty="0"/>
              <a:t> </a:t>
            </a:r>
            <a:r>
              <a:rPr lang="fi-FI" sz="1600" dirty="0" err="1"/>
              <a:t>measured</a:t>
            </a:r>
            <a:r>
              <a:rPr lang="fi-FI" sz="1600" dirty="0"/>
              <a:t> data?</a:t>
            </a:r>
          </a:p>
          <a:p>
            <a:pPr marL="742950" lvl="1" indent="-285750">
              <a:buFont typeface="Wingdings" panose="05000000000000000000" pitchFamily="2" charset="2"/>
              <a:buChar char="ü"/>
            </a:pPr>
            <a:r>
              <a:rPr lang="fi-FI" sz="1600" dirty="0" err="1"/>
              <a:t>Difference</a:t>
            </a:r>
            <a:r>
              <a:rPr lang="fi-FI" sz="1600" dirty="0"/>
              <a:t> in </a:t>
            </a:r>
            <a:r>
              <a:rPr lang="fi-FI" sz="1600" dirty="0" err="1"/>
              <a:t>erosion</a:t>
            </a:r>
            <a:r>
              <a:rPr lang="fi-FI" sz="1600" dirty="0"/>
              <a:t>/deposition </a:t>
            </a:r>
            <a:r>
              <a:rPr lang="fi-FI" sz="1600" dirty="0" err="1"/>
              <a:t>patterns</a:t>
            </a:r>
            <a:r>
              <a:rPr lang="fi-FI" sz="1600" dirty="0"/>
              <a:t> </a:t>
            </a:r>
            <a:r>
              <a:rPr lang="fi-FI" sz="1600" dirty="0" err="1"/>
              <a:t>between</a:t>
            </a:r>
            <a:r>
              <a:rPr lang="fi-FI" sz="1600" dirty="0"/>
              <a:t> </a:t>
            </a:r>
            <a:r>
              <a:rPr lang="fi-FI" sz="1600" i="1" u="sng" dirty="0" err="1"/>
              <a:t>hydrogenic</a:t>
            </a:r>
            <a:r>
              <a:rPr lang="fi-FI" sz="1600" i="1" u="sng" dirty="0"/>
              <a:t> and helium </a:t>
            </a:r>
            <a:r>
              <a:rPr lang="fi-FI" sz="1600" i="1" u="sng" dirty="0" err="1"/>
              <a:t>plasmas</a:t>
            </a:r>
            <a:endParaRPr lang="fi-FI" sz="1600" i="1" u="sng" dirty="0"/>
          </a:p>
          <a:p>
            <a:pPr marL="742950" lvl="1" indent="-285750">
              <a:buFont typeface="Wingdings" panose="05000000000000000000" pitchFamily="2" charset="2"/>
              <a:buChar char="ü"/>
            </a:pPr>
            <a:r>
              <a:rPr lang="fi-FI" sz="1600" dirty="0"/>
              <a:t>How to </a:t>
            </a:r>
            <a:r>
              <a:rPr lang="fi-FI" sz="1600" dirty="0" err="1"/>
              <a:t>handle</a:t>
            </a:r>
            <a:r>
              <a:rPr lang="fi-FI" sz="1600" dirty="0"/>
              <a:t> </a:t>
            </a:r>
            <a:r>
              <a:rPr lang="fi-FI" sz="1600" i="1" u="sng" dirty="0" err="1"/>
              <a:t>very</a:t>
            </a:r>
            <a:r>
              <a:rPr lang="fi-FI" sz="1600" i="1" u="sng" dirty="0"/>
              <a:t> </a:t>
            </a:r>
            <a:r>
              <a:rPr lang="fi-FI" sz="1600" i="1" u="sng" dirty="0" err="1"/>
              <a:t>rough</a:t>
            </a:r>
            <a:r>
              <a:rPr lang="fi-FI" sz="1600" i="1" u="sng" dirty="0"/>
              <a:t> </a:t>
            </a:r>
            <a:r>
              <a:rPr lang="fi-FI" sz="1600" i="1" u="sng" dirty="0" err="1"/>
              <a:t>samples</a:t>
            </a:r>
            <a:r>
              <a:rPr lang="fi-FI" sz="1600" i="1" u="sng" dirty="0"/>
              <a:t>?</a:t>
            </a:r>
          </a:p>
          <a:p>
            <a:pPr marL="742950" lvl="1" indent="-285750">
              <a:buFont typeface="Wingdings" panose="05000000000000000000" pitchFamily="2" charset="2"/>
              <a:buChar char="ü"/>
            </a:pPr>
            <a:r>
              <a:rPr lang="fi-FI" sz="1600" b="1" dirty="0" err="1"/>
              <a:t>Sample</a:t>
            </a:r>
            <a:r>
              <a:rPr lang="fi-FI" sz="1600" b="1" dirty="0"/>
              <a:t> </a:t>
            </a:r>
            <a:r>
              <a:rPr lang="fi-FI" sz="1600" b="1" dirty="0" err="1"/>
              <a:t>production</a:t>
            </a:r>
            <a:r>
              <a:rPr lang="fi-FI" sz="1600" b="1" dirty="0"/>
              <a:t> </a:t>
            </a:r>
            <a:r>
              <a:rPr lang="fi-FI" sz="1600" dirty="0"/>
              <a:t>– definition of </a:t>
            </a:r>
            <a:r>
              <a:rPr lang="fi-FI" sz="1600" dirty="0" err="1"/>
              <a:t>parameters</a:t>
            </a:r>
            <a:r>
              <a:rPr lang="fi-FI" sz="1600" dirty="0"/>
              <a:t> </a:t>
            </a:r>
            <a:r>
              <a:rPr lang="fi-FI" sz="1600" dirty="0" err="1"/>
              <a:t>well</a:t>
            </a:r>
            <a:r>
              <a:rPr lang="fi-FI" sz="1600" dirty="0"/>
              <a:t> in </a:t>
            </a:r>
            <a:r>
              <a:rPr lang="fi-FI" sz="1600" dirty="0" err="1"/>
              <a:t>advance</a:t>
            </a:r>
            <a:endParaRPr lang="fi-FI" sz="1600" dirty="0"/>
          </a:p>
          <a:p>
            <a:pPr marL="742950" lvl="1" indent="-285750">
              <a:buFont typeface="Wingdings" panose="05000000000000000000" pitchFamily="2" charset="2"/>
              <a:buChar char="ü"/>
            </a:pPr>
            <a:endParaRPr lang="fi-FI" sz="1600" dirty="0"/>
          </a:p>
        </p:txBody>
      </p:sp>
      <p:pic>
        <p:nvPicPr>
          <p:cNvPr id="9" name="Picture 8" descr="A graph of different colored lines&#10;&#10;Description automatically generated">
            <a:extLst>
              <a:ext uri="{FF2B5EF4-FFF2-40B4-BE49-F238E27FC236}">
                <a16:creationId xmlns:a16="http://schemas.microsoft.com/office/drawing/2014/main" id="{3F96DD2B-79C7-6E53-A5D9-92A1739BB7A7}"/>
              </a:ext>
            </a:extLst>
          </p:cNvPr>
          <p:cNvPicPr>
            <a:picLocks noChangeAspect="1"/>
          </p:cNvPicPr>
          <p:nvPr/>
        </p:nvPicPr>
        <p:blipFill>
          <a:blip r:embed="rId2"/>
          <a:stretch>
            <a:fillRect/>
          </a:stretch>
        </p:blipFill>
        <p:spPr>
          <a:xfrm>
            <a:off x="8554619" y="2432550"/>
            <a:ext cx="3203371" cy="1872241"/>
          </a:xfrm>
          <a:prstGeom prst="rect">
            <a:avLst/>
          </a:prstGeom>
        </p:spPr>
      </p:pic>
      <p:pic>
        <p:nvPicPr>
          <p:cNvPr id="10" name="Picture 9" descr="A graph of different colored lines&#10;&#10;Description automatically generated">
            <a:extLst>
              <a:ext uri="{FF2B5EF4-FFF2-40B4-BE49-F238E27FC236}">
                <a16:creationId xmlns:a16="http://schemas.microsoft.com/office/drawing/2014/main" id="{4B37D120-30F1-A888-B928-5920C6E1C5D2}"/>
              </a:ext>
            </a:extLst>
          </p:cNvPr>
          <p:cNvPicPr>
            <a:picLocks noChangeAspect="1"/>
          </p:cNvPicPr>
          <p:nvPr/>
        </p:nvPicPr>
        <p:blipFill>
          <a:blip r:embed="rId3"/>
          <a:stretch>
            <a:fillRect/>
          </a:stretch>
        </p:blipFill>
        <p:spPr>
          <a:xfrm>
            <a:off x="8554619" y="4360331"/>
            <a:ext cx="3203371" cy="1837467"/>
          </a:xfrm>
          <a:prstGeom prst="rect">
            <a:avLst/>
          </a:prstGeom>
        </p:spPr>
      </p:pic>
      <p:sp>
        <p:nvSpPr>
          <p:cNvPr id="11" name="TextBox 10">
            <a:extLst>
              <a:ext uri="{FF2B5EF4-FFF2-40B4-BE49-F238E27FC236}">
                <a16:creationId xmlns:a16="http://schemas.microsoft.com/office/drawing/2014/main" id="{940506EF-6F97-C500-F6DB-A5193E5109F2}"/>
              </a:ext>
            </a:extLst>
          </p:cNvPr>
          <p:cNvSpPr txBox="1"/>
          <p:nvPr/>
        </p:nvSpPr>
        <p:spPr bwMode="auto">
          <a:xfrm>
            <a:off x="5112709" y="5223347"/>
            <a:ext cx="3441910" cy="738664"/>
          </a:xfrm>
          <a:prstGeom prst="rect">
            <a:avLst/>
          </a:prstGeom>
          <a:noFill/>
        </p:spPr>
        <p:txBody>
          <a:bodyPr wrap="square" rtlCol="0">
            <a:spAutoFit/>
          </a:bodyPr>
          <a:lstStyle/>
          <a:p>
            <a:r>
              <a:rPr lang="fi-FI" sz="1400" dirty="0"/>
              <a:t>TOF-ERDA – ”</a:t>
            </a:r>
            <a:r>
              <a:rPr lang="fi-FI" sz="1400" dirty="0" err="1"/>
              <a:t>smooth</a:t>
            </a:r>
            <a:r>
              <a:rPr lang="fi-FI" sz="1400" dirty="0"/>
              <a:t>” vs. ”</a:t>
            </a:r>
            <a:r>
              <a:rPr lang="fi-FI" sz="1400" dirty="0" err="1"/>
              <a:t>rough</a:t>
            </a:r>
            <a:r>
              <a:rPr lang="fi-FI" sz="1400" dirty="0"/>
              <a:t>” </a:t>
            </a:r>
            <a:r>
              <a:rPr lang="fi-FI" sz="1400" dirty="0" err="1"/>
              <a:t>sample</a:t>
            </a:r>
            <a:r>
              <a:rPr lang="fi-FI" sz="1400" dirty="0"/>
              <a:t> (WEST C4 </a:t>
            </a:r>
            <a:r>
              <a:rPr lang="fi-FI" sz="1400" dirty="0" err="1"/>
              <a:t>campaign</a:t>
            </a:r>
            <a:r>
              <a:rPr lang="fi-FI" sz="1400" dirty="0"/>
              <a:t> </a:t>
            </a:r>
            <a:r>
              <a:rPr lang="fi-FI" sz="1400" dirty="0" err="1"/>
              <a:t>samples</a:t>
            </a:r>
            <a:r>
              <a:rPr lang="fi-FI" sz="1400" dirty="0"/>
              <a:t> </a:t>
            </a:r>
            <a:r>
              <a:rPr lang="fi-FI" sz="1400" dirty="0" err="1"/>
              <a:t>from</a:t>
            </a:r>
            <a:r>
              <a:rPr lang="fi-FI" sz="1400" dirty="0"/>
              <a:t> </a:t>
            </a:r>
            <a:r>
              <a:rPr lang="fi-FI" sz="1400" dirty="0" err="1"/>
              <a:t>erosion</a:t>
            </a:r>
            <a:r>
              <a:rPr lang="fi-FI" sz="1400" dirty="0"/>
              <a:t> </a:t>
            </a:r>
            <a:r>
              <a:rPr lang="fi-FI" sz="1400" dirty="0" err="1"/>
              <a:t>zone</a:t>
            </a:r>
            <a:r>
              <a:rPr lang="fi-FI" sz="1400" dirty="0"/>
              <a:t> and </a:t>
            </a:r>
            <a:r>
              <a:rPr lang="fi-FI" sz="1400" dirty="0" err="1"/>
              <a:t>area</a:t>
            </a:r>
            <a:r>
              <a:rPr lang="fi-FI" sz="1400" dirty="0"/>
              <a:t> </a:t>
            </a:r>
            <a:r>
              <a:rPr lang="fi-FI" sz="1400" dirty="0" err="1"/>
              <a:t>with</a:t>
            </a:r>
            <a:r>
              <a:rPr lang="fi-FI" sz="1400" dirty="0"/>
              <a:t> </a:t>
            </a:r>
            <a:r>
              <a:rPr lang="fi-FI" sz="1400" dirty="0" err="1"/>
              <a:t>thick</a:t>
            </a:r>
            <a:r>
              <a:rPr lang="fi-FI" sz="1400" dirty="0"/>
              <a:t> </a:t>
            </a:r>
            <a:r>
              <a:rPr lang="fi-FI" sz="1400" dirty="0" err="1"/>
              <a:t>deposits</a:t>
            </a:r>
            <a:r>
              <a:rPr lang="fi-FI" sz="1400" dirty="0"/>
              <a:t>)</a:t>
            </a:r>
          </a:p>
        </p:txBody>
      </p:sp>
      <p:pic>
        <p:nvPicPr>
          <p:cNvPr id="2" name="Picture 155" descr="http://www.gridguide.org/photos/36/gridguide/IRB_logo.jpg">
            <a:extLst>
              <a:ext uri="{FF2B5EF4-FFF2-40B4-BE49-F238E27FC236}">
                <a16:creationId xmlns:a16="http://schemas.microsoft.com/office/drawing/2014/main" id="{9C33A2FA-F233-E477-DC46-713F8E2CD1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8688" y="4544465"/>
            <a:ext cx="826137" cy="57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9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6E06C25-FC5B-F1A2-FDE5-1ADCF6351DD6}"/>
              </a:ext>
            </a:extLst>
          </p:cNvPr>
          <p:cNvSpPr>
            <a:spLocks noGrp="1"/>
          </p:cNvSpPr>
          <p:nvPr>
            <p:ph type="ftr" sz="quarter" idx="11"/>
          </p:nvPr>
        </p:nvSpPr>
        <p:spPr/>
        <p:txBody>
          <a:bodyPr/>
          <a:lstStyle/>
          <a:p>
            <a:pPr>
              <a:defRPr/>
            </a:pPr>
            <a:r>
              <a:rPr lang="en-GB">
                <a:solidFill>
                  <a:prstClr val="white"/>
                </a:solidFill>
              </a:rPr>
              <a:t>A. Hakola| WPTE-WPPWIE technical meeting | 18 September 2024</a:t>
            </a:r>
            <a:endParaRPr lang="en-GB" dirty="0"/>
          </a:p>
        </p:txBody>
      </p:sp>
      <p:sp>
        <p:nvSpPr>
          <p:cNvPr id="4" name="Slide Number Placeholder 3">
            <a:extLst>
              <a:ext uri="{FF2B5EF4-FFF2-40B4-BE49-F238E27FC236}">
                <a16:creationId xmlns:a16="http://schemas.microsoft.com/office/drawing/2014/main" id="{9FAA1A1A-8870-FEA2-7E07-7CC40762320A}"/>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11</a:t>
            </a:fld>
            <a:endParaRPr lang="en-GB">
              <a:solidFill>
                <a:prstClr val="white"/>
              </a:solidFill>
            </a:endParaRPr>
          </a:p>
        </p:txBody>
      </p:sp>
      <p:sp>
        <p:nvSpPr>
          <p:cNvPr id="5" name="Titre 1">
            <a:extLst>
              <a:ext uri="{FF2B5EF4-FFF2-40B4-BE49-F238E27FC236}">
                <a16:creationId xmlns:a16="http://schemas.microsoft.com/office/drawing/2014/main" id="{E0A75B9D-11FA-3DC9-B351-04C652A3BD8D}"/>
              </a:ext>
            </a:extLst>
          </p:cNvPr>
          <p:cNvSpPr>
            <a:spLocks noGrp="1"/>
          </p:cNvSpPr>
          <p:nvPr>
            <p:ph type="title"/>
          </p:nvPr>
        </p:nvSpPr>
        <p:spPr>
          <a:xfrm>
            <a:off x="983432" y="192515"/>
            <a:ext cx="11103024" cy="457200"/>
          </a:xfrm>
        </p:spPr>
        <p:txBody>
          <a:bodyPr/>
          <a:lstStyle/>
          <a:p>
            <a:r>
              <a:rPr lang="fr-FR" dirty="0" err="1"/>
              <a:t>Concluding</a:t>
            </a:r>
            <a:r>
              <a:rPr lang="fr-FR" dirty="0"/>
              <a:t> </a:t>
            </a:r>
            <a:r>
              <a:rPr lang="fr-FR" dirty="0" err="1"/>
              <a:t>remarks</a:t>
            </a:r>
            <a:endParaRPr lang="fr-FR" dirty="0"/>
          </a:p>
        </p:txBody>
      </p:sp>
      <p:sp>
        <p:nvSpPr>
          <p:cNvPr id="6" name="TextBox 5">
            <a:extLst>
              <a:ext uri="{FF2B5EF4-FFF2-40B4-BE49-F238E27FC236}">
                <a16:creationId xmlns:a16="http://schemas.microsoft.com/office/drawing/2014/main" id="{0E9EB529-C9AE-35C4-2D2B-D218993649DF}"/>
              </a:ext>
            </a:extLst>
          </p:cNvPr>
          <p:cNvSpPr txBox="1"/>
          <p:nvPr/>
        </p:nvSpPr>
        <p:spPr bwMode="auto">
          <a:xfrm>
            <a:off x="360040" y="886614"/>
            <a:ext cx="11517221" cy="2308324"/>
          </a:xfrm>
          <a:prstGeom prst="rect">
            <a:avLst/>
          </a:prstGeom>
          <a:noFill/>
        </p:spPr>
        <p:txBody>
          <a:bodyPr wrap="square" rtlCol="0">
            <a:spAutoFit/>
          </a:bodyPr>
          <a:lstStyle/>
          <a:p>
            <a:pPr marL="285750" indent="-285750">
              <a:buFont typeface="Arial" panose="020B0604020202020204" pitchFamily="34" charset="0"/>
              <a:buChar char="•"/>
            </a:pPr>
            <a:r>
              <a:rPr lang="fi-FI" b="1" dirty="0" err="1">
                <a:solidFill>
                  <a:srgbClr val="FF0000"/>
                </a:solidFill>
              </a:rPr>
              <a:t>Similarly</a:t>
            </a:r>
            <a:r>
              <a:rPr lang="fi-FI" b="1" dirty="0">
                <a:solidFill>
                  <a:srgbClr val="FF0000"/>
                </a:solidFill>
              </a:rPr>
              <a:t> to </a:t>
            </a:r>
            <a:r>
              <a:rPr lang="fi-FI" b="1" dirty="0" err="1">
                <a:solidFill>
                  <a:srgbClr val="FF0000"/>
                </a:solidFill>
              </a:rPr>
              <a:t>the</a:t>
            </a:r>
            <a:r>
              <a:rPr lang="fi-FI" b="1" dirty="0">
                <a:solidFill>
                  <a:srgbClr val="FF0000"/>
                </a:solidFill>
              </a:rPr>
              <a:t> </a:t>
            </a:r>
            <a:r>
              <a:rPr lang="fi-FI" b="1" dirty="0" err="1">
                <a:solidFill>
                  <a:srgbClr val="FF0000"/>
                </a:solidFill>
              </a:rPr>
              <a:t>boron</a:t>
            </a:r>
            <a:r>
              <a:rPr lang="fi-FI" b="1" dirty="0">
                <a:solidFill>
                  <a:srgbClr val="FF0000"/>
                </a:solidFill>
              </a:rPr>
              <a:t> </a:t>
            </a:r>
            <a:r>
              <a:rPr lang="fi-FI" b="1" dirty="0" err="1">
                <a:solidFill>
                  <a:srgbClr val="FF0000"/>
                </a:solidFill>
              </a:rPr>
              <a:t>layers</a:t>
            </a:r>
            <a:r>
              <a:rPr lang="fi-FI" b="1" dirty="0">
                <a:solidFill>
                  <a:srgbClr val="FF0000"/>
                </a:solidFill>
              </a:rPr>
              <a:t>, </a:t>
            </a:r>
            <a:r>
              <a:rPr lang="fi-FI" b="1" dirty="0" err="1">
                <a:solidFill>
                  <a:srgbClr val="FF0000"/>
                </a:solidFill>
              </a:rPr>
              <a:t>analysis</a:t>
            </a:r>
            <a:r>
              <a:rPr lang="fi-FI" b="1" dirty="0">
                <a:solidFill>
                  <a:srgbClr val="FF0000"/>
                </a:solidFill>
              </a:rPr>
              <a:t> </a:t>
            </a:r>
            <a:r>
              <a:rPr lang="fi-FI" b="1" dirty="0" err="1">
                <a:solidFill>
                  <a:srgbClr val="FF0000"/>
                </a:solidFill>
              </a:rPr>
              <a:t>capabilities</a:t>
            </a:r>
            <a:r>
              <a:rPr lang="fi-FI" b="1" dirty="0">
                <a:solidFill>
                  <a:srgbClr val="FF0000"/>
                </a:solidFill>
              </a:rPr>
              <a:t> </a:t>
            </a:r>
            <a:r>
              <a:rPr lang="fi-FI" b="1" dirty="0" err="1">
                <a:solidFill>
                  <a:srgbClr val="FF0000"/>
                </a:solidFill>
              </a:rPr>
              <a:t>are</a:t>
            </a:r>
            <a:r>
              <a:rPr lang="fi-FI" b="1" dirty="0">
                <a:solidFill>
                  <a:srgbClr val="FF0000"/>
                </a:solidFill>
              </a:rPr>
              <a:t> </a:t>
            </a:r>
            <a:r>
              <a:rPr lang="fi-FI" b="1" dirty="0" err="1">
                <a:solidFill>
                  <a:srgbClr val="FF0000"/>
                </a:solidFill>
              </a:rPr>
              <a:t>readily</a:t>
            </a:r>
            <a:r>
              <a:rPr lang="fi-FI" b="1" dirty="0">
                <a:solidFill>
                  <a:srgbClr val="FF0000"/>
                </a:solidFill>
              </a:rPr>
              <a:t> </a:t>
            </a:r>
            <a:r>
              <a:rPr lang="fi-FI" b="1" dirty="0" err="1">
                <a:solidFill>
                  <a:srgbClr val="FF0000"/>
                </a:solidFill>
              </a:rPr>
              <a:t>available</a:t>
            </a:r>
            <a:r>
              <a:rPr lang="fi-FI" b="1" dirty="0">
                <a:solidFill>
                  <a:srgbClr val="FF0000"/>
                </a:solidFill>
              </a:rPr>
              <a:t> </a:t>
            </a:r>
            <a:r>
              <a:rPr lang="fi-FI" dirty="0"/>
              <a:t>for </a:t>
            </a:r>
            <a:r>
              <a:rPr lang="fi-FI" dirty="0" err="1"/>
              <a:t>studying</a:t>
            </a:r>
            <a:r>
              <a:rPr lang="fi-FI" dirty="0"/>
              <a:t> W </a:t>
            </a:r>
            <a:r>
              <a:rPr lang="fi-FI" dirty="0" err="1"/>
              <a:t>erosion</a:t>
            </a:r>
            <a:r>
              <a:rPr lang="fi-FI" dirty="0"/>
              <a:t> and deposition</a:t>
            </a:r>
          </a:p>
          <a:p>
            <a:pPr marL="742950" lvl="1" indent="-285750">
              <a:buFont typeface="Wingdings" panose="05000000000000000000" pitchFamily="2" charset="2"/>
              <a:buChar char="ü"/>
            </a:pPr>
            <a:r>
              <a:rPr lang="fi-FI" sz="1600" dirty="0" err="1"/>
              <a:t>Mainly</a:t>
            </a:r>
            <a:r>
              <a:rPr lang="fi-FI" sz="1600" dirty="0"/>
              <a:t> routine </a:t>
            </a:r>
            <a:r>
              <a:rPr lang="fi-FI" sz="1600" dirty="0" err="1"/>
              <a:t>techniques</a:t>
            </a:r>
            <a:r>
              <a:rPr lang="fi-FI" sz="1600" dirty="0"/>
              <a:t> </a:t>
            </a:r>
            <a:r>
              <a:rPr lang="fi-FI" sz="1600" dirty="0" err="1"/>
              <a:t>but</a:t>
            </a:r>
            <a:r>
              <a:rPr lang="fi-FI" sz="1600" dirty="0"/>
              <a:t> </a:t>
            </a:r>
            <a:r>
              <a:rPr lang="fi-FI" sz="1600" dirty="0" err="1"/>
              <a:t>interpretation</a:t>
            </a:r>
            <a:r>
              <a:rPr lang="fi-FI" sz="1600" dirty="0"/>
              <a:t> of </a:t>
            </a:r>
            <a:r>
              <a:rPr lang="fi-FI" sz="1600" dirty="0" err="1"/>
              <a:t>the</a:t>
            </a:r>
            <a:r>
              <a:rPr lang="fi-FI" sz="1600" dirty="0"/>
              <a:t> </a:t>
            </a:r>
            <a:r>
              <a:rPr lang="fi-FI" sz="1600" dirty="0" err="1"/>
              <a:t>measurement</a:t>
            </a:r>
            <a:r>
              <a:rPr lang="fi-FI" sz="1600" dirty="0"/>
              <a:t> data </a:t>
            </a:r>
            <a:r>
              <a:rPr lang="fi-FI" sz="1600" dirty="0" err="1"/>
              <a:t>may</a:t>
            </a:r>
            <a:r>
              <a:rPr lang="fi-FI" sz="1600" dirty="0"/>
              <a:t> </a:t>
            </a:r>
            <a:r>
              <a:rPr lang="fi-FI" sz="1600" dirty="0" err="1"/>
              <a:t>be</a:t>
            </a:r>
            <a:r>
              <a:rPr lang="fi-FI" sz="1600" dirty="0"/>
              <a:t> </a:t>
            </a:r>
            <a:r>
              <a:rPr lang="fi-FI" sz="1600" dirty="0" err="1"/>
              <a:t>tricky</a:t>
            </a:r>
            <a:r>
              <a:rPr lang="fi-FI" sz="1600" dirty="0"/>
              <a:t> in </a:t>
            </a:r>
            <a:r>
              <a:rPr lang="fi-FI" sz="1600" dirty="0" err="1"/>
              <a:t>realistic</a:t>
            </a:r>
            <a:r>
              <a:rPr lang="fi-FI" sz="1600" dirty="0"/>
              <a:t> </a:t>
            </a:r>
            <a:r>
              <a:rPr lang="fi-FI" sz="1600" dirty="0" err="1"/>
              <a:t>conditions</a:t>
            </a:r>
            <a:endParaRPr lang="fi-FI" sz="1600" dirty="0"/>
          </a:p>
          <a:p>
            <a:pPr marL="742950" lvl="1" indent="-285750">
              <a:buFont typeface="Wingdings" panose="05000000000000000000" pitchFamily="2" charset="2"/>
              <a:buChar char="ü"/>
            </a:pPr>
            <a:r>
              <a:rPr lang="fi-FI" sz="1600" dirty="0" err="1"/>
              <a:t>Applicability</a:t>
            </a:r>
            <a:r>
              <a:rPr lang="fi-FI" sz="1600" dirty="0"/>
              <a:t> of </a:t>
            </a:r>
            <a:r>
              <a:rPr lang="fi-FI" sz="1600" dirty="0" err="1"/>
              <a:t>new</a:t>
            </a:r>
            <a:r>
              <a:rPr lang="fi-FI" sz="1600" dirty="0"/>
              <a:t> </a:t>
            </a:r>
            <a:r>
              <a:rPr lang="fi-FI" sz="1600" dirty="0" err="1"/>
              <a:t>ideas</a:t>
            </a:r>
            <a:r>
              <a:rPr lang="fi-FI" sz="1600" dirty="0"/>
              <a:t> (e.g., FIB </a:t>
            </a:r>
            <a:r>
              <a:rPr lang="fi-FI" sz="1600" dirty="0" err="1"/>
              <a:t>rulers</a:t>
            </a:r>
            <a:r>
              <a:rPr lang="fi-FI" sz="1600" dirty="0"/>
              <a:t> on </a:t>
            </a:r>
            <a:r>
              <a:rPr lang="fi-FI" sz="1600" dirty="0" err="1"/>
              <a:t>bulk</a:t>
            </a:r>
            <a:r>
              <a:rPr lang="fi-FI" sz="1600" dirty="0"/>
              <a:t> W </a:t>
            </a:r>
            <a:r>
              <a:rPr lang="fi-FI" sz="1600" dirty="0" err="1"/>
              <a:t>pieces</a:t>
            </a:r>
            <a:r>
              <a:rPr lang="fi-FI" sz="1600" dirty="0"/>
              <a:t>) </a:t>
            </a:r>
            <a:r>
              <a:rPr lang="fi-FI" sz="1600" dirty="0" err="1"/>
              <a:t>requires</a:t>
            </a:r>
            <a:r>
              <a:rPr lang="fi-FI" sz="1600" dirty="0"/>
              <a:t> </a:t>
            </a:r>
            <a:r>
              <a:rPr lang="fi-FI" sz="1600" dirty="0" err="1"/>
              <a:t>demonstration</a:t>
            </a:r>
            <a:r>
              <a:rPr lang="fi-FI" sz="1600" dirty="0"/>
              <a:t> in </a:t>
            </a:r>
            <a:r>
              <a:rPr lang="fi-FI" sz="1600" dirty="0" err="1"/>
              <a:t>tokamaks</a:t>
            </a:r>
            <a:endParaRPr lang="fi-FI" sz="1600" dirty="0"/>
          </a:p>
          <a:p>
            <a:pPr marL="285750" indent="-285750">
              <a:spcBef>
                <a:spcPts val="600"/>
              </a:spcBef>
              <a:buFont typeface="Arial" panose="020B0604020202020204" pitchFamily="34" charset="0"/>
              <a:buChar char="•"/>
            </a:pPr>
            <a:r>
              <a:rPr lang="fi-FI" b="1" dirty="0" err="1">
                <a:solidFill>
                  <a:srgbClr val="0070C0"/>
                </a:solidFill>
              </a:rPr>
              <a:t>Several</a:t>
            </a:r>
            <a:r>
              <a:rPr lang="fi-FI" b="1" dirty="0">
                <a:solidFill>
                  <a:srgbClr val="0070C0"/>
                </a:solidFill>
              </a:rPr>
              <a:t> </a:t>
            </a:r>
            <a:r>
              <a:rPr lang="fi-FI" b="1" dirty="0" err="1">
                <a:solidFill>
                  <a:srgbClr val="0070C0"/>
                </a:solidFill>
              </a:rPr>
              <a:t>labs</a:t>
            </a:r>
            <a:r>
              <a:rPr lang="fi-FI" b="1" dirty="0">
                <a:solidFill>
                  <a:srgbClr val="0070C0"/>
                </a:solidFill>
              </a:rPr>
              <a:t> </a:t>
            </a:r>
            <a:r>
              <a:rPr lang="fi-FI" b="1" dirty="0" err="1">
                <a:solidFill>
                  <a:srgbClr val="0070C0"/>
                </a:solidFill>
              </a:rPr>
              <a:t>can</a:t>
            </a:r>
            <a:r>
              <a:rPr lang="fi-FI" b="1" dirty="0">
                <a:solidFill>
                  <a:srgbClr val="0070C0"/>
                </a:solidFill>
              </a:rPr>
              <a:t> </a:t>
            </a:r>
            <a:r>
              <a:rPr lang="fi-FI" b="1" dirty="0" err="1">
                <a:solidFill>
                  <a:srgbClr val="0070C0"/>
                </a:solidFill>
              </a:rPr>
              <a:t>produce</a:t>
            </a:r>
            <a:r>
              <a:rPr lang="fi-FI" b="1" dirty="0">
                <a:solidFill>
                  <a:srgbClr val="0070C0"/>
                </a:solidFill>
              </a:rPr>
              <a:t> W </a:t>
            </a:r>
            <a:r>
              <a:rPr lang="fi-FI" b="1" dirty="0" err="1">
                <a:solidFill>
                  <a:srgbClr val="0070C0"/>
                </a:solidFill>
              </a:rPr>
              <a:t>reference</a:t>
            </a:r>
            <a:r>
              <a:rPr lang="fi-FI" b="1" dirty="0">
                <a:solidFill>
                  <a:srgbClr val="0070C0"/>
                </a:solidFill>
              </a:rPr>
              <a:t> </a:t>
            </a:r>
            <a:r>
              <a:rPr lang="fi-FI" b="1" dirty="0" err="1">
                <a:solidFill>
                  <a:srgbClr val="0070C0"/>
                </a:solidFill>
              </a:rPr>
              <a:t>layers</a:t>
            </a:r>
            <a:r>
              <a:rPr lang="fi-FI" b="1" dirty="0">
                <a:solidFill>
                  <a:srgbClr val="0070C0"/>
                </a:solidFill>
              </a:rPr>
              <a:t> </a:t>
            </a:r>
            <a:r>
              <a:rPr lang="fi-FI" dirty="0"/>
              <a:t>for </a:t>
            </a:r>
            <a:r>
              <a:rPr lang="fi-FI" dirty="0" err="1"/>
              <a:t>experiments</a:t>
            </a:r>
            <a:r>
              <a:rPr lang="fi-FI" dirty="0"/>
              <a:t> (</a:t>
            </a:r>
            <a:r>
              <a:rPr lang="fi-FI" dirty="0" err="1"/>
              <a:t>linear</a:t>
            </a:r>
            <a:r>
              <a:rPr lang="fi-FI" dirty="0"/>
              <a:t> </a:t>
            </a:r>
            <a:r>
              <a:rPr lang="fi-FI" dirty="0" err="1"/>
              <a:t>devices</a:t>
            </a:r>
            <a:r>
              <a:rPr lang="fi-FI" dirty="0"/>
              <a:t>, </a:t>
            </a:r>
            <a:r>
              <a:rPr lang="fi-FI" dirty="0" err="1"/>
              <a:t>laboratories</a:t>
            </a:r>
            <a:r>
              <a:rPr lang="fi-FI" dirty="0"/>
              <a:t>, </a:t>
            </a:r>
            <a:r>
              <a:rPr lang="fi-FI" dirty="0" err="1"/>
              <a:t>tokamak</a:t>
            </a:r>
            <a:r>
              <a:rPr lang="fi-FI" dirty="0"/>
              <a:t> </a:t>
            </a:r>
            <a:r>
              <a:rPr lang="fi-FI" dirty="0" err="1"/>
              <a:t>experiments</a:t>
            </a:r>
            <a:r>
              <a:rPr lang="fi-FI" dirty="0"/>
              <a:t>,…)</a:t>
            </a:r>
          </a:p>
          <a:p>
            <a:pPr marL="742950" lvl="1" indent="-285750">
              <a:buFont typeface="Wingdings" panose="05000000000000000000" pitchFamily="2" charset="2"/>
              <a:buChar char="ü"/>
            </a:pPr>
            <a:r>
              <a:rPr lang="fi-FI" sz="1600" dirty="0" err="1"/>
              <a:t>Same</a:t>
            </a:r>
            <a:r>
              <a:rPr lang="fi-FI" sz="1600" dirty="0"/>
              <a:t> set of </a:t>
            </a:r>
            <a:r>
              <a:rPr lang="fi-FI" sz="1600" dirty="0" err="1"/>
              <a:t>devices</a:t>
            </a:r>
            <a:r>
              <a:rPr lang="fi-FI" sz="1600" dirty="0"/>
              <a:t> </a:t>
            </a:r>
            <a:r>
              <a:rPr lang="fi-FI" sz="1600" dirty="0" err="1"/>
              <a:t>available</a:t>
            </a:r>
            <a:r>
              <a:rPr lang="fi-FI" sz="1600" dirty="0"/>
              <a:t> as for </a:t>
            </a:r>
            <a:r>
              <a:rPr lang="fi-FI" sz="1600" dirty="0" err="1"/>
              <a:t>the</a:t>
            </a:r>
            <a:r>
              <a:rPr lang="fi-FI" sz="1600" dirty="0"/>
              <a:t> B </a:t>
            </a:r>
            <a:r>
              <a:rPr lang="fi-FI" sz="1600" dirty="0" err="1"/>
              <a:t>samples</a:t>
            </a:r>
            <a:r>
              <a:rPr lang="fi-FI" sz="1600" dirty="0"/>
              <a:t>, </a:t>
            </a:r>
            <a:r>
              <a:rPr lang="fi-FI" sz="1600" dirty="0" err="1"/>
              <a:t>now</a:t>
            </a:r>
            <a:r>
              <a:rPr lang="fi-FI" sz="1600" dirty="0"/>
              <a:t> </a:t>
            </a:r>
            <a:r>
              <a:rPr lang="fi-FI" sz="1600" dirty="0" err="1"/>
              <a:t>even</a:t>
            </a:r>
            <a:r>
              <a:rPr lang="fi-FI" sz="1600" dirty="0"/>
              <a:t> </a:t>
            </a:r>
            <a:r>
              <a:rPr lang="fi-FI" sz="1600" dirty="0" err="1"/>
              <a:t>more</a:t>
            </a:r>
            <a:r>
              <a:rPr lang="fi-FI" sz="1600" dirty="0"/>
              <a:t> </a:t>
            </a:r>
            <a:r>
              <a:rPr lang="fi-FI" sz="1600" dirty="0" err="1"/>
              <a:t>possibilities</a:t>
            </a:r>
            <a:r>
              <a:rPr lang="fi-FI" sz="1600" dirty="0"/>
              <a:t> </a:t>
            </a:r>
            <a:r>
              <a:rPr lang="fi-FI" sz="1600" dirty="0" err="1"/>
              <a:t>around</a:t>
            </a:r>
            <a:endParaRPr lang="fi-FI" sz="1600" dirty="0"/>
          </a:p>
          <a:p>
            <a:pPr marL="742950" lvl="1" indent="-285750">
              <a:buFont typeface="Wingdings" panose="05000000000000000000" pitchFamily="2" charset="2"/>
              <a:buChar char="ü"/>
            </a:pPr>
            <a:r>
              <a:rPr lang="fi-FI" sz="1600" dirty="0" err="1"/>
              <a:t>Various</a:t>
            </a:r>
            <a:r>
              <a:rPr lang="fi-FI" sz="1600" dirty="0"/>
              <a:t> </a:t>
            </a:r>
            <a:r>
              <a:rPr lang="fi-FI" sz="1600" dirty="0" err="1"/>
              <a:t>parameters</a:t>
            </a:r>
            <a:r>
              <a:rPr lang="fi-FI" sz="1600" dirty="0"/>
              <a:t> </a:t>
            </a:r>
            <a:r>
              <a:rPr lang="fi-FI" sz="1600" dirty="0" err="1"/>
              <a:t>can</a:t>
            </a:r>
            <a:r>
              <a:rPr lang="fi-FI" sz="1600" dirty="0"/>
              <a:t> </a:t>
            </a:r>
            <a:r>
              <a:rPr lang="fi-FI" sz="1600" dirty="0" err="1"/>
              <a:t>be</a:t>
            </a:r>
            <a:r>
              <a:rPr lang="fi-FI" sz="1600" dirty="0"/>
              <a:t> </a:t>
            </a:r>
            <a:r>
              <a:rPr lang="fi-FI" sz="1600" dirty="0" err="1"/>
              <a:t>tailored</a:t>
            </a:r>
            <a:r>
              <a:rPr lang="fi-FI" sz="1600" dirty="0"/>
              <a:t> and </a:t>
            </a:r>
            <a:r>
              <a:rPr lang="fi-FI" sz="1600" dirty="0" err="1"/>
              <a:t>thickness</a:t>
            </a:r>
            <a:r>
              <a:rPr lang="fi-FI" sz="1600" dirty="0"/>
              <a:t> </a:t>
            </a:r>
            <a:r>
              <a:rPr lang="fi-FI" sz="1600" dirty="0" err="1"/>
              <a:t>can</a:t>
            </a:r>
            <a:r>
              <a:rPr lang="fi-FI" sz="1600" dirty="0"/>
              <a:t> </a:t>
            </a:r>
            <a:r>
              <a:rPr lang="fi-FI" sz="1600" dirty="0" err="1"/>
              <a:t>be</a:t>
            </a:r>
            <a:r>
              <a:rPr lang="fi-FI" sz="1600" dirty="0"/>
              <a:t> </a:t>
            </a:r>
            <a:r>
              <a:rPr lang="fi-FI" sz="1600" dirty="0" err="1"/>
              <a:t>controlled</a:t>
            </a:r>
            <a:r>
              <a:rPr lang="fi-FI" sz="1600" dirty="0"/>
              <a:t> </a:t>
            </a:r>
            <a:r>
              <a:rPr lang="fi-FI" sz="1600" dirty="0" err="1"/>
              <a:t>up</a:t>
            </a:r>
            <a:r>
              <a:rPr lang="fi-FI" sz="1600" dirty="0"/>
              <a:t> to </a:t>
            </a:r>
            <a:r>
              <a:rPr lang="fi-FI" sz="1600" dirty="0" err="1"/>
              <a:t>several</a:t>
            </a:r>
            <a:r>
              <a:rPr lang="fi-FI" sz="1600" dirty="0"/>
              <a:t> </a:t>
            </a:r>
            <a:r>
              <a:rPr lang="fi-FI" sz="1600" dirty="0" err="1"/>
              <a:t>micrometers</a:t>
            </a:r>
            <a:endParaRPr lang="fi-FI" sz="1600" dirty="0"/>
          </a:p>
          <a:p>
            <a:pPr marL="285750" indent="-285750">
              <a:spcBef>
                <a:spcPts val="600"/>
              </a:spcBef>
              <a:buFont typeface="Arial" panose="020B0604020202020204" pitchFamily="34" charset="0"/>
              <a:buChar char="•"/>
            </a:pPr>
            <a:r>
              <a:rPr lang="fi-FI" dirty="0"/>
              <a:t>For </a:t>
            </a:r>
            <a:r>
              <a:rPr lang="fi-FI" dirty="0" err="1"/>
              <a:t>marker</a:t>
            </a:r>
            <a:r>
              <a:rPr lang="fi-FI" dirty="0"/>
              <a:t> </a:t>
            </a:r>
            <a:r>
              <a:rPr lang="fi-FI" dirty="0" err="1"/>
              <a:t>samples</a:t>
            </a:r>
            <a:r>
              <a:rPr lang="fi-FI" dirty="0"/>
              <a:t>, </a:t>
            </a:r>
            <a:r>
              <a:rPr lang="fi-FI" b="1" dirty="0" err="1">
                <a:solidFill>
                  <a:srgbClr val="FF0000"/>
                </a:solidFill>
              </a:rPr>
              <a:t>finding</a:t>
            </a:r>
            <a:r>
              <a:rPr lang="fi-FI" b="1" dirty="0">
                <a:solidFill>
                  <a:srgbClr val="FF0000"/>
                </a:solidFill>
              </a:rPr>
              <a:t> a </a:t>
            </a:r>
            <a:r>
              <a:rPr lang="fi-FI" b="1" dirty="0" err="1">
                <a:solidFill>
                  <a:srgbClr val="FF0000"/>
                </a:solidFill>
              </a:rPr>
              <a:t>perfect</a:t>
            </a:r>
            <a:r>
              <a:rPr lang="fi-FI" b="1" dirty="0">
                <a:solidFill>
                  <a:srgbClr val="FF0000"/>
                </a:solidFill>
              </a:rPr>
              <a:t> </a:t>
            </a:r>
            <a:r>
              <a:rPr lang="fi-FI" b="1" dirty="0" err="1">
                <a:solidFill>
                  <a:srgbClr val="FF0000"/>
                </a:solidFill>
              </a:rPr>
              <a:t>proxy</a:t>
            </a:r>
            <a:r>
              <a:rPr lang="fi-FI" b="1" dirty="0">
                <a:solidFill>
                  <a:srgbClr val="FF0000"/>
                </a:solidFill>
              </a:rPr>
              <a:t> for W</a:t>
            </a:r>
            <a:r>
              <a:rPr lang="fi-FI" dirty="0"/>
              <a:t> is an </a:t>
            </a:r>
            <a:r>
              <a:rPr lang="fi-FI" dirty="0" err="1"/>
              <a:t>issue</a:t>
            </a:r>
            <a:r>
              <a:rPr lang="fi-FI" dirty="0"/>
              <a:t> – </a:t>
            </a:r>
            <a:r>
              <a:rPr lang="fi-FI" dirty="0" err="1"/>
              <a:t>several</a:t>
            </a:r>
            <a:r>
              <a:rPr lang="fi-FI" dirty="0"/>
              <a:t> </a:t>
            </a:r>
            <a:r>
              <a:rPr lang="fi-FI" dirty="0" err="1"/>
              <a:t>boundary</a:t>
            </a:r>
            <a:r>
              <a:rPr lang="fi-FI" dirty="0"/>
              <a:t> </a:t>
            </a:r>
            <a:r>
              <a:rPr lang="fi-FI" dirty="0" err="1"/>
              <a:t>conditions</a:t>
            </a:r>
            <a:r>
              <a:rPr lang="fi-FI" dirty="0"/>
              <a:t> to </a:t>
            </a:r>
            <a:r>
              <a:rPr lang="fi-FI" dirty="0" err="1"/>
              <a:t>be</a:t>
            </a:r>
            <a:r>
              <a:rPr lang="fi-FI" dirty="0"/>
              <a:t> </a:t>
            </a:r>
            <a:r>
              <a:rPr lang="fi-FI" dirty="0" err="1"/>
              <a:t>met</a:t>
            </a:r>
            <a:r>
              <a:rPr lang="fi-FI" dirty="0"/>
              <a:t> </a:t>
            </a:r>
            <a:r>
              <a:rPr lang="fi-FI" dirty="0" err="1"/>
              <a:t>simultaneously</a:t>
            </a:r>
            <a:endParaRPr lang="fi-FI" dirty="0"/>
          </a:p>
          <a:p>
            <a:pPr marL="742950" lvl="1" indent="-285750">
              <a:buFont typeface="Wingdings" panose="05000000000000000000" pitchFamily="2" charset="2"/>
              <a:buChar char="ü"/>
            </a:pPr>
            <a:r>
              <a:rPr lang="fi-FI" sz="1600" dirty="0" err="1"/>
              <a:t>Should</a:t>
            </a:r>
            <a:r>
              <a:rPr lang="fi-FI" sz="1600" dirty="0"/>
              <a:t> show </a:t>
            </a:r>
            <a:r>
              <a:rPr lang="fi-FI" sz="1600" dirty="0" err="1"/>
              <a:t>properties</a:t>
            </a:r>
            <a:r>
              <a:rPr lang="fi-FI" sz="1600" dirty="0"/>
              <a:t> </a:t>
            </a:r>
            <a:r>
              <a:rPr lang="fi-FI" sz="1600" dirty="0" err="1"/>
              <a:t>close</a:t>
            </a:r>
            <a:r>
              <a:rPr lang="fi-FI" sz="1600" dirty="0"/>
              <a:t> to </a:t>
            </a:r>
            <a:r>
              <a:rPr lang="fi-FI" sz="1600" dirty="0" err="1"/>
              <a:t>those</a:t>
            </a:r>
            <a:r>
              <a:rPr lang="fi-FI" sz="1600" dirty="0"/>
              <a:t> of W </a:t>
            </a:r>
            <a:r>
              <a:rPr lang="fi-FI" sz="1600" dirty="0" err="1"/>
              <a:t>but</a:t>
            </a:r>
            <a:r>
              <a:rPr lang="fi-FI" sz="1600" dirty="0"/>
              <a:t> at </a:t>
            </a:r>
            <a:r>
              <a:rPr lang="fi-FI" sz="1600" dirty="0" err="1"/>
              <a:t>the</a:t>
            </a:r>
            <a:r>
              <a:rPr lang="fi-FI" sz="1600" dirty="0"/>
              <a:t> </a:t>
            </a:r>
            <a:r>
              <a:rPr lang="fi-FI" sz="1600" dirty="0" err="1"/>
              <a:t>same</a:t>
            </a:r>
            <a:r>
              <a:rPr lang="fi-FI" sz="1600" dirty="0"/>
              <a:t> </a:t>
            </a:r>
            <a:r>
              <a:rPr lang="fi-FI" sz="1600" dirty="0" err="1"/>
              <a:t>should</a:t>
            </a:r>
            <a:r>
              <a:rPr lang="fi-FI" sz="1600" dirty="0"/>
              <a:t> </a:t>
            </a:r>
            <a:r>
              <a:rPr lang="fi-FI" sz="1600" dirty="0" err="1"/>
              <a:t>be</a:t>
            </a:r>
            <a:r>
              <a:rPr lang="fi-FI" sz="1600" dirty="0"/>
              <a:t> </a:t>
            </a:r>
            <a:r>
              <a:rPr lang="fi-FI" sz="1600" dirty="0" err="1"/>
              <a:t>distinguishable</a:t>
            </a:r>
            <a:r>
              <a:rPr lang="fi-FI" sz="1600" dirty="0"/>
              <a:t> </a:t>
            </a:r>
            <a:r>
              <a:rPr lang="fi-FI" sz="1600" dirty="0" err="1"/>
              <a:t>from</a:t>
            </a:r>
            <a:r>
              <a:rPr lang="fi-FI" sz="1600" dirty="0"/>
              <a:t> it</a:t>
            </a:r>
          </a:p>
        </p:txBody>
      </p:sp>
    </p:spTree>
    <p:extLst>
      <p:ext uri="{BB962C8B-B14F-4D97-AF65-F5344CB8AC3E}">
        <p14:creationId xmlns:p14="http://schemas.microsoft.com/office/powerpoint/2010/main" val="301985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2828E5-8C1C-DA35-8340-86F9DBCFEF29}"/>
              </a:ext>
            </a:extLst>
          </p:cNvPr>
          <p:cNvSpPr>
            <a:spLocks noGrp="1"/>
          </p:cNvSpPr>
          <p:nvPr>
            <p:ph type="ftr" sz="quarter" idx="11"/>
          </p:nvPr>
        </p:nvSpPr>
        <p:spPr/>
        <p:txBody>
          <a:bodyPr/>
          <a:lstStyle/>
          <a:p>
            <a:pPr>
              <a:defRPr/>
            </a:pPr>
            <a:r>
              <a:rPr lang="en-GB">
                <a:solidFill>
                  <a:prstClr val="white"/>
                </a:solidFill>
              </a:rPr>
              <a:t>A. Hakola| WPTE-WPPWIE technical meeting | 18 September 2024</a:t>
            </a:r>
            <a:endParaRPr lang="en-GB" dirty="0"/>
          </a:p>
        </p:txBody>
      </p:sp>
      <p:sp>
        <p:nvSpPr>
          <p:cNvPr id="4" name="Slide Number Placeholder 3">
            <a:extLst>
              <a:ext uri="{FF2B5EF4-FFF2-40B4-BE49-F238E27FC236}">
                <a16:creationId xmlns:a16="http://schemas.microsoft.com/office/drawing/2014/main" id="{45C29153-2093-C0C9-180A-DB7BD75BC7C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5" name="Titre 1">
            <a:extLst>
              <a:ext uri="{FF2B5EF4-FFF2-40B4-BE49-F238E27FC236}">
                <a16:creationId xmlns:a16="http://schemas.microsoft.com/office/drawing/2014/main" id="{58A02FBE-2B87-6952-6A40-DA1452EB6775}"/>
              </a:ext>
            </a:extLst>
          </p:cNvPr>
          <p:cNvSpPr>
            <a:spLocks noGrp="1"/>
          </p:cNvSpPr>
          <p:nvPr>
            <p:ph type="title"/>
          </p:nvPr>
        </p:nvSpPr>
        <p:spPr>
          <a:xfrm>
            <a:off x="983432" y="192515"/>
            <a:ext cx="9451776" cy="457200"/>
          </a:xfrm>
        </p:spPr>
        <p:txBody>
          <a:bodyPr/>
          <a:lstStyle/>
          <a:p>
            <a:r>
              <a:rPr lang="fr-FR" dirty="0"/>
              <a:t>How can </a:t>
            </a:r>
            <a:r>
              <a:rPr lang="fr-FR" dirty="0" err="1"/>
              <a:t>we</a:t>
            </a:r>
            <a:r>
              <a:rPr lang="fr-FR" dirty="0"/>
              <a:t> </a:t>
            </a:r>
            <a:r>
              <a:rPr lang="fr-FR" dirty="0" err="1"/>
              <a:t>investigate</a:t>
            </a:r>
            <a:r>
              <a:rPr lang="fr-FR" dirty="0"/>
              <a:t> W sources </a:t>
            </a:r>
            <a:r>
              <a:rPr lang="fr-FR" dirty="0" err="1"/>
              <a:t>under</a:t>
            </a:r>
            <a:r>
              <a:rPr lang="fr-FR" dirty="0"/>
              <a:t> TE and PWIE? </a:t>
            </a:r>
          </a:p>
        </p:txBody>
      </p:sp>
      <p:sp>
        <p:nvSpPr>
          <p:cNvPr id="6" name="TextBox 5">
            <a:extLst>
              <a:ext uri="{FF2B5EF4-FFF2-40B4-BE49-F238E27FC236}">
                <a16:creationId xmlns:a16="http://schemas.microsoft.com/office/drawing/2014/main" id="{12602CD5-8AB0-23B6-D9F1-7402D2B4CE78}"/>
              </a:ext>
            </a:extLst>
          </p:cNvPr>
          <p:cNvSpPr txBox="1"/>
          <p:nvPr/>
        </p:nvSpPr>
        <p:spPr bwMode="auto">
          <a:xfrm>
            <a:off x="400878" y="834887"/>
            <a:ext cx="11390244" cy="4893647"/>
          </a:xfrm>
          <a:prstGeom prst="rect">
            <a:avLst/>
          </a:prstGeom>
          <a:noFill/>
        </p:spPr>
        <p:txBody>
          <a:bodyPr wrap="square" rtlCol="0">
            <a:spAutoFit/>
          </a:bodyPr>
          <a:lstStyle/>
          <a:p>
            <a:pPr marL="285750" indent="-285750">
              <a:buFont typeface="Arial" panose="020B0604020202020204" pitchFamily="34" charset="0"/>
              <a:buChar char="•"/>
            </a:pPr>
            <a:r>
              <a:rPr lang="fi-FI" dirty="0" err="1"/>
              <a:t>We</a:t>
            </a:r>
            <a:r>
              <a:rPr lang="fi-FI" dirty="0"/>
              <a:t> </a:t>
            </a:r>
            <a:r>
              <a:rPr lang="fi-FI" dirty="0" err="1"/>
              <a:t>can</a:t>
            </a:r>
            <a:r>
              <a:rPr lang="fi-FI" dirty="0"/>
              <a:t> </a:t>
            </a:r>
            <a:r>
              <a:rPr lang="fi-FI" dirty="0" err="1"/>
              <a:t>rely</a:t>
            </a:r>
            <a:r>
              <a:rPr lang="fi-FI" dirty="0"/>
              <a:t> on </a:t>
            </a:r>
          </a:p>
          <a:p>
            <a:pPr marL="742950" lvl="1" indent="-285750">
              <a:buFont typeface="Wingdings" panose="05000000000000000000" pitchFamily="2" charset="2"/>
              <a:buChar char="ü"/>
            </a:pPr>
            <a:r>
              <a:rPr lang="fi-FI" sz="1600" dirty="0"/>
              <a:t>(i) </a:t>
            </a:r>
            <a:r>
              <a:rPr lang="fi-FI" sz="1600" b="1" i="1" dirty="0">
                <a:solidFill>
                  <a:srgbClr val="FF0000"/>
                </a:solidFill>
              </a:rPr>
              <a:t>in </a:t>
            </a:r>
            <a:r>
              <a:rPr lang="fi-FI" sz="1600" b="1" i="1" dirty="0" err="1">
                <a:solidFill>
                  <a:srgbClr val="FF0000"/>
                </a:solidFill>
              </a:rPr>
              <a:t>situ</a:t>
            </a:r>
            <a:r>
              <a:rPr lang="fi-FI" sz="1600" b="1" i="1" dirty="0">
                <a:solidFill>
                  <a:srgbClr val="FF0000"/>
                </a:solidFill>
              </a:rPr>
              <a:t> </a:t>
            </a:r>
            <a:r>
              <a:rPr lang="fi-FI" sz="1600" b="1" dirty="0" err="1">
                <a:solidFill>
                  <a:srgbClr val="FF0000"/>
                </a:solidFill>
              </a:rPr>
              <a:t>spectroscopic</a:t>
            </a:r>
            <a:r>
              <a:rPr lang="fi-FI" sz="1600" b="1" dirty="0">
                <a:solidFill>
                  <a:srgbClr val="FF0000"/>
                </a:solidFill>
              </a:rPr>
              <a:t> </a:t>
            </a:r>
            <a:r>
              <a:rPr lang="fi-FI" sz="1600" dirty="0"/>
              <a:t>and </a:t>
            </a:r>
            <a:r>
              <a:rPr lang="fi-FI" sz="1600" dirty="0" err="1"/>
              <a:t>other</a:t>
            </a:r>
            <a:r>
              <a:rPr lang="fi-FI" sz="1600" dirty="0"/>
              <a:t> (e.g., </a:t>
            </a:r>
            <a:r>
              <a:rPr lang="fi-FI" sz="1600" dirty="0" err="1"/>
              <a:t>camera</a:t>
            </a:r>
            <a:r>
              <a:rPr lang="fi-FI" sz="1600" dirty="0"/>
              <a:t>) </a:t>
            </a:r>
            <a:r>
              <a:rPr lang="fi-FI" sz="1600" dirty="0" err="1"/>
              <a:t>techniques</a:t>
            </a:r>
            <a:r>
              <a:rPr lang="fi-FI" sz="1600" dirty="0"/>
              <a:t> </a:t>
            </a:r>
            <a:r>
              <a:rPr lang="fi-FI" sz="1600" dirty="0" err="1"/>
              <a:t>during</a:t>
            </a:r>
            <a:r>
              <a:rPr lang="fi-FI" sz="1600" dirty="0"/>
              <a:t> plasma </a:t>
            </a:r>
            <a:r>
              <a:rPr lang="fi-FI" sz="1600" dirty="0" err="1"/>
              <a:t>experiments</a:t>
            </a:r>
            <a:endParaRPr lang="fi-FI" sz="1600" dirty="0">
              <a:sym typeface="Wingdings" panose="05000000000000000000" pitchFamily="2" charset="2"/>
            </a:endParaRPr>
          </a:p>
          <a:p>
            <a:pPr marL="742950" lvl="1" indent="-285750">
              <a:buFont typeface="Wingdings" panose="05000000000000000000" pitchFamily="2" charset="2"/>
              <a:buChar char="ü"/>
            </a:pPr>
            <a:r>
              <a:rPr lang="fi-FI" sz="1600" dirty="0">
                <a:sym typeface="Wingdings" panose="05000000000000000000" pitchFamily="2" charset="2"/>
              </a:rPr>
              <a:t>(ii) </a:t>
            </a:r>
            <a:r>
              <a:rPr lang="fi-FI" sz="1600" b="1" i="1" dirty="0" err="1">
                <a:solidFill>
                  <a:srgbClr val="FF0000"/>
                </a:solidFill>
                <a:sym typeface="Wingdings" panose="05000000000000000000" pitchFamily="2" charset="2"/>
              </a:rPr>
              <a:t>post</a:t>
            </a:r>
            <a:r>
              <a:rPr lang="fi-FI" sz="1600" b="1" i="1" dirty="0">
                <a:solidFill>
                  <a:srgbClr val="FF0000"/>
                </a:solidFill>
                <a:sym typeface="Wingdings" panose="05000000000000000000" pitchFamily="2" charset="2"/>
              </a:rPr>
              <a:t> </a:t>
            </a:r>
            <a:r>
              <a:rPr lang="fi-FI" sz="1600" b="1" i="1" dirty="0" err="1">
                <a:solidFill>
                  <a:srgbClr val="FF0000"/>
                </a:solidFill>
                <a:sym typeface="Wingdings" panose="05000000000000000000" pitchFamily="2" charset="2"/>
              </a:rPr>
              <a:t>mortem</a:t>
            </a:r>
            <a:r>
              <a:rPr lang="fi-FI" sz="1600" b="1" i="1" dirty="0">
                <a:solidFill>
                  <a:srgbClr val="FF0000"/>
                </a:solidFill>
                <a:sym typeface="Wingdings" panose="05000000000000000000" pitchFamily="2" charset="2"/>
              </a:rPr>
              <a:t> </a:t>
            </a:r>
            <a:r>
              <a:rPr lang="fi-FI" sz="1600" b="1" dirty="0" err="1">
                <a:solidFill>
                  <a:srgbClr val="FF0000"/>
                </a:solidFill>
                <a:sym typeface="Wingdings" panose="05000000000000000000" pitchFamily="2" charset="2"/>
              </a:rPr>
              <a:t>analyses</a:t>
            </a:r>
            <a:r>
              <a:rPr lang="fi-FI" sz="1600" b="1" dirty="0">
                <a:solidFill>
                  <a:srgbClr val="FF0000"/>
                </a:solidFill>
                <a:sym typeface="Wingdings" panose="05000000000000000000" pitchFamily="2" charset="2"/>
              </a:rPr>
              <a:t> </a:t>
            </a:r>
            <a:r>
              <a:rPr lang="fi-FI" sz="1600" dirty="0">
                <a:sym typeface="Wingdings" panose="05000000000000000000" pitchFamily="2" charset="2"/>
              </a:rPr>
              <a:t>of </a:t>
            </a:r>
            <a:r>
              <a:rPr lang="fi-FI" sz="1600" dirty="0" err="1">
                <a:sym typeface="Wingdings" panose="05000000000000000000" pitchFamily="2" charset="2"/>
              </a:rPr>
              <a:t>exposed</a:t>
            </a:r>
            <a:r>
              <a:rPr lang="fi-FI" sz="1600" dirty="0">
                <a:sym typeface="Wingdings" panose="05000000000000000000" pitchFamily="2" charset="2"/>
              </a:rPr>
              <a:t> </a:t>
            </a:r>
            <a:r>
              <a:rPr lang="fi-FI" sz="1600" dirty="0" err="1">
                <a:sym typeface="Wingdings" panose="05000000000000000000" pitchFamily="2" charset="2"/>
              </a:rPr>
              <a:t>samples</a:t>
            </a:r>
            <a:r>
              <a:rPr lang="fi-FI" sz="1600" dirty="0">
                <a:sym typeface="Wingdings" panose="05000000000000000000" pitchFamily="2" charset="2"/>
              </a:rPr>
              <a:t>/</a:t>
            </a:r>
            <a:r>
              <a:rPr lang="fi-FI" sz="1600" dirty="0" err="1">
                <a:sym typeface="Wingdings" panose="05000000000000000000" pitchFamily="2" charset="2"/>
              </a:rPr>
              <a:t>components</a:t>
            </a:r>
            <a:endParaRPr lang="fi-FI" sz="1600" dirty="0"/>
          </a:p>
          <a:p>
            <a:pPr marL="285750" indent="-285750">
              <a:spcBef>
                <a:spcPts val="600"/>
              </a:spcBef>
              <a:buFont typeface="Arial" panose="020B0604020202020204" pitchFamily="34" charset="0"/>
              <a:buChar char="•"/>
            </a:pPr>
            <a:r>
              <a:rPr lang="fi-FI" dirty="0" err="1"/>
              <a:t>Whilst</a:t>
            </a:r>
            <a:r>
              <a:rPr lang="fi-FI" dirty="0"/>
              <a:t> </a:t>
            </a:r>
            <a:r>
              <a:rPr lang="fi-FI" dirty="0" err="1"/>
              <a:t>the</a:t>
            </a:r>
            <a:r>
              <a:rPr lang="fi-FI" dirty="0"/>
              <a:t> </a:t>
            </a:r>
            <a:r>
              <a:rPr lang="fi-FI" dirty="0" err="1"/>
              <a:t>former</a:t>
            </a:r>
            <a:r>
              <a:rPr lang="fi-FI" dirty="0"/>
              <a:t> is ”</a:t>
            </a:r>
            <a:r>
              <a:rPr lang="fi-FI" dirty="0" err="1"/>
              <a:t>straightforward</a:t>
            </a:r>
            <a:r>
              <a:rPr lang="fi-FI" dirty="0"/>
              <a:t>” to </a:t>
            </a:r>
            <a:r>
              <a:rPr lang="fi-FI" dirty="0" err="1"/>
              <a:t>be</a:t>
            </a:r>
            <a:r>
              <a:rPr lang="fi-FI" dirty="0"/>
              <a:t> </a:t>
            </a:r>
            <a:r>
              <a:rPr lang="fi-FI" dirty="0" err="1"/>
              <a:t>implemented</a:t>
            </a:r>
            <a:r>
              <a:rPr lang="fi-FI" dirty="0"/>
              <a:t> (</a:t>
            </a:r>
            <a:r>
              <a:rPr lang="fi-FI" dirty="0" err="1"/>
              <a:t>but</a:t>
            </a:r>
            <a:r>
              <a:rPr lang="fi-FI" dirty="0"/>
              <a:t> </a:t>
            </a:r>
            <a:r>
              <a:rPr lang="fi-FI" dirty="0" err="1"/>
              <a:t>potentially</a:t>
            </a:r>
            <a:r>
              <a:rPr lang="fi-FI" dirty="0"/>
              <a:t> </a:t>
            </a:r>
            <a:r>
              <a:rPr lang="fi-FI" dirty="0" err="1"/>
              <a:t>the</a:t>
            </a:r>
            <a:r>
              <a:rPr lang="fi-FI" dirty="0"/>
              <a:t> </a:t>
            </a:r>
            <a:r>
              <a:rPr lang="fi-FI" dirty="0" err="1"/>
              <a:t>analyses</a:t>
            </a:r>
            <a:r>
              <a:rPr lang="fi-FI" dirty="0"/>
              <a:t> </a:t>
            </a:r>
            <a:r>
              <a:rPr lang="fi-FI" dirty="0" err="1"/>
              <a:t>are</a:t>
            </a:r>
            <a:r>
              <a:rPr lang="fi-FI" dirty="0"/>
              <a:t> </a:t>
            </a:r>
            <a:r>
              <a:rPr lang="fi-FI" dirty="0" err="1"/>
              <a:t>difficult</a:t>
            </a:r>
            <a:r>
              <a:rPr lang="fi-FI" dirty="0"/>
              <a:t>), </a:t>
            </a:r>
            <a:r>
              <a:rPr lang="fi-FI" dirty="0" err="1"/>
              <a:t>the</a:t>
            </a:r>
            <a:r>
              <a:rPr lang="fi-FI" dirty="0"/>
              <a:t> </a:t>
            </a:r>
            <a:r>
              <a:rPr lang="fi-FI" dirty="0" err="1"/>
              <a:t>latter</a:t>
            </a:r>
            <a:r>
              <a:rPr lang="fi-FI" dirty="0"/>
              <a:t> </a:t>
            </a:r>
            <a:r>
              <a:rPr lang="fi-FI" dirty="0" err="1"/>
              <a:t>requires</a:t>
            </a:r>
            <a:r>
              <a:rPr lang="fi-FI" dirty="0"/>
              <a:t> </a:t>
            </a:r>
            <a:r>
              <a:rPr lang="fi-FI" b="1" dirty="0" err="1">
                <a:solidFill>
                  <a:srgbClr val="0070C0"/>
                </a:solidFill>
              </a:rPr>
              <a:t>special</a:t>
            </a:r>
            <a:r>
              <a:rPr lang="fi-FI" b="1" dirty="0">
                <a:solidFill>
                  <a:srgbClr val="0070C0"/>
                </a:solidFill>
              </a:rPr>
              <a:t> </a:t>
            </a:r>
            <a:r>
              <a:rPr lang="fi-FI" b="1" dirty="0" err="1">
                <a:solidFill>
                  <a:srgbClr val="0070C0"/>
                </a:solidFill>
              </a:rPr>
              <a:t>samples</a:t>
            </a:r>
            <a:r>
              <a:rPr lang="fi-FI" b="1" dirty="0">
                <a:solidFill>
                  <a:srgbClr val="0070C0"/>
                </a:solidFill>
              </a:rPr>
              <a:t> </a:t>
            </a:r>
            <a:r>
              <a:rPr lang="fi-FI" b="1" u="sng" dirty="0">
                <a:solidFill>
                  <a:srgbClr val="0070C0"/>
                </a:solidFill>
              </a:rPr>
              <a:t>AND</a:t>
            </a:r>
            <a:r>
              <a:rPr lang="fi-FI" b="1" dirty="0">
                <a:solidFill>
                  <a:srgbClr val="0070C0"/>
                </a:solidFill>
              </a:rPr>
              <a:t> </a:t>
            </a:r>
            <a:r>
              <a:rPr lang="fi-FI" b="1" dirty="0" err="1">
                <a:solidFill>
                  <a:srgbClr val="0070C0"/>
                </a:solidFill>
              </a:rPr>
              <a:t>dedicated</a:t>
            </a:r>
            <a:r>
              <a:rPr lang="fi-FI" b="1" dirty="0">
                <a:solidFill>
                  <a:srgbClr val="0070C0"/>
                </a:solidFill>
              </a:rPr>
              <a:t> </a:t>
            </a:r>
            <a:r>
              <a:rPr lang="fi-FI" b="1" dirty="0" err="1">
                <a:solidFill>
                  <a:srgbClr val="0070C0"/>
                </a:solidFill>
              </a:rPr>
              <a:t>experimental</a:t>
            </a:r>
            <a:r>
              <a:rPr lang="fi-FI" b="1" dirty="0">
                <a:solidFill>
                  <a:srgbClr val="0070C0"/>
                </a:solidFill>
              </a:rPr>
              <a:t> </a:t>
            </a:r>
            <a:r>
              <a:rPr lang="fi-FI" b="1" dirty="0" err="1">
                <a:solidFill>
                  <a:srgbClr val="0070C0"/>
                </a:solidFill>
              </a:rPr>
              <a:t>time</a:t>
            </a:r>
            <a:r>
              <a:rPr lang="fi-FI" b="1" dirty="0">
                <a:solidFill>
                  <a:srgbClr val="0070C0"/>
                </a:solidFill>
              </a:rPr>
              <a:t> (</a:t>
            </a:r>
            <a:r>
              <a:rPr lang="fi-FI" b="1" dirty="0" err="1">
                <a:solidFill>
                  <a:srgbClr val="0070C0"/>
                </a:solidFill>
              </a:rPr>
              <a:t>manipulators</a:t>
            </a:r>
            <a:r>
              <a:rPr lang="fi-FI" b="1" dirty="0">
                <a:solidFill>
                  <a:srgbClr val="0070C0"/>
                </a:solidFill>
              </a:rPr>
              <a:t>)</a:t>
            </a:r>
          </a:p>
          <a:p>
            <a:pPr marL="742950" lvl="1" indent="-285750">
              <a:buFont typeface="Wingdings" panose="05000000000000000000" pitchFamily="2" charset="2"/>
              <a:buChar char="ü"/>
            </a:pPr>
            <a:r>
              <a:rPr lang="fi-FI" sz="1600" dirty="0" err="1"/>
              <a:t>Consider</a:t>
            </a:r>
            <a:r>
              <a:rPr lang="fi-FI" sz="1600" dirty="0"/>
              <a:t> </a:t>
            </a:r>
            <a:r>
              <a:rPr lang="fi-FI" sz="1600" dirty="0" err="1"/>
              <a:t>using</a:t>
            </a:r>
            <a:r>
              <a:rPr lang="fi-FI" sz="1600" dirty="0"/>
              <a:t> </a:t>
            </a:r>
            <a:r>
              <a:rPr lang="fi-FI" sz="1600" dirty="0" err="1"/>
              <a:t>samples</a:t>
            </a:r>
            <a:r>
              <a:rPr lang="fi-FI" sz="1600" dirty="0"/>
              <a:t> </a:t>
            </a:r>
            <a:r>
              <a:rPr lang="fi-FI" sz="1600" dirty="0" err="1"/>
              <a:t>with</a:t>
            </a:r>
            <a:r>
              <a:rPr lang="fi-FI" sz="1600" dirty="0"/>
              <a:t> </a:t>
            </a:r>
            <a:r>
              <a:rPr lang="fi-FI" sz="1600" i="1" u="sng" dirty="0" err="1"/>
              <a:t>marker</a:t>
            </a:r>
            <a:r>
              <a:rPr lang="fi-FI" sz="1600" i="1" u="sng" dirty="0"/>
              <a:t> </a:t>
            </a:r>
            <a:r>
              <a:rPr lang="fi-FI" sz="1600" i="1" u="sng" dirty="0" err="1"/>
              <a:t>layers</a:t>
            </a:r>
            <a:r>
              <a:rPr lang="fi-FI" sz="1600" i="1" u="sng" dirty="0"/>
              <a:t> </a:t>
            </a:r>
            <a:r>
              <a:rPr lang="fi-FI" sz="1600" i="1" u="sng" dirty="0" err="1"/>
              <a:t>or</a:t>
            </a:r>
            <a:r>
              <a:rPr lang="fi-FI" sz="1600" i="1" u="sng" dirty="0"/>
              <a:t> </a:t>
            </a:r>
            <a:r>
              <a:rPr lang="fi-FI" sz="1600" i="1" u="sng" dirty="0" err="1"/>
              <a:t>marker</a:t>
            </a:r>
            <a:r>
              <a:rPr lang="fi-FI" sz="1600" i="1" u="sng" dirty="0"/>
              <a:t> </a:t>
            </a:r>
            <a:r>
              <a:rPr lang="fi-FI" sz="1600" i="1" u="sng" dirty="0" err="1"/>
              <a:t>structures</a:t>
            </a:r>
            <a:endParaRPr lang="fi-FI" sz="1600" i="1" u="sng" dirty="0"/>
          </a:p>
          <a:p>
            <a:pPr marL="742950" lvl="1" indent="-285750">
              <a:buFont typeface="Wingdings" panose="05000000000000000000" pitchFamily="2" charset="2"/>
              <a:buChar char="ü"/>
            </a:pPr>
            <a:r>
              <a:rPr lang="fi-FI" sz="1600" dirty="0" err="1"/>
              <a:t>Consider</a:t>
            </a:r>
            <a:r>
              <a:rPr lang="fi-FI" sz="1600" dirty="0"/>
              <a:t> </a:t>
            </a:r>
            <a:r>
              <a:rPr lang="fi-FI" sz="1600" dirty="0" err="1"/>
              <a:t>using</a:t>
            </a:r>
            <a:r>
              <a:rPr lang="fi-FI" sz="1600" dirty="0"/>
              <a:t> </a:t>
            </a:r>
            <a:r>
              <a:rPr lang="fi-FI" sz="1600" i="1" u="sng" dirty="0" err="1"/>
              <a:t>marker-gas</a:t>
            </a:r>
            <a:r>
              <a:rPr lang="fi-FI" sz="1600" i="1" u="sng" dirty="0"/>
              <a:t> </a:t>
            </a:r>
            <a:r>
              <a:rPr lang="fi-FI" sz="1600" i="1" u="sng" dirty="0" err="1"/>
              <a:t>injections</a:t>
            </a:r>
            <a:r>
              <a:rPr lang="fi-FI" sz="1600" i="1" u="sng" dirty="0"/>
              <a:t> </a:t>
            </a:r>
            <a:r>
              <a:rPr lang="fi-FI" sz="1600" dirty="0"/>
              <a:t>(</a:t>
            </a:r>
            <a:r>
              <a:rPr lang="fi-FI" sz="1600" dirty="0" err="1"/>
              <a:t>like</a:t>
            </a:r>
            <a:r>
              <a:rPr lang="fi-FI" sz="1600" dirty="0"/>
              <a:t> WF</a:t>
            </a:r>
            <a:r>
              <a:rPr lang="fi-FI" sz="1600" baseline="-25000" dirty="0"/>
              <a:t>6</a:t>
            </a:r>
            <a:r>
              <a:rPr lang="fi-FI" sz="1600" dirty="0"/>
              <a:t>)</a:t>
            </a:r>
          </a:p>
          <a:p>
            <a:pPr marL="742950" lvl="1" indent="-285750">
              <a:buFont typeface="Wingdings" panose="05000000000000000000" pitchFamily="2" charset="2"/>
              <a:buChar char="ü"/>
            </a:pPr>
            <a:r>
              <a:rPr lang="fi-FI" sz="1600" dirty="0" err="1"/>
              <a:t>Consider</a:t>
            </a:r>
            <a:r>
              <a:rPr lang="fi-FI" sz="1600" dirty="0"/>
              <a:t> </a:t>
            </a:r>
            <a:r>
              <a:rPr lang="fi-FI" sz="1600" dirty="0" err="1"/>
              <a:t>using</a:t>
            </a:r>
            <a:r>
              <a:rPr lang="fi-FI" sz="1600" dirty="0"/>
              <a:t> </a:t>
            </a:r>
            <a:r>
              <a:rPr lang="fi-FI" sz="1600" i="1" u="sng" dirty="0" err="1"/>
              <a:t>isotopically</a:t>
            </a:r>
            <a:r>
              <a:rPr lang="fi-FI" sz="1600" i="1" u="sng" dirty="0"/>
              <a:t> </a:t>
            </a:r>
            <a:r>
              <a:rPr lang="fi-FI" sz="1600" i="1" u="sng" dirty="0" err="1"/>
              <a:t>enriched</a:t>
            </a:r>
            <a:r>
              <a:rPr lang="fi-FI" sz="1600" i="1" u="sng" dirty="0"/>
              <a:t> </a:t>
            </a:r>
            <a:r>
              <a:rPr lang="fi-FI" sz="1600" i="1" u="sng" dirty="0" err="1"/>
              <a:t>samples</a:t>
            </a:r>
            <a:endParaRPr lang="fi-FI" sz="1600" i="1" u="sng" dirty="0"/>
          </a:p>
          <a:p>
            <a:pPr marL="742950" lvl="1" indent="-285750">
              <a:buFont typeface="Wingdings" panose="05000000000000000000" pitchFamily="2" charset="2"/>
              <a:buChar char="ü"/>
            </a:pPr>
            <a:r>
              <a:rPr lang="fi-FI" sz="1600" dirty="0" err="1"/>
              <a:t>Consider</a:t>
            </a:r>
            <a:r>
              <a:rPr lang="fi-FI" sz="1600" dirty="0"/>
              <a:t> </a:t>
            </a:r>
            <a:r>
              <a:rPr lang="fi-FI" sz="1600" dirty="0" err="1"/>
              <a:t>using</a:t>
            </a:r>
            <a:r>
              <a:rPr lang="fi-FI" sz="1600" dirty="0"/>
              <a:t> </a:t>
            </a:r>
            <a:r>
              <a:rPr lang="fi-FI" sz="1600" i="1" u="sng" dirty="0" err="1"/>
              <a:t>witness</a:t>
            </a:r>
            <a:r>
              <a:rPr lang="fi-FI" sz="1600" i="1" u="sng" dirty="0"/>
              <a:t> </a:t>
            </a:r>
            <a:r>
              <a:rPr lang="fi-FI" sz="1600" i="1" u="sng" dirty="0" err="1"/>
              <a:t>samples</a:t>
            </a:r>
            <a:r>
              <a:rPr lang="fi-FI" sz="1600" i="1" u="sng" dirty="0"/>
              <a:t> </a:t>
            </a:r>
            <a:r>
              <a:rPr lang="fi-FI" sz="1600" dirty="0"/>
              <a:t>and/</a:t>
            </a:r>
            <a:r>
              <a:rPr lang="fi-FI" sz="1600" dirty="0" err="1"/>
              <a:t>or</a:t>
            </a:r>
            <a:r>
              <a:rPr lang="fi-FI" sz="1600" dirty="0"/>
              <a:t> </a:t>
            </a:r>
            <a:r>
              <a:rPr lang="fi-FI" sz="1600" i="1" u="sng" dirty="0" err="1"/>
              <a:t>QMBs</a:t>
            </a:r>
            <a:r>
              <a:rPr lang="fi-FI" sz="1600" dirty="0"/>
              <a:t> (</a:t>
            </a:r>
            <a:r>
              <a:rPr lang="fi-FI" sz="1600" dirty="0" err="1"/>
              <a:t>where</a:t>
            </a:r>
            <a:r>
              <a:rPr lang="fi-FI" sz="1600" dirty="0"/>
              <a:t> </a:t>
            </a:r>
            <a:r>
              <a:rPr lang="fi-FI" sz="1600" dirty="0" err="1"/>
              <a:t>applicable</a:t>
            </a:r>
            <a:r>
              <a:rPr lang="fi-FI" sz="1600" dirty="0"/>
              <a:t>)</a:t>
            </a:r>
          </a:p>
          <a:p>
            <a:pPr marL="285750" indent="-285750">
              <a:spcBef>
                <a:spcPts val="600"/>
              </a:spcBef>
              <a:buFont typeface="Arial" panose="020B0604020202020204" pitchFamily="34" charset="0"/>
              <a:buChar char="•"/>
            </a:pPr>
            <a:r>
              <a:rPr lang="fi-FI" dirty="0" err="1"/>
              <a:t>Analysing</a:t>
            </a:r>
            <a:r>
              <a:rPr lang="fi-FI" dirty="0"/>
              <a:t> </a:t>
            </a:r>
            <a:r>
              <a:rPr lang="fi-FI" dirty="0" err="1"/>
              <a:t>the</a:t>
            </a:r>
            <a:r>
              <a:rPr lang="fi-FI" dirty="0"/>
              <a:t> </a:t>
            </a:r>
            <a:r>
              <a:rPr lang="fi-FI" dirty="0" err="1"/>
              <a:t>outcomes</a:t>
            </a:r>
            <a:r>
              <a:rPr lang="fi-FI" dirty="0"/>
              <a:t> of </a:t>
            </a:r>
            <a:r>
              <a:rPr lang="fi-FI" dirty="0" err="1"/>
              <a:t>sample</a:t>
            </a:r>
            <a:r>
              <a:rPr lang="fi-FI" dirty="0"/>
              <a:t> </a:t>
            </a:r>
            <a:r>
              <a:rPr lang="fi-FI" dirty="0" err="1"/>
              <a:t>exposures</a:t>
            </a:r>
            <a:r>
              <a:rPr lang="fi-FI" dirty="0"/>
              <a:t> </a:t>
            </a:r>
            <a:r>
              <a:rPr lang="fi-FI" dirty="0" err="1"/>
              <a:t>sets</a:t>
            </a:r>
            <a:r>
              <a:rPr lang="fi-FI" dirty="0"/>
              <a:t> </a:t>
            </a:r>
            <a:r>
              <a:rPr lang="fi-FI" b="1" dirty="0" err="1">
                <a:solidFill>
                  <a:srgbClr val="FF0000"/>
                </a:solidFill>
              </a:rPr>
              <a:t>strict</a:t>
            </a:r>
            <a:r>
              <a:rPr lang="fi-FI" b="1" dirty="0">
                <a:solidFill>
                  <a:srgbClr val="FF0000"/>
                </a:solidFill>
              </a:rPr>
              <a:t> </a:t>
            </a:r>
            <a:r>
              <a:rPr lang="fi-FI" b="1" dirty="0" err="1">
                <a:solidFill>
                  <a:srgbClr val="FF0000"/>
                </a:solidFill>
              </a:rPr>
              <a:t>requirements</a:t>
            </a:r>
            <a:r>
              <a:rPr lang="fi-FI" b="1" dirty="0">
                <a:solidFill>
                  <a:srgbClr val="FF0000"/>
                </a:solidFill>
              </a:rPr>
              <a:t> for </a:t>
            </a:r>
            <a:r>
              <a:rPr lang="fi-FI" b="1" dirty="0" err="1">
                <a:solidFill>
                  <a:srgbClr val="FF0000"/>
                </a:solidFill>
              </a:rPr>
              <a:t>the</a:t>
            </a:r>
            <a:r>
              <a:rPr lang="fi-FI" b="1" dirty="0">
                <a:solidFill>
                  <a:srgbClr val="FF0000"/>
                </a:solidFill>
              </a:rPr>
              <a:t> </a:t>
            </a:r>
            <a:r>
              <a:rPr lang="fi-FI" b="1" dirty="0" err="1">
                <a:solidFill>
                  <a:srgbClr val="FF0000"/>
                </a:solidFill>
              </a:rPr>
              <a:t>tools</a:t>
            </a:r>
            <a:r>
              <a:rPr lang="fi-FI" b="1" dirty="0">
                <a:solidFill>
                  <a:srgbClr val="FF0000"/>
                </a:solidFill>
              </a:rPr>
              <a:t> </a:t>
            </a:r>
            <a:r>
              <a:rPr lang="fi-FI" b="1" dirty="0" err="1">
                <a:solidFill>
                  <a:srgbClr val="FF0000"/>
                </a:solidFill>
              </a:rPr>
              <a:t>applied</a:t>
            </a:r>
            <a:r>
              <a:rPr lang="fi-FI" b="1" dirty="0">
                <a:solidFill>
                  <a:srgbClr val="FF0000"/>
                </a:solidFill>
              </a:rPr>
              <a:t> and </a:t>
            </a:r>
            <a:r>
              <a:rPr lang="fi-FI" b="1" dirty="0" err="1">
                <a:solidFill>
                  <a:srgbClr val="FF0000"/>
                </a:solidFill>
              </a:rPr>
              <a:t>samples</a:t>
            </a:r>
            <a:r>
              <a:rPr lang="fi-FI" b="1" dirty="0">
                <a:solidFill>
                  <a:srgbClr val="FF0000"/>
                </a:solidFill>
              </a:rPr>
              <a:t> </a:t>
            </a:r>
            <a:r>
              <a:rPr lang="fi-FI" b="1" dirty="0" err="1">
                <a:solidFill>
                  <a:srgbClr val="FF0000"/>
                </a:solidFill>
              </a:rPr>
              <a:t>used</a:t>
            </a:r>
            <a:r>
              <a:rPr lang="fi-FI" b="1" dirty="0">
                <a:solidFill>
                  <a:srgbClr val="FF0000"/>
                </a:solidFill>
              </a:rPr>
              <a:t> </a:t>
            </a:r>
          </a:p>
          <a:p>
            <a:pPr marL="742950" lvl="1" indent="-285750">
              <a:buFont typeface="Wingdings" panose="05000000000000000000" pitchFamily="2" charset="2"/>
              <a:buChar char="ü"/>
            </a:pPr>
            <a:r>
              <a:rPr lang="fi-FI" sz="1600" dirty="0" err="1"/>
              <a:t>Possibility</a:t>
            </a:r>
            <a:r>
              <a:rPr lang="fi-FI" sz="1600" dirty="0"/>
              <a:t> to </a:t>
            </a:r>
            <a:r>
              <a:rPr lang="fi-FI" sz="1600" i="1" u="sng" dirty="0" err="1"/>
              <a:t>distinguish</a:t>
            </a:r>
            <a:r>
              <a:rPr lang="fi-FI" sz="1600" i="1" u="sng" dirty="0"/>
              <a:t> W </a:t>
            </a:r>
            <a:r>
              <a:rPr lang="fi-FI" sz="1600" i="1" u="sng" dirty="0" err="1"/>
              <a:t>or</a:t>
            </a:r>
            <a:r>
              <a:rPr lang="fi-FI" sz="1600" i="1" u="sng" dirty="0"/>
              <a:t> </a:t>
            </a:r>
            <a:r>
              <a:rPr lang="fi-FI" sz="1600" i="1" u="sng" dirty="0" err="1"/>
              <a:t>its</a:t>
            </a:r>
            <a:r>
              <a:rPr lang="fi-FI" sz="1600" i="1" u="sng" dirty="0"/>
              <a:t> </a:t>
            </a:r>
            <a:r>
              <a:rPr lang="fi-FI" sz="1600" i="1" u="sng" dirty="0" err="1"/>
              <a:t>proxies</a:t>
            </a:r>
            <a:r>
              <a:rPr lang="fi-FI" sz="1600" i="1" u="sng" dirty="0"/>
              <a:t> </a:t>
            </a:r>
            <a:r>
              <a:rPr lang="fi-FI" sz="1600" i="1" u="sng" dirty="0" err="1"/>
              <a:t>from</a:t>
            </a:r>
            <a:r>
              <a:rPr lang="fi-FI" sz="1600" i="1" u="sng" dirty="0"/>
              <a:t> </a:t>
            </a:r>
            <a:r>
              <a:rPr lang="fi-FI" sz="1600" i="1" u="sng" dirty="0" err="1"/>
              <a:t>other</a:t>
            </a:r>
            <a:r>
              <a:rPr lang="fi-FI" sz="1600" i="1" u="sng" dirty="0"/>
              <a:t> </a:t>
            </a:r>
            <a:r>
              <a:rPr lang="fi-FI" sz="1600" i="1" u="sng" dirty="0" err="1"/>
              <a:t>elements</a:t>
            </a:r>
            <a:r>
              <a:rPr lang="fi-FI" sz="1600" i="1" u="sng" dirty="0"/>
              <a:t> </a:t>
            </a:r>
            <a:r>
              <a:rPr lang="fi-FI" sz="1600" dirty="0"/>
              <a:t>&amp; </a:t>
            </a:r>
            <a:r>
              <a:rPr lang="fi-FI" sz="1600" dirty="0" err="1"/>
              <a:t>careful</a:t>
            </a:r>
            <a:r>
              <a:rPr lang="fi-FI" sz="1600" dirty="0"/>
              <a:t> </a:t>
            </a:r>
            <a:r>
              <a:rPr lang="fi-FI" sz="1600" dirty="0" err="1"/>
              <a:t>selection</a:t>
            </a:r>
            <a:r>
              <a:rPr lang="fi-FI" sz="1600" dirty="0"/>
              <a:t> of </a:t>
            </a:r>
            <a:r>
              <a:rPr lang="fi-FI" sz="1600" dirty="0" err="1"/>
              <a:t>the</a:t>
            </a:r>
            <a:r>
              <a:rPr lang="fi-FI" sz="1600" dirty="0"/>
              <a:t> W </a:t>
            </a:r>
            <a:r>
              <a:rPr lang="fi-FI" sz="1600" dirty="0" err="1"/>
              <a:t>proxies</a:t>
            </a:r>
            <a:endParaRPr lang="fi-FI" sz="1600" dirty="0"/>
          </a:p>
          <a:p>
            <a:pPr marL="742950" lvl="1" indent="-285750">
              <a:buFont typeface="Wingdings" panose="05000000000000000000" pitchFamily="2" charset="2"/>
              <a:buChar char="ü"/>
            </a:pPr>
            <a:r>
              <a:rPr lang="fi-FI" sz="1600" dirty="0" err="1"/>
              <a:t>Capabilities</a:t>
            </a:r>
            <a:r>
              <a:rPr lang="fi-FI" sz="1600" dirty="0"/>
              <a:t> to </a:t>
            </a:r>
            <a:r>
              <a:rPr lang="fi-FI" sz="1600" i="1" u="sng" dirty="0" err="1"/>
              <a:t>separate</a:t>
            </a:r>
            <a:r>
              <a:rPr lang="fi-FI" sz="1600" i="1" u="sng" dirty="0"/>
              <a:t> </a:t>
            </a:r>
            <a:r>
              <a:rPr lang="fi-FI" sz="1600" i="1" u="sng" dirty="0" err="1"/>
              <a:t>different</a:t>
            </a:r>
            <a:r>
              <a:rPr lang="fi-FI" sz="1600" i="1" u="sng" dirty="0"/>
              <a:t> W </a:t>
            </a:r>
            <a:r>
              <a:rPr lang="fi-FI" sz="1600" i="1" u="sng" dirty="0" err="1"/>
              <a:t>isotopes</a:t>
            </a:r>
            <a:r>
              <a:rPr lang="fi-FI" sz="1600" i="1" u="sng" dirty="0"/>
              <a:t> </a:t>
            </a:r>
            <a:r>
              <a:rPr lang="fi-FI" sz="1600" dirty="0" err="1"/>
              <a:t>from</a:t>
            </a:r>
            <a:r>
              <a:rPr lang="fi-FI" sz="1600" dirty="0"/>
              <a:t> </a:t>
            </a:r>
            <a:r>
              <a:rPr lang="fi-FI" sz="1600" dirty="0" err="1"/>
              <a:t>each</a:t>
            </a:r>
            <a:r>
              <a:rPr lang="fi-FI" sz="1600" dirty="0"/>
              <a:t> </a:t>
            </a:r>
            <a:r>
              <a:rPr lang="fi-FI" sz="1600" dirty="0" err="1"/>
              <a:t>other</a:t>
            </a:r>
            <a:endParaRPr lang="fi-FI" sz="1600" dirty="0"/>
          </a:p>
          <a:p>
            <a:pPr marL="742950" lvl="1" indent="-285750">
              <a:buFont typeface="Wingdings" panose="05000000000000000000" pitchFamily="2" charset="2"/>
              <a:buChar char="ü"/>
            </a:pPr>
            <a:r>
              <a:rPr lang="fi-FI" sz="1600" dirty="0" err="1"/>
              <a:t>Decent</a:t>
            </a:r>
            <a:r>
              <a:rPr lang="fi-FI" sz="1600" dirty="0"/>
              <a:t> </a:t>
            </a:r>
            <a:r>
              <a:rPr lang="fi-FI" sz="1600" i="1" u="sng" dirty="0" err="1"/>
              <a:t>depth</a:t>
            </a:r>
            <a:r>
              <a:rPr lang="fi-FI" sz="1600" i="1" u="sng" dirty="0"/>
              <a:t> </a:t>
            </a:r>
            <a:r>
              <a:rPr lang="fi-FI" sz="1600" i="1" u="sng" dirty="0" err="1"/>
              <a:t>resolution</a:t>
            </a:r>
            <a:r>
              <a:rPr lang="fi-FI" sz="1600" i="1" u="sng" dirty="0"/>
              <a:t> </a:t>
            </a:r>
            <a:r>
              <a:rPr lang="fi-FI" sz="1600" dirty="0"/>
              <a:t>for </a:t>
            </a:r>
            <a:r>
              <a:rPr lang="fi-FI" sz="1600" dirty="0" err="1"/>
              <a:t>identifying</a:t>
            </a:r>
            <a:r>
              <a:rPr lang="fi-FI" sz="1600" dirty="0"/>
              <a:t> </a:t>
            </a:r>
            <a:r>
              <a:rPr lang="fi-FI" sz="1600" dirty="0" err="1"/>
              <a:t>multiple</a:t>
            </a:r>
            <a:r>
              <a:rPr lang="fi-FI" sz="1600" dirty="0"/>
              <a:t> </a:t>
            </a:r>
            <a:r>
              <a:rPr lang="fi-FI" sz="1600" dirty="0" err="1"/>
              <a:t>marker</a:t>
            </a:r>
            <a:r>
              <a:rPr lang="fi-FI" sz="1600" dirty="0"/>
              <a:t> </a:t>
            </a:r>
            <a:r>
              <a:rPr lang="fi-FI" sz="1600" dirty="0" err="1"/>
              <a:t>layers</a:t>
            </a:r>
            <a:endParaRPr lang="fi-FI" sz="1600" dirty="0"/>
          </a:p>
          <a:p>
            <a:pPr marL="742950" lvl="1" indent="-285750">
              <a:buFont typeface="Wingdings" panose="05000000000000000000" pitchFamily="2" charset="2"/>
              <a:buChar char="ü"/>
            </a:pPr>
            <a:r>
              <a:rPr lang="fi-FI" sz="1600" i="1" u="sng" dirty="0" err="1"/>
              <a:t>Micrometer</a:t>
            </a:r>
            <a:r>
              <a:rPr lang="fi-FI" sz="1600" i="1" u="sng" dirty="0"/>
              <a:t> </a:t>
            </a:r>
            <a:r>
              <a:rPr lang="fi-FI" sz="1600" i="1" u="sng" dirty="0" err="1"/>
              <a:t>scale</a:t>
            </a:r>
            <a:r>
              <a:rPr lang="fi-FI" sz="1600" i="1" u="sng" dirty="0"/>
              <a:t> </a:t>
            </a:r>
            <a:r>
              <a:rPr lang="fi-FI" sz="1600" i="1" u="sng" dirty="0" err="1"/>
              <a:t>spatial</a:t>
            </a:r>
            <a:r>
              <a:rPr lang="fi-FI" sz="1600" i="1" u="sng" dirty="0"/>
              <a:t> </a:t>
            </a:r>
            <a:r>
              <a:rPr lang="fi-FI" sz="1600" i="1" u="sng" dirty="0" err="1"/>
              <a:t>resolution</a:t>
            </a:r>
            <a:r>
              <a:rPr lang="fi-FI" sz="1600" i="1" u="sng" dirty="0"/>
              <a:t> </a:t>
            </a:r>
            <a:r>
              <a:rPr lang="fi-FI" sz="1600" dirty="0"/>
              <a:t>in case of </a:t>
            </a:r>
            <a:r>
              <a:rPr lang="fi-FI" sz="1600" dirty="0" err="1"/>
              <a:t>rough</a:t>
            </a:r>
            <a:r>
              <a:rPr lang="fi-FI" sz="1600" dirty="0"/>
              <a:t> </a:t>
            </a:r>
            <a:r>
              <a:rPr lang="fi-FI" sz="1600" dirty="0" err="1"/>
              <a:t>surfaces</a:t>
            </a:r>
            <a:endParaRPr lang="fi-FI" sz="1600" dirty="0"/>
          </a:p>
          <a:p>
            <a:pPr marL="742950" lvl="1" indent="-285750">
              <a:buFont typeface="Wingdings" panose="05000000000000000000" pitchFamily="2" charset="2"/>
              <a:buChar char="ü"/>
            </a:pPr>
            <a:r>
              <a:rPr lang="fi-FI" sz="1600" dirty="0" err="1"/>
              <a:t>Samples</a:t>
            </a:r>
            <a:r>
              <a:rPr lang="fi-FI" sz="1600" dirty="0"/>
              <a:t> </a:t>
            </a:r>
            <a:r>
              <a:rPr lang="fi-FI" sz="1600" dirty="0" err="1"/>
              <a:t>not</a:t>
            </a:r>
            <a:r>
              <a:rPr lang="fi-FI" sz="1600" dirty="0"/>
              <a:t> to show </a:t>
            </a:r>
            <a:r>
              <a:rPr lang="fi-FI" sz="1600" dirty="0" err="1"/>
              <a:t>too</a:t>
            </a:r>
            <a:r>
              <a:rPr lang="fi-FI" sz="1600" dirty="0"/>
              <a:t> </a:t>
            </a:r>
            <a:r>
              <a:rPr lang="fi-FI" sz="1600" dirty="0" err="1"/>
              <a:t>shallow</a:t>
            </a:r>
            <a:r>
              <a:rPr lang="fi-FI" sz="1600" dirty="0"/>
              <a:t> (</a:t>
            </a:r>
            <a:r>
              <a:rPr lang="fi-FI" sz="1600" dirty="0" err="1"/>
              <a:t>or</a:t>
            </a:r>
            <a:r>
              <a:rPr lang="fi-FI" sz="1600" dirty="0"/>
              <a:t> </a:t>
            </a:r>
            <a:r>
              <a:rPr lang="fi-FI" sz="1600" dirty="0" err="1"/>
              <a:t>steep</a:t>
            </a:r>
            <a:r>
              <a:rPr lang="fi-FI" sz="1600" dirty="0"/>
              <a:t>) </a:t>
            </a:r>
            <a:r>
              <a:rPr lang="fi-FI" sz="1600" dirty="0" err="1"/>
              <a:t>features</a:t>
            </a:r>
            <a:r>
              <a:rPr lang="fi-FI" sz="1600" dirty="0"/>
              <a:t>/</a:t>
            </a:r>
            <a:r>
              <a:rPr lang="fi-FI" sz="1600" dirty="0" err="1"/>
              <a:t>structures</a:t>
            </a:r>
            <a:r>
              <a:rPr lang="fi-FI" sz="1600" dirty="0"/>
              <a:t> to </a:t>
            </a:r>
            <a:r>
              <a:rPr lang="fi-FI" sz="1600" i="1" u="sng" dirty="0" err="1"/>
              <a:t>result</a:t>
            </a:r>
            <a:r>
              <a:rPr lang="fi-FI" sz="1600" i="1" u="sng" dirty="0"/>
              <a:t> in </a:t>
            </a:r>
            <a:r>
              <a:rPr lang="fi-FI" sz="1600" i="1" u="sng" dirty="0" err="1"/>
              <a:t>measurable</a:t>
            </a:r>
            <a:r>
              <a:rPr lang="fi-FI" sz="1600" i="1" u="sng" dirty="0"/>
              <a:t> </a:t>
            </a:r>
            <a:r>
              <a:rPr lang="fi-FI" sz="1600" i="1" u="sng" dirty="0" err="1"/>
              <a:t>erosion</a:t>
            </a:r>
            <a:r>
              <a:rPr lang="fi-FI" sz="1600" i="1" u="sng" dirty="0"/>
              <a:t>/deposition</a:t>
            </a:r>
          </a:p>
          <a:p>
            <a:endParaRPr lang="fi-FI" dirty="0"/>
          </a:p>
          <a:p>
            <a:r>
              <a:rPr lang="fi-FI" b="1" dirty="0" err="1"/>
              <a:t>Several</a:t>
            </a:r>
            <a:r>
              <a:rPr lang="fi-FI" b="1" dirty="0"/>
              <a:t> </a:t>
            </a:r>
            <a:r>
              <a:rPr lang="fi-FI" b="1" dirty="0" err="1"/>
              <a:t>experiments</a:t>
            </a:r>
            <a:r>
              <a:rPr lang="fi-FI" b="1" dirty="0"/>
              <a:t> </a:t>
            </a:r>
            <a:r>
              <a:rPr lang="fi-FI" b="1" dirty="0" err="1"/>
              <a:t>carried</a:t>
            </a:r>
            <a:r>
              <a:rPr lang="fi-FI" b="1" dirty="0"/>
              <a:t> out on </a:t>
            </a:r>
            <a:r>
              <a:rPr lang="fi-FI" b="1" dirty="0" err="1"/>
              <a:t>tokamaks</a:t>
            </a:r>
            <a:r>
              <a:rPr lang="fi-FI" b="1" dirty="0"/>
              <a:t> (AUG, WEST), </a:t>
            </a:r>
            <a:r>
              <a:rPr lang="fi-FI" b="1" dirty="0" err="1"/>
              <a:t>linear</a:t>
            </a:r>
            <a:r>
              <a:rPr lang="fi-FI" b="1" dirty="0"/>
              <a:t> </a:t>
            </a:r>
            <a:r>
              <a:rPr lang="fi-FI" b="1" dirty="0" err="1"/>
              <a:t>devices</a:t>
            </a:r>
            <a:r>
              <a:rPr lang="fi-FI" b="1" dirty="0"/>
              <a:t> (PSI-2, MAGNUM-</a:t>
            </a:r>
            <a:r>
              <a:rPr lang="fi-FI" b="1" dirty="0" err="1"/>
              <a:t>PSI,GyM</a:t>
            </a:r>
            <a:r>
              <a:rPr lang="fi-FI" b="1" dirty="0"/>
              <a:t>), and </a:t>
            </a:r>
            <a:r>
              <a:rPr lang="fi-FI" b="1" dirty="0" err="1"/>
              <a:t>laboratories</a:t>
            </a:r>
            <a:r>
              <a:rPr lang="fi-FI" b="1" dirty="0"/>
              <a:t> – </a:t>
            </a:r>
            <a:r>
              <a:rPr lang="fi-FI" b="1" dirty="0" err="1"/>
              <a:t>with</a:t>
            </a:r>
            <a:r>
              <a:rPr lang="fi-FI" b="1" dirty="0"/>
              <a:t> </a:t>
            </a:r>
            <a:r>
              <a:rPr lang="fi-FI" b="1" dirty="0" err="1"/>
              <a:t>varying</a:t>
            </a:r>
            <a:r>
              <a:rPr lang="fi-FI" b="1" dirty="0"/>
              <a:t> </a:t>
            </a:r>
            <a:r>
              <a:rPr lang="fi-FI" b="1" dirty="0" err="1"/>
              <a:t>conclusions</a:t>
            </a:r>
            <a:r>
              <a:rPr lang="fi-FI" b="1" dirty="0"/>
              <a:t> </a:t>
            </a:r>
            <a:r>
              <a:rPr lang="fi-FI" b="1" dirty="0">
                <a:sym typeface="Wingdings" panose="05000000000000000000" pitchFamily="2" charset="2"/>
              </a:rPr>
              <a:t> </a:t>
            </a:r>
            <a:r>
              <a:rPr lang="fi-FI" b="1" dirty="0" err="1">
                <a:sym typeface="Wingdings" panose="05000000000000000000" pitchFamily="2" charset="2"/>
              </a:rPr>
              <a:t>easier</a:t>
            </a:r>
            <a:r>
              <a:rPr lang="fi-FI" b="1" dirty="0">
                <a:sym typeface="Wingdings" panose="05000000000000000000" pitchFamily="2" charset="2"/>
              </a:rPr>
              <a:t> to </a:t>
            </a:r>
            <a:r>
              <a:rPr lang="fi-FI" b="1" dirty="0" err="1">
                <a:sym typeface="Wingdings" panose="05000000000000000000" pitchFamily="2" charset="2"/>
              </a:rPr>
              <a:t>determine</a:t>
            </a:r>
            <a:r>
              <a:rPr lang="fi-FI" b="1" dirty="0">
                <a:sym typeface="Wingdings" panose="05000000000000000000" pitchFamily="2" charset="2"/>
              </a:rPr>
              <a:t> </a:t>
            </a:r>
            <a:r>
              <a:rPr lang="fi-FI" b="1" dirty="0" err="1">
                <a:sym typeface="Wingdings" panose="05000000000000000000" pitchFamily="2" charset="2"/>
              </a:rPr>
              <a:t>gross</a:t>
            </a:r>
            <a:r>
              <a:rPr lang="fi-FI" b="1" dirty="0">
                <a:sym typeface="Wingdings" panose="05000000000000000000" pitchFamily="2" charset="2"/>
              </a:rPr>
              <a:t> W </a:t>
            </a:r>
            <a:r>
              <a:rPr lang="fi-FI" b="1" dirty="0" err="1">
                <a:sym typeface="Wingdings" panose="05000000000000000000" pitchFamily="2" charset="2"/>
              </a:rPr>
              <a:t>source</a:t>
            </a:r>
            <a:r>
              <a:rPr lang="fi-FI" b="1" dirty="0">
                <a:sym typeface="Wingdings" panose="05000000000000000000" pitchFamily="2" charset="2"/>
              </a:rPr>
              <a:t> </a:t>
            </a:r>
            <a:r>
              <a:rPr lang="fi-FI" b="1" dirty="0" err="1">
                <a:sym typeface="Wingdings" panose="05000000000000000000" pitchFamily="2" charset="2"/>
              </a:rPr>
              <a:t>than</a:t>
            </a:r>
            <a:r>
              <a:rPr lang="fi-FI" b="1" dirty="0">
                <a:sym typeface="Wingdings" panose="05000000000000000000" pitchFamily="2" charset="2"/>
              </a:rPr>
              <a:t> </a:t>
            </a:r>
            <a:r>
              <a:rPr lang="fi-FI" b="1" dirty="0" err="1">
                <a:sym typeface="Wingdings" panose="05000000000000000000" pitchFamily="2" charset="2"/>
              </a:rPr>
              <a:t>the</a:t>
            </a:r>
            <a:r>
              <a:rPr lang="fi-FI" b="1" dirty="0">
                <a:sym typeface="Wingdings" panose="05000000000000000000" pitchFamily="2" charset="2"/>
              </a:rPr>
              <a:t> net </a:t>
            </a:r>
            <a:r>
              <a:rPr lang="fi-FI" b="1" dirty="0" err="1">
                <a:sym typeface="Wingdings" panose="05000000000000000000" pitchFamily="2" charset="2"/>
              </a:rPr>
              <a:t>one</a:t>
            </a:r>
            <a:endParaRPr lang="fi-FI" b="1" dirty="0"/>
          </a:p>
        </p:txBody>
      </p:sp>
    </p:spTree>
    <p:extLst>
      <p:ext uri="{BB962C8B-B14F-4D97-AF65-F5344CB8AC3E}">
        <p14:creationId xmlns:p14="http://schemas.microsoft.com/office/powerpoint/2010/main" val="384966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215174-E79D-DB3D-A542-C8B234FE0919}"/>
              </a:ext>
            </a:extLst>
          </p:cNvPr>
          <p:cNvSpPr>
            <a:spLocks noGrp="1"/>
          </p:cNvSpPr>
          <p:nvPr>
            <p:ph type="ftr" sz="quarter" idx="11"/>
          </p:nvPr>
        </p:nvSpPr>
        <p:spPr/>
        <p:txBody>
          <a:bodyPr/>
          <a:lstStyle/>
          <a:p>
            <a:pPr>
              <a:defRPr/>
            </a:pPr>
            <a:r>
              <a:rPr lang="en-GB">
                <a:solidFill>
                  <a:prstClr val="white"/>
                </a:solidFill>
              </a:rPr>
              <a:t>A. Hakola| WPTE-WPPWIE technical meeting | 18 September 2024</a:t>
            </a:r>
            <a:endParaRPr lang="en-GB" dirty="0"/>
          </a:p>
        </p:txBody>
      </p:sp>
      <p:sp>
        <p:nvSpPr>
          <p:cNvPr id="4" name="Slide Number Placeholder 3">
            <a:extLst>
              <a:ext uri="{FF2B5EF4-FFF2-40B4-BE49-F238E27FC236}">
                <a16:creationId xmlns:a16="http://schemas.microsoft.com/office/drawing/2014/main" id="{9BADB68E-8BCE-0CC2-B8A4-F6AE6B951AFF}"/>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5" name="Titre 1">
            <a:extLst>
              <a:ext uri="{FF2B5EF4-FFF2-40B4-BE49-F238E27FC236}">
                <a16:creationId xmlns:a16="http://schemas.microsoft.com/office/drawing/2014/main" id="{BB7621FC-2DB3-DC99-9F26-9F7AC9C53534}"/>
              </a:ext>
            </a:extLst>
          </p:cNvPr>
          <p:cNvSpPr>
            <a:spLocks noGrp="1"/>
          </p:cNvSpPr>
          <p:nvPr>
            <p:ph type="title"/>
          </p:nvPr>
        </p:nvSpPr>
        <p:spPr>
          <a:xfrm>
            <a:off x="983432" y="192515"/>
            <a:ext cx="9451776" cy="457200"/>
          </a:xfrm>
        </p:spPr>
        <p:txBody>
          <a:bodyPr/>
          <a:lstStyle/>
          <a:p>
            <a:r>
              <a:rPr lang="fr-FR" dirty="0" err="1"/>
              <a:t>Which</a:t>
            </a:r>
            <a:r>
              <a:rPr lang="fr-FR" dirty="0"/>
              <a:t> </a:t>
            </a:r>
            <a:r>
              <a:rPr lang="fr-FR" dirty="0" err="1"/>
              <a:t>labs</a:t>
            </a:r>
            <a:r>
              <a:rPr lang="fr-FR" dirty="0"/>
              <a:t> can </a:t>
            </a:r>
            <a:r>
              <a:rPr lang="fr-FR" dirty="0" err="1"/>
              <a:t>contribute</a:t>
            </a:r>
            <a:r>
              <a:rPr lang="fr-FR" dirty="0"/>
              <a:t> to the </a:t>
            </a:r>
            <a:r>
              <a:rPr lang="fr-FR" dirty="0" err="1"/>
              <a:t>analysis</a:t>
            </a:r>
            <a:r>
              <a:rPr lang="fr-FR" dirty="0"/>
              <a:t> programme?</a:t>
            </a:r>
          </a:p>
        </p:txBody>
      </p:sp>
      <p:sp>
        <p:nvSpPr>
          <p:cNvPr id="6" name="TextBox 5">
            <a:extLst>
              <a:ext uri="{FF2B5EF4-FFF2-40B4-BE49-F238E27FC236}">
                <a16:creationId xmlns:a16="http://schemas.microsoft.com/office/drawing/2014/main" id="{3BAA14FD-49D5-8B5F-00AF-2F248E9D8E7B}"/>
              </a:ext>
            </a:extLst>
          </p:cNvPr>
          <p:cNvSpPr txBox="1"/>
          <p:nvPr/>
        </p:nvSpPr>
        <p:spPr bwMode="auto">
          <a:xfrm>
            <a:off x="360039" y="1013792"/>
            <a:ext cx="11517221" cy="3216265"/>
          </a:xfrm>
          <a:prstGeom prst="rect">
            <a:avLst/>
          </a:prstGeom>
          <a:noFill/>
        </p:spPr>
        <p:txBody>
          <a:bodyPr wrap="square" rtlCol="0">
            <a:spAutoFit/>
          </a:bodyPr>
          <a:lstStyle/>
          <a:p>
            <a:r>
              <a:rPr lang="fi-FI" dirty="0" err="1"/>
              <a:t>Several</a:t>
            </a:r>
            <a:r>
              <a:rPr lang="fi-FI" dirty="0"/>
              <a:t> </a:t>
            </a:r>
            <a:r>
              <a:rPr lang="fi-FI" dirty="0" err="1"/>
              <a:t>laboratories</a:t>
            </a:r>
            <a:r>
              <a:rPr lang="fi-FI" dirty="0"/>
              <a:t> </a:t>
            </a:r>
            <a:r>
              <a:rPr lang="fi-FI" dirty="0" err="1"/>
              <a:t>identified</a:t>
            </a:r>
            <a:r>
              <a:rPr lang="fi-FI" dirty="0"/>
              <a:t> </a:t>
            </a:r>
            <a:r>
              <a:rPr lang="fi-FI" dirty="0" err="1"/>
              <a:t>suitable</a:t>
            </a:r>
            <a:r>
              <a:rPr lang="fi-FI" dirty="0"/>
              <a:t> for </a:t>
            </a:r>
            <a:r>
              <a:rPr lang="fi-FI" dirty="0" err="1"/>
              <a:t>analyses</a:t>
            </a:r>
            <a:r>
              <a:rPr lang="fi-FI" dirty="0"/>
              <a:t> – </a:t>
            </a:r>
            <a:r>
              <a:rPr lang="fi-FI" dirty="0" err="1"/>
              <a:t>please</a:t>
            </a:r>
            <a:r>
              <a:rPr lang="fi-FI" dirty="0"/>
              <a:t> </a:t>
            </a:r>
            <a:r>
              <a:rPr lang="fi-FI" dirty="0" err="1"/>
              <a:t>note</a:t>
            </a:r>
            <a:r>
              <a:rPr lang="fi-FI" dirty="0"/>
              <a:t> </a:t>
            </a:r>
            <a:r>
              <a:rPr lang="fi-FI" dirty="0" err="1"/>
              <a:t>that</a:t>
            </a:r>
            <a:r>
              <a:rPr lang="fi-FI" dirty="0"/>
              <a:t> </a:t>
            </a:r>
            <a:r>
              <a:rPr lang="fi-FI" dirty="0" err="1"/>
              <a:t>this</a:t>
            </a:r>
            <a:r>
              <a:rPr lang="fi-FI" dirty="0"/>
              <a:t> list </a:t>
            </a:r>
            <a:r>
              <a:rPr lang="fi-FI" dirty="0" err="1"/>
              <a:t>may</a:t>
            </a:r>
            <a:r>
              <a:rPr lang="fi-FI" dirty="0"/>
              <a:t> </a:t>
            </a:r>
            <a:r>
              <a:rPr lang="fi-FI" dirty="0" err="1"/>
              <a:t>not</a:t>
            </a:r>
            <a:r>
              <a:rPr lang="fi-FI" dirty="0"/>
              <a:t> </a:t>
            </a:r>
            <a:r>
              <a:rPr lang="fi-FI" dirty="0" err="1"/>
              <a:t>be</a:t>
            </a:r>
            <a:r>
              <a:rPr lang="fi-FI" dirty="0"/>
              <a:t> </a:t>
            </a:r>
            <a:r>
              <a:rPr lang="fi-FI" dirty="0" err="1"/>
              <a:t>fully</a:t>
            </a:r>
            <a:r>
              <a:rPr lang="fi-FI" dirty="0"/>
              <a:t> </a:t>
            </a:r>
            <a:r>
              <a:rPr lang="fi-FI" dirty="0" err="1"/>
              <a:t>exhaustive</a:t>
            </a:r>
            <a:endParaRPr lang="fi-FI" dirty="0"/>
          </a:p>
          <a:p>
            <a:endParaRPr lang="fi-FI" dirty="0"/>
          </a:p>
          <a:p>
            <a:pPr marL="285750" indent="-285750">
              <a:buFont typeface="Arial" panose="020B0604020202020204" pitchFamily="34" charset="0"/>
              <a:buChar char="•"/>
            </a:pPr>
            <a:r>
              <a:rPr lang="fi-FI" b="1" dirty="0">
                <a:solidFill>
                  <a:srgbClr val="FF0000"/>
                </a:solidFill>
              </a:rPr>
              <a:t>Ion-</a:t>
            </a:r>
            <a:r>
              <a:rPr lang="fi-FI" b="1" dirty="0" err="1">
                <a:solidFill>
                  <a:srgbClr val="FF0000"/>
                </a:solidFill>
              </a:rPr>
              <a:t>beam</a:t>
            </a:r>
            <a:r>
              <a:rPr lang="fi-FI" b="1" dirty="0">
                <a:solidFill>
                  <a:srgbClr val="FF0000"/>
                </a:solidFill>
              </a:rPr>
              <a:t> </a:t>
            </a:r>
            <a:r>
              <a:rPr lang="fi-FI" b="1" dirty="0" err="1">
                <a:solidFill>
                  <a:srgbClr val="FF0000"/>
                </a:solidFill>
              </a:rPr>
              <a:t>measurements</a:t>
            </a:r>
            <a:r>
              <a:rPr lang="fi-FI" b="1" dirty="0">
                <a:solidFill>
                  <a:srgbClr val="FF0000"/>
                </a:solidFill>
              </a:rPr>
              <a:t> (RBS, NRA, PIXE, (TOF-)ERDA) </a:t>
            </a:r>
            <a:r>
              <a:rPr lang="fi-FI" dirty="0">
                <a:sym typeface="Wingdings" panose="05000000000000000000" pitchFamily="2" charset="2"/>
              </a:rPr>
              <a:t> </a:t>
            </a:r>
            <a:r>
              <a:rPr lang="fi-FI" dirty="0" err="1">
                <a:sym typeface="Wingdings" panose="05000000000000000000" pitchFamily="2" charset="2"/>
              </a:rPr>
              <a:t>determining</a:t>
            </a:r>
            <a:r>
              <a:rPr lang="fi-FI" dirty="0">
                <a:sym typeface="Wingdings" panose="05000000000000000000" pitchFamily="2" charset="2"/>
              </a:rPr>
              <a:t> </a:t>
            </a:r>
            <a:r>
              <a:rPr lang="fi-FI" dirty="0" err="1">
                <a:sym typeface="Wingdings" panose="05000000000000000000" pitchFamily="2" charset="2"/>
              </a:rPr>
              <a:t>elemental</a:t>
            </a:r>
            <a:r>
              <a:rPr lang="fi-FI" dirty="0">
                <a:sym typeface="Wingdings" panose="05000000000000000000" pitchFamily="2" charset="2"/>
              </a:rPr>
              <a:t> </a:t>
            </a:r>
            <a:r>
              <a:rPr lang="fi-FI" dirty="0" err="1">
                <a:sym typeface="Wingdings" panose="05000000000000000000" pitchFamily="2" charset="2"/>
              </a:rPr>
              <a:t>sample</a:t>
            </a:r>
            <a:r>
              <a:rPr lang="fi-FI" dirty="0">
                <a:sym typeface="Wingdings" panose="05000000000000000000" pitchFamily="2" charset="2"/>
              </a:rPr>
              <a:t> composition</a:t>
            </a:r>
          </a:p>
          <a:p>
            <a:pPr marL="742950" lvl="1" indent="-285750">
              <a:buFont typeface="Wingdings" panose="05000000000000000000" pitchFamily="2" charset="2"/>
              <a:buChar char="ü"/>
            </a:pPr>
            <a:r>
              <a:rPr lang="fi-FI" sz="1600" dirty="0">
                <a:sym typeface="Wingdings" panose="05000000000000000000" pitchFamily="2" charset="2"/>
              </a:rPr>
              <a:t>JSI, MPG, RBI, VR, VTT, IST – </a:t>
            </a:r>
            <a:r>
              <a:rPr lang="fi-FI" sz="1600" dirty="0" err="1">
                <a:sym typeface="Wingdings" panose="05000000000000000000" pitchFamily="2" charset="2"/>
              </a:rPr>
              <a:t>both</a:t>
            </a:r>
            <a:r>
              <a:rPr lang="fi-FI" sz="1600" dirty="0">
                <a:sym typeface="Wingdings" panose="05000000000000000000" pitchFamily="2" charset="2"/>
              </a:rPr>
              <a:t> </a:t>
            </a:r>
            <a:r>
              <a:rPr lang="fi-FI" sz="1600" dirty="0" err="1">
                <a:sym typeface="Wingdings" panose="05000000000000000000" pitchFamily="2" charset="2"/>
              </a:rPr>
              <a:t>broad-beam</a:t>
            </a:r>
            <a:r>
              <a:rPr lang="fi-FI" sz="1600" dirty="0">
                <a:sym typeface="Wingdings" panose="05000000000000000000" pitchFamily="2" charset="2"/>
              </a:rPr>
              <a:t> and </a:t>
            </a:r>
            <a:r>
              <a:rPr lang="fi-FI" sz="1600" dirty="0" err="1">
                <a:sym typeface="Wingdings" panose="05000000000000000000" pitchFamily="2" charset="2"/>
              </a:rPr>
              <a:t>microbeam</a:t>
            </a:r>
            <a:r>
              <a:rPr lang="fi-FI" sz="1600" dirty="0">
                <a:sym typeface="Wingdings" panose="05000000000000000000" pitchFamily="2" charset="2"/>
              </a:rPr>
              <a:t> </a:t>
            </a:r>
            <a:r>
              <a:rPr lang="fi-FI" sz="1600" dirty="0" err="1">
                <a:sym typeface="Wingdings" panose="05000000000000000000" pitchFamily="2" charset="2"/>
              </a:rPr>
              <a:t>facilities</a:t>
            </a:r>
            <a:r>
              <a:rPr lang="fi-FI" sz="1600" dirty="0">
                <a:sym typeface="Wingdings" panose="05000000000000000000" pitchFamily="2" charset="2"/>
              </a:rPr>
              <a:t> for </a:t>
            </a:r>
            <a:r>
              <a:rPr lang="fi-FI" sz="1600" dirty="0" err="1">
                <a:sym typeface="Wingdings" panose="05000000000000000000" pitchFamily="2" charset="2"/>
              </a:rPr>
              <a:t>measuring</a:t>
            </a:r>
            <a:r>
              <a:rPr lang="fi-FI" sz="1600" dirty="0">
                <a:sym typeface="Wingdings" panose="05000000000000000000" pitchFamily="2" charset="2"/>
              </a:rPr>
              <a:t> </a:t>
            </a:r>
            <a:r>
              <a:rPr lang="fi-FI" sz="1600" dirty="0" err="1">
                <a:sym typeface="Wingdings" panose="05000000000000000000" pitchFamily="2" charset="2"/>
              </a:rPr>
              <a:t>concentrations</a:t>
            </a:r>
            <a:r>
              <a:rPr lang="fi-FI" sz="1600" dirty="0">
                <a:sym typeface="Wingdings" panose="05000000000000000000" pitchFamily="2" charset="2"/>
              </a:rPr>
              <a:t> of W and </a:t>
            </a:r>
            <a:r>
              <a:rPr lang="fi-FI" sz="1600" dirty="0" err="1">
                <a:sym typeface="Wingdings" panose="05000000000000000000" pitchFamily="2" charset="2"/>
              </a:rPr>
              <a:t>other</a:t>
            </a:r>
            <a:r>
              <a:rPr lang="fi-FI" sz="1600" dirty="0">
                <a:sym typeface="Wingdings" panose="05000000000000000000" pitchFamily="2" charset="2"/>
              </a:rPr>
              <a:t> </a:t>
            </a:r>
            <a:r>
              <a:rPr lang="fi-FI" sz="1600" dirty="0" err="1">
                <a:sym typeface="Wingdings" panose="05000000000000000000" pitchFamily="2" charset="2"/>
              </a:rPr>
              <a:t>elements</a:t>
            </a:r>
            <a:endParaRPr lang="fi-FI" sz="1600" dirty="0">
              <a:sym typeface="Wingdings" panose="05000000000000000000" pitchFamily="2" charset="2"/>
            </a:endParaRPr>
          </a:p>
          <a:p>
            <a:pPr marL="285750" indent="-285750">
              <a:spcBef>
                <a:spcPts val="600"/>
              </a:spcBef>
              <a:buFont typeface="Arial" panose="020B0604020202020204" pitchFamily="34" charset="0"/>
              <a:buChar char="•"/>
            </a:pPr>
            <a:r>
              <a:rPr lang="fi-FI" b="1" dirty="0" err="1">
                <a:solidFill>
                  <a:srgbClr val="0070C0"/>
                </a:solidFill>
              </a:rPr>
              <a:t>Microscopy</a:t>
            </a:r>
            <a:r>
              <a:rPr lang="fi-FI" b="1" dirty="0">
                <a:solidFill>
                  <a:srgbClr val="0070C0"/>
                </a:solidFill>
              </a:rPr>
              <a:t> </a:t>
            </a:r>
            <a:r>
              <a:rPr lang="fi-FI" b="1" dirty="0" err="1">
                <a:solidFill>
                  <a:srgbClr val="0070C0"/>
                </a:solidFill>
              </a:rPr>
              <a:t>investigations</a:t>
            </a:r>
            <a:r>
              <a:rPr lang="fi-FI" b="1" dirty="0">
                <a:solidFill>
                  <a:srgbClr val="0070C0"/>
                </a:solidFill>
              </a:rPr>
              <a:t> (SEM, FIB, EDX)</a:t>
            </a:r>
            <a:r>
              <a:rPr lang="fi-FI" dirty="0"/>
              <a:t> </a:t>
            </a:r>
            <a:r>
              <a:rPr lang="fi-FI" dirty="0">
                <a:sym typeface="Wingdings" panose="05000000000000000000" pitchFamily="2" charset="2"/>
              </a:rPr>
              <a:t> </a:t>
            </a:r>
            <a:r>
              <a:rPr lang="fi-FI" dirty="0" err="1">
                <a:sym typeface="Wingdings" panose="05000000000000000000" pitchFamily="2" charset="2"/>
              </a:rPr>
              <a:t>detailed</a:t>
            </a:r>
            <a:r>
              <a:rPr lang="fi-FI" dirty="0">
                <a:sym typeface="Wingdings" panose="05000000000000000000" pitchFamily="2" charset="2"/>
              </a:rPr>
              <a:t> </a:t>
            </a:r>
            <a:r>
              <a:rPr lang="fi-FI" dirty="0" err="1">
                <a:sym typeface="Wingdings" panose="05000000000000000000" pitchFamily="2" charset="2"/>
              </a:rPr>
              <a:t>picture</a:t>
            </a:r>
            <a:r>
              <a:rPr lang="fi-FI" dirty="0">
                <a:sym typeface="Wingdings" panose="05000000000000000000" pitchFamily="2" charset="2"/>
              </a:rPr>
              <a:t> of </a:t>
            </a:r>
            <a:r>
              <a:rPr lang="fi-FI" dirty="0" err="1">
                <a:sym typeface="Wingdings" panose="05000000000000000000" pitchFamily="2" charset="2"/>
              </a:rPr>
              <a:t>layers</a:t>
            </a:r>
            <a:r>
              <a:rPr lang="fi-FI" dirty="0">
                <a:sym typeface="Wingdings" panose="05000000000000000000" pitchFamily="2" charset="2"/>
              </a:rPr>
              <a:t> on </a:t>
            </a:r>
            <a:r>
              <a:rPr lang="fi-FI" dirty="0" err="1">
                <a:sym typeface="Wingdings" panose="05000000000000000000" pitchFamily="2" charset="2"/>
              </a:rPr>
              <a:t>the</a:t>
            </a:r>
            <a:r>
              <a:rPr lang="fi-FI" dirty="0">
                <a:sym typeface="Wingdings" panose="05000000000000000000" pitchFamily="2" charset="2"/>
              </a:rPr>
              <a:t> </a:t>
            </a:r>
            <a:r>
              <a:rPr lang="fi-FI" dirty="0" err="1">
                <a:sym typeface="Wingdings" panose="05000000000000000000" pitchFamily="2" charset="2"/>
              </a:rPr>
              <a:t>surface</a:t>
            </a:r>
            <a:r>
              <a:rPr lang="fi-FI" dirty="0">
                <a:sym typeface="Wingdings" panose="05000000000000000000" pitchFamily="2" charset="2"/>
              </a:rPr>
              <a:t> </a:t>
            </a:r>
            <a:r>
              <a:rPr lang="fi-FI" dirty="0" err="1">
                <a:sym typeface="Wingdings" panose="05000000000000000000" pitchFamily="2" charset="2"/>
              </a:rPr>
              <a:t>or</a:t>
            </a:r>
            <a:r>
              <a:rPr lang="fi-FI" dirty="0">
                <a:sym typeface="Wingdings" panose="05000000000000000000" pitchFamily="2" charset="2"/>
              </a:rPr>
              <a:t> </a:t>
            </a:r>
            <a:r>
              <a:rPr lang="fi-FI" dirty="0" err="1">
                <a:sym typeface="Wingdings" panose="05000000000000000000" pitchFamily="2" charset="2"/>
              </a:rPr>
              <a:t>erosion</a:t>
            </a:r>
            <a:r>
              <a:rPr lang="fi-FI" dirty="0">
                <a:sym typeface="Wingdings" panose="05000000000000000000" pitchFamily="2" charset="2"/>
              </a:rPr>
              <a:t> of ”</a:t>
            </a:r>
            <a:r>
              <a:rPr lang="fi-FI" dirty="0" err="1">
                <a:sym typeface="Wingdings" panose="05000000000000000000" pitchFamily="2" charset="2"/>
              </a:rPr>
              <a:t>rulers</a:t>
            </a:r>
            <a:r>
              <a:rPr lang="fi-FI" dirty="0">
                <a:sym typeface="Wingdings" panose="05000000000000000000" pitchFamily="2" charset="2"/>
              </a:rPr>
              <a:t>”</a:t>
            </a:r>
          </a:p>
          <a:p>
            <a:pPr marL="742950" lvl="1" indent="-285750">
              <a:buFont typeface="Wingdings" panose="05000000000000000000" pitchFamily="2" charset="2"/>
              <a:buChar char="ü"/>
            </a:pPr>
            <a:r>
              <a:rPr lang="fi-FI" sz="1600" dirty="0">
                <a:sym typeface="Wingdings" panose="05000000000000000000" pitchFamily="2" charset="2"/>
              </a:rPr>
              <a:t>FZJ, IPPLM, MPG – </a:t>
            </a:r>
            <a:r>
              <a:rPr lang="fi-FI" sz="1600" dirty="0" err="1">
                <a:sym typeface="Wingdings" panose="05000000000000000000" pitchFamily="2" charset="2"/>
              </a:rPr>
              <a:t>production</a:t>
            </a:r>
            <a:r>
              <a:rPr lang="fi-FI" sz="1600" dirty="0">
                <a:sym typeface="Wingdings" panose="05000000000000000000" pitchFamily="2" charset="2"/>
              </a:rPr>
              <a:t> of FIB </a:t>
            </a:r>
            <a:r>
              <a:rPr lang="fi-FI" sz="1600" dirty="0" err="1">
                <a:sym typeface="Wingdings" panose="05000000000000000000" pitchFamily="2" charset="2"/>
              </a:rPr>
              <a:t>markers</a:t>
            </a:r>
            <a:r>
              <a:rPr lang="fi-FI" sz="1600" dirty="0">
                <a:sym typeface="Wingdings" panose="05000000000000000000" pitchFamily="2" charset="2"/>
              </a:rPr>
              <a:t> and </a:t>
            </a:r>
            <a:r>
              <a:rPr lang="fi-FI" sz="1600" dirty="0" err="1">
                <a:sym typeface="Wingdings" panose="05000000000000000000" pitchFamily="2" charset="2"/>
              </a:rPr>
              <a:t>identification</a:t>
            </a:r>
            <a:r>
              <a:rPr lang="fi-FI" sz="1600" dirty="0">
                <a:sym typeface="Wingdings" panose="05000000000000000000" pitchFamily="2" charset="2"/>
              </a:rPr>
              <a:t> of (</a:t>
            </a:r>
            <a:r>
              <a:rPr lang="fi-FI" sz="1600" dirty="0" err="1">
                <a:sym typeface="Wingdings" panose="05000000000000000000" pitchFamily="2" charset="2"/>
              </a:rPr>
              <a:t>sub</a:t>
            </a:r>
            <a:r>
              <a:rPr lang="fi-FI" sz="1600" dirty="0">
                <a:sym typeface="Wingdings" panose="05000000000000000000" pitchFamily="2" charset="2"/>
              </a:rPr>
              <a:t>)</a:t>
            </a:r>
            <a:r>
              <a:rPr lang="fi-FI" sz="1600" dirty="0" err="1">
                <a:sym typeface="Wingdings" panose="05000000000000000000" pitchFamily="2" charset="2"/>
              </a:rPr>
              <a:t>layers</a:t>
            </a:r>
            <a:r>
              <a:rPr lang="fi-FI" sz="1600" dirty="0">
                <a:sym typeface="Wingdings" panose="05000000000000000000" pitchFamily="2" charset="2"/>
              </a:rPr>
              <a:t> on </a:t>
            </a:r>
            <a:r>
              <a:rPr lang="fi-FI" sz="1600" dirty="0" err="1">
                <a:sym typeface="Wingdings" panose="05000000000000000000" pitchFamily="2" charset="2"/>
              </a:rPr>
              <a:t>the</a:t>
            </a:r>
            <a:r>
              <a:rPr lang="fi-FI" sz="1600" dirty="0">
                <a:sym typeface="Wingdings" panose="05000000000000000000" pitchFamily="2" charset="2"/>
              </a:rPr>
              <a:t> </a:t>
            </a:r>
            <a:r>
              <a:rPr lang="fi-FI" sz="1600" dirty="0" err="1">
                <a:sym typeface="Wingdings" panose="05000000000000000000" pitchFamily="2" charset="2"/>
              </a:rPr>
              <a:t>samples</a:t>
            </a:r>
            <a:endParaRPr lang="fi-FI" sz="1600" dirty="0">
              <a:sym typeface="Wingdings" panose="05000000000000000000" pitchFamily="2" charset="2"/>
            </a:endParaRPr>
          </a:p>
          <a:p>
            <a:pPr marL="285750" indent="-285750">
              <a:spcBef>
                <a:spcPts val="600"/>
              </a:spcBef>
              <a:buFont typeface="Arial" panose="020B0604020202020204" pitchFamily="34" charset="0"/>
              <a:buChar char="•"/>
            </a:pPr>
            <a:r>
              <a:rPr lang="fi-FI" b="1" dirty="0" err="1">
                <a:solidFill>
                  <a:srgbClr val="FF0000"/>
                </a:solidFill>
                <a:sym typeface="Wingdings" panose="05000000000000000000" pitchFamily="2" charset="2"/>
              </a:rPr>
              <a:t>Sputter</a:t>
            </a:r>
            <a:r>
              <a:rPr lang="fi-FI" b="1" dirty="0">
                <a:solidFill>
                  <a:srgbClr val="FF0000"/>
                </a:solidFill>
                <a:sym typeface="Wingdings" panose="05000000000000000000" pitchFamily="2" charset="2"/>
              </a:rPr>
              <a:t> </a:t>
            </a:r>
            <a:r>
              <a:rPr lang="fi-FI" b="1" dirty="0" err="1">
                <a:solidFill>
                  <a:srgbClr val="FF0000"/>
                </a:solidFill>
                <a:sym typeface="Wingdings" panose="05000000000000000000" pitchFamily="2" charset="2"/>
              </a:rPr>
              <a:t>depth</a:t>
            </a:r>
            <a:r>
              <a:rPr lang="fi-FI" b="1" dirty="0">
                <a:solidFill>
                  <a:srgbClr val="FF0000"/>
                </a:solidFill>
                <a:sym typeface="Wingdings" panose="05000000000000000000" pitchFamily="2" charset="2"/>
              </a:rPr>
              <a:t> </a:t>
            </a:r>
            <a:r>
              <a:rPr lang="fi-FI" b="1" dirty="0" err="1">
                <a:solidFill>
                  <a:srgbClr val="FF0000"/>
                </a:solidFill>
                <a:sym typeface="Wingdings" panose="05000000000000000000" pitchFamily="2" charset="2"/>
              </a:rPr>
              <a:t>profiling</a:t>
            </a:r>
            <a:r>
              <a:rPr lang="fi-FI" b="1" dirty="0">
                <a:solidFill>
                  <a:srgbClr val="FF0000"/>
                </a:solidFill>
                <a:sym typeface="Wingdings" panose="05000000000000000000" pitchFamily="2" charset="2"/>
              </a:rPr>
              <a:t> (SIMS, XPS, LIBS, GDOES)</a:t>
            </a:r>
            <a:r>
              <a:rPr lang="fi-FI" dirty="0">
                <a:sym typeface="Wingdings" panose="05000000000000000000" pitchFamily="2" charset="2"/>
              </a:rPr>
              <a:t>  </a:t>
            </a:r>
            <a:r>
              <a:rPr lang="fi-FI" dirty="0" err="1">
                <a:sym typeface="Wingdings" panose="05000000000000000000" pitchFamily="2" charset="2"/>
              </a:rPr>
              <a:t>evaluating</a:t>
            </a:r>
            <a:r>
              <a:rPr lang="fi-FI" dirty="0">
                <a:sym typeface="Wingdings" panose="05000000000000000000" pitchFamily="2" charset="2"/>
              </a:rPr>
              <a:t> </a:t>
            </a:r>
            <a:r>
              <a:rPr lang="fi-FI" dirty="0" err="1">
                <a:sym typeface="Wingdings" panose="05000000000000000000" pitchFamily="2" charset="2"/>
              </a:rPr>
              <a:t>elemental</a:t>
            </a:r>
            <a:r>
              <a:rPr lang="fi-FI" dirty="0">
                <a:sym typeface="Wingdings" panose="05000000000000000000" pitchFamily="2" charset="2"/>
              </a:rPr>
              <a:t> </a:t>
            </a:r>
            <a:r>
              <a:rPr lang="fi-FI" dirty="0" err="1">
                <a:sym typeface="Wingdings" panose="05000000000000000000" pitchFamily="2" charset="2"/>
              </a:rPr>
              <a:t>depth</a:t>
            </a:r>
            <a:r>
              <a:rPr lang="fi-FI" dirty="0">
                <a:sym typeface="Wingdings" panose="05000000000000000000" pitchFamily="2" charset="2"/>
              </a:rPr>
              <a:t> </a:t>
            </a:r>
            <a:r>
              <a:rPr lang="fi-FI" dirty="0" err="1">
                <a:sym typeface="Wingdings" panose="05000000000000000000" pitchFamily="2" charset="2"/>
              </a:rPr>
              <a:t>profiles</a:t>
            </a:r>
            <a:endParaRPr lang="fi-FI" dirty="0">
              <a:sym typeface="Wingdings" panose="05000000000000000000" pitchFamily="2" charset="2"/>
            </a:endParaRPr>
          </a:p>
          <a:p>
            <a:pPr marL="742950" lvl="1" indent="-285750">
              <a:buFont typeface="Wingdings" panose="05000000000000000000" pitchFamily="2" charset="2"/>
              <a:buChar char="ü"/>
            </a:pPr>
            <a:r>
              <a:rPr lang="fi-FI" sz="1600" dirty="0">
                <a:sym typeface="Wingdings" panose="05000000000000000000" pitchFamily="2" charset="2"/>
              </a:rPr>
              <a:t>VTT, FZJ, IAP, JSI – </a:t>
            </a:r>
            <a:r>
              <a:rPr lang="fi-FI" sz="1600" dirty="0" err="1">
                <a:sym typeface="Wingdings" panose="05000000000000000000" pitchFamily="2" charset="2"/>
              </a:rPr>
              <a:t>reconstructing</a:t>
            </a:r>
            <a:r>
              <a:rPr lang="fi-FI" sz="1600" dirty="0">
                <a:sym typeface="Wingdings" panose="05000000000000000000" pitchFamily="2" charset="2"/>
              </a:rPr>
              <a:t> </a:t>
            </a:r>
            <a:r>
              <a:rPr lang="fi-FI" sz="1600" dirty="0" err="1">
                <a:sym typeface="Wingdings" panose="05000000000000000000" pitchFamily="2" charset="2"/>
              </a:rPr>
              <a:t>depth</a:t>
            </a:r>
            <a:r>
              <a:rPr lang="fi-FI" sz="1600" dirty="0">
                <a:sym typeface="Wingdings" panose="05000000000000000000" pitchFamily="2" charset="2"/>
              </a:rPr>
              <a:t> </a:t>
            </a:r>
            <a:r>
              <a:rPr lang="fi-FI" sz="1600" dirty="0" err="1">
                <a:sym typeface="Wingdings" panose="05000000000000000000" pitchFamily="2" charset="2"/>
              </a:rPr>
              <a:t>profiles</a:t>
            </a:r>
            <a:r>
              <a:rPr lang="fi-FI" sz="1600" dirty="0">
                <a:sym typeface="Wingdings" panose="05000000000000000000" pitchFamily="2" charset="2"/>
              </a:rPr>
              <a:t> and </a:t>
            </a:r>
            <a:r>
              <a:rPr lang="fi-FI" sz="1600" dirty="0" err="1">
                <a:sym typeface="Wingdings" panose="05000000000000000000" pitchFamily="2" charset="2"/>
              </a:rPr>
              <a:t>multilayer</a:t>
            </a:r>
            <a:r>
              <a:rPr lang="fi-FI" sz="1600" dirty="0">
                <a:sym typeface="Wingdings" panose="05000000000000000000" pitchFamily="2" charset="2"/>
              </a:rPr>
              <a:t> </a:t>
            </a:r>
            <a:r>
              <a:rPr lang="fi-FI" sz="1600" dirty="0" err="1">
                <a:sym typeface="Wingdings" panose="05000000000000000000" pitchFamily="2" charset="2"/>
              </a:rPr>
              <a:t>structures</a:t>
            </a:r>
            <a:r>
              <a:rPr lang="fi-FI" sz="1600" dirty="0">
                <a:sym typeface="Wingdings" panose="05000000000000000000" pitchFamily="2" charset="2"/>
              </a:rPr>
              <a:t> </a:t>
            </a:r>
            <a:r>
              <a:rPr lang="fi-FI" sz="1600" dirty="0" err="1">
                <a:sym typeface="Wingdings" panose="05000000000000000000" pitchFamily="2" charset="2"/>
              </a:rPr>
              <a:t>down</a:t>
            </a:r>
            <a:r>
              <a:rPr lang="fi-FI" sz="1600" dirty="0">
                <a:sym typeface="Wingdings" panose="05000000000000000000" pitchFamily="2" charset="2"/>
              </a:rPr>
              <a:t> to </a:t>
            </a:r>
            <a:r>
              <a:rPr lang="fi-FI" sz="1600" dirty="0" err="1">
                <a:sym typeface="Wingdings" panose="05000000000000000000" pitchFamily="2" charset="2"/>
              </a:rPr>
              <a:t>several</a:t>
            </a:r>
            <a:r>
              <a:rPr lang="fi-FI" sz="1600" dirty="0">
                <a:sym typeface="Wingdings" panose="05000000000000000000" pitchFamily="2" charset="2"/>
              </a:rPr>
              <a:t> </a:t>
            </a:r>
            <a:r>
              <a:rPr lang="fi-FI" sz="1600" dirty="0" err="1">
                <a:sym typeface="Wingdings" panose="05000000000000000000" pitchFamily="2" charset="2"/>
              </a:rPr>
              <a:t>micrometers</a:t>
            </a:r>
            <a:endParaRPr lang="fi-FI" sz="1600" dirty="0">
              <a:sym typeface="Wingdings" panose="05000000000000000000" pitchFamily="2" charset="2"/>
            </a:endParaRPr>
          </a:p>
          <a:p>
            <a:pPr marL="742950" lvl="1" indent="-285750">
              <a:buFont typeface="Wingdings" panose="05000000000000000000" pitchFamily="2" charset="2"/>
              <a:buChar char="ü"/>
            </a:pPr>
            <a:r>
              <a:rPr lang="fi-FI" sz="1600" dirty="0" err="1">
                <a:sym typeface="Wingdings" panose="05000000000000000000" pitchFamily="2" charset="2"/>
              </a:rPr>
              <a:t>Different</a:t>
            </a:r>
            <a:r>
              <a:rPr lang="fi-FI" sz="1600" dirty="0">
                <a:sym typeface="Wingdings" panose="05000000000000000000" pitchFamily="2" charset="2"/>
              </a:rPr>
              <a:t> </a:t>
            </a:r>
            <a:r>
              <a:rPr lang="fi-FI" sz="1600" dirty="0" err="1">
                <a:sym typeface="Wingdings" panose="05000000000000000000" pitchFamily="2" charset="2"/>
              </a:rPr>
              <a:t>isotopes</a:t>
            </a:r>
            <a:r>
              <a:rPr lang="fi-FI" sz="1600" dirty="0">
                <a:sym typeface="Wingdings" panose="05000000000000000000" pitchFamily="2" charset="2"/>
              </a:rPr>
              <a:t> </a:t>
            </a:r>
            <a:r>
              <a:rPr lang="fi-FI" sz="1600" dirty="0" err="1">
                <a:sym typeface="Wingdings" panose="05000000000000000000" pitchFamily="2" charset="2"/>
              </a:rPr>
              <a:t>can</a:t>
            </a:r>
            <a:r>
              <a:rPr lang="fi-FI" sz="1600" dirty="0">
                <a:sym typeface="Wingdings" panose="05000000000000000000" pitchFamily="2" charset="2"/>
              </a:rPr>
              <a:t> </a:t>
            </a:r>
            <a:r>
              <a:rPr lang="fi-FI" sz="1600" dirty="0" err="1">
                <a:sym typeface="Wingdings" panose="05000000000000000000" pitchFamily="2" charset="2"/>
              </a:rPr>
              <a:t>be</a:t>
            </a:r>
            <a:r>
              <a:rPr lang="fi-FI" sz="1600" dirty="0">
                <a:sym typeface="Wingdings" panose="05000000000000000000" pitchFamily="2" charset="2"/>
              </a:rPr>
              <a:t> </a:t>
            </a:r>
            <a:r>
              <a:rPr lang="fi-FI" sz="1600" dirty="0" err="1">
                <a:sym typeface="Wingdings" panose="05000000000000000000" pitchFamily="2" charset="2"/>
              </a:rPr>
              <a:t>probed</a:t>
            </a:r>
            <a:r>
              <a:rPr lang="fi-FI" sz="1600" dirty="0">
                <a:sym typeface="Wingdings" panose="05000000000000000000" pitchFamily="2" charset="2"/>
              </a:rPr>
              <a:t> (SIMS)  </a:t>
            </a:r>
          </a:p>
          <a:p>
            <a:pPr marL="285750" indent="-285750">
              <a:spcBef>
                <a:spcPts val="600"/>
              </a:spcBef>
              <a:buFont typeface="Arial" panose="020B0604020202020204" pitchFamily="34" charset="0"/>
              <a:buChar char="•"/>
            </a:pPr>
            <a:r>
              <a:rPr lang="fi-FI" b="1" dirty="0">
                <a:solidFill>
                  <a:srgbClr val="0070C0"/>
                </a:solidFill>
                <a:sym typeface="Wingdings" panose="05000000000000000000" pitchFamily="2" charset="2"/>
              </a:rPr>
              <a:t>X-</a:t>
            </a:r>
            <a:r>
              <a:rPr lang="fi-FI" b="1" dirty="0" err="1">
                <a:solidFill>
                  <a:srgbClr val="0070C0"/>
                </a:solidFill>
                <a:sym typeface="Wingdings" panose="05000000000000000000" pitchFamily="2" charset="2"/>
              </a:rPr>
              <a:t>ray</a:t>
            </a:r>
            <a:r>
              <a:rPr lang="fi-FI" b="1" dirty="0">
                <a:solidFill>
                  <a:srgbClr val="0070C0"/>
                </a:solidFill>
                <a:sym typeface="Wingdings" panose="05000000000000000000" pitchFamily="2" charset="2"/>
              </a:rPr>
              <a:t> </a:t>
            </a:r>
            <a:r>
              <a:rPr lang="fi-FI" b="1" dirty="0" err="1">
                <a:solidFill>
                  <a:srgbClr val="0070C0"/>
                </a:solidFill>
                <a:sym typeface="Wingdings" panose="05000000000000000000" pitchFamily="2" charset="2"/>
              </a:rPr>
              <a:t>tools</a:t>
            </a:r>
            <a:r>
              <a:rPr lang="fi-FI" b="1" dirty="0">
                <a:solidFill>
                  <a:srgbClr val="0070C0"/>
                </a:solidFill>
                <a:sym typeface="Wingdings" panose="05000000000000000000" pitchFamily="2" charset="2"/>
              </a:rPr>
              <a:t> </a:t>
            </a:r>
            <a:r>
              <a:rPr lang="fi-FI" dirty="0">
                <a:sym typeface="Wingdings" panose="05000000000000000000" pitchFamily="2" charset="2"/>
              </a:rPr>
              <a:t> 3D </a:t>
            </a:r>
            <a:r>
              <a:rPr lang="fi-FI" dirty="0" err="1">
                <a:sym typeface="Wingdings" panose="05000000000000000000" pitchFamily="2" charset="2"/>
              </a:rPr>
              <a:t>visualisation</a:t>
            </a:r>
            <a:r>
              <a:rPr lang="fi-FI" dirty="0">
                <a:sym typeface="Wingdings" panose="05000000000000000000" pitchFamily="2" charset="2"/>
              </a:rPr>
              <a:t> of </a:t>
            </a:r>
            <a:r>
              <a:rPr lang="fi-FI" dirty="0" err="1">
                <a:sym typeface="Wingdings" panose="05000000000000000000" pitchFamily="2" charset="2"/>
              </a:rPr>
              <a:t>extended</a:t>
            </a:r>
            <a:r>
              <a:rPr lang="fi-FI" dirty="0">
                <a:sym typeface="Wingdings" panose="05000000000000000000" pitchFamily="2" charset="2"/>
              </a:rPr>
              <a:t> (and </a:t>
            </a:r>
            <a:r>
              <a:rPr lang="fi-FI" dirty="0" err="1">
                <a:sym typeface="Wingdings" panose="05000000000000000000" pitchFamily="2" charset="2"/>
              </a:rPr>
              <a:t>complicated</a:t>
            </a:r>
            <a:r>
              <a:rPr lang="fi-FI" dirty="0">
                <a:sym typeface="Wingdings" panose="05000000000000000000" pitchFamily="2" charset="2"/>
              </a:rPr>
              <a:t>) </a:t>
            </a:r>
            <a:r>
              <a:rPr lang="fi-FI" dirty="0" err="1">
                <a:sym typeface="Wingdings" panose="05000000000000000000" pitchFamily="2" charset="2"/>
              </a:rPr>
              <a:t>surfaces</a:t>
            </a:r>
            <a:endParaRPr lang="fi-FI" dirty="0">
              <a:sym typeface="Wingdings" panose="05000000000000000000" pitchFamily="2" charset="2"/>
            </a:endParaRPr>
          </a:p>
          <a:p>
            <a:pPr marL="742950" lvl="1" indent="-285750">
              <a:buFont typeface="Wingdings" panose="05000000000000000000" pitchFamily="2" charset="2"/>
              <a:buChar char="ü"/>
            </a:pPr>
            <a:r>
              <a:rPr lang="fi-FI" sz="1600" dirty="0">
                <a:sym typeface="Wingdings" panose="05000000000000000000" pitchFamily="2" charset="2"/>
              </a:rPr>
              <a:t>IAP – </a:t>
            </a:r>
            <a:r>
              <a:rPr lang="fi-FI" sz="1600" dirty="0" err="1">
                <a:sym typeface="Wingdings" panose="05000000000000000000" pitchFamily="2" charset="2"/>
              </a:rPr>
              <a:t>micro</a:t>
            </a:r>
            <a:r>
              <a:rPr lang="fi-FI" sz="1600" dirty="0">
                <a:sym typeface="Wingdings" panose="05000000000000000000" pitchFamily="2" charset="2"/>
              </a:rPr>
              <a:t> X-</a:t>
            </a:r>
            <a:r>
              <a:rPr lang="fi-FI" sz="1600" dirty="0" err="1">
                <a:sym typeface="Wingdings" panose="05000000000000000000" pitchFamily="2" charset="2"/>
              </a:rPr>
              <a:t>ray</a:t>
            </a:r>
            <a:r>
              <a:rPr lang="fi-FI" sz="1600" dirty="0">
                <a:sym typeface="Wingdings" panose="05000000000000000000" pitchFamily="2" charset="2"/>
              </a:rPr>
              <a:t> </a:t>
            </a:r>
            <a:r>
              <a:rPr lang="fi-FI" sz="1600" dirty="0" err="1">
                <a:sym typeface="Wingdings" panose="05000000000000000000" pitchFamily="2" charset="2"/>
              </a:rPr>
              <a:t>tomography</a:t>
            </a:r>
            <a:r>
              <a:rPr lang="fi-FI" sz="1600" dirty="0">
                <a:sym typeface="Wingdings" panose="05000000000000000000" pitchFamily="2" charset="2"/>
              </a:rPr>
              <a:t> </a:t>
            </a:r>
            <a:r>
              <a:rPr lang="fi-FI" sz="1600" dirty="0" err="1">
                <a:sym typeface="Wingdings" panose="05000000000000000000" pitchFamily="2" charset="2"/>
              </a:rPr>
              <a:t>applied</a:t>
            </a:r>
            <a:r>
              <a:rPr lang="fi-FI" sz="1600" dirty="0">
                <a:sym typeface="Wingdings" panose="05000000000000000000" pitchFamily="2" charset="2"/>
              </a:rPr>
              <a:t> to </a:t>
            </a:r>
            <a:r>
              <a:rPr lang="fi-FI" sz="1600" dirty="0" err="1">
                <a:sym typeface="Wingdings" panose="05000000000000000000" pitchFamily="2" charset="2"/>
              </a:rPr>
              <a:t>monitor</a:t>
            </a:r>
            <a:r>
              <a:rPr lang="fi-FI" sz="1600" dirty="0">
                <a:sym typeface="Wingdings" panose="05000000000000000000" pitchFamily="2" charset="2"/>
              </a:rPr>
              <a:t> </a:t>
            </a:r>
            <a:r>
              <a:rPr lang="fi-FI" sz="1600" dirty="0" err="1">
                <a:sym typeface="Wingdings" panose="05000000000000000000" pitchFamily="2" charset="2"/>
              </a:rPr>
              <a:t>changes</a:t>
            </a:r>
            <a:r>
              <a:rPr lang="fi-FI" sz="1600" dirty="0">
                <a:sym typeface="Wingdings" panose="05000000000000000000" pitchFamily="2" charset="2"/>
              </a:rPr>
              <a:t> in </a:t>
            </a:r>
            <a:r>
              <a:rPr lang="fi-FI" sz="1600" dirty="0" err="1">
                <a:sym typeface="Wingdings" panose="05000000000000000000" pitchFamily="2" charset="2"/>
              </a:rPr>
              <a:t>the</a:t>
            </a:r>
            <a:r>
              <a:rPr lang="fi-FI" sz="1600" dirty="0">
                <a:sym typeface="Wingdings" panose="05000000000000000000" pitchFamily="2" charset="2"/>
              </a:rPr>
              <a:t> </a:t>
            </a:r>
            <a:r>
              <a:rPr lang="fi-FI" sz="1600" dirty="0" err="1">
                <a:sym typeface="Wingdings" panose="05000000000000000000" pitchFamily="2" charset="2"/>
              </a:rPr>
              <a:t>morphology</a:t>
            </a:r>
            <a:r>
              <a:rPr lang="fi-FI" sz="1600" dirty="0">
                <a:sym typeface="Wingdings" panose="05000000000000000000" pitchFamily="2" charset="2"/>
              </a:rPr>
              <a:t> of </a:t>
            </a:r>
            <a:r>
              <a:rPr lang="fi-FI" sz="1600" dirty="0" err="1">
                <a:sym typeface="Wingdings" panose="05000000000000000000" pitchFamily="2" charset="2"/>
              </a:rPr>
              <a:t>various</a:t>
            </a:r>
            <a:r>
              <a:rPr lang="fi-FI" sz="1600" dirty="0">
                <a:sym typeface="Wingdings" panose="05000000000000000000" pitchFamily="2" charset="2"/>
              </a:rPr>
              <a:t> </a:t>
            </a:r>
            <a:r>
              <a:rPr lang="fi-FI" sz="1600" dirty="0" err="1">
                <a:sym typeface="Wingdings" panose="05000000000000000000" pitchFamily="2" charset="2"/>
              </a:rPr>
              <a:t>surfaces</a:t>
            </a:r>
            <a:r>
              <a:rPr lang="fi-FI" sz="1600" dirty="0">
                <a:sym typeface="Wingdings" panose="05000000000000000000" pitchFamily="2" charset="2"/>
              </a:rPr>
              <a:t>, </a:t>
            </a:r>
            <a:r>
              <a:rPr lang="fi-FI" sz="1600" dirty="0" err="1">
                <a:sym typeface="Wingdings" panose="05000000000000000000" pitchFamily="2" charset="2"/>
              </a:rPr>
              <a:t>including</a:t>
            </a:r>
            <a:r>
              <a:rPr lang="fi-FI" sz="1600" dirty="0">
                <a:sym typeface="Wingdings" panose="05000000000000000000" pitchFamily="2" charset="2"/>
              </a:rPr>
              <a:t> </a:t>
            </a:r>
            <a:r>
              <a:rPr lang="fi-FI" sz="1600" dirty="0" err="1">
                <a:sym typeface="Wingdings" panose="05000000000000000000" pitchFamily="2" charset="2"/>
              </a:rPr>
              <a:t>areas</a:t>
            </a:r>
            <a:r>
              <a:rPr lang="fi-FI" sz="1600" dirty="0">
                <a:sym typeface="Wingdings" panose="05000000000000000000" pitchFamily="2" charset="2"/>
              </a:rPr>
              <a:t> of </a:t>
            </a:r>
            <a:r>
              <a:rPr lang="fi-FI" sz="1600" dirty="0" err="1">
                <a:sym typeface="Wingdings" panose="05000000000000000000" pitchFamily="2" charset="2"/>
              </a:rPr>
              <a:t>erosion</a:t>
            </a:r>
            <a:endParaRPr lang="fi-FI" sz="1600" dirty="0">
              <a:sym typeface="Wingdings" panose="05000000000000000000" pitchFamily="2" charset="2"/>
            </a:endParaRPr>
          </a:p>
        </p:txBody>
      </p:sp>
      <p:sp>
        <p:nvSpPr>
          <p:cNvPr id="7" name="TextBox 6">
            <a:extLst>
              <a:ext uri="{FF2B5EF4-FFF2-40B4-BE49-F238E27FC236}">
                <a16:creationId xmlns:a16="http://schemas.microsoft.com/office/drawing/2014/main" id="{33700553-9612-A404-C927-4B09D92E5F98}"/>
              </a:ext>
            </a:extLst>
          </p:cNvPr>
          <p:cNvSpPr txBox="1"/>
          <p:nvPr/>
        </p:nvSpPr>
        <p:spPr bwMode="auto">
          <a:xfrm>
            <a:off x="710106" y="4729449"/>
            <a:ext cx="10771787" cy="646331"/>
          </a:xfrm>
          <a:prstGeom prst="rect">
            <a:avLst/>
          </a:prstGeom>
          <a:noFill/>
        </p:spPr>
        <p:txBody>
          <a:bodyPr wrap="square" rtlCol="0">
            <a:spAutoFit/>
          </a:bodyPr>
          <a:lstStyle/>
          <a:p>
            <a:pPr marL="0" lvl="1"/>
            <a:r>
              <a:rPr lang="fi-FI" b="1" dirty="0">
                <a:sym typeface="Wingdings" panose="05000000000000000000" pitchFamily="2" charset="2"/>
              </a:rPr>
              <a:t>Here </a:t>
            </a:r>
            <a:r>
              <a:rPr lang="fi-FI" b="1" dirty="0" err="1">
                <a:sym typeface="Wingdings" panose="05000000000000000000" pitchFamily="2" charset="2"/>
              </a:rPr>
              <a:t>we</a:t>
            </a:r>
            <a:r>
              <a:rPr lang="fi-FI" b="1" dirty="0">
                <a:sym typeface="Wingdings" panose="05000000000000000000" pitchFamily="2" charset="2"/>
              </a:rPr>
              <a:t> </a:t>
            </a:r>
            <a:r>
              <a:rPr lang="fi-FI" b="1" dirty="0" err="1">
                <a:sym typeface="Wingdings" panose="05000000000000000000" pitchFamily="2" charset="2"/>
              </a:rPr>
              <a:t>need</a:t>
            </a:r>
            <a:r>
              <a:rPr lang="fi-FI" b="1" dirty="0">
                <a:sym typeface="Wingdings" panose="05000000000000000000" pitchFamily="2" charset="2"/>
              </a:rPr>
              <a:t> to </a:t>
            </a:r>
            <a:r>
              <a:rPr lang="fi-FI" b="1" dirty="0" err="1">
                <a:sym typeface="Wingdings" panose="05000000000000000000" pitchFamily="2" charset="2"/>
              </a:rPr>
              <a:t>carefully</a:t>
            </a:r>
            <a:r>
              <a:rPr lang="fi-FI" b="1" dirty="0">
                <a:sym typeface="Wingdings" panose="05000000000000000000" pitchFamily="2" charset="2"/>
              </a:rPr>
              <a:t> </a:t>
            </a:r>
            <a:r>
              <a:rPr lang="fi-FI" b="1" dirty="0" err="1">
                <a:sym typeface="Wingdings" panose="05000000000000000000" pitchFamily="2" charset="2"/>
              </a:rPr>
              <a:t>assess</a:t>
            </a:r>
            <a:r>
              <a:rPr lang="fi-FI" b="1" dirty="0">
                <a:sym typeface="Wingdings" panose="05000000000000000000" pitchFamily="2" charset="2"/>
              </a:rPr>
              <a:t> </a:t>
            </a:r>
            <a:r>
              <a:rPr lang="fi-FI" b="1" dirty="0" err="1">
                <a:sym typeface="Wingdings" panose="05000000000000000000" pitchFamily="2" charset="2"/>
              </a:rPr>
              <a:t>which</a:t>
            </a:r>
            <a:r>
              <a:rPr lang="fi-FI" b="1" dirty="0">
                <a:sym typeface="Wingdings" panose="05000000000000000000" pitchFamily="2" charset="2"/>
              </a:rPr>
              <a:t> </a:t>
            </a:r>
            <a:r>
              <a:rPr lang="fi-FI" b="1" dirty="0" err="1">
                <a:sym typeface="Wingdings" panose="05000000000000000000" pitchFamily="2" charset="2"/>
              </a:rPr>
              <a:t>samples</a:t>
            </a:r>
            <a:r>
              <a:rPr lang="fi-FI" b="1" dirty="0">
                <a:sym typeface="Wingdings" panose="05000000000000000000" pitchFamily="2" charset="2"/>
              </a:rPr>
              <a:t> </a:t>
            </a:r>
            <a:r>
              <a:rPr lang="fi-FI" b="1" dirty="0" err="1">
                <a:sym typeface="Wingdings" panose="05000000000000000000" pitchFamily="2" charset="2"/>
              </a:rPr>
              <a:t>should</a:t>
            </a:r>
            <a:r>
              <a:rPr lang="fi-FI" b="1" dirty="0">
                <a:sym typeface="Wingdings" panose="05000000000000000000" pitchFamily="2" charset="2"/>
              </a:rPr>
              <a:t>/</a:t>
            </a:r>
            <a:r>
              <a:rPr lang="fi-FI" b="1" dirty="0" err="1">
                <a:sym typeface="Wingdings" panose="05000000000000000000" pitchFamily="2" charset="2"/>
              </a:rPr>
              <a:t>can</a:t>
            </a:r>
            <a:r>
              <a:rPr lang="fi-FI" b="1" dirty="0">
                <a:sym typeface="Wingdings" panose="05000000000000000000" pitchFamily="2" charset="2"/>
              </a:rPr>
              <a:t> </a:t>
            </a:r>
            <a:r>
              <a:rPr lang="fi-FI" b="1" dirty="0" err="1">
                <a:sym typeface="Wingdings" panose="05000000000000000000" pitchFamily="2" charset="2"/>
              </a:rPr>
              <a:t>be</a:t>
            </a:r>
            <a:r>
              <a:rPr lang="fi-FI" b="1" dirty="0">
                <a:sym typeface="Wingdings" panose="05000000000000000000" pitchFamily="2" charset="2"/>
              </a:rPr>
              <a:t> </a:t>
            </a:r>
            <a:r>
              <a:rPr lang="fi-FI" b="1" dirty="0" err="1">
                <a:sym typeface="Wingdings" panose="05000000000000000000" pitchFamily="2" charset="2"/>
              </a:rPr>
              <a:t>analysed</a:t>
            </a:r>
            <a:r>
              <a:rPr lang="fi-FI" b="1" dirty="0">
                <a:sym typeface="Wingdings" panose="05000000000000000000" pitchFamily="2" charset="2"/>
              </a:rPr>
              <a:t> </a:t>
            </a:r>
            <a:r>
              <a:rPr lang="fi-FI" b="1" dirty="0" err="1">
                <a:sym typeface="Wingdings" panose="05000000000000000000" pitchFamily="2" charset="2"/>
              </a:rPr>
              <a:t>by</a:t>
            </a:r>
            <a:r>
              <a:rPr lang="fi-FI" b="1" dirty="0">
                <a:sym typeface="Wingdings" panose="05000000000000000000" pitchFamily="2" charset="2"/>
              </a:rPr>
              <a:t> </a:t>
            </a:r>
            <a:r>
              <a:rPr lang="fi-FI" b="1" dirty="0" err="1">
                <a:sym typeface="Wingdings" panose="05000000000000000000" pitchFamily="2" charset="2"/>
              </a:rPr>
              <a:t>which</a:t>
            </a:r>
            <a:r>
              <a:rPr lang="fi-FI" b="1" dirty="0">
                <a:sym typeface="Wingdings" panose="05000000000000000000" pitchFamily="2" charset="2"/>
              </a:rPr>
              <a:t> </a:t>
            </a:r>
            <a:r>
              <a:rPr lang="fi-FI" b="1" dirty="0" err="1">
                <a:sym typeface="Wingdings" panose="05000000000000000000" pitchFamily="2" charset="2"/>
              </a:rPr>
              <a:t>technique</a:t>
            </a:r>
            <a:r>
              <a:rPr lang="fi-FI" b="1" dirty="0">
                <a:sym typeface="Wingdings" panose="05000000000000000000" pitchFamily="2" charset="2"/>
              </a:rPr>
              <a:t> and in </a:t>
            </a:r>
            <a:r>
              <a:rPr lang="fi-FI" b="1" dirty="0" err="1">
                <a:sym typeface="Wingdings" panose="05000000000000000000" pitchFamily="2" charset="2"/>
              </a:rPr>
              <a:t>which</a:t>
            </a:r>
            <a:r>
              <a:rPr lang="fi-FI" b="1" dirty="0">
                <a:sym typeface="Wingdings" panose="05000000000000000000" pitchFamily="2" charset="2"/>
              </a:rPr>
              <a:t> </a:t>
            </a:r>
            <a:r>
              <a:rPr lang="fi-FI" b="1" dirty="0" err="1">
                <a:sym typeface="Wingdings" panose="05000000000000000000" pitchFamily="2" charset="2"/>
              </a:rPr>
              <a:t>order</a:t>
            </a:r>
            <a:r>
              <a:rPr lang="fi-FI" b="1" dirty="0">
                <a:sym typeface="Wingdings" panose="05000000000000000000" pitchFamily="2" charset="2"/>
              </a:rPr>
              <a:t> to </a:t>
            </a:r>
            <a:r>
              <a:rPr lang="fi-FI" b="1" dirty="0" err="1">
                <a:sym typeface="Wingdings" panose="05000000000000000000" pitchFamily="2" charset="2"/>
              </a:rPr>
              <a:t>obtain</a:t>
            </a:r>
            <a:r>
              <a:rPr lang="fi-FI" b="1" dirty="0">
                <a:sym typeface="Wingdings" panose="05000000000000000000" pitchFamily="2" charset="2"/>
              </a:rPr>
              <a:t> </a:t>
            </a:r>
            <a:r>
              <a:rPr lang="fi-FI" b="1" dirty="0" err="1">
                <a:sym typeface="Wingdings" panose="05000000000000000000" pitchFamily="2" charset="2"/>
              </a:rPr>
              <a:t>the</a:t>
            </a:r>
            <a:r>
              <a:rPr lang="fi-FI" b="1" dirty="0">
                <a:sym typeface="Wingdings" panose="05000000000000000000" pitchFamily="2" charset="2"/>
              </a:rPr>
              <a:t> </a:t>
            </a:r>
            <a:r>
              <a:rPr lang="fi-FI" b="1" dirty="0" err="1">
                <a:sym typeface="Wingdings" panose="05000000000000000000" pitchFamily="2" charset="2"/>
              </a:rPr>
              <a:t>information</a:t>
            </a:r>
            <a:r>
              <a:rPr lang="fi-FI" b="1" dirty="0">
                <a:sym typeface="Wingdings" panose="05000000000000000000" pitchFamily="2" charset="2"/>
              </a:rPr>
              <a:t> </a:t>
            </a:r>
            <a:r>
              <a:rPr lang="fi-FI" b="1" dirty="0" err="1">
                <a:sym typeface="Wingdings" panose="05000000000000000000" pitchFamily="2" charset="2"/>
              </a:rPr>
              <a:t>that</a:t>
            </a:r>
            <a:r>
              <a:rPr lang="fi-FI" b="1" dirty="0">
                <a:sym typeface="Wingdings" panose="05000000000000000000" pitchFamily="2" charset="2"/>
              </a:rPr>
              <a:t> </a:t>
            </a:r>
            <a:r>
              <a:rPr lang="fi-FI" b="1" dirty="0" err="1">
                <a:sym typeface="Wingdings" panose="05000000000000000000" pitchFamily="2" charset="2"/>
              </a:rPr>
              <a:t>helps</a:t>
            </a:r>
            <a:r>
              <a:rPr lang="fi-FI" b="1" dirty="0">
                <a:sym typeface="Wingdings" panose="05000000000000000000" pitchFamily="2" charset="2"/>
              </a:rPr>
              <a:t> us in </a:t>
            </a:r>
            <a:r>
              <a:rPr lang="fi-FI" b="1" dirty="0" err="1">
                <a:sym typeface="Wingdings" panose="05000000000000000000" pitchFamily="2" charset="2"/>
              </a:rPr>
              <a:t>determining</a:t>
            </a:r>
            <a:r>
              <a:rPr lang="fi-FI" b="1" dirty="0">
                <a:sym typeface="Wingdings" panose="05000000000000000000" pitchFamily="2" charset="2"/>
              </a:rPr>
              <a:t> W </a:t>
            </a:r>
            <a:r>
              <a:rPr lang="fi-FI" b="1" dirty="0" err="1">
                <a:sym typeface="Wingdings" panose="05000000000000000000" pitchFamily="2" charset="2"/>
              </a:rPr>
              <a:t>erosion</a:t>
            </a:r>
            <a:r>
              <a:rPr lang="fi-FI" b="1" dirty="0">
                <a:sym typeface="Wingdings" panose="05000000000000000000" pitchFamily="2" charset="2"/>
              </a:rPr>
              <a:t> and deposition</a:t>
            </a:r>
            <a:endParaRPr lang="fi-FI" dirty="0">
              <a:sym typeface="Wingdings" panose="05000000000000000000" pitchFamily="2" charset="2"/>
            </a:endParaRPr>
          </a:p>
        </p:txBody>
      </p:sp>
    </p:spTree>
    <p:extLst>
      <p:ext uri="{BB962C8B-B14F-4D97-AF65-F5344CB8AC3E}">
        <p14:creationId xmlns:p14="http://schemas.microsoft.com/office/powerpoint/2010/main" val="229391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972C17-1E5F-1949-4B6E-026DC25C2A5A}"/>
              </a:ext>
            </a:extLst>
          </p:cNvPr>
          <p:cNvSpPr>
            <a:spLocks noGrp="1"/>
          </p:cNvSpPr>
          <p:nvPr>
            <p:ph type="ftr" sz="quarter" idx="11"/>
          </p:nvPr>
        </p:nvSpPr>
        <p:spPr/>
        <p:txBody>
          <a:bodyPr/>
          <a:lstStyle/>
          <a:p>
            <a:pPr>
              <a:defRPr/>
            </a:pPr>
            <a:r>
              <a:rPr lang="en-GB" dirty="0">
                <a:solidFill>
                  <a:prstClr val="white"/>
                </a:solidFill>
              </a:rPr>
              <a:t>A. Hakola| WPTE-WPPWIE technical meeting | 18 September 2024</a:t>
            </a:r>
            <a:endParaRPr lang="en-GB" dirty="0"/>
          </a:p>
        </p:txBody>
      </p:sp>
      <p:sp>
        <p:nvSpPr>
          <p:cNvPr id="4" name="Slide Number Placeholder 3">
            <a:extLst>
              <a:ext uri="{FF2B5EF4-FFF2-40B4-BE49-F238E27FC236}">
                <a16:creationId xmlns:a16="http://schemas.microsoft.com/office/drawing/2014/main" id="{9B0AA2D2-BDF9-138C-1C91-EA39FE2262D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sp>
        <p:nvSpPr>
          <p:cNvPr id="5" name="Titre 1">
            <a:extLst>
              <a:ext uri="{FF2B5EF4-FFF2-40B4-BE49-F238E27FC236}">
                <a16:creationId xmlns:a16="http://schemas.microsoft.com/office/drawing/2014/main" id="{62CB5F23-9B95-D3A8-D250-21501A15E238}"/>
              </a:ext>
            </a:extLst>
          </p:cNvPr>
          <p:cNvSpPr>
            <a:spLocks noGrp="1"/>
          </p:cNvSpPr>
          <p:nvPr>
            <p:ph type="title"/>
          </p:nvPr>
        </p:nvSpPr>
        <p:spPr>
          <a:xfrm>
            <a:off x="983432" y="192515"/>
            <a:ext cx="9451776" cy="457200"/>
          </a:xfrm>
        </p:spPr>
        <p:txBody>
          <a:bodyPr/>
          <a:lstStyle/>
          <a:p>
            <a:r>
              <a:rPr lang="fr-FR" i="1" dirty="0"/>
              <a:t>In situ </a:t>
            </a:r>
            <a:r>
              <a:rPr lang="fr-FR" dirty="0" err="1"/>
              <a:t>analysis</a:t>
            </a:r>
            <a:r>
              <a:rPr lang="fr-FR" dirty="0"/>
              <a:t> of W sources – </a:t>
            </a:r>
            <a:r>
              <a:rPr lang="fr-FR" dirty="0" err="1"/>
              <a:t>gross</a:t>
            </a:r>
            <a:r>
              <a:rPr lang="fr-FR" dirty="0"/>
              <a:t> </a:t>
            </a:r>
            <a:r>
              <a:rPr lang="fr-FR" dirty="0" err="1"/>
              <a:t>erosion</a:t>
            </a:r>
            <a:endParaRPr lang="fr-FR" dirty="0"/>
          </a:p>
        </p:txBody>
      </p:sp>
      <p:pic>
        <p:nvPicPr>
          <p:cNvPr id="7" name="Picture 6">
            <a:extLst>
              <a:ext uri="{FF2B5EF4-FFF2-40B4-BE49-F238E27FC236}">
                <a16:creationId xmlns:a16="http://schemas.microsoft.com/office/drawing/2014/main" id="{8A89C5E9-5DE0-6699-EA7E-CABF6AA79527}"/>
              </a:ext>
            </a:extLst>
          </p:cNvPr>
          <p:cNvPicPr>
            <a:picLocks noChangeAspect="1"/>
          </p:cNvPicPr>
          <p:nvPr/>
        </p:nvPicPr>
        <p:blipFill>
          <a:blip r:embed="rId3"/>
          <a:stretch>
            <a:fillRect/>
          </a:stretch>
        </p:blipFill>
        <p:spPr>
          <a:xfrm>
            <a:off x="3672523" y="1301106"/>
            <a:ext cx="2513704" cy="2204642"/>
          </a:xfrm>
          <a:prstGeom prst="rect">
            <a:avLst/>
          </a:prstGeom>
        </p:spPr>
      </p:pic>
      <p:sp>
        <p:nvSpPr>
          <p:cNvPr id="8" name="TextBox 7">
            <a:extLst>
              <a:ext uri="{FF2B5EF4-FFF2-40B4-BE49-F238E27FC236}">
                <a16:creationId xmlns:a16="http://schemas.microsoft.com/office/drawing/2014/main" id="{BFCD7B1F-872C-8428-6DD5-A3D3E88F37E6}"/>
              </a:ext>
            </a:extLst>
          </p:cNvPr>
          <p:cNvSpPr txBox="1"/>
          <p:nvPr/>
        </p:nvSpPr>
        <p:spPr bwMode="auto">
          <a:xfrm>
            <a:off x="6082408" y="1330268"/>
            <a:ext cx="2589343" cy="584775"/>
          </a:xfrm>
          <a:prstGeom prst="rect">
            <a:avLst/>
          </a:prstGeom>
          <a:noFill/>
        </p:spPr>
        <p:txBody>
          <a:bodyPr wrap="square" rtlCol="0">
            <a:spAutoFit/>
          </a:bodyPr>
          <a:lstStyle/>
          <a:p>
            <a:r>
              <a:rPr lang="fi-FI" sz="1600" dirty="0" err="1"/>
              <a:t>Example</a:t>
            </a:r>
            <a:r>
              <a:rPr lang="fi-FI" sz="1600" dirty="0"/>
              <a:t> of W </a:t>
            </a:r>
            <a:r>
              <a:rPr lang="fi-FI" sz="1600" dirty="0" err="1"/>
              <a:t>source</a:t>
            </a:r>
            <a:r>
              <a:rPr lang="fi-FI" sz="1600" dirty="0"/>
              <a:t> </a:t>
            </a:r>
            <a:r>
              <a:rPr lang="fi-FI" sz="1600" dirty="0" err="1"/>
              <a:t>rate</a:t>
            </a:r>
            <a:r>
              <a:rPr lang="fi-FI" sz="1600" dirty="0"/>
              <a:t> (AUG </a:t>
            </a:r>
            <a:r>
              <a:rPr lang="fi-FI" sz="1600" dirty="0" err="1"/>
              <a:t>limiter</a:t>
            </a:r>
            <a:r>
              <a:rPr lang="fi-FI" sz="1600" dirty="0"/>
              <a:t>) </a:t>
            </a:r>
            <a:r>
              <a:rPr lang="fi-FI" sz="1600" dirty="0" err="1"/>
              <a:t>during</a:t>
            </a:r>
            <a:r>
              <a:rPr lang="fi-FI" sz="1600" dirty="0"/>
              <a:t> an ELM</a:t>
            </a:r>
          </a:p>
        </p:txBody>
      </p:sp>
      <p:pic>
        <p:nvPicPr>
          <p:cNvPr id="10" name="Picture 9">
            <a:extLst>
              <a:ext uri="{FF2B5EF4-FFF2-40B4-BE49-F238E27FC236}">
                <a16:creationId xmlns:a16="http://schemas.microsoft.com/office/drawing/2014/main" id="{21410C74-CFFF-372D-DC0E-5AA788B1CE30}"/>
              </a:ext>
            </a:extLst>
          </p:cNvPr>
          <p:cNvPicPr>
            <a:picLocks noChangeAspect="1"/>
          </p:cNvPicPr>
          <p:nvPr/>
        </p:nvPicPr>
        <p:blipFill>
          <a:blip r:embed="rId4"/>
          <a:stretch>
            <a:fillRect/>
          </a:stretch>
        </p:blipFill>
        <p:spPr>
          <a:xfrm>
            <a:off x="9464417" y="1372923"/>
            <a:ext cx="2678841" cy="2103837"/>
          </a:xfrm>
          <a:prstGeom prst="rect">
            <a:avLst/>
          </a:prstGeom>
        </p:spPr>
      </p:pic>
      <p:sp>
        <p:nvSpPr>
          <p:cNvPr id="11" name="TextBox 10">
            <a:extLst>
              <a:ext uri="{FF2B5EF4-FFF2-40B4-BE49-F238E27FC236}">
                <a16:creationId xmlns:a16="http://schemas.microsoft.com/office/drawing/2014/main" id="{ED2FAAC6-29DC-854C-A04D-7A13CD9C2AF4}"/>
              </a:ext>
            </a:extLst>
          </p:cNvPr>
          <p:cNvSpPr txBox="1"/>
          <p:nvPr/>
        </p:nvSpPr>
        <p:spPr bwMode="auto">
          <a:xfrm>
            <a:off x="6619460" y="2376156"/>
            <a:ext cx="2844957" cy="830997"/>
          </a:xfrm>
          <a:prstGeom prst="rect">
            <a:avLst/>
          </a:prstGeom>
          <a:noFill/>
        </p:spPr>
        <p:txBody>
          <a:bodyPr wrap="square" rtlCol="0">
            <a:spAutoFit/>
          </a:bodyPr>
          <a:lstStyle/>
          <a:p>
            <a:r>
              <a:rPr lang="fi-FI" sz="1600" dirty="0" err="1"/>
              <a:t>Limiter</a:t>
            </a:r>
            <a:r>
              <a:rPr lang="fi-FI" sz="1600" dirty="0"/>
              <a:t> vs. </a:t>
            </a:r>
            <a:r>
              <a:rPr lang="fi-FI" sz="1600" dirty="0" err="1"/>
              <a:t>heat-shield</a:t>
            </a:r>
            <a:r>
              <a:rPr lang="fi-FI" sz="1600" dirty="0"/>
              <a:t> W </a:t>
            </a:r>
            <a:r>
              <a:rPr lang="fi-FI" sz="1600" dirty="0" err="1"/>
              <a:t>source</a:t>
            </a:r>
            <a:r>
              <a:rPr lang="fi-FI" sz="1600" dirty="0"/>
              <a:t> </a:t>
            </a:r>
            <a:r>
              <a:rPr lang="fi-FI" sz="1600" dirty="0" err="1"/>
              <a:t>from</a:t>
            </a:r>
            <a:r>
              <a:rPr lang="fi-FI" sz="1600" dirty="0"/>
              <a:t> AUG </a:t>
            </a:r>
            <a:r>
              <a:rPr lang="fi-FI" sz="1600" dirty="0" err="1"/>
              <a:t>with</a:t>
            </a:r>
            <a:r>
              <a:rPr lang="fi-FI" sz="1600" dirty="0"/>
              <a:t> </a:t>
            </a:r>
            <a:r>
              <a:rPr lang="fi-FI" sz="1600" dirty="0" err="1"/>
              <a:t>relative</a:t>
            </a:r>
            <a:r>
              <a:rPr lang="fi-FI" sz="1600" dirty="0"/>
              <a:t> </a:t>
            </a:r>
            <a:r>
              <a:rPr lang="fi-FI" sz="1600" dirty="0" err="1"/>
              <a:t>distance</a:t>
            </a:r>
            <a:r>
              <a:rPr lang="fi-FI" sz="1600" dirty="0"/>
              <a:t> </a:t>
            </a:r>
            <a:r>
              <a:rPr lang="fi-FI" sz="1600" dirty="0" err="1"/>
              <a:t>from</a:t>
            </a:r>
            <a:r>
              <a:rPr lang="fi-FI" sz="1600" dirty="0"/>
              <a:t> </a:t>
            </a:r>
            <a:r>
              <a:rPr lang="fi-FI" sz="1600" dirty="0" err="1"/>
              <a:t>the</a:t>
            </a:r>
            <a:r>
              <a:rPr lang="fi-FI" sz="1600" dirty="0"/>
              <a:t> </a:t>
            </a:r>
            <a:r>
              <a:rPr lang="fi-FI" sz="1600" dirty="0" err="1"/>
              <a:t>separatrix</a:t>
            </a:r>
            <a:endParaRPr lang="fi-FI" sz="1600" dirty="0"/>
          </a:p>
        </p:txBody>
      </p:sp>
      <p:pic>
        <p:nvPicPr>
          <p:cNvPr id="13" name="Picture 12">
            <a:extLst>
              <a:ext uri="{FF2B5EF4-FFF2-40B4-BE49-F238E27FC236}">
                <a16:creationId xmlns:a16="http://schemas.microsoft.com/office/drawing/2014/main" id="{72AACB7D-488A-F351-52B3-02F571792AD9}"/>
              </a:ext>
            </a:extLst>
          </p:cNvPr>
          <p:cNvPicPr>
            <a:picLocks noChangeAspect="1"/>
          </p:cNvPicPr>
          <p:nvPr/>
        </p:nvPicPr>
        <p:blipFill>
          <a:blip r:embed="rId5"/>
          <a:stretch>
            <a:fillRect/>
          </a:stretch>
        </p:blipFill>
        <p:spPr>
          <a:xfrm>
            <a:off x="174397" y="1368040"/>
            <a:ext cx="2789162" cy="3413178"/>
          </a:xfrm>
          <a:prstGeom prst="rect">
            <a:avLst/>
          </a:prstGeom>
        </p:spPr>
      </p:pic>
      <p:sp>
        <p:nvSpPr>
          <p:cNvPr id="14" name="TextBox 13">
            <a:extLst>
              <a:ext uri="{FF2B5EF4-FFF2-40B4-BE49-F238E27FC236}">
                <a16:creationId xmlns:a16="http://schemas.microsoft.com/office/drawing/2014/main" id="{F9C5427E-4A2D-8BB4-76FD-8A14830BE68B}"/>
              </a:ext>
            </a:extLst>
          </p:cNvPr>
          <p:cNvSpPr txBox="1"/>
          <p:nvPr/>
        </p:nvSpPr>
        <p:spPr bwMode="auto">
          <a:xfrm>
            <a:off x="347870" y="4781218"/>
            <a:ext cx="2678841" cy="584775"/>
          </a:xfrm>
          <a:prstGeom prst="rect">
            <a:avLst/>
          </a:prstGeom>
          <a:noFill/>
        </p:spPr>
        <p:txBody>
          <a:bodyPr wrap="square" rtlCol="0">
            <a:spAutoFit/>
          </a:bodyPr>
          <a:lstStyle/>
          <a:p>
            <a:r>
              <a:rPr lang="fi-FI" sz="1600" dirty="0"/>
              <a:t>W </a:t>
            </a:r>
            <a:r>
              <a:rPr lang="fi-FI" sz="1600" dirty="0" err="1"/>
              <a:t>source</a:t>
            </a:r>
            <a:r>
              <a:rPr lang="fi-FI" sz="1600" dirty="0"/>
              <a:t> </a:t>
            </a:r>
            <a:r>
              <a:rPr lang="fi-FI" sz="1600" dirty="0" err="1"/>
              <a:t>from</a:t>
            </a:r>
            <a:r>
              <a:rPr lang="fi-FI" sz="1600" dirty="0"/>
              <a:t> JET </a:t>
            </a:r>
            <a:r>
              <a:rPr lang="fi-FI" sz="1600" dirty="0" err="1"/>
              <a:t>divertor</a:t>
            </a:r>
            <a:r>
              <a:rPr lang="fi-FI" sz="1600" dirty="0"/>
              <a:t> as a </a:t>
            </a:r>
            <a:r>
              <a:rPr lang="fi-FI" sz="1600" dirty="0" err="1"/>
              <a:t>function</a:t>
            </a:r>
            <a:r>
              <a:rPr lang="fi-FI" sz="1600" dirty="0"/>
              <a:t> of ELM </a:t>
            </a:r>
            <a:r>
              <a:rPr lang="fi-FI" sz="1600" dirty="0" err="1"/>
              <a:t>frequency</a:t>
            </a:r>
            <a:endParaRPr lang="fi-FI" sz="1600" dirty="0"/>
          </a:p>
        </p:txBody>
      </p:sp>
      <p:pic>
        <p:nvPicPr>
          <p:cNvPr id="16" name="Picture 15">
            <a:extLst>
              <a:ext uri="{FF2B5EF4-FFF2-40B4-BE49-F238E27FC236}">
                <a16:creationId xmlns:a16="http://schemas.microsoft.com/office/drawing/2014/main" id="{07F975F4-F566-C997-B86F-34F856A3AA80}"/>
              </a:ext>
            </a:extLst>
          </p:cNvPr>
          <p:cNvPicPr>
            <a:picLocks noChangeAspect="1"/>
          </p:cNvPicPr>
          <p:nvPr/>
        </p:nvPicPr>
        <p:blipFill>
          <a:blip r:embed="rId6"/>
          <a:stretch>
            <a:fillRect/>
          </a:stretch>
        </p:blipFill>
        <p:spPr>
          <a:xfrm>
            <a:off x="3396538" y="3476760"/>
            <a:ext cx="4512993" cy="2943626"/>
          </a:xfrm>
          <a:prstGeom prst="rect">
            <a:avLst/>
          </a:prstGeom>
        </p:spPr>
      </p:pic>
      <p:sp>
        <p:nvSpPr>
          <p:cNvPr id="17" name="TextBox 16">
            <a:extLst>
              <a:ext uri="{FF2B5EF4-FFF2-40B4-BE49-F238E27FC236}">
                <a16:creationId xmlns:a16="http://schemas.microsoft.com/office/drawing/2014/main" id="{FA86587C-F872-468F-46BC-876408870349}"/>
              </a:ext>
            </a:extLst>
          </p:cNvPr>
          <p:cNvSpPr txBox="1"/>
          <p:nvPr/>
        </p:nvSpPr>
        <p:spPr bwMode="auto">
          <a:xfrm>
            <a:off x="7879086" y="3575890"/>
            <a:ext cx="3521097" cy="830997"/>
          </a:xfrm>
          <a:prstGeom prst="rect">
            <a:avLst/>
          </a:prstGeom>
          <a:noFill/>
        </p:spPr>
        <p:txBody>
          <a:bodyPr wrap="square" rtlCol="0">
            <a:spAutoFit/>
          </a:bodyPr>
          <a:lstStyle/>
          <a:p>
            <a:r>
              <a:rPr lang="fi-FI" sz="1600" dirty="0"/>
              <a:t>WEST W </a:t>
            </a:r>
            <a:r>
              <a:rPr lang="fi-FI" sz="1600" dirty="0" err="1"/>
              <a:t>source</a:t>
            </a:r>
            <a:r>
              <a:rPr lang="fi-FI" sz="1600" dirty="0"/>
              <a:t> as a </a:t>
            </a:r>
            <a:r>
              <a:rPr lang="fi-FI" sz="1600" dirty="0" err="1"/>
              <a:t>function</a:t>
            </a:r>
            <a:r>
              <a:rPr lang="fi-FI" sz="1600" dirty="0"/>
              <a:t> of </a:t>
            </a:r>
            <a:r>
              <a:rPr lang="fi-FI" sz="1600" dirty="0" err="1"/>
              <a:t>power</a:t>
            </a:r>
            <a:r>
              <a:rPr lang="fi-FI" sz="1600" dirty="0"/>
              <a:t> </a:t>
            </a:r>
            <a:r>
              <a:rPr lang="fi-FI" sz="1600" dirty="0" err="1"/>
              <a:t>across</a:t>
            </a:r>
            <a:r>
              <a:rPr lang="fi-FI" sz="1600" dirty="0"/>
              <a:t> </a:t>
            </a:r>
            <a:r>
              <a:rPr lang="fi-FI" sz="1600" dirty="0" err="1"/>
              <a:t>the</a:t>
            </a:r>
            <a:r>
              <a:rPr lang="fi-FI" sz="1600" dirty="0"/>
              <a:t> </a:t>
            </a:r>
            <a:r>
              <a:rPr lang="fi-FI" sz="1600" dirty="0" err="1"/>
              <a:t>separatrix</a:t>
            </a:r>
            <a:r>
              <a:rPr lang="fi-FI" sz="1600" dirty="0"/>
              <a:t> </a:t>
            </a:r>
            <a:r>
              <a:rPr lang="fi-FI" sz="1600" dirty="0" err="1"/>
              <a:t>together</a:t>
            </a:r>
            <a:r>
              <a:rPr lang="fi-FI" sz="1600" dirty="0"/>
              <a:t> </a:t>
            </a:r>
            <a:r>
              <a:rPr lang="fi-FI" sz="1600" dirty="0" err="1"/>
              <a:t>with</a:t>
            </a:r>
            <a:r>
              <a:rPr lang="fi-FI" sz="1600" dirty="0"/>
              <a:t> </a:t>
            </a:r>
            <a:r>
              <a:rPr lang="fi-FI" sz="1600" dirty="0" err="1"/>
              <a:t>simulation</a:t>
            </a:r>
            <a:r>
              <a:rPr lang="fi-FI" sz="1600" dirty="0"/>
              <a:t> </a:t>
            </a:r>
            <a:r>
              <a:rPr lang="fi-FI" sz="1600" dirty="0" err="1"/>
              <a:t>results</a:t>
            </a:r>
            <a:endParaRPr lang="fi-FI" sz="1600" dirty="0"/>
          </a:p>
        </p:txBody>
      </p:sp>
      <p:sp>
        <p:nvSpPr>
          <p:cNvPr id="18" name="TextBox 17">
            <a:extLst>
              <a:ext uri="{FF2B5EF4-FFF2-40B4-BE49-F238E27FC236}">
                <a16:creationId xmlns:a16="http://schemas.microsoft.com/office/drawing/2014/main" id="{8132E3D9-2A8F-99CC-96C9-4120AB3F57E0}"/>
              </a:ext>
            </a:extLst>
          </p:cNvPr>
          <p:cNvSpPr txBox="1"/>
          <p:nvPr/>
        </p:nvSpPr>
        <p:spPr bwMode="auto">
          <a:xfrm>
            <a:off x="347870" y="904461"/>
            <a:ext cx="11738586" cy="369332"/>
          </a:xfrm>
          <a:prstGeom prst="rect">
            <a:avLst/>
          </a:prstGeom>
          <a:noFill/>
        </p:spPr>
        <p:txBody>
          <a:bodyPr wrap="square" rtlCol="0">
            <a:spAutoFit/>
          </a:bodyPr>
          <a:lstStyle/>
          <a:p>
            <a:pPr marL="0" indent="0">
              <a:buFont typeface="Arial"/>
              <a:buNone/>
            </a:pPr>
            <a:r>
              <a:rPr lang="en-US" sz="1800" b="1" dirty="0">
                <a:solidFill>
                  <a:srgbClr val="1F497D"/>
                </a:solidFill>
              </a:rPr>
              <a:t>W sources can be routinely measured and analyzed from spectroscopy data in multiple machines</a:t>
            </a:r>
            <a:endParaRPr lang="en-US" sz="1800" dirty="0"/>
          </a:p>
        </p:txBody>
      </p:sp>
      <p:sp>
        <p:nvSpPr>
          <p:cNvPr id="19" name="TextBox 18">
            <a:extLst>
              <a:ext uri="{FF2B5EF4-FFF2-40B4-BE49-F238E27FC236}">
                <a16:creationId xmlns:a16="http://schemas.microsoft.com/office/drawing/2014/main" id="{B352698C-8603-7026-7D21-283094B06C1D}"/>
              </a:ext>
            </a:extLst>
          </p:cNvPr>
          <p:cNvSpPr txBox="1"/>
          <p:nvPr/>
        </p:nvSpPr>
        <p:spPr bwMode="auto">
          <a:xfrm>
            <a:off x="6241749" y="2037899"/>
            <a:ext cx="2678841" cy="307777"/>
          </a:xfrm>
          <a:prstGeom prst="rect">
            <a:avLst/>
          </a:prstGeom>
          <a:noFill/>
        </p:spPr>
        <p:txBody>
          <a:bodyPr wrap="square" rtlCol="0">
            <a:spAutoFit/>
          </a:bodyPr>
          <a:lstStyle/>
          <a:p>
            <a:r>
              <a:rPr lang="fi-FI" sz="1400" b="1" dirty="0"/>
              <a:t>R. Dux et al. </a:t>
            </a:r>
            <a:r>
              <a:rPr lang="it-IT" sz="1400" b="1" dirty="0" err="1"/>
              <a:t>Nucl</a:t>
            </a:r>
            <a:r>
              <a:rPr lang="it-IT" sz="1400" b="1" dirty="0"/>
              <a:t>. Fusion (2011)</a:t>
            </a:r>
            <a:endParaRPr lang="fi-FI" sz="1400" b="1" dirty="0"/>
          </a:p>
        </p:txBody>
      </p:sp>
      <p:sp>
        <p:nvSpPr>
          <p:cNvPr id="20" name="TextBox 19">
            <a:extLst>
              <a:ext uri="{FF2B5EF4-FFF2-40B4-BE49-F238E27FC236}">
                <a16:creationId xmlns:a16="http://schemas.microsoft.com/office/drawing/2014/main" id="{54280D9B-53BF-D2F5-E98F-23D69D21FA4B}"/>
              </a:ext>
            </a:extLst>
          </p:cNvPr>
          <p:cNvSpPr txBox="1"/>
          <p:nvPr/>
        </p:nvSpPr>
        <p:spPr bwMode="auto">
          <a:xfrm>
            <a:off x="347870" y="5433636"/>
            <a:ext cx="2678841" cy="307777"/>
          </a:xfrm>
          <a:prstGeom prst="rect">
            <a:avLst/>
          </a:prstGeom>
          <a:noFill/>
        </p:spPr>
        <p:txBody>
          <a:bodyPr wrap="square" rtlCol="0">
            <a:spAutoFit/>
          </a:bodyPr>
          <a:lstStyle/>
          <a:p>
            <a:r>
              <a:rPr lang="fr-FR" sz="1400" b="1" dirty="0"/>
              <a:t>A. Huber et al. Phys. </a:t>
            </a:r>
            <a:r>
              <a:rPr lang="fr-FR" sz="1400" b="1" dirty="0" err="1"/>
              <a:t>Scr</a:t>
            </a:r>
            <a:r>
              <a:rPr lang="fr-FR" sz="1400" b="1" dirty="0"/>
              <a:t>. (2021)</a:t>
            </a:r>
            <a:endParaRPr lang="fi-FI" sz="1400" b="1" dirty="0"/>
          </a:p>
        </p:txBody>
      </p:sp>
      <p:sp>
        <p:nvSpPr>
          <p:cNvPr id="21" name="TextBox 20">
            <a:extLst>
              <a:ext uri="{FF2B5EF4-FFF2-40B4-BE49-F238E27FC236}">
                <a16:creationId xmlns:a16="http://schemas.microsoft.com/office/drawing/2014/main" id="{2F2CBF6A-D3D5-D9DE-2E91-3347331AED7C}"/>
              </a:ext>
            </a:extLst>
          </p:cNvPr>
          <p:cNvSpPr txBox="1"/>
          <p:nvPr/>
        </p:nvSpPr>
        <p:spPr bwMode="auto">
          <a:xfrm>
            <a:off x="7909531" y="4345772"/>
            <a:ext cx="3365002" cy="523220"/>
          </a:xfrm>
          <a:prstGeom prst="rect">
            <a:avLst/>
          </a:prstGeom>
          <a:noFill/>
        </p:spPr>
        <p:txBody>
          <a:bodyPr wrap="square" rtlCol="0">
            <a:spAutoFit/>
          </a:bodyPr>
          <a:lstStyle/>
          <a:p>
            <a:r>
              <a:rPr lang="fi-FI" sz="1400" b="1" dirty="0"/>
              <a:t>C. C. Klepper et al. Plasma </a:t>
            </a:r>
            <a:r>
              <a:rPr lang="fi-FI" sz="1400" b="1" dirty="0" err="1"/>
              <a:t>Phys</a:t>
            </a:r>
            <a:r>
              <a:rPr lang="fi-FI" sz="1400" b="1" dirty="0"/>
              <a:t>. Control. Fusion (2022)</a:t>
            </a:r>
          </a:p>
        </p:txBody>
      </p:sp>
      <p:sp>
        <p:nvSpPr>
          <p:cNvPr id="22" name="TextBox 21">
            <a:extLst>
              <a:ext uri="{FF2B5EF4-FFF2-40B4-BE49-F238E27FC236}">
                <a16:creationId xmlns:a16="http://schemas.microsoft.com/office/drawing/2014/main" id="{19998AC3-198B-0DDE-AA81-FFDFF901A0AD}"/>
              </a:ext>
            </a:extLst>
          </p:cNvPr>
          <p:cNvSpPr txBox="1"/>
          <p:nvPr/>
        </p:nvSpPr>
        <p:spPr bwMode="auto">
          <a:xfrm>
            <a:off x="7997402" y="5356561"/>
            <a:ext cx="3999129" cy="646331"/>
          </a:xfrm>
          <a:prstGeom prst="rect">
            <a:avLst/>
          </a:prstGeom>
          <a:noFill/>
        </p:spPr>
        <p:txBody>
          <a:bodyPr wrap="square" rtlCol="0">
            <a:spAutoFit/>
          </a:bodyPr>
          <a:lstStyle/>
          <a:p>
            <a:pPr marL="0" indent="0">
              <a:buFont typeface="Arial"/>
              <a:buNone/>
            </a:pPr>
            <a:r>
              <a:rPr lang="en-US" sz="1800" b="1" dirty="0">
                <a:solidFill>
                  <a:srgbClr val="1F497D"/>
                </a:solidFill>
              </a:rPr>
              <a:t>Same techniques demonstrated to be applicable to W proxies (Au, Mo, Pt,…)</a:t>
            </a:r>
            <a:endParaRPr lang="en-US" sz="1800" dirty="0"/>
          </a:p>
        </p:txBody>
      </p:sp>
      <p:pic>
        <p:nvPicPr>
          <p:cNvPr id="2" name="Picture 1" descr="A black background with green text&#10;&#10;Description automatically generated">
            <a:extLst>
              <a:ext uri="{FF2B5EF4-FFF2-40B4-BE49-F238E27FC236}">
                <a16:creationId xmlns:a16="http://schemas.microsoft.com/office/drawing/2014/main" id="{BE940F60-E2FD-C621-2CBE-F4FC929F32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89810" y="819985"/>
            <a:ext cx="1554320" cy="430547"/>
          </a:xfrm>
          <a:prstGeom prst="rect">
            <a:avLst/>
          </a:prstGeom>
        </p:spPr>
      </p:pic>
      <p:pic>
        <p:nvPicPr>
          <p:cNvPr id="6" name="Picture 5" descr="A blue and white logo&#10;&#10;Description automatically generated">
            <a:extLst>
              <a:ext uri="{FF2B5EF4-FFF2-40B4-BE49-F238E27FC236}">
                <a16:creationId xmlns:a16="http://schemas.microsoft.com/office/drawing/2014/main" id="{0837073C-4989-8297-000A-AD1B812569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0661" y="5876797"/>
            <a:ext cx="1096731" cy="318745"/>
          </a:xfrm>
          <a:prstGeom prst="rect">
            <a:avLst/>
          </a:prstGeom>
        </p:spPr>
      </p:pic>
      <p:pic>
        <p:nvPicPr>
          <p:cNvPr id="9" name="Picture 8" descr="A red square with white text&#10;&#10;Description automatically generated">
            <a:extLst>
              <a:ext uri="{FF2B5EF4-FFF2-40B4-BE49-F238E27FC236}">
                <a16:creationId xmlns:a16="http://schemas.microsoft.com/office/drawing/2014/main" id="{1C5D3AA1-7B64-01F3-9BFB-16DF2AE044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66103" y="3525193"/>
            <a:ext cx="777155" cy="777155"/>
          </a:xfrm>
          <a:prstGeom prst="rect">
            <a:avLst/>
          </a:prstGeom>
        </p:spPr>
      </p:pic>
      <p:pic>
        <p:nvPicPr>
          <p:cNvPr id="24" name="Picture 23" descr="A green and white logo&#10;&#10;Description automatically generated">
            <a:extLst>
              <a:ext uri="{FF2B5EF4-FFF2-40B4-BE49-F238E27FC236}">
                <a16:creationId xmlns:a16="http://schemas.microsoft.com/office/drawing/2014/main" id="{AB6B8989-E37E-08C1-503A-4B7B958679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74533" y="4275972"/>
            <a:ext cx="806944" cy="415074"/>
          </a:xfrm>
          <a:prstGeom prst="rect">
            <a:avLst/>
          </a:prstGeom>
        </p:spPr>
      </p:pic>
    </p:spTree>
    <p:extLst>
      <p:ext uri="{BB962C8B-B14F-4D97-AF65-F5344CB8AC3E}">
        <p14:creationId xmlns:p14="http://schemas.microsoft.com/office/powerpoint/2010/main" val="165040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21B00A-9223-3B4F-DDDC-812803A53AC9}"/>
              </a:ext>
            </a:extLst>
          </p:cNvPr>
          <p:cNvSpPr>
            <a:spLocks noGrp="1"/>
          </p:cNvSpPr>
          <p:nvPr>
            <p:ph type="ftr" sz="quarter" idx="11"/>
          </p:nvPr>
        </p:nvSpPr>
        <p:spPr/>
        <p:txBody>
          <a:bodyPr/>
          <a:lstStyle/>
          <a:p>
            <a:pPr>
              <a:defRPr/>
            </a:pPr>
            <a:r>
              <a:rPr lang="en-GB">
                <a:solidFill>
                  <a:prstClr val="white"/>
                </a:solidFill>
              </a:rPr>
              <a:t>A. Hakola| WPTE-WPPWIE technical meeting | 18 September 2024</a:t>
            </a:r>
            <a:endParaRPr lang="en-GB" dirty="0"/>
          </a:p>
        </p:txBody>
      </p:sp>
      <p:sp>
        <p:nvSpPr>
          <p:cNvPr id="4" name="Slide Number Placeholder 3">
            <a:extLst>
              <a:ext uri="{FF2B5EF4-FFF2-40B4-BE49-F238E27FC236}">
                <a16:creationId xmlns:a16="http://schemas.microsoft.com/office/drawing/2014/main" id="{E7BD7255-BDA4-F8E8-F1F6-691B6677D5C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a:solidFill>
                <a:prstClr val="white"/>
              </a:solidFill>
            </a:endParaRPr>
          </a:p>
        </p:txBody>
      </p:sp>
      <p:sp>
        <p:nvSpPr>
          <p:cNvPr id="5" name="Titre 1">
            <a:extLst>
              <a:ext uri="{FF2B5EF4-FFF2-40B4-BE49-F238E27FC236}">
                <a16:creationId xmlns:a16="http://schemas.microsoft.com/office/drawing/2014/main" id="{CFACE7DD-533B-EA2B-E102-D560CDE4934B}"/>
              </a:ext>
            </a:extLst>
          </p:cNvPr>
          <p:cNvSpPr>
            <a:spLocks noGrp="1"/>
          </p:cNvSpPr>
          <p:nvPr>
            <p:ph type="title"/>
          </p:nvPr>
        </p:nvSpPr>
        <p:spPr>
          <a:xfrm>
            <a:off x="983431" y="192515"/>
            <a:ext cx="10436629" cy="457200"/>
          </a:xfrm>
        </p:spPr>
        <p:txBody>
          <a:bodyPr/>
          <a:lstStyle/>
          <a:p>
            <a:r>
              <a:rPr lang="fr-FR" i="1" dirty="0"/>
              <a:t>Ex situ </a:t>
            </a:r>
            <a:r>
              <a:rPr lang="fr-FR" dirty="0" err="1"/>
              <a:t>analysis</a:t>
            </a:r>
            <a:r>
              <a:rPr lang="fr-FR" dirty="0"/>
              <a:t> of W sources – marker </a:t>
            </a:r>
            <a:r>
              <a:rPr lang="fr-FR" dirty="0" err="1"/>
              <a:t>samples</a:t>
            </a:r>
            <a:r>
              <a:rPr lang="fr-FR" dirty="0"/>
              <a:t> </a:t>
            </a:r>
            <a:r>
              <a:rPr lang="fr-FR" dirty="0" err="1"/>
              <a:t>exposed</a:t>
            </a:r>
            <a:r>
              <a:rPr lang="fr-FR" dirty="0"/>
              <a:t> to plasmas</a:t>
            </a:r>
          </a:p>
        </p:txBody>
      </p:sp>
      <p:sp>
        <p:nvSpPr>
          <p:cNvPr id="6" name="TextBox 5">
            <a:extLst>
              <a:ext uri="{FF2B5EF4-FFF2-40B4-BE49-F238E27FC236}">
                <a16:creationId xmlns:a16="http://schemas.microsoft.com/office/drawing/2014/main" id="{37221994-36C4-741C-0371-5367820C5635}"/>
              </a:ext>
            </a:extLst>
          </p:cNvPr>
          <p:cNvSpPr txBox="1"/>
          <p:nvPr/>
        </p:nvSpPr>
        <p:spPr bwMode="auto">
          <a:xfrm>
            <a:off x="347870" y="904461"/>
            <a:ext cx="11738586" cy="646331"/>
          </a:xfrm>
          <a:prstGeom prst="rect">
            <a:avLst/>
          </a:prstGeom>
          <a:noFill/>
        </p:spPr>
        <p:txBody>
          <a:bodyPr wrap="square" rtlCol="0">
            <a:spAutoFit/>
          </a:bodyPr>
          <a:lstStyle/>
          <a:p>
            <a:pPr marL="0" indent="0">
              <a:buFont typeface="Arial"/>
              <a:buNone/>
            </a:pPr>
            <a:r>
              <a:rPr lang="en-US" b="1" dirty="0">
                <a:solidFill>
                  <a:srgbClr val="1F497D"/>
                </a:solidFill>
              </a:rPr>
              <a:t>Marker experiments can reveal net – and sometimes gross – erosion in different exposure conditions and for varying materials, multilayer structures, and surface conditions</a:t>
            </a:r>
            <a:endParaRPr lang="en-US" sz="1800" dirty="0"/>
          </a:p>
        </p:txBody>
      </p:sp>
      <p:pic>
        <p:nvPicPr>
          <p:cNvPr id="1026" name="Picture 2">
            <a:extLst>
              <a:ext uri="{FF2B5EF4-FFF2-40B4-BE49-F238E27FC236}">
                <a16:creationId xmlns:a16="http://schemas.microsoft.com/office/drawing/2014/main" id="{FF1164C0-120E-D66F-2A53-2D583B702A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61" y="1633555"/>
            <a:ext cx="3419060" cy="426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3285A8A-2C22-01E4-9ED1-C7F29E495CB6}"/>
              </a:ext>
            </a:extLst>
          </p:cNvPr>
          <p:cNvPicPr>
            <a:picLocks noChangeAspect="1"/>
          </p:cNvPicPr>
          <p:nvPr/>
        </p:nvPicPr>
        <p:blipFill>
          <a:blip r:embed="rId4"/>
          <a:stretch>
            <a:fillRect/>
          </a:stretch>
        </p:blipFill>
        <p:spPr>
          <a:xfrm>
            <a:off x="4010593" y="1526306"/>
            <a:ext cx="4711058" cy="2454804"/>
          </a:xfrm>
          <a:prstGeom prst="rect">
            <a:avLst/>
          </a:prstGeom>
        </p:spPr>
      </p:pic>
      <p:pic>
        <p:nvPicPr>
          <p:cNvPr id="10" name="Picture 9">
            <a:extLst>
              <a:ext uri="{FF2B5EF4-FFF2-40B4-BE49-F238E27FC236}">
                <a16:creationId xmlns:a16="http://schemas.microsoft.com/office/drawing/2014/main" id="{91E88843-1FB1-59AC-F48A-81E4F8A92936}"/>
              </a:ext>
            </a:extLst>
          </p:cNvPr>
          <p:cNvPicPr>
            <a:picLocks noChangeAspect="1"/>
          </p:cNvPicPr>
          <p:nvPr/>
        </p:nvPicPr>
        <p:blipFill>
          <a:blip r:embed="rId5"/>
          <a:stretch>
            <a:fillRect/>
          </a:stretch>
        </p:blipFill>
        <p:spPr>
          <a:xfrm>
            <a:off x="9037044" y="1752067"/>
            <a:ext cx="3097477" cy="3281766"/>
          </a:xfrm>
          <a:prstGeom prst="rect">
            <a:avLst/>
          </a:prstGeom>
        </p:spPr>
      </p:pic>
      <p:sp>
        <p:nvSpPr>
          <p:cNvPr id="11" name="Text Box 4">
            <a:extLst>
              <a:ext uri="{FF2B5EF4-FFF2-40B4-BE49-F238E27FC236}">
                <a16:creationId xmlns:a16="http://schemas.microsoft.com/office/drawing/2014/main" id="{C2701F15-F58E-44F7-5261-B88A2938DA55}"/>
              </a:ext>
            </a:extLst>
          </p:cNvPr>
          <p:cNvSpPr txBox="1">
            <a:spLocks noChangeArrowheads="1"/>
          </p:cNvSpPr>
          <p:nvPr/>
        </p:nvSpPr>
        <p:spPr bwMode="auto">
          <a:xfrm>
            <a:off x="4043282" y="4180896"/>
            <a:ext cx="4492546" cy="2247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pPr>
            <a:r>
              <a:rPr lang="en-US" altLang="de-DE" sz="1600" b="1" dirty="0">
                <a:solidFill>
                  <a:schemeClr val="tx1"/>
                </a:solidFill>
                <a:latin typeface="+mn-lt"/>
                <a:cs typeface="Arial" panose="020B0604020202020204" pitchFamily="34" charset="0"/>
              </a:rPr>
              <a:t>Discharge-resolved erosion studies</a:t>
            </a:r>
          </a:p>
          <a:p>
            <a:pPr marL="214313" indent="-214313">
              <a:spcBef>
                <a:spcPts val="600"/>
              </a:spcBef>
              <a:buFont typeface="Arial" panose="020B0604020202020204" pitchFamily="34" charset="0"/>
              <a:buChar char="•"/>
            </a:pPr>
            <a:r>
              <a:rPr lang="en-US" altLang="de-DE" sz="1600" b="1" dirty="0">
                <a:solidFill>
                  <a:schemeClr val="tx1"/>
                </a:solidFill>
                <a:latin typeface="+mn-lt"/>
                <a:cs typeface="Arial" panose="020B0604020202020204" pitchFamily="34" charset="0"/>
              </a:rPr>
              <a:t>AUG</a:t>
            </a:r>
            <a:r>
              <a:rPr lang="en-US" altLang="de-DE" sz="1600" dirty="0">
                <a:solidFill>
                  <a:schemeClr val="tx1"/>
                </a:solidFill>
                <a:latin typeface="+mn-lt"/>
                <a:cs typeface="Arial" panose="020B0604020202020204" pitchFamily="34" charset="0"/>
              </a:rPr>
              <a:t>: varying marker samples exposed to L-mode (Exp. E1A, E1B) and H-mode plasmas (Exp. E2) </a:t>
            </a:r>
            <a:r>
              <a:rPr lang="en-US" altLang="de-DE" sz="1600" dirty="0">
                <a:solidFill>
                  <a:schemeClr val="tx1"/>
                </a:solidFill>
                <a:latin typeface="+mn-lt"/>
                <a:cs typeface="Arial" panose="020B0604020202020204" pitchFamily="34" charset="0"/>
                <a:sym typeface="Wingdings" panose="05000000000000000000" pitchFamily="2" charset="2"/>
              </a:rPr>
              <a:t> </a:t>
            </a:r>
            <a:r>
              <a:rPr lang="en-US" altLang="de-DE" sz="1600" b="1" dirty="0">
                <a:solidFill>
                  <a:srgbClr val="FF0000"/>
                </a:solidFill>
                <a:latin typeface="+mn-lt"/>
                <a:cs typeface="Arial" panose="020B0604020202020204" pitchFamily="34" charset="0"/>
                <a:sym typeface="Wingdings" panose="05000000000000000000" pitchFamily="2" charset="2"/>
              </a:rPr>
              <a:t>net erosion profiles for modelling</a:t>
            </a:r>
          </a:p>
          <a:p>
            <a:pPr marL="214313" indent="-214313">
              <a:spcBef>
                <a:spcPts val="600"/>
              </a:spcBef>
              <a:buFont typeface="Arial" panose="020B0604020202020204" pitchFamily="34" charset="0"/>
              <a:buChar char="•"/>
            </a:pPr>
            <a:r>
              <a:rPr lang="en-US" altLang="de-DE" sz="1600" b="1" dirty="0">
                <a:solidFill>
                  <a:srgbClr val="0070C0"/>
                </a:solidFill>
                <a:latin typeface="+mn-lt"/>
                <a:cs typeface="Arial" panose="020B0604020202020204" pitchFamily="34" charset="0"/>
                <a:sym typeface="Wingdings" panose="05000000000000000000" pitchFamily="2" charset="2"/>
              </a:rPr>
              <a:t>Increasing roughness leads to reduced net erosion </a:t>
            </a:r>
            <a:r>
              <a:rPr lang="en-US" altLang="de-DE" sz="1600" dirty="0">
                <a:solidFill>
                  <a:schemeClr val="tx1"/>
                </a:solidFill>
                <a:latin typeface="+mn-lt"/>
                <a:cs typeface="Arial" panose="020B0604020202020204" pitchFamily="34" charset="0"/>
                <a:sym typeface="Wingdings" panose="05000000000000000000" pitchFamily="2" charset="2"/>
              </a:rPr>
              <a:t>but surface features need to be carefully considered</a:t>
            </a:r>
          </a:p>
          <a:p>
            <a:pPr marL="214313" indent="-214313">
              <a:spcBef>
                <a:spcPts val="600"/>
              </a:spcBef>
              <a:buFont typeface="Arial" panose="020B0604020202020204" pitchFamily="34" charset="0"/>
              <a:buChar char="•"/>
            </a:pPr>
            <a:r>
              <a:rPr lang="en-US" altLang="de-DE" sz="1600" b="1" dirty="0">
                <a:solidFill>
                  <a:schemeClr val="tx1"/>
                </a:solidFill>
                <a:latin typeface="+mn-lt"/>
                <a:cs typeface="Arial" panose="020B0604020202020204" pitchFamily="34" charset="0"/>
                <a:sym typeface="Wingdings" panose="05000000000000000000" pitchFamily="2" charset="2"/>
              </a:rPr>
              <a:t>Main tools</a:t>
            </a:r>
            <a:r>
              <a:rPr lang="en-US" altLang="de-DE" sz="1600" dirty="0">
                <a:solidFill>
                  <a:schemeClr val="tx1"/>
                </a:solidFill>
                <a:latin typeface="+mn-lt"/>
                <a:cs typeface="Arial" panose="020B0604020202020204" pitchFamily="34" charset="0"/>
                <a:sym typeface="Wingdings" panose="05000000000000000000" pitchFamily="2" charset="2"/>
              </a:rPr>
              <a:t>: IBA and SEM/EDX</a:t>
            </a:r>
            <a:endParaRPr lang="en-US" altLang="de-DE" sz="1600" dirty="0">
              <a:latin typeface="+mn-lt"/>
              <a:cs typeface="Arial" panose="020B0604020202020204" pitchFamily="34" charset="0"/>
            </a:endParaRPr>
          </a:p>
        </p:txBody>
      </p:sp>
      <p:sp>
        <p:nvSpPr>
          <p:cNvPr id="12" name="TextBox 11">
            <a:extLst>
              <a:ext uri="{FF2B5EF4-FFF2-40B4-BE49-F238E27FC236}">
                <a16:creationId xmlns:a16="http://schemas.microsoft.com/office/drawing/2014/main" id="{EF8430D2-4AB8-D578-54C7-110E37AF4632}"/>
              </a:ext>
            </a:extLst>
          </p:cNvPr>
          <p:cNvSpPr txBox="1"/>
          <p:nvPr/>
        </p:nvSpPr>
        <p:spPr bwMode="auto">
          <a:xfrm>
            <a:off x="35095" y="6168720"/>
            <a:ext cx="1970411" cy="338554"/>
          </a:xfrm>
          <a:prstGeom prst="rect">
            <a:avLst/>
          </a:prstGeom>
          <a:noFill/>
        </p:spPr>
        <p:txBody>
          <a:bodyPr wrap="none" rtlCol="0">
            <a:spAutoFit/>
          </a:bodyPr>
          <a:lstStyle/>
          <a:p>
            <a:r>
              <a:rPr lang="fi-FI" sz="1600" b="1" dirty="0"/>
              <a:t>A. Hakola et al. (VTT)</a:t>
            </a:r>
          </a:p>
        </p:txBody>
      </p:sp>
      <p:sp>
        <p:nvSpPr>
          <p:cNvPr id="13" name="TextBox 12">
            <a:extLst>
              <a:ext uri="{FF2B5EF4-FFF2-40B4-BE49-F238E27FC236}">
                <a16:creationId xmlns:a16="http://schemas.microsoft.com/office/drawing/2014/main" id="{839DA7E7-87A1-DC66-E586-55383B509187}"/>
              </a:ext>
            </a:extLst>
          </p:cNvPr>
          <p:cNvSpPr txBox="1"/>
          <p:nvPr/>
        </p:nvSpPr>
        <p:spPr bwMode="auto">
          <a:xfrm>
            <a:off x="9376654" y="5205964"/>
            <a:ext cx="2815346" cy="310253"/>
          </a:xfrm>
          <a:prstGeom prst="rect">
            <a:avLst/>
          </a:prstGeom>
          <a:noFill/>
        </p:spPr>
        <p:txBody>
          <a:bodyPr wrap="square" rtlCol="0">
            <a:spAutoFit/>
          </a:bodyPr>
          <a:lstStyle/>
          <a:p>
            <a:r>
              <a:rPr lang="fi-FI" sz="1400" b="1" dirty="0"/>
              <a:t>A. Hakola et al. </a:t>
            </a:r>
            <a:r>
              <a:rPr lang="fi-FI" sz="1400" b="1" dirty="0" err="1"/>
              <a:t>Nucl</a:t>
            </a:r>
            <a:r>
              <a:rPr lang="fi-FI" sz="1400" b="1" dirty="0"/>
              <a:t>. Fusion (2021)</a:t>
            </a:r>
          </a:p>
        </p:txBody>
      </p:sp>
      <p:sp>
        <p:nvSpPr>
          <p:cNvPr id="14" name="TextBox 13">
            <a:extLst>
              <a:ext uri="{FF2B5EF4-FFF2-40B4-BE49-F238E27FC236}">
                <a16:creationId xmlns:a16="http://schemas.microsoft.com/office/drawing/2014/main" id="{E4CD9BD9-FA1C-8095-0B41-E39C39C1932C}"/>
              </a:ext>
            </a:extLst>
          </p:cNvPr>
          <p:cNvSpPr txBox="1"/>
          <p:nvPr/>
        </p:nvSpPr>
        <p:spPr bwMode="auto">
          <a:xfrm>
            <a:off x="8819402" y="5564065"/>
            <a:ext cx="3372598" cy="923330"/>
          </a:xfrm>
          <a:prstGeom prst="rect">
            <a:avLst/>
          </a:prstGeom>
          <a:noFill/>
        </p:spPr>
        <p:txBody>
          <a:bodyPr wrap="square" rtlCol="0">
            <a:spAutoFit/>
          </a:bodyPr>
          <a:lstStyle/>
          <a:p>
            <a:pPr marL="0" indent="0">
              <a:buFont typeface="Arial"/>
              <a:buNone/>
            </a:pPr>
            <a:r>
              <a:rPr lang="en-US" sz="1800" b="1" dirty="0">
                <a:solidFill>
                  <a:srgbClr val="1F497D"/>
                </a:solidFill>
              </a:rPr>
              <a:t>Marker samples bes</a:t>
            </a:r>
            <a:r>
              <a:rPr lang="en-US" b="1" dirty="0">
                <a:solidFill>
                  <a:srgbClr val="1F497D"/>
                </a:solidFill>
              </a:rPr>
              <a:t>t suited for cases where they can be exposed during a limited set of discharges</a:t>
            </a:r>
            <a:endParaRPr lang="en-US" sz="1800" dirty="0"/>
          </a:p>
        </p:txBody>
      </p:sp>
      <p:pic>
        <p:nvPicPr>
          <p:cNvPr id="2" name="Picture 1" descr="A blue and orange logo&#10;&#10;Description automatically generated">
            <a:extLst>
              <a:ext uri="{FF2B5EF4-FFF2-40B4-BE49-F238E27FC236}">
                <a16:creationId xmlns:a16="http://schemas.microsoft.com/office/drawing/2014/main" id="{37A5D6ED-B475-4B0E-D27B-342DBE4193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0638" y="5422470"/>
            <a:ext cx="960657" cy="493573"/>
          </a:xfrm>
          <a:prstGeom prst="rect">
            <a:avLst/>
          </a:prstGeom>
        </p:spPr>
      </p:pic>
      <p:pic>
        <p:nvPicPr>
          <p:cNvPr id="7" name="Picture 6" descr="A black background with green text&#10;&#10;Description automatically generated">
            <a:extLst>
              <a:ext uri="{FF2B5EF4-FFF2-40B4-BE49-F238E27FC236}">
                <a16:creationId xmlns:a16="http://schemas.microsoft.com/office/drawing/2014/main" id="{B4421176-E95D-D39A-DCC7-ECD7B6AB6D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4778" y="5958508"/>
            <a:ext cx="1554320" cy="430547"/>
          </a:xfrm>
          <a:prstGeom prst="rect">
            <a:avLst/>
          </a:prstGeom>
        </p:spPr>
      </p:pic>
    </p:spTree>
    <p:extLst>
      <p:ext uri="{BB962C8B-B14F-4D97-AF65-F5344CB8AC3E}">
        <p14:creationId xmlns:p14="http://schemas.microsoft.com/office/powerpoint/2010/main" val="349265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19DBAF6-96DF-29A4-26CC-A6A2A53DD697}"/>
              </a:ext>
            </a:extLst>
          </p:cNvPr>
          <p:cNvSpPr>
            <a:spLocks noGrp="1"/>
          </p:cNvSpPr>
          <p:nvPr>
            <p:ph type="ftr" sz="quarter" idx="11"/>
          </p:nvPr>
        </p:nvSpPr>
        <p:spPr/>
        <p:txBody>
          <a:bodyPr/>
          <a:lstStyle/>
          <a:p>
            <a:pPr>
              <a:defRPr/>
            </a:pPr>
            <a:r>
              <a:rPr lang="en-GB">
                <a:solidFill>
                  <a:prstClr val="white"/>
                </a:solidFill>
              </a:rPr>
              <a:t>A. Hakola| WPTE-WPPWIE technical meeting | 18 September 2024</a:t>
            </a:r>
            <a:endParaRPr lang="en-GB" dirty="0"/>
          </a:p>
        </p:txBody>
      </p:sp>
      <p:sp>
        <p:nvSpPr>
          <p:cNvPr id="4" name="Slide Number Placeholder 3">
            <a:extLst>
              <a:ext uri="{FF2B5EF4-FFF2-40B4-BE49-F238E27FC236}">
                <a16:creationId xmlns:a16="http://schemas.microsoft.com/office/drawing/2014/main" id="{377C7397-D6FF-8295-33A6-FE68ED656C7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sp>
        <p:nvSpPr>
          <p:cNvPr id="7" name="Titre 1">
            <a:extLst>
              <a:ext uri="{FF2B5EF4-FFF2-40B4-BE49-F238E27FC236}">
                <a16:creationId xmlns:a16="http://schemas.microsoft.com/office/drawing/2014/main" id="{A45EAA3B-1016-8144-AF09-D5B9260B4549}"/>
              </a:ext>
            </a:extLst>
          </p:cNvPr>
          <p:cNvSpPr>
            <a:spLocks noGrp="1"/>
          </p:cNvSpPr>
          <p:nvPr>
            <p:ph type="title"/>
          </p:nvPr>
        </p:nvSpPr>
        <p:spPr>
          <a:xfrm>
            <a:off x="983431" y="192515"/>
            <a:ext cx="10436629" cy="457200"/>
          </a:xfrm>
        </p:spPr>
        <p:txBody>
          <a:bodyPr/>
          <a:lstStyle/>
          <a:p>
            <a:r>
              <a:rPr lang="fr-FR" i="1" dirty="0"/>
              <a:t>Ex situ </a:t>
            </a:r>
            <a:r>
              <a:rPr lang="fr-FR" dirty="0" err="1"/>
              <a:t>analysis</a:t>
            </a:r>
            <a:r>
              <a:rPr lang="fr-FR" dirty="0"/>
              <a:t> of W sources – marker </a:t>
            </a:r>
            <a:r>
              <a:rPr lang="fr-FR" dirty="0" err="1"/>
              <a:t>samples</a:t>
            </a:r>
            <a:r>
              <a:rPr lang="fr-FR" dirty="0"/>
              <a:t> </a:t>
            </a:r>
            <a:r>
              <a:rPr lang="fr-FR" dirty="0" err="1"/>
              <a:t>exposed</a:t>
            </a:r>
            <a:r>
              <a:rPr lang="fr-FR" dirty="0"/>
              <a:t> to plasmas</a:t>
            </a:r>
          </a:p>
        </p:txBody>
      </p:sp>
      <p:pic>
        <p:nvPicPr>
          <p:cNvPr id="10" name="Picture 9">
            <a:extLst>
              <a:ext uri="{FF2B5EF4-FFF2-40B4-BE49-F238E27FC236}">
                <a16:creationId xmlns:a16="http://schemas.microsoft.com/office/drawing/2014/main" id="{EB2636BB-6AD0-9E87-C1A0-4C620BB67CEA}"/>
              </a:ext>
            </a:extLst>
          </p:cNvPr>
          <p:cNvPicPr>
            <a:picLocks noChangeAspect="1"/>
          </p:cNvPicPr>
          <p:nvPr/>
        </p:nvPicPr>
        <p:blipFill>
          <a:blip r:embed="rId2"/>
          <a:stretch>
            <a:fillRect/>
          </a:stretch>
        </p:blipFill>
        <p:spPr>
          <a:xfrm>
            <a:off x="246797" y="1634676"/>
            <a:ext cx="7436151" cy="3020073"/>
          </a:xfrm>
          <a:prstGeom prst="rect">
            <a:avLst/>
          </a:prstGeom>
        </p:spPr>
      </p:pic>
      <p:sp>
        <p:nvSpPr>
          <p:cNvPr id="11" name="TextBox 10">
            <a:extLst>
              <a:ext uri="{FF2B5EF4-FFF2-40B4-BE49-F238E27FC236}">
                <a16:creationId xmlns:a16="http://schemas.microsoft.com/office/drawing/2014/main" id="{88BD2F34-5502-C0F4-68A3-80D2AEB08180}"/>
              </a:ext>
            </a:extLst>
          </p:cNvPr>
          <p:cNvSpPr txBox="1"/>
          <p:nvPr/>
        </p:nvSpPr>
        <p:spPr bwMode="auto">
          <a:xfrm>
            <a:off x="105544" y="4662265"/>
            <a:ext cx="2815346" cy="307777"/>
          </a:xfrm>
          <a:prstGeom prst="rect">
            <a:avLst/>
          </a:prstGeom>
          <a:noFill/>
        </p:spPr>
        <p:txBody>
          <a:bodyPr wrap="square" rtlCol="0">
            <a:spAutoFit/>
          </a:bodyPr>
          <a:lstStyle/>
          <a:p>
            <a:r>
              <a:rPr lang="fi-FI" sz="1400" b="1" dirty="0"/>
              <a:t>S </a:t>
            </a:r>
            <a:r>
              <a:rPr lang="fi-FI" sz="1400" b="1" dirty="0" err="1"/>
              <a:t>Krat</a:t>
            </a:r>
            <a:r>
              <a:rPr lang="fi-FI" sz="1400" b="1" dirty="0"/>
              <a:t> et al. </a:t>
            </a:r>
            <a:r>
              <a:rPr lang="fi-FI" sz="1400" b="1" dirty="0" err="1"/>
              <a:t>Phys</a:t>
            </a:r>
            <a:r>
              <a:rPr lang="fi-FI" sz="1400" b="1" dirty="0"/>
              <a:t>. </a:t>
            </a:r>
            <a:r>
              <a:rPr lang="fi-FI" sz="1400" b="1" dirty="0" err="1"/>
              <a:t>Scr</a:t>
            </a:r>
            <a:r>
              <a:rPr lang="fi-FI" sz="1400" b="1" dirty="0"/>
              <a:t>. (2020)</a:t>
            </a:r>
          </a:p>
        </p:txBody>
      </p:sp>
      <p:pic>
        <p:nvPicPr>
          <p:cNvPr id="13" name="Picture 12">
            <a:extLst>
              <a:ext uri="{FF2B5EF4-FFF2-40B4-BE49-F238E27FC236}">
                <a16:creationId xmlns:a16="http://schemas.microsoft.com/office/drawing/2014/main" id="{E56A59F8-91E2-AEF2-72CC-4B1C0737D7C9}"/>
              </a:ext>
            </a:extLst>
          </p:cNvPr>
          <p:cNvPicPr>
            <a:picLocks noChangeAspect="1"/>
          </p:cNvPicPr>
          <p:nvPr/>
        </p:nvPicPr>
        <p:blipFill>
          <a:blip r:embed="rId3"/>
          <a:stretch>
            <a:fillRect/>
          </a:stretch>
        </p:blipFill>
        <p:spPr>
          <a:xfrm>
            <a:off x="5338618" y="4654749"/>
            <a:ext cx="6747838" cy="1739616"/>
          </a:xfrm>
          <a:prstGeom prst="rect">
            <a:avLst/>
          </a:prstGeom>
        </p:spPr>
      </p:pic>
      <p:sp>
        <p:nvSpPr>
          <p:cNvPr id="14" name="TextBox 13">
            <a:extLst>
              <a:ext uri="{FF2B5EF4-FFF2-40B4-BE49-F238E27FC236}">
                <a16:creationId xmlns:a16="http://schemas.microsoft.com/office/drawing/2014/main" id="{FDB98935-CB6C-9E39-A1AA-D3B2DE49AEF4}"/>
              </a:ext>
            </a:extLst>
          </p:cNvPr>
          <p:cNvSpPr txBox="1"/>
          <p:nvPr/>
        </p:nvSpPr>
        <p:spPr bwMode="auto">
          <a:xfrm>
            <a:off x="9271110" y="4346972"/>
            <a:ext cx="2815346" cy="307777"/>
          </a:xfrm>
          <a:prstGeom prst="rect">
            <a:avLst/>
          </a:prstGeom>
          <a:noFill/>
        </p:spPr>
        <p:txBody>
          <a:bodyPr wrap="square" rtlCol="0">
            <a:spAutoFit/>
          </a:bodyPr>
          <a:lstStyle/>
          <a:p>
            <a:r>
              <a:rPr lang="fi-FI" sz="1400" b="1" dirty="0"/>
              <a:t>M Balden et al. </a:t>
            </a:r>
            <a:r>
              <a:rPr lang="fi-FI" sz="1400" b="1" dirty="0" err="1"/>
              <a:t>Phys</a:t>
            </a:r>
            <a:r>
              <a:rPr lang="fi-FI" sz="1400" b="1" dirty="0"/>
              <a:t>. </a:t>
            </a:r>
            <a:r>
              <a:rPr lang="fi-FI" sz="1400" b="1" dirty="0" err="1"/>
              <a:t>Scr</a:t>
            </a:r>
            <a:r>
              <a:rPr lang="fi-FI" sz="1400" b="1" dirty="0"/>
              <a:t>. (2021)</a:t>
            </a:r>
          </a:p>
        </p:txBody>
      </p:sp>
      <p:sp>
        <p:nvSpPr>
          <p:cNvPr id="15" name="Text Box 4">
            <a:extLst>
              <a:ext uri="{FF2B5EF4-FFF2-40B4-BE49-F238E27FC236}">
                <a16:creationId xmlns:a16="http://schemas.microsoft.com/office/drawing/2014/main" id="{C2E1AECB-D25F-B1C9-6D56-77D76D693BA0}"/>
              </a:ext>
            </a:extLst>
          </p:cNvPr>
          <p:cNvSpPr txBox="1">
            <a:spLocks noChangeArrowheads="1"/>
          </p:cNvSpPr>
          <p:nvPr/>
        </p:nvSpPr>
        <p:spPr bwMode="auto">
          <a:xfrm>
            <a:off x="7973180" y="1585686"/>
            <a:ext cx="3972023" cy="2599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pPr>
            <a:r>
              <a:rPr lang="en-US" altLang="de-DE" sz="1600" b="1" dirty="0">
                <a:solidFill>
                  <a:schemeClr val="tx1"/>
                </a:solidFill>
                <a:latin typeface="+mn-lt"/>
                <a:cs typeface="Arial" panose="020B0604020202020204" pitchFamily="34" charset="0"/>
              </a:rPr>
              <a:t>Campaign-integrated erosion data</a:t>
            </a:r>
          </a:p>
          <a:p>
            <a:pPr>
              <a:spcBef>
                <a:spcPts val="600"/>
              </a:spcBef>
            </a:pPr>
            <a:r>
              <a:rPr lang="en-US" altLang="de-DE" sz="1600" dirty="0">
                <a:solidFill>
                  <a:schemeClr val="tx1"/>
                </a:solidFill>
                <a:latin typeface="+mn-lt"/>
                <a:cs typeface="Arial" panose="020B0604020202020204" pitchFamily="34" charset="0"/>
              </a:rPr>
              <a:t>Typically obtained from </a:t>
            </a:r>
            <a:r>
              <a:rPr lang="en-US" altLang="de-DE" sz="1600" b="1" dirty="0">
                <a:solidFill>
                  <a:srgbClr val="00B050"/>
                </a:solidFill>
                <a:latin typeface="+mn-lt"/>
                <a:cs typeface="Arial" panose="020B0604020202020204" pitchFamily="34" charset="0"/>
              </a:rPr>
              <a:t>multilayer marker structures</a:t>
            </a:r>
            <a:r>
              <a:rPr lang="en-US" altLang="de-DE" sz="1600" b="1" dirty="0">
                <a:solidFill>
                  <a:srgbClr val="0070C0"/>
                </a:solidFill>
                <a:latin typeface="+mn-lt"/>
                <a:cs typeface="Arial" panose="020B0604020202020204" pitchFamily="34" charset="0"/>
              </a:rPr>
              <a:t> </a:t>
            </a:r>
            <a:r>
              <a:rPr lang="en-US" altLang="de-DE" sz="1600" dirty="0">
                <a:solidFill>
                  <a:schemeClr val="tx1"/>
                </a:solidFill>
                <a:latin typeface="+mn-lt"/>
                <a:cs typeface="Arial" panose="020B0604020202020204" pitchFamily="34" charset="0"/>
              </a:rPr>
              <a:t>(like W + Mo + W+ Mo + substrate)</a:t>
            </a:r>
          </a:p>
          <a:p>
            <a:pPr>
              <a:spcBef>
                <a:spcPts val="600"/>
              </a:spcBef>
            </a:pPr>
            <a:r>
              <a:rPr lang="en-US" altLang="de-DE" sz="1600" u="sng" dirty="0">
                <a:solidFill>
                  <a:schemeClr val="tx1"/>
                </a:solidFill>
                <a:latin typeface="+mn-lt"/>
                <a:cs typeface="Arial" panose="020B0604020202020204" pitchFamily="34" charset="0"/>
              </a:rPr>
              <a:t>Main tools</a:t>
            </a:r>
            <a:r>
              <a:rPr lang="en-US" altLang="de-DE" sz="1600" dirty="0">
                <a:solidFill>
                  <a:schemeClr val="tx1"/>
                </a:solidFill>
                <a:latin typeface="+mn-lt"/>
                <a:cs typeface="Arial" panose="020B0604020202020204" pitchFamily="34" charset="0"/>
              </a:rPr>
              <a:t>: IBA, SIMS, SEM/EDX</a:t>
            </a:r>
          </a:p>
          <a:p>
            <a:pPr marL="214313" indent="-214313">
              <a:spcBef>
                <a:spcPts val="600"/>
              </a:spcBef>
              <a:buFont typeface="Arial" panose="020B0604020202020204" pitchFamily="34" charset="0"/>
              <a:buChar char="•"/>
            </a:pPr>
            <a:r>
              <a:rPr lang="en-US" altLang="de-DE" sz="1600" b="1" dirty="0">
                <a:solidFill>
                  <a:schemeClr val="tx1"/>
                </a:solidFill>
                <a:latin typeface="+mn-lt"/>
                <a:cs typeface="Arial" panose="020B0604020202020204" pitchFamily="34" charset="0"/>
                <a:sym typeface="Wingdings" panose="05000000000000000000" pitchFamily="2" charset="2"/>
              </a:rPr>
              <a:t>JET</a:t>
            </a:r>
            <a:r>
              <a:rPr lang="en-US" altLang="de-DE" sz="1600" dirty="0">
                <a:solidFill>
                  <a:schemeClr val="tx1"/>
                </a:solidFill>
                <a:latin typeface="+mn-lt"/>
                <a:cs typeface="Arial" panose="020B0604020202020204" pitchFamily="34" charset="0"/>
                <a:sym typeface="Wingdings" panose="05000000000000000000" pitchFamily="2" charset="2"/>
              </a:rPr>
              <a:t>: co-deposits </a:t>
            </a:r>
            <a:r>
              <a:rPr lang="en-US" altLang="de-DE" sz="1600" b="1" dirty="0">
                <a:solidFill>
                  <a:srgbClr val="0070C0"/>
                </a:solidFill>
                <a:latin typeface="+mn-lt"/>
                <a:cs typeface="Arial" panose="020B0604020202020204" pitchFamily="34" charset="0"/>
                <a:sym typeface="Wingdings" panose="05000000000000000000" pitchFamily="2" charset="2"/>
              </a:rPr>
              <a:t>largely dominated by Be (JET-specific), in other devices B</a:t>
            </a:r>
            <a:r>
              <a:rPr lang="en-US" altLang="de-DE" sz="1600" dirty="0">
                <a:solidFill>
                  <a:schemeClr val="tx1"/>
                </a:solidFill>
                <a:latin typeface="+mn-lt"/>
                <a:cs typeface="Arial" panose="020B0604020202020204" pitchFamily="34" charset="0"/>
                <a:sym typeface="Wingdings" panose="05000000000000000000" pitchFamily="2" charset="2"/>
              </a:rPr>
              <a:t> is the most prominent impurity</a:t>
            </a:r>
          </a:p>
        </p:txBody>
      </p:sp>
      <p:sp>
        <p:nvSpPr>
          <p:cNvPr id="16" name="Text Box 4">
            <a:extLst>
              <a:ext uri="{FF2B5EF4-FFF2-40B4-BE49-F238E27FC236}">
                <a16:creationId xmlns:a16="http://schemas.microsoft.com/office/drawing/2014/main" id="{EC88994A-6799-2C46-28D1-48894B8A02AA}"/>
              </a:ext>
            </a:extLst>
          </p:cNvPr>
          <p:cNvSpPr txBox="1">
            <a:spLocks noChangeArrowheads="1"/>
          </p:cNvSpPr>
          <p:nvPr/>
        </p:nvSpPr>
        <p:spPr bwMode="auto">
          <a:xfrm>
            <a:off x="157731" y="5013722"/>
            <a:ext cx="4950982" cy="13806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214313" indent="-214313">
              <a:spcBef>
                <a:spcPts val="600"/>
              </a:spcBef>
              <a:buFont typeface="Arial" panose="020B0604020202020204" pitchFamily="34" charset="0"/>
              <a:buChar char="•"/>
            </a:pPr>
            <a:r>
              <a:rPr lang="en-US" altLang="de-DE" sz="1600" b="1" dirty="0">
                <a:solidFill>
                  <a:schemeClr val="tx1"/>
                </a:solidFill>
                <a:latin typeface="+mn-lt"/>
                <a:cs typeface="Arial" panose="020B0604020202020204" pitchFamily="34" charset="0"/>
                <a:sym typeface="Wingdings" panose="05000000000000000000" pitchFamily="2" charset="2"/>
              </a:rPr>
              <a:t>WEST:</a:t>
            </a:r>
            <a:r>
              <a:rPr lang="en-US" altLang="de-DE" sz="1600" dirty="0">
                <a:solidFill>
                  <a:schemeClr val="tx1"/>
                </a:solidFill>
                <a:latin typeface="+mn-lt"/>
                <a:cs typeface="Arial" panose="020B0604020202020204" pitchFamily="34" charset="0"/>
                <a:sym typeface="Wingdings" panose="05000000000000000000" pitchFamily="2" charset="2"/>
              </a:rPr>
              <a:t> strong variations in the erosion-deposition patterns throughout the analyzed tiles, </a:t>
            </a:r>
            <a:r>
              <a:rPr lang="en-US" altLang="de-DE" sz="1600" b="1" dirty="0">
                <a:solidFill>
                  <a:srgbClr val="FF0000"/>
                </a:solidFill>
                <a:latin typeface="+mn-lt"/>
                <a:cs typeface="Arial" panose="020B0604020202020204" pitchFamily="34" charset="0"/>
                <a:sym typeface="Wingdings" panose="05000000000000000000" pitchFamily="2" charset="2"/>
              </a:rPr>
              <a:t>patterns evolve with the campaign</a:t>
            </a:r>
          </a:p>
        </p:txBody>
      </p:sp>
      <p:sp>
        <p:nvSpPr>
          <p:cNvPr id="17" name="TextBox 16">
            <a:extLst>
              <a:ext uri="{FF2B5EF4-FFF2-40B4-BE49-F238E27FC236}">
                <a16:creationId xmlns:a16="http://schemas.microsoft.com/office/drawing/2014/main" id="{AD012FDD-7916-927D-3FD7-42C5C99C26FD}"/>
              </a:ext>
            </a:extLst>
          </p:cNvPr>
          <p:cNvSpPr txBox="1"/>
          <p:nvPr/>
        </p:nvSpPr>
        <p:spPr bwMode="auto">
          <a:xfrm>
            <a:off x="347870" y="904461"/>
            <a:ext cx="11738586" cy="646331"/>
          </a:xfrm>
          <a:prstGeom prst="rect">
            <a:avLst/>
          </a:prstGeom>
          <a:noFill/>
        </p:spPr>
        <p:txBody>
          <a:bodyPr wrap="square" rtlCol="0">
            <a:spAutoFit/>
          </a:bodyPr>
          <a:lstStyle/>
          <a:p>
            <a:pPr marL="0" indent="0">
              <a:buFont typeface="Arial"/>
              <a:buNone/>
            </a:pPr>
            <a:r>
              <a:rPr lang="en-US" b="1" dirty="0">
                <a:solidFill>
                  <a:srgbClr val="1F497D"/>
                </a:solidFill>
              </a:rPr>
              <a:t>Marker experiments can reveal net – and sometimes gross – erosion in different exposure conditions and for varying materials, multilayer structures, and surface conditions</a:t>
            </a:r>
            <a:endParaRPr lang="en-US" sz="1800" dirty="0"/>
          </a:p>
        </p:txBody>
      </p:sp>
      <p:pic>
        <p:nvPicPr>
          <p:cNvPr id="2" name="Picture 1" descr="A black background with green text&#10;&#10;Description automatically generated">
            <a:extLst>
              <a:ext uri="{FF2B5EF4-FFF2-40B4-BE49-F238E27FC236}">
                <a16:creationId xmlns:a16="http://schemas.microsoft.com/office/drawing/2014/main" id="{9381F043-16A5-9FBE-214F-CC74C8349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3" y="5768312"/>
            <a:ext cx="1986164" cy="550168"/>
          </a:xfrm>
          <a:prstGeom prst="rect">
            <a:avLst/>
          </a:prstGeom>
        </p:spPr>
      </p:pic>
      <p:pic>
        <p:nvPicPr>
          <p:cNvPr id="5" name="Picture 2" descr="\\de-ews-fs01\efdawork\PI team\PICTURES AND GRAPHICS\LOGOS\JET-LOGO (by Dolp)\OtherJPG\JET.jpg">
            <a:extLst>
              <a:ext uri="{FF2B5EF4-FFF2-40B4-BE49-F238E27FC236}">
                <a16:creationId xmlns:a16="http://schemas.microsoft.com/office/drawing/2014/main" id="{C21E826D-1936-1786-D817-05AF2A9DFF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0020" y="3669788"/>
            <a:ext cx="960040" cy="380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green text&#10;&#10;Description automatically generated">
            <a:extLst>
              <a:ext uri="{FF2B5EF4-FFF2-40B4-BE49-F238E27FC236}">
                <a16:creationId xmlns:a16="http://schemas.microsoft.com/office/drawing/2014/main" id="{964618F5-7FD6-B378-AC66-EBE2227FC5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870" y="3620449"/>
            <a:ext cx="1764917" cy="488882"/>
          </a:xfrm>
          <a:prstGeom prst="rect">
            <a:avLst/>
          </a:prstGeom>
        </p:spPr>
      </p:pic>
      <p:pic>
        <p:nvPicPr>
          <p:cNvPr id="8" name="Picture 7" descr="A red square with white text&#10;&#10;Description automatically generated">
            <a:extLst>
              <a:ext uri="{FF2B5EF4-FFF2-40B4-BE49-F238E27FC236}">
                <a16:creationId xmlns:a16="http://schemas.microsoft.com/office/drawing/2014/main" id="{9C1232E6-261A-0F84-4192-985CA5C508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1022" y="5697912"/>
            <a:ext cx="777155" cy="777155"/>
          </a:xfrm>
          <a:prstGeom prst="rect">
            <a:avLst/>
          </a:prstGeom>
        </p:spPr>
      </p:pic>
      <p:pic>
        <p:nvPicPr>
          <p:cNvPr id="9" name="Picture 8" descr="A blue and orange logo&#10;&#10;Description automatically generated">
            <a:extLst>
              <a:ext uri="{FF2B5EF4-FFF2-40B4-BE49-F238E27FC236}">
                <a16:creationId xmlns:a16="http://schemas.microsoft.com/office/drawing/2014/main" id="{1A939275-7E67-C6A5-F862-C01C6BD60B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8177" y="5839702"/>
            <a:ext cx="960657" cy="493573"/>
          </a:xfrm>
          <a:prstGeom prst="rect">
            <a:avLst/>
          </a:prstGeom>
        </p:spPr>
      </p:pic>
    </p:spTree>
    <p:extLst>
      <p:ext uri="{BB962C8B-B14F-4D97-AF65-F5344CB8AC3E}">
        <p14:creationId xmlns:p14="http://schemas.microsoft.com/office/powerpoint/2010/main" val="168363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829215-2C3B-0A83-CFE5-7DD6D2FCA98C}"/>
              </a:ext>
            </a:extLst>
          </p:cNvPr>
          <p:cNvSpPr>
            <a:spLocks noGrp="1"/>
          </p:cNvSpPr>
          <p:nvPr>
            <p:ph type="ftr" sz="quarter" idx="11"/>
          </p:nvPr>
        </p:nvSpPr>
        <p:spPr/>
        <p:txBody>
          <a:bodyPr/>
          <a:lstStyle/>
          <a:p>
            <a:pPr>
              <a:defRPr/>
            </a:pPr>
            <a:r>
              <a:rPr lang="en-GB">
                <a:solidFill>
                  <a:prstClr val="white"/>
                </a:solidFill>
              </a:rPr>
              <a:t>A. Hakola| WPTE-WPPWIE technical meeting | 18 September 2024</a:t>
            </a:r>
            <a:endParaRPr lang="en-GB" dirty="0"/>
          </a:p>
        </p:txBody>
      </p:sp>
      <p:sp>
        <p:nvSpPr>
          <p:cNvPr id="4" name="Slide Number Placeholder 3">
            <a:extLst>
              <a:ext uri="{FF2B5EF4-FFF2-40B4-BE49-F238E27FC236}">
                <a16:creationId xmlns:a16="http://schemas.microsoft.com/office/drawing/2014/main" id="{83D7DB61-2F5B-AA0D-A6B0-EA2B0B65BF0C}"/>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a:solidFill>
                <a:prstClr val="white"/>
              </a:solidFill>
            </a:endParaRPr>
          </a:p>
        </p:txBody>
      </p:sp>
      <p:sp>
        <p:nvSpPr>
          <p:cNvPr id="5" name="Titre 1">
            <a:extLst>
              <a:ext uri="{FF2B5EF4-FFF2-40B4-BE49-F238E27FC236}">
                <a16:creationId xmlns:a16="http://schemas.microsoft.com/office/drawing/2014/main" id="{F053DF73-EE78-2226-A3A6-C7E25BC8BC3E}"/>
              </a:ext>
            </a:extLst>
          </p:cNvPr>
          <p:cNvSpPr>
            <a:spLocks noGrp="1"/>
          </p:cNvSpPr>
          <p:nvPr>
            <p:ph type="title"/>
          </p:nvPr>
        </p:nvSpPr>
        <p:spPr>
          <a:xfrm>
            <a:off x="983431" y="192515"/>
            <a:ext cx="10436629" cy="457200"/>
          </a:xfrm>
        </p:spPr>
        <p:txBody>
          <a:bodyPr/>
          <a:lstStyle/>
          <a:p>
            <a:r>
              <a:rPr lang="fr-FR" i="1" dirty="0"/>
              <a:t>Ex situ </a:t>
            </a:r>
            <a:r>
              <a:rPr lang="fr-FR" dirty="0" err="1"/>
              <a:t>analysis</a:t>
            </a:r>
            <a:r>
              <a:rPr lang="fr-FR" dirty="0"/>
              <a:t> of W sources – marker </a:t>
            </a:r>
            <a:r>
              <a:rPr lang="fr-FR" dirty="0" err="1"/>
              <a:t>samples</a:t>
            </a:r>
            <a:r>
              <a:rPr lang="fr-FR" dirty="0"/>
              <a:t> for bulk components</a:t>
            </a:r>
          </a:p>
        </p:txBody>
      </p:sp>
      <p:pic>
        <p:nvPicPr>
          <p:cNvPr id="23" name="Picture 22">
            <a:extLst>
              <a:ext uri="{FF2B5EF4-FFF2-40B4-BE49-F238E27FC236}">
                <a16:creationId xmlns:a16="http://schemas.microsoft.com/office/drawing/2014/main" id="{6F9B1B10-68DB-FD8B-F802-8B39EA6D529B}"/>
              </a:ext>
            </a:extLst>
          </p:cNvPr>
          <p:cNvPicPr>
            <a:picLocks noChangeAspect="1"/>
          </p:cNvPicPr>
          <p:nvPr/>
        </p:nvPicPr>
        <p:blipFill>
          <a:blip r:embed="rId2"/>
          <a:stretch>
            <a:fillRect/>
          </a:stretch>
        </p:blipFill>
        <p:spPr>
          <a:xfrm>
            <a:off x="347870" y="1273793"/>
            <a:ext cx="5244337" cy="3846412"/>
          </a:xfrm>
          <a:prstGeom prst="rect">
            <a:avLst/>
          </a:prstGeom>
        </p:spPr>
      </p:pic>
      <p:sp>
        <p:nvSpPr>
          <p:cNvPr id="24" name="TextBox 23">
            <a:extLst>
              <a:ext uri="{FF2B5EF4-FFF2-40B4-BE49-F238E27FC236}">
                <a16:creationId xmlns:a16="http://schemas.microsoft.com/office/drawing/2014/main" id="{F6E8CF91-56B8-5BC8-E3AE-7453455B4874}"/>
              </a:ext>
            </a:extLst>
          </p:cNvPr>
          <p:cNvSpPr txBox="1"/>
          <p:nvPr/>
        </p:nvSpPr>
        <p:spPr bwMode="auto">
          <a:xfrm>
            <a:off x="347870" y="904461"/>
            <a:ext cx="11738586" cy="369332"/>
          </a:xfrm>
          <a:prstGeom prst="rect">
            <a:avLst/>
          </a:prstGeom>
          <a:noFill/>
        </p:spPr>
        <p:txBody>
          <a:bodyPr wrap="square" rtlCol="0">
            <a:spAutoFit/>
          </a:bodyPr>
          <a:lstStyle/>
          <a:p>
            <a:pPr marL="0" indent="0">
              <a:buFont typeface="Arial"/>
              <a:buNone/>
            </a:pPr>
            <a:r>
              <a:rPr lang="en-US" b="1" dirty="0">
                <a:solidFill>
                  <a:srgbClr val="1F497D"/>
                </a:solidFill>
              </a:rPr>
              <a:t>For bulk samples, one can consider using </a:t>
            </a:r>
            <a:r>
              <a:rPr lang="en-US" b="1" dirty="0">
                <a:solidFill>
                  <a:srgbClr val="1F497D"/>
                </a:solidFill>
                <a:latin typeface="Symbol" panose="05050102010706020507" pitchFamily="18" charset="2"/>
              </a:rPr>
              <a:t>m</a:t>
            </a:r>
            <a:r>
              <a:rPr lang="en-US" b="1" dirty="0">
                <a:solidFill>
                  <a:srgbClr val="1F497D"/>
                </a:solidFill>
              </a:rPr>
              <a:t>m-scale “rulers” realized on the samples</a:t>
            </a:r>
            <a:endParaRPr lang="en-US" sz="1800" dirty="0"/>
          </a:p>
        </p:txBody>
      </p:sp>
      <p:sp>
        <p:nvSpPr>
          <p:cNvPr id="25" name="Text Box 4">
            <a:extLst>
              <a:ext uri="{FF2B5EF4-FFF2-40B4-BE49-F238E27FC236}">
                <a16:creationId xmlns:a16="http://schemas.microsoft.com/office/drawing/2014/main" id="{05AC08DC-7C58-AC20-C76A-66D03E27D124}"/>
              </a:ext>
            </a:extLst>
          </p:cNvPr>
          <p:cNvSpPr txBox="1">
            <a:spLocks noChangeArrowheads="1"/>
          </p:cNvSpPr>
          <p:nvPr/>
        </p:nvSpPr>
        <p:spPr bwMode="auto">
          <a:xfrm>
            <a:off x="5693826" y="1528539"/>
            <a:ext cx="3837799" cy="3120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pPr>
            <a:r>
              <a:rPr lang="en-US" altLang="de-DE" sz="1600" b="1" dirty="0">
                <a:solidFill>
                  <a:schemeClr val="tx1"/>
                </a:solidFill>
                <a:latin typeface="+mn-lt"/>
                <a:cs typeface="Arial" panose="020B0604020202020204" pitchFamily="34" charset="0"/>
                <a:sym typeface="Wingdings" panose="05000000000000000000" pitchFamily="2" charset="2"/>
              </a:rPr>
              <a:t>Example from MAGNUM-PSI - exposure to high-flux conditions</a:t>
            </a:r>
          </a:p>
          <a:p>
            <a:pPr marL="214313" indent="-214313">
              <a:spcBef>
                <a:spcPts val="600"/>
              </a:spcBef>
              <a:buFont typeface="Arial" panose="020B0604020202020204" pitchFamily="34" charset="0"/>
              <a:buChar char="•"/>
            </a:pPr>
            <a:r>
              <a:rPr lang="en-US" altLang="de-DE" sz="1600" u="sng" dirty="0">
                <a:solidFill>
                  <a:schemeClr val="tx1"/>
                </a:solidFill>
                <a:latin typeface="+mn-lt"/>
                <a:cs typeface="Arial" panose="020B0604020202020204" pitchFamily="34" charset="0"/>
                <a:sym typeface="Wingdings" panose="05000000000000000000" pitchFamily="2" charset="2"/>
              </a:rPr>
              <a:t>Parameters:</a:t>
            </a:r>
            <a:r>
              <a:rPr lang="en-US" altLang="de-DE" sz="1600" dirty="0">
                <a:solidFill>
                  <a:schemeClr val="tx1"/>
                </a:solidFill>
                <a:latin typeface="+mn-lt"/>
                <a:cs typeface="Arial" panose="020B0604020202020204" pitchFamily="34" charset="0"/>
                <a:sym typeface="Wingdings" panose="05000000000000000000" pitchFamily="2" charset="2"/>
              </a:rPr>
              <a:t> 550°C by </a:t>
            </a:r>
            <a:r>
              <a:rPr lang="en-US" altLang="de-DE" sz="1600" dirty="0" err="1">
                <a:solidFill>
                  <a:schemeClr val="tx1"/>
                </a:solidFill>
                <a:latin typeface="+mn-lt"/>
                <a:cs typeface="Arial" panose="020B0604020202020204" pitchFamily="34" charset="0"/>
                <a:sym typeface="Wingdings" panose="05000000000000000000" pitchFamily="2" charset="2"/>
              </a:rPr>
              <a:t>Ar</a:t>
            </a:r>
            <a:r>
              <a:rPr lang="en-US" altLang="de-DE" sz="1600" dirty="0">
                <a:solidFill>
                  <a:schemeClr val="tx1"/>
                </a:solidFill>
                <a:latin typeface="+mn-lt"/>
                <a:cs typeface="Arial" panose="020B0604020202020204" pitchFamily="34" charset="0"/>
                <a:sym typeface="Wingdings" panose="05000000000000000000" pitchFamily="2" charset="2"/>
              </a:rPr>
              <a:t> plasma beam (10</a:t>
            </a:r>
            <a:r>
              <a:rPr lang="en-US" altLang="de-DE" sz="1600" baseline="30000" dirty="0">
                <a:solidFill>
                  <a:schemeClr val="tx1"/>
                </a:solidFill>
                <a:latin typeface="+mn-lt"/>
                <a:cs typeface="Arial" panose="020B0604020202020204" pitchFamily="34" charset="0"/>
                <a:sym typeface="Wingdings" panose="05000000000000000000" pitchFamily="2" charset="2"/>
              </a:rPr>
              <a:t>27</a:t>
            </a:r>
            <a:r>
              <a:rPr lang="en-US" altLang="de-DE" sz="1600" dirty="0">
                <a:solidFill>
                  <a:schemeClr val="tx1"/>
                </a:solidFill>
                <a:latin typeface="+mn-lt"/>
                <a:cs typeface="Arial" panose="020B0604020202020204" pitchFamily="34" charset="0"/>
                <a:sym typeface="Wingdings" panose="05000000000000000000" pitchFamily="2" charset="2"/>
              </a:rPr>
              <a:t> </a:t>
            </a:r>
            <a:r>
              <a:rPr lang="en-US" altLang="de-DE" sz="1600" dirty="0" err="1">
                <a:solidFill>
                  <a:schemeClr val="tx1"/>
                </a:solidFill>
                <a:latin typeface="+mn-lt"/>
                <a:cs typeface="Arial" panose="020B0604020202020204" pitchFamily="34" charset="0"/>
                <a:sym typeface="Wingdings" panose="05000000000000000000" pitchFamily="2" charset="2"/>
              </a:rPr>
              <a:t>Ar</a:t>
            </a:r>
            <a:r>
              <a:rPr lang="en-US" altLang="de-DE" sz="1600" dirty="0">
                <a:solidFill>
                  <a:schemeClr val="tx1"/>
                </a:solidFill>
                <a:latin typeface="+mn-lt"/>
                <a:cs typeface="Arial" panose="020B0604020202020204" pitchFamily="34" charset="0"/>
                <a:sym typeface="Wingdings" panose="05000000000000000000" pitchFamily="2" charset="2"/>
              </a:rPr>
              <a:t>/m</a:t>
            </a:r>
            <a:r>
              <a:rPr lang="en-US" altLang="de-DE" sz="1600" baseline="30000" dirty="0">
                <a:solidFill>
                  <a:schemeClr val="tx1"/>
                </a:solidFill>
                <a:latin typeface="+mn-lt"/>
                <a:cs typeface="Arial" panose="020B0604020202020204" pitchFamily="34" charset="0"/>
                <a:sym typeface="Wingdings" panose="05000000000000000000" pitchFamily="2" charset="2"/>
              </a:rPr>
              <a:t>2</a:t>
            </a:r>
            <a:r>
              <a:rPr lang="en-US" altLang="de-DE" sz="1600" dirty="0">
                <a:solidFill>
                  <a:schemeClr val="tx1"/>
                </a:solidFill>
                <a:latin typeface="+mn-lt"/>
                <a:cs typeface="Arial" panose="020B0604020202020204" pitchFamily="34" charset="0"/>
                <a:sym typeface="Wingdings" panose="05000000000000000000" pitchFamily="2" charset="2"/>
              </a:rPr>
              <a:t>, impact energy 5-65 eV) </a:t>
            </a:r>
            <a:br>
              <a:rPr lang="en-US" altLang="de-DE" sz="1600" dirty="0">
                <a:solidFill>
                  <a:schemeClr val="tx1"/>
                </a:solidFill>
                <a:latin typeface="+mn-lt"/>
                <a:cs typeface="Arial" panose="020B0604020202020204" pitchFamily="34" charset="0"/>
                <a:sym typeface="Wingdings" panose="05000000000000000000" pitchFamily="2" charset="2"/>
              </a:rPr>
            </a:br>
            <a:r>
              <a:rPr lang="en-US" altLang="de-DE" sz="1600" dirty="0">
                <a:solidFill>
                  <a:schemeClr val="tx1"/>
                </a:solidFill>
                <a:latin typeface="+mn-lt"/>
                <a:cs typeface="Arial" panose="020B0604020202020204" pitchFamily="34" charset="0"/>
                <a:sym typeface="Wingdings" panose="05000000000000000000" pitchFamily="2" charset="2"/>
              </a:rPr>
              <a:t>+ 10</a:t>
            </a:r>
            <a:r>
              <a:rPr lang="en-US" altLang="de-DE" sz="1600" baseline="30000" dirty="0">
                <a:solidFill>
                  <a:schemeClr val="tx1"/>
                </a:solidFill>
                <a:latin typeface="+mn-lt"/>
                <a:cs typeface="Arial" panose="020B0604020202020204" pitchFamily="34" charset="0"/>
                <a:sym typeface="Wingdings" panose="05000000000000000000" pitchFamily="2" charset="2"/>
              </a:rPr>
              <a:t>4</a:t>
            </a:r>
            <a:r>
              <a:rPr lang="en-US" altLang="de-DE" sz="1600" dirty="0">
                <a:solidFill>
                  <a:schemeClr val="tx1"/>
                </a:solidFill>
                <a:latin typeface="+mn-lt"/>
                <a:cs typeface="Arial" panose="020B0604020202020204" pitchFamily="34" charset="0"/>
                <a:sym typeface="Wingdings" panose="05000000000000000000" pitchFamily="2" charset="2"/>
              </a:rPr>
              <a:t> ELM-like 1-ms pulses (by laser)</a:t>
            </a:r>
          </a:p>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sym typeface="Wingdings" panose="05000000000000000000" pitchFamily="2" charset="2"/>
              </a:rPr>
              <a:t>Erosion determined for the ten µm-rulers prepared on the mock-up  </a:t>
            </a:r>
            <a:r>
              <a:rPr lang="en-US" altLang="de-DE" sz="1600" b="1" dirty="0">
                <a:solidFill>
                  <a:srgbClr val="FF0000"/>
                </a:solidFill>
                <a:latin typeface="+mn-lt"/>
                <a:cs typeface="Arial" panose="020B0604020202020204" pitchFamily="34" charset="0"/>
                <a:sym typeface="Wingdings" panose="05000000000000000000" pitchFamily="2" charset="2"/>
              </a:rPr>
              <a:t>both erosion and deposition </a:t>
            </a:r>
            <a:r>
              <a:rPr lang="en-US" altLang="de-DE" sz="1600" dirty="0">
                <a:solidFill>
                  <a:schemeClr val="tx1"/>
                </a:solidFill>
                <a:latin typeface="+mn-lt"/>
                <a:cs typeface="Arial" panose="020B0604020202020204" pitchFamily="34" charset="0"/>
                <a:sym typeface="Wingdings" panose="05000000000000000000" pitchFamily="2" charset="2"/>
              </a:rPr>
              <a:t>visible</a:t>
            </a:r>
          </a:p>
          <a:p>
            <a:pPr marL="214313" indent="-214313">
              <a:spcBef>
                <a:spcPts val="600"/>
              </a:spcBef>
              <a:buFont typeface="Arial" panose="020B0604020202020204" pitchFamily="34" charset="0"/>
              <a:buChar char="•"/>
            </a:pPr>
            <a:r>
              <a:rPr lang="en-US" altLang="de-DE" sz="1600" b="1" dirty="0">
                <a:solidFill>
                  <a:srgbClr val="0070C0"/>
                </a:solidFill>
                <a:latin typeface="+mn-lt"/>
                <a:cs typeface="Arial" panose="020B0604020202020204" pitchFamily="34" charset="0"/>
                <a:sym typeface="Wingdings" panose="05000000000000000000" pitchFamily="2" charset="2"/>
              </a:rPr>
              <a:t>µm-thick deposits (with potentials of delamination) </a:t>
            </a:r>
            <a:r>
              <a:rPr lang="en-US" altLang="de-DE" sz="1600" dirty="0">
                <a:solidFill>
                  <a:schemeClr val="tx1"/>
                </a:solidFill>
                <a:latin typeface="+mn-lt"/>
                <a:cs typeface="Arial" panose="020B0604020202020204" pitchFamily="34" charset="0"/>
                <a:sym typeface="Wingdings" panose="05000000000000000000" pitchFamily="2" charset="2"/>
              </a:rPr>
              <a:t>observed at the center of plasma beam spot at the highest energy</a:t>
            </a:r>
          </a:p>
        </p:txBody>
      </p:sp>
      <p:sp>
        <p:nvSpPr>
          <p:cNvPr id="26" name="TextBox 25">
            <a:extLst>
              <a:ext uri="{FF2B5EF4-FFF2-40B4-BE49-F238E27FC236}">
                <a16:creationId xmlns:a16="http://schemas.microsoft.com/office/drawing/2014/main" id="{44EF157A-B1AE-4B93-377E-7452E1B3243F}"/>
              </a:ext>
            </a:extLst>
          </p:cNvPr>
          <p:cNvSpPr txBox="1"/>
          <p:nvPr/>
        </p:nvSpPr>
        <p:spPr bwMode="auto">
          <a:xfrm>
            <a:off x="35095" y="6168720"/>
            <a:ext cx="5163593" cy="338554"/>
          </a:xfrm>
          <a:prstGeom prst="rect">
            <a:avLst/>
          </a:prstGeom>
          <a:noFill/>
        </p:spPr>
        <p:txBody>
          <a:bodyPr wrap="none" rtlCol="0">
            <a:spAutoFit/>
          </a:bodyPr>
          <a:lstStyle/>
          <a:p>
            <a:r>
              <a:rPr lang="fi-FI" sz="1600" b="1" dirty="0"/>
              <a:t>M. Balden, T. Morgan, M. Rasinski et al. (MPG, DIFFER, FZJ)</a:t>
            </a:r>
          </a:p>
        </p:txBody>
      </p:sp>
      <p:pic>
        <p:nvPicPr>
          <p:cNvPr id="27" name="Grafik 95">
            <a:extLst>
              <a:ext uri="{FF2B5EF4-FFF2-40B4-BE49-F238E27FC236}">
                <a16:creationId xmlns:a16="http://schemas.microsoft.com/office/drawing/2014/main" id="{6D4D5CA2-5B68-0CB1-F7F4-71A860DFD3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345" t="28338" r="24592" b="12862"/>
          <a:stretch/>
        </p:blipFill>
        <p:spPr>
          <a:xfrm>
            <a:off x="5693827" y="4748315"/>
            <a:ext cx="2948609" cy="1598979"/>
          </a:xfrm>
          <a:prstGeom prst="rect">
            <a:avLst/>
          </a:prstGeom>
        </p:spPr>
      </p:pic>
      <p:pic>
        <p:nvPicPr>
          <p:cNvPr id="43" name="Picture 42">
            <a:extLst>
              <a:ext uri="{FF2B5EF4-FFF2-40B4-BE49-F238E27FC236}">
                <a16:creationId xmlns:a16="http://schemas.microsoft.com/office/drawing/2014/main" id="{C490F2C6-40BD-5C42-9078-FAF202E62568}"/>
              </a:ext>
            </a:extLst>
          </p:cNvPr>
          <p:cNvPicPr>
            <a:picLocks noChangeAspect="1"/>
          </p:cNvPicPr>
          <p:nvPr/>
        </p:nvPicPr>
        <p:blipFill>
          <a:blip r:embed="rId4"/>
          <a:stretch>
            <a:fillRect/>
          </a:stretch>
        </p:blipFill>
        <p:spPr>
          <a:xfrm>
            <a:off x="9531625" y="1218914"/>
            <a:ext cx="2554831" cy="4155748"/>
          </a:xfrm>
          <a:prstGeom prst="rect">
            <a:avLst/>
          </a:prstGeom>
        </p:spPr>
      </p:pic>
      <p:sp>
        <p:nvSpPr>
          <p:cNvPr id="44" name="TextBox 43">
            <a:extLst>
              <a:ext uri="{FF2B5EF4-FFF2-40B4-BE49-F238E27FC236}">
                <a16:creationId xmlns:a16="http://schemas.microsoft.com/office/drawing/2014/main" id="{67431D95-2265-2AE9-CD26-24F62049E088}"/>
              </a:ext>
            </a:extLst>
          </p:cNvPr>
          <p:cNvSpPr txBox="1"/>
          <p:nvPr/>
        </p:nvSpPr>
        <p:spPr bwMode="auto">
          <a:xfrm>
            <a:off x="176133" y="4167135"/>
            <a:ext cx="2698680" cy="1477328"/>
          </a:xfrm>
          <a:prstGeom prst="rect">
            <a:avLst/>
          </a:prstGeom>
          <a:noFill/>
        </p:spPr>
        <p:txBody>
          <a:bodyPr wrap="square" rtlCol="0">
            <a:spAutoFit/>
          </a:bodyPr>
          <a:lstStyle/>
          <a:p>
            <a:pPr marL="0" indent="0">
              <a:buFont typeface="Arial"/>
              <a:buNone/>
            </a:pPr>
            <a:r>
              <a:rPr lang="en-US" sz="1800" b="1" dirty="0">
                <a:solidFill>
                  <a:srgbClr val="1F497D"/>
                </a:solidFill>
              </a:rPr>
              <a:t>Applying </a:t>
            </a:r>
            <a:r>
              <a:rPr lang="en-US" b="1" dirty="0">
                <a:solidFill>
                  <a:srgbClr val="1F497D"/>
                </a:solidFill>
              </a:rPr>
              <a:t>rulers requires </a:t>
            </a:r>
            <a:r>
              <a:rPr lang="en-US" sz="1800" b="1" dirty="0">
                <a:solidFill>
                  <a:srgbClr val="1F497D"/>
                </a:solidFill>
              </a:rPr>
              <a:t>erosion to be measurable (but not too large) and not everything covered by deposits</a:t>
            </a:r>
            <a:endParaRPr lang="en-US" sz="1800" dirty="0"/>
          </a:p>
        </p:txBody>
      </p:sp>
      <p:pic>
        <p:nvPicPr>
          <p:cNvPr id="2" name="Picture 1" descr="A blue and white logo&#10;&#10;Description automatically generated">
            <a:extLst>
              <a:ext uri="{FF2B5EF4-FFF2-40B4-BE49-F238E27FC236}">
                <a16:creationId xmlns:a16="http://schemas.microsoft.com/office/drawing/2014/main" id="{EB5D1AEB-3280-878F-497F-7AF5F7C2BA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7719" y="5529742"/>
            <a:ext cx="1096731" cy="318745"/>
          </a:xfrm>
          <a:prstGeom prst="rect">
            <a:avLst/>
          </a:prstGeom>
        </p:spPr>
      </p:pic>
      <p:pic>
        <p:nvPicPr>
          <p:cNvPr id="6" name="Picture 5" descr="A black background with green text&#10;&#10;Description automatically generated">
            <a:extLst>
              <a:ext uri="{FF2B5EF4-FFF2-40B4-BE49-F238E27FC236}">
                <a16:creationId xmlns:a16="http://schemas.microsoft.com/office/drawing/2014/main" id="{0A2222F0-7E88-1CA9-AD45-A63BBB6995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2534" y="5879061"/>
            <a:ext cx="1690370" cy="468233"/>
          </a:xfrm>
          <a:prstGeom prst="rect">
            <a:avLst/>
          </a:prstGeom>
        </p:spPr>
      </p:pic>
      <p:pic>
        <p:nvPicPr>
          <p:cNvPr id="8" name="Picture 7" descr="A blue letters on a black background&#10;&#10;Description automatically generated">
            <a:extLst>
              <a:ext uri="{FF2B5EF4-FFF2-40B4-BE49-F238E27FC236}">
                <a16:creationId xmlns:a16="http://schemas.microsoft.com/office/drawing/2014/main" id="{E00F7CC5-6079-C88D-AD61-E70EF8DEDA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35866" y="5529742"/>
            <a:ext cx="1060710" cy="268105"/>
          </a:xfrm>
          <a:prstGeom prst="rect">
            <a:avLst/>
          </a:prstGeom>
        </p:spPr>
      </p:pic>
    </p:spTree>
    <p:extLst>
      <p:ext uri="{BB962C8B-B14F-4D97-AF65-F5344CB8AC3E}">
        <p14:creationId xmlns:p14="http://schemas.microsoft.com/office/powerpoint/2010/main" val="393128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6A42B2D-5904-86B7-E19C-910DE851592C}"/>
              </a:ext>
            </a:extLst>
          </p:cNvPr>
          <p:cNvSpPr>
            <a:spLocks noGrp="1"/>
          </p:cNvSpPr>
          <p:nvPr>
            <p:ph type="ftr" sz="quarter" idx="11"/>
          </p:nvPr>
        </p:nvSpPr>
        <p:spPr/>
        <p:txBody>
          <a:bodyPr/>
          <a:lstStyle/>
          <a:p>
            <a:pPr>
              <a:defRPr/>
            </a:pPr>
            <a:r>
              <a:rPr lang="en-GB">
                <a:solidFill>
                  <a:prstClr val="white"/>
                </a:solidFill>
              </a:rPr>
              <a:t>A. Hakola| WPTE-WPPWIE technical meeting | 18 September 2024</a:t>
            </a:r>
            <a:endParaRPr lang="en-GB" dirty="0"/>
          </a:p>
        </p:txBody>
      </p:sp>
      <p:sp>
        <p:nvSpPr>
          <p:cNvPr id="4" name="Slide Number Placeholder 3">
            <a:extLst>
              <a:ext uri="{FF2B5EF4-FFF2-40B4-BE49-F238E27FC236}">
                <a16:creationId xmlns:a16="http://schemas.microsoft.com/office/drawing/2014/main" id="{61215C85-EB86-8925-1E2E-F73D29EAD20F}"/>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a:solidFill>
                <a:prstClr val="white"/>
              </a:solidFill>
            </a:endParaRPr>
          </a:p>
        </p:txBody>
      </p:sp>
      <p:sp>
        <p:nvSpPr>
          <p:cNvPr id="5" name="Titre 1">
            <a:extLst>
              <a:ext uri="{FF2B5EF4-FFF2-40B4-BE49-F238E27FC236}">
                <a16:creationId xmlns:a16="http://schemas.microsoft.com/office/drawing/2014/main" id="{62520C1A-6FF6-4553-E3D0-809763C91A3A}"/>
              </a:ext>
            </a:extLst>
          </p:cNvPr>
          <p:cNvSpPr>
            <a:spLocks noGrp="1"/>
          </p:cNvSpPr>
          <p:nvPr>
            <p:ph type="title"/>
          </p:nvPr>
        </p:nvSpPr>
        <p:spPr>
          <a:xfrm>
            <a:off x="983431" y="192515"/>
            <a:ext cx="10347177" cy="457200"/>
          </a:xfrm>
        </p:spPr>
        <p:txBody>
          <a:bodyPr/>
          <a:lstStyle/>
          <a:p>
            <a:r>
              <a:rPr lang="fr-FR" i="1" dirty="0"/>
              <a:t>Ex situ </a:t>
            </a:r>
            <a:r>
              <a:rPr lang="fr-FR" dirty="0" err="1"/>
              <a:t>analysis</a:t>
            </a:r>
            <a:r>
              <a:rPr lang="fr-FR" dirty="0"/>
              <a:t> of W sources – </a:t>
            </a:r>
            <a:r>
              <a:rPr lang="fr-FR" dirty="0" err="1"/>
              <a:t>QMBs</a:t>
            </a:r>
            <a:r>
              <a:rPr lang="fr-FR" dirty="0"/>
              <a:t> for </a:t>
            </a:r>
            <a:r>
              <a:rPr lang="fr-FR" dirty="0" err="1"/>
              <a:t>accurate</a:t>
            </a:r>
            <a:r>
              <a:rPr lang="fr-FR" dirty="0"/>
              <a:t> </a:t>
            </a:r>
            <a:r>
              <a:rPr lang="fr-FR" dirty="0" err="1"/>
              <a:t>sputtering</a:t>
            </a:r>
            <a:r>
              <a:rPr lang="fr-FR" dirty="0"/>
              <a:t> </a:t>
            </a:r>
            <a:r>
              <a:rPr lang="fr-FR" dirty="0" err="1"/>
              <a:t>studies</a:t>
            </a:r>
            <a:endParaRPr lang="fr-FR" dirty="0"/>
          </a:p>
        </p:txBody>
      </p:sp>
      <p:sp>
        <p:nvSpPr>
          <p:cNvPr id="9" name="TextBox 8">
            <a:extLst>
              <a:ext uri="{FF2B5EF4-FFF2-40B4-BE49-F238E27FC236}">
                <a16:creationId xmlns:a16="http://schemas.microsoft.com/office/drawing/2014/main" id="{B696E4F3-5018-217B-1A1E-1194B867E8D4}"/>
              </a:ext>
            </a:extLst>
          </p:cNvPr>
          <p:cNvSpPr txBox="1"/>
          <p:nvPr/>
        </p:nvSpPr>
        <p:spPr bwMode="auto">
          <a:xfrm>
            <a:off x="347870" y="904461"/>
            <a:ext cx="11738586" cy="369332"/>
          </a:xfrm>
          <a:prstGeom prst="rect">
            <a:avLst/>
          </a:prstGeom>
          <a:noFill/>
        </p:spPr>
        <p:txBody>
          <a:bodyPr wrap="square" rtlCol="0">
            <a:spAutoFit/>
          </a:bodyPr>
          <a:lstStyle/>
          <a:p>
            <a:pPr marL="0" indent="0">
              <a:buFont typeface="Arial"/>
              <a:buNone/>
            </a:pPr>
            <a:r>
              <a:rPr lang="en-US" b="1" dirty="0">
                <a:solidFill>
                  <a:srgbClr val="1F497D"/>
                </a:solidFill>
              </a:rPr>
              <a:t>Quartz Micro Balances applied to sputtering yield studies for W samples with varying morphologies</a:t>
            </a:r>
            <a:endParaRPr lang="en-US" sz="1800" dirty="0"/>
          </a:p>
        </p:txBody>
      </p:sp>
      <p:sp>
        <p:nvSpPr>
          <p:cNvPr id="12" name="TextBox 11">
            <a:extLst>
              <a:ext uri="{FF2B5EF4-FFF2-40B4-BE49-F238E27FC236}">
                <a16:creationId xmlns:a16="http://schemas.microsoft.com/office/drawing/2014/main" id="{5E7DD396-480C-3DB6-66F1-23B43B0D5752}"/>
              </a:ext>
            </a:extLst>
          </p:cNvPr>
          <p:cNvSpPr txBox="1"/>
          <p:nvPr/>
        </p:nvSpPr>
        <p:spPr bwMode="auto">
          <a:xfrm>
            <a:off x="8722060" y="5825133"/>
            <a:ext cx="3434845" cy="307777"/>
          </a:xfrm>
          <a:prstGeom prst="rect">
            <a:avLst/>
          </a:prstGeom>
          <a:noFill/>
        </p:spPr>
        <p:txBody>
          <a:bodyPr wrap="square" rtlCol="0">
            <a:spAutoFit/>
          </a:bodyPr>
          <a:lstStyle/>
          <a:p>
            <a:r>
              <a:rPr lang="fi-FI" sz="1400" b="1" dirty="0"/>
              <a:t>J. Brötzner et al. </a:t>
            </a:r>
            <a:r>
              <a:rPr lang="fi-FI" sz="1400" b="1" dirty="0" err="1"/>
              <a:t>Nucl</a:t>
            </a:r>
            <a:r>
              <a:rPr lang="fi-FI" sz="1400" b="1" dirty="0"/>
              <a:t>. </a:t>
            </a:r>
            <a:r>
              <a:rPr lang="fi-FI" sz="1400" b="1" dirty="0" err="1"/>
              <a:t>Mater</a:t>
            </a:r>
            <a:r>
              <a:rPr lang="fi-FI" sz="1400" b="1" dirty="0"/>
              <a:t>. Energy (2023)</a:t>
            </a:r>
          </a:p>
        </p:txBody>
      </p:sp>
      <p:sp>
        <p:nvSpPr>
          <p:cNvPr id="13" name="TextBox 12">
            <a:extLst>
              <a:ext uri="{FF2B5EF4-FFF2-40B4-BE49-F238E27FC236}">
                <a16:creationId xmlns:a16="http://schemas.microsoft.com/office/drawing/2014/main" id="{5A23650C-9968-1615-8969-8454B4252DA1}"/>
              </a:ext>
            </a:extLst>
          </p:cNvPr>
          <p:cNvSpPr txBox="1"/>
          <p:nvPr/>
        </p:nvSpPr>
        <p:spPr bwMode="auto">
          <a:xfrm>
            <a:off x="35095" y="6168720"/>
            <a:ext cx="2292615" cy="338554"/>
          </a:xfrm>
          <a:prstGeom prst="rect">
            <a:avLst/>
          </a:prstGeom>
          <a:noFill/>
        </p:spPr>
        <p:txBody>
          <a:bodyPr wrap="none" rtlCol="0">
            <a:spAutoFit/>
          </a:bodyPr>
          <a:lstStyle/>
          <a:p>
            <a:r>
              <a:rPr lang="fi-FI" sz="1600" b="1" dirty="0"/>
              <a:t>M. Fellinger et al. (ÖAW)</a:t>
            </a:r>
          </a:p>
        </p:txBody>
      </p:sp>
      <p:sp>
        <p:nvSpPr>
          <p:cNvPr id="14" name="TextBox 13">
            <a:extLst>
              <a:ext uri="{FF2B5EF4-FFF2-40B4-BE49-F238E27FC236}">
                <a16:creationId xmlns:a16="http://schemas.microsoft.com/office/drawing/2014/main" id="{7963348B-C72A-B57A-0DCA-D84DCEA735E9}"/>
              </a:ext>
            </a:extLst>
          </p:cNvPr>
          <p:cNvSpPr txBox="1"/>
          <p:nvPr/>
        </p:nvSpPr>
        <p:spPr bwMode="auto">
          <a:xfrm>
            <a:off x="6332575" y="6101309"/>
            <a:ext cx="5824330" cy="369332"/>
          </a:xfrm>
          <a:prstGeom prst="rect">
            <a:avLst/>
          </a:prstGeom>
          <a:noFill/>
        </p:spPr>
        <p:txBody>
          <a:bodyPr wrap="square" rtlCol="0">
            <a:spAutoFit/>
          </a:bodyPr>
          <a:lstStyle/>
          <a:p>
            <a:pPr marL="0" indent="0">
              <a:buFont typeface="Arial"/>
              <a:buNone/>
            </a:pPr>
            <a:r>
              <a:rPr lang="en-US" sz="1800" b="1" dirty="0">
                <a:solidFill>
                  <a:srgbClr val="1F497D"/>
                </a:solidFill>
              </a:rPr>
              <a:t>Applicable also for linear devices and potentially tokamaks</a:t>
            </a:r>
            <a:endParaRPr lang="en-US" sz="1800" dirty="0"/>
          </a:p>
        </p:txBody>
      </p:sp>
      <mc:AlternateContent xmlns:mc="http://schemas.openxmlformats.org/markup-compatibility/2006" xmlns:a14="http://schemas.microsoft.com/office/drawing/2010/main">
        <mc:Choice Requires="a14">
          <p:sp>
            <p:nvSpPr>
              <p:cNvPr id="15" name="Inhaltsplatzhalter 2">
                <a:extLst>
                  <a:ext uri="{FF2B5EF4-FFF2-40B4-BE49-F238E27FC236}">
                    <a16:creationId xmlns:a16="http://schemas.microsoft.com/office/drawing/2014/main" id="{4310C639-CF27-6EE4-DFC8-DED8052D3112}"/>
                  </a:ext>
                </a:extLst>
              </p:cNvPr>
              <p:cNvSpPr txBox="1">
                <a:spLocks/>
              </p:cNvSpPr>
              <p:nvPr/>
            </p:nvSpPr>
            <p:spPr>
              <a:xfrm>
                <a:off x="3246459" y="1544868"/>
                <a:ext cx="3121214" cy="2237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mn-lt"/>
                  </a:rPr>
                  <a:t>ion beams (</a:t>
                </a:r>
                <a:r>
                  <a:rPr lang="de-DE" sz="1400" dirty="0">
                    <a:latin typeface="+mn-lt"/>
                  </a:rPr>
                  <a:t>H, D, He, O, Ne, Ar,…) at 500 eV-5 keV </a:t>
                </a:r>
                <a:r>
                  <a:rPr lang="de-DE" sz="1400" dirty="0" err="1">
                    <a:latin typeface="+mn-lt"/>
                  </a:rPr>
                  <a:t>directed</a:t>
                </a:r>
                <a:r>
                  <a:rPr lang="de-DE" sz="1400" dirty="0">
                    <a:latin typeface="+mn-lt"/>
                  </a:rPr>
                  <a:t> </a:t>
                </a:r>
                <a:r>
                  <a:rPr lang="de-DE" sz="1400" dirty="0" err="1">
                    <a:latin typeface="+mn-lt"/>
                  </a:rPr>
                  <a:t>onto</a:t>
                </a:r>
                <a:r>
                  <a:rPr lang="de-DE" sz="1400" dirty="0">
                    <a:latin typeface="+mn-lt"/>
                  </a:rPr>
                  <a:t> </a:t>
                </a:r>
                <a:r>
                  <a:rPr lang="de-DE" sz="1400" dirty="0" err="1">
                    <a:latin typeface="+mn-lt"/>
                  </a:rPr>
                  <a:t>samples</a:t>
                </a:r>
                <a:endParaRPr lang="en-US" sz="1400" dirty="0">
                  <a:latin typeface="+mn-lt"/>
                </a:endParaRPr>
              </a:p>
              <a:p>
                <a:r>
                  <a:rPr lang="en-US" sz="1400" dirty="0">
                    <a:latin typeface="+mn-lt"/>
                  </a:rPr>
                  <a:t>QMBs monitor the sputtering processes</a:t>
                </a:r>
              </a:p>
              <a:p>
                <a:pPr marL="0" indent="0">
                  <a:buNone/>
                </a:pPr>
                <a:r>
                  <a:rPr lang="en-US" sz="1400" dirty="0">
                    <a:latin typeface="+mn-lt"/>
                  </a:rPr>
                  <a:t>	 </a:t>
                </a:r>
                <a14:m>
                  <m:oMath xmlns:m="http://schemas.openxmlformats.org/officeDocument/2006/math">
                    <m:f>
                      <m:fPr>
                        <m:ctrlPr>
                          <a:rPr lang="en-GB" sz="1400" i="1">
                            <a:latin typeface="Cambria Math" panose="02040503050406030204" pitchFamily="18" charset="0"/>
                          </a:rPr>
                        </m:ctrlPr>
                      </m:fPr>
                      <m:num>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𝑓</m:t>
                            </m:r>
                          </m:e>
                          <m:sub>
                            <m:r>
                              <a:rPr lang="en-GB" sz="1400" i="1">
                                <a:latin typeface="Cambria Math" panose="02040503050406030204" pitchFamily="18" charset="0"/>
                                <a:ea typeface="Cambria Math" panose="02040503050406030204" pitchFamily="18" charset="0"/>
                              </a:rPr>
                              <m:t>𝑄</m:t>
                            </m:r>
                          </m:sub>
                        </m:sSub>
                      </m:num>
                      <m:den>
                        <m:sSub>
                          <m:sSubPr>
                            <m:ctrlPr>
                              <a:rPr lang="en-GB" sz="1400" i="1">
                                <a:latin typeface="Cambria Math" panose="02040503050406030204" pitchFamily="18" charset="0"/>
                              </a:rPr>
                            </m:ctrlPr>
                          </m:sSubPr>
                          <m:e>
                            <m:r>
                              <a:rPr lang="en-GB" sz="1400" i="1">
                                <a:latin typeface="Cambria Math" panose="02040503050406030204" pitchFamily="18" charset="0"/>
                              </a:rPr>
                              <m:t>𝑓</m:t>
                            </m:r>
                          </m:e>
                          <m:sub>
                            <m:r>
                              <a:rPr lang="en-GB" sz="1400" i="1">
                                <a:latin typeface="Cambria Math" panose="02040503050406030204" pitchFamily="18" charset="0"/>
                              </a:rPr>
                              <m:t>𝑞</m:t>
                            </m:r>
                          </m:sub>
                        </m:sSub>
                      </m:den>
                    </m:f>
                    <m:r>
                      <a:rPr lang="en-GB" sz="1400" i="1">
                        <a:latin typeface="Cambria Math" panose="02040503050406030204" pitchFamily="18" charset="0"/>
                      </a:rPr>
                      <m:t>=− </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m:t>
                            </m:r>
                          </m:e>
                          <m:sub>
                            <m:r>
                              <a:rPr lang="en-GB" sz="1400" i="1">
                                <a:latin typeface="Cambria Math" panose="02040503050406030204" pitchFamily="18" charset="0"/>
                              </a:rPr>
                              <m:t>𝑄</m:t>
                            </m:r>
                          </m:sub>
                        </m:sSub>
                      </m:num>
                      <m:den>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𝑚</m:t>
                            </m:r>
                          </m:e>
                          <m:sub>
                            <m:r>
                              <a:rPr lang="en-GB" sz="1400" i="1">
                                <a:latin typeface="Cambria Math" panose="02040503050406030204" pitchFamily="18" charset="0"/>
                                <a:ea typeface="Cambria Math" panose="02040503050406030204" pitchFamily="18" charset="0"/>
                              </a:rPr>
                              <m:t>𝑄</m:t>
                            </m:r>
                          </m:sub>
                        </m:sSub>
                      </m:den>
                    </m:f>
                  </m:oMath>
                </a14:m>
                <a:endParaRPr lang="en-US" sz="1400" dirty="0">
                  <a:latin typeface="+mn-lt"/>
                </a:endParaRPr>
              </a:p>
              <a:p>
                <a:r>
                  <a:rPr lang="en-US" sz="1400" b="1" dirty="0">
                    <a:latin typeface="+mn-lt"/>
                  </a:rPr>
                  <a:t>mass change rates</a:t>
                </a:r>
                <a:r>
                  <a:rPr lang="en-US" sz="1400" dirty="0">
                    <a:latin typeface="+mn-lt"/>
                  </a:rPr>
                  <a:t> on the target </a:t>
                </a:r>
                <a:r>
                  <a:rPr lang="en-US" sz="1400" b="1" dirty="0">
                    <a:latin typeface="+mn-lt"/>
                  </a:rPr>
                  <a:t>down to 10</a:t>
                </a:r>
                <a:r>
                  <a:rPr lang="en-US" sz="1400" b="1" baseline="30000" dirty="0">
                    <a:latin typeface="+mn-lt"/>
                  </a:rPr>
                  <a:t>−9 </a:t>
                </a:r>
                <a:r>
                  <a:rPr lang="en-US" sz="1400" b="1" dirty="0">
                    <a:latin typeface="+mn-lt"/>
                  </a:rPr>
                  <a:t>g/cm</a:t>
                </a:r>
                <a:r>
                  <a:rPr lang="en-US" sz="1400" b="1" baseline="30000" dirty="0">
                    <a:latin typeface="+mn-lt"/>
                  </a:rPr>
                  <a:t>2</a:t>
                </a:r>
                <a:r>
                  <a:rPr lang="en-US" sz="1400" b="1" dirty="0">
                    <a:latin typeface="+mn-lt"/>
                  </a:rPr>
                  <a:t>/s</a:t>
                </a:r>
                <a:r>
                  <a:rPr lang="en-US" sz="1400" dirty="0">
                    <a:latin typeface="+mn-lt"/>
                  </a:rPr>
                  <a:t> (~10</a:t>
                </a:r>
                <a:r>
                  <a:rPr lang="en-US" sz="1400" baseline="30000" dirty="0">
                    <a:latin typeface="+mn-lt"/>
                  </a:rPr>
                  <a:t>-4</a:t>
                </a:r>
                <a:r>
                  <a:rPr lang="en-US" sz="1400" dirty="0">
                    <a:latin typeface="+mn-lt"/>
                  </a:rPr>
                  <a:t> W monolayers/s) can be detected</a:t>
                </a:r>
              </a:p>
              <a:p>
                <a:endParaRPr lang="de-AT" sz="1400" dirty="0">
                  <a:latin typeface="+mn-lt"/>
                </a:endParaRPr>
              </a:p>
            </p:txBody>
          </p:sp>
        </mc:Choice>
        <mc:Fallback xmlns="">
          <p:sp>
            <p:nvSpPr>
              <p:cNvPr id="15" name="Inhaltsplatzhalter 2">
                <a:extLst>
                  <a:ext uri="{FF2B5EF4-FFF2-40B4-BE49-F238E27FC236}">
                    <a16:creationId xmlns:a16="http://schemas.microsoft.com/office/drawing/2014/main" id="{4310C639-CF27-6EE4-DFC8-DED8052D3112}"/>
                  </a:ext>
                </a:extLst>
              </p:cNvPr>
              <p:cNvSpPr txBox="1">
                <a:spLocks noRot="1" noChangeAspect="1" noMove="1" noResize="1" noEditPoints="1" noAdjustHandles="1" noChangeArrowheads="1" noChangeShapeType="1" noTextEdit="1"/>
              </p:cNvSpPr>
              <p:nvPr/>
            </p:nvSpPr>
            <p:spPr>
              <a:xfrm>
                <a:off x="3246459" y="1544868"/>
                <a:ext cx="3121214" cy="2237424"/>
              </a:xfrm>
              <a:prstGeom prst="rect">
                <a:avLst/>
              </a:prstGeom>
              <a:blipFill>
                <a:blip r:embed="rId2"/>
                <a:stretch>
                  <a:fillRect l="-391" t="-1090"/>
                </a:stretch>
              </a:blipFill>
            </p:spPr>
            <p:txBody>
              <a:bodyPr/>
              <a:lstStyle/>
              <a:p>
                <a:r>
                  <a:rPr lang="fi-FI">
                    <a:noFill/>
                  </a:rPr>
                  <a:t> </a:t>
                </a:r>
              </a:p>
            </p:txBody>
          </p:sp>
        </mc:Fallback>
      </mc:AlternateContent>
      <p:pic>
        <p:nvPicPr>
          <p:cNvPr id="16" name="Grafik 1">
            <a:extLst>
              <a:ext uri="{FF2B5EF4-FFF2-40B4-BE49-F238E27FC236}">
                <a16:creationId xmlns:a16="http://schemas.microsoft.com/office/drawing/2014/main" id="{F55830B0-CA14-DE14-F78A-7D1147097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763" y="1310956"/>
            <a:ext cx="2783378" cy="2930885"/>
          </a:xfrm>
          <a:prstGeom prst="rect">
            <a:avLst/>
          </a:prstGeom>
        </p:spPr>
      </p:pic>
      <p:grpSp>
        <p:nvGrpSpPr>
          <p:cNvPr id="17" name="Group 79480">
            <a:extLst>
              <a:ext uri="{FF2B5EF4-FFF2-40B4-BE49-F238E27FC236}">
                <a16:creationId xmlns:a16="http://schemas.microsoft.com/office/drawing/2014/main" id="{C7CC16A3-A101-6521-2228-8FCBD578967F}"/>
              </a:ext>
            </a:extLst>
          </p:cNvPr>
          <p:cNvGrpSpPr/>
          <p:nvPr/>
        </p:nvGrpSpPr>
        <p:grpSpPr>
          <a:xfrm>
            <a:off x="254387" y="4104936"/>
            <a:ext cx="6212220" cy="1935365"/>
            <a:chOff x="0" y="-102959"/>
            <a:chExt cx="5196373" cy="1955971"/>
          </a:xfrm>
        </p:grpSpPr>
        <p:sp>
          <p:nvSpPr>
            <p:cNvPr id="18" name="Shape 1290">
              <a:extLst>
                <a:ext uri="{FF2B5EF4-FFF2-40B4-BE49-F238E27FC236}">
                  <a16:creationId xmlns:a16="http://schemas.microsoft.com/office/drawing/2014/main" id="{59687BF3-73D6-A8D7-D33D-94AD7DC280B0}"/>
                </a:ext>
              </a:extLst>
            </p:cNvPr>
            <p:cNvSpPr/>
            <p:nvPr/>
          </p:nvSpPr>
          <p:spPr>
            <a:xfrm>
              <a:off x="3155598" y="98774"/>
              <a:ext cx="2040775" cy="1754238"/>
            </a:xfrm>
            <a:custGeom>
              <a:avLst/>
              <a:gdLst/>
              <a:ahLst/>
              <a:cxnLst/>
              <a:rect l="0" t="0" r="0" b="0"/>
              <a:pathLst>
                <a:path w="2040775" h="1754238">
                  <a:moveTo>
                    <a:pt x="0" y="0"/>
                  </a:moveTo>
                  <a:lnTo>
                    <a:pt x="2040775" y="0"/>
                  </a:lnTo>
                  <a:lnTo>
                    <a:pt x="2040775" y="1754238"/>
                  </a:lnTo>
                  <a:lnTo>
                    <a:pt x="0" y="1754238"/>
                  </a:lnTo>
                  <a:close/>
                </a:path>
              </a:pathLst>
            </a:custGeom>
            <a:ln w="10800" cap="flat">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9" name="Shape 1292">
              <a:extLst>
                <a:ext uri="{FF2B5EF4-FFF2-40B4-BE49-F238E27FC236}">
                  <a16:creationId xmlns:a16="http://schemas.microsoft.com/office/drawing/2014/main" id="{FBFAF66E-2487-F7D2-C8BA-86D0F15B507C}"/>
                </a:ext>
              </a:extLst>
            </p:cNvPr>
            <p:cNvSpPr/>
            <p:nvPr/>
          </p:nvSpPr>
          <p:spPr>
            <a:xfrm>
              <a:off x="4169118" y="365988"/>
              <a:ext cx="28029" cy="49124"/>
            </a:xfrm>
            <a:custGeom>
              <a:avLst/>
              <a:gdLst/>
              <a:ahLst/>
              <a:cxnLst/>
              <a:rect l="0" t="0" r="0" b="0"/>
              <a:pathLst>
                <a:path w="28029" h="49124">
                  <a:moveTo>
                    <a:pt x="13741" y="0"/>
                  </a:moveTo>
                  <a:lnTo>
                    <a:pt x="28029" y="48971"/>
                  </a:lnTo>
                  <a:lnTo>
                    <a:pt x="13944" y="35027"/>
                  </a:lnTo>
                  <a:lnTo>
                    <a:pt x="0" y="49124"/>
                  </a:lnTo>
                  <a:lnTo>
                    <a:pt x="13741" y="0"/>
                  </a:lnTo>
                  <a:close/>
                </a:path>
              </a:pathLst>
            </a:custGeom>
            <a:ln w="3737" cap="flat">
              <a:miter lim="100000"/>
            </a:ln>
          </p:spPr>
          <p:style>
            <a:lnRef idx="1">
              <a:srgbClr val="000000"/>
            </a:lnRef>
            <a:fillRef idx="1">
              <a:srgbClr val="000000"/>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20" name="Rectangle 1293">
              <a:extLst>
                <a:ext uri="{FF2B5EF4-FFF2-40B4-BE49-F238E27FC236}">
                  <a16:creationId xmlns:a16="http://schemas.microsoft.com/office/drawing/2014/main" id="{23662AD2-59A3-50D4-7447-14EF172E7DA0}"/>
                </a:ext>
              </a:extLst>
            </p:cNvPr>
            <p:cNvSpPr/>
            <p:nvPr/>
          </p:nvSpPr>
          <p:spPr>
            <a:xfrm>
              <a:off x="4454669" y="787154"/>
              <a:ext cx="474722" cy="207575"/>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1100">
                  <a:solidFill>
                    <a:srgbClr val="000000"/>
                  </a:solidFill>
                  <a:effectLst/>
                  <a:latin typeface="Arial" panose="020B0604020202020204" pitchFamily="34" charset="0"/>
                  <a:ea typeface="Arial" panose="020B0604020202020204" pitchFamily="34" charset="0"/>
                  <a:cs typeface="Arial" panose="020B0604020202020204" pitchFamily="34" charset="0"/>
                </a:rPr>
                <a:t>target</a:t>
              </a:r>
            </a:p>
          </p:txBody>
        </p:sp>
        <p:sp>
          <p:nvSpPr>
            <p:cNvPr id="21" name="Shape 1294">
              <a:extLst>
                <a:ext uri="{FF2B5EF4-FFF2-40B4-BE49-F238E27FC236}">
                  <a16:creationId xmlns:a16="http://schemas.microsoft.com/office/drawing/2014/main" id="{4E82F540-6F89-2863-A980-527C2CE77B12}"/>
                </a:ext>
              </a:extLst>
            </p:cNvPr>
            <p:cNvSpPr/>
            <p:nvPr/>
          </p:nvSpPr>
          <p:spPr>
            <a:xfrm>
              <a:off x="3841454" y="450572"/>
              <a:ext cx="739322" cy="645522"/>
            </a:xfrm>
            <a:custGeom>
              <a:avLst/>
              <a:gdLst/>
              <a:ahLst/>
              <a:cxnLst/>
              <a:rect l="0" t="0" r="0" b="0"/>
              <a:pathLst>
                <a:path w="739322" h="645522">
                  <a:moveTo>
                    <a:pt x="39034" y="0"/>
                  </a:moveTo>
                  <a:lnTo>
                    <a:pt x="739322" y="599934"/>
                  </a:lnTo>
                  <a:lnTo>
                    <a:pt x="700289" y="645522"/>
                  </a:lnTo>
                  <a:lnTo>
                    <a:pt x="0" y="45601"/>
                  </a:lnTo>
                  <a:lnTo>
                    <a:pt x="39034" y="0"/>
                  </a:lnTo>
                  <a:close/>
                </a:path>
              </a:pathLst>
            </a:custGeom>
            <a:ln w="2621" cap="flat">
              <a:round/>
            </a:ln>
          </p:spPr>
          <p:style>
            <a:lnRef idx="1">
              <a:srgbClr val="000000"/>
            </a:lnRef>
            <a:fillRef idx="1">
              <a:srgbClr val="F3CED0"/>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22" name="Shape 1295">
              <a:extLst>
                <a:ext uri="{FF2B5EF4-FFF2-40B4-BE49-F238E27FC236}">
                  <a16:creationId xmlns:a16="http://schemas.microsoft.com/office/drawing/2014/main" id="{E1E1E41F-D37E-55D0-9DC5-74C6F8697EFF}"/>
                </a:ext>
              </a:extLst>
            </p:cNvPr>
            <p:cNvSpPr/>
            <p:nvPr/>
          </p:nvSpPr>
          <p:spPr>
            <a:xfrm>
              <a:off x="3834854" y="497154"/>
              <a:ext cx="705993" cy="606679"/>
            </a:xfrm>
            <a:custGeom>
              <a:avLst/>
              <a:gdLst/>
              <a:ahLst/>
              <a:cxnLst/>
              <a:rect l="0" t="0" r="0" b="0"/>
              <a:pathLst>
                <a:path w="705993" h="606679">
                  <a:moveTo>
                    <a:pt x="5753" y="0"/>
                  </a:moveTo>
                  <a:lnTo>
                    <a:pt x="705993" y="599986"/>
                  </a:lnTo>
                  <a:lnTo>
                    <a:pt x="700291" y="606679"/>
                  </a:lnTo>
                  <a:lnTo>
                    <a:pt x="0" y="6655"/>
                  </a:lnTo>
                  <a:lnTo>
                    <a:pt x="5753" y="0"/>
                  </a:lnTo>
                  <a:close/>
                </a:path>
              </a:pathLst>
            </a:custGeom>
            <a:ln w="0" cap="flat">
              <a:round/>
            </a:ln>
          </p:spPr>
          <p:style>
            <a:lnRef idx="0">
              <a:srgbClr val="000000">
                <a:alpha val="0"/>
              </a:srgbClr>
            </a:lnRef>
            <a:fillRef idx="1">
              <a:srgbClr val="F5B521">
                <a:alpha val="95686"/>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23" name="Shape 1296">
              <a:extLst>
                <a:ext uri="{FF2B5EF4-FFF2-40B4-BE49-F238E27FC236}">
                  <a16:creationId xmlns:a16="http://schemas.microsoft.com/office/drawing/2014/main" id="{FF81D06F-41DF-B933-D2DE-1B0EBBFC60F7}"/>
                </a:ext>
              </a:extLst>
            </p:cNvPr>
            <p:cNvSpPr/>
            <p:nvPr/>
          </p:nvSpPr>
          <p:spPr>
            <a:xfrm>
              <a:off x="3881336" y="442836"/>
              <a:ext cx="706044" cy="606679"/>
            </a:xfrm>
            <a:custGeom>
              <a:avLst/>
              <a:gdLst/>
              <a:ahLst/>
              <a:cxnLst/>
              <a:rect l="0" t="0" r="0" b="0"/>
              <a:pathLst>
                <a:path w="706044" h="606679">
                  <a:moveTo>
                    <a:pt x="5753" y="0"/>
                  </a:moveTo>
                  <a:lnTo>
                    <a:pt x="706044" y="600024"/>
                  </a:lnTo>
                  <a:lnTo>
                    <a:pt x="700291" y="606679"/>
                  </a:lnTo>
                  <a:lnTo>
                    <a:pt x="0" y="6693"/>
                  </a:lnTo>
                  <a:lnTo>
                    <a:pt x="5753" y="0"/>
                  </a:lnTo>
                  <a:close/>
                </a:path>
              </a:pathLst>
            </a:custGeom>
            <a:ln w="0" cap="flat">
              <a:round/>
            </a:ln>
          </p:spPr>
          <p:style>
            <a:lnRef idx="0">
              <a:srgbClr val="000000">
                <a:alpha val="0"/>
              </a:srgbClr>
            </a:lnRef>
            <a:fillRef idx="1">
              <a:srgbClr val="F5B521">
                <a:alpha val="95686"/>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24" name="Shape 1297">
              <a:extLst>
                <a:ext uri="{FF2B5EF4-FFF2-40B4-BE49-F238E27FC236}">
                  <a16:creationId xmlns:a16="http://schemas.microsoft.com/office/drawing/2014/main" id="{B9F386EA-DF26-47F8-1B2E-D593D4F9FADE}"/>
                </a:ext>
              </a:extLst>
            </p:cNvPr>
            <p:cNvSpPr/>
            <p:nvPr/>
          </p:nvSpPr>
          <p:spPr>
            <a:xfrm>
              <a:off x="4002485" y="801660"/>
              <a:ext cx="182072" cy="212474"/>
            </a:xfrm>
            <a:custGeom>
              <a:avLst/>
              <a:gdLst/>
              <a:ahLst/>
              <a:cxnLst/>
              <a:rect l="0" t="0" r="0" b="0"/>
              <a:pathLst>
                <a:path w="182072" h="212474">
                  <a:moveTo>
                    <a:pt x="0" y="212474"/>
                  </a:moveTo>
                  <a:lnTo>
                    <a:pt x="182072" y="0"/>
                  </a:lnTo>
                </a:path>
              </a:pathLst>
            </a:custGeom>
            <a:ln w="6987" cap="flat">
              <a:custDash>
                <a:ds d="440149" sp="110037"/>
                <a:ds d="55019" sp="110037"/>
              </a:custDash>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25" name="Shape 1298">
              <a:extLst>
                <a:ext uri="{FF2B5EF4-FFF2-40B4-BE49-F238E27FC236}">
                  <a16:creationId xmlns:a16="http://schemas.microsoft.com/office/drawing/2014/main" id="{E11D7B35-D4F0-62C7-DB0E-4B1E8C896C36}"/>
                </a:ext>
              </a:extLst>
            </p:cNvPr>
            <p:cNvSpPr/>
            <p:nvPr/>
          </p:nvSpPr>
          <p:spPr>
            <a:xfrm>
              <a:off x="3644505" y="1014134"/>
              <a:ext cx="357979" cy="418764"/>
            </a:xfrm>
            <a:custGeom>
              <a:avLst/>
              <a:gdLst/>
              <a:ahLst/>
              <a:cxnLst/>
              <a:rect l="0" t="0" r="0" b="0"/>
              <a:pathLst>
                <a:path w="357979" h="418764">
                  <a:moveTo>
                    <a:pt x="0" y="418764"/>
                  </a:moveTo>
                  <a:lnTo>
                    <a:pt x="357979" y="0"/>
                  </a:lnTo>
                </a:path>
              </a:pathLst>
            </a:custGeom>
            <a:ln w="6987" cap="flat">
              <a:custDash>
                <a:ds d="440149" sp="110037"/>
                <a:ds d="55019" sp="110037"/>
              </a:custDash>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26" name="Shape 1299">
              <a:extLst>
                <a:ext uri="{FF2B5EF4-FFF2-40B4-BE49-F238E27FC236}">
                  <a16:creationId xmlns:a16="http://schemas.microsoft.com/office/drawing/2014/main" id="{8CC2CDBB-8916-7F90-01A2-A06B1D8C8F19}"/>
                </a:ext>
              </a:extLst>
            </p:cNvPr>
            <p:cNvSpPr/>
            <p:nvPr/>
          </p:nvSpPr>
          <p:spPr>
            <a:xfrm>
              <a:off x="3623219" y="1409722"/>
              <a:ext cx="42570" cy="46337"/>
            </a:xfrm>
            <a:custGeom>
              <a:avLst/>
              <a:gdLst/>
              <a:ahLst/>
              <a:cxnLst/>
              <a:rect l="0" t="0" r="0" b="0"/>
              <a:pathLst>
                <a:path w="42570" h="46337">
                  <a:moveTo>
                    <a:pt x="21288" y="0"/>
                  </a:moveTo>
                  <a:lnTo>
                    <a:pt x="22817" y="19752"/>
                  </a:lnTo>
                  <a:lnTo>
                    <a:pt x="42570" y="18211"/>
                  </a:lnTo>
                  <a:lnTo>
                    <a:pt x="0" y="46337"/>
                  </a:lnTo>
                  <a:lnTo>
                    <a:pt x="21288" y="0"/>
                  </a:lnTo>
                  <a:close/>
                </a:path>
              </a:pathLst>
            </a:custGeom>
            <a:ln w="3727" cap="flat">
              <a:miter lim="100000"/>
            </a:ln>
          </p:spPr>
          <p:style>
            <a:lnRef idx="1">
              <a:srgbClr val="000000"/>
            </a:lnRef>
            <a:fillRef idx="1">
              <a:srgbClr val="000000"/>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27" name="Shape 1300">
              <a:extLst>
                <a:ext uri="{FF2B5EF4-FFF2-40B4-BE49-F238E27FC236}">
                  <a16:creationId xmlns:a16="http://schemas.microsoft.com/office/drawing/2014/main" id="{F69C0300-96C4-3A63-E26B-3D87E6C5C686}"/>
                </a:ext>
              </a:extLst>
            </p:cNvPr>
            <p:cNvSpPr/>
            <p:nvPr/>
          </p:nvSpPr>
          <p:spPr>
            <a:xfrm>
              <a:off x="3935616" y="1109345"/>
              <a:ext cx="39827" cy="47968"/>
            </a:xfrm>
            <a:custGeom>
              <a:avLst/>
              <a:gdLst/>
              <a:ahLst/>
              <a:cxnLst/>
              <a:rect l="0" t="0" r="0" b="0"/>
              <a:pathLst>
                <a:path w="39827" h="47968">
                  <a:moveTo>
                    <a:pt x="0" y="0"/>
                  </a:moveTo>
                  <a:lnTo>
                    <a:pt x="39827" y="31699"/>
                  </a:lnTo>
                  <a:lnTo>
                    <a:pt x="20333" y="28473"/>
                  </a:lnTo>
                  <a:lnTo>
                    <a:pt x="17107" y="47968"/>
                  </a:lnTo>
                  <a:lnTo>
                    <a:pt x="0" y="0"/>
                  </a:lnTo>
                  <a:close/>
                </a:path>
              </a:pathLst>
            </a:custGeom>
            <a:ln w="3731" cap="flat">
              <a:miter lim="100000"/>
            </a:ln>
          </p:spPr>
          <p:style>
            <a:lnRef idx="1">
              <a:srgbClr val="000000"/>
            </a:lnRef>
            <a:fillRef idx="1">
              <a:srgbClr val="000000"/>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28" name="Shape 1301">
              <a:extLst>
                <a:ext uri="{FF2B5EF4-FFF2-40B4-BE49-F238E27FC236}">
                  <a16:creationId xmlns:a16="http://schemas.microsoft.com/office/drawing/2014/main" id="{682E2395-DC36-0580-F891-0A15B4530F78}"/>
                </a:ext>
              </a:extLst>
            </p:cNvPr>
            <p:cNvSpPr/>
            <p:nvPr/>
          </p:nvSpPr>
          <p:spPr>
            <a:xfrm>
              <a:off x="3955949" y="1137818"/>
              <a:ext cx="188709" cy="59626"/>
            </a:xfrm>
            <a:custGeom>
              <a:avLst/>
              <a:gdLst/>
              <a:ahLst/>
              <a:cxnLst/>
              <a:rect l="0" t="0" r="0" b="0"/>
              <a:pathLst>
                <a:path w="188709" h="59626">
                  <a:moveTo>
                    <a:pt x="0" y="0"/>
                  </a:moveTo>
                  <a:cubicBezTo>
                    <a:pt x="64795" y="42659"/>
                    <a:pt x="96990" y="52984"/>
                    <a:pt x="188709" y="59626"/>
                  </a:cubicBezTo>
                </a:path>
              </a:pathLst>
            </a:custGeom>
            <a:ln w="6995"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29" name="Shape 1302">
              <a:extLst>
                <a:ext uri="{FF2B5EF4-FFF2-40B4-BE49-F238E27FC236}">
                  <a16:creationId xmlns:a16="http://schemas.microsoft.com/office/drawing/2014/main" id="{3642D715-FCDB-EAA3-F3F6-305F7D1B2CFA}"/>
                </a:ext>
              </a:extLst>
            </p:cNvPr>
            <p:cNvSpPr/>
            <p:nvPr/>
          </p:nvSpPr>
          <p:spPr>
            <a:xfrm>
              <a:off x="4130421" y="1183754"/>
              <a:ext cx="49263" cy="27927"/>
            </a:xfrm>
            <a:custGeom>
              <a:avLst/>
              <a:gdLst/>
              <a:ahLst/>
              <a:cxnLst/>
              <a:rect l="0" t="0" r="0" b="0"/>
              <a:pathLst>
                <a:path w="49263" h="27927">
                  <a:moveTo>
                    <a:pt x="0" y="0"/>
                  </a:moveTo>
                  <a:lnTo>
                    <a:pt x="49263" y="12992"/>
                  </a:lnTo>
                  <a:lnTo>
                    <a:pt x="546" y="27927"/>
                  </a:lnTo>
                  <a:lnTo>
                    <a:pt x="14237" y="13691"/>
                  </a:lnTo>
                  <a:lnTo>
                    <a:pt x="0" y="0"/>
                  </a:lnTo>
                  <a:close/>
                </a:path>
              </a:pathLst>
            </a:custGeom>
            <a:ln w="3731" cap="flat">
              <a:miter lim="100000"/>
            </a:ln>
          </p:spPr>
          <p:style>
            <a:lnRef idx="1">
              <a:srgbClr val="000000"/>
            </a:lnRef>
            <a:fillRef idx="1">
              <a:srgbClr val="000000"/>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30" name="Rectangle 1303">
              <a:extLst>
                <a:ext uri="{FF2B5EF4-FFF2-40B4-BE49-F238E27FC236}">
                  <a16:creationId xmlns:a16="http://schemas.microsoft.com/office/drawing/2014/main" id="{8A830515-E667-A009-DCDD-858BF0DD53FD}"/>
                </a:ext>
              </a:extLst>
            </p:cNvPr>
            <p:cNvSpPr/>
            <p:nvPr/>
          </p:nvSpPr>
          <p:spPr>
            <a:xfrm>
              <a:off x="4000243" y="1157709"/>
              <a:ext cx="107393" cy="207575"/>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1100">
                  <a:solidFill>
                    <a:srgbClr val="000000"/>
                  </a:solidFill>
                  <a:effectLst/>
                  <a:latin typeface="Arial" panose="020B0604020202020204" pitchFamily="34" charset="0"/>
                  <a:ea typeface="Arial" panose="020B0604020202020204" pitchFamily="34" charset="0"/>
                  <a:cs typeface="Arial" panose="020B0604020202020204" pitchFamily="34" charset="0"/>
                </a:rPr>
                <a:t>α</a:t>
              </a:r>
            </a:p>
          </p:txBody>
        </p:sp>
        <p:sp>
          <p:nvSpPr>
            <p:cNvPr id="31" name="Shape 1304">
              <a:extLst>
                <a:ext uri="{FF2B5EF4-FFF2-40B4-BE49-F238E27FC236}">
                  <a16:creationId xmlns:a16="http://schemas.microsoft.com/office/drawing/2014/main" id="{B75CFFF1-1D2F-60BA-D9C3-9625AF139370}"/>
                </a:ext>
              </a:extLst>
            </p:cNvPr>
            <p:cNvSpPr/>
            <p:nvPr/>
          </p:nvSpPr>
          <p:spPr>
            <a:xfrm>
              <a:off x="3755822" y="824179"/>
              <a:ext cx="163817" cy="272860"/>
            </a:xfrm>
            <a:custGeom>
              <a:avLst/>
              <a:gdLst/>
              <a:ahLst/>
              <a:cxnLst/>
              <a:rect l="0" t="0" r="0" b="0"/>
              <a:pathLst>
                <a:path w="163817" h="272860">
                  <a:moveTo>
                    <a:pt x="0" y="0"/>
                  </a:moveTo>
                  <a:cubicBezTo>
                    <a:pt x="102" y="118275"/>
                    <a:pt x="51994" y="209512"/>
                    <a:pt x="163817" y="272860"/>
                  </a:cubicBezTo>
                </a:path>
              </a:pathLst>
            </a:custGeom>
            <a:ln w="7006" cap="flat">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32" name="Shape 1305">
              <a:extLst>
                <a:ext uri="{FF2B5EF4-FFF2-40B4-BE49-F238E27FC236}">
                  <a16:creationId xmlns:a16="http://schemas.microsoft.com/office/drawing/2014/main" id="{B3B0566B-5ED7-803B-1D42-C637FC164FAC}"/>
                </a:ext>
              </a:extLst>
            </p:cNvPr>
            <p:cNvSpPr/>
            <p:nvPr/>
          </p:nvSpPr>
          <p:spPr>
            <a:xfrm>
              <a:off x="3741835" y="817190"/>
              <a:ext cx="28029" cy="49016"/>
            </a:xfrm>
            <a:custGeom>
              <a:avLst/>
              <a:gdLst/>
              <a:ahLst/>
              <a:cxnLst/>
              <a:rect l="0" t="0" r="0" b="0"/>
              <a:pathLst>
                <a:path w="28029" h="49016">
                  <a:moveTo>
                    <a:pt x="13986" y="0"/>
                  </a:moveTo>
                  <a:lnTo>
                    <a:pt x="28029" y="49016"/>
                  </a:lnTo>
                  <a:lnTo>
                    <a:pt x="13989" y="34976"/>
                  </a:lnTo>
                  <a:lnTo>
                    <a:pt x="0" y="49016"/>
                  </a:lnTo>
                  <a:lnTo>
                    <a:pt x="13986" y="0"/>
                  </a:lnTo>
                  <a:close/>
                </a:path>
              </a:pathLst>
            </a:custGeom>
            <a:ln w="2" cap="flat">
              <a:miter lim="100000"/>
            </a:ln>
          </p:spPr>
          <p:style>
            <a:lnRef idx="1">
              <a:srgbClr val="000000"/>
            </a:lnRef>
            <a:fillRef idx="1">
              <a:srgbClr val="000000"/>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33" name="Shape 1306">
              <a:extLst>
                <a:ext uri="{FF2B5EF4-FFF2-40B4-BE49-F238E27FC236}">
                  <a16:creationId xmlns:a16="http://schemas.microsoft.com/office/drawing/2014/main" id="{9547DBD7-664D-6964-C21A-583D2A58E9B5}"/>
                </a:ext>
              </a:extLst>
            </p:cNvPr>
            <p:cNvSpPr/>
            <p:nvPr/>
          </p:nvSpPr>
          <p:spPr>
            <a:xfrm>
              <a:off x="3876131" y="1064094"/>
              <a:ext cx="49607" cy="36364"/>
            </a:xfrm>
            <a:custGeom>
              <a:avLst/>
              <a:gdLst/>
              <a:ahLst/>
              <a:cxnLst/>
              <a:rect l="0" t="0" r="0" b="0"/>
              <a:pathLst>
                <a:path w="49607" h="36364">
                  <a:moveTo>
                    <a:pt x="13839" y="0"/>
                  </a:moveTo>
                  <a:lnTo>
                    <a:pt x="49607" y="36364"/>
                  </a:lnTo>
                  <a:lnTo>
                    <a:pt x="0" y="24357"/>
                  </a:lnTo>
                  <a:lnTo>
                    <a:pt x="19153" y="19104"/>
                  </a:lnTo>
                  <a:lnTo>
                    <a:pt x="13839" y="0"/>
                  </a:lnTo>
                  <a:close/>
                </a:path>
              </a:pathLst>
            </a:custGeom>
            <a:ln w="3251" cap="flat">
              <a:miter lim="100000"/>
            </a:ln>
          </p:spPr>
          <p:style>
            <a:lnRef idx="1">
              <a:srgbClr val="000000"/>
            </a:lnRef>
            <a:fillRef idx="1">
              <a:srgbClr val="000000"/>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34" name="Rectangle 1307">
              <a:extLst>
                <a:ext uri="{FF2B5EF4-FFF2-40B4-BE49-F238E27FC236}">
                  <a16:creationId xmlns:a16="http://schemas.microsoft.com/office/drawing/2014/main" id="{9E004A3F-03C9-B813-C226-2E1B2743B0FC}"/>
                </a:ext>
              </a:extLst>
            </p:cNvPr>
            <p:cNvSpPr/>
            <p:nvPr/>
          </p:nvSpPr>
          <p:spPr>
            <a:xfrm>
              <a:off x="3687957" y="926805"/>
              <a:ext cx="120399" cy="207575"/>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1100">
                  <a:solidFill>
                    <a:srgbClr val="000000"/>
                  </a:solidFill>
                  <a:effectLst/>
                  <a:latin typeface="Arial" panose="020B0604020202020204" pitchFamily="34" charset="0"/>
                  <a:ea typeface="Arial" panose="020B0604020202020204" pitchFamily="34" charset="0"/>
                  <a:cs typeface="Arial" panose="020B0604020202020204" pitchFamily="34" charset="0"/>
                </a:rPr>
                <a:t>φ</a:t>
              </a:r>
            </a:p>
          </p:txBody>
        </p:sp>
        <p:sp>
          <p:nvSpPr>
            <p:cNvPr id="35" name="Shape 1311">
              <a:extLst>
                <a:ext uri="{FF2B5EF4-FFF2-40B4-BE49-F238E27FC236}">
                  <a16:creationId xmlns:a16="http://schemas.microsoft.com/office/drawing/2014/main" id="{9C331899-D668-E024-901F-694360C1BC5B}"/>
                </a:ext>
              </a:extLst>
            </p:cNvPr>
            <p:cNvSpPr/>
            <p:nvPr/>
          </p:nvSpPr>
          <p:spPr>
            <a:xfrm>
              <a:off x="3722343" y="1652366"/>
              <a:ext cx="922234" cy="61020"/>
            </a:xfrm>
            <a:custGeom>
              <a:avLst/>
              <a:gdLst/>
              <a:ahLst/>
              <a:cxnLst/>
              <a:rect l="0" t="0" r="0" b="0"/>
              <a:pathLst>
                <a:path w="922234" h="61020">
                  <a:moveTo>
                    <a:pt x="922181" y="0"/>
                  </a:moveTo>
                  <a:lnTo>
                    <a:pt x="922234" y="60075"/>
                  </a:lnTo>
                  <a:lnTo>
                    <a:pt x="40" y="61020"/>
                  </a:lnTo>
                  <a:lnTo>
                    <a:pt x="0" y="941"/>
                  </a:lnTo>
                  <a:lnTo>
                    <a:pt x="922181" y="0"/>
                  </a:lnTo>
                  <a:close/>
                </a:path>
              </a:pathLst>
            </a:custGeom>
            <a:ln w="2553" cap="flat">
              <a:round/>
            </a:ln>
          </p:spPr>
          <p:style>
            <a:lnRef idx="1">
              <a:srgbClr val="000000"/>
            </a:lnRef>
            <a:fillRef idx="1">
              <a:srgbClr val="F3CED0"/>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36" name="Shape 1312">
              <a:extLst>
                <a:ext uri="{FF2B5EF4-FFF2-40B4-BE49-F238E27FC236}">
                  <a16:creationId xmlns:a16="http://schemas.microsoft.com/office/drawing/2014/main" id="{7E31EC34-64B5-92D3-B094-3B78AA454A9C}"/>
                </a:ext>
              </a:extLst>
            </p:cNvPr>
            <p:cNvSpPr/>
            <p:nvPr/>
          </p:nvSpPr>
          <p:spPr>
            <a:xfrm>
              <a:off x="3722345" y="1642250"/>
              <a:ext cx="922185" cy="9766"/>
            </a:xfrm>
            <a:custGeom>
              <a:avLst/>
              <a:gdLst/>
              <a:ahLst/>
              <a:cxnLst/>
              <a:rect l="0" t="0" r="0" b="0"/>
              <a:pathLst>
                <a:path w="922185" h="9766">
                  <a:moveTo>
                    <a:pt x="922185" y="0"/>
                  </a:moveTo>
                  <a:lnTo>
                    <a:pt x="922134" y="8776"/>
                  </a:lnTo>
                  <a:lnTo>
                    <a:pt x="0" y="9766"/>
                  </a:lnTo>
                  <a:lnTo>
                    <a:pt x="0" y="940"/>
                  </a:lnTo>
                  <a:lnTo>
                    <a:pt x="922185" y="0"/>
                  </a:lnTo>
                  <a:close/>
                </a:path>
              </a:pathLst>
            </a:custGeom>
            <a:ln w="0" cap="flat">
              <a:round/>
            </a:ln>
          </p:spPr>
          <p:style>
            <a:lnRef idx="0">
              <a:srgbClr val="000000">
                <a:alpha val="0"/>
              </a:srgbClr>
            </a:lnRef>
            <a:fillRef idx="1">
              <a:srgbClr val="F5B521">
                <a:alpha val="95686"/>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37" name="Shape 1313">
              <a:extLst>
                <a:ext uri="{FF2B5EF4-FFF2-40B4-BE49-F238E27FC236}">
                  <a16:creationId xmlns:a16="http://schemas.microsoft.com/office/drawing/2014/main" id="{A2562D04-EBBF-A2AD-68A9-F9C1AF73F80B}"/>
                </a:ext>
              </a:extLst>
            </p:cNvPr>
            <p:cNvSpPr/>
            <p:nvPr/>
          </p:nvSpPr>
          <p:spPr>
            <a:xfrm>
              <a:off x="3722434" y="1713725"/>
              <a:ext cx="922198" cy="9779"/>
            </a:xfrm>
            <a:custGeom>
              <a:avLst/>
              <a:gdLst/>
              <a:ahLst/>
              <a:cxnLst/>
              <a:rect l="0" t="0" r="0" b="0"/>
              <a:pathLst>
                <a:path w="922198" h="9779">
                  <a:moveTo>
                    <a:pt x="922147" y="0"/>
                  </a:moveTo>
                  <a:lnTo>
                    <a:pt x="922198" y="8788"/>
                  </a:lnTo>
                  <a:lnTo>
                    <a:pt x="0" y="9779"/>
                  </a:lnTo>
                  <a:lnTo>
                    <a:pt x="0" y="1003"/>
                  </a:lnTo>
                  <a:lnTo>
                    <a:pt x="922147" y="0"/>
                  </a:lnTo>
                  <a:close/>
                </a:path>
              </a:pathLst>
            </a:custGeom>
            <a:ln w="0" cap="flat">
              <a:round/>
            </a:ln>
          </p:spPr>
          <p:style>
            <a:lnRef idx="0">
              <a:srgbClr val="000000">
                <a:alpha val="0"/>
              </a:srgbClr>
            </a:lnRef>
            <a:fillRef idx="1">
              <a:srgbClr val="F5B521">
                <a:alpha val="95686"/>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38" name="Shape 1314">
              <a:extLst>
                <a:ext uri="{FF2B5EF4-FFF2-40B4-BE49-F238E27FC236}">
                  <a16:creationId xmlns:a16="http://schemas.microsoft.com/office/drawing/2014/main" id="{55F95CE1-C050-54EF-EC3B-44209914F9FA}"/>
                </a:ext>
              </a:extLst>
            </p:cNvPr>
            <p:cNvSpPr/>
            <p:nvPr/>
          </p:nvSpPr>
          <p:spPr>
            <a:xfrm>
              <a:off x="4183113" y="390550"/>
              <a:ext cx="597" cy="1251699"/>
            </a:xfrm>
            <a:custGeom>
              <a:avLst/>
              <a:gdLst/>
              <a:ahLst/>
              <a:cxnLst/>
              <a:rect l="0" t="0" r="0" b="0"/>
              <a:pathLst>
                <a:path w="597" h="1251699">
                  <a:moveTo>
                    <a:pt x="597" y="1251699"/>
                  </a:moveTo>
                  <a:lnTo>
                    <a:pt x="0" y="0"/>
                  </a:lnTo>
                </a:path>
              </a:pathLst>
            </a:custGeom>
            <a:ln w="7006" cap="flat">
              <a:custDash>
                <a:ds d="441349" sp="110337"/>
                <a:ds d="55169" sp="110337"/>
              </a:custDash>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39" name="Rectangle 1315">
              <a:extLst>
                <a:ext uri="{FF2B5EF4-FFF2-40B4-BE49-F238E27FC236}">
                  <a16:creationId xmlns:a16="http://schemas.microsoft.com/office/drawing/2014/main" id="{E914C579-0EF9-60B3-68EB-942FFC495D47}"/>
                </a:ext>
              </a:extLst>
            </p:cNvPr>
            <p:cNvSpPr/>
            <p:nvPr/>
          </p:nvSpPr>
          <p:spPr>
            <a:xfrm>
              <a:off x="4418269" y="1479484"/>
              <a:ext cx="609056" cy="207575"/>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11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catcher</a:t>
              </a:r>
              <a:endParaRPr lang="de-AT"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0" name="Rectangle 1316">
              <a:extLst>
                <a:ext uri="{FF2B5EF4-FFF2-40B4-BE49-F238E27FC236}">
                  <a16:creationId xmlns:a16="http://schemas.microsoft.com/office/drawing/2014/main" id="{AFCE722F-6B05-D7BC-DD92-18A6C5E031F4}"/>
                </a:ext>
              </a:extLst>
            </p:cNvPr>
            <p:cNvSpPr/>
            <p:nvPr/>
          </p:nvSpPr>
          <p:spPr>
            <a:xfrm>
              <a:off x="3300493" y="640618"/>
              <a:ext cx="764015" cy="207575"/>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11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ion</a:t>
              </a:r>
              <a:r>
                <a:rPr lang="de-AT" sz="1100" dirty="0">
                  <a:solidFill>
                    <a:srgbClr val="FF0000"/>
                  </a:solidFill>
                  <a:effectLst/>
                  <a:latin typeface="Arial" panose="020B0604020202020204" pitchFamily="34" charset="0"/>
                  <a:ea typeface="Arial" panose="020B0604020202020204" pitchFamily="34" charset="0"/>
                  <a:cs typeface="Arial" panose="020B0604020202020204" pitchFamily="34" charset="0"/>
                </a:rPr>
                <a:t> beam</a:t>
              </a:r>
              <a:endParaRPr lang="de-AT"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1" name="Shape 1317">
              <a:extLst>
                <a:ext uri="{FF2B5EF4-FFF2-40B4-BE49-F238E27FC236}">
                  <a16:creationId xmlns:a16="http://schemas.microsoft.com/office/drawing/2014/main" id="{88C6CF70-0BEB-8F3B-56F8-F31B7945C04D}"/>
                </a:ext>
              </a:extLst>
            </p:cNvPr>
            <p:cNvSpPr/>
            <p:nvPr/>
          </p:nvSpPr>
          <p:spPr>
            <a:xfrm>
              <a:off x="2726030" y="615874"/>
              <a:ext cx="253454" cy="0"/>
            </a:xfrm>
            <a:custGeom>
              <a:avLst/>
              <a:gdLst/>
              <a:ahLst/>
              <a:cxnLst/>
              <a:rect l="0" t="0" r="0" b="0"/>
              <a:pathLst>
                <a:path w="253454">
                  <a:moveTo>
                    <a:pt x="253454" y="0"/>
                  </a:moveTo>
                  <a:lnTo>
                    <a:pt x="0" y="0"/>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42" name="Shape 1318">
              <a:extLst>
                <a:ext uri="{FF2B5EF4-FFF2-40B4-BE49-F238E27FC236}">
                  <a16:creationId xmlns:a16="http://schemas.microsoft.com/office/drawing/2014/main" id="{FFA36FBD-5D5A-1B8C-E588-CDF75214AF88}"/>
                </a:ext>
              </a:extLst>
            </p:cNvPr>
            <p:cNvSpPr/>
            <p:nvPr/>
          </p:nvSpPr>
          <p:spPr>
            <a:xfrm>
              <a:off x="2726030" y="981304"/>
              <a:ext cx="253454" cy="0"/>
            </a:xfrm>
            <a:custGeom>
              <a:avLst/>
              <a:gdLst/>
              <a:ahLst/>
              <a:cxnLst/>
              <a:rect l="0" t="0" r="0" b="0"/>
              <a:pathLst>
                <a:path w="253454">
                  <a:moveTo>
                    <a:pt x="253454" y="0"/>
                  </a:moveTo>
                  <a:lnTo>
                    <a:pt x="0" y="0"/>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43" name="Shape 1319">
              <a:extLst>
                <a:ext uri="{FF2B5EF4-FFF2-40B4-BE49-F238E27FC236}">
                  <a16:creationId xmlns:a16="http://schemas.microsoft.com/office/drawing/2014/main" id="{A7FBECB1-F9D3-245A-FF06-E0B8C90D253F}"/>
                </a:ext>
              </a:extLst>
            </p:cNvPr>
            <p:cNvSpPr/>
            <p:nvPr/>
          </p:nvSpPr>
          <p:spPr>
            <a:xfrm>
              <a:off x="2726030" y="621284"/>
              <a:ext cx="0" cy="62306"/>
            </a:xfrm>
            <a:custGeom>
              <a:avLst/>
              <a:gdLst/>
              <a:ahLst/>
              <a:cxnLst/>
              <a:rect l="0" t="0" r="0" b="0"/>
              <a:pathLst>
                <a:path h="62306">
                  <a:moveTo>
                    <a:pt x="0" y="0"/>
                  </a:moveTo>
                  <a:lnTo>
                    <a:pt x="0" y="62306"/>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44" name="Shape 1320">
              <a:extLst>
                <a:ext uri="{FF2B5EF4-FFF2-40B4-BE49-F238E27FC236}">
                  <a16:creationId xmlns:a16="http://schemas.microsoft.com/office/drawing/2014/main" id="{79ABD620-C2C9-E6BB-1D28-8E27863BB9CE}"/>
                </a:ext>
              </a:extLst>
            </p:cNvPr>
            <p:cNvSpPr/>
            <p:nvPr/>
          </p:nvSpPr>
          <p:spPr>
            <a:xfrm>
              <a:off x="2726030" y="913625"/>
              <a:ext cx="0" cy="62268"/>
            </a:xfrm>
            <a:custGeom>
              <a:avLst/>
              <a:gdLst/>
              <a:ahLst/>
              <a:cxnLst/>
              <a:rect l="0" t="0" r="0" b="0"/>
              <a:pathLst>
                <a:path h="62268">
                  <a:moveTo>
                    <a:pt x="0" y="0"/>
                  </a:moveTo>
                  <a:lnTo>
                    <a:pt x="0" y="62268"/>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45" name="Shape 1321">
              <a:extLst>
                <a:ext uri="{FF2B5EF4-FFF2-40B4-BE49-F238E27FC236}">
                  <a16:creationId xmlns:a16="http://schemas.microsoft.com/office/drawing/2014/main" id="{1F48F08B-CE63-9600-04C9-C8134DC1ADD5}"/>
                </a:ext>
              </a:extLst>
            </p:cNvPr>
            <p:cNvSpPr/>
            <p:nvPr/>
          </p:nvSpPr>
          <p:spPr>
            <a:xfrm>
              <a:off x="2663774" y="689000"/>
              <a:ext cx="62256" cy="0"/>
            </a:xfrm>
            <a:custGeom>
              <a:avLst/>
              <a:gdLst/>
              <a:ahLst/>
              <a:cxnLst/>
              <a:rect l="0" t="0" r="0" b="0"/>
              <a:pathLst>
                <a:path w="62256">
                  <a:moveTo>
                    <a:pt x="62256" y="0"/>
                  </a:moveTo>
                  <a:lnTo>
                    <a:pt x="0" y="0"/>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46" name="Shape 1322">
              <a:extLst>
                <a:ext uri="{FF2B5EF4-FFF2-40B4-BE49-F238E27FC236}">
                  <a16:creationId xmlns:a16="http://schemas.microsoft.com/office/drawing/2014/main" id="{6ACE3F93-15A6-F2CB-BF79-5B99758EEF52}"/>
                </a:ext>
              </a:extLst>
            </p:cNvPr>
            <p:cNvSpPr/>
            <p:nvPr/>
          </p:nvSpPr>
          <p:spPr>
            <a:xfrm>
              <a:off x="2663774" y="908228"/>
              <a:ext cx="62256" cy="0"/>
            </a:xfrm>
            <a:custGeom>
              <a:avLst/>
              <a:gdLst/>
              <a:ahLst/>
              <a:cxnLst/>
              <a:rect l="0" t="0" r="0" b="0"/>
              <a:pathLst>
                <a:path w="62256">
                  <a:moveTo>
                    <a:pt x="62256" y="0"/>
                  </a:moveTo>
                  <a:lnTo>
                    <a:pt x="0" y="0"/>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47" name="Shape 1323">
              <a:extLst>
                <a:ext uri="{FF2B5EF4-FFF2-40B4-BE49-F238E27FC236}">
                  <a16:creationId xmlns:a16="http://schemas.microsoft.com/office/drawing/2014/main" id="{7DAC2A5C-9AE9-EB8E-FF1B-EFDC07F8F87D}"/>
                </a:ext>
              </a:extLst>
            </p:cNvPr>
            <p:cNvSpPr/>
            <p:nvPr/>
          </p:nvSpPr>
          <p:spPr>
            <a:xfrm>
              <a:off x="2663774" y="621284"/>
              <a:ext cx="0" cy="62306"/>
            </a:xfrm>
            <a:custGeom>
              <a:avLst/>
              <a:gdLst/>
              <a:ahLst/>
              <a:cxnLst/>
              <a:rect l="0" t="0" r="0" b="0"/>
              <a:pathLst>
                <a:path h="62306">
                  <a:moveTo>
                    <a:pt x="0" y="0"/>
                  </a:moveTo>
                  <a:lnTo>
                    <a:pt x="0" y="62306"/>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48" name="Shape 1324">
              <a:extLst>
                <a:ext uri="{FF2B5EF4-FFF2-40B4-BE49-F238E27FC236}">
                  <a16:creationId xmlns:a16="http://schemas.microsoft.com/office/drawing/2014/main" id="{FB456A1F-7968-C7D1-C237-E8624AAB018B}"/>
                </a:ext>
              </a:extLst>
            </p:cNvPr>
            <p:cNvSpPr/>
            <p:nvPr/>
          </p:nvSpPr>
          <p:spPr>
            <a:xfrm>
              <a:off x="2663774" y="913625"/>
              <a:ext cx="0" cy="62268"/>
            </a:xfrm>
            <a:custGeom>
              <a:avLst/>
              <a:gdLst/>
              <a:ahLst/>
              <a:cxnLst/>
              <a:rect l="0" t="0" r="0" b="0"/>
              <a:pathLst>
                <a:path h="62268">
                  <a:moveTo>
                    <a:pt x="0" y="0"/>
                  </a:moveTo>
                  <a:lnTo>
                    <a:pt x="0" y="62268"/>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49" name="Shape 1325">
              <a:extLst>
                <a:ext uri="{FF2B5EF4-FFF2-40B4-BE49-F238E27FC236}">
                  <a16:creationId xmlns:a16="http://schemas.microsoft.com/office/drawing/2014/main" id="{A446A7C1-B965-AC79-EEA1-1EF7EDE63833}"/>
                </a:ext>
              </a:extLst>
            </p:cNvPr>
            <p:cNvSpPr/>
            <p:nvPr/>
          </p:nvSpPr>
          <p:spPr>
            <a:xfrm>
              <a:off x="2138464" y="615874"/>
              <a:ext cx="527990" cy="0"/>
            </a:xfrm>
            <a:custGeom>
              <a:avLst/>
              <a:gdLst/>
              <a:ahLst/>
              <a:cxnLst/>
              <a:rect l="0" t="0" r="0" b="0"/>
              <a:pathLst>
                <a:path w="527990">
                  <a:moveTo>
                    <a:pt x="527990" y="0"/>
                  </a:moveTo>
                  <a:lnTo>
                    <a:pt x="0" y="0"/>
                  </a:lnTo>
                </a:path>
              </a:pathLst>
            </a:custGeom>
            <a:ln w="5400" cap="flat">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50" name="Shape 1326">
              <a:extLst>
                <a:ext uri="{FF2B5EF4-FFF2-40B4-BE49-F238E27FC236}">
                  <a16:creationId xmlns:a16="http://schemas.microsoft.com/office/drawing/2014/main" id="{763C3DE3-46DF-BE6F-FA2A-79D9DD3DC2E8}"/>
                </a:ext>
              </a:extLst>
            </p:cNvPr>
            <p:cNvSpPr/>
            <p:nvPr/>
          </p:nvSpPr>
          <p:spPr>
            <a:xfrm>
              <a:off x="2138464" y="981304"/>
              <a:ext cx="527990" cy="0"/>
            </a:xfrm>
            <a:custGeom>
              <a:avLst/>
              <a:gdLst/>
              <a:ahLst/>
              <a:cxnLst/>
              <a:rect l="0" t="0" r="0" b="0"/>
              <a:pathLst>
                <a:path w="527990">
                  <a:moveTo>
                    <a:pt x="527990" y="0"/>
                  </a:moveTo>
                  <a:lnTo>
                    <a:pt x="0" y="0"/>
                  </a:lnTo>
                </a:path>
              </a:pathLst>
            </a:custGeom>
            <a:ln w="5400" cap="flat">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51" name="Shape 1327">
              <a:extLst>
                <a:ext uri="{FF2B5EF4-FFF2-40B4-BE49-F238E27FC236}">
                  <a16:creationId xmlns:a16="http://schemas.microsoft.com/office/drawing/2014/main" id="{2F81E550-7F76-2109-4442-A0CC8F14D427}"/>
                </a:ext>
              </a:extLst>
            </p:cNvPr>
            <p:cNvSpPr/>
            <p:nvPr/>
          </p:nvSpPr>
          <p:spPr>
            <a:xfrm>
              <a:off x="2141144" y="615874"/>
              <a:ext cx="0" cy="67716"/>
            </a:xfrm>
            <a:custGeom>
              <a:avLst/>
              <a:gdLst/>
              <a:ahLst/>
              <a:cxnLst/>
              <a:rect l="0" t="0" r="0" b="0"/>
              <a:pathLst>
                <a:path h="67716">
                  <a:moveTo>
                    <a:pt x="0" y="0"/>
                  </a:moveTo>
                  <a:lnTo>
                    <a:pt x="0" y="67716"/>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52" name="Shape 1328">
              <a:extLst>
                <a:ext uri="{FF2B5EF4-FFF2-40B4-BE49-F238E27FC236}">
                  <a16:creationId xmlns:a16="http://schemas.microsoft.com/office/drawing/2014/main" id="{E4678112-0F88-09B6-1240-D4F25807EC8B}"/>
                </a:ext>
              </a:extLst>
            </p:cNvPr>
            <p:cNvSpPr/>
            <p:nvPr/>
          </p:nvSpPr>
          <p:spPr>
            <a:xfrm>
              <a:off x="2141144" y="913625"/>
              <a:ext cx="0" cy="62268"/>
            </a:xfrm>
            <a:custGeom>
              <a:avLst/>
              <a:gdLst/>
              <a:ahLst/>
              <a:cxnLst/>
              <a:rect l="0" t="0" r="0" b="0"/>
              <a:pathLst>
                <a:path h="62268">
                  <a:moveTo>
                    <a:pt x="0" y="0"/>
                  </a:moveTo>
                  <a:lnTo>
                    <a:pt x="0" y="62268"/>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53" name="Shape 1329">
              <a:extLst>
                <a:ext uri="{FF2B5EF4-FFF2-40B4-BE49-F238E27FC236}">
                  <a16:creationId xmlns:a16="http://schemas.microsoft.com/office/drawing/2014/main" id="{977C1642-6C62-AB64-24C6-032221DD54AD}"/>
                </a:ext>
              </a:extLst>
            </p:cNvPr>
            <p:cNvSpPr/>
            <p:nvPr/>
          </p:nvSpPr>
          <p:spPr>
            <a:xfrm>
              <a:off x="1967560" y="908228"/>
              <a:ext cx="173584" cy="0"/>
            </a:xfrm>
            <a:custGeom>
              <a:avLst/>
              <a:gdLst/>
              <a:ahLst/>
              <a:cxnLst/>
              <a:rect l="0" t="0" r="0" b="0"/>
              <a:pathLst>
                <a:path w="173584">
                  <a:moveTo>
                    <a:pt x="173584" y="0"/>
                  </a:moveTo>
                  <a:lnTo>
                    <a:pt x="0" y="0"/>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54" name="Shape 1330">
              <a:extLst>
                <a:ext uri="{FF2B5EF4-FFF2-40B4-BE49-F238E27FC236}">
                  <a16:creationId xmlns:a16="http://schemas.microsoft.com/office/drawing/2014/main" id="{19FC2F95-331D-E492-42AE-E732B04E4FA7}"/>
                </a:ext>
              </a:extLst>
            </p:cNvPr>
            <p:cNvSpPr/>
            <p:nvPr/>
          </p:nvSpPr>
          <p:spPr>
            <a:xfrm>
              <a:off x="2979483" y="621284"/>
              <a:ext cx="0" cy="62306"/>
            </a:xfrm>
            <a:custGeom>
              <a:avLst/>
              <a:gdLst/>
              <a:ahLst/>
              <a:cxnLst/>
              <a:rect l="0" t="0" r="0" b="0"/>
              <a:pathLst>
                <a:path h="62306">
                  <a:moveTo>
                    <a:pt x="0" y="0"/>
                  </a:moveTo>
                  <a:lnTo>
                    <a:pt x="0" y="62306"/>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55" name="Shape 1331">
              <a:extLst>
                <a:ext uri="{FF2B5EF4-FFF2-40B4-BE49-F238E27FC236}">
                  <a16:creationId xmlns:a16="http://schemas.microsoft.com/office/drawing/2014/main" id="{BD43FB14-D1D3-C418-7B2F-EB3D5BC4DB2A}"/>
                </a:ext>
              </a:extLst>
            </p:cNvPr>
            <p:cNvSpPr/>
            <p:nvPr/>
          </p:nvSpPr>
          <p:spPr>
            <a:xfrm>
              <a:off x="2979483" y="913625"/>
              <a:ext cx="0" cy="62268"/>
            </a:xfrm>
            <a:custGeom>
              <a:avLst/>
              <a:gdLst/>
              <a:ahLst/>
              <a:cxnLst/>
              <a:rect l="0" t="0" r="0" b="0"/>
              <a:pathLst>
                <a:path h="62268">
                  <a:moveTo>
                    <a:pt x="0" y="0"/>
                  </a:moveTo>
                  <a:lnTo>
                    <a:pt x="0" y="62268"/>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56" name="Shape 1332">
              <a:extLst>
                <a:ext uri="{FF2B5EF4-FFF2-40B4-BE49-F238E27FC236}">
                  <a16:creationId xmlns:a16="http://schemas.microsoft.com/office/drawing/2014/main" id="{DB79814D-CD3B-D55E-3BEF-5F34B49FBDB0}"/>
                </a:ext>
              </a:extLst>
            </p:cNvPr>
            <p:cNvSpPr/>
            <p:nvPr/>
          </p:nvSpPr>
          <p:spPr>
            <a:xfrm>
              <a:off x="2979483" y="689000"/>
              <a:ext cx="179197" cy="0"/>
            </a:xfrm>
            <a:custGeom>
              <a:avLst/>
              <a:gdLst/>
              <a:ahLst/>
              <a:cxnLst/>
              <a:rect l="0" t="0" r="0" b="0"/>
              <a:pathLst>
                <a:path w="179197">
                  <a:moveTo>
                    <a:pt x="179197" y="0"/>
                  </a:moveTo>
                  <a:lnTo>
                    <a:pt x="0" y="0"/>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57" name="Shape 1333">
              <a:extLst>
                <a:ext uri="{FF2B5EF4-FFF2-40B4-BE49-F238E27FC236}">
                  <a16:creationId xmlns:a16="http://schemas.microsoft.com/office/drawing/2014/main" id="{B288623F-AFE9-1EB5-4900-CD282882A955}"/>
                </a:ext>
              </a:extLst>
            </p:cNvPr>
            <p:cNvSpPr/>
            <p:nvPr/>
          </p:nvSpPr>
          <p:spPr>
            <a:xfrm>
              <a:off x="1616126" y="615874"/>
              <a:ext cx="351434" cy="0"/>
            </a:xfrm>
            <a:custGeom>
              <a:avLst/>
              <a:gdLst/>
              <a:ahLst/>
              <a:cxnLst/>
              <a:rect l="0" t="0" r="0" b="0"/>
              <a:pathLst>
                <a:path w="351434">
                  <a:moveTo>
                    <a:pt x="351434" y="0"/>
                  </a:moveTo>
                  <a:lnTo>
                    <a:pt x="0" y="0"/>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58" name="Shape 1334">
              <a:extLst>
                <a:ext uri="{FF2B5EF4-FFF2-40B4-BE49-F238E27FC236}">
                  <a16:creationId xmlns:a16="http://schemas.microsoft.com/office/drawing/2014/main" id="{88365989-DE42-6511-F85E-3E15731E5B64}"/>
                </a:ext>
              </a:extLst>
            </p:cNvPr>
            <p:cNvSpPr/>
            <p:nvPr/>
          </p:nvSpPr>
          <p:spPr>
            <a:xfrm>
              <a:off x="1616126" y="981304"/>
              <a:ext cx="351434" cy="0"/>
            </a:xfrm>
            <a:custGeom>
              <a:avLst/>
              <a:gdLst/>
              <a:ahLst/>
              <a:cxnLst/>
              <a:rect l="0" t="0" r="0" b="0"/>
              <a:pathLst>
                <a:path w="351434">
                  <a:moveTo>
                    <a:pt x="351434" y="0"/>
                  </a:moveTo>
                  <a:lnTo>
                    <a:pt x="0" y="0"/>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59" name="Shape 1335">
              <a:extLst>
                <a:ext uri="{FF2B5EF4-FFF2-40B4-BE49-F238E27FC236}">
                  <a16:creationId xmlns:a16="http://schemas.microsoft.com/office/drawing/2014/main" id="{DDD02672-AE99-471B-3E4E-23C6EC1EE713}"/>
                </a:ext>
              </a:extLst>
            </p:cNvPr>
            <p:cNvSpPr/>
            <p:nvPr/>
          </p:nvSpPr>
          <p:spPr>
            <a:xfrm>
              <a:off x="1616126" y="621284"/>
              <a:ext cx="0" cy="357340"/>
            </a:xfrm>
            <a:custGeom>
              <a:avLst/>
              <a:gdLst/>
              <a:ahLst/>
              <a:cxnLst/>
              <a:rect l="0" t="0" r="0" b="0"/>
              <a:pathLst>
                <a:path h="357340">
                  <a:moveTo>
                    <a:pt x="0" y="0"/>
                  </a:moveTo>
                  <a:lnTo>
                    <a:pt x="0" y="357340"/>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60" name="Shape 1336">
              <a:extLst>
                <a:ext uri="{FF2B5EF4-FFF2-40B4-BE49-F238E27FC236}">
                  <a16:creationId xmlns:a16="http://schemas.microsoft.com/office/drawing/2014/main" id="{B36670CA-A836-0F2F-8DF2-AD2D8790B4A9}"/>
                </a:ext>
              </a:extLst>
            </p:cNvPr>
            <p:cNvSpPr/>
            <p:nvPr/>
          </p:nvSpPr>
          <p:spPr>
            <a:xfrm>
              <a:off x="1967560" y="621284"/>
              <a:ext cx="0" cy="62306"/>
            </a:xfrm>
            <a:custGeom>
              <a:avLst/>
              <a:gdLst/>
              <a:ahLst/>
              <a:cxnLst/>
              <a:rect l="0" t="0" r="0" b="0"/>
              <a:pathLst>
                <a:path h="62306">
                  <a:moveTo>
                    <a:pt x="0" y="0"/>
                  </a:moveTo>
                  <a:lnTo>
                    <a:pt x="0" y="62306"/>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61" name="Shape 1337">
              <a:extLst>
                <a:ext uri="{FF2B5EF4-FFF2-40B4-BE49-F238E27FC236}">
                  <a16:creationId xmlns:a16="http://schemas.microsoft.com/office/drawing/2014/main" id="{E3BC3E47-3AE5-2F48-296C-693CB553AF81}"/>
                </a:ext>
              </a:extLst>
            </p:cNvPr>
            <p:cNvSpPr/>
            <p:nvPr/>
          </p:nvSpPr>
          <p:spPr>
            <a:xfrm>
              <a:off x="1967560" y="913625"/>
              <a:ext cx="0" cy="62268"/>
            </a:xfrm>
            <a:custGeom>
              <a:avLst/>
              <a:gdLst/>
              <a:ahLst/>
              <a:cxnLst/>
              <a:rect l="0" t="0" r="0" b="0"/>
              <a:pathLst>
                <a:path h="62268">
                  <a:moveTo>
                    <a:pt x="0" y="0"/>
                  </a:moveTo>
                  <a:lnTo>
                    <a:pt x="0" y="62268"/>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62" name="Shape 1338">
              <a:extLst>
                <a:ext uri="{FF2B5EF4-FFF2-40B4-BE49-F238E27FC236}">
                  <a16:creationId xmlns:a16="http://schemas.microsoft.com/office/drawing/2014/main" id="{5978FD53-3A7C-196E-9260-191E7697BE94}"/>
                </a:ext>
              </a:extLst>
            </p:cNvPr>
            <p:cNvSpPr/>
            <p:nvPr/>
          </p:nvSpPr>
          <p:spPr>
            <a:xfrm>
              <a:off x="1967560" y="686270"/>
              <a:ext cx="173584" cy="0"/>
            </a:xfrm>
            <a:custGeom>
              <a:avLst/>
              <a:gdLst/>
              <a:ahLst/>
              <a:cxnLst/>
              <a:rect l="0" t="0" r="0" b="0"/>
              <a:pathLst>
                <a:path w="173584">
                  <a:moveTo>
                    <a:pt x="173584" y="0"/>
                  </a:moveTo>
                  <a:lnTo>
                    <a:pt x="0" y="0"/>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63" name="Shape 91891">
              <a:extLst>
                <a:ext uri="{FF2B5EF4-FFF2-40B4-BE49-F238E27FC236}">
                  <a16:creationId xmlns:a16="http://schemas.microsoft.com/office/drawing/2014/main" id="{979B2E19-E516-5ADE-20E5-C938C51909C8}"/>
                </a:ext>
              </a:extLst>
            </p:cNvPr>
            <p:cNvSpPr/>
            <p:nvPr/>
          </p:nvSpPr>
          <p:spPr>
            <a:xfrm>
              <a:off x="3150045" y="691680"/>
              <a:ext cx="17259" cy="213817"/>
            </a:xfrm>
            <a:custGeom>
              <a:avLst/>
              <a:gdLst/>
              <a:ahLst/>
              <a:cxnLst/>
              <a:rect l="0" t="0" r="0" b="0"/>
              <a:pathLst>
                <a:path w="17259" h="213817">
                  <a:moveTo>
                    <a:pt x="0" y="0"/>
                  </a:moveTo>
                  <a:lnTo>
                    <a:pt x="17259" y="0"/>
                  </a:lnTo>
                  <a:lnTo>
                    <a:pt x="17259" y="213817"/>
                  </a:lnTo>
                  <a:lnTo>
                    <a:pt x="0" y="213817"/>
                  </a:lnTo>
                  <a:lnTo>
                    <a:pt x="0" y="0"/>
                  </a:lnTo>
                </a:path>
              </a:pathLst>
            </a:custGeom>
            <a:ln w="0" cap="sq">
              <a:miter lim="100000"/>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64" name="Shape 1340">
              <a:extLst>
                <a:ext uri="{FF2B5EF4-FFF2-40B4-BE49-F238E27FC236}">
                  <a16:creationId xmlns:a16="http://schemas.microsoft.com/office/drawing/2014/main" id="{D4D59B51-2F09-1A03-21BA-E09E1C0E8D24}"/>
                </a:ext>
              </a:extLst>
            </p:cNvPr>
            <p:cNvSpPr/>
            <p:nvPr/>
          </p:nvSpPr>
          <p:spPr>
            <a:xfrm>
              <a:off x="2979483" y="908228"/>
              <a:ext cx="176467" cy="0"/>
            </a:xfrm>
            <a:custGeom>
              <a:avLst/>
              <a:gdLst/>
              <a:ahLst/>
              <a:cxnLst/>
              <a:rect l="0" t="0" r="0" b="0"/>
              <a:pathLst>
                <a:path w="176467">
                  <a:moveTo>
                    <a:pt x="176467" y="0"/>
                  </a:moveTo>
                  <a:lnTo>
                    <a:pt x="0" y="0"/>
                  </a:ln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65" name="Shape 1341">
              <a:extLst>
                <a:ext uri="{FF2B5EF4-FFF2-40B4-BE49-F238E27FC236}">
                  <a16:creationId xmlns:a16="http://schemas.microsoft.com/office/drawing/2014/main" id="{BEBDD12A-C055-637D-6E41-44076231FCDF}"/>
                </a:ext>
              </a:extLst>
            </p:cNvPr>
            <p:cNvSpPr/>
            <p:nvPr/>
          </p:nvSpPr>
          <p:spPr>
            <a:xfrm>
              <a:off x="1915668" y="798588"/>
              <a:ext cx="2240204" cy="787"/>
            </a:xfrm>
            <a:custGeom>
              <a:avLst/>
              <a:gdLst/>
              <a:ahLst/>
              <a:cxnLst/>
              <a:rect l="0" t="0" r="0" b="0"/>
              <a:pathLst>
                <a:path w="2240204" h="787">
                  <a:moveTo>
                    <a:pt x="2240204" y="787"/>
                  </a:moveTo>
                  <a:lnTo>
                    <a:pt x="0" y="0"/>
                  </a:lnTo>
                </a:path>
              </a:pathLst>
            </a:custGeom>
            <a:ln w="10800" cap="rnd">
              <a:round/>
            </a:ln>
          </p:spPr>
          <p:style>
            <a:lnRef idx="1">
              <a:srgbClr val="FF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66" name="Shape 1342">
              <a:extLst>
                <a:ext uri="{FF2B5EF4-FFF2-40B4-BE49-F238E27FC236}">
                  <a16:creationId xmlns:a16="http://schemas.microsoft.com/office/drawing/2014/main" id="{871DA9B3-32ED-23D7-9F71-36E1B32DBB2C}"/>
                </a:ext>
              </a:extLst>
            </p:cNvPr>
            <p:cNvSpPr/>
            <p:nvPr/>
          </p:nvSpPr>
          <p:spPr>
            <a:xfrm>
              <a:off x="1688706" y="689000"/>
              <a:ext cx="208051" cy="219228"/>
            </a:xfrm>
            <a:custGeom>
              <a:avLst/>
              <a:gdLst/>
              <a:ahLst/>
              <a:cxnLst/>
              <a:rect l="0" t="0" r="0" b="0"/>
              <a:pathLst>
                <a:path w="208051" h="219228">
                  <a:moveTo>
                    <a:pt x="208051" y="0"/>
                  </a:moveTo>
                  <a:cubicBezTo>
                    <a:pt x="0" y="0"/>
                    <a:pt x="0" y="0"/>
                    <a:pt x="0" y="0"/>
                  </a:cubicBezTo>
                  <a:lnTo>
                    <a:pt x="0" y="219228"/>
                  </a:lnTo>
                  <a:lnTo>
                    <a:pt x="208051" y="219228"/>
                  </a:lnTo>
                  <a:close/>
                </a:path>
              </a:pathLst>
            </a:custGeom>
            <a:ln w="5400" cap="rnd">
              <a:round/>
            </a:ln>
          </p:spPr>
          <p:style>
            <a:lnRef idx="1">
              <a:srgbClr val="797979"/>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67" name="Shape 1344">
              <a:extLst>
                <a:ext uri="{FF2B5EF4-FFF2-40B4-BE49-F238E27FC236}">
                  <a16:creationId xmlns:a16="http://schemas.microsoft.com/office/drawing/2014/main" id="{CE5CADBC-9B66-C68C-5BEE-E1F30569412F}"/>
                </a:ext>
              </a:extLst>
            </p:cNvPr>
            <p:cNvSpPr/>
            <p:nvPr/>
          </p:nvSpPr>
          <p:spPr>
            <a:xfrm>
              <a:off x="1788859" y="731964"/>
              <a:ext cx="105232" cy="0"/>
            </a:xfrm>
            <a:custGeom>
              <a:avLst/>
              <a:gdLst/>
              <a:ahLst/>
              <a:cxnLst/>
              <a:rect l="0" t="0" r="0" b="0"/>
              <a:pathLst>
                <a:path w="105232">
                  <a:moveTo>
                    <a:pt x="105232" y="0"/>
                  </a:moveTo>
                  <a:cubicBezTo>
                    <a:pt x="407" y="0"/>
                    <a:pt x="0" y="0"/>
                    <a:pt x="0" y="0"/>
                  </a:cubicBezTo>
                </a:path>
              </a:pathLst>
            </a:custGeom>
            <a:ln w="5400" cap="rnd">
              <a:round/>
            </a:ln>
          </p:spPr>
          <p:style>
            <a:lnRef idx="1">
              <a:srgbClr val="797979"/>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68" name="Shape 1345">
              <a:extLst>
                <a:ext uri="{FF2B5EF4-FFF2-40B4-BE49-F238E27FC236}">
                  <a16:creationId xmlns:a16="http://schemas.microsoft.com/office/drawing/2014/main" id="{5DD9CE73-7775-3D40-E92E-505F0EAAE63F}"/>
                </a:ext>
              </a:extLst>
            </p:cNvPr>
            <p:cNvSpPr/>
            <p:nvPr/>
          </p:nvSpPr>
          <p:spPr>
            <a:xfrm>
              <a:off x="1717726" y="731964"/>
              <a:ext cx="128931" cy="47866"/>
            </a:xfrm>
            <a:custGeom>
              <a:avLst/>
              <a:gdLst/>
              <a:ahLst/>
              <a:cxnLst/>
              <a:rect l="0" t="0" r="0" b="0"/>
              <a:pathLst>
                <a:path w="128931" h="47866">
                  <a:moveTo>
                    <a:pt x="71133" y="0"/>
                  </a:moveTo>
                  <a:cubicBezTo>
                    <a:pt x="21831" y="0"/>
                    <a:pt x="2781" y="6490"/>
                    <a:pt x="1689" y="21869"/>
                  </a:cubicBezTo>
                  <a:cubicBezTo>
                    <a:pt x="0" y="44298"/>
                    <a:pt x="50851" y="47866"/>
                    <a:pt x="76987" y="47320"/>
                  </a:cubicBezTo>
                  <a:cubicBezTo>
                    <a:pt x="118567" y="46482"/>
                    <a:pt x="128931" y="40373"/>
                    <a:pt x="125654" y="27978"/>
                  </a:cubicBezTo>
                  <a:cubicBezTo>
                    <a:pt x="121095" y="11113"/>
                    <a:pt x="71336" y="10719"/>
                    <a:pt x="71336" y="10719"/>
                  </a:cubicBezTo>
                </a:path>
              </a:pathLst>
            </a:custGeom>
            <a:ln w="5400" cap="rnd">
              <a:round/>
            </a:ln>
          </p:spPr>
          <p:style>
            <a:lnRef idx="1">
              <a:srgbClr val="797979"/>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69" name="Shape 1346">
              <a:extLst>
                <a:ext uri="{FF2B5EF4-FFF2-40B4-BE49-F238E27FC236}">
                  <a16:creationId xmlns:a16="http://schemas.microsoft.com/office/drawing/2014/main" id="{96827641-0086-937F-37FD-308B69013E7A}"/>
                </a:ext>
              </a:extLst>
            </p:cNvPr>
            <p:cNvSpPr/>
            <p:nvPr/>
          </p:nvSpPr>
          <p:spPr>
            <a:xfrm>
              <a:off x="1719606" y="742683"/>
              <a:ext cx="127305" cy="47917"/>
            </a:xfrm>
            <a:custGeom>
              <a:avLst/>
              <a:gdLst/>
              <a:ahLst/>
              <a:cxnLst/>
              <a:rect l="0" t="0" r="0" b="0"/>
              <a:pathLst>
                <a:path w="127305" h="47917">
                  <a:moveTo>
                    <a:pt x="69456" y="0"/>
                  </a:moveTo>
                  <a:cubicBezTo>
                    <a:pt x="35369" y="0"/>
                    <a:pt x="0" y="6540"/>
                    <a:pt x="0" y="21869"/>
                  </a:cubicBezTo>
                  <a:cubicBezTo>
                    <a:pt x="0" y="44399"/>
                    <a:pt x="49162" y="47917"/>
                    <a:pt x="75362" y="47371"/>
                  </a:cubicBezTo>
                  <a:cubicBezTo>
                    <a:pt x="116878" y="46533"/>
                    <a:pt x="127305" y="40373"/>
                    <a:pt x="123977" y="27978"/>
                  </a:cubicBezTo>
                  <a:cubicBezTo>
                    <a:pt x="119418" y="11113"/>
                    <a:pt x="69660" y="10757"/>
                    <a:pt x="69660" y="10757"/>
                  </a:cubicBezTo>
                </a:path>
              </a:pathLst>
            </a:custGeom>
            <a:ln w="5400" cap="rnd">
              <a:round/>
            </a:ln>
          </p:spPr>
          <p:style>
            <a:lnRef idx="1">
              <a:srgbClr val="797979"/>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70" name="Shape 1347">
              <a:extLst>
                <a:ext uri="{FF2B5EF4-FFF2-40B4-BE49-F238E27FC236}">
                  <a16:creationId xmlns:a16="http://schemas.microsoft.com/office/drawing/2014/main" id="{9012D069-E52B-D93C-5178-7CB35D007844}"/>
                </a:ext>
              </a:extLst>
            </p:cNvPr>
            <p:cNvSpPr/>
            <p:nvPr/>
          </p:nvSpPr>
          <p:spPr>
            <a:xfrm>
              <a:off x="1719809" y="753440"/>
              <a:ext cx="127292" cy="47879"/>
            </a:xfrm>
            <a:custGeom>
              <a:avLst/>
              <a:gdLst/>
              <a:ahLst/>
              <a:cxnLst/>
              <a:rect l="0" t="0" r="0" b="0"/>
              <a:pathLst>
                <a:path w="127292" h="47879">
                  <a:moveTo>
                    <a:pt x="69456" y="0"/>
                  </a:moveTo>
                  <a:cubicBezTo>
                    <a:pt x="35370" y="0"/>
                    <a:pt x="0" y="6502"/>
                    <a:pt x="0" y="21882"/>
                  </a:cubicBezTo>
                  <a:cubicBezTo>
                    <a:pt x="0" y="44348"/>
                    <a:pt x="49162" y="47879"/>
                    <a:pt x="75349" y="47333"/>
                  </a:cubicBezTo>
                  <a:cubicBezTo>
                    <a:pt x="116878" y="46482"/>
                    <a:pt x="127292" y="40335"/>
                    <a:pt x="123978" y="27978"/>
                  </a:cubicBezTo>
                  <a:cubicBezTo>
                    <a:pt x="119456" y="11062"/>
                    <a:pt x="69647" y="10719"/>
                    <a:pt x="69647" y="10719"/>
                  </a:cubicBezTo>
                </a:path>
              </a:pathLst>
            </a:custGeom>
            <a:ln w="5400" cap="rnd">
              <a:round/>
            </a:ln>
          </p:spPr>
          <p:style>
            <a:lnRef idx="1">
              <a:srgbClr val="797979"/>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71" name="Shape 1348">
              <a:extLst>
                <a:ext uri="{FF2B5EF4-FFF2-40B4-BE49-F238E27FC236}">
                  <a16:creationId xmlns:a16="http://schemas.microsoft.com/office/drawing/2014/main" id="{4C56AABC-88E5-3F61-9381-5F15D8A0EBAC}"/>
                </a:ext>
              </a:extLst>
            </p:cNvPr>
            <p:cNvSpPr/>
            <p:nvPr/>
          </p:nvSpPr>
          <p:spPr>
            <a:xfrm>
              <a:off x="1720012" y="764159"/>
              <a:ext cx="127292" cy="47866"/>
            </a:xfrm>
            <a:custGeom>
              <a:avLst/>
              <a:gdLst/>
              <a:ahLst/>
              <a:cxnLst/>
              <a:rect l="0" t="0" r="0" b="0"/>
              <a:pathLst>
                <a:path w="127292" h="47866">
                  <a:moveTo>
                    <a:pt x="69444" y="0"/>
                  </a:moveTo>
                  <a:cubicBezTo>
                    <a:pt x="35369" y="0"/>
                    <a:pt x="0" y="6503"/>
                    <a:pt x="0" y="21882"/>
                  </a:cubicBezTo>
                  <a:cubicBezTo>
                    <a:pt x="0" y="44348"/>
                    <a:pt x="49162" y="47866"/>
                    <a:pt x="75349" y="47371"/>
                  </a:cubicBezTo>
                  <a:cubicBezTo>
                    <a:pt x="116929" y="46482"/>
                    <a:pt x="127292" y="40386"/>
                    <a:pt x="123965" y="27978"/>
                  </a:cubicBezTo>
                  <a:cubicBezTo>
                    <a:pt x="119456" y="11113"/>
                    <a:pt x="69697" y="10719"/>
                    <a:pt x="69697" y="10719"/>
                  </a:cubicBezTo>
                </a:path>
              </a:pathLst>
            </a:custGeom>
            <a:ln w="5400" cap="rnd">
              <a:round/>
            </a:ln>
          </p:spPr>
          <p:style>
            <a:lnRef idx="1">
              <a:srgbClr val="797979"/>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72" name="Shape 1349">
              <a:extLst>
                <a:ext uri="{FF2B5EF4-FFF2-40B4-BE49-F238E27FC236}">
                  <a16:creationId xmlns:a16="http://schemas.microsoft.com/office/drawing/2014/main" id="{0D188BA8-E57B-2C9A-A29C-45C05C15DDEF}"/>
                </a:ext>
              </a:extLst>
            </p:cNvPr>
            <p:cNvSpPr/>
            <p:nvPr/>
          </p:nvSpPr>
          <p:spPr>
            <a:xfrm>
              <a:off x="1720253" y="774878"/>
              <a:ext cx="127254" cy="47917"/>
            </a:xfrm>
            <a:custGeom>
              <a:avLst/>
              <a:gdLst/>
              <a:ahLst/>
              <a:cxnLst/>
              <a:rect l="0" t="0" r="0" b="0"/>
              <a:pathLst>
                <a:path w="127254" h="47917">
                  <a:moveTo>
                    <a:pt x="69456" y="0"/>
                  </a:moveTo>
                  <a:cubicBezTo>
                    <a:pt x="35319" y="0"/>
                    <a:pt x="0" y="6540"/>
                    <a:pt x="0" y="21920"/>
                  </a:cubicBezTo>
                  <a:cubicBezTo>
                    <a:pt x="0" y="44399"/>
                    <a:pt x="49162" y="47917"/>
                    <a:pt x="75311" y="47371"/>
                  </a:cubicBezTo>
                  <a:cubicBezTo>
                    <a:pt x="116878" y="46533"/>
                    <a:pt x="127254" y="40373"/>
                    <a:pt x="123927" y="28029"/>
                  </a:cubicBezTo>
                  <a:cubicBezTo>
                    <a:pt x="119405" y="11113"/>
                    <a:pt x="69647" y="10757"/>
                    <a:pt x="69647" y="10757"/>
                  </a:cubicBezTo>
                </a:path>
              </a:pathLst>
            </a:custGeom>
            <a:ln w="5400" cap="rnd">
              <a:round/>
            </a:ln>
          </p:spPr>
          <p:style>
            <a:lnRef idx="1">
              <a:srgbClr val="797979"/>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73" name="Shape 1350">
              <a:extLst>
                <a:ext uri="{FF2B5EF4-FFF2-40B4-BE49-F238E27FC236}">
                  <a16:creationId xmlns:a16="http://schemas.microsoft.com/office/drawing/2014/main" id="{95217357-5089-A032-148D-98545EA0762A}"/>
                </a:ext>
              </a:extLst>
            </p:cNvPr>
            <p:cNvSpPr/>
            <p:nvPr/>
          </p:nvSpPr>
          <p:spPr>
            <a:xfrm>
              <a:off x="1720456" y="785634"/>
              <a:ext cx="127292" cy="47879"/>
            </a:xfrm>
            <a:custGeom>
              <a:avLst/>
              <a:gdLst/>
              <a:ahLst/>
              <a:cxnLst/>
              <a:rect l="0" t="0" r="0" b="0"/>
              <a:pathLst>
                <a:path w="127292" h="47879">
                  <a:moveTo>
                    <a:pt x="69444" y="0"/>
                  </a:moveTo>
                  <a:cubicBezTo>
                    <a:pt x="35370" y="0"/>
                    <a:pt x="0" y="6503"/>
                    <a:pt x="0" y="21882"/>
                  </a:cubicBezTo>
                  <a:cubicBezTo>
                    <a:pt x="0" y="44361"/>
                    <a:pt x="49162" y="47879"/>
                    <a:pt x="75349" y="47333"/>
                  </a:cubicBezTo>
                  <a:cubicBezTo>
                    <a:pt x="116878" y="46495"/>
                    <a:pt x="127292" y="40335"/>
                    <a:pt x="123965" y="27978"/>
                  </a:cubicBezTo>
                  <a:cubicBezTo>
                    <a:pt x="119406" y="11062"/>
                    <a:pt x="69647" y="10719"/>
                    <a:pt x="69647" y="10719"/>
                  </a:cubicBezTo>
                </a:path>
              </a:pathLst>
            </a:custGeom>
            <a:ln w="5400" cap="rnd">
              <a:round/>
            </a:ln>
          </p:spPr>
          <p:style>
            <a:lnRef idx="1">
              <a:srgbClr val="797979"/>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74" name="Shape 1351">
              <a:extLst>
                <a:ext uri="{FF2B5EF4-FFF2-40B4-BE49-F238E27FC236}">
                  <a16:creationId xmlns:a16="http://schemas.microsoft.com/office/drawing/2014/main" id="{2964B40F-5579-48FA-44D0-06718699ADB9}"/>
                </a:ext>
              </a:extLst>
            </p:cNvPr>
            <p:cNvSpPr/>
            <p:nvPr/>
          </p:nvSpPr>
          <p:spPr>
            <a:xfrm>
              <a:off x="1720647" y="796353"/>
              <a:ext cx="127305" cy="47930"/>
            </a:xfrm>
            <a:custGeom>
              <a:avLst/>
              <a:gdLst/>
              <a:ahLst/>
              <a:cxnLst/>
              <a:rect l="0" t="0" r="0" b="0"/>
              <a:pathLst>
                <a:path w="127305" h="47930">
                  <a:moveTo>
                    <a:pt x="69456" y="0"/>
                  </a:moveTo>
                  <a:cubicBezTo>
                    <a:pt x="35369" y="0"/>
                    <a:pt x="0" y="6553"/>
                    <a:pt x="0" y="21882"/>
                  </a:cubicBezTo>
                  <a:cubicBezTo>
                    <a:pt x="0" y="44399"/>
                    <a:pt x="49162" y="47930"/>
                    <a:pt x="75362" y="47384"/>
                  </a:cubicBezTo>
                  <a:cubicBezTo>
                    <a:pt x="116878" y="46533"/>
                    <a:pt x="127305" y="40386"/>
                    <a:pt x="123977" y="27978"/>
                  </a:cubicBezTo>
                  <a:cubicBezTo>
                    <a:pt x="119469" y="11113"/>
                    <a:pt x="69659" y="10719"/>
                    <a:pt x="69659" y="10719"/>
                  </a:cubicBezTo>
                </a:path>
              </a:pathLst>
            </a:custGeom>
            <a:ln w="5400" cap="rnd">
              <a:round/>
            </a:ln>
          </p:spPr>
          <p:style>
            <a:lnRef idx="1">
              <a:srgbClr val="797979"/>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75" name="Shape 1352">
              <a:extLst>
                <a:ext uri="{FF2B5EF4-FFF2-40B4-BE49-F238E27FC236}">
                  <a16:creationId xmlns:a16="http://schemas.microsoft.com/office/drawing/2014/main" id="{3FB1A352-C16F-64C1-E7E2-21A404BF5EBB}"/>
                </a:ext>
              </a:extLst>
            </p:cNvPr>
            <p:cNvSpPr/>
            <p:nvPr/>
          </p:nvSpPr>
          <p:spPr>
            <a:xfrm>
              <a:off x="1720850" y="807072"/>
              <a:ext cx="127292" cy="47917"/>
            </a:xfrm>
            <a:custGeom>
              <a:avLst/>
              <a:gdLst/>
              <a:ahLst/>
              <a:cxnLst/>
              <a:rect l="0" t="0" r="0" b="0"/>
              <a:pathLst>
                <a:path w="127292" h="47917">
                  <a:moveTo>
                    <a:pt x="69456" y="0"/>
                  </a:moveTo>
                  <a:cubicBezTo>
                    <a:pt x="35370" y="0"/>
                    <a:pt x="0" y="6540"/>
                    <a:pt x="0" y="21920"/>
                  </a:cubicBezTo>
                  <a:cubicBezTo>
                    <a:pt x="0" y="44399"/>
                    <a:pt x="49162" y="47917"/>
                    <a:pt x="75362" y="47371"/>
                  </a:cubicBezTo>
                  <a:cubicBezTo>
                    <a:pt x="116929" y="46533"/>
                    <a:pt x="127292" y="40386"/>
                    <a:pt x="123978" y="28029"/>
                  </a:cubicBezTo>
                  <a:cubicBezTo>
                    <a:pt x="119456" y="11113"/>
                    <a:pt x="69698" y="10757"/>
                    <a:pt x="69698" y="10757"/>
                  </a:cubicBezTo>
                </a:path>
              </a:pathLst>
            </a:custGeom>
            <a:ln w="5400" cap="rnd">
              <a:round/>
            </a:ln>
          </p:spPr>
          <p:style>
            <a:lnRef idx="1">
              <a:srgbClr val="797979"/>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76" name="Shape 1353">
              <a:extLst>
                <a:ext uri="{FF2B5EF4-FFF2-40B4-BE49-F238E27FC236}">
                  <a16:creationId xmlns:a16="http://schemas.microsoft.com/office/drawing/2014/main" id="{0BE4BB4B-7593-7860-4FE4-6565C2423B57}"/>
                </a:ext>
              </a:extLst>
            </p:cNvPr>
            <p:cNvSpPr/>
            <p:nvPr/>
          </p:nvSpPr>
          <p:spPr>
            <a:xfrm>
              <a:off x="1721091" y="817829"/>
              <a:ext cx="173000" cy="47879"/>
            </a:xfrm>
            <a:custGeom>
              <a:avLst/>
              <a:gdLst/>
              <a:ahLst/>
              <a:cxnLst/>
              <a:rect l="0" t="0" r="0" b="0"/>
              <a:pathLst>
                <a:path w="173000" h="47879">
                  <a:moveTo>
                    <a:pt x="69456" y="0"/>
                  </a:moveTo>
                  <a:cubicBezTo>
                    <a:pt x="35331" y="0"/>
                    <a:pt x="0" y="6503"/>
                    <a:pt x="0" y="21882"/>
                  </a:cubicBezTo>
                  <a:cubicBezTo>
                    <a:pt x="0" y="44361"/>
                    <a:pt x="49175" y="47879"/>
                    <a:pt x="75311" y="47333"/>
                  </a:cubicBezTo>
                  <a:cubicBezTo>
                    <a:pt x="173000" y="47333"/>
                    <a:pt x="173000" y="47333"/>
                    <a:pt x="173000" y="47333"/>
                  </a:cubicBezTo>
                </a:path>
              </a:pathLst>
            </a:custGeom>
            <a:ln w="5400" cap="rnd">
              <a:round/>
            </a:ln>
          </p:spPr>
          <p:style>
            <a:lnRef idx="1">
              <a:srgbClr val="797979"/>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77" name="Shape 91892">
              <a:extLst>
                <a:ext uri="{FF2B5EF4-FFF2-40B4-BE49-F238E27FC236}">
                  <a16:creationId xmlns:a16="http://schemas.microsoft.com/office/drawing/2014/main" id="{C6820B3F-7773-D283-68FA-A42658A3D552}"/>
                </a:ext>
              </a:extLst>
            </p:cNvPr>
            <p:cNvSpPr/>
            <p:nvPr/>
          </p:nvSpPr>
          <p:spPr>
            <a:xfrm>
              <a:off x="1889278" y="734644"/>
              <a:ext cx="17564" cy="127838"/>
            </a:xfrm>
            <a:custGeom>
              <a:avLst/>
              <a:gdLst/>
              <a:ahLst/>
              <a:cxnLst/>
              <a:rect l="0" t="0" r="0" b="0"/>
              <a:pathLst>
                <a:path w="17564" h="127838">
                  <a:moveTo>
                    <a:pt x="0" y="0"/>
                  </a:moveTo>
                  <a:lnTo>
                    <a:pt x="17564" y="0"/>
                  </a:lnTo>
                  <a:lnTo>
                    <a:pt x="17564" y="127838"/>
                  </a:lnTo>
                  <a:lnTo>
                    <a:pt x="0" y="127838"/>
                  </a:lnTo>
                  <a:lnTo>
                    <a:pt x="0" y="0"/>
                  </a:lnTo>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78" name="Shape 1355">
              <a:extLst>
                <a:ext uri="{FF2B5EF4-FFF2-40B4-BE49-F238E27FC236}">
                  <a16:creationId xmlns:a16="http://schemas.microsoft.com/office/drawing/2014/main" id="{4E092E5E-7502-772C-557A-0364DA15D7C2}"/>
                </a:ext>
              </a:extLst>
            </p:cNvPr>
            <p:cNvSpPr/>
            <p:nvPr/>
          </p:nvSpPr>
          <p:spPr>
            <a:xfrm>
              <a:off x="4131069" y="785190"/>
              <a:ext cx="49365" cy="28029"/>
            </a:xfrm>
            <a:custGeom>
              <a:avLst/>
              <a:gdLst/>
              <a:ahLst/>
              <a:cxnLst/>
              <a:rect l="0" t="0" r="0" b="0"/>
              <a:pathLst>
                <a:path w="49365" h="28029">
                  <a:moveTo>
                    <a:pt x="0" y="0"/>
                  </a:moveTo>
                  <a:lnTo>
                    <a:pt x="49365" y="12954"/>
                  </a:lnTo>
                  <a:lnTo>
                    <a:pt x="648" y="28029"/>
                  </a:lnTo>
                  <a:lnTo>
                    <a:pt x="14338" y="13690"/>
                  </a:lnTo>
                  <a:lnTo>
                    <a:pt x="0" y="0"/>
                  </a:lnTo>
                  <a:close/>
                </a:path>
              </a:pathLst>
            </a:custGeom>
            <a:ln w="3737" cap="flat">
              <a:miter lim="100000"/>
            </a:ln>
          </p:spPr>
          <p:style>
            <a:lnRef idx="1">
              <a:srgbClr val="FF0000"/>
            </a:lnRef>
            <a:fillRef idx="1">
              <a:srgbClr val="FF0000"/>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79" name="Rectangle 1356">
              <a:extLst>
                <a:ext uri="{FF2B5EF4-FFF2-40B4-BE49-F238E27FC236}">
                  <a16:creationId xmlns:a16="http://schemas.microsoft.com/office/drawing/2014/main" id="{3A3EBD3B-7C5B-1DDF-7B7B-746877A555EA}"/>
                </a:ext>
              </a:extLst>
            </p:cNvPr>
            <p:cNvSpPr/>
            <p:nvPr/>
          </p:nvSpPr>
          <p:spPr>
            <a:xfrm>
              <a:off x="2239800" y="446991"/>
              <a:ext cx="835548" cy="207575"/>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1100">
                  <a:solidFill>
                    <a:srgbClr val="000000"/>
                  </a:solidFill>
                  <a:effectLst/>
                  <a:latin typeface="Arial" panose="020B0604020202020204" pitchFamily="34" charset="0"/>
                  <a:ea typeface="Arial" panose="020B0604020202020204" pitchFamily="34" charset="0"/>
                  <a:cs typeface="Arial" panose="020B0604020202020204" pitchFamily="34" charset="0"/>
                </a:rPr>
                <a:t>Wien-filter</a:t>
              </a:r>
            </a:p>
          </p:txBody>
        </p:sp>
        <p:sp>
          <p:nvSpPr>
            <p:cNvPr id="80" name="Rectangle 1357">
              <a:extLst>
                <a:ext uri="{FF2B5EF4-FFF2-40B4-BE49-F238E27FC236}">
                  <a16:creationId xmlns:a16="http://schemas.microsoft.com/office/drawing/2014/main" id="{92503A94-B151-B0E5-3F96-900041B2C003}"/>
                </a:ext>
              </a:extLst>
            </p:cNvPr>
            <p:cNvSpPr/>
            <p:nvPr/>
          </p:nvSpPr>
          <p:spPr>
            <a:xfrm>
              <a:off x="1562848" y="438278"/>
              <a:ext cx="609242" cy="207575"/>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1100">
                  <a:solidFill>
                    <a:srgbClr val="000000"/>
                  </a:solidFill>
                  <a:effectLst/>
                  <a:latin typeface="Arial" panose="020B0604020202020204" pitchFamily="34" charset="0"/>
                  <a:ea typeface="Arial" panose="020B0604020202020204" pitchFamily="34" charset="0"/>
                  <a:cs typeface="Arial" panose="020B0604020202020204" pitchFamily="34" charset="0"/>
                </a:rPr>
                <a:t>ion gun</a:t>
              </a:r>
            </a:p>
          </p:txBody>
        </p:sp>
        <p:sp>
          <p:nvSpPr>
            <p:cNvPr id="81" name="Shape 1359">
              <a:extLst>
                <a:ext uri="{FF2B5EF4-FFF2-40B4-BE49-F238E27FC236}">
                  <a16:creationId xmlns:a16="http://schemas.microsoft.com/office/drawing/2014/main" id="{67B34EB1-A200-EE32-F8FE-5B07824737A0}"/>
                </a:ext>
              </a:extLst>
            </p:cNvPr>
            <p:cNvSpPr/>
            <p:nvPr/>
          </p:nvSpPr>
          <p:spPr>
            <a:xfrm>
              <a:off x="2186432" y="651548"/>
              <a:ext cx="429323" cy="0"/>
            </a:xfrm>
            <a:custGeom>
              <a:avLst/>
              <a:gdLst/>
              <a:ahLst/>
              <a:cxnLst/>
              <a:rect l="0" t="0" r="0" b="0"/>
              <a:pathLst>
                <a:path w="429323">
                  <a:moveTo>
                    <a:pt x="0" y="0"/>
                  </a:moveTo>
                  <a:lnTo>
                    <a:pt x="429323" y="0"/>
                  </a:lnTo>
                </a:path>
              </a:pathLst>
            </a:custGeom>
            <a:ln w="7200" cap="rnd">
              <a:round/>
            </a:ln>
          </p:spPr>
          <p:style>
            <a:lnRef idx="1">
              <a:srgbClr val="00A61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82" name="Shape 1360">
              <a:extLst>
                <a:ext uri="{FF2B5EF4-FFF2-40B4-BE49-F238E27FC236}">
                  <a16:creationId xmlns:a16="http://schemas.microsoft.com/office/drawing/2014/main" id="{2EB8E607-8BC6-F5BE-425E-A0571BF2CC87}"/>
                </a:ext>
              </a:extLst>
            </p:cNvPr>
            <p:cNvSpPr/>
            <p:nvPr/>
          </p:nvSpPr>
          <p:spPr>
            <a:xfrm>
              <a:off x="2754414" y="651548"/>
              <a:ext cx="194361" cy="0"/>
            </a:xfrm>
            <a:custGeom>
              <a:avLst/>
              <a:gdLst/>
              <a:ahLst/>
              <a:cxnLst/>
              <a:rect l="0" t="0" r="0" b="0"/>
              <a:pathLst>
                <a:path w="194361">
                  <a:moveTo>
                    <a:pt x="0" y="0"/>
                  </a:moveTo>
                  <a:lnTo>
                    <a:pt x="194361" y="0"/>
                  </a:lnTo>
                </a:path>
              </a:pathLst>
            </a:custGeom>
            <a:ln w="7200" cap="rnd">
              <a:round/>
            </a:ln>
          </p:spPr>
          <p:style>
            <a:lnRef idx="1">
              <a:srgbClr val="00A61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83" name="Shape 1361">
              <a:extLst>
                <a:ext uri="{FF2B5EF4-FFF2-40B4-BE49-F238E27FC236}">
                  <a16:creationId xmlns:a16="http://schemas.microsoft.com/office/drawing/2014/main" id="{5C0162AA-05B7-DD45-2D89-E29F5D4EC76D}"/>
                </a:ext>
              </a:extLst>
            </p:cNvPr>
            <p:cNvSpPr/>
            <p:nvPr/>
          </p:nvSpPr>
          <p:spPr>
            <a:xfrm>
              <a:off x="2186432" y="945629"/>
              <a:ext cx="429323" cy="0"/>
            </a:xfrm>
            <a:custGeom>
              <a:avLst/>
              <a:gdLst/>
              <a:ahLst/>
              <a:cxnLst/>
              <a:rect l="0" t="0" r="0" b="0"/>
              <a:pathLst>
                <a:path w="429323">
                  <a:moveTo>
                    <a:pt x="0" y="0"/>
                  </a:moveTo>
                  <a:lnTo>
                    <a:pt x="429323" y="0"/>
                  </a:lnTo>
                </a:path>
              </a:pathLst>
            </a:custGeom>
            <a:ln w="7200" cap="rnd">
              <a:round/>
            </a:ln>
          </p:spPr>
          <p:style>
            <a:lnRef idx="1">
              <a:srgbClr val="0A5211"/>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84" name="Shape 1362">
              <a:extLst>
                <a:ext uri="{FF2B5EF4-FFF2-40B4-BE49-F238E27FC236}">
                  <a16:creationId xmlns:a16="http://schemas.microsoft.com/office/drawing/2014/main" id="{BDAA12A6-B838-F5A9-EAC2-19F0FEE282FF}"/>
                </a:ext>
              </a:extLst>
            </p:cNvPr>
            <p:cNvSpPr/>
            <p:nvPr/>
          </p:nvSpPr>
          <p:spPr>
            <a:xfrm>
              <a:off x="2754414" y="945629"/>
              <a:ext cx="194361" cy="0"/>
            </a:xfrm>
            <a:custGeom>
              <a:avLst/>
              <a:gdLst/>
              <a:ahLst/>
              <a:cxnLst/>
              <a:rect l="0" t="0" r="0" b="0"/>
              <a:pathLst>
                <a:path w="194361">
                  <a:moveTo>
                    <a:pt x="0" y="0"/>
                  </a:moveTo>
                  <a:lnTo>
                    <a:pt x="194361" y="0"/>
                  </a:lnTo>
                </a:path>
              </a:pathLst>
            </a:custGeom>
            <a:ln w="7200" cap="rnd">
              <a:round/>
            </a:ln>
          </p:spPr>
          <p:style>
            <a:lnRef idx="1">
              <a:srgbClr val="0A5211"/>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85" name="Shape 91893">
              <a:extLst>
                <a:ext uri="{FF2B5EF4-FFF2-40B4-BE49-F238E27FC236}">
                  <a16:creationId xmlns:a16="http://schemas.microsoft.com/office/drawing/2014/main" id="{A4DA69D8-ADB9-7629-2AAF-176053F4C91C}"/>
                </a:ext>
              </a:extLst>
            </p:cNvPr>
            <p:cNvSpPr/>
            <p:nvPr/>
          </p:nvSpPr>
          <p:spPr>
            <a:xfrm>
              <a:off x="3148660" y="1596796"/>
              <a:ext cx="15177" cy="27381"/>
            </a:xfrm>
            <a:custGeom>
              <a:avLst/>
              <a:gdLst/>
              <a:ahLst/>
              <a:cxnLst/>
              <a:rect l="0" t="0" r="0" b="0"/>
              <a:pathLst>
                <a:path w="15177" h="27381">
                  <a:moveTo>
                    <a:pt x="0" y="0"/>
                  </a:moveTo>
                  <a:lnTo>
                    <a:pt x="15177" y="0"/>
                  </a:lnTo>
                  <a:lnTo>
                    <a:pt x="15177" y="27381"/>
                  </a:lnTo>
                  <a:lnTo>
                    <a:pt x="0" y="27381"/>
                  </a:lnTo>
                  <a:lnTo>
                    <a:pt x="0" y="0"/>
                  </a:lnTo>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86" name="Shape 91894">
              <a:extLst>
                <a:ext uri="{FF2B5EF4-FFF2-40B4-BE49-F238E27FC236}">
                  <a16:creationId xmlns:a16="http://schemas.microsoft.com/office/drawing/2014/main" id="{CA258E1C-514B-E38B-0815-EDF2D39181DE}"/>
                </a:ext>
              </a:extLst>
            </p:cNvPr>
            <p:cNvSpPr/>
            <p:nvPr/>
          </p:nvSpPr>
          <p:spPr>
            <a:xfrm>
              <a:off x="3148660" y="1624190"/>
              <a:ext cx="15177" cy="27381"/>
            </a:xfrm>
            <a:custGeom>
              <a:avLst/>
              <a:gdLst/>
              <a:ahLst/>
              <a:cxnLst/>
              <a:rect l="0" t="0" r="0" b="0"/>
              <a:pathLst>
                <a:path w="15177" h="27381">
                  <a:moveTo>
                    <a:pt x="0" y="0"/>
                  </a:moveTo>
                  <a:lnTo>
                    <a:pt x="15177" y="0"/>
                  </a:lnTo>
                  <a:lnTo>
                    <a:pt x="15177" y="27381"/>
                  </a:lnTo>
                  <a:lnTo>
                    <a:pt x="0" y="27381"/>
                  </a:lnTo>
                  <a:lnTo>
                    <a:pt x="0" y="0"/>
                  </a:lnTo>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87" name="Shape 1365">
              <a:extLst>
                <a:ext uri="{FF2B5EF4-FFF2-40B4-BE49-F238E27FC236}">
                  <a16:creationId xmlns:a16="http://schemas.microsoft.com/office/drawing/2014/main" id="{C7E98FBD-6EBF-7268-6BCB-1EAC2A273ECA}"/>
                </a:ext>
              </a:extLst>
            </p:cNvPr>
            <p:cNvSpPr/>
            <p:nvPr/>
          </p:nvSpPr>
          <p:spPr>
            <a:xfrm>
              <a:off x="2866333" y="1580930"/>
              <a:ext cx="74903" cy="86465"/>
            </a:xfrm>
            <a:custGeom>
              <a:avLst/>
              <a:gdLst/>
              <a:ahLst/>
              <a:cxnLst/>
              <a:rect l="0" t="0" r="0" b="0"/>
              <a:pathLst>
                <a:path w="74903" h="86465">
                  <a:moveTo>
                    <a:pt x="74903" y="43310"/>
                  </a:moveTo>
                  <a:lnTo>
                    <a:pt x="0" y="86465"/>
                  </a:lnTo>
                  <a:lnTo>
                    <a:pt x="50" y="0"/>
                  </a:lnTo>
                  <a:close/>
                </a:path>
              </a:pathLst>
            </a:custGeom>
            <a:ln w="10256"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88" name="Shape 1367">
              <a:extLst>
                <a:ext uri="{FF2B5EF4-FFF2-40B4-BE49-F238E27FC236}">
                  <a16:creationId xmlns:a16="http://schemas.microsoft.com/office/drawing/2014/main" id="{A10BF618-9CC9-B2E0-D2BA-C025B38569CD}"/>
                </a:ext>
              </a:extLst>
            </p:cNvPr>
            <p:cNvSpPr/>
            <p:nvPr/>
          </p:nvSpPr>
          <p:spPr>
            <a:xfrm>
              <a:off x="2866327" y="1580921"/>
              <a:ext cx="74917" cy="86474"/>
            </a:xfrm>
            <a:custGeom>
              <a:avLst/>
              <a:gdLst/>
              <a:ahLst/>
              <a:cxnLst/>
              <a:rect l="0" t="0" r="0" b="0"/>
              <a:pathLst>
                <a:path w="74917" h="86474">
                  <a:moveTo>
                    <a:pt x="51" y="0"/>
                  </a:moveTo>
                  <a:lnTo>
                    <a:pt x="74917" y="43320"/>
                  </a:lnTo>
                  <a:lnTo>
                    <a:pt x="0" y="86474"/>
                  </a:lnTo>
                  <a:lnTo>
                    <a:pt x="51"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89" name="Shape 1368">
              <a:extLst>
                <a:ext uri="{FF2B5EF4-FFF2-40B4-BE49-F238E27FC236}">
                  <a16:creationId xmlns:a16="http://schemas.microsoft.com/office/drawing/2014/main" id="{5011DDB8-E15A-AE26-C2FA-39A7FA7A4794}"/>
                </a:ext>
              </a:extLst>
            </p:cNvPr>
            <p:cNvSpPr/>
            <p:nvPr/>
          </p:nvSpPr>
          <p:spPr>
            <a:xfrm>
              <a:off x="2952054" y="1580926"/>
              <a:ext cx="74958" cy="86465"/>
            </a:xfrm>
            <a:custGeom>
              <a:avLst/>
              <a:gdLst/>
              <a:ahLst/>
              <a:cxnLst/>
              <a:rect l="0" t="0" r="0" b="0"/>
              <a:pathLst>
                <a:path w="74958" h="86465">
                  <a:moveTo>
                    <a:pt x="0" y="43306"/>
                  </a:moveTo>
                  <a:lnTo>
                    <a:pt x="74958" y="86465"/>
                  </a:lnTo>
                  <a:lnTo>
                    <a:pt x="74866" y="0"/>
                  </a:lnTo>
                  <a:close/>
                </a:path>
              </a:pathLst>
            </a:custGeom>
            <a:ln w="10256"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90" name="Shape 1370">
              <a:extLst>
                <a:ext uri="{FF2B5EF4-FFF2-40B4-BE49-F238E27FC236}">
                  <a16:creationId xmlns:a16="http://schemas.microsoft.com/office/drawing/2014/main" id="{7CDEC87E-B805-896B-D054-A0BDB9888A62}"/>
                </a:ext>
              </a:extLst>
            </p:cNvPr>
            <p:cNvSpPr/>
            <p:nvPr/>
          </p:nvSpPr>
          <p:spPr>
            <a:xfrm>
              <a:off x="2952052" y="1580921"/>
              <a:ext cx="74968" cy="86474"/>
            </a:xfrm>
            <a:custGeom>
              <a:avLst/>
              <a:gdLst/>
              <a:ahLst/>
              <a:cxnLst/>
              <a:rect l="0" t="0" r="0" b="0"/>
              <a:pathLst>
                <a:path w="74968" h="86474">
                  <a:moveTo>
                    <a:pt x="74866" y="0"/>
                  </a:moveTo>
                  <a:lnTo>
                    <a:pt x="74968" y="86474"/>
                  </a:lnTo>
                  <a:lnTo>
                    <a:pt x="0" y="43320"/>
                  </a:lnTo>
                  <a:lnTo>
                    <a:pt x="74866"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91" name="Shape 1371">
              <a:extLst>
                <a:ext uri="{FF2B5EF4-FFF2-40B4-BE49-F238E27FC236}">
                  <a16:creationId xmlns:a16="http://schemas.microsoft.com/office/drawing/2014/main" id="{1C54A406-05E3-97F9-8ED3-D67AF025BC07}"/>
                </a:ext>
              </a:extLst>
            </p:cNvPr>
            <p:cNvSpPr/>
            <p:nvPr/>
          </p:nvSpPr>
          <p:spPr>
            <a:xfrm>
              <a:off x="2946641" y="1550073"/>
              <a:ext cx="0" cy="100304"/>
            </a:xfrm>
            <a:custGeom>
              <a:avLst/>
              <a:gdLst/>
              <a:ahLst/>
              <a:cxnLst/>
              <a:rect l="0" t="0" r="0" b="0"/>
              <a:pathLst>
                <a:path h="100304">
                  <a:moveTo>
                    <a:pt x="0" y="100304"/>
                  </a:moveTo>
                  <a:lnTo>
                    <a:pt x="0" y="0"/>
                  </a:lnTo>
                </a:path>
              </a:pathLst>
            </a:custGeom>
            <a:ln w="5400"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92" name="Shape 1372">
              <a:extLst>
                <a:ext uri="{FF2B5EF4-FFF2-40B4-BE49-F238E27FC236}">
                  <a16:creationId xmlns:a16="http://schemas.microsoft.com/office/drawing/2014/main" id="{0F35B4DD-476F-3F76-C38F-D874097EFE35}"/>
                </a:ext>
              </a:extLst>
            </p:cNvPr>
            <p:cNvSpPr/>
            <p:nvPr/>
          </p:nvSpPr>
          <p:spPr>
            <a:xfrm>
              <a:off x="2916136" y="1547342"/>
              <a:ext cx="61023" cy="0"/>
            </a:xfrm>
            <a:custGeom>
              <a:avLst/>
              <a:gdLst/>
              <a:ahLst/>
              <a:cxnLst/>
              <a:rect l="0" t="0" r="0" b="0"/>
              <a:pathLst>
                <a:path w="61023">
                  <a:moveTo>
                    <a:pt x="0" y="0"/>
                  </a:moveTo>
                  <a:cubicBezTo>
                    <a:pt x="61023" y="0"/>
                    <a:pt x="61023" y="0"/>
                    <a:pt x="61023" y="0"/>
                  </a:cubicBezTo>
                </a:path>
              </a:pathLst>
            </a:custGeom>
            <a:ln w="5400"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93" name="Shape 1373">
              <a:extLst>
                <a:ext uri="{FF2B5EF4-FFF2-40B4-BE49-F238E27FC236}">
                  <a16:creationId xmlns:a16="http://schemas.microsoft.com/office/drawing/2014/main" id="{24CACABD-0A1E-4132-22FF-A4F3ED2905DA}"/>
                </a:ext>
              </a:extLst>
            </p:cNvPr>
            <p:cNvSpPr/>
            <p:nvPr/>
          </p:nvSpPr>
          <p:spPr>
            <a:xfrm>
              <a:off x="3031084" y="1594079"/>
              <a:ext cx="122479" cy="0"/>
            </a:xfrm>
            <a:custGeom>
              <a:avLst/>
              <a:gdLst/>
              <a:ahLst/>
              <a:cxnLst/>
              <a:rect l="0" t="0" r="0" b="0"/>
              <a:pathLst>
                <a:path w="122479">
                  <a:moveTo>
                    <a:pt x="0" y="0"/>
                  </a:moveTo>
                  <a:cubicBezTo>
                    <a:pt x="122479" y="0"/>
                    <a:pt x="122479" y="0"/>
                    <a:pt x="122479"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94" name="Shape 1374">
              <a:extLst>
                <a:ext uri="{FF2B5EF4-FFF2-40B4-BE49-F238E27FC236}">
                  <a16:creationId xmlns:a16="http://schemas.microsoft.com/office/drawing/2014/main" id="{2F4B41BF-DCE0-7FD6-3C2E-E3B93CCA1C0E}"/>
                </a:ext>
              </a:extLst>
            </p:cNvPr>
            <p:cNvSpPr/>
            <p:nvPr/>
          </p:nvSpPr>
          <p:spPr>
            <a:xfrm>
              <a:off x="3031084" y="1654251"/>
              <a:ext cx="122479" cy="0"/>
            </a:xfrm>
            <a:custGeom>
              <a:avLst/>
              <a:gdLst/>
              <a:ahLst/>
              <a:cxnLst/>
              <a:rect l="0" t="0" r="0" b="0"/>
              <a:pathLst>
                <a:path w="122479">
                  <a:moveTo>
                    <a:pt x="0" y="0"/>
                  </a:moveTo>
                  <a:cubicBezTo>
                    <a:pt x="122479" y="0"/>
                    <a:pt x="122479" y="0"/>
                    <a:pt x="122479"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95" name="Shape 1375">
              <a:extLst>
                <a:ext uri="{FF2B5EF4-FFF2-40B4-BE49-F238E27FC236}">
                  <a16:creationId xmlns:a16="http://schemas.microsoft.com/office/drawing/2014/main" id="{F855DCB0-7712-53C0-9B54-B7D158D394D7}"/>
                </a:ext>
              </a:extLst>
            </p:cNvPr>
            <p:cNvSpPr/>
            <p:nvPr/>
          </p:nvSpPr>
          <p:spPr>
            <a:xfrm>
              <a:off x="2740317" y="1594079"/>
              <a:ext cx="122491" cy="0"/>
            </a:xfrm>
            <a:custGeom>
              <a:avLst/>
              <a:gdLst/>
              <a:ahLst/>
              <a:cxnLst/>
              <a:rect l="0" t="0" r="0" b="0"/>
              <a:pathLst>
                <a:path w="122491">
                  <a:moveTo>
                    <a:pt x="0" y="0"/>
                  </a:moveTo>
                  <a:cubicBezTo>
                    <a:pt x="122491" y="0"/>
                    <a:pt x="122491" y="0"/>
                    <a:pt x="122491"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96" name="Shape 1376">
              <a:extLst>
                <a:ext uri="{FF2B5EF4-FFF2-40B4-BE49-F238E27FC236}">
                  <a16:creationId xmlns:a16="http://schemas.microsoft.com/office/drawing/2014/main" id="{B67C8F9B-CF73-83D9-7BC9-3698305E3833}"/>
                </a:ext>
              </a:extLst>
            </p:cNvPr>
            <p:cNvSpPr/>
            <p:nvPr/>
          </p:nvSpPr>
          <p:spPr>
            <a:xfrm>
              <a:off x="2740317" y="1654251"/>
              <a:ext cx="122491" cy="0"/>
            </a:xfrm>
            <a:custGeom>
              <a:avLst/>
              <a:gdLst/>
              <a:ahLst/>
              <a:cxnLst/>
              <a:rect l="0" t="0" r="0" b="0"/>
              <a:pathLst>
                <a:path w="122491">
                  <a:moveTo>
                    <a:pt x="0" y="0"/>
                  </a:moveTo>
                  <a:cubicBezTo>
                    <a:pt x="122491" y="0"/>
                    <a:pt x="122491" y="0"/>
                    <a:pt x="122491"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97" name="Shape 1377">
              <a:extLst>
                <a:ext uri="{FF2B5EF4-FFF2-40B4-BE49-F238E27FC236}">
                  <a16:creationId xmlns:a16="http://schemas.microsoft.com/office/drawing/2014/main" id="{1870B353-F20B-4071-218D-82F2BC3DC211}"/>
                </a:ext>
              </a:extLst>
            </p:cNvPr>
            <p:cNvSpPr/>
            <p:nvPr/>
          </p:nvSpPr>
          <p:spPr>
            <a:xfrm>
              <a:off x="0" y="412178"/>
              <a:ext cx="442760" cy="323850"/>
            </a:xfrm>
            <a:custGeom>
              <a:avLst/>
              <a:gdLst/>
              <a:ahLst/>
              <a:cxnLst/>
              <a:rect l="0" t="0" r="0" b="0"/>
              <a:pathLst>
                <a:path w="442760" h="323850">
                  <a:moveTo>
                    <a:pt x="0" y="0"/>
                  </a:moveTo>
                  <a:lnTo>
                    <a:pt x="442760" y="0"/>
                  </a:lnTo>
                  <a:lnTo>
                    <a:pt x="442760" y="323850"/>
                  </a:lnTo>
                  <a:lnTo>
                    <a:pt x="0" y="323850"/>
                  </a:lnTo>
                  <a:close/>
                </a:path>
              </a:pathLst>
            </a:custGeom>
            <a:ln w="5400"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98" name="Shape 91895">
              <a:extLst>
                <a:ext uri="{FF2B5EF4-FFF2-40B4-BE49-F238E27FC236}">
                  <a16:creationId xmlns:a16="http://schemas.microsoft.com/office/drawing/2014/main" id="{7F0ADE5F-6523-E2DB-5D11-A10FF0E7D9B8}"/>
                </a:ext>
              </a:extLst>
            </p:cNvPr>
            <p:cNvSpPr/>
            <p:nvPr/>
          </p:nvSpPr>
          <p:spPr>
            <a:xfrm>
              <a:off x="437896" y="546722"/>
              <a:ext cx="15176" cy="27381"/>
            </a:xfrm>
            <a:custGeom>
              <a:avLst/>
              <a:gdLst/>
              <a:ahLst/>
              <a:cxnLst/>
              <a:rect l="0" t="0" r="0" b="0"/>
              <a:pathLst>
                <a:path w="15176" h="27381">
                  <a:moveTo>
                    <a:pt x="0" y="0"/>
                  </a:moveTo>
                  <a:lnTo>
                    <a:pt x="15176" y="0"/>
                  </a:lnTo>
                  <a:lnTo>
                    <a:pt x="15176" y="27381"/>
                  </a:lnTo>
                  <a:lnTo>
                    <a:pt x="0" y="27381"/>
                  </a:lnTo>
                  <a:lnTo>
                    <a:pt x="0" y="0"/>
                  </a:lnTo>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99" name="Shape 91896">
              <a:extLst>
                <a:ext uri="{FF2B5EF4-FFF2-40B4-BE49-F238E27FC236}">
                  <a16:creationId xmlns:a16="http://schemas.microsoft.com/office/drawing/2014/main" id="{AE3647FD-5D4C-0832-1D4E-73996404DEB6}"/>
                </a:ext>
              </a:extLst>
            </p:cNvPr>
            <p:cNvSpPr/>
            <p:nvPr/>
          </p:nvSpPr>
          <p:spPr>
            <a:xfrm>
              <a:off x="437896" y="571817"/>
              <a:ext cx="15176" cy="29667"/>
            </a:xfrm>
            <a:custGeom>
              <a:avLst/>
              <a:gdLst/>
              <a:ahLst/>
              <a:cxnLst/>
              <a:rect l="0" t="0" r="0" b="0"/>
              <a:pathLst>
                <a:path w="15176" h="29667">
                  <a:moveTo>
                    <a:pt x="0" y="0"/>
                  </a:moveTo>
                  <a:lnTo>
                    <a:pt x="15176" y="0"/>
                  </a:lnTo>
                  <a:lnTo>
                    <a:pt x="15176" y="29667"/>
                  </a:lnTo>
                  <a:lnTo>
                    <a:pt x="0" y="29667"/>
                  </a:lnTo>
                  <a:lnTo>
                    <a:pt x="0" y="0"/>
                  </a:lnTo>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00" name="Shape 1382">
              <a:extLst>
                <a:ext uri="{FF2B5EF4-FFF2-40B4-BE49-F238E27FC236}">
                  <a16:creationId xmlns:a16="http://schemas.microsoft.com/office/drawing/2014/main" id="{DC79AD9B-F532-9C31-2B9C-D42109FB2D5B}"/>
                </a:ext>
              </a:extLst>
            </p:cNvPr>
            <p:cNvSpPr/>
            <p:nvPr/>
          </p:nvSpPr>
          <p:spPr>
            <a:xfrm>
              <a:off x="574170" y="530893"/>
              <a:ext cx="74971" cy="86470"/>
            </a:xfrm>
            <a:custGeom>
              <a:avLst/>
              <a:gdLst/>
              <a:ahLst/>
              <a:cxnLst/>
              <a:rect l="0" t="0" r="0" b="0"/>
              <a:pathLst>
                <a:path w="74971" h="86470">
                  <a:moveTo>
                    <a:pt x="74971" y="43306"/>
                  </a:moveTo>
                  <a:lnTo>
                    <a:pt x="0" y="86470"/>
                  </a:lnTo>
                  <a:lnTo>
                    <a:pt x="105" y="0"/>
                  </a:lnTo>
                  <a:close/>
                </a:path>
              </a:pathLst>
            </a:custGeom>
            <a:ln w="10256"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01" name="Shape 1384">
              <a:extLst>
                <a:ext uri="{FF2B5EF4-FFF2-40B4-BE49-F238E27FC236}">
                  <a16:creationId xmlns:a16="http://schemas.microsoft.com/office/drawing/2014/main" id="{274B57E7-FA75-19F1-61DB-E6436165518E}"/>
                </a:ext>
              </a:extLst>
            </p:cNvPr>
            <p:cNvSpPr/>
            <p:nvPr/>
          </p:nvSpPr>
          <p:spPr>
            <a:xfrm>
              <a:off x="574180" y="530898"/>
              <a:ext cx="74956" cy="86461"/>
            </a:xfrm>
            <a:custGeom>
              <a:avLst/>
              <a:gdLst/>
              <a:ahLst/>
              <a:cxnLst/>
              <a:rect l="0" t="0" r="0" b="0"/>
              <a:pathLst>
                <a:path w="74956" h="86461">
                  <a:moveTo>
                    <a:pt x="102" y="0"/>
                  </a:moveTo>
                  <a:lnTo>
                    <a:pt x="74956" y="43307"/>
                  </a:lnTo>
                  <a:lnTo>
                    <a:pt x="0" y="86461"/>
                  </a:lnTo>
                  <a:lnTo>
                    <a:pt x="102"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02" name="Shape 1385">
              <a:extLst>
                <a:ext uri="{FF2B5EF4-FFF2-40B4-BE49-F238E27FC236}">
                  <a16:creationId xmlns:a16="http://schemas.microsoft.com/office/drawing/2014/main" id="{65BCA9BA-ED19-09A1-79AB-61055BB148F3}"/>
                </a:ext>
              </a:extLst>
            </p:cNvPr>
            <p:cNvSpPr/>
            <p:nvPr/>
          </p:nvSpPr>
          <p:spPr>
            <a:xfrm>
              <a:off x="659908" y="530891"/>
              <a:ext cx="74958" cy="86470"/>
            </a:xfrm>
            <a:custGeom>
              <a:avLst/>
              <a:gdLst/>
              <a:ahLst/>
              <a:cxnLst/>
              <a:rect l="0" t="0" r="0" b="0"/>
              <a:pathLst>
                <a:path w="74958" h="86470">
                  <a:moveTo>
                    <a:pt x="0" y="43310"/>
                  </a:moveTo>
                  <a:lnTo>
                    <a:pt x="74958" y="86470"/>
                  </a:lnTo>
                  <a:lnTo>
                    <a:pt x="74853" y="0"/>
                  </a:lnTo>
                  <a:close/>
                </a:path>
              </a:pathLst>
            </a:custGeom>
            <a:ln w="10256"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03" name="Shape 1387">
              <a:extLst>
                <a:ext uri="{FF2B5EF4-FFF2-40B4-BE49-F238E27FC236}">
                  <a16:creationId xmlns:a16="http://schemas.microsoft.com/office/drawing/2014/main" id="{32141B98-3AD1-3534-CA62-F49962656D78}"/>
                </a:ext>
              </a:extLst>
            </p:cNvPr>
            <p:cNvSpPr/>
            <p:nvPr/>
          </p:nvSpPr>
          <p:spPr>
            <a:xfrm>
              <a:off x="659905" y="530898"/>
              <a:ext cx="74956" cy="86461"/>
            </a:xfrm>
            <a:custGeom>
              <a:avLst/>
              <a:gdLst/>
              <a:ahLst/>
              <a:cxnLst/>
              <a:rect l="0" t="0" r="0" b="0"/>
              <a:pathLst>
                <a:path w="74956" h="86461">
                  <a:moveTo>
                    <a:pt x="74854" y="0"/>
                  </a:moveTo>
                  <a:lnTo>
                    <a:pt x="74956" y="86461"/>
                  </a:lnTo>
                  <a:lnTo>
                    <a:pt x="0" y="43307"/>
                  </a:lnTo>
                  <a:lnTo>
                    <a:pt x="74854"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04" name="Shape 1388">
              <a:extLst>
                <a:ext uri="{FF2B5EF4-FFF2-40B4-BE49-F238E27FC236}">
                  <a16:creationId xmlns:a16="http://schemas.microsoft.com/office/drawing/2014/main" id="{DAF5E1D1-5457-ED70-4519-2F3C91E4B5B2}"/>
                </a:ext>
              </a:extLst>
            </p:cNvPr>
            <p:cNvSpPr/>
            <p:nvPr/>
          </p:nvSpPr>
          <p:spPr>
            <a:xfrm>
              <a:off x="654545" y="499986"/>
              <a:ext cx="0" cy="100317"/>
            </a:xfrm>
            <a:custGeom>
              <a:avLst/>
              <a:gdLst/>
              <a:ahLst/>
              <a:cxnLst/>
              <a:rect l="0" t="0" r="0" b="0"/>
              <a:pathLst>
                <a:path h="100317">
                  <a:moveTo>
                    <a:pt x="0" y="100317"/>
                  </a:moveTo>
                  <a:lnTo>
                    <a:pt x="0" y="0"/>
                  </a:lnTo>
                </a:path>
              </a:pathLst>
            </a:custGeom>
            <a:ln w="5400"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05" name="Shape 1389">
              <a:extLst>
                <a:ext uri="{FF2B5EF4-FFF2-40B4-BE49-F238E27FC236}">
                  <a16:creationId xmlns:a16="http://schemas.microsoft.com/office/drawing/2014/main" id="{9173E78D-7ACB-4239-D6D4-7ECB375B682F}"/>
                </a:ext>
              </a:extLst>
            </p:cNvPr>
            <p:cNvSpPr/>
            <p:nvPr/>
          </p:nvSpPr>
          <p:spPr>
            <a:xfrm>
              <a:off x="624040" y="497306"/>
              <a:ext cx="61011" cy="0"/>
            </a:xfrm>
            <a:custGeom>
              <a:avLst/>
              <a:gdLst/>
              <a:ahLst/>
              <a:cxnLst/>
              <a:rect l="0" t="0" r="0" b="0"/>
              <a:pathLst>
                <a:path w="61011">
                  <a:moveTo>
                    <a:pt x="0" y="0"/>
                  </a:moveTo>
                  <a:cubicBezTo>
                    <a:pt x="61011" y="0"/>
                    <a:pt x="61011" y="0"/>
                    <a:pt x="61011" y="0"/>
                  </a:cubicBezTo>
                </a:path>
              </a:pathLst>
            </a:custGeom>
            <a:ln w="5400"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06" name="Shape 1390">
              <a:extLst>
                <a:ext uri="{FF2B5EF4-FFF2-40B4-BE49-F238E27FC236}">
                  <a16:creationId xmlns:a16="http://schemas.microsoft.com/office/drawing/2014/main" id="{B5B1BC38-7E15-80B8-758A-A551CE5E890D}"/>
                </a:ext>
              </a:extLst>
            </p:cNvPr>
            <p:cNvSpPr/>
            <p:nvPr/>
          </p:nvSpPr>
          <p:spPr>
            <a:xfrm>
              <a:off x="738937" y="544042"/>
              <a:ext cx="122479" cy="0"/>
            </a:xfrm>
            <a:custGeom>
              <a:avLst/>
              <a:gdLst/>
              <a:ahLst/>
              <a:cxnLst/>
              <a:rect l="0" t="0" r="0" b="0"/>
              <a:pathLst>
                <a:path w="122479">
                  <a:moveTo>
                    <a:pt x="0" y="0"/>
                  </a:moveTo>
                  <a:cubicBezTo>
                    <a:pt x="122479" y="0"/>
                    <a:pt x="122479" y="0"/>
                    <a:pt x="122479"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07" name="Shape 1391">
              <a:extLst>
                <a:ext uri="{FF2B5EF4-FFF2-40B4-BE49-F238E27FC236}">
                  <a16:creationId xmlns:a16="http://schemas.microsoft.com/office/drawing/2014/main" id="{9C9650E3-6BE6-0003-D5C3-93D5CD7817DC}"/>
                </a:ext>
              </a:extLst>
            </p:cNvPr>
            <p:cNvSpPr/>
            <p:nvPr/>
          </p:nvSpPr>
          <p:spPr>
            <a:xfrm>
              <a:off x="738937" y="604215"/>
              <a:ext cx="122479" cy="0"/>
            </a:xfrm>
            <a:custGeom>
              <a:avLst/>
              <a:gdLst/>
              <a:ahLst/>
              <a:cxnLst/>
              <a:rect l="0" t="0" r="0" b="0"/>
              <a:pathLst>
                <a:path w="122479">
                  <a:moveTo>
                    <a:pt x="0" y="0"/>
                  </a:moveTo>
                  <a:cubicBezTo>
                    <a:pt x="122479" y="0"/>
                    <a:pt x="122479" y="0"/>
                    <a:pt x="122479"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08" name="Shape 1392">
              <a:extLst>
                <a:ext uri="{FF2B5EF4-FFF2-40B4-BE49-F238E27FC236}">
                  <a16:creationId xmlns:a16="http://schemas.microsoft.com/office/drawing/2014/main" id="{2B8F8201-8B81-805A-079D-EF5A9DEC9B40}"/>
                </a:ext>
              </a:extLst>
            </p:cNvPr>
            <p:cNvSpPr/>
            <p:nvPr/>
          </p:nvSpPr>
          <p:spPr>
            <a:xfrm>
              <a:off x="448170" y="544042"/>
              <a:ext cx="122492" cy="0"/>
            </a:xfrm>
            <a:custGeom>
              <a:avLst/>
              <a:gdLst/>
              <a:ahLst/>
              <a:cxnLst/>
              <a:rect l="0" t="0" r="0" b="0"/>
              <a:pathLst>
                <a:path w="122492">
                  <a:moveTo>
                    <a:pt x="0" y="0"/>
                  </a:moveTo>
                  <a:cubicBezTo>
                    <a:pt x="122492" y="0"/>
                    <a:pt x="122492" y="0"/>
                    <a:pt x="122492"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09" name="Shape 1393">
              <a:extLst>
                <a:ext uri="{FF2B5EF4-FFF2-40B4-BE49-F238E27FC236}">
                  <a16:creationId xmlns:a16="http://schemas.microsoft.com/office/drawing/2014/main" id="{548801AC-9A22-3E21-C6C8-004CE1BFB3E1}"/>
                </a:ext>
              </a:extLst>
            </p:cNvPr>
            <p:cNvSpPr/>
            <p:nvPr/>
          </p:nvSpPr>
          <p:spPr>
            <a:xfrm>
              <a:off x="448170" y="604215"/>
              <a:ext cx="122492" cy="0"/>
            </a:xfrm>
            <a:custGeom>
              <a:avLst/>
              <a:gdLst/>
              <a:ahLst/>
              <a:cxnLst/>
              <a:rect l="0" t="0" r="0" b="0"/>
              <a:pathLst>
                <a:path w="122492">
                  <a:moveTo>
                    <a:pt x="0" y="0"/>
                  </a:moveTo>
                  <a:cubicBezTo>
                    <a:pt x="122492" y="0"/>
                    <a:pt x="122492" y="0"/>
                    <a:pt x="122492"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10" name="Rectangle 1394">
              <a:extLst>
                <a:ext uri="{FF2B5EF4-FFF2-40B4-BE49-F238E27FC236}">
                  <a16:creationId xmlns:a16="http://schemas.microsoft.com/office/drawing/2014/main" id="{EF1B03D4-0639-5E2E-8AD9-F4A2E82CCF06}"/>
                </a:ext>
              </a:extLst>
            </p:cNvPr>
            <p:cNvSpPr/>
            <p:nvPr/>
          </p:nvSpPr>
          <p:spPr>
            <a:xfrm>
              <a:off x="142713" y="483691"/>
              <a:ext cx="134148" cy="207575"/>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D</a:t>
              </a:r>
            </a:p>
          </p:txBody>
        </p:sp>
        <p:sp>
          <p:nvSpPr>
            <p:cNvPr id="111" name="Rectangle 1395">
              <a:extLst>
                <a:ext uri="{FF2B5EF4-FFF2-40B4-BE49-F238E27FC236}">
                  <a16:creationId xmlns:a16="http://schemas.microsoft.com/office/drawing/2014/main" id="{421B46BE-C46B-46A6-7271-5FEA522B35C1}"/>
                </a:ext>
              </a:extLst>
            </p:cNvPr>
            <p:cNvSpPr/>
            <p:nvPr/>
          </p:nvSpPr>
          <p:spPr>
            <a:xfrm>
              <a:off x="243600" y="555895"/>
              <a:ext cx="67149" cy="134924"/>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700">
                  <a:solidFill>
                    <a:srgbClr val="000000"/>
                  </a:solidFill>
                  <a:effectLst/>
                  <a:latin typeface="Arial" panose="020B0604020202020204" pitchFamily="34" charset="0"/>
                  <a:ea typeface="Arial" panose="020B0604020202020204" pitchFamily="34" charset="0"/>
                  <a:cs typeface="Arial" panose="020B0604020202020204" pitchFamily="34" charset="0"/>
                </a:rPr>
                <a:t>2</a:t>
              </a:r>
              <a:endParaRPr lang="de-AT"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12" name="Shape 1396">
              <a:extLst>
                <a:ext uri="{FF2B5EF4-FFF2-40B4-BE49-F238E27FC236}">
                  <a16:creationId xmlns:a16="http://schemas.microsoft.com/office/drawing/2014/main" id="{E21907B0-B901-71C5-5174-A074CC457723}"/>
                </a:ext>
              </a:extLst>
            </p:cNvPr>
            <p:cNvSpPr/>
            <p:nvPr/>
          </p:nvSpPr>
          <p:spPr>
            <a:xfrm>
              <a:off x="0" y="863829"/>
              <a:ext cx="442760" cy="323850"/>
            </a:xfrm>
            <a:custGeom>
              <a:avLst/>
              <a:gdLst/>
              <a:ahLst/>
              <a:cxnLst/>
              <a:rect l="0" t="0" r="0" b="0"/>
              <a:pathLst>
                <a:path w="442760" h="323850">
                  <a:moveTo>
                    <a:pt x="0" y="0"/>
                  </a:moveTo>
                  <a:lnTo>
                    <a:pt x="442760" y="0"/>
                  </a:lnTo>
                  <a:lnTo>
                    <a:pt x="442760" y="323850"/>
                  </a:lnTo>
                  <a:lnTo>
                    <a:pt x="0" y="323850"/>
                  </a:lnTo>
                  <a:close/>
                </a:path>
              </a:pathLst>
            </a:custGeom>
            <a:ln w="5400"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13" name="Shape 91897">
              <a:extLst>
                <a:ext uri="{FF2B5EF4-FFF2-40B4-BE49-F238E27FC236}">
                  <a16:creationId xmlns:a16="http://schemas.microsoft.com/office/drawing/2014/main" id="{C6E2DB1D-262A-A2A9-8D74-059F55C20C2C}"/>
                </a:ext>
              </a:extLst>
            </p:cNvPr>
            <p:cNvSpPr/>
            <p:nvPr/>
          </p:nvSpPr>
          <p:spPr>
            <a:xfrm>
              <a:off x="437896" y="998359"/>
              <a:ext cx="15176" cy="27381"/>
            </a:xfrm>
            <a:custGeom>
              <a:avLst/>
              <a:gdLst/>
              <a:ahLst/>
              <a:cxnLst/>
              <a:rect l="0" t="0" r="0" b="0"/>
              <a:pathLst>
                <a:path w="15176" h="27381">
                  <a:moveTo>
                    <a:pt x="0" y="0"/>
                  </a:moveTo>
                  <a:lnTo>
                    <a:pt x="15176" y="0"/>
                  </a:lnTo>
                  <a:lnTo>
                    <a:pt x="15176" y="27381"/>
                  </a:lnTo>
                  <a:lnTo>
                    <a:pt x="0" y="27381"/>
                  </a:lnTo>
                  <a:lnTo>
                    <a:pt x="0" y="0"/>
                  </a:lnTo>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14" name="Shape 91898">
              <a:extLst>
                <a:ext uri="{FF2B5EF4-FFF2-40B4-BE49-F238E27FC236}">
                  <a16:creationId xmlns:a16="http://schemas.microsoft.com/office/drawing/2014/main" id="{CF7FC78E-DCC9-ECB2-10DD-82612C06D0C9}"/>
                </a:ext>
              </a:extLst>
            </p:cNvPr>
            <p:cNvSpPr/>
            <p:nvPr/>
          </p:nvSpPr>
          <p:spPr>
            <a:xfrm>
              <a:off x="437896" y="1023467"/>
              <a:ext cx="15176" cy="29667"/>
            </a:xfrm>
            <a:custGeom>
              <a:avLst/>
              <a:gdLst/>
              <a:ahLst/>
              <a:cxnLst/>
              <a:rect l="0" t="0" r="0" b="0"/>
              <a:pathLst>
                <a:path w="15176" h="29667">
                  <a:moveTo>
                    <a:pt x="0" y="0"/>
                  </a:moveTo>
                  <a:lnTo>
                    <a:pt x="15176" y="0"/>
                  </a:lnTo>
                  <a:lnTo>
                    <a:pt x="15176" y="29667"/>
                  </a:lnTo>
                  <a:lnTo>
                    <a:pt x="0" y="29667"/>
                  </a:lnTo>
                  <a:lnTo>
                    <a:pt x="0" y="0"/>
                  </a:lnTo>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15" name="Shape 1401">
              <a:extLst>
                <a:ext uri="{FF2B5EF4-FFF2-40B4-BE49-F238E27FC236}">
                  <a16:creationId xmlns:a16="http://schemas.microsoft.com/office/drawing/2014/main" id="{99F83A66-74F4-A5BE-172F-65A5D8A78F01}"/>
                </a:ext>
              </a:extLst>
            </p:cNvPr>
            <p:cNvSpPr/>
            <p:nvPr/>
          </p:nvSpPr>
          <p:spPr>
            <a:xfrm>
              <a:off x="574182" y="982543"/>
              <a:ext cx="74958" cy="86466"/>
            </a:xfrm>
            <a:custGeom>
              <a:avLst/>
              <a:gdLst/>
              <a:ahLst/>
              <a:cxnLst/>
              <a:rect l="0" t="0" r="0" b="0"/>
              <a:pathLst>
                <a:path w="74958" h="86466">
                  <a:moveTo>
                    <a:pt x="74958" y="43306"/>
                  </a:moveTo>
                  <a:lnTo>
                    <a:pt x="0" y="86466"/>
                  </a:lnTo>
                  <a:lnTo>
                    <a:pt x="92" y="0"/>
                  </a:lnTo>
                  <a:close/>
                </a:path>
              </a:pathLst>
            </a:custGeom>
            <a:ln w="10256"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16" name="Shape 1403">
              <a:extLst>
                <a:ext uri="{FF2B5EF4-FFF2-40B4-BE49-F238E27FC236}">
                  <a16:creationId xmlns:a16="http://schemas.microsoft.com/office/drawing/2014/main" id="{F5AAB72F-EADB-032A-F55B-816E0457E320}"/>
                </a:ext>
              </a:extLst>
            </p:cNvPr>
            <p:cNvSpPr/>
            <p:nvPr/>
          </p:nvSpPr>
          <p:spPr>
            <a:xfrm>
              <a:off x="574180" y="982535"/>
              <a:ext cx="74956" cy="86474"/>
            </a:xfrm>
            <a:custGeom>
              <a:avLst/>
              <a:gdLst/>
              <a:ahLst/>
              <a:cxnLst/>
              <a:rect l="0" t="0" r="0" b="0"/>
              <a:pathLst>
                <a:path w="74956" h="86474">
                  <a:moveTo>
                    <a:pt x="102" y="0"/>
                  </a:moveTo>
                  <a:lnTo>
                    <a:pt x="74956" y="43307"/>
                  </a:lnTo>
                  <a:lnTo>
                    <a:pt x="0" y="86474"/>
                  </a:lnTo>
                  <a:lnTo>
                    <a:pt x="102"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17" name="Shape 1404">
              <a:extLst>
                <a:ext uri="{FF2B5EF4-FFF2-40B4-BE49-F238E27FC236}">
                  <a16:creationId xmlns:a16="http://schemas.microsoft.com/office/drawing/2014/main" id="{EFA84977-97B1-66E9-936B-1D728983BEF3}"/>
                </a:ext>
              </a:extLst>
            </p:cNvPr>
            <p:cNvSpPr/>
            <p:nvPr/>
          </p:nvSpPr>
          <p:spPr>
            <a:xfrm>
              <a:off x="659909" y="982541"/>
              <a:ext cx="74958" cy="86470"/>
            </a:xfrm>
            <a:custGeom>
              <a:avLst/>
              <a:gdLst/>
              <a:ahLst/>
              <a:cxnLst/>
              <a:rect l="0" t="0" r="0" b="0"/>
              <a:pathLst>
                <a:path w="74958" h="86470">
                  <a:moveTo>
                    <a:pt x="0" y="43310"/>
                  </a:moveTo>
                  <a:lnTo>
                    <a:pt x="74958" y="86470"/>
                  </a:lnTo>
                  <a:lnTo>
                    <a:pt x="74853" y="0"/>
                  </a:lnTo>
                  <a:close/>
                </a:path>
              </a:pathLst>
            </a:custGeom>
            <a:ln w="10256"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18" name="Shape 1406">
              <a:extLst>
                <a:ext uri="{FF2B5EF4-FFF2-40B4-BE49-F238E27FC236}">
                  <a16:creationId xmlns:a16="http://schemas.microsoft.com/office/drawing/2014/main" id="{980ACA75-69EF-F792-FA09-EE604B6BB21B}"/>
                </a:ext>
              </a:extLst>
            </p:cNvPr>
            <p:cNvSpPr/>
            <p:nvPr/>
          </p:nvSpPr>
          <p:spPr>
            <a:xfrm>
              <a:off x="659905" y="982535"/>
              <a:ext cx="74956" cy="86474"/>
            </a:xfrm>
            <a:custGeom>
              <a:avLst/>
              <a:gdLst/>
              <a:ahLst/>
              <a:cxnLst/>
              <a:rect l="0" t="0" r="0" b="0"/>
              <a:pathLst>
                <a:path w="74956" h="86474">
                  <a:moveTo>
                    <a:pt x="74854" y="0"/>
                  </a:moveTo>
                  <a:lnTo>
                    <a:pt x="74956" y="86474"/>
                  </a:lnTo>
                  <a:lnTo>
                    <a:pt x="0" y="43307"/>
                  </a:lnTo>
                  <a:lnTo>
                    <a:pt x="74854"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19" name="Shape 1407">
              <a:extLst>
                <a:ext uri="{FF2B5EF4-FFF2-40B4-BE49-F238E27FC236}">
                  <a16:creationId xmlns:a16="http://schemas.microsoft.com/office/drawing/2014/main" id="{E8A85E5F-F9D5-7940-579E-C8E70C7955F2}"/>
                </a:ext>
              </a:extLst>
            </p:cNvPr>
            <p:cNvSpPr/>
            <p:nvPr/>
          </p:nvSpPr>
          <p:spPr>
            <a:xfrm>
              <a:off x="654545" y="951636"/>
              <a:ext cx="0" cy="100305"/>
            </a:xfrm>
            <a:custGeom>
              <a:avLst/>
              <a:gdLst/>
              <a:ahLst/>
              <a:cxnLst/>
              <a:rect l="0" t="0" r="0" b="0"/>
              <a:pathLst>
                <a:path h="100305">
                  <a:moveTo>
                    <a:pt x="0" y="100305"/>
                  </a:moveTo>
                  <a:lnTo>
                    <a:pt x="0" y="0"/>
                  </a:lnTo>
                </a:path>
              </a:pathLst>
            </a:custGeom>
            <a:ln w="5400"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20" name="Shape 1408">
              <a:extLst>
                <a:ext uri="{FF2B5EF4-FFF2-40B4-BE49-F238E27FC236}">
                  <a16:creationId xmlns:a16="http://schemas.microsoft.com/office/drawing/2014/main" id="{F4500CD3-5DAC-2D0F-C491-9485FF7B8F47}"/>
                </a:ext>
              </a:extLst>
            </p:cNvPr>
            <p:cNvSpPr/>
            <p:nvPr/>
          </p:nvSpPr>
          <p:spPr>
            <a:xfrm>
              <a:off x="624040" y="948957"/>
              <a:ext cx="61011" cy="0"/>
            </a:xfrm>
            <a:custGeom>
              <a:avLst/>
              <a:gdLst/>
              <a:ahLst/>
              <a:cxnLst/>
              <a:rect l="0" t="0" r="0" b="0"/>
              <a:pathLst>
                <a:path w="61011">
                  <a:moveTo>
                    <a:pt x="0" y="0"/>
                  </a:moveTo>
                  <a:cubicBezTo>
                    <a:pt x="61011" y="0"/>
                    <a:pt x="61011" y="0"/>
                    <a:pt x="61011" y="0"/>
                  </a:cubicBezTo>
                </a:path>
              </a:pathLst>
            </a:custGeom>
            <a:ln w="5400"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21" name="Shape 1409">
              <a:extLst>
                <a:ext uri="{FF2B5EF4-FFF2-40B4-BE49-F238E27FC236}">
                  <a16:creationId xmlns:a16="http://schemas.microsoft.com/office/drawing/2014/main" id="{3CAF6616-7226-4A2B-313E-D1B4BEDE44C3}"/>
                </a:ext>
              </a:extLst>
            </p:cNvPr>
            <p:cNvSpPr/>
            <p:nvPr/>
          </p:nvSpPr>
          <p:spPr>
            <a:xfrm>
              <a:off x="738937" y="995680"/>
              <a:ext cx="122479" cy="0"/>
            </a:xfrm>
            <a:custGeom>
              <a:avLst/>
              <a:gdLst/>
              <a:ahLst/>
              <a:cxnLst/>
              <a:rect l="0" t="0" r="0" b="0"/>
              <a:pathLst>
                <a:path w="122479">
                  <a:moveTo>
                    <a:pt x="0" y="0"/>
                  </a:moveTo>
                  <a:cubicBezTo>
                    <a:pt x="122479" y="0"/>
                    <a:pt x="122479" y="0"/>
                    <a:pt x="122479"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22" name="Shape 1410">
              <a:extLst>
                <a:ext uri="{FF2B5EF4-FFF2-40B4-BE49-F238E27FC236}">
                  <a16:creationId xmlns:a16="http://schemas.microsoft.com/office/drawing/2014/main" id="{0603A61F-B25C-43E5-A6FC-180A9B675B6D}"/>
                </a:ext>
              </a:extLst>
            </p:cNvPr>
            <p:cNvSpPr/>
            <p:nvPr/>
          </p:nvSpPr>
          <p:spPr>
            <a:xfrm>
              <a:off x="738937" y="1055865"/>
              <a:ext cx="122479" cy="0"/>
            </a:xfrm>
            <a:custGeom>
              <a:avLst/>
              <a:gdLst/>
              <a:ahLst/>
              <a:cxnLst/>
              <a:rect l="0" t="0" r="0" b="0"/>
              <a:pathLst>
                <a:path w="122479">
                  <a:moveTo>
                    <a:pt x="0" y="0"/>
                  </a:moveTo>
                  <a:cubicBezTo>
                    <a:pt x="122479" y="0"/>
                    <a:pt x="122479" y="0"/>
                    <a:pt x="122479"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23" name="Shape 1411">
              <a:extLst>
                <a:ext uri="{FF2B5EF4-FFF2-40B4-BE49-F238E27FC236}">
                  <a16:creationId xmlns:a16="http://schemas.microsoft.com/office/drawing/2014/main" id="{08C1728F-4CCA-A05A-0D95-EA9B490C6048}"/>
                </a:ext>
              </a:extLst>
            </p:cNvPr>
            <p:cNvSpPr/>
            <p:nvPr/>
          </p:nvSpPr>
          <p:spPr>
            <a:xfrm>
              <a:off x="448170" y="995680"/>
              <a:ext cx="122492" cy="0"/>
            </a:xfrm>
            <a:custGeom>
              <a:avLst/>
              <a:gdLst/>
              <a:ahLst/>
              <a:cxnLst/>
              <a:rect l="0" t="0" r="0" b="0"/>
              <a:pathLst>
                <a:path w="122492">
                  <a:moveTo>
                    <a:pt x="0" y="0"/>
                  </a:moveTo>
                  <a:cubicBezTo>
                    <a:pt x="122492" y="0"/>
                    <a:pt x="122492" y="0"/>
                    <a:pt x="122492"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24" name="Shape 1412">
              <a:extLst>
                <a:ext uri="{FF2B5EF4-FFF2-40B4-BE49-F238E27FC236}">
                  <a16:creationId xmlns:a16="http://schemas.microsoft.com/office/drawing/2014/main" id="{32D0A2F3-0F07-384E-6EA2-1E7B363EE0C1}"/>
                </a:ext>
              </a:extLst>
            </p:cNvPr>
            <p:cNvSpPr/>
            <p:nvPr/>
          </p:nvSpPr>
          <p:spPr>
            <a:xfrm>
              <a:off x="448170" y="1055865"/>
              <a:ext cx="122492" cy="0"/>
            </a:xfrm>
            <a:custGeom>
              <a:avLst/>
              <a:gdLst/>
              <a:ahLst/>
              <a:cxnLst/>
              <a:rect l="0" t="0" r="0" b="0"/>
              <a:pathLst>
                <a:path w="122492">
                  <a:moveTo>
                    <a:pt x="0" y="0"/>
                  </a:moveTo>
                  <a:cubicBezTo>
                    <a:pt x="122492" y="0"/>
                    <a:pt x="122492" y="0"/>
                    <a:pt x="122492"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25" name="Rectangle 1413">
              <a:extLst>
                <a:ext uri="{FF2B5EF4-FFF2-40B4-BE49-F238E27FC236}">
                  <a16:creationId xmlns:a16="http://schemas.microsoft.com/office/drawing/2014/main" id="{AD0B4FEB-A50E-4C2D-3E90-250F9DC9B638}"/>
                </a:ext>
              </a:extLst>
            </p:cNvPr>
            <p:cNvSpPr/>
            <p:nvPr/>
          </p:nvSpPr>
          <p:spPr>
            <a:xfrm>
              <a:off x="150699" y="949295"/>
              <a:ext cx="185615" cy="207575"/>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1100">
                  <a:solidFill>
                    <a:srgbClr val="000000"/>
                  </a:solidFill>
                  <a:effectLst/>
                  <a:latin typeface="Arial" panose="020B0604020202020204" pitchFamily="34" charset="0"/>
                  <a:ea typeface="Arial" panose="020B0604020202020204" pitchFamily="34" charset="0"/>
                  <a:cs typeface="Arial" panose="020B0604020202020204" pitchFamily="34" charset="0"/>
                </a:rPr>
                <a:t>Ar</a:t>
              </a:r>
            </a:p>
          </p:txBody>
        </p:sp>
        <p:sp>
          <p:nvSpPr>
            <p:cNvPr id="126" name="Shape 1414">
              <a:extLst>
                <a:ext uri="{FF2B5EF4-FFF2-40B4-BE49-F238E27FC236}">
                  <a16:creationId xmlns:a16="http://schemas.microsoft.com/office/drawing/2014/main" id="{CD93A49A-21E7-A75E-B024-663465ED32A5}"/>
                </a:ext>
              </a:extLst>
            </p:cNvPr>
            <p:cNvSpPr/>
            <p:nvPr/>
          </p:nvSpPr>
          <p:spPr>
            <a:xfrm>
              <a:off x="861416" y="604215"/>
              <a:ext cx="0" cy="391465"/>
            </a:xfrm>
            <a:custGeom>
              <a:avLst/>
              <a:gdLst/>
              <a:ahLst/>
              <a:cxnLst/>
              <a:rect l="0" t="0" r="0" b="0"/>
              <a:pathLst>
                <a:path h="391465">
                  <a:moveTo>
                    <a:pt x="0" y="0"/>
                  </a:moveTo>
                  <a:lnTo>
                    <a:pt x="0" y="391465"/>
                  </a:lnTo>
                </a:path>
              </a:pathLst>
            </a:custGeom>
            <a:ln w="5400" cap="flat">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27" name="Shape 1415">
              <a:extLst>
                <a:ext uri="{FF2B5EF4-FFF2-40B4-BE49-F238E27FC236}">
                  <a16:creationId xmlns:a16="http://schemas.microsoft.com/office/drawing/2014/main" id="{BA4082C0-ED9D-8C87-543D-10CB838412C9}"/>
                </a:ext>
              </a:extLst>
            </p:cNvPr>
            <p:cNvSpPr/>
            <p:nvPr/>
          </p:nvSpPr>
          <p:spPr>
            <a:xfrm>
              <a:off x="861416" y="1055865"/>
              <a:ext cx="0" cy="131813"/>
            </a:xfrm>
            <a:custGeom>
              <a:avLst/>
              <a:gdLst/>
              <a:ahLst/>
              <a:cxnLst/>
              <a:rect l="0" t="0" r="0" b="0"/>
              <a:pathLst>
                <a:path h="131813">
                  <a:moveTo>
                    <a:pt x="0" y="0"/>
                  </a:moveTo>
                  <a:lnTo>
                    <a:pt x="0" y="131813"/>
                  </a:lnTo>
                </a:path>
              </a:pathLst>
            </a:custGeom>
            <a:ln w="5400" cap="flat">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28" name="Shape 1416">
              <a:extLst>
                <a:ext uri="{FF2B5EF4-FFF2-40B4-BE49-F238E27FC236}">
                  <a16:creationId xmlns:a16="http://schemas.microsoft.com/office/drawing/2014/main" id="{9A027203-D790-C326-584B-BEDD5C659422}"/>
                </a:ext>
              </a:extLst>
            </p:cNvPr>
            <p:cNvSpPr/>
            <p:nvPr/>
          </p:nvSpPr>
          <p:spPr>
            <a:xfrm>
              <a:off x="861416" y="409499"/>
              <a:ext cx="0" cy="131864"/>
            </a:xfrm>
            <a:custGeom>
              <a:avLst/>
              <a:gdLst/>
              <a:ahLst/>
              <a:cxnLst/>
              <a:rect l="0" t="0" r="0" b="0"/>
              <a:pathLst>
                <a:path h="131864">
                  <a:moveTo>
                    <a:pt x="0" y="0"/>
                  </a:moveTo>
                  <a:lnTo>
                    <a:pt x="0" y="131864"/>
                  </a:lnTo>
                </a:path>
              </a:pathLst>
            </a:custGeom>
            <a:ln w="5400" cap="flat">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29" name="Shape 1417">
              <a:extLst>
                <a:ext uri="{FF2B5EF4-FFF2-40B4-BE49-F238E27FC236}">
                  <a16:creationId xmlns:a16="http://schemas.microsoft.com/office/drawing/2014/main" id="{CC29254C-E4D1-4EB4-0B98-B364FE8910DA}"/>
                </a:ext>
              </a:extLst>
            </p:cNvPr>
            <p:cNvSpPr/>
            <p:nvPr/>
          </p:nvSpPr>
          <p:spPr>
            <a:xfrm>
              <a:off x="858736" y="412178"/>
              <a:ext cx="338442" cy="0"/>
            </a:xfrm>
            <a:custGeom>
              <a:avLst/>
              <a:gdLst/>
              <a:ahLst/>
              <a:cxnLst/>
              <a:rect l="0" t="0" r="0" b="0"/>
              <a:pathLst>
                <a:path w="338442">
                  <a:moveTo>
                    <a:pt x="0" y="0"/>
                  </a:moveTo>
                  <a:lnTo>
                    <a:pt x="338442" y="0"/>
                  </a:lnTo>
                </a:path>
              </a:pathLst>
            </a:custGeom>
            <a:ln w="5400" cap="flat">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30" name="Shape 1418">
              <a:extLst>
                <a:ext uri="{FF2B5EF4-FFF2-40B4-BE49-F238E27FC236}">
                  <a16:creationId xmlns:a16="http://schemas.microsoft.com/office/drawing/2014/main" id="{DF7B8024-78A7-0EFC-84AF-E640C4982506}"/>
                </a:ext>
              </a:extLst>
            </p:cNvPr>
            <p:cNvSpPr/>
            <p:nvPr/>
          </p:nvSpPr>
          <p:spPr>
            <a:xfrm>
              <a:off x="858736" y="1184999"/>
              <a:ext cx="338442" cy="0"/>
            </a:xfrm>
            <a:custGeom>
              <a:avLst/>
              <a:gdLst/>
              <a:ahLst/>
              <a:cxnLst/>
              <a:rect l="0" t="0" r="0" b="0"/>
              <a:pathLst>
                <a:path w="338442">
                  <a:moveTo>
                    <a:pt x="0" y="0"/>
                  </a:moveTo>
                  <a:lnTo>
                    <a:pt x="338442" y="0"/>
                  </a:lnTo>
                </a:path>
              </a:pathLst>
            </a:custGeom>
            <a:ln w="5400" cap="flat">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31" name="Shape 1419">
              <a:extLst>
                <a:ext uri="{FF2B5EF4-FFF2-40B4-BE49-F238E27FC236}">
                  <a16:creationId xmlns:a16="http://schemas.microsoft.com/office/drawing/2014/main" id="{3F28CBD9-B066-4AED-331F-F176D14A32B2}"/>
                </a:ext>
              </a:extLst>
            </p:cNvPr>
            <p:cNvSpPr/>
            <p:nvPr/>
          </p:nvSpPr>
          <p:spPr>
            <a:xfrm>
              <a:off x="1197178" y="409499"/>
              <a:ext cx="0" cy="778180"/>
            </a:xfrm>
            <a:custGeom>
              <a:avLst/>
              <a:gdLst/>
              <a:ahLst/>
              <a:cxnLst/>
              <a:rect l="0" t="0" r="0" b="0"/>
              <a:pathLst>
                <a:path h="778180">
                  <a:moveTo>
                    <a:pt x="0" y="0"/>
                  </a:moveTo>
                  <a:lnTo>
                    <a:pt x="0" y="778180"/>
                  </a:lnTo>
                </a:path>
              </a:pathLst>
            </a:custGeom>
            <a:ln w="5400" cap="flat">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32" name="Shape 91899">
              <a:extLst>
                <a:ext uri="{FF2B5EF4-FFF2-40B4-BE49-F238E27FC236}">
                  <a16:creationId xmlns:a16="http://schemas.microsoft.com/office/drawing/2014/main" id="{2EE715EE-CB88-A16D-6C99-002D4F659B30}"/>
                </a:ext>
              </a:extLst>
            </p:cNvPr>
            <p:cNvSpPr/>
            <p:nvPr/>
          </p:nvSpPr>
          <p:spPr>
            <a:xfrm>
              <a:off x="1188288" y="772541"/>
              <a:ext cx="15227" cy="27381"/>
            </a:xfrm>
            <a:custGeom>
              <a:avLst/>
              <a:gdLst/>
              <a:ahLst/>
              <a:cxnLst/>
              <a:rect l="0" t="0" r="0" b="0"/>
              <a:pathLst>
                <a:path w="15227" h="27381">
                  <a:moveTo>
                    <a:pt x="0" y="0"/>
                  </a:moveTo>
                  <a:lnTo>
                    <a:pt x="15227" y="0"/>
                  </a:lnTo>
                  <a:lnTo>
                    <a:pt x="15227" y="27381"/>
                  </a:lnTo>
                  <a:lnTo>
                    <a:pt x="0" y="27381"/>
                  </a:lnTo>
                  <a:lnTo>
                    <a:pt x="0" y="0"/>
                  </a:lnTo>
                </a:path>
              </a:pathLst>
            </a:custGeom>
            <a:ln w="0" cap="flat">
              <a:miter lim="100000"/>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33" name="Shape 91900">
              <a:extLst>
                <a:ext uri="{FF2B5EF4-FFF2-40B4-BE49-F238E27FC236}">
                  <a16:creationId xmlns:a16="http://schemas.microsoft.com/office/drawing/2014/main" id="{78A62FA2-DEAA-06C5-C8DE-A29099752EED}"/>
                </a:ext>
              </a:extLst>
            </p:cNvPr>
            <p:cNvSpPr/>
            <p:nvPr/>
          </p:nvSpPr>
          <p:spPr>
            <a:xfrm>
              <a:off x="1188288" y="797598"/>
              <a:ext cx="15227" cy="29718"/>
            </a:xfrm>
            <a:custGeom>
              <a:avLst/>
              <a:gdLst/>
              <a:ahLst/>
              <a:cxnLst/>
              <a:rect l="0" t="0" r="0" b="0"/>
              <a:pathLst>
                <a:path w="15227" h="29718">
                  <a:moveTo>
                    <a:pt x="0" y="0"/>
                  </a:moveTo>
                  <a:lnTo>
                    <a:pt x="15227" y="0"/>
                  </a:lnTo>
                  <a:lnTo>
                    <a:pt x="15227" y="29718"/>
                  </a:lnTo>
                  <a:lnTo>
                    <a:pt x="0" y="29718"/>
                  </a:lnTo>
                  <a:lnTo>
                    <a:pt x="0" y="0"/>
                  </a:lnTo>
                </a:path>
              </a:pathLst>
            </a:custGeom>
            <a:ln w="0" cap="flat">
              <a:miter lim="100000"/>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34" name="Shape 91901">
              <a:extLst>
                <a:ext uri="{FF2B5EF4-FFF2-40B4-BE49-F238E27FC236}">
                  <a16:creationId xmlns:a16="http://schemas.microsoft.com/office/drawing/2014/main" id="{8BCA9EA3-C0D8-FD54-7E00-EC04C0D49C2F}"/>
                </a:ext>
              </a:extLst>
            </p:cNvPr>
            <p:cNvSpPr/>
            <p:nvPr/>
          </p:nvSpPr>
          <p:spPr>
            <a:xfrm>
              <a:off x="1606944" y="772541"/>
              <a:ext cx="15176" cy="27381"/>
            </a:xfrm>
            <a:custGeom>
              <a:avLst/>
              <a:gdLst/>
              <a:ahLst/>
              <a:cxnLst/>
              <a:rect l="0" t="0" r="0" b="0"/>
              <a:pathLst>
                <a:path w="15176" h="27381">
                  <a:moveTo>
                    <a:pt x="0" y="0"/>
                  </a:moveTo>
                  <a:lnTo>
                    <a:pt x="15176" y="0"/>
                  </a:lnTo>
                  <a:lnTo>
                    <a:pt x="15176" y="27381"/>
                  </a:lnTo>
                  <a:lnTo>
                    <a:pt x="0" y="27381"/>
                  </a:lnTo>
                  <a:lnTo>
                    <a:pt x="0" y="0"/>
                  </a:lnTo>
                </a:path>
              </a:pathLst>
            </a:custGeom>
            <a:ln w="0" cap="flat">
              <a:miter lim="100000"/>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35" name="Shape 91902">
              <a:extLst>
                <a:ext uri="{FF2B5EF4-FFF2-40B4-BE49-F238E27FC236}">
                  <a16:creationId xmlns:a16="http://schemas.microsoft.com/office/drawing/2014/main" id="{E05C1C76-6243-BE32-ED6A-31D9A546FD6D}"/>
                </a:ext>
              </a:extLst>
            </p:cNvPr>
            <p:cNvSpPr/>
            <p:nvPr/>
          </p:nvSpPr>
          <p:spPr>
            <a:xfrm>
              <a:off x="1606944" y="796061"/>
              <a:ext cx="15176" cy="31255"/>
            </a:xfrm>
            <a:custGeom>
              <a:avLst/>
              <a:gdLst/>
              <a:ahLst/>
              <a:cxnLst/>
              <a:rect l="0" t="0" r="0" b="0"/>
              <a:pathLst>
                <a:path w="15176" h="31255">
                  <a:moveTo>
                    <a:pt x="0" y="0"/>
                  </a:moveTo>
                  <a:lnTo>
                    <a:pt x="15176" y="0"/>
                  </a:lnTo>
                  <a:lnTo>
                    <a:pt x="15176" y="31255"/>
                  </a:lnTo>
                  <a:lnTo>
                    <a:pt x="0" y="31255"/>
                  </a:lnTo>
                  <a:lnTo>
                    <a:pt x="0" y="0"/>
                  </a:lnTo>
                </a:path>
              </a:pathLst>
            </a:custGeom>
            <a:ln w="0" cap="flat">
              <a:miter lim="100000"/>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36" name="Shape 1424">
              <a:extLst>
                <a:ext uri="{FF2B5EF4-FFF2-40B4-BE49-F238E27FC236}">
                  <a16:creationId xmlns:a16="http://schemas.microsoft.com/office/drawing/2014/main" id="{AB67E679-6E1C-40AF-383B-5EEEEDFDA4FB}"/>
                </a:ext>
              </a:extLst>
            </p:cNvPr>
            <p:cNvSpPr/>
            <p:nvPr/>
          </p:nvSpPr>
          <p:spPr>
            <a:xfrm>
              <a:off x="1324625" y="756668"/>
              <a:ext cx="74899" cy="86520"/>
            </a:xfrm>
            <a:custGeom>
              <a:avLst/>
              <a:gdLst/>
              <a:ahLst/>
              <a:cxnLst/>
              <a:rect l="0" t="0" r="0" b="0"/>
              <a:pathLst>
                <a:path w="74899" h="86520">
                  <a:moveTo>
                    <a:pt x="74899" y="43310"/>
                  </a:moveTo>
                  <a:lnTo>
                    <a:pt x="0" y="86520"/>
                  </a:lnTo>
                  <a:lnTo>
                    <a:pt x="46" y="0"/>
                  </a:lnTo>
                  <a:close/>
                </a:path>
              </a:pathLst>
            </a:custGeom>
            <a:ln w="10256"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37" name="Shape 1426">
              <a:extLst>
                <a:ext uri="{FF2B5EF4-FFF2-40B4-BE49-F238E27FC236}">
                  <a16:creationId xmlns:a16="http://schemas.microsoft.com/office/drawing/2014/main" id="{D33CBBDC-38CC-62CD-41E2-0B3B1E72A545}"/>
                </a:ext>
              </a:extLst>
            </p:cNvPr>
            <p:cNvSpPr/>
            <p:nvPr/>
          </p:nvSpPr>
          <p:spPr>
            <a:xfrm>
              <a:off x="1324623" y="756666"/>
              <a:ext cx="74905" cy="86525"/>
            </a:xfrm>
            <a:custGeom>
              <a:avLst/>
              <a:gdLst/>
              <a:ahLst/>
              <a:cxnLst/>
              <a:rect l="0" t="0" r="0" b="0"/>
              <a:pathLst>
                <a:path w="74905" h="86525">
                  <a:moveTo>
                    <a:pt x="51" y="0"/>
                  </a:moveTo>
                  <a:lnTo>
                    <a:pt x="74905" y="43307"/>
                  </a:lnTo>
                  <a:lnTo>
                    <a:pt x="0" y="86525"/>
                  </a:lnTo>
                  <a:lnTo>
                    <a:pt x="51"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38" name="Shape 1427">
              <a:extLst>
                <a:ext uri="{FF2B5EF4-FFF2-40B4-BE49-F238E27FC236}">
                  <a16:creationId xmlns:a16="http://schemas.microsoft.com/office/drawing/2014/main" id="{DC73680F-12A0-4EDC-6115-564AE486668A}"/>
                </a:ext>
              </a:extLst>
            </p:cNvPr>
            <p:cNvSpPr/>
            <p:nvPr/>
          </p:nvSpPr>
          <p:spPr>
            <a:xfrm>
              <a:off x="1410338" y="756670"/>
              <a:ext cx="74971" cy="86512"/>
            </a:xfrm>
            <a:custGeom>
              <a:avLst/>
              <a:gdLst/>
              <a:ahLst/>
              <a:cxnLst/>
              <a:rect l="0" t="0" r="0" b="0"/>
              <a:pathLst>
                <a:path w="74971" h="86512">
                  <a:moveTo>
                    <a:pt x="0" y="43305"/>
                  </a:moveTo>
                  <a:lnTo>
                    <a:pt x="74971" y="86512"/>
                  </a:lnTo>
                  <a:lnTo>
                    <a:pt x="74866" y="0"/>
                  </a:lnTo>
                  <a:close/>
                </a:path>
              </a:pathLst>
            </a:custGeom>
            <a:ln w="10256"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39" name="Shape 1429">
              <a:extLst>
                <a:ext uri="{FF2B5EF4-FFF2-40B4-BE49-F238E27FC236}">
                  <a16:creationId xmlns:a16="http://schemas.microsoft.com/office/drawing/2014/main" id="{23F7973E-6CEA-9176-0A6A-556EE50A709E}"/>
                </a:ext>
              </a:extLst>
            </p:cNvPr>
            <p:cNvSpPr/>
            <p:nvPr/>
          </p:nvSpPr>
          <p:spPr>
            <a:xfrm>
              <a:off x="1410348" y="756666"/>
              <a:ext cx="74956" cy="86525"/>
            </a:xfrm>
            <a:custGeom>
              <a:avLst/>
              <a:gdLst/>
              <a:ahLst/>
              <a:cxnLst/>
              <a:rect l="0" t="0" r="0" b="0"/>
              <a:pathLst>
                <a:path w="74956" h="86525">
                  <a:moveTo>
                    <a:pt x="74854" y="0"/>
                  </a:moveTo>
                  <a:lnTo>
                    <a:pt x="74956" y="86525"/>
                  </a:lnTo>
                  <a:lnTo>
                    <a:pt x="0" y="43307"/>
                  </a:lnTo>
                  <a:lnTo>
                    <a:pt x="74854"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40" name="Shape 1430">
              <a:extLst>
                <a:ext uri="{FF2B5EF4-FFF2-40B4-BE49-F238E27FC236}">
                  <a16:creationId xmlns:a16="http://schemas.microsoft.com/office/drawing/2014/main" id="{452F0EE8-6269-32F1-746F-DF45598BFDB3}"/>
                </a:ext>
              </a:extLst>
            </p:cNvPr>
            <p:cNvSpPr/>
            <p:nvPr/>
          </p:nvSpPr>
          <p:spPr>
            <a:xfrm>
              <a:off x="1404938" y="725805"/>
              <a:ext cx="0" cy="100317"/>
            </a:xfrm>
            <a:custGeom>
              <a:avLst/>
              <a:gdLst/>
              <a:ahLst/>
              <a:cxnLst/>
              <a:rect l="0" t="0" r="0" b="0"/>
              <a:pathLst>
                <a:path h="100317">
                  <a:moveTo>
                    <a:pt x="0" y="100317"/>
                  </a:moveTo>
                  <a:lnTo>
                    <a:pt x="0" y="0"/>
                  </a:lnTo>
                </a:path>
              </a:pathLst>
            </a:custGeom>
            <a:ln w="5400"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41" name="Shape 1431">
              <a:extLst>
                <a:ext uri="{FF2B5EF4-FFF2-40B4-BE49-F238E27FC236}">
                  <a16:creationId xmlns:a16="http://schemas.microsoft.com/office/drawing/2014/main" id="{B03C506E-675B-6D1B-782D-BCFC6FB1CCF1}"/>
                </a:ext>
              </a:extLst>
            </p:cNvPr>
            <p:cNvSpPr/>
            <p:nvPr/>
          </p:nvSpPr>
          <p:spPr>
            <a:xfrm>
              <a:off x="1374432" y="723125"/>
              <a:ext cx="61011" cy="0"/>
            </a:xfrm>
            <a:custGeom>
              <a:avLst/>
              <a:gdLst/>
              <a:ahLst/>
              <a:cxnLst/>
              <a:rect l="0" t="0" r="0" b="0"/>
              <a:pathLst>
                <a:path w="61011">
                  <a:moveTo>
                    <a:pt x="0" y="0"/>
                  </a:moveTo>
                  <a:cubicBezTo>
                    <a:pt x="61011" y="0"/>
                    <a:pt x="61011" y="0"/>
                    <a:pt x="61011" y="0"/>
                  </a:cubicBezTo>
                </a:path>
              </a:pathLst>
            </a:custGeom>
            <a:ln w="5400"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42" name="Shape 1432">
              <a:extLst>
                <a:ext uri="{FF2B5EF4-FFF2-40B4-BE49-F238E27FC236}">
                  <a16:creationId xmlns:a16="http://schemas.microsoft.com/office/drawing/2014/main" id="{D81BF157-CD59-053C-0FBA-3FC1964C4D1E}"/>
                </a:ext>
              </a:extLst>
            </p:cNvPr>
            <p:cNvSpPr/>
            <p:nvPr/>
          </p:nvSpPr>
          <p:spPr>
            <a:xfrm>
              <a:off x="1489367" y="769861"/>
              <a:ext cx="122441" cy="0"/>
            </a:xfrm>
            <a:custGeom>
              <a:avLst/>
              <a:gdLst/>
              <a:ahLst/>
              <a:cxnLst/>
              <a:rect l="0" t="0" r="0" b="0"/>
              <a:pathLst>
                <a:path w="122441">
                  <a:moveTo>
                    <a:pt x="0" y="0"/>
                  </a:moveTo>
                  <a:cubicBezTo>
                    <a:pt x="122441" y="0"/>
                    <a:pt x="122441" y="0"/>
                    <a:pt x="122441"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43" name="Shape 1433">
              <a:extLst>
                <a:ext uri="{FF2B5EF4-FFF2-40B4-BE49-F238E27FC236}">
                  <a16:creationId xmlns:a16="http://schemas.microsoft.com/office/drawing/2014/main" id="{D77C0180-94EA-BBB2-2C90-0E5979FC456B}"/>
                </a:ext>
              </a:extLst>
            </p:cNvPr>
            <p:cNvSpPr/>
            <p:nvPr/>
          </p:nvSpPr>
          <p:spPr>
            <a:xfrm>
              <a:off x="1489367" y="829996"/>
              <a:ext cx="122441" cy="0"/>
            </a:xfrm>
            <a:custGeom>
              <a:avLst/>
              <a:gdLst/>
              <a:ahLst/>
              <a:cxnLst/>
              <a:rect l="0" t="0" r="0" b="0"/>
              <a:pathLst>
                <a:path w="122441">
                  <a:moveTo>
                    <a:pt x="0" y="0"/>
                  </a:moveTo>
                  <a:cubicBezTo>
                    <a:pt x="122441" y="0"/>
                    <a:pt x="122441" y="0"/>
                    <a:pt x="122441"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44" name="Shape 1434">
              <a:extLst>
                <a:ext uri="{FF2B5EF4-FFF2-40B4-BE49-F238E27FC236}">
                  <a16:creationId xmlns:a16="http://schemas.microsoft.com/office/drawing/2014/main" id="{4EFB8276-91CF-0CD1-130C-4361DAD4B0CC}"/>
                </a:ext>
              </a:extLst>
            </p:cNvPr>
            <p:cNvSpPr/>
            <p:nvPr/>
          </p:nvSpPr>
          <p:spPr>
            <a:xfrm>
              <a:off x="1198613" y="769861"/>
              <a:ext cx="122479" cy="0"/>
            </a:xfrm>
            <a:custGeom>
              <a:avLst/>
              <a:gdLst/>
              <a:ahLst/>
              <a:cxnLst/>
              <a:rect l="0" t="0" r="0" b="0"/>
              <a:pathLst>
                <a:path w="122479">
                  <a:moveTo>
                    <a:pt x="0" y="0"/>
                  </a:moveTo>
                  <a:cubicBezTo>
                    <a:pt x="122479" y="0"/>
                    <a:pt x="122479" y="0"/>
                    <a:pt x="122479"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45" name="Shape 1435">
              <a:extLst>
                <a:ext uri="{FF2B5EF4-FFF2-40B4-BE49-F238E27FC236}">
                  <a16:creationId xmlns:a16="http://schemas.microsoft.com/office/drawing/2014/main" id="{32D0B115-5F0A-C4D8-69E5-9BA78A794F06}"/>
                </a:ext>
              </a:extLst>
            </p:cNvPr>
            <p:cNvSpPr/>
            <p:nvPr/>
          </p:nvSpPr>
          <p:spPr>
            <a:xfrm>
              <a:off x="1198613" y="829996"/>
              <a:ext cx="122479" cy="0"/>
            </a:xfrm>
            <a:custGeom>
              <a:avLst/>
              <a:gdLst/>
              <a:ahLst/>
              <a:cxnLst/>
              <a:rect l="0" t="0" r="0" b="0"/>
              <a:pathLst>
                <a:path w="122479">
                  <a:moveTo>
                    <a:pt x="0" y="0"/>
                  </a:moveTo>
                  <a:cubicBezTo>
                    <a:pt x="122479" y="0"/>
                    <a:pt x="122479" y="0"/>
                    <a:pt x="122479" y="0"/>
                  </a:cubicBezTo>
                </a:path>
              </a:pathLst>
            </a:custGeom>
            <a:ln w="5400" cap="sq">
              <a:miter lim="100000"/>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46" name="Shape 1437">
              <a:extLst>
                <a:ext uri="{FF2B5EF4-FFF2-40B4-BE49-F238E27FC236}">
                  <a16:creationId xmlns:a16="http://schemas.microsoft.com/office/drawing/2014/main" id="{8C5D7A9E-53EE-7960-5880-C3D3BCE6398C}"/>
                </a:ext>
              </a:extLst>
            </p:cNvPr>
            <p:cNvSpPr/>
            <p:nvPr/>
          </p:nvSpPr>
          <p:spPr>
            <a:xfrm>
              <a:off x="2292008" y="1462265"/>
              <a:ext cx="442913" cy="323850"/>
            </a:xfrm>
            <a:custGeom>
              <a:avLst/>
              <a:gdLst/>
              <a:ahLst/>
              <a:cxnLst/>
              <a:rect l="0" t="0" r="0" b="0"/>
              <a:pathLst>
                <a:path w="442913" h="323850">
                  <a:moveTo>
                    <a:pt x="0" y="0"/>
                  </a:moveTo>
                  <a:lnTo>
                    <a:pt x="442913" y="0"/>
                  </a:lnTo>
                  <a:lnTo>
                    <a:pt x="442913" y="323850"/>
                  </a:lnTo>
                  <a:lnTo>
                    <a:pt x="0" y="323850"/>
                  </a:lnTo>
                  <a:close/>
                </a:path>
              </a:pathLst>
            </a:custGeom>
            <a:ln w="5400" cap="rnd">
              <a:round/>
            </a:ln>
          </p:spPr>
          <p:style>
            <a:lnRef idx="1">
              <a:srgbClr val="000000"/>
            </a:lnRef>
            <a:fillRef idx="0">
              <a:srgbClr val="000000">
                <a:alpha val="0"/>
              </a:srgbClr>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47" name="Shape 91903">
              <a:extLst>
                <a:ext uri="{FF2B5EF4-FFF2-40B4-BE49-F238E27FC236}">
                  <a16:creationId xmlns:a16="http://schemas.microsoft.com/office/drawing/2014/main" id="{0C3BC2BC-EFB5-BC36-31B7-DECDCBBE1EF2}"/>
                </a:ext>
              </a:extLst>
            </p:cNvPr>
            <p:cNvSpPr/>
            <p:nvPr/>
          </p:nvSpPr>
          <p:spPr>
            <a:xfrm>
              <a:off x="2730005" y="1596796"/>
              <a:ext cx="15227" cy="27381"/>
            </a:xfrm>
            <a:custGeom>
              <a:avLst/>
              <a:gdLst/>
              <a:ahLst/>
              <a:cxnLst/>
              <a:rect l="0" t="0" r="0" b="0"/>
              <a:pathLst>
                <a:path w="15227" h="27381">
                  <a:moveTo>
                    <a:pt x="0" y="0"/>
                  </a:moveTo>
                  <a:lnTo>
                    <a:pt x="15227" y="0"/>
                  </a:lnTo>
                  <a:lnTo>
                    <a:pt x="15227" y="27381"/>
                  </a:lnTo>
                  <a:lnTo>
                    <a:pt x="0" y="27381"/>
                  </a:lnTo>
                  <a:lnTo>
                    <a:pt x="0" y="0"/>
                  </a:lnTo>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48" name="Shape 91904">
              <a:extLst>
                <a:ext uri="{FF2B5EF4-FFF2-40B4-BE49-F238E27FC236}">
                  <a16:creationId xmlns:a16="http://schemas.microsoft.com/office/drawing/2014/main" id="{2FF2B26C-3DC6-C9F5-0566-AF4FB6A11C99}"/>
                </a:ext>
              </a:extLst>
            </p:cNvPr>
            <p:cNvSpPr/>
            <p:nvPr/>
          </p:nvSpPr>
          <p:spPr>
            <a:xfrm>
              <a:off x="2730005" y="1621853"/>
              <a:ext cx="15227" cy="29718"/>
            </a:xfrm>
            <a:custGeom>
              <a:avLst/>
              <a:gdLst/>
              <a:ahLst/>
              <a:cxnLst/>
              <a:rect l="0" t="0" r="0" b="0"/>
              <a:pathLst>
                <a:path w="15227" h="29718">
                  <a:moveTo>
                    <a:pt x="0" y="0"/>
                  </a:moveTo>
                  <a:lnTo>
                    <a:pt x="15227" y="0"/>
                  </a:lnTo>
                  <a:lnTo>
                    <a:pt x="15227" y="29718"/>
                  </a:lnTo>
                  <a:lnTo>
                    <a:pt x="0" y="29718"/>
                  </a:lnTo>
                  <a:lnTo>
                    <a:pt x="0" y="0"/>
                  </a:lnTo>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de-AT">
                <a:latin typeface="Arial" panose="020B0604020202020204" pitchFamily="34" charset="0"/>
                <a:cs typeface="Arial" panose="020B0604020202020204" pitchFamily="34" charset="0"/>
              </a:endParaRPr>
            </a:p>
          </p:txBody>
        </p:sp>
        <p:sp>
          <p:nvSpPr>
            <p:cNvPr id="149" name="Rectangle 1440">
              <a:extLst>
                <a:ext uri="{FF2B5EF4-FFF2-40B4-BE49-F238E27FC236}">
                  <a16:creationId xmlns:a16="http://schemas.microsoft.com/office/drawing/2014/main" id="{4F5795DF-39FD-61BC-3EF8-D92442875D9B}"/>
                </a:ext>
              </a:extLst>
            </p:cNvPr>
            <p:cNvSpPr/>
            <p:nvPr/>
          </p:nvSpPr>
          <p:spPr>
            <a:xfrm>
              <a:off x="2434780" y="1533730"/>
              <a:ext cx="134149" cy="207575"/>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1100">
                  <a:solidFill>
                    <a:srgbClr val="000000"/>
                  </a:solidFill>
                  <a:effectLst/>
                  <a:latin typeface="Arial" panose="020B0604020202020204" pitchFamily="34" charset="0"/>
                  <a:ea typeface="Arial" panose="020B0604020202020204" pitchFamily="34" charset="0"/>
                  <a:cs typeface="Arial" panose="020B0604020202020204" pitchFamily="34" charset="0"/>
                </a:rPr>
                <a:t>D</a:t>
              </a:r>
            </a:p>
          </p:txBody>
        </p:sp>
        <p:sp>
          <p:nvSpPr>
            <p:cNvPr id="150" name="Rectangle 1441">
              <a:extLst>
                <a:ext uri="{FF2B5EF4-FFF2-40B4-BE49-F238E27FC236}">
                  <a16:creationId xmlns:a16="http://schemas.microsoft.com/office/drawing/2014/main" id="{01953C24-8B90-94C3-C1A3-453C3C21360A}"/>
                </a:ext>
              </a:extLst>
            </p:cNvPr>
            <p:cNvSpPr/>
            <p:nvPr/>
          </p:nvSpPr>
          <p:spPr>
            <a:xfrm>
              <a:off x="2535667" y="1605933"/>
              <a:ext cx="67149" cy="134924"/>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700" dirty="0">
                  <a:solidFill>
                    <a:srgbClr val="000000"/>
                  </a:solidFill>
                  <a:effectLst/>
                  <a:latin typeface="Arial" panose="020B0604020202020204" pitchFamily="34" charset="0"/>
                  <a:ea typeface="Arial" panose="020B0604020202020204" pitchFamily="34" charset="0"/>
                  <a:cs typeface="Arial" panose="020B0604020202020204" pitchFamily="34" charset="0"/>
                </a:rPr>
                <a:t>2</a:t>
              </a:r>
              <a:endParaRPr lang="de-AT"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1" name="Rectangle 1289">
              <a:extLst>
                <a:ext uri="{FF2B5EF4-FFF2-40B4-BE49-F238E27FC236}">
                  <a16:creationId xmlns:a16="http://schemas.microsoft.com/office/drawing/2014/main" id="{8ABC2DC3-EDC0-4B88-88FE-74F559401BD1}"/>
                </a:ext>
              </a:extLst>
            </p:cNvPr>
            <p:cNvSpPr/>
            <p:nvPr/>
          </p:nvSpPr>
          <p:spPr>
            <a:xfrm>
              <a:off x="3634793" y="-102959"/>
              <a:ext cx="1424724" cy="207575"/>
            </a:xfrm>
            <a:prstGeom prst="rect">
              <a:avLst/>
            </a:prstGeom>
            <a:ln>
              <a:noFill/>
            </a:ln>
          </p:spPr>
          <p:txBody>
            <a:bodyPr vert="horz" lIns="0" tIns="0" rIns="0" bIns="0" rtlCol="0">
              <a:noAutofit/>
            </a:bodyPr>
            <a:lstStyle/>
            <a:p>
              <a:pPr marL="6350" marR="60325" indent="-6350" algn="l">
                <a:lnSpc>
                  <a:spcPct val="107000"/>
                </a:lnSpc>
                <a:spcAft>
                  <a:spcPts val="800"/>
                </a:spcAft>
              </a:pPr>
              <a:r>
                <a:rPr lang="de-AT" sz="11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vacuum</a:t>
              </a:r>
              <a:r>
                <a:rPr lang="de-AT"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e-AT" sz="11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chamber</a:t>
              </a:r>
              <a:endParaRPr lang="de-AT"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grpSp>
      <p:sp>
        <p:nvSpPr>
          <p:cNvPr id="152" name="Textfeld 10">
            <a:extLst>
              <a:ext uri="{FF2B5EF4-FFF2-40B4-BE49-F238E27FC236}">
                <a16:creationId xmlns:a16="http://schemas.microsoft.com/office/drawing/2014/main" id="{90591A53-08A7-3664-3407-CADD3BDC7808}"/>
              </a:ext>
            </a:extLst>
          </p:cNvPr>
          <p:cNvSpPr txBox="1"/>
          <p:nvPr/>
        </p:nvSpPr>
        <p:spPr>
          <a:xfrm>
            <a:off x="6765442" y="1665752"/>
            <a:ext cx="1739561" cy="1600438"/>
          </a:xfrm>
          <a:prstGeom prst="rect">
            <a:avLst/>
          </a:prstGeom>
          <a:noFill/>
        </p:spPr>
        <p:txBody>
          <a:bodyPr wrap="square">
            <a:spAutoFit/>
          </a:bodyPr>
          <a:lstStyle/>
          <a:p>
            <a:pPr>
              <a:buNone/>
            </a:pPr>
            <a:r>
              <a:rPr lang="en-US" sz="1400" b="1" dirty="0">
                <a:cs typeface="Arial" panose="020B0604020202020204" pitchFamily="34" charset="0"/>
              </a:rPr>
              <a:t>Direct target erosion experiments</a:t>
            </a:r>
            <a:r>
              <a:rPr lang="en-US" sz="1400" dirty="0">
                <a:cs typeface="Arial" panose="020B0604020202020204" pitchFamily="34" charset="0"/>
              </a:rPr>
              <a:t>: thin films deposited on QCM substrates, angular dependence of sputter yields can be quantified</a:t>
            </a:r>
          </a:p>
        </p:txBody>
      </p:sp>
      <p:pic>
        <p:nvPicPr>
          <p:cNvPr id="153" name="Grafik 11">
            <a:extLst>
              <a:ext uri="{FF2B5EF4-FFF2-40B4-BE49-F238E27FC236}">
                <a16:creationId xmlns:a16="http://schemas.microsoft.com/office/drawing/2014/main" id="{DC9546AF-FE27-3A0D-B5BF-2BB3B21FC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9937" y="4011754"/>
            <a:ext cx="2631963" cy="1742889"/>
          </a:xfrm>
          <a:prstGeom prst="rect">
            <a:avLst/>
          </a:prstGeom>
        </p:spPr>
      </p:pic>
      <p:pic>
        <p:nvPicPr>
          <p:cNvPr id="154" name="Grafik 13" descr="Ein Bild, das Text, Screenshot, Reihe, Diagramm enthält.&#10;&#10;Automatisch generierte Beschreibung">
            <a:extLst>
              <a:ext uri="{FF2B5EF4-FFF2-40B4-BE49-F238E27FC236}">
                <a16:creationId xmlns:a16="http://schemas.microsoft.com/office/drawing/2014/main" id="{C3D8ED9F-EEAB-119F-7D5C-35F4FDBEFB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515" y="1319054"/>
            <a:ext cx="3434845" cy="2400177"/>
          </a:xfrm>
          <a:prstGeom prst="rect">
            <a:avLst/>
          </a:prstGeom>
        </p:spPr>
      </p:pic>
      <p:sp>
        <p:nvSpPr>
          <p:cNvPr id="155" name="Textfeld 15">
            <a:extLst>
              <a:ext uri="{FF2B5EF4-FFF2-40B4-BE49-F238E27FC236}">
                <a16:creationId xmlns:a16="http://schemas.microsoft.com/office/drawing/2014/main" id="{3F6588D0-49CF-8A6F-1D12-1D80B93A652D}"/>
              </a:ext>
            </a:extLst>
          </p:cNvPr>
          <p:cNvSpPr txBox="1"/>
          <p:nvPr/>
        </p:nvSpPr>
        <p:spPr>
          <a:xfrm>
            <a:off x="6780277" y="4471738"/>
            <a:ext cx="2074831" cy="1384995"/>
          </a:xfrm>
          <a:prstGeom prst="rect">
            <a:avLst/>
          </a:prstGeom>
          <a:noFill/>
        </p:spPr>
        <p:txBody>
          <a:bodyPr wrap="square">
            <a:spAutoFit/>
          </a:bodyPr>
          <a:lstStyle>
            <a:defPPr>
              <a:defRPr lang="de-DE"/>
            </a:defPPr>
            <a:lvl1pPr marL="361950" indent="-361950">
              <a:buNone/>
              <a:defRPr sz="1600">
                <a:latin typeface="Arial" panose="020B0604020202020204" pitchFamily="34" charset="0"/>
                <a:cs typeface="Arial" panose="020B0604020202020204" pitchFamily="34" charset="0"/>
              </a:defRPr>
            </a:lvl1pPr>
          </a:lstStyle>
          <a:p>
            <a:pPr marL="0" indent="0"/>
            <a:r>
              <a:rPr lang="en-US" sz="1400" b="1" dirty="0">
                <a:latin typeface="+mn-lt"/>
              </a:rPr>
              <a:t>Catcher measurements</a:t>
            </a:r>
            <a:r>
              <a:rPr lang="en-US" sz="1400" dirty="0">
                <a:latin typeface="+mn-lt"/>
              </a:rPr>
              <a:t>: sputtered particles collected using catcher QCMs; angular distribution of ejecta can be probed</a:t>
            </a:r>
          </a:p>
        </p:txBody>
      </p:sp>
      <p:sp>
        <p:nvSpPr>
          <p:cNvPr id="156" name="Textfeld 162">
            <a:extLst>
              <a:ext uri="{FF2B5EF4-FFF2-40B4-BE49-F238E27FC236}">
                <a16:creationId xmlns:a16="http://schemas.microsoft.com/office/drawing/2014/main" id="{BB028D22-F7B6-D2C7-BB54-0F245506F373}"/>
              </a:ext>
            </a:extLst>
          </p:cNvPr>
          <p:cNvSpPr txBox="1"/>
          <p:nvPr/>
        </p:nvSpPr>
        <p:spPr>
          <a:xfrm>
            <a:off x="9012608" y="1173240"/>
            <a:ext cx="2474661" cy="276999"/>
          </a:xfrm>
          <a:prstGeom prst="rect">
            <a:avLst/>
          </a:prstGeom>
          <a:noFill/>
        </p:spPr>
        <p:txBody>
          <a:bodyPr wrap="square">
            <a:spAutoFit/>
          </a:bodyPr>
          <a:lstStyle/>
          <a:p>
            <a:r>
              <a:rPr lang="en-US" sz="1200" u="sng" dirty="0">
                <a:cs typeface="Arial" panose="020B0604020202020204" pitchFamily="34" charset="0"/>
              </a:rPr>
              <a:t>example</a:t>
            </a:r>
            <a:r>
              <a:rPr lang="en-US" sz="1200" dirty="0">
                <a:cs typeface="Arial" panose="020B0604020202020204" pitchFamily="34" charset="0"/>
              </a:rPr>
              <a:t>: 1keV D on structured W</a:t>
            </a:r>
            <a:endParaRPr lang="en-GB" sz="1200" dirty="0"/>
          </a:p>
        </p:txBody>
      </p:sp>
      <p:sp>
        <p:nvSpPr>
          <p:cNvPr id="157" name="Textfeld 164">
            <a:extLst>
              <a:ext uri="{FF2B5EF4-FFF2-40B4-BE49-F238E27FC236}">
                <a16:creationId xmlns:a16="http://schemas.microsoft.com/office/drawing/2014/main" id="{786018CB-7BDE-6F62-BAD7-FFBEBD2A0EA7}"/>
              </a:ext>
            </a:extLst>
          </p:cNvPr>
          <p:cNvSpPr txBox="1"/>
          <p:nvPr/>
        </p:nvSpPr>
        <p:spPr>
          <a:xfrm>
            <a:off x="9012608" y="3686808"/>
            <a:ext cx="2074830" cy="276999"/>
          </a:xfrm>
          <a:prstGeom prst="rect">
            <a:avLst/>
          </a:prstGeom>
          <a:noFill/>
        </p:spPr>
        <p:txBody>
          <a:bodyPr wrap="square">
            <a:spAutoFit/>
          </a:bodyPr>
          <a:lstStyle/>
          <a:p>
            <a:r>
              <a:rPr lang="en-US" sz="1200" u="sng" dirty="0">
                <a:cs typeface="Arial" panose="020B0604020202020204" pitchFamily="34" charset="0"/>
              </a:rPr>
              <a:t>example</a:t>
            </a:r>
            <a:r>
              <a:rPr lang="en-US" sz="1200" dirty="0">
                <a:cs typeface="Arial" panose="020B0604020202020204" pitchFamily="34" charset="0"/>
              </a:rPr>
              <a:t>: 2keV </a:t>
            </a:r>
            <a:r>
              <a:rPr lang="en-US" sz="1200" dirty="0" err="1">
                <a:cs typeface="Arial" panose="020B0604020202020204" pitchFamily="34" charset="0"/>
              </a:rPr>
              <a:t>Ar</a:t>
            </a:r>
            <a:r>
              <a:rPr lang="en-US" sz="1200" dirty="0">
                <a:cs typeface="Arial" panose="020B0604020202020204" pitchFamily="34" charset="0"/>
              </a:rPr>
              <a:t> on flat W</a:t>
            </a:r>
            <a:endParaRPr lang="en-GB" sz="1200" dirty="0"/>
          </a:p>
        </p:txBody>
      </p:sp>
      <p:pic>
        <p:nvPicPr>
          <p:cNvPr id="158" name="Picture 802">
            <a:extLst>
              <a:ext uri="{FF2B5EF4-FFF2-40B4-BE49-F238E27FC236}">
                <a16:creationId xmlns:a16="http://schemas.microsoft.com/office/drawing/2014/main" id="{9221BAB3-9F28-A7BD-5FB1-6BDBFC485525}"/>
              </a:ext>
            </a:extLst>
          </p:cNvPr>
          <p:cNvPicPr/>
          <p:nvPr/>
        </p:nvPicPr>
        <p:blipFill>
          <a:blip r:embed="rId6"/>
          <a:srcRect r="327" b="52357"/>
          <a:stretch/>
        </p:blipFill>
        <p:spPr>
          <a:xfrm>
            <a:off x="6789053" y="3241202"/>
            <a:ext cx="1859504" cy="731849"/>
          </a:xfrm>
          <a:prstGeom prst="rect">
            <a:avLst/>
          </a:prstGeom>
        </p:spPr>
      </p:pic>
      <p:pic>
        <p:nvPicPr>
          <p:cNvPr id="2" name="Grafik 4">
            <a:extLst>
              <a:ext uri="{FF2B5EF4-FFF2-40B4-BE49-F238E27FC236}">
                <a16:creationId xmlns:a16="http://schemas.microsoft.com/office/drawing/2014/main" id="{130F4DA1-EE40-E60F-9FEB-93A0DF86A34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3967" y="5593244"/>
            <a:ext cx="1277651" cy="483390"/>
          </a:xfrm>
          <a:prstGeom prst="rect">
            <a:avLst/>
          </a:prstGeom>
        </p:spPr>
      </p:pic>
    </p:spTree>
    <p:extLst>
      <p:ext uri="{BB962C8B-B14F-4D97-AF65-F5344CB8AC3E}">
        <p14:creationId xmlns:p14="http://schemas.microsoft.com/office/powerpoint/2010/main" val="89112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D3B76F6-D6D7-3C32-3F35-8425DB5ED81B}"/>
              </a:ext>
            </a:extLst>
          </p:cNvPr>
          <p:cNvSpPr>
            <a:spLocks noGrp="1"/>
          </p:cNvSpPr>
          <p:nvPr>
            <p:ph type="ftr" sz="quarter" idx="11"/>
          </p:nvPr>
        </p:nvSpPr>
        <p:spPr/>
        <p:txBody>
          <a:bodyPr/>
          <a:lstStyle/>
          <a:p>
            <a:pPr>
              <a:defRPr/>
            </a:pPr>
            <a:r>
              <a:rPr lang="en-GB">
                <a:solidFill>
                  <a:prstClr val="white"/>
                </a:solidFill>
              </a:rPr>
              <a:t>A. Hakola| WPTE-WPPWIE technical meeting | 18 September 2024</a:t>
            </a:r>
            <a:endParaRPr lang="en-GB" dirty="0"/>
          </a:p>
        </p:txBody>
      </p:sp>
      <p:sp>
        <p:nvSpPr>
          <p:cNvPr id="4" name="Slide Number Placeholder 3">
            <a:extLst>
              <a:ext uri="{FF2B5EF4-FFF2-40B4-BE49-F238E27FC236}">
                <a16:creationId xmlns:a16="http://schemas.microsoft.com/office/drawing/2014/main" id="{9A3BE738-9D64-A387-BD96-49FB7DA7358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a:solidFill>
                <a:prstClr val="white"/>
              </a:solidFill>
            </a:endParaRPr>
          </a:p>
        </p:txBody>
      </p:sp>
      <p:sp>
        <p:nvSpPr>
          <p:cNvPr id="5" name="Titre 1">
            <a:extLst>
              <a:ext uri="{FF2B5EF4-FFF2-40B4-BE49-F238E27FC236}">
                <a16:creationId xmlns:a16="http://schemas.microsoft.com/office/drawing/2014/main" id="{E42DE253-0B15-40F7-EB08-3CA112BCAA38}"/>
              </a:ext>
            </a:extLst>
          </p:cNvPr>
          <p:cNvSpPr>
            <a:spLocks noGrp="1"/>
          </p:cNvSpPr>
          <p:nvPr>
            <p:ph type="title"/>
          </p:nvPr>
        </p:nvSpPr>
        <p:spPr>
          <a:xfrm>
            <a:off x="983431" y="192515"/>
            <a:ext cx="10436629" cy="457200"/>
          </a:xfrm>
        </p:spPr>
        <p:txBody>
          <a:bodyPr/>
          <a:lstStyle/>
          <a:p>
            <a:r>
              <a:rPr lang="fr-FR" dirty="0"/>
              <a:t>In </a:t>
            </a:r>
            <a:r>
              <a:rPr lang="fr-FR" dirty="0" err="1"/>
              <a:t>between</a:t>
            </a:r>
            <a:r>
              <a:rPr lang="fr-FR" dirty="0"/>
              <a:t> </a:t>
            </a:r>
            <a:r>
              <a:rPr lang="fr-FR" i="1" dirty="0"/>
              <a:t>in situ </a:t>
            </a:r>
            <a:r>
              <a:rPr lang="fr-FR" dirty="0"/>
              <a:t>and </a:t>
            </a:r>
            <a:r>
              <a:rPr lang="fr-FR" i="1" dirty="0"/>
              <a:t>ex situ</a:t>
            </a:r>
            <a:r>
              <a:rPr lang="fr-FR" dirty="0"/>
              <a:t> – LIBS and </a:t>
            </a:r>
            <a:r>
              <a:rPr lang="fr-FR" dirty="0" err="1"/>
              <a:t>other</a:t>
            </a:r>
            <a:r>
              <a:rPr lang="fr-FR" dirty="0"/>
              <a:t> laser-</a:t>
            </a:r>
            <a:r>
              <a:rPr lang="fr-FR" dirty="0" err="1"/>
              <a:t>based</a:t>
            </a:r>
            <a:r>
              <a:rPr lang="fr-FR" dirty="0"/>
              <a:t> </a:t>
            </a:r>
            <a:r>
              <a:rPr lang="fr-FR" dirty="0" err="1"/>
              <a:t>tools</a:t>
            </a:r>
            <a:endParaRPr lang="fr-FR" dirty="0"/>
          </a:p>
        </p:txBody>
      </p:sp>
      <p:pic>
        <p:nvPicPr>
          <p:cNvPr id="7" name="Picture 6">
            <a:extLst>
              <a:ext uri="{FF2B5EF4-FFF2-40B4-BE49-F238E27FC236}">
                <a16:creationId xmlns:a16="http://schemas.microsoft.com/office/drawing/2014/main" id="{C56B4FE4-51D8-5B0E-BEC1-0C17DC08A841}"/>
              </a:ext>
            </a:extLst>
          </p:cNvPr>
          <p:cNvPicPr>
            <a:picLocks noChangeAspect="1"/>
          </p:cNvPicPr>
          <p:nvPr/>
        </p:nvPicPr>
        <p:blipFill>
          <a:blip r:embed="rId2"/>
          <a:stretch>
            <a:fillRect/>
          </a:stretch>
        </p:blipFill>
        <p:spPr>
          <a:xfrm>
            <a:off x="207220" y="1718858"/>
            <a:ext cx="4453138" cy="2882908"/>
          </a:xfrm>
          <a:prstGeom prst="rect">
            <a:avLst/>
          </a:prstGeom>
        </p:spPr>
      </p:pic>
      <p:pic>
        <p:nvPicPr>
          <p:cNvPr id="9" name="Picture 8">
            <a:extLst>
              <a:ext uri="{FF2B5EF4-FFF2-40B4-BE49-F238E27FC236}">
                <a16:creationId xmlns:a16="http://schemas.microsoft.com/office/drawing/2014/main" id="{42C08F93-16CD-2F98-4E04-560711E9AE3D}"/>
              </a:ext>
            </a:extLst>
          </p:cNvPr>
          <p:cNvPicPr>
            <a:picLocks noChangeAspect="1"/>
          </p:cNvPicPr>
          <p:nvPr/>
        </p:nvPicPr>
        <p:blipFill>
          <a:blip r:embed="rId3"/>
          <a:stretch>
            <a:fillRect/>
          </a:stretch>
        </p:blipFill>
        <p:spPr>
          <a:xfrm>
            <a:off x="6096000" y="629090"/>
            <a:ext cx="5516489" cy="2799910"/>
          </a:xfrm>
          <a:prstGeom prst="rect">
            <a:avLst/>
          </a:prstGeom>
        </p:spPr>
      </p:pic>
      <p:pic>
        <p:nvPicPr>
          <p:cNvPr id="11" name="Picture 10">
            <a:extLst>
              <a:ext uri="{FF2B5EF4-FFF2-40B4-BE49-F238E27FC236}">
                <a16:creationId xmlns:a16="http://schemas.microsoft.com/office/drawing/2014/main" id="{745780B1-886A-A1E0-E29D-509C3F08EE0B}"/>
              </a:ext>
            </a:extLst>
          </p:cNvPr>
          <p:cNvPicPr>
            <a:picLocks noChangeAspect="1"/>
          </p:cNvPicPr>
          <p:nvPr/>
        </p:nvPicPr>
        <p:blipFill>
          <a:blip r:embed="rId4"/>
          <a:stretch>
            <a:fillRect/>
          </a:stretch>
        </p:blipFill>
        <p:spPr>
          <a:xfrm>
            <a:off x="5919856" y="3550374"/>
            <a:ext cx="5692633" cy="2796782"/>
          </a:xfrm>
          <a:prstGeom prst="rect">
            <a:avLst/>
          </a:prstGeom>
        </p:spPr>
      </p:pic>
      <p:cxnSp>
        <p:nvCxnSpPr>
          <p:cNvPr id="13" name="Straight Arrow Connector 12">
            <a:extLst>
              <a:ext uri="{FF2B5EF4-FFF2-40B4-BE49-F238E27FC236}">
                <a16:creationId xmlns:a16="http://schemas.microsoft.com/office/drawing/2014/main" id="{3B35529E-C56B-8F14-AE43-6DB999484C10}"/>
              </a:ext>
            </a:extLst>
          </p:cNvPr>
          <p:cNvCxnSpPr>
            <a:cxnSpLocks/>
          </p:cNvCxnSpPr>
          <p:nvPr/>
        </p:nvCxnSpPr>
        <p:spPr>
          <a:xfrm flipH="1" flipV="1">
            <a:off x="6997148" y="1958009"/>
            <a:ext cx="208722" cy="155353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EA692BF-68A2-CA48-8A9B-D8F9FC7606A0}"/>
              </a:ext>
            </a:extLst>
          </p:cNvPr>
          <p:cNvCxnSpPr>
            <a:cxnSpLocks/>
          </p:cNvCxnSpPr>
          <p:nvPr/>
        </p:nvCxnSpPr>
        <p:spPr>
          <a:xfrm flipH="1" flipV="1">
            <a:off x="6609522" y="1303862"/>
            <a:ext cx="1974215" cy="21664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F6AD458-5789-0981-7129-36E77B2F6F3A}"/>
              </a:ext>
            </a:extLst>
          </p:cNvPr>
          <p:cNvCxnSpPr>
            <a:cxnSpLocks/>
          </p:cNvCxnSpPr>
          <p:nvPr/>
        </p:nvCxnSpPr>
        <p:spPr>
          <a:xfrm flipH="1" flipV="1">
            <a:off x="7139775" y="2823627"/>
            <a:ext cx="2879604" cy="687913"/>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F72A8BE-D700-B8CC-2B88-5A6E24DAABCB}"/>
              </a:ext>
            </a:extLst>
          </p:cNvPr>
          <p:cNvSpPr txBox="1"/>
          <p:nvPr/>
        </p:nvSpPr>
        <p:spPr bwMode="auto">
          <a:xfrm>
            <a:off x="360041" y="904461"/>
            <a:ext cx="5559816" cy="646331"/>
          </a:xfrm>
          <a:prstGeom prst="rect">
            <a:avLst/>
          </a:prstGeom>
          <a:noFill/>
        </p:spPr>
        <p:txBody>
          <a:bodyPr wrap="square" rtlCol="0">
            <a:spAutoFit/>
          </a:bodyPr>
          <a:lstStyle/>
          <a:p>
            <a:pPr marL="0" indent="0">
              <a:buFont typeface="Arial"/>
              <a:buNone/>
            </a:pPr>
            <a:r>
              <a:rPr lang="en-US" b="1" dirty="0">
                <a:solidFill>
                  <a:srgbClr val="1F497D"/>
                </a:solidFill>
              </a:rPr>
              <a:t>LIBS tested in laboratories, efforts ongoing in obtaining </a:t>
            </a:r>
            <a:r>
              <a:rPr lang="en-US" b="1" i="1" dirty="0">
                <a:solidFill>
                  <a:srgbClr val="1F497D"/>
                </a:solidFill>
              </a:rPr>
              <a:t>in situ</a:t>
            </a:r>
            <a:r>
              <a:rPr lang="en-US" b="1" dirty="0">
                <a:solidFill>
                  <a:srgbClr val="1F497D"/>
                </a:solidFill>
              </a:rPr>
              <a:t> data during plasma operations</a:t>
            </a:r>
            <a:endParaRPr lang="en-US" sz="1800" dirty="0"/>
          </a:p>
        </p:txBody>
      </p:sp>
      <p:sp>
        <p:nvSpPr>
          <p:cNvPr id="22" name="TextBox 21">
            <a:extLst>
              <a:ext uri="{FF2B5EF4-FFF2-40B4-BE49-F238E27FC236}">
                <a16:creationId xmlns:a16="http://schemas.microsoft.com/office/drawing/2014/main" id="{69C0D726-873C-889F-D09C-DB34EC2D2552}"/>
              </a:ext>
            </a:extLst>
          </p:cNvPr>
          <p:cNvSpPr txBox="1"/>
          <p:nvPr/>
        </p:nvSpPr>
        <p:spPr bwMode="auto">
          <a:xfrm>
            <a:off x="8994913" y="6228911"/>
            <a:ext cx="3120887" cy="307777"/>
          </a:xfrm>
          <a:prstGeom prst="rect">
            <a:avLst/>
          </a:prstGeom>
          <a:noFill/>
        </p:spPr>
        <p:txBody>
          <a:bodyPr wrap="square" rtlCol="0">
            <a:spAutoFit/>
          </a:bodyPr>
          <a:lstStyle/>
          <a:p>
            <a:r>
              <a:rPr lang="fi-FI" sz="1400" b="1" dirty="0"/>
              <a:t>J. Karhunen et al. J. </a:t>
            </a:r>
            <a:r>
              <a:rPr lang="fi-FI" sz="1400" b="1" dirty="0" err="1"/>
              <a:t>Nucl</a:t>
            </a:r>
            <a:r>
              <a:rPr lang="fi-FI" sz="1400" b="1" dirty="0"/>
              <a:t>. </a:t>
            </a:r>
            <a:r>
              <a:rPr lang="fi-FI" sz="1400" b="1" dirty="0" err="1"/>
              <a:t>Mater</a:t>
            </a:r>
            <a:r>
              <a:rPr lang="fi-FI" sz="1400" b="1" dirty="0"/>
              <a:t>. (2015)</a:t>
            </a:r>
          </a:p>
        </p:txBody>
      </p:sp>
      <p:sp>
        <p:nvSpPr>
          <p:cNvPr id="23" name="TextBox 22">
            <a:extLst>
              <a:ext uri="{FF2B5EF4-FFF2-40B4-BE49-F238E27FC236}">
                <a16:creationId xmlns:a16="http://schemas.microsoft.com/office/drawing/2014/main" id="{7D77C56B-88C4-F98D-CD11-B700A2835E21}"/>
              </a:ext>
            </a:extLst>
          </p:cNvPr>
          <p:cNvSpPr txBox="1"/>
          <p:nvPr/>
        </p:nvSpPr>
        <p:spPr bwMode="auto">
          <a:xfrm>
            <a:off x="207220" y="4601766"/>
            <a:ext cx="3818128" cy="307777"/>
          </a:xfrm>
          <a:prstGeom prst="rect">
            <a:avLst/>
          </a:prstGeom>
          <a:noFill/>
        </p:spPr>
        <p:txBody>
          <a:bodyPr wrap="square" rtlCol="0">
            <a:spAutoFit/>
          </a:bodyPr>
          <a:lstStyle/>
          <a:p>
            <a:r>
              <a:rPr lang="fi-FI" sz="1400" b="1" dirty="0"/>
              <a:t>H. Van </a:t>
            </a:r>
            <a:r>
              <a:rPr lang="fi-FI" sz="1400" b="1" dirty="0" err="1"/>
              <a:t>der</a:t>
            </a:r>
            <a:r>
              <a:rPr lang="fi-FI" sz="1400" b="1" dirty="0"/>
              <a:t> </a:t>
            </a:r>
            <a:r>
              <a:rPr lang="fi-FI" sz="1400" b="1" dirty="0" err="1"/>
              <a:t>Meiden</a:t>
            </a:r>
            <a:r>
              <a:rPr lang="fi-FI" sz="1400" b="1" dirty="0"/>
              <a:t> et al. </a:t>
            </a:r>
            <a:r>
              <a:rPr lang="fi-FI" sz="1400" b="1" dirty="0" err="1"/>
              <a:t>Nucl</a:t>
            </a:r>
            <a:r>
              <a:rPr lang="fi-FI" sz="1400" b="1" dirty="0"/>
              <a:t>. Fusion (2021)</a:t>
            </a:r>
          </a:p>
        </p:txBody>
      </p:sp>
      <p:sp>
        <p:nvSpPr>
          <p:cNvPr id="24" name="TextBox 23">
            <a:extLst>
              <a:ext uri="{FF2B5EF4-FFF2-40B4-BE49-F238E27FC236}">
                <a16:creationId xmlns:a16="http://schemas.microsoft.com/office/drawing/2014/main" id="{DABBC4E8-49F0-DEE8-052F-604A8D14B7C8}"/>
              </a:ext>
            </a:extLst>
          </p:cNvPr>
          <p:cNvSpPr txBox="1"/>
          <p:nvPr/>
        </p:nvSpPr>
        <p:spPr bwMode="auto">
          <a:xfrm>
            <a:off x="6888407" y="730447"/>
            <a:ext cx="1683474" cy="369332"/>
          </a:xfrm>
          <a:prstGeom prst="rect">
            <a:avLst/>
          </a:prstGeom>
          <a:noFill/>
        </p:spPr>
        <p:txBody>
          <a:bodyPr wrap="none" rtlCol="0">
            <a:spAutoFit/>
          </a:bodyPr>
          <a:lstStyle/>
          <a:p>
            <a:r>
              <a:rPr lang="fi-FI" b="1" dirty="0"/>
              <a:t>JET </a:t>
            </a:r>
            <a:r>
              <a:rPr lang="fi-FI" b="1" dirty="0" err="1"/>
              <a:t>marker</a:t>
            </a:r>
            <a:r>
              <a:rPr lang="fi-FI" b="1" dirty="0"/>
              <a:t> </a:t>
            </a:r>
            <a:r>
              <a:rPr lang="fi-FI" b="1" dirty="0" err="1"/>
              <a:t>tiles</a:t>
            </a:r>
            <a:endParaRPr lang="fi-FI" b="1" dirty="0"/>
          </a:p>
        </p:txBody>
      </p:sp>
      <p:sp>
        <p:nvSpPr>
          <p:cNvPr id="25" name="TextBox 24">
            <a:extLst>
              <a:ext uri="{FF2B5EF4-FFF2-40B4-BE49-F238E27FC236}">
                <a16:creationId xmlns:a16="http://schemas.microsoft.com/office/drawing/2014/main" id="{F310E27C-B6A4-0FEB-3C75-A63325A7F424}"/>
              </a:ext>
            </a:extLst>
          </p:cNvPr>
          <p:cNvSpPr txBox="1"/>
          <p:nvPr/>
        </p:nvSpPr>
        <p:spPr bwMode="auto">
          <a:xfrm>
            <a:off x="3580770" y="1550792"/>
            <a:ext cx="1598515" cy="369332"/>
          </a:xfrm>
          <a:prstGeom prst="rect">
            <a:avLst/>
          </a:prstGeom>
          <a:noFill/>
        </p:spPr>
        <p:txBody>
          <a:bodyPr wrap="none" rtlCol="0">
            <a:spAutoFit/>
          </a:bodyPr>
          <a:lstStyle/>
          <a:p>
            <a:r>
              <a:rPr lang="fi-FI" b="1" dirty="0"/>
              <a:t>PSI-2 </a:t>
            </a:r>
            <a:r>
              <a:rPr lang="fi-FI" b="1" dirty="0" err="1"/>
              <a:t>exposure</a:t>
            </a:r>
            <a:endParaRPr lang="fi-FI" b="1" dirty="0"/>
          </a:p>
        </p:txBody>
      </p:sp>
      <p:sp>
        <p:nvSpPr>
          <p:cNvPr id="26" name="TextBox 25">
            <a:extLst>
              <a:ext uri="{FF2B5EF4-FFF2-40B4-BE49-F238E27FC236}">
                <a16:creationId xmlns:a16="http://schemas.microsoft.com/office/drawing/2014/main" id="{475D8B25-CBF5-7A4E-E229-78F921DC007A}"/>
              </a:ext>
            </a:extLst>
          </p:cNvPr>
          <p:cNvSpPr txBox="1"/>
          <p:nvPr/>
        </p:nvSpPr>
        <p:spPr bwMode="auto">
          <a:xfrm>
            <a:off x="207220" y="5252309"/>
            <a:ext cx="5209326" cy="923330"/>
          </a:xfrm>
          <a:prstGeom prst="rect">
            <a:avLst/>
          </a:prstGeom>
          <a:noFill/>
        </p:spPr>
        <p:txBody>
          <a:bodyPr wrap="square" rtlCol="0">
            <a:spAutoFit/>
          </a:bodyPr>
          <a:lstStyle/>
          <a:p>
            <a:pPr marL="0" indent="0">
              <a:buFont typeface="Arial"/>
              <a:buNone/>
            </a:pPr>
            <a:r>
              <a:rPr lang="en-US" sz="1800" b="1" dirty="0">
                <a:solidFill>
                  <a:srgbClr val="1F497D"/>
                </a:solidFill>
              </a:rPr>
              <a:t>Depth profiles can be relatively easily recorded – but post processing would benefit from short pulses with low energy (and possibly flat-top profiles) </a:t>
            </a:r>
            <a:endParaRPr lang="en-US" sz="1800" dirty="0"/>
          </a:p>
        </p:txBody>
      </p:sp>
      <p:pic>
        <p:nvPicPr>
          <p:cNvPr id="2" name="Picture 1" descr="A blue and white logo&#10;&#10;Description automatically generated">
            <a:extLst>
              <a:ext uri="{FF2B5EF4-FFF2-40B4-BE49-F238E27FC236}">
                <a16:creationId xmlns:a16="http://schemas.microsoft.com/office/drawing/2014/main" id="{21305C8F-836B-33A9-9119-E60D095BD7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515" y="4454403"/>
            <a:ext cx="1096731" cy="318745"/>
          </a:xfrm>
          <a:prstGeom prst="rect">
            <a:avLst/>
          </a:prstGeom>
        </p:spPr>
      </p:pic>
      <p:pic>
        <p:nvPicPr>
          <p:cNvPr id="6" name="Picture 5" descr="A blue and orange logo&#10;&#10;Description automatically generated">
            <a:extLst>
              <a:ext uri="{FF2B5EF4-FFF2-40B4-BE49-F238E27FC236}">
                <a16:creationId xmlns:a16="http://schemas.microsoft.com/office/drawing/2014/main" id="{965D15A8-A721-5DBF-9A81-417627A54A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2429" y="363241"/>
            <a:ext cx="960657" cy="493573"/>
          </a:xfrm>
          <a:prstGeom prst="rect">
            <a:avLst/>
          </a:prstGeom>
        </p:spPr>
      </p:pic>
      <p:pic>
        <p:nvPicPr>
          <p:cNvPr id="8" name="Picture 2" descr="\\de-ews-fs01\efdawork\PI team\PICTURES AND GRAPHICS\LOGOS\JET-LOGO (by Dolp)\OtherJPG\JET.jpg">
            <a:extLst>
              <a:ext uri="{FF2B5EF4-FFF2-40B4-BE49-F238E27FC236}">
                <a16:creationId xmlns:a16="http://schemas.microsoft.com/office/drawing/2014/main" id="{38418AAC-B4E6-F66F-0639-EDB4B0483B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95364" y="3429000"/>
            <a:ext cx="960040" cy="38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59876"/>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48052</TotalTime>
  <Words>1745</Words>
  <Application>Microsoft Office PowerPoint</Application>
  <DocSecurity>0</DocSecurity>
  <PresentationFormat>Widescreen</PresentationFormat>
  <Paragraphs>147</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 Math</vt:lpstr>
      <vt:lpstr>Symbol</vt:lpstr>
      <vt:lpstr>Wingdings</vt:lpstr>
      <vt:lpstr>EUROfusion.1line_5_3_2019</vt:lpstr>
      <vt:lpstr>In and ex situ analysis capabilities for W source studies</vt:lpstr>
      <vt:lpstr>How can we investigate W sources under TE and PWIE? </vt:lpstr>
      <vt:lpstr>Which labs can contribute to the analysis programme?</vt:lpstr>
      <vt:lpstr>In situ analysis of W sources – gross erosion</vt:lpstr>
      <vt:lpstr>Ex situ analysis of W sources – marker samples exposed to plasmas</vt:lpstr>
      <vt:lpstr>Ex situ analysis of W sources – marker samples exposed to plasmas</vt:lpstr>
      <vt:lpstr>Ex situ analysis of W sources – marker samples for bulk components</vt:lpstr>
      <vt:lpstr>Ex situ analysis of W sources – QMBs for accurate sputtering studies</vt:lpstr>
      <vt:lpstr>In between in situ and ex situ – LIBS and other laser-based tools</vt:lpstr>
      <vt:lpstr>Plans for the period 2024-2025</vt:lpstr>
      <vt:lpstr>Concluding remarks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Hakola Antti</cp:lastModifiedBy>
  <cp:revision>29</cp:revision>
  <dcterms:created xsi:type="dcterms:W3CDTF">2023-11-15T09:40:03Z</dcterms:created>
  <dcterms:modified xsi:type="dcterms:W3CDTF">2024-09-16T15:10:19Z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