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8"/>
  </p:notesMasterIdLst>
  <p:sldIdLst>
    <p:sldId id="256" r:id="rId5"/>
    <p:sldId id="551" r:id="rId6"/>
    <p:sldId id="550" r:id="rId7"/>
    <p:sldId id="607" r:id="rId8"/>
    <p:sldId id="603" r:id="rId9"/>
    <p:sldId id="609" r:id="rId10"/>
    <p:sldId id="602" r:id="rId11"/>
    <p:sldId id="608" r:id="rId12"/>
    <p:sldId id="610" r:id="rId13"/>
    <p:sldId id="611" r:id="rId14"/>
    <p:sldId id="295" r:id="rId15"/>
    <p:sldId id="612" r:id="rId16"/>
    <p:sldId id="6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9DC"/>
    <a:srgbClr val="FFFF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92482" autoAdjust="0"/>
  </p:normalViewPr>
  <p:slideViewPr>
    <p:cSldViewPr snapToGrid="0">
      <p:cViewPr varScale="1">
        <p:scale>
          <a:sx n="101" d="100"/>
          <a:sy n="101" d="100"/>
        </p:scale>
        <p:origin x="132" y="48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6F662B-0D12-A649-B75A-82A2D0C270D6}" type="datetimeFigureOut">
              <a:rPr lang="de-DE" smtClean="0"/>
              <a:t>16.09.2024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5CE09-B585-E143-9DDE-C9A191B86115}" type="slidenum">
              <a:rPr lang="de-DE" smtClean="0"/>
              <a:t>‹Nr.›</a:t>
            </a:fld>
            <a:endParaRPr lang="de-DE"/>
          </a:p>
        </p:txBody>
      </p:sp>
    </p:spTree>
    <p:extLst>
      <p:ext uri="{BB962C8B-B14F-4D97-AF65-F5344CB8AC3E}">
        <p14:creationId xmlns:p14="http://schemas.microsoft.com/office/powerpoint/2010/main" val="85517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UROfusion_cover">
    <p:spTree>
      <p:nvGrpSpPr>
        <p:cNvPr id="1" name=""/>
        <p:cNvGrpSpPr/>
        <p:nvPr/>
      </p:nvGrpSpPr>
      <p:grpSpPr>
        <a:xfrm>
          <a:off x="0" y="0"/>
          <a:ext cx="0" cy="0"/>
          <a:chOff x="0" y="0"/>
          <a:chExt cx="0" cy="0"/>
        </a:xfrm>
      </p:grpSpPr>
      <p:grpSp>
        <p:nvGrpSpPr>
          <p:cNvPr id="4" name="Gruppieren 3"/>
          <p:cNvGrpSpPr/>
          <p:nvPr userDrawn="1"/>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dirty="0"/>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64070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Arial" panose="020B0604020202020204" pitchFamily="34" charset="0"/>
              </a:defRPr>
            </a:lvl1pPr>
            <a:lvl2pPr marL="557213" indent="-214313">
              <a:buFont typeface="Arial" panose="020B0604020202020204" pitchFamily="34" charset="0"/>
              <a:buChar char="•"/>
              <a:defRPr sz="1800">
                <a:latin typeface="+mn-lt"/>
                <a:cs typeface="Arial" panose="020B0604020202020204" pitchFamily="34" charset="0"/>
              </a:defRPr>
            </a:lvl2pPr>
            <a:lvl3pPr marL="857250" indent="-171450">
              <a:buFont typeface="Arial" panose="020B0604020202020204" pitchFamily="34" charset="0"/>
              <a:buChar char="•"/>
              <a:defRPr sz="1600">
                <a:latin typeface="+mn-lt"/>
                <a:cs typeface="Arial" panose="020B0604020202020204" pitchFamily="34" charset="0"/>
              </a:defRPr>
            </a:lvl3pPr>
            <a:lvl4pPr>
              <a:defRPr/>
            </a:lvl4pPr>
            <a:lvl5pPr>
              <a:defRPr/>
            </a:lvl5pPr>
          </a:lstStyle>
          <a:p>
            <a:pPr lvl="0"/>
            <a:r>
              <a:rPr lang="en-US" dirty="0"/>
              <a:t>Click to 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8264588" cy="329614"/>
          </a:xfrm>
          <a:prstGeom prst="rect">
            <a:avLst/>
          </a:prstGeom>
        </p:spPr>
        <p:txBody>
          <a:bodyPr anchor="t"/>
          <a:lstStyle>
            <a:lvl1pPr>
              <a:defRPr sz="1200">
                <a:solidFill>
                  <a:schemeClr val="bg1"/>
                </a:solidFill>
              </a:defRPr>
            </a:lvl1pPr>
          </a:lstStyle>
          <a:p>
            <a:r>
              <a:rPr lang="en-GB" dirty="0">
                <a:solidFill>
                  <a:prstClr val="white"/>
                </a:solidFill>
              </a:rPr>
              <a:t>Sebastijan Brezinsek| Joint Technical Meeting of WPTE/PWIE on PWI in full-W devices | 19.09.2024 | Aix-en-Provence</a:t>
            </a:r>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428518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Arial" panose="020B0604020202020204" pitchFamily="34" charset="0"/>
              </a:defRPr>
            </a:lvl1pPr>
          </a:lstStyle>
          <a:p>
            <a:r>
              <a:rPr lang="en-US" dirty="0"/>
              <a:t>Click to edit Master title style</a:t>
            </a:r>
            <a:endParaRPr lang="en-GB"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6A6D9FA1-99C7-4910-8E32-B85D378B0060}" type="slidenum">
              <a:rPr lang="en-GB" smtClean="0">
                <a:solidFill>
                  <a:prstClr val="white"/>
                </a:solidFill>
              </a:rPr>
              <a:pPr/>
              <a:t>‹Nr.›</a:t>
            </a:fld>
            <a:endParaRPr lang="en-GB" dirty="0">
              <a:solidFill>
                <a:prstClr val="white"/>
              </a:solidFill>
            </a:endParaRPr>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userDrawn="1"/>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3" name="Footer Placeholder 7">
            <a:extLst>
              <a:ext uri="{FF2B5EF4-FFF2-40B4-BE49-F238E27FC236}">
                <a16:creationId xmlns:a16="http://schemas.microsoft.com/office/drawing/2014/main" id="{2944AB74-0D7D-5EB0-77C4-F5691233C1C7}"/>
              </a:ext>
            </a:extLst>
          </p:cNvPr>
          <p:cNvSpPr>
            <a:spLocks noGrp="1"/>
          </p:cNvSpPr>
          <p:nvPr>
            <p:ph type="ftr" sz="quarter" idx="11"/>
          </p:nvPr>
        </p:nvSpPr>
        <p:spPr>
          <a:xfrm>
            <a:off x="825624" y="6555770"/>
            <a:ext cx="8264588" cy="329614"/>
          </a:xfrm>
          <a:prstGeom prst="rect">
            <a:avLst/>
          </a:prstGeom>
        </p:spPr>
        <p:txBody>
          <a:bodyPr anchor="t"/>
          <a:lstStyle>
            <a:lvl1pPr>
              <a:defRPr sz="1200">
                <a:solidFill>
                  <a:schemeClr val="bg1"/>
                </a:solidFill>
              </a:defRPr>
            </a:lvl1pPr>
          </a:lstStyle>
          <a:p>
            <a:r>
              <a:rPr lang="en-GB" dirty="0">
                <a:solidFill>
                  <a:prstClr val="white"/>
                </a:solidFill>
              </a:rPr>
              <a:t>Sebastijan Brezinsek| Joint Technical Meeting of WPTE/PWIE on PWI in full-W devices | 19.09.2024 | Aix-en-Provence</a:t>
            </a:r>
          </a:p>
        </p:txBody>
      </p:sp>
    </p:spTree>
    <p:extLst>
      <p:ext uri="{BB962C8B-B14F-4D97-AF65-F5344CB8AC3E}">
        <p14:creationId xmlns:p14="http://schemas.microsoft.com/office/powerpoint/2010/main" val="1696459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6D9FA1-99C7-4910-8E32-B85D378B0060}"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2646876"/>
      </p:ext>
    </p:extLst>
  </p:cSld>
  <p:clrMap bg1="lt1" tx1="dk1" bg2="lt2" tx2="dk2" accent1="accent1" accent2="accent2" accent3="accent3" accent4="accent4" accent5="accent5" accent6="accent6" hlink="hlink" folHlink="folHlink"/>
  <p:sldLayoutIdLst>
    <p:sldLayoutId id="2147483658" r:id="rId1"/>
    <p:sldLayoutId id="2147483663" r:id="rId2"/>
    <p:sldLayoutId id="2147483664" r:id="rId3"/>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tmp"/><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1D66E-0F32-BE59-B5D3-B7F670660DB7}"/>
              </a:ext>
            </a:extLst>
          </p:cNvPr>
          <p:cNvSpPr>
            <a:spLocks noGrp="1"/>
          </p:cNvSpPr>
          <p:nvPr>
            <p:ph type="title"/>
          </p:nvPr>
        </p:nvSpPr>
        <p:spPr>
          <a:xfrm>
            <a:off x="407367" y="2580817"/>
            <a:ext cx="6726599" cy="620251"/>
          </a:xfrm>
        </p:spPr>
        <p:txBody>
          <a:bodyPr>
            <a:normAutofit fontScale="90000"/>
          </a:bodyPr>
          <a:lstStyle/>
          <a:p>
            <a:r>
              <a:rPr lang="en-US" dirty="0"/>
              <a:t>2024-2025 Summary and Plans for Tungsten Source Studies within WPPWIE</a:t>
            </a:r>
            <a:endParaRPr lang="en-GB" dirty="0"/>
          </a:p>
        </p:txBody>
      </p:sp>
      <p:sp>
        <p:nvSpPr>
          <p:cNvPr id="5" name="Text Placeholder 4">
            <a:extLst>
              <a:ext uri="{FF2B5EF4-FFF2-40B4-BE49-F238E27FC236}">
                <a16:creationId xmlns:a16="http://schemas.microsoft.com/office/drawing/2014/main" id="{5EA551F4-897C-CFDF-B210-3F20E031D8D1}"/>
              </a:ext>
            </a:extLst>
          </p:cNvPr>
          <p:cNvSpPr>
            <a:spLocks noGrp="1"/>
          </p:cNvSpPr>
          <p:nvPr>
            <p:ph type="body" sz="quarter" idx="12"/>
          </p:nvPr>
        </p:nvSpPr>
        <p:spPr>
          <a:xfrm>
            <a:off x="407368" y="1650285"/>
            <a:ext cx="6726600" cy="620251"/>
          </a:xfrm>
        </p:spPr>
        <p:txBody>
          <a:bodyPr>
            <a:normAutofit lnSpcReduction="10000"/>
          </a:bodyPr>
          <a:lstStyle/>
          <a:p>
            <a:r>
              <a:rPr lang="en-US" b="1" dirty="0">
                <a:solidFill>
                  <a:srgbClr val="000000"/>
                </a:solidFill>
                <a:effectLst/>
              </a:rPr>
              <a:t>Joint WPTE and WPPWIE Technical Meeting on </a:t>
            </a:r>
          </a:p>
          <a:p>
            <a:r>
              <a:rPr lang="en-US" b="1" dirty="0">
                <a:solidFill>
                  <a:srgbClr val="000000"/>
                </a:solidFill>
                <a:effectLst/>
              </a:rPr>
              <a:t>Plasma-Wall Interactions in full-W devices </a:t>
            </a:r>
            <a:endParaRPr lang="en-GB" b="1" dirty="0"/>
          </a:p>
        </p:txBody>
      </p:sp>
      <p:sp>
        <p:nvSpPr>
          <p:cNvPr id="7" name="Text Placeholder 6">
            <a:extLst>
              <a:ext uri="{FF2B5EF4-FFF2-40B4-BE49-F238E27FC236}">
                <a16:creationId xmlns:a16="http://schemas.microsoft.com/office/drawing/2014/main" id="{9817BAD1-53DF-CC8A-1B16-56816607C47C}"/>
              </a:ext>
            </a:extLst>
          </p:cNvPr>
          <p:cNvSpPr>
            <a:spLocks noGrp="1"/>
          </p:cNvSpPr>
          <p:nvPr>
            <p:ph type="body" sz="quarter" idx="11"/>
          </p:nvPr>
        </p:nvSpPr>
        <p:spPr>
          <a:xfrm>
            <a:off x="407368" y="4159259"/>
            <a:ext cx="4375150" cy="587670"/>
          </a:xfrm>
        </p:spPr>
        <p:txBody>
          <a:bodyPr>
            <a:normAutofit fontScale="70000" lnSpcReduction="20000"/>
          </a:bodyPr>
          <a:lstStyle/>
          <a:p>
            <a:r>
              <a:rPr lang="en-GB" dirty="0" err="1"/>
              <a:t>Forschungszentrum</a:t>
            </a:r>
            <a:r>
              <a:rPr lang="en-GB" dirty="0"/>
              <a:t> Jülich </a:t>
            </a:r>
          </a:p>
          <a:p>
            <a:r>
              <a:rPr lang="en-GB" dirty="0"/>
              <a:t>Heinrich-Heine-Universität Düsseldorf</a:t>
            </a:r>
          </a:p>
        </p:txBody>
      </p:sp>
      <p:sp>
        <p:nvSpPr>
          <p:cNvPr id="9" name="Text Placeholder 8">
            <a:extLst>
              <a:ext uri="{FF2B5EF4-FFF2-40B4-BE49-F238E27FC236}">
                <a16:creationId xmlns:a16="http://schemas.microsoft.com/office/drawing/2014/main" id="{023C2198-5D1E-DF38-94CE-C4C24C71155F}"/>
              </a:ext>
            </a:extLst>
          </p:cNvPr>
          <p:cNvSpPr>
            <a:spLocks noGrp="1"/>
          </p:cNvSpPr>
          <p:nvPr>
            <p:ph type="body" sz="quarter" idx="10"/>
          </p:nvPr>
        </p:nvSpPr>
        <p:spPr/>
        <p:txBody>
          <a:bodyPr>
            <a:normAutofit/>
          </a:bodyPr>
          <a:lstStyle/>
          <a:p>
            <a:r>
              <a:rPr lang="en-GB" dirty="0"/>
              <a:t>Sebastijan Brezinsek </a:t>
            </a:r>
          </a:p>
          <a:p>
            <a:endParaRPr lang="en-GB" dirty="0"/>
          </a:p>
          <a:p>
            <a:endParaRPr lang="en-GB" dirty="0"/>
          </a:p>
        </p:txBody>
      </p:sp>
      <p:pic>
        <p:nvPicPr>
          <p:cNvPr id="3" name="Grafik 2">
            <a:extLst>
              <a:ext uri="{FF2B5EF4-FFF2-40B4-BE49-F238E27FC236}">
                <a16:creationId xmlns:a16="http://schemas.microsoft.com/office/drawing/2014/main" id="{BE67D8FD-7E82-1E33-C684-A1DA58AAECC4}"/>
              </a:ext>
            </a:extLst>
          </p:cNvPr>
          <p:cNvPicPr>
            <a:picLocks noChangeAspect="1"/>
          </p:cNvPicPr>
          <p:nvPr/>
        </p:nvPicPr>
        <p:blipFill>
          <a:blip r:embed="rId2"/>
          <a:stretch>
            <a:fillRect/>
          </a:stretch>
        </p:blipFill>
        <p:spPr>
          <a:xfrm>
            <a:off x="4954408" y="6010924"/>
            <a:ext cx="1883827" cy="548688"/>
          </a:xfrm>
          <a:prstGeom prst="rect">
            <a:avLst/>
          </a:prstGeom>
        </p:spPr>
      </p:pic>
      <p:sp>
        <p:nvSpPr>
          <p:cNvPr id="15" name="Text Placeholder 8">
            <a:extLst>
              <a:ext uri="{FF2B5EF4-FFF2-40B4-BE49-F238E27FC236}">
                <a16:creationId xmlns:a16="http://schemas.microsoft.com/office/drawing/2014/main" id="{59C1788A-2D46-EDC4-6136-36CB28FBF128}"/>
              </a:ext>
            </a:extLst>
          </p:cNvPr>
          <p:cNvSpPr txBox="1">
            <a:spLocks/>
          </p:cNvSpPr>
          <p:nvPr/>
        </p:nvSpPr>
        <p:spPr>
          <a:xfrm>
            <a:off x="407368" y="4746929"/>
            <a:ext cx="4798946" cy="457848"/>
          </a:xfrm>
          <a:prstGeom prst="rect">
            <a:avLst/>
          </a:prstGeom>
        </p:spPr>
        <p:txBody>
          <a:bodyPr vert="horz" lIns="91440" tIns="45720" rIns="91440" bIns="45720" rtlCol="0">
            <a:normAutofit fontScale="62500" lnSpcReduction="20000"/>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J.W. </a:t>
            </a:r>
            <a:r>
              <a:rPr lang="en-GB" dirty="0" err="1"/>
              <a:t>Coenen</a:t>
            </a:r>
            <a:r>
              <a:rPr lang="en-GB" dirty="0"/>
              <a:t>, A. Hakola, K. Schmid, A. Kirschner, J. </a:t>
            </a:r>
            <a:r>
              <a:rPr lang="en-GB" dirty="0" err="1"/>
              <a:t>Likonen</a:t>
            </a:r>
            <a:r>
              <a:rPr lang="en-GB" dirty="0"/>
              <a:t>, H. van der Meiden. M. Reinhart (PSO), and D. Douai (CO)</a:t>
            </a:r>
          </a:p>
          <a:p>
            <a:endParaRPr lang="en-GB" dirty="0"/>
          </a:p>
          <a:p>
            <a:endParaRPr lang="en-GB" dirty="0"/>
          </a:p>
        </p:txBody>
      </p:sp>
    </p:spTree>
    <p:extLst>
      <p:ext uri="{BB962C8B-B14F-4D97-AF65-F5344CB8AC3E}">
        <p14:creationId xmlns:p14="http://schemas.microsoft.com/office/powerpoint/2010/main" val="897904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B2FD0A-0018-0BCE-6E69-EAC34D256D81}"/>
              </a:ext>
            </a:extLst>
          </p:cNvPr>
          <p:cNvSpPr>
            <a:spLocks noGrp="1"/>
          </p:cNvSpPr>
          <p:nvPr>
            <p:ph type="title"/>
          </p:nvPr>
        </p:nvSpPr>
        <p:spPr>
          <a:xfrm>
            <a:off x="983431" y="192515"/>
            <a:ext cx="10199761" cy="457200"/>
          </a:xfrm>
        </p:spPr>
        <p:txBody>
          <a:bodyPr/>
          <a:lstStyle/>
          <a:p>
            <a:r>
              <a:rPr lang="en-GB" dirty="0"/>
              <a:t>Completion</a:t>
            </a:r>
            <a:r>
              <a:rPr lang="de-DE" dirty="0"/>
              <a:t> </a:t>
            </a:r>
            <a:r>
              <a:rPr lang="de-DE" dirty="0" err="1"/>
              <a:t>of</a:t>
            </a:r>
            <a:r>
              <a:rPr lang="de-DE" dirty="0"/>
              <a:t> He-W </a:t>
            </a:r>
            <a:r>
              <a:rPr lang="de-DE" dirty="0" err="1"/>
              <a:t>studies</a:t>
            </a:r>
            <a:r>
              <a:rPr lang="de-DE" dirty="0"/>
              <a:t> in AUG, WEST and JET (</a:t>
            </a:r>
            <a:r>
              <a:rPr lang="de-DE" dirty="0" err="1"/>
              <a:t>linked</a:t>
            </a:r>
            <a:r>
              <a:rPr lang="de-DE" dirty="0"/>
              <a:t> to ITPA)</a:t>
            </a:r>
          </a:p>
        </p:txBody>
      </p:sp>
      <p:sp>
        <p:nvSpPr>
          <p:cNvPr id="4" name="Fußzeilenplatzhalter 3">
            <a:extLst>
              <a:ext uri="{FF2B5EF4-FFF2-40B4-BE49-F238E27FC236}">
                <a16:creationId xmlns:a16="http://schemas.microsoft.com/office/drawing/2014/main" id="{5A1A4456-5CD4-1924-71CE-E73103D77A29}"/>
              </a:ext>
            </a:extLst>
          </p:cNvPr>
          <p:cNvSpPr>
            <a:spLocks noGrp="1"/>
          </p:cNvSpPr>
          <p:nvPr>
            <p:ph type="ftr" sz="quarter" idx="11"/>
          </p:nvPr>
        </p:nvSpPr>
        <p:spPr/>
        <p:txBody>
          <a:bodyPr/>
          <a:lstStyle/>
          <a:p>
            <a:r>
              <a:rPr lang="en-GB">
                <a:solidFill>
                  <a:prstClr val="white"/>
                </a:solidFill>
              </a:rPr>
              <a:t>Sebastijan Brezinsek| Joint Technical Meeting of WPTE/PWIE on PWI in full-W devices | 19.09.2024 | Aix-en-Provence</a:t>
            </a:r>
            <a:endParaRPr lang="en-GB" dirty="0">
              <a:solidFill>
                <a:prstClr val="white"/>
              </a:solidFill>
            </a:endParaRPr>
          </a:p>
        </p:txBody>
      </p:sp>
      <p:sp>
        <p:nvSpPr>
          <p:cNvPr id="5" name="Foliennummernplatzhalter 4">
            <a:extLst>
              <a:ext uri="{FF2B5EF4-FFF2-40B4-BE49-F238E27FC236}">
                <a16:creationId xmlns:a16="http://schemas.microsoft.com/office/drawing/2014/main" id="{622DFFC9-74C9-2962-9820-B19E1809CF50}"/>
              </a:ext>
            </a:extLst>
          </p:cNvPr>
          <p:cNvSpPr>
            <a:spLocks noGrp="1"/>
          </p:cNvSpPr>
          <p:nvPr>
            <p:ph type="sldNum" sz="quarter" idx="12"/>
          </p:nvPr>
        </p:nvSpPr>
        <p:spPr/>
        <p:txBody>
          <a:bodyPr/>
          <a:lstStyle/>
          <a:p>
            <a:fld id="{6A6D9FA1-99C7-4910-8E32-B85D378B0060}" type="slidenum">
              <a:rPr lang="en-GB" smtClean="0">
                <a:solidFill>
                  <a:prstClr val="white"/>
                </a:solidFill>
              </a:rPr>
              <a:pPr/>
              <a:t>10</a:t>
            </a:fld>
            <a:endParaRPr lang="en-GB" dirty="0">
              <a:solidFill>
                <a:prstClr val="white"/>
              </a:solidFill>
            </a:endParaRPr>
          </a:p>
        </p:txBody>
      </p:sp>
      <p:pic>
        <p:nvPicPr>
          <p:cNvPr id="6" name="Grafik 5">
            <a:extLst>
              <a:ext uri="{FF2B5EF4-FFF2-40B4-BE49-F238E27FC236}">
                <a16:creationId xmlns:a16="http://schemas.microsoft.com/office/drawing/2014/main" id="{CFF2B4DB-28FE-B2D5-B168-18D174781796}"/>
              </a:ext>
            </a:extLst>
          </p:cNvPr>
          <p:cNvPicPr>
            <a:picLocks noChangeAspect="1"/>
          </p:cNvPicPr>
          <p:nvPr/>
        </p:nvPicPr>
        <p:blipFill>
          <a:blip r:embed="rId2"/>
          <a:stretch>
            <a:fillRect/>
          </a:stretch>
        </p:blipFill>
        <p:spPr>
          <a:xfrm>
            <a:off x="267036" y="915518"/>
            <a:ext cx="7150089" cy="4452902"/>
          </a:xfrm>
          <a:prstGeom prst="rect">
            <a:avLst/>
          </a:prstGeom>
        </p:spPr>
      </p:pic>
      <p:sp>
        <p:nvSpPr>
          <p:cNvPr id="7" name="Textfeld 6">
            <a:extLst>
              <a:ext uri="{FF2B5EF4-FFF2-40B4-BE49-F238E27FC236}">
                <a16:creationId xmlns:a16="http://schemas.microsoft.com/office/drawing/2014/main" id="{D6B52DD0-0D1F-6326-273B-89AF6C5CEF36}"/>
              </a:ext>
            </a:extLst>
          </p:cNvPr>
          <p:cNvSpPr txBox="1"/>
          <p:nvPr/>
        </p:nvSpPr>
        <p:spPr>
          <a:xfrm>
            <a:off x="8310521" y="2681103"/>
            <a:ext cx="3431023" cy="2431435"/>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GB" sz="1600" dirty="0">
                <a:latin typeface="Arial" panose="020B0604020202020204" pitchFamily="34" charset="0"/>
                <a:cs typeface="Arial" panose="020B0604020202020204" pitchFamily="34" charset="0"/>
              </a:rPr>
              <a:t>Open topics related to W erosion</a:t>
            </a:r>
          </a:p>
          <a:p>
            <a:pPr algn="l">
              <a:lnSpc>
                <a:spcPct val="95000"/>
              </a:lnSpc>
            </a:pPr>
            <a:r>
              <a:rPr lang="en-GB" sz="1600" dirty="0">
                <a:latin typeface="Arial" panose="020B0604020202020204" pitchFamily="34" charset="0"/>
                <a:cs typeface="Arial" panose="020B0604020202020204" pitchFamily="34" charset="0"/>
              </a:rPr>
              <a:t>to be done in 2024-2025:</a:t>
            </a:r>
          </a:p>
          <a:p>
            <a:pPr marL="285750" indent="-285750" algn="l">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Simulation of local PWI including model for W fuzz in AUG</a:t>
            </a:r>
          </a:p>
          <a:p>
            <a:pPr marL="285750" indent="-285750" algn="l">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PSI-2 experiment mimic WEST conditions (material, plasma, temperature and impurities) showing now W fuzz</a:t>
            </a:r>
          </a:p>
          <a:p>
            <a:pPr marL="285750" indent="-285750">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Analysis of JET tile 5 : LIBS  (post-mortem likely later)</a:t>
            </a:r>
          </a:p>
        </p:txBody>
      </p:sp>
    </p:spTree>
    <p:extLst>
      <p:ext uri="{BB962C8B-B14F-4D97-AF65-F5344CB8AC3E}">
        <p14:creationId xmlns:p14="http://schemas.microsoft.com/office/powerpoint/2010/main" val="460628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descr="Bildschirmausschni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887" y="3944035"/>
            <a:ext cx="2649993" cy="2269893"/>
          </a:xfrm>
          <a:prstGeom prst="rect">
            <a:avLst/>
          </a:prstGeom>
        </p:spPr>
      </p:pic>
      <p:sp>
        <p:nvSpPr>
          <p:cNvPr id="2" name="Titel 1"/>
          <p:cNvSpPr>
            <a:spLocks noGrp="1"/>
          </p:cNvSpPr>
          <p:nvPr>
            <p:ph type="title"/>
          </p:nvPr>
        </p:nvSpPr>
        <p:spPr>
          <a:xfrm>
            <a:off x="971044" y="214867"/>
            <a:ext cx="10885596" cy="457200"/>
          </a:xfrm>
        </p:spPr>
        <p:txBody>
          <a:bodyPr/>
          <a:lstStyle/>
          <a:p>
            <a:r>
              <a:rPr lang="en-GB" sz="3200" dirty="0"/>
              <a:t>Plasma facilities within WPPWIE</a:t>
            </a:r>
          </a:p>
        </p:txBody>
      </p:sp>
      <p:pic>
        <p:nvPicPr>
          <p:cNvPr id="7" name="Picture 2" descr="https://www.differ.nl/sites/default/files/images/news/Overzicht%20Magnum-PSI.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56703" y="996596"/>
            <a:ext cx="3476901" cy="2025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descr="http://www.fz-juelich.de/SharedDocs/Bilder/IEK/IEK-4/DE/Forschung/PSI-2/bild_forschung_psi-2_2014_02_PSI-2.png?__blob=poste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692581" y="818673"/>
            <a:ext cx="4128984" cy="1933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 name="Rechteck 21"/>
          <p:cNvSpPr/>
          <p:nvPr/>
        </p:nvSpPr>
        <p:spPr>
          <a:xfrm>
            <a:off x="3606500" y="966110"/>
            <a:ext cx="1474217" cy="1077218"/>
          </a:xfrm>
          <a:prstGeom prst="rect">
            <a:avLst/>
          </a:prstGeom>
          <a:solidFill>
            <a:schemeClr val="accent6">
              <a:lumMod val="20000"/>
              <a:lumOff val="80000"/>
            </a:schemeClr>
          </a:solidFill>
          <a:ln w="12700">
            <a:solidFill>
              <a:schemeClr val="tx1"/>
            </a:solidFill>
          </a:ln>
        </p:spPr>
        <p:txBody>
          <a:bodyPr wrap="square">
            <a:spAutoFit/>
          </a:bodyPr>
          <a:lstStyle/>
          <a:p>
            <a:pPr algn="ctr"/>
            <a:r>
              <a:rPr lang="en-US" sz="1600" dirty="0">
                <a:solidFill>
                  <a:srgbClr val="000000"/>
                </a:solidFill>
                <a:latin typeface="Calibri" panose="020F0502020204030204" pitchFamily="34" charset="0"/>
              </a:rPr>
              <a:t>MAGNUM-PSI</a:t>
            </a:r>
          </a:p>
          <a:p>
            <a:pPr algn="ctr"/>
            <a:r>
              <a:rPr lang="en-US" sz="1600" dirty="0">
                <a:solidFill>
                  <a:srgbClr val="000000"/>
                </a:solidFill>
                <a:latin typeface="Calibri" panose="020F0502020204030204" pitchFamily="34" charset="0"/>
              </a:rPr>
              <a:t>and UPP:</a:t>
            </a:r>
          </a:p>
          <a:p>
            <a:pPr algn="ctr"/>
            <a:r>
              <a:rPr lang="en-US" sz="1600" dirty="0">
                <a:solidFill>
                  <a:srgbClr val="000000"/>
                </a:solidFill>
                <a:latin typeface="Calibri" panose="020F0502020204030204" pitchFamily="34" charset="0"/>
              </a:rPr>
              <a:t>High flux and</a:t>
            </a:r>
          </a:p>
          <a:p>
            <a:pPr algn="ctr"/>
            <a:r>
              <a:rPr lang="en-US" sz="1600" dirty="0">
                <a:solidFill>
                  <a:srgbClr val="000000"/>
                </a:solidFill>
                <a:latin typeface="Calibri" panose="020F0502020204030204" pitchFamily="34" charset="0"/>
              </a:rPr>
              <a:t>fluence</a:t>
            </a:r>
          </a:p>
        </p:txBody>
      </p:sp>
      <p:sp>
        <p:nvSpPr>
          <p:cNvPr id="23" name="Rechteck 22"/>
          <p:cNvSpPr/>
          <p:nvPr/>
        </p:nvSpPr>
        <p:spPr>
          <a:xfrm>
            <a:off x="10320469" y="803607"/>
            <a:ext cx="1536171" cy="830997"/>
          </a:xfrm>
          <a:prstGeom prst="rect">
            <a:avLst/>
          </a:prstGeom>
          <a:solidFill>
            <a:schemeClr val="accent6">
              <a:lumMod val="20000"/>
              <a:lumOff val="80000"/>
            </a:schemeClr>
          </a:solidFill>
          <a:ln w="12700">
            <a:solidFill>
              <a:schemeClr val="tx1"/>
            </a:solidFill>
          </a:ln>
        </p:spPr>
        <p:txBody>
          <a:bodyPr wrap="square">
            <a:spAutoFit/>
          </a:bodyPr>
          <a:lstStyle/>
          <a:p>
            <a:pPr algn="ctr"/>
            <a:r>
              <a:rPr lang="en-US" sz="1600" dirty="0">
                <a:solidFill>
                  <a:srgbClr val="000000"/>
                </a:solidFill>
                <a:latin typeface="Calibri" panose="020F0502020204030204" pitchFamily="34" charset="0"/>
              </a:rPr>
              <a:t>PSI-2:</a:t>
            </a:r>
          </a:p>
          <a:p>
            <a:pPr algn="ctr"/>
            <a:r>
              <a:rPr lang="en-US" sz="1600" dirty="0">
                <a:solidFill>
                  <a:srgbClr val="000000"/>
                </a:solidFill>
                <a:latin typeface="Calibri" panose="020F0502020204030204" pitchFamily="34" charset="0"/>
              </a:rPr>
              <a:t>Medium flux and fluence</a:t>
            </a:r>
          </a:p>
        </p:txBody>
      </p:sp>
      <p:sp>
        <p:nvSpPr>
          <p:cNvPr id="26" name="Rechteck 25"/>
          <p:cNvSpPr/>
          <p:nvPr/>
        </p:nvSpPr>
        <p:spPr>
          <a:xfrm>
            <a:off x="661870" y="3243535"/>
            <a:ext cx="1344149" cy="830997"/>
          </a:xfrm>
          <a:prstGeom prst="rect">
            <a:avLst/>
          </a:prstGeom>
          <a:solidFill>
            <a:schemeClr val="bg1">
              <a:lumMod val="95000"/>
            </a:schemeClr>
          </a:solidFill>
          <a:ln w="12700">
            <a:solidFill>
              <a:schemeClr val="tx1"/>
            </a:solidFill>
          </a:ln>
        </p:spPr>
        <p:txBody>
          <a:bodyPr wrap="square">
            <a:spAutoFit/>
          </a:bodyPr>
          <a:lstStyle/>
          <a:p>
            <a:pPr algn="ctr"/>
            <a:r>
              <a:rPr lang="en-US" sz="1600" dirty="0" err="1">
                <a:solidFill>
                  <a:srgbClr val="000000"/>
                </a:solidFill>
                <a:latin typeface="Calibri" panose="020F0502020204030204" pitchFamily="34" charset="0"/>
              </a:rPr>
              <a:t>GyM</a:t>
            </a:r>
            <a:r>
              <a:rPr lang="en-US" sz="1600" dirty="0">
                <a:solidFill>
                  <a:srgbClr val="000000"/>
                </a:solidFill>
                <a:latin typeface="Calibri" panose="020F0502020204030204" pitchFamily="34" charset="0"/>
              </a:rPr>
              <a:t>:</a:t>
            </a:r>
          </a:p>
          <a:p>
            <a:pPr algn="ctr"/>
            <a:r>
              <a:rPr lang="en-US" sz="1600" dirty="0">
                <a:solidFill>
                  <a:srgbClr val="000000"/>
                </a:solidFill>
                <a:latin typeface="Calibri" panose="020F0502020204030204" pitchFamily="34" charset="0"/>
              </a:rPr>
              <a:t>Low flux and fluence </a:t>
            </a:r>
          </a:p>
        </p:txBody>
      </p:sp>
      <p:sp>
        <p:nvSpPr>
          <p:cNvPr id="4" name="Textfeld 3">
            <a:extLst>
              <a:ext uri="{FF2B5EF4-FFF2-40B4-BE49-F238E27FC236}">
                <a16:creationId xmlns:a16="http://schemas.microsoft.com/office/drawing/2014/main" id="{B93E8F7C-F6DD-0D52-D78B-8F04824DD7DB}"/>
              </a:ext>
            </a:extLst>
          </p:cNvPr>
          <p:cNvSpPr txBox="1"/>
          <p:nvPr/>
        </p:nvSpPr>
        <p:spPr>
          <a:xfrm>
            <a:off x="6563183" y="3905604"/>
            <a:ext cx="4742196" cy="2308324"/>
          </a:xfrm>
          <a:prstGeom prst="rect">
            <a:avLst/>
          </a:prstGeom>
          <a:noFill/>
        </p:spPr>
        <p:txBody>
          <a:bodyPr wrap="none" rtlCol="0">
            <a:spAutoFit/>
          </a:bodyPr>
          <a:lstStyle/>
          <a:p>
            <a:pPr algn="ctr"/>
            <a:r>
              <a:rPr lang="en-GB" b="1"/>
              <a:t>Facilities complement each other in </a:t>
            </a:r>
          </a:p>
          <a:p>
            <a:pPr algn="ctr"/>
            <a:r>
              <a:rPr lang="en-GB" b="1" dirty="0"/>
              <a:t>parametric space and diagnostic </a:t>
            </a:r>
            <a:r>
              <a:rPr lang="en-GB" b="1" dirty="0" err="1"/>
              <a:t>capabilties</a:t>
            </a:r>
            <a:endParaRPr lang="en-GB" b="1" dirty="0"/>
          </a:p>
          <a:p>
            <a:pPr algn="ctr"/>
            <a:endParaRPr lang="en-GB" b="1" dirty="0"/>
          </a:p>
          <a:p>
            <a:pPr algn="ctr"/>
            <a:r>
              <a:rPr lang="en-GB" b="1" dirty="0"/>
              <a:t>Bridge to tokamak experiments via</a:t>
            </a:r>
          </a:p>
          <a:p>
            <a:pPr algn="ctr"/>
            <a:r>
              <a:rPr lang="en-GB" b="1" dirty="0"/>
              <a:t>modelling tools for plasma and PWI simulations</a:t>
            </a:r>
          </a:p>
          <a:p>
            <a:pPr algn="ctr"/>
            <a:r>
              <a:rPr lang="en-GB" b="1" dirty="0"/>
              <a:t>regarding W</a:t>
            </a:r>
          </a:p>
          <a:p>
            <a:pPr algn="ctr"/>
            <a:endParaRPr lang="en-GB" b="1" dirty="0"/>
          </a:p>
          <a:p>
            <a:pPr algn="ctr"/>
            <a:r>
              <a:rPr lang="en-GB" b="1" dirty="0"/>
              <a:t>Extrapolation towards ITER</a:t>
            </a:r>
          </a:p>
        </p:txBody>
      </p:sp>
    </p:spTree>
    <p:extLst>
      <p:ext uri="{BB962C8B-B14F-4D97-AF65-F5344CB8AC3E}">
        <p14:creationId xmlns:p14="http://schemas.microsoft.com/office/powerpoint/2010/main" val="24299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D7B73-B424-F1F0-3E5D-5005375207F8}"/>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BD2EDF36-6026-E190-2C2B-63E846BA75DD}"/>
              </a:ext>
            </a:extLst>
          </p:cNvPr>
          <p:cNvSpPr>
            <a:spLocks noGrp="1"/>
          </p:cNvSpPr>
          <p:nvPr>
            <p:ph idx="1"/>
          </p:nvPr>
        </p:nvSpPr>
        <p:spPr/>
        <p:txBody>
          <a:bodyPr/>
          <a:lstStyle/>
          <a:p>
            <a:endParaRPr lang="de-DE"/>
          </a:p>
        </p:txBody>
      </p:sp>
      <p:sp>
        <p:nvSpPr>
          <p:cNvPr id="4" name="Fußzeilenplatzhalter 3">
            <a:extLst>
              <a:ext uri="{FF2B5EF4-FFF2-40B4-BE49-F238E27FC236}">
                <a16:creationId xmlns:a16="http://schemas.microsoft.com/office/drawing/2014/main" id="{EAA80D34-1A78-5D4C-A37C-16DAA62D53E3}"/>
              </a:ext>
            </a:extLst>
          </p:cNvPr>
          <p:cNvSpPr>
            <a:spLocks noGrp="1"/>
          </p:cNvSpPr>
          <p:nvPr>
            <p:ph type="ftr" sz="quarter" idx="11"/>
          </p:nvPr>
        </p:nvSpPr>
        <p:spPr/>
        <p:txBody>
          <a:bodyPr/>
          <a:lstStyle/>
          <a:p>
            <a:r>
              <a:rPr lang="en-GB">
                <a:solidFill>
                  <a:prstClr val="white"/>
                </a:solidFill>
              </a:rPr>
              <a:t>Sebastijan Brezinsek| Joint Technical Meeting of WPTE/PWIE on PWI in full-W devices | 19.09.2024 | Aix-en-Provence</a:t>
            </a:r>
            <a:endParaRPr lang="en-GB" dirty="0">
              <a:solidFill>
                <a:prstClr val="white"/>
              </a:solidFill>
            </a:endParaRPr>
          </a:p>
        </p:txBody>
      </p:sp>
      <p:sp>
        <p:nvSpPr>
          <p:cNvPr id="5" name="Foliennummernplatzhalter 4">
            <a:extLst>
              <a:ext uri="{FF2B5EF4-FFF2-40B4-BE49-F238E27FC236}">
                <a16:creationId xmlns:a16="http://schemas.microsoft.com/office/drawing/2014/main" id="{86E51947-C641-CF80-BED4-B204F4CBCBEA}"/>
              </a:ext>
            </a:extLst>
          </p:cNvPr>
          <p:cNvSpPr>
            <a:spLocks noGrp="1"/>
          </p:cNvSpPr>
          <p:nvPr>
            <p:ph type="sldNum" sz="quarter" idx="12"/>
          </p:nvPr>
        </p:nvSpPr>
        <p:spPr/>
        <p:txBody>
          <a:bodyPr/>
          <a:lstStyle/>
          <a:p>
            <a:fld id="{6A6D9FA1-99C7-4910-8E32-B85D378B0060}" type="slidenum">
              <a:rPr lang="en-GB" smtClean="0">
                <a:solidFill>
                  <a:prstClr val="white"/>
                </a:solidFill>
              </a:rPr>
              <a:pPr/>
              <a:t>12</a:t>
            </a:fld>
            <a:endParaRPr lang="en-GB" dirty="0">
              <a:solidFill>
                <a:prstClr val="white"/>
              </a:solidFill>
            </a:endParaRPr>
          </a:p>
        </p:txBody>
      </p:sp>
    </p:spTree>
    <p:extLst>
      <p:ext uri="{BB962C8B-B14F-4D97-AF65-F5344CB8AC3E}">
        <p14:creationId xmlns:p14="http://schemas.microsoft.com/office/powerpoint/2010/main" val="2494029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0398F6-C1B2-B979-9057-3B109DAC2167}"/>
              </a:ext>
            </a:extLst>
          </p:cNvPr>
          <p:cNvSpPr>
            <a:spLocks noGrp="1"/>
          </p:cNvSpPr>
          <p:nvPr>
            <p:ph type="title"/>
          </p:nvPr>
        </p:nvSpPr>
        <p:spPr/>
        <p:txBody>
          <a:bodyPr/>
          <a:lstStyle/>
          <a:p>
            <a:r>
              <a:rPr lang="de-DE" dirty="0"/>
              <a:t>PSI-2 </a:t>
            </a:r>
            <a:r>
              <a:rPr lang="de-DE" dirty="0" err="1"/>
              <a:t>set-up</a:t>
            </a:r>
            <a:endParaRPr lang="de-DE" dirty="0"/>
          </a:p>
        </p:txBody>
      </p:sp>
      <p:sp>
        <p:nvSpPr>
          <p:cNvPr id="4" name="Fußzeilenplatzhalter 3">
            <a:extLst>
              <a:ext uri="{FF2B5EF4-FFF2-40B4-BE49-F238E27FC236}">
                <a16:creationId xmlns:a16="http://schemas.microsoft.com/office/drawing/2014/main" id="{648F2AA3-6DEA-6E7E-5B74-035A6E4000BE}"/>
              </a:ext>
            </a:extLst>
          </p:cNvPr>
          <p:cNvSpPr>
            <a:spLocks noGrp="1"/>
          </p:cNvSpPr>
          <p:nvPr>
            <p:ph type="ftr" sz="quarter" idx="11"/>
          </p:nvPr>
        </p:nvSpPr>
        <p:spPr/>
        <p:txBody>
          <a:bodyPr/>
          <a:lstStyle/>
          <a:p>
            <a:r>
              <a:rPr lang="en-GB">
                <a:solidFill>
                  <a:prstClr val="white"/>
                </a:solidFill>
              </a:rPr>
              <a:t>Sebastijan Brezinsek| Joint Technical Meeting of WPTE/PWIE on PWI in full-W devices | 19.09.2024 | Aix-en-Provence</a:t>
            </a:r>
            <a:endParaRPr lang="en-GB" dirty="0">
              <a:solidFill>
                <a:prstClr val="white"/>
              </a:solidFill>
            </a:endParaRPr>
          </a:p>
        </p:txBody>
      </p:sp>
      <p:sp>
        <p:nvSpPr>
          <p:cNvPr id="5" name="Foliennummernplatzhalter 4">
            <a:extLst>
              <a:ext uri="{FF2B5EF4-FFF2-40B4-BE49-F238E27FC236}">
                <a16:creationId xmlns:a16="http://schemas.microsoft.com/office/drawing/2014/main" id="{014A17D1-32B5-81DE-C052-29B73B98440F}"/>
              </a:ext>
            </a:extLst>
          </p:cNvPr>
          <p:cNvSpPr>
            <a:spLocks noGrp="1"/>
          </p:cNvSpPr>
          <p:nvPr>
            <p:ph type="sldNum" sz="quarter" idx="12"/>
          </p:nvPr>
        </p:nvSpPr>
        <p:spPr/>
        <p:txBody>
          <a:bodyPr/>
          <a:lstStyle/>
          <a:p>
            <a:fld id="{6A6D9FA1-99C7-4910-8E32-B85D378B0060}" type="slidenum">
              <a:rPr lang="en-GB" smtClean="0">
                <a:solidFill>
                  <a:prstClr val="white"/>
                </a:solidFill>
              </a:rPr>
              <a:pPr/>
              <a:t>13</a:t>
            </a:fld>
            <a:endParaRPr lang="en-GB" dirty="0">
              <a:solidFill>
                <a:prstClr val="white"/>
              </a:solidFill>
            </a:endParaRPr>
          </a:p>
        </p:txBody>
      </p:sp>
      <p:pic>
        <p:nvPicPr>
          <p:cNvPr id="6" name="Grafik 5">
            <a:extLst>
              <a:ext uri="{FF2B5EF4-FFF2-40B4-BE49-F238E27FC236}">
                <a16:creationId xmlns:a16="http://schemas.microsoft.com/office/drawing/2014/main" id="{2D50C763-4C02-3FE5-350B-6CA481CB87D1}"/>
              </a:ext>
            </a:extLst>
          </p:cNvPr>
          <p:cNvPicPr>
            <a:picLocks noChangeAspect="1"/>
          </p:cNvPicPr>
          <p:nvPr/>
        </p:nvPicPr>
        <p:blipFill>
          <a:blip r:embed="rId2"/>
          <a:stretch>
            <a:fillRect/>
          </a:stretch>
        </p:blipFill>
        <p:spPr>
          <a:xfrm>
            <a:off x="315634" y="718275"/>
            <a:ext cx="6466786" cy="2731119"/>
          </a:xfrm>
          <a:prstGeom prst="rect">
            <a:avLst/>
          </a:prstGeom>
        </p:spPr>
      </p:pic>
      <p:pic>
        <p:nvPicPr>
          <p:cNvPr id="7" name="Grafik 6">
            <a:extLst>
              <a:ext uri="{FF2B5EF4-FFF2-40B4-BE49-F238E27FC236}">
                <a16:creationId xmlns:a16="http://schemas.microsoft.com/office/drawing/2014/main" id="{905D4977-0861-D82D-E45B-5AD39CA13EB9}"/>
              </a:ext>
            </a:extLst>
          </p:cNvPr>
          <p:cNvPicPr>
            <a:picLocks noChangeAspect="1"/>
          </p:cNvPicPr>
          <p:nvPr/>
        </p:nvPicPr>
        <p:blipFill>
          <a:blip r:embed="rId3"/>
          <a:stretch>
            <a:fillRect/>
          </a:stretch>
        </p:blipFill>
        <p:spPr>
          <a:xfrm>
            <a:off x="7713175" y="3523757"/>
            <a:ext cx="3852153" cy="2879387"/>
          </a:xfrm>
          <a:prstGeom prst="rect">
            <a:avLst/>
          </a:prstGeom>
        </p:spPr>
      </p:pic>
      <p:pic>
        <p:nvPicPr>
          <p:cNvPr id="8" name="Grafik 7">
            <a:extLst>
              <a:ext uri="{FF2B5EF4-FFF2-40B4-BE49-F238E27FC236}">
                <a16:creationId xmlns:a16="http://schemas.microsoft.com/office/drawing/2014/main" id="{6D0D5F42-8101-631D-67AE-C26200FD4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9051" y="960265"/>
            <a:ext cx="3600400" cy="2395864"/>
          </a:xfrm>
          <a:prstGeom prst="rect">
            <a:avLst/>
          </a:prstGeom>
        </p:spPr>
      </p:pic>
      <p:sp>
        <p:nvSpPr>
          <p:cNvPr id="12" name="Rechteck 11">
            <a:extLst>
              <a:ext uri="{FF2B5EF4-FFF2-40B4-BE49-F238E27FC236}">
                <a16:creationId xmlns:a16="http://schemas.microsoft.com/office/drawing/2014/main" id="{503F54A0-CC6D-1493-1875-D107658926AB}"/>
              </a:ext>
            </a:extLst>
          </p:cNvPr>
          <p:cNvSpPr/>
          <p:nvPr/>
        </p:nvSpPr>
        <p:spPr>
          <a:xfrm>
            <a:off x="10285240" y="2286996"/>
            <a:ext cx="423189"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a:p>
        </p:txBody>
      </p:sp>
      <p:pic>
        <p:nvPicPr>
          <p:cNvPr id="13" name="Grafik 12">
            <a:extLst>
              <a:ext uri="{FF2B5EF4-FFF2-40B4-BE49-F238E27FC236}">
                <a16:creationId xmlns:a16="http://schemas.microsoft.com/office/drawing/2014/main" id="{309ADFD4-F195-3D91-C3CB-D12281B7E536}"/>
              </a:ext>
            </a:extLst>
          </p:cNvPr>
          <p:cNvPicPr>
            <a:picLocks noChangeAspect="1"/>
          </p:cNvPicPr>
          <p:nvPr/>
        </p:nvPicPr>
        <p:blipFill>
          <a:blip r:embed="rId5"/>
          <a:stretch>
            <a:fillRect/>
          </a:stretch>
        </p:blipFill>
        <p:spPr>
          <a:xfrm>
            <a:off x="765115" y="4029241"/>
            <a:ext cx="3250818" cy="1721869"/>
          </a:xfrm>
          <a:prstGeom prst="rect">
            <a:avLst/>
          </a:prstGeom>
        </p:spPr>
      </p:pic>
      <p:pic>
        <p:nvPicPr>
          <p:cNvPr id="14" name="Grafik 13">
            <a:extLst>
              <a:ext uri="{FF2B5EF4-FFF2-40B4-BE49-F238E27FC236}">
                <a16:creationId xmlns:a16="http://schemas.microsoft.com/office/drawing/2014/main" id="{71F96676-D182-4704-1CBD-EC7640FEBD82}"/>
              </a:ext>
            </a:extLst>
          </p:cNvPr>
          <p:cNvPicPr>
            <a:picLocks noChangeAspect="1"/>
          </p:cNvPicPr>
          <p:nvPr/>
        </p:nvPicPr>
        <p:blipFill>
          <a:blip r:embed="rId6"/>
          <a:stretch>
            <a:fillRect/>
          </a:stretch>
        </p:blipFill>
        <p:spPr>
          <a:xfrm>
            <a:off x="3709360" y="3834540"/>
            <a:ext cx="2850525" cy="2197100"/>
          </a:xfrm>
          <a:prstGeom prst="rect">
            <a:avLst/>
          </a:prstGeom>
        </p:spPr>
      </p:pic>
      <p:sp>
        <p:nvSpPr>
          <p:cNvPr id="15" name="Rechteck 14">
            <a:extLst>
              <a:ext uri="{FF2B5EF4-FFF2-40B4-BE49-F238E27FC236}">
                <a16:creationId xmlns:a16="http://schemas.microsoft.com/office/drawing/2014/main" id="{2B3C290E-ED62-6415-7E9D-518BAD59635B}"/>
              </a:ext>
            </a:extLst>
          </p:cNvPr>
          <p:cNvSpPr/>
          <p:nvPr/>
        </p:nvSpPr>
        <p:spPr>
          <a:xfrm>
            <a:off x="4653125" y="5212816"/>
            <a:ext cx="423189" cy="1440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2400" dirty="0" err="1"/>
          </a:p>
        </p:txBody>
      </p:sp>
    </p:spTree>
    <p:extLst>
      <p:ext uri="{BB962C8B-B14F-4D97-AF65-F5344CB8AC3E}">
        <p14:creationId xmlns:p14="http://schemas.microsoft.com/office/powerpoint/2010/main" val="2211539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25FAB6D4-D1AF-D933-25CE-6718A7464815}"/>
              </a:ext>
            </a:extLst>
          </p:cNvPr>
          <p:cNvSpPr>
            <a:spLocks noGrp="1"/>
          </p:cNvSpPr>
          <p:nvPr>
            <p:ph type="ftr" sz="quarter" idx="11"/>
          </p:nvPr>
        </p:nvSpPr>
        <p:spPr/>
        <p:txBody>
          <a:bodyPr/>
          <a:lstStyle/>
          <a:p>
            <a:r>
              <a:rPr lang="en-GB" dirty="0">
                <a:solidFill>
                  <a:prstClr val="white"/>
                </a:solidFill>
              </a:rPr>
              <a:t>Sebastijan Brezinsek| Joint Technical Meeting of WPTE/PWIE on PWI in full-W devices | 17.09.2024 | Aix-en-Provence</a:t>
            </a:r>
          </a:p>
        </p:txBody>
      </p:sp>
      <p:sp>
        <p:nvSpPr>
          <p:cNvPr id="5" name="Foliennummernplatzhalter 4">
            <a:extLst>
              <a:ext uri="{FF2B5EF4-FFF2-40B4-BE49-F238E27FC236}">
                <a16:creationId xmlns:a16="http://schemas.microsoft.com/office/drawing/2014/main" id="{D44FE597-2CD2-E678-1062-81EF71111331}"/>
              </a:ext>
            </a:extLst>
          </p:cNvPr>
          <p:cNvSpPr>
            <a:spLocks noGrp="1"/>
          </p:cNvSpPr>
          <p:nvPr>
            <p:ph type="sldNum" sz="quarter" idx="12"/>
          </p:nvPr>
        </p:nvSpPr>
        <p:spPr/>
        <p:txBody>
          <a:bodyPr/>
          <a:lstStyle/>
          <a:p>
            <a:fld id="{6A6D9FA1-99C7-4910-8E32-B85D378B0060}" type="slidenum">
              <a:rPr lang="en-GB" smtClean="0">
                <a:solidFill>
                  <a:prstClr val="white"/>
                </a:solidFill>
              </a:rPr>
              <a:pPr/>
              <a:t>2</a:t>
            </a:fld>
            <a:endParaRPr lang="en-GB" dirty="0">
              <a:solidFill>
                <a:prstClr val="white"/>
              </a:solidFill>
            </a:endParaRPr>
          </a:p>
        </p:txBody>
      </p:sp>
      <p:sp>
        <p:nvSpPr>
          <p:cNvPr id="6" name="Titel 1">
            <a:extLst>
              <a:ext uri="{FF2B5EF4-FFF2-40B4-BE49-F238E27FC236}">
                <a16:creationId xmlns:a16="http://schemas.microsoft.com/office/drawing/2014/main" id="{24E5A7F7-E968-EA42-B0CE-BD0E537937E1}"/>
              </a:ext>
            </a:extLst>
          </p:cNvPr>
          <p:cNvSpPr>
            <a:spLocks noGrp="1"/>
          </p:cNvSpPr>
          <p:nvPr>
            <p:ph type="title"/>
          </p:nvPr>
        </p:nvSpPr>
        <p:spPr>
          <a:xfrm>
            <a:off x="982663" y="192088"/>
            <a:ext cx="10937488" cy="457200"/>
          </a:xfrm>
        </p:spPr>
        <p:txBody>
          <a:bodyPr/>
          <a:lstStyle/>
          <a:p>
            <a:r>
              <a:rPr lang="en-GB"/>
              <a:t>Revised ITER first wall material selection and new research plan</a:t>
            </a:r>
          </a:p>
        </p:txBody>
      </p:sp>
      <p:sp>
        <p:nvSpPr>
          <p:cNvPr id="7" name="Textfeld 6">
            <a:extLst>
              <a:ext uri="{FF2B5EF4-FFF2-40B4-BE49-F238E27FC236}">
                <a16:creationId xmlns:a16="http://schemas.microsoft.com/office/drawing/2014/main" id="{C728187D-B0D2-90A3-B9F0-B0AD41E649BB}"/>
              </a:ext>
            </a:extLst>
          </p:cNvPr>
          <p:cNvSpPr txBox="1"/>
          <p:nvPr/>
        </p:nvSpPr>
        <p:spPr>
          <a:xfrm>
            <a:off x="815543" y="5642434"/>
            <a:ext cx="10007133" cy="78483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General observation: </a:t>
            </a:r>
          </a:p>
          <a:p>
            <a:pPr marL="400050" indent="-400050">
              <a:buAutoNum type="romanLcParenBoth"/>
            </a:pPr>
            <a:r>
              <a:rPr lang="en-GB" sz="1500" dirty="0">
                <a:latin typeface="Arial" panose="020B0604020202020204" pitchFamily="34" charset="0"/>
                <a:cs typeface="Arial" panose="020B0604020202020204" pitchFamily="34" charset="0"/>
              </a:rPr>
              <a:t>JET with “W divertor + Be wall” behaves in general like AUG “with W divertor + W wall + transient B coverage”</a:t>
            </a:r>
          </a:p>
          <a:p>
            <a:pPr marL="400050" indent="-400050">
              <a:buAutoNum type="romanLcParenBoth"/>
            </a:pPr>
            <a:r>
              <a:rPr lang="en-GB" sz="1500" dirty="0">
                <a:latin typeface="Arial" panose="020B0604020202020204" pitchFamily="34" charset="0"/>
                <a:cs typeface="Arial" panose="020B0604020202020204" pitchFamily="34" charset="0"/>
              </a:rPr>
              <a:t>ITER has made enormous effort to predict PWI with Be and a lot of knowledge can be translated to B </a:t>
            </a:r>
          </a:p>
        </p:txBody>
      </p:sp>
      <p:sp>
        <p:nvSpPr>
          <p:cNvPr id="8" name="Textfeld 7">
            <a:extLst>
              <a:ext uri="{FF2B5EF4-FFF2-40B4-BE49-F238E27FC236}">
                <a16:creationId xmlns:a16="http://schemas.microsoft.com/office/drawing/2014/main" id="{08F5699C-E1EA-E917-0210-5B0AAF17D281}"/>
              </a:ext>
            </a:extLst>
          </p:cNvPr>
          <p:cNvSpPr txBox="1"/>
          <p:nvPr/>
        </p:nvSpPr>
        <p:spPr>
          <a:xfrm>
            <a:off x="815543" y="773031"/>
            <a:ext cx="10007133" cy="1015663"/>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Old ITER plan:</a:t>
            </a:r>
            <a:r>
              <a:rPr lang="en-GB" sz="1500" dirty="0">
                <a:latin typeface="Arial" panose="020B0604020202020204" pitchFamily="34" charset="0"/>
                <a:cs typeface="Arial" panose="020B0604020202020204" pitchFamily="34" charset="0"/>
              </a:rPr>
              <a:t> Use full-W first wall in ITER at the later stage of exploitation once main ITER goals (Q=10 and 400s &amp; Q=5 and 5000s) with Be/W material mix were achieved!</a:t>
            </a:r>
          </a:p>
          <a:p>
            <a:r>
              <a:rPr lang="en-GB" sz="1500" b="1" dirty="0">
                <a:latin typeface="Arial" panose="020B0604020202020204" pitchFamily="34" charset="0"/>
                <a:cs typeface="Arial" panose="020B0604020202020204" pitchFamily="34" charset="0"/>
              </a:rPr>
              <a:t>New ITER plan: </a:t>
            </a:r>
            <a:r>
              <a:rPr lang="en-GB" sz="1500" dirty="0">
                <a:solidFill>
                  <a:srgbClr val="FF0000"/>
                </a:solidFill>
                <a:latin typeface="Arial" panose="020B0604020202020204" pitchFamily="34" charset="0"/>
                <a:cs typeface="Arial" panose="020B0604020202020204" pitchFamily="34" charset="0"/>
              </a:rPr>
              <a:t>Start</a:t>
            </a:r>
            <a:r>
              <a:rPr lang="en-GB" sz="1500" dirty="0">
                <a:latin typeface="Arial" panose="020B0604020202020204" pitchFamily="34" charset="0"/>
                <a:cs typeface="Arial" panose="020B0604020202020204" pitchFamily="34" charset="0"/>
              </a:rPr>
              <a:t> with </a:t>
            </a:r>
            <a:r>
              <a:rPr lang="en-GB" sz="1500" dirty="0">
                <a:solidFill>
                  <a:srgbClr val="FF0000"/>
                </a:solidFill>
                <a:latin typeface="Arial" panose="020B0604020202020204" pitchFamily="34" charset="0"/>
                <a:cs typeface="Arial" panose="020B0604020202020204" pitchFamily="34" charset="0"/>
              </a:rPr>
              <a:t>full-W first wall</a:t>
            </a:r>
            <a:r>
              <a:rPr lang="en-GB" sz="1500" dirty="0">
                <a:latin typeface="Arial" panose="020B0604020202020204" pitchFamily="34" charset="0"/>
                <a:cs typeface="Arial" panose="020B0604020202020204" pitchFamily="34" charset="0"/>
              </a:rPr>
              <a:t>, demonstrate plasma compatibility and control, demonstrate low retention and low dust production for the regulator, and show as soon as possible Q=10 for 100s (=&gt; compensate the delay) </a:t>
            </a:r>
          </a:p>
        </p:txBody>
      </p:sp>
      <p:sp>
        <p:nvSpPr>
          <p:cNvPr id="9" name="Textfeld 8">
            <a:extLst>
              <a:ext uri="{FF2B5EF4-FFF2-40B4-BE49-F238E27FC236}">
                <a16:creationId xmlns:a16="http://schemas.microsoft.com/office/drawing/2014/main" id="{4BE04EC7-FC25-C769-CD67-67709CB68DF2}"/>
              </a:ext>
            </a:extLst>
          </p:cNvPr>
          <p:cNvSpPr txBox="1"/>
          <p:nvPr/>
        </p:nvSpPr>
        <p:spPr>
          <a:xfrm>
            <a:off x="815543" y="1924274"/>
            <a:ext cx="10007133" cy="124649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Basic scientific input to the ITER decision to change the first wall:</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Successful operation in full-W and full-C devices (with boron for wall conditioning) </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Experience from JET operation with W divertor </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Experience from AUG operation in full-W PFCs with </a:t>
            </a:r>
            <a:r>
              <a:rPr lang="en-GB" sz="1500" dirty="0">
                <a:solidFill>
                  <a:srgbClr val="FF0000"/>
                </a:solidFill>
                <a:latin typeface="Arial" panose="020B0604020202020204" pitchFamily="34" charset="0"/>
                <a:cs typeface="Arial" panose="020B0604020202020204" pitchFamily="34" charset="0"/>
              </a:rPr>
              <a:t>start-up “without” </a:t>
            </a:r>
            <a:r>
              <a:rPr lang="en-GB" sz="1500" dirty="0" err="1">
                <a:solidFill>
                  <a:srgbClr val="FF0000"/>
                </a:solidFill>
                <a:latin typeface="Arial" panose="020B0604020202020204" pitchFamily="34" charset="0"/>
                <a:cs typeface="Arial" panose="020B0604020202020204" pitchFamily="34" charset="0"/>
              </a:rPr>
              <a:t>boronisation</a:t>
            </a:r>
            <a:endParaRPr lang="en-GB" sz="1500" dirty="0">
              <a:solidFill>
                <a:srgbClr val="FF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Progress in knowledge regarding operation with W (ECRH, RF design etc.)</a:t>
            </a:r>
          </a:p>
        </p:txBody>
      </p:sp>
      <p:sp>
        <p:nvSpPr>
          <p:cNvPr id="10" name="Textfeld 9">
            <a:extLst>
              <a:ext uri="{FF2B5EF4-FFF2-40B4-BE49-F238E27FC236}">
                <a16:creationId xmlns:a16="http://schemas.microsoft.com/office/drawing/2014/main" id="{A474A802-4200-8788-6396-9EA6D155D311}"/>
              </a:ext>
            </a:extLst>
          </p:cNvPr>
          <p:cNvSpPr txBox="1"/>
          <p:nvPr/>
        </p:nvSpPr>
        <p:spPr>
          <a:xfrm>
            <a:off x="815543" y="3320920"/>
            <a:ext cx="10007133" cy="124649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Identified issues: </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Tungsten first wall requires a new wall conditioning strategy in ITER as main technique „use Beryllium“ gone</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Be </a:t>
            </a:r>
            <a:r>
              <a:rPr lang="en-GB" sz="1500" dirty="0" err="1">
                <a:latin typeface="Arial" panose="020B0604020202020204" pitchFamily="34" charset="0"/>
                <a:cs typeface="Arial" panose="020B0604020202020204" pitchFamily="34" charset="0"/>
              </a:rPr>
              <a:t>gettered</a:t>
            </a:r>
            <a:r>
              <a:rPr lang="en-GB" sz="1500" dirty="0">
                <a:latin typeface="Arial" panose="020B0604020202020204" pitchFamily="34" charset="0"/>
                <a:cs typeface="Arial" panose="020B0604020202020204" pitchFamily="34" charset="0"/>
              </a:rPr>
              <a:t> oxygen and ensured low pollution of the plasma core, has a moderate erosion source due to </a:t>
            </a:r>
          </a:p>
          <a:p>
            <a:r>
              <a:rPr lang="en-GB" sz="1500" dirty="0">
                <a:latin typeface="Arial" panose="020B0604020202020204" pitchFamily="34" charset="0"/>
                <a:cs typeface="Arial" panose="020B0604020202020204" pitchFamily="34" charset="0"/>
              </a:rPr>
              <a:t>     absence of severe chemistry (contrast to C) and has a low radiation potential (contrast to W)</a:t>
            </a: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Residual O in the vessel and associated </a:t>
            </a:r>
            <a:r>
              <a:rPr lang="en-GB" sz="1500" dirty="0">
                <a:solidFill>
                  <a:srgbClr val="FF0000"/>
                </a:solidFill>
                <a:latin typeface="Arial" panose="020B0604020202020204" pitchFamily="34" charset="0"/>
                <a:cs typeface="Arial" panose="020B0604020202020204" pitchFamily="34" charset="0"/>
              </a:rPr>
              <a:t>W sputtering </a:t>
            </a:r>
            <a:r>
              <a:rPr lang="en-GB" sz="1500" dirty="0">
                <a:latin typeface="Arial" panose="020B0604020202020204" pitchFamily="34" charset="0"/>
                <a:cs typeface="Arial" panose="020B0604020202020204" pitchFamily="34" charset="0"/>
              </a:rPr>
              <a:t>can </a:t>
            </a:r>
            <a:r>
              <a:rPr lang="en-GB" sz="1500" dirty="0">
                <a:solidFill>
                  <a:srgbClr val="FF0000"/>
                </a:solidFill>
                <a:latin typeface="Arial" panose="020B0604020202020204" pitchFamily="34" charset="0"/>
                <a:cs typeface="Arial" panose="020B0604020202020204" pitchFamily="34" charset="0"/>
              </a:rPr>
              <a:t>endanger</a:t>
            </a:r>
            <a:r>
              <a:rPr lang="en-GB" sz="1500" dirty="0">
                <a:latin typeface="Arial" panose="020B0604020202020204" pitchFamily="34" charset="0"/>
                <a:cs typeface="Arial" panose="020B0604020202020204" pitchFamily="34" charset="0"/>
              </a:rPr>
              <a:t> </a:t>
            </a:r>
            <a:r>
              <a:rPr lang="en-GB" sz="1500" dirty="0">
                <a:solidFill>
                  <a:srgbClr val="FF0000"/>
                </a:solidFill>
                <a:latin typeface="Arial" panose="020B0604020202020204" pitchFamily="34" charset="0"/>
                <a:cs typeface="Arial" panose="020B0604020202020204" pitchFamily="34" charset="0"/>
              </a:rPr>
              <a:t>start-up </a:t>
            </a:r>
            <a:r>
              <a:rPr lang="en-GB" sz="1500" dirty="0">
                <a:latin typeface="Arial" panose="020B0604020202020204" pitchFamily="34" charset="0"/>
                <a:cs typeface="Arial" panose="020B0604020202020204" pitchFamily="34" charset="0"/>
              </a:rPr>
              <a:t>and </a:t>
            </a:r>
            <a:r>
              <a:rPr lang="en-GB" sz="1500" dirty="0">
                <a:solidFill>
                  <a:srgbClr val="FF0000"/>
                </a:solidFill>
                <a:latin typeface="Arial" panose="020B0604020202020204" pitchFamily="34" charset="0"/>
                <a:cs typeface="Arial" panose="020B0604020202020204" pitchFamily="34" charset="0"/>
              </a:rPr>
              <a:t>Q=10 </a:t>
            </a:r>
            <a:r>
              <a:rPr lang="en-GB" sz="1500" dirty="0">
                <a:latin typeface="Arial" panose="020B0604020202020204" pitchFamily="34" charset="0"/>
                <a:cs typeface="Arial" panose="020B0604020202020204" pitchFamily="34" charset="0"/>
              </a:rPr>
              <a:t>due to high </a:t>
            </a:r>
            <a:r>
              <a:rPr lang="en-GB" sz="1500" dirty="0">
                <a:solidFill>
                  <a:srgbClr val="FF0000"/>
                </a:solidFill>
                <a:latin typeface="Arial" panose="020B0604020202020204" pitchFamily="34" charset="0"/>
                <a:cs typeface="Arial" panose="020B0604020202020204" pitchFamily="34" charset="0"/>
              </a:rPr>
              <a:t>core radiation</a:t>
            </a:r>
          </a:p>
        </p:txBody>
      </p:sp>
      <p:sp>
        <p:nvSpPr>
          <p:cNvPr id="12" name="Textfeld 11">
            <a:extLst>
              <a:ext uri="{FF2B5EF4-FFF2-40B4-BE49-F238E27FC236}">
                <a16:creationId xmlns:a16="http://schemas.microsoft.com/office/drawing/2014/main" id="{22C0709C-ACAB-FE57-5990-8C74162B10EA}"/>
              </a:ext>
            </a:extLst>
          </p:cNvPr>
          <p:cNvSpPr txBox="1"/>
          <p:nvPr/>
        </p:nvSpPr>
        <p:spPr>
          <a:xfrm>
            <a:off x="815543" y="4693144"/>
            <a:ext cx="10007133" cy="78483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ITER strategy: </a:t>
            </a:r>
          </a:p>
          <a:p>
            <a:r>
              <a:rPr lang="en-GB" sz="1500" dirty="0">
                <a:latin typeface="Arial" panose="020B0604020202020204" pitchFamily="34" charset="0"/>
                <a:cs typeface="Arial" panose="020B0604020202020204" pitchFamily="34" charset="0"/>
              </a:rPr>
              <a:t>ITER reached out to community to address open questions, develop risk mitigation strategies, cure problems, make predictions =&gt; ITPA, EUROfusion WPs, ITER partners … =&gt; results feed into ITER new Research Plan </a:t>
            </a:r>
          </a:p>
        </p:txBody>
      </p:sp>
      <p:sp>
        <p:nvSpPr>
          <p:cNvPr id="13" name="Textfeld 12">
            <a:extLst>
              <a:ext uri="{FF2B5EF4-FFF2-40B4-BE49-F238E27FC236}">
                <a16:creationId xmlns:a16="http://schemas.microsoft.com/office/drawing/2014/main" id="{2F0B595E-F8B0-53E7-808B-B7A6330A2FE3}"/>
              </a:ext>
            </a:extLst>
          </p:cNvPr>
          <p:cNvSpPr txBox="1"/>
          <p:nvPr/>
        </p:nvSpPr>
        <p:spPr>
          <a:xfrm>
            <a:off x="10822676" y="1549547"/>
            <a:ext cx="1270469" cy="246221"/>
          </a:xfrm>
          <a:prstGeom prst="rect">
            <a:avLst/>
          </a:prstGeom>
          <a:noFill/>
        </p:spPr>
        <p:txBody>
          <a:bodyPr wrap="square" rtlCol="0">
            <a:spAutoFit/>
          </a:bodyPr>
          <a:lstStyle/>
          <a:p>
            <a:pPr algn="l"/>
            <a:r>
              <a:rPr lang="de-DE" sz="1000" b="1" dirty="0"/>
              <a:t>See T. Wauters et al.</a:t>
            </a:r>
          </a:p>
        </p:txBody>
      </p:sp>
    </p:spTree>
    <p:extLst>
      <p:ext uri="{BB962C8B-B14F-4D97-AF65-F5344CB8AC3E}">
        <p14:creationId xmlns:p14="http://schemas.microsoft.com/office/powerpoint/2010/main" val="396564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C1230-2A40-4A7C-CE5A-07D6E838CDEA}"/>
              </a:ext>
            </a:extLst>
          </p:cNvPr>
          <p:cNvSpPr>
            <a:spLocks noGrp="1"/>
          </p:cNvSpPr>
          <p:nvPr>
            <p:ph type="title"/>
          </p:nvPr>
        </p:nvSpPr>
        <p:spPr>
          <a:xfrm>
            <a:off x="983431" y="192515"/>
            <a:ext cx="11142666" cy="457200"/>
          </a:xfrm>
        </p:spPr>
        <p:txBody>
          <a:bodyPr/>
          <a:lstStyle/>
          <a:p>
            <a:r>
              <a:rPr lang="de-DE" dirty="0"/>
              <a:t>ITER relevant </a:t>
            </a:r>
            <a:r>
              <a:rPr lang="de-DE" dirty="0" err="1"/>
              <a:t>topics</a:t>
            </a:r>
            <a:endParaRPr lang="de-DE" dirty="0"/>
          </a:p>
        </p:txBody>
      </p:sp>
      <p:sp>
        <p:nvSpPr>
          <p:cNvPr id="5" name="Foliennummernplatzhalter 4">
            <a:extLst>
              <a:ext uri="{FF2B5EF4-FFF2-40B4-BE49-F238E27FC236}">
                <a16:creationId xmlns:a16="http://schemas.microsoft.com/office/drawing/2014/main" id="{ED2F7987-D44D-32DD-8AFE-8EA057BECEA1}"/>
              </a:ext>
            </a:extLst>
          </p:cNvPr>
          <p:cNvSpPr>
            <a:spLocks noGrp="1"/>
          </p:cNvSpPr>
          <p:nvPr>
            <p:ph type="sldNum" sz="quarter" idx="12"/>
          </p:nvPr>
        </p:nvSpPr>
        <p:spPr/>
        <p:txBody>
          <a:bodyPr/>
          <a:lstStyle/>
          <a:p>
            <a:fld id="{6A6D9FA1-99C7-4910-8E32-B85D378B0060}" type="slidenum">
              <a:rPr lang="en-GB" smtClean="0">
                <a:solidFill>
                  <a:prstClr val="white"/>
                </a:solidFill>
              </a:rPr>
              <a:pPr/>
              <a:t>3</a:t>
            </a:fld>
            <a:endParaRPr lang="en-GB" dirty="0">
              <a:solidFill>
                <a:prstClr val="white"/>
              </a:solidFill>
            </a:endParaRPr>
          </a:p>
        </p:txBody>
      </p:sp>
      <p:sp>
        <p:nvSpPr>
          <p:cNvPr id="7" name="Textfeld 6">
            <a:extLst>
              <a:ext uri="{FF2B5EF4-FFF2-40B4-BE49-F238E27FC236}">
                <a16:creationId xmlns:a16="http://schemas.microsoft.com/office/drawing/2014/main" id="{047398E6-112E-B2E1-FC0F-2DE97E7B4CE8}"/>
              </a:ext>
            </a:extLst>
          </p:cNvPr>
          <p:cNvSpPr txBox="1"/>
          <p:nvPr/>
        </p:nvSpPr>
        <p:spPr>
          <a:xfrm>
            <a:off x="483111" y="870198"/>
            <a:ext cx="11142666" cy="3554819"/>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Critical issues for ITER: </a:t>
            </a:r>
          </a:p>
          <a:p>
            <a:pPr marL="285750" indent="-285750">
              <a:buFont typeface="Wingdings" panose="05000000000000000000" pitchFamily="2" charset="2"/>
              <a:buChar char="§"/>
            </a:pPr>
            <a:r>
              <a:rPr lang="en-GB" sz="1500" dirty="0" err="1">
                <a:latin typeface="Arial" panose="020B0604020202020204" pitchFamily="34" charset="0"/>
                <a:cs typeface="Arial" panose="020B0604020202020204" pitchFamily="34" charset="0"/>
              </a:rPr>
              <a:t>Boronisation</a:t>
            </a:r>
            <a:r>
              <a:rPr lang="en-GB" sz="1500" dirty="0">
                <a:latin typeface="Arial" panose="020B0604020202020204" pitchFamily="34" charset="0"/>
                <a:cs typeface="Arial" panose="020B0604020202020204" pitchFamily="34" charset="0"/>
              </a:rPr>
              <a:t> is not a long-term solution for regular use in ITER, but a risk mitigation for start-up and in case of leaks etc.</a:t>
            </a:r>
          </a:p>
          <a:p>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Need to be prepared for the “clean” full-W operation</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W source and influx estimates during limiter phase in the ramp-up</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W source and influx estimates during steady-state phase and during ELMs (small ELMs or unexpected ELM excursion)</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W source and influx estimates during RMP application with lobes reaching the apron of the divertor</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Role of CXN, impurities and plasma ions in main chamber erosion (wall distance / 3D shaping)</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Role of (prompt) redeposition in the W source and influx estimation (semi-detached divertor regime)</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W source and influx diagnostic capability (main chamber) including reflections (expand use of available diagnostics)</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Properties of co-deposited W layers under ITER-like conditions (actively cooled divertor)</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Dust conversion factors from W co-deposits into W dust</a:t>
            </a:r>
          </a:p>
          <a:p>
            <a:pPr lvl="1"/>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Need to validate predictive full-W PWI simulations with plasma-PWIE code packages used for ITER on existing full-W devices and on relevant conditions (e.g. dedicated campaign with reasonable fluence and dedicated samples for analysis)</a:t>
            </a:r>
          </a:p>
        </p:txBody>
      </p:sp>
      <p:sp>
        <p:nvSpPr>
          <p:cNvPr id="15" name="Fußzeilenplatzhalter 3">
            <a:extLst>
              <a:ext uri="{FF2B5EF4-FFF2-40B4-BE49-F238E27FC236}">
                <a16:creationId xmlns:a16="http://schemas.microsoft.com/office/drawing/2014/main" id="{587055CD-D8FD-79F5-D8E5-81FB66692837}"/>
              </a:ext>
            </a:extLst>
          </p:cNvPr>
          <p:cNvSpPr>
            <a:spLocks noGrp="1"/>
          </p:cNvSpPr>
          <p:nvPr>
            <p:ph type="ftr" sz="quarter" idx="11"/>
          </p:nvPr>
        </p:nvSpPr>
        <p:spPr>
          <a:xfrm>
            <a:off x="825624" y="6555770"/>
            <a:ext cx="8264588" cy="329614"/>
          </a:xfrm>
        </p:spPr>
        <p:txBody>
          <a:bodyPr/>
          <a:lstStyle/>
          <a:p>
            <a:r>
              <a:rPr lang="en-GB" dirty="0">
                <a:solidFill>
                  <a:prstClr val="white"/>
                </a:solidFill>
              </a:rPr>
              <a:t>Sebastijan Brezinsek| Joint Technical Meeting of WPTE/PWIE on PWI in full-W devices | 17.09.2024 | Aix-en-Provence</a:t>
            </a:r>
          </a:p>
        </p:txBody>
      </p:sp>
    </p:spTree>
    <p:extLst>
      <p:ext uri="{BB962C8B-B14F-4D97-AF65-F5344CB8AC3E}">
        <p14:creationId xmlns:p14="http://schemas.microsoft.com/office/powerpoint/2010/main" val="422989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3C1230-2A40-4A7C-CE5A-07D6E838CDEA}"/>
              </a:ext>
            </a:extLst>
          </p:cNvPr>
          <p:cNvSpPr>
            <a:spLocks noGrp="1"/>
          </p:cNvSpPr>
          <p:nvPr>
            <p:ph type="title"/>
          </p:nvPr>
        </p:nvSpPr>
        <p:spPr>
          <a:xfrm>
            <a:off x="983431" y="192515"/>
            <a:ext cx="11142666" cy="457200"/>
          </a:xfrm>
        </p:spPr>
        <p:txBody>
          <a:bodyPr/>
          <a:lstStyle/>
          <a:p>
            <a:r>
              <a:rPr lang="de-DE" dirty="0"/>
              <a:t>Studies in PWIE</a:t>
            </a:r>
          </a:p>
        </p:txBody>
      </p:sp>
      <p:sp>
        <p:nvSpPr>
          <p:cNvPr id="5" name="Foliennummernplatzhalter 4">
            <a:extLst>
              <a:ext uri="{FF2B5EF4-FFF2-40B4-BE49-F238E27FC236}">
                <a16:creationId xmlns:a16="http://schemas.microsoft.com/office/drawing/2014/main" id="{ED2F7987-D44D-32DD-8AFE-8EA057BECEA1}"/>
              </a:ext>
            </a:extLst>
          </p:cNvPr>
          <p:cNvSpPr>
            <a:spLocks noGrp="1"/>
          </p:cNvSpPr>
          <p:nvPr>
            <p:ph type="sldNum" sz="quarter" idx="12"/>
          </p:nvPr>
        </p:nvSpPr>
        <p:spPr/>
        <p:txBody>
          <a:bodyPr/>
          <a:lstStyle/>
          <a:p>
            <a:fld id="{6A6D9FA1-99C7-4910-8E32-B85D378B0060}" type="slidenum">
              <a:rPr lang="en-GB" smtClean="0">
                <a:solidFill>
                  <a:prstClr val="white"/>
                </a:solidFill>
              </a:rPr>
              <a:pPr/>
              <a:t>4</a:t>
            </a:fld>
            <a:endParaRPr lang="en-GB" dirty="0">
              <a:solidFill>
                <a:prstClr val="white"/>
              </a:solidFill>
            </a:endParaRPr>
          </a:p>
        </p:txBody>
      </p:sp>
      <p:sp>
        <p:nvSpPr>
          <p:cNvPr id="13" name="Textfeld 12">
            <a:extLst>
              <a:ext uri="{FF2B5EF4-FFF2-40B4-BE49-F238E27FC236}">
                <a16:creationId xmlns:a16="http://schemas.microsoft.com/office/drawing/2014/main" id="{8BD45DD7-7B24-C562-91BF-B30826BD8E1E}"/>
              </a:ext>
            </a:extLst>
          </p:cNvPr>
          <p:cNvSpPr txBox="1"/>
          <p:nvPr/>
        </p:nvSpPr>
        <p:spPr>
          <a:xfrm>
            <a:off x="478922" y="906798"/>
            <a:ext cx="11234156" cy="401648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txBody>
          <a:bodyPr wrap="square" rtlCol="0">
            <a:spAutoFit/>
          </a:bodyPr>
          <a:lstStyle/>
          <a:p>
            <a:r>
              <a:rPr lang="en-GB" sz="1500" b="1" dirty="0">
                <a:latin typeface="Arial" panose="020B0604020202020204" pitchFamily="34" charset="0"/>
                <a:cs typeface="Arial" panose="020B0604020202020204" pitchFamily="34" charset="0"/>
              </a:rPr>
              <a:t>W source studies in WPPWIE</a:t>
            </a: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Key work on W source estimates and influx already done in recent years for “divertor conditions” in tokamaks / linear devices</a:t>
            </a:r>
          </a:p>
          <a:p>
            <a:pPr marL="285750" indent="-285750">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Focus in WPPWIE up to 2025: </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W sources as function of different W grades or material properties (new materials, crystal orientation, compounds, retention, damaged) in view of DEMO needs =&gt; SP A, SP B, SP C and SP X</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Properties of prompt re-deposited  and co-deposited W and associated erosion yields =&gt; SP B &amp; SP D</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Surface roughness evolution at medium and high flux / fluence =&gt; SP B &amp; SP D</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Impact of He on W properties and sputtering =&gt; SP B and SP D</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Simulation of W sources and influxes in the divertor and the main chamber of ITER</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Support of AUG, WEST and JET experiments regarding post-mortem analysis =&gt; SP B and SP E</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Support of AUG, WEST and JET regarding W erosion, transport, and deposition (reference cases)  =&gt;  SP D</a:t>
            </a:r>
          </a:p>
          <a:p>
            <a:pPr marL="742950" lvl="1"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Atomic and molecular data validation of W and W collision-radiative models =&gt; SP X &amp; SP D</a:t>
            </a:r>
          </a:p>
          <a:p>
            <a:pPr marL="285750" indent="-285750">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Tokamak experiments are in close collaboration with WPTE and dedicated experiments on full-W devices</a:t>
            </a:r>
          </a:p>
          <a:p>
            <a:pPr marL="285750" indent="-285750">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dirty="0">
                <a:latin typeface="Arial" panose="020B0604020202020204" pitchFamily="34" charset="0"/>
                <a:cs typeface="Arial" panose="020B0604020202020204" pitchFamily="34" charset="0"/>
              </a:rPr>
              <a:t>DEMO activities are linked to WPs in the new EUROfusion technology departments (WPDIV, WPMAT, WPPRD)</a:t>
            </a:r>
          </a:p>
        </p:txBody>
      </p:sp>
      <p:sp>
        <p:nvSpPr>
          <p:cNvPr id="15" name="Fußzeilenplatzhalter 3">
            <a:extLst>
              <a:ext uri="{FF2B5EF4-FFF2-40B4-BE49-F238E27FC236}">
                <a16:creationId xmlns:a16="http://schemas.microsoft.com/office/drawing/2014/main" id="{587055CD-D8FD-79F5-D8E5-81FB66692837}"/>
              </a:ext>
            </a:extLst>
          </p:cNvPr>
          <p:cNvSpPr>
            <a:spLocks noGrp="1"/>
          </p:cNvSpPr>
          <p:nvPr>
            <p:ph type="ftr" sz="quarter" idx="11"/>
          </p:nvPr>
        </p:nvSpPr>
        <p:spPr>
          <a:xfrm>
            <a:off x="825624" y="6555770"/>
            <a:ext cx="8264588" cy="329614"/>
          </a:xfrm>
        </p:spPr>
        <p:txBody>
          <a:bodyPr/>
          <a:lstStyle/>
          <a:p>
            <a:r>
              <a:rPr lang="en-GB" dirty="0">
                <a:solidFill>
                  <a:prstClr val="white"/>
                </a:solidFill>
              </a:rPr>
              <a:t>Sebastijan Brezinsek| Joint Technical Meeting of WPTE/PWIE on PWI in full-W devices | 17.09.2024 | Aix-en-Provence</a:t>
            </a:r>
          </a:p>
        </p:txBody>
      </p:sp>
      <p:sp>
        <p:nvSpPr>
          <p:cNvPr id="4" name="Textfeld 3">
            <a:extLst>
              <a:ext uri="{FF2B5EF4-FFF2-40B4-BE49-F238E27FC236}">
                <a16:creationId xmlns:a16="http://schemas.microsoft.com/office/drawing/2014/main" id="{DCAD68F1-1273-14D1-8520-DD56AEF82F02}"/>
              </a:ext>
            </a:extLst>
          </p:cNvPr>
          <p:cNvSpPr txBox="1"/>
          <p:nvPr/>
        </p:nvSpPr>
        <p:spPr>
          <a:xfrm>
            <a:off x="10677690" y="2095837"/>
            <a:ext cx="1117614" cy="400110"/>
          </a:xfrm>
          <a:prstGeom prst="rect">
            <a:avLst/>
          </a:prstGeom>
          <a:noFill/>
        </p:spPr>
        <p:txBody>
          <a:bodyPr wrap="none" rtlCol="0">
            <a:spAutoFit/>
          </a:bodyPr>
          <a:lstStyle/>
          <a:p>
            <a:pPr algn="l"/>
            <a:r>
              <a:rPr lang="de-DE" sz="1000" b="1" dirty="0"/>
              <a:t>A. Kirschner et al.</a:t>
            </a:r>
          </a:p>
          <a:p>
            <a:pPr algn="l"/>
            <a:r>
              <a:rPr lang="de-DE" sz="1000" b="1" dirty="0"/>
              <a:t>T. Morgan et al.</a:t>
            </a:r>
          </a:p>
        </p:txBody>
      </p:sp>
    </p:spTree>
    <p:extLst>
      <p:ext uri="{BB962C8B-B14F-4D97-AF65-F5344CB8AC3E}">
        <p14:creationId xmlns:p14="http://schemas.microsoft.com/office/powerpoint/2010/main" val="302232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432E6-1DD8-A4C0-6529-F7B6020DD2F0}"/>
              </a:ext>
            </a:extLst>
          </p:cNvPr>
          <p:cNvSpPr>
            <a:spLocks noGrp="1"/>
          </p:cNvSpPr>
          <p:nvPr>
            <p:ph type="title"/>
          </p:nvPr>
        </p:nvSpPr>
        <p:spPr>
          <a:xfrm>
            <a:off x="983431" y="192515"/>
            <a:ext cx="10280681" cy="457200"/>
          </a:xfrm>
        </p:spPr>
        <p:txBody>
          <a:bodyPr/>
          <a:lstStyle/>
          <a:p>
            <a:r>
              <a:rPr lang="en-GB" dirty="0"/>
              <a:t>Examples: PWIE simulations with ERO2.0 andWallDYN-3D</a:t>
            </a:r>
          </a:p>
        </p:txBody>
      </p:sp>
      <p:sp>
        <p:nvSpPr>
          <p:cNvPr id="4" name="Fußzeilenplatzhalter 3">
            <a:extLst>
              <a:ext uri="{FF2B5EF4-FFF2-40B4-BE49-F238E27FC236}">
                <a16:creationId xmlns:a16="http://schemas.microsoft.com/office/drawing/2014/main" id="{6470A68D-3E1B-220B-D11E-F8050455E6B2}"/>
              </a:ext>
            </a:extLst>
          </p:cNvPr>
          <p:cNvSpPr>
            <a:spLocks noGrp="1"/>
          </p:cNvSpPr>
          <p:nvPr>
            <p:ph type="ftr" sz="quarter" idx="11"/>
          </p:nvPr>
        </p:nvSpPr>
        <p:spPr/>
        <p:txBody>
          <a:bodyPr/>
          <a:lstStyle/>
          <a:p>
            <a:r>
              <a:rPr lang="en-GB" dirty="0">
                <a:solidFill>
                  <a:prstClr val="white"/>
                </a:solidFill>
              </a:rPr>
              <a:t>Sebastijan Brezinsek| Joint Technical Meeting of WPTE/PWIE on PWI in full-W devices | 19.09.2024 | Aix-en-Provence</a:t>
            </a:r>
          </a:p>
        </p:txBody>
      </p:sp>
      <p:sp>
        <p:nvSpPr>
          <p:cNvPr id="5" name="Foliennummernplatzhalter 4">
            <a:extLst>
              <a:ext uri="{FF2B5EF4-FFF2-40B4-BE49-F238E27FC236}">
                <a16:creationId xmlns:a16="http://schemas.microsoft.com/office/drawing/2014/main" id="{44A57F14-2044-0AB3-2D6A-5C84818B625A}"/>
              </a:ext>
            </a:extLst>
          </p:cNvPr>
          <p:cNvSpPr>
            <a:spLocks noGrp="1"/>
          </p:cNvSpPr>
          <p:nvPr>
            <p:ph type="sldNum" sz="quarter" idx="12"/>
          </p:nvPr>
        </p:nvSpPr>
        <p:spPr/>
        <p:txBody>
          <a:bodyPr/>
          <a:lstStyle/>
          <a:p>
            <a:fld id="{6A6D9FA1-99C7-4910-8E32-B85D378B0060}" type="slidenum">
              <a:rPr lang="en-GB" smtClean="0">
                <a:solidFill>
                  <a:prstClr val="white"/>
                </a:solidFill>
              </a:rPr>
              <a:pPr/>
              <a:t>5</a:t>
            </a:fld>
            <a:endParaRPr lang="en-GB" dirty="0">
              <a:solidFill>
                <a:prstClr val="white"/>
              </a:solidFill>
            </a:endParaRPr>
          </a:p>
        </p:txBody>
      </p:sp>
      <p:pic>
        <p:nvPicPr>
          <p:cNvPr id="13" name="Grafik 12" descr="Ein Bild, das Text, Screenshot, Diagramm, Kreis enthält.&#10;&#10;Automatisch generierte Beschreibung">
            <a:extLst>
              <a:ext uri="{FF2B5EF4-FFF2-40B4-BE49-F238E27FC236}">
                <a16:creationId xmlns:a16="http://schemas.microsoft.com/office/drawing/2014/main" id="{6EFF4A31-6AF0-1715-521E-18187D9C9358}"/>
              </a:ext>
            </a:extLst>
          </p:cNvPr>
          <p:cNvPicPr>
            <a:picLocks noChangeAspect="1"/>
          </p:cNvPicPr>
          <p:nvPr/>
        </p:nvPicPr>
        <p:blipFill>
          <a:blip r:embed="rId2"/>
          <a:stretch>
            <a:fillRect/>
          </a:stretch>
        </p:blipFill>
        <p:spPr>
          <a:xfrm>
            <a:off x="847496" y="2665272"/>
            <a:ext cx="5116348" cy="2707330"/>
          </a:xfrm>
          <a:prstGeom prst="rect">
            <a:avLst/>
          </a:prstGeom>
        </p:spPr>
      </p:pic>
      <p:sp>
        <p:nvSpPr>
          <p:cNvPr id="15" name="Textfeld 14">
            <a:extLst>
              <a:ext uri="{FF2B5EF4-FFF2-40B4-BE49-F238E27FC236}">
                <a16:creationId xmlns:a16="http://schemas.microsoft.com/office/drawing/2014/main" id="{5CDF9EEF-40E4-B3AE-E545-CB6CA6642F0A}"/>
              </a:ext>
            </a:extLst>
          </p:cNvPr>
          <p:cNvSpPr txBox="1"/>
          <p:nvPr/>
        </p:nvSpPr>
        <p:spPr>
          <a:xfrm>
            <a:off x="1711910" y="2350039"/>
            <a:ext cx="3606757" cy="369332"/>
          </a:xfrm>
          <a:prstGeom prst="rect">
            <a:avLst/>
          </a:prstGeom>
          <a:noFill/>
        </p:spPr>
        <p:txBody>
          <a:bodyPr wrap="none" rtlCol="0">
            <a:spAutoFit/>
          </a:bodyPr>
          <a:lstStyle/>
          <a:p>
            <a:pPr algn="l"/>
            <a:r>
              <a:rPr lang="de-DE" b="1" dirty="0" err="1"/>
              <a:t>Full</a:t>
            </a:r>
            <a:r>
              <a:rPr lang="de-DE" b="1" dirty="0"/>
              <a:t>-W WEST with SOLEDGE/ERO2.0</a:t>
            </a:r>
          </a:p>
        </p:txBody>
      </p:sp>
      <p:sp>
        <p:nvSpPr>
          <p:cNvPr id="17" name="Textfeld 16">
            <a:extLst>
              <a:ext uri="{FF2B5EF4-FFF2-40B4-BE49-F238E27FC236}">
                <a16:creationId xmlns:a16="http://schemas.microsoft.com/office/drawing/2014/main" id="{0001DF42-5C08-3DCD-5308-4EFC11B39B60}"/>
              </a:ext>
            </a:extLst>
          </p:cNvPr>
          <p:cNvSpPr txBox="1"/>
          <p:nvPr/>
        </p:nvSpPr>
        <p:spPr>
          <a:xfrm>
            <a:off x="106574" y="5082135"/>
            <a:ext cx="1140056" cy="246221"/>
          </a:xfrm>
          <a:prstGeom prst="rect">
            <a:avLst/>
          </a:prstGeom>
          <a:noFill/>
        </p:spPr>
        <p:txBody>
          <a:bodyPr wrap="none" rtlCol="0">
            <a:spAutoFit/>
          </a:bodyPr>
          <a:lstStyle/>
          <a:p>
            <a:pPr algn="l"/>
            <a:r>
              <a:rPr lang="de-DE" sz="1000" b="1" dirty="0"/>
              <a:t>S. di Genova et al.</a:t>
            </a:r>
          </a:p>
        </p:txBody>
      </p:sp>
      <p:sp>
        <p:nvSpPr>
          <p:cNvPr id="18" name="Textfeld 17">
            <a:extLst>
              <a:ext uri="{FF2B5EF4-FFF2-40B4-BE49-F238E27FC236}">
                <a16:creationId xmlns:a16="http://schemas.microsoft.com/office/drawing/2014/main" id="{AD8CBA67-37F2-420D-A644-CD50415CC8D2}"/>
              </a:ext>
            </a:extLst>
          </p:cNvPr>
          <p:cNvSpPr txBox="1"/>
          <p:nvPr/>
        </p:nvSpPr>
        <p:spPr>
          <a:xfrm>
            <a:off x="6096000" y="5291156"/>
            <a:ext cx="1043876" cy="246221"/>
          </a:xfrm>
          <a:prstGeom prst="rect">
            <a:avLst/>
          </a:prstGeom>
          <a:noFill/>
        </p:spPr>
        <p:txBody>
          <a:bodyPr wrap="none" rtlCol="0">
            <a:spAutoFit/>
          </a:bodyPr>
          <a:lstStyle/>
          <a:p>
            <a:pPr algn="l"/>
            <a:r>
              <a:rPr lang="de-DE" sz="1000" b="1" dirty="0"/>
              <a:t>A. </a:t>
            </a:r>
            <a:r>
              <a:rPr lang="de-DE" sz="1000" b="1" dirty="0" err="1"/>
              <a:t>Eksaeva</a:t>
            </a:r>
            <a:r>
              <a:rPr lang="de-DE" sz="1000" b="1" dirty="0"/>
              <a:t> et al.</a:t>
            </a:r>
          </a:p>
        </p:txBody>
      </p:sp>
      <p:sp>
        <p:nvSpPr>
          <p:cNvPr id="19" name="Textfeld 18">
            <a:extLst>
              <a:ext uri="{FF2B5EF4-FFF2-40B4-BE49-F238E27FC236}">
                <a16:creationId xmlns:a16="http://schemas.microsoft.com/office/drawing/2014/main" id="{ADD3592E-5C76-06C9-7A82-B751E22AFE99}"/>
              </a:ext>
            </a:extLst>
          </p:cNvPr>
          <p:cNvSpPr txBox="1"/>
          <p:nvPr/>
        </p:nvSpPr>
        <p:spPr>
          <a:xfrm>
            <a:off x="440412" y="718681"/>
            <a:ext cx="11568169" cy="1408078"/>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sz="1500" dirty="0"/>
              <a:t>For dedicated PWIE-related plasmas are simulations done for WPTE devices to address systematic PWI questions and benchmark codes</a:t>
            </a:r>
          </a:p>
          <a:p>
            <a:pPr marL="285750" indent="-285750" algn="l">
              <a:lnSpc>
                <a:spcPct val="95000"/>
              </a:lnSpc>
              <a:buFont typeface="Wingdings" panose="05000000000000000000" pitchFamily="2" charset="2"/>
              <a:buChar char="§"/>
            </a:pPr>
            <a:r>
              <a:rPr lang="en-US" sz="1500" dirty="0"/>
              <a:t>Predictive modelling is done for ITER in collaboration with IO providing plasma background information</a:t>
            </a:r>
          </a:p>
          <a:p>
            <a:pPr marL="285750" indent="-285750" algn="l">
              <a:lnSpc>
                <a:spcPct val="95000"/>
              </a:lnSpc>
              <a:buFont typeface="Wingdings" panose="05000000000000000000" pitchFamily="2" charset="2"/>
              <a:buChar char="§"/>
            </a:pPr>
            <a:r>
              <a:rPr lang="en-US" sz="1500" dirty="0"/>
              <a:t>Challenges:</a:t>
            </a:r>
          </a:p>
          <a:p>
            <a:pPr marL="742950" lvl="1" indent="-285750">
              <a:lnSpc>
                <a:spcPct val="95000"/>
              </a:lnSpc>
              <a:buFont typeface="Wingdings" panose="05000000000000000000" pitchFamily="2" charset="2"/>
              <a:buChar char="§"/>
            </a:pPr>
            <a:r>
              <a:rPr lang="en-US" sz="1500" dirty="0"/>
              <a:t>Benchmark experiments with the codes are only partially in the regime ITER will operate: semi-detachment, seeding, wall clearance, etc.</a:t>
            </a:r>
          </a:p>
          <a:p>
            <a:pPr marL="742950" lvl="1" indent="-285750">
              <a:lnSpc>
                <a:spcPct val="95000"/>
              </a:lnSpc>
              <a:buFont typeface="Wingdings" panose="05000000000000000000" pitchFamily="2" charset="2"/>
              <a:buChar char="§"/>
            </a:pPr>
            <a:r>
              <a:rPr lang="en-US" sz="1500" dirty="0"/>
              <a:t>Benchmark experiments only in a few cases with full set of data from spectroscopy and post-mortem analysis for ONE plasma</a:t>
            </a:r>
          </a:p>
          <a:p>
            <a:pPr marL="742950" lvl="1" indent="-285750">
              <a:lnSpc>
                <a:spcPct val="95000"/>
              </a:lnSpc>
              <a:buFont typeface="Wingdings" panose="05000000000000000000" pitchFamily="2" charset="2"/>
              <a:buChar char="§"/>
            </a:pPr>
            <a:r>
              <a:rPr lang="en-US" sz="1500" dirty="0"/>
              <a:t>Physics processes in ITER might be in different operational corner: CXN vs. impurity ions vs. plasma ions in first wall / limiters</a:t>
            </a:r>
          </a:p>
        </p:txBody>
      </p:sp>
      <p:pic>
        <p:nvPicPr>
          <p:cNvPr id="20" name="Grafik 19" descr="Bildschirmausschnitt">
            <a:extLst>
              <a:ext uri="{FF2B5EF4-FFF2-40B4-BE49-F238E27FC236}">
                <a16:creationId xmlns:a16="http://schemas.microsoft.com/office/drawing/2014/main" id="{AD74CAC5-4478-E444-1C34-8007588A271D}"/>
              </a:ext>
            </a:extLst>
          </p:cNvPr>
          <p:cNvPicPr>
            <a:picLocks noChangeAspect="1"/>
          </p:cNvPicPr>
          <p:nvPr/>
        </p:nvPicPr>
        <p:blipFill rotWithShape="1">
          <a:blip r:embed="rId3">
            <a:extLst>
              <a:ext uri="{28A0092B-C50C-407E-A947-70E740481C1C}">
                <a14:useLocalDpi xmlns:a14="http://schemas.microsoft.com/office/drawing/2010/main" val="0"/>
              </a:ext>
            </a:extLst>
          </a:blip>
          <a:srcRect t="3196"/>
          <a:stretch/>
        </p:blipFill>
        <p:spPr>
          <a:xfrm>
            <a:off x="9451685" y="2630344"/>
            <a:ext cx="2275070" cy="2729524"/>
          </a:xfrm>
          <a:prstGeom prst="rect">
            <a:avLst/>
          </a:prstGeom>
        </p:spPr>
      </p:pic>
      <p:pic>
        <p:nvPicPr>
          <p:cNvPr id="21" name="Grafik 20" descr="Bildschirmausschnitt">
            <a:extLst>
              <a:ext uri="{FF2B5EF4-FFF2-40B4-BE49-F238E27FC236}">
                <a16:creationId xmlns:a16="http://schemas.microsoft.com/office/drawing/2014/main" id="{D79DD74D-2319-DC3B-233A-85D557D4AE9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465"/>
          <a:stretch/>
        </p:blipFill>
        <p:spPr>
          <a:xfrm>
            <a:off x="6325903" y="2661671"/>
            <a:ext cx="2656297" cy="2707330"/>
          </a:xfrm>
          <a:prstGeom prst="rect">
            <a:avLst/>
          </a:prstGeom>
        </p:spPr>
      </p:pic>
      <p:sp>
        <p:nvSpPr>
          <p:cNvPr id="23" name="Textfeld 22">
            <a:extLst>
              <a:ext uri="{FF2B5EF4-FFF2-40B4-BE49-F238E27FC236}">
                <a16:creationId xmlns:a16="http://schemas.microsoft.com/office/drawing/2014/main" id="{F1FA92A0-21B1-6FAA-A225-0C3E8F62A188}"/>
              </a:ext>
            </a:extLst>
          </p:cNvPr>
          <p:cNvSpPr txBox="1"/>
          <p:nvPr/>
        </p:nvSpPr>
        <p:spPr>
          <a:xfrm>
            <a:off x="7178821" y="2352410"/>
            <a:ext cx="4118692" cy="369332"/>
          </a:xfrm>
          <a:prstGeom prst="rect">
            <a:avLst/>
          </a:prstGeom>
          <a:noFill/>
        </p:spPr>
        <p:txBody>
          <a:bodyPr wrap="none" rtlCol="0">
            <a:spAutoFit/>
          </a:bodyPr>
          <a:lstStyle/>
          <a:p>
            <a:pPr algn="l"/>
            <a:r>
              <a:rPr lang="de-DE" b="1" dirty="0"/>
              <a:t>Be/W vs. </a:t>
            </a:r>
            <a:r>
              <a:rPr lang="de-DE" b="1" dirty="0" err="1"/>
              <a:t>Full</a:t>
            </a:r>
            <a:r>
              <a:rPr lang="de-DE" b="1" dirty="0"/>
              <a:t>-W ITER with SOLPS/ERO2.0</a:t>
            </a:r>
          </a:p>
        </p:txBody>
      </p:sp>
      <p:sp>
        <p:nvSpPr>
          <p:cNvPr id="24" name="Textfeld 23">
            <a:extLst>
              <a:ext uri="{FF2B5EF4-FFF2-40B4-BE49-F238E27FC236}">
                <a16:creationId xmlns:a16="http://schemas.microsoft.com/office/drawing/2014/main" id="{2F48E8A9-7F35-19D2-5B81-B75CA7D3D1A0}"/>
              </a:ext>
            </a:extLst>
          </p:cNvPr>
          <p:cNvSpPr txBox="1"/>
          <p:nvPr/>
        </p:nvSpPr>
        <p:spPr>
          <a:xfrm>
            <a:off x="254852" y="5586757"/>
            <a:ext cx="11568169" cy="750205"/>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sz="1500" dirty="0"/>
              <a:t>Focus on CXN implementation in the codes (poloidal, energy, angular resolved) for JET and beyond =&gt; H. Kumpulainen in SP D</a:t>
            </a:r>
          </a:p>
          <a:p>
            <a:pPr marL="285750" indent="-285750" algn="l">
              <a:lnSpc>
                <a:spcPct val="95000"/>
              </a:lnSpc>
              <a:buFont typeface="Wingdings" panose="05000000000000000000" pitchFamily="2" charset="2"/>
              <a:buChar char="§"/>
            </a:pPr>
            <a:r>
              <a:rPr lang="en-US" sz="1500" dirty="0"/>
              <a:t>Benchmark on experiments with manipulators and materials with different energy threshold positioned at different radial position (with TE)</a:t>
            </a:r>
          </a:p>
          <a:p>
            <a:pPr marL="285750" indent="-285750" algn="l">
              <a:lnSpc>
                <a:spcPct val="95000"/>
              </a:lnSpc>
              <a:buFont typeface="Wingdings" panose="05000000000000000000" pitchFamily="2" charset="2"/>
              <a:buChar char="§"/>
            </a:pPr>
            <a:r>
              <a:rPr lang="en-US" sz="1500" dirty="0"/>
              <a:t>Need of an AUG &amp; WEST reference experiment in semi-detached operation and material samples (AUG with “closed” divertor)</a:t>
            </a:r>
          </a:p>
        </p:txBody>
      </p:sp>
    </p:spTree>
    <p:extLst>
      <p:ext uri="{BB962C8B-B14F-4D97-AF65-F5344CB8AC3E}">
        <p14:creationId xmlns:p14="http://schemas.microsoft.com/office/powerpoint/2010/main" val="184573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94CAA-0363-C462-B2D7-4BC94777FFE8}"/>
              </a:ext>
            </a:extLst>
          </p:cNvPr>
          <p:cNvSpPr>
            <a:spLocks noGrp="1"/>
          </p:cNvSpPr>
          <p:nvPr>
            <p:ph type="title"/>
          </p:nvPr>
        </p:nvSpPr>
        <p:spPr/>
        <p:txBody>
          <a:bodyPr/>
          <a:lstStyle/>
          <a:p>
            <a:r>
              <a:rPr lang="de-DE" dirty="0"/>
              <a:t>ERO </a:t>
            </a:r>
            <a:r>
              <a:rPr lang="de-DE" dirty="0" err="1"/>
              <a:t>simulations</a:t>
            </a:r>
            <a:r>
              <a:rPr lang="de-DE" dirty="0"/>
              <a:t> </a:t>
            </a:r>
            <a:r>
              <a:rPr lang="de-DE" dirty="0" err="1"/>
              <a:t>of</a:t>
            </a:r>
            <a:r>
              <a:rPr lang="de-DE" dirty="0"/>
              <a:t> </a:t>
            </a:r>
            <a:r>
              <a:rPr lang="de-DE" dirty="0" err="1"/>
              <a:t>limiter</a:t>
            </a:r>
            <a:r>
              <a:rPr lang="de-DE" dirty="0"/>
              <a:t> </a:t>
            </a:r>
            <a:r>
              <a:rPr lang="de-DE" dirty="0" err="1"/>
              <a:t>start-up</a:t>
            </a:r>
            <a:r>
              <a:rPr lang="de-DE" dirty="0"/>
              <a:t> </a:t>
            </a:r>
            <a:r>
              <a:rPr lang="de-DE" dirty="0" err="1"/>
              <a:t>conditions</a:t>
            </a:r>
            <a:r>
              <a:rPr lang="de-DE" dirty="0"/>
              <a:t> in ITER</a:t>
            </a:r>
          </a:p>
        </p:txBody>
      </p:sp>
      <p:sp>
        <p:nvSpPr>
          <p:cNvPr id="4" name="Fußzeilenplatzhalter 3">
            <a:extLst>
              <a:ext uri="{FF2B5EF4-FFF2-40B4-BE49-F238E27FC236}">
                <a16:creationId xmlns:a16="http://schemas.microsoft.com/office/drawing/2014/main" id="{5C83E25E-9949-8857-FA73-09478B56972B}"/>
              </a:ext>
            </a:extLst>
          </p:cNvPr>
          <p:cNvSpPr>
            <a:spLocks noGrp="1"/>
          </p:cNvSpPr>
          <p:nvPr>
            <p:ph type="ftr" sz="quarter" idx="11"/>
          </p:nvPr>
        </p:nvSpPr>
        <p:spPr/>
        <p:txBody>
          <a:bodyPr/>
          <a:lstStyle/>
          <a:p>
            <a:r>
              <a:rPr lang="en-GB">
                <a:solidFill>
                  <a:prstClr val="white"/>
                </a:solidFill>
              </a:rPr>
              <a:t>Sebastijan Brezinsek| Joint Technical Meeting of WPTE/PWIE on PWI in full-W devices | 19.09.2024 | Aix-en-Provence</a:t>
            </a:r>
            <a:endParaRPr lang="en-GB" dirty="0">
              <a:solidFill>
                <a:prstClr val="white"/>
              </a:solidFill>
            </a:endParaRPr>
          </a:p>
        </p:txBody>
      </p:sp>
      <p:sp>
        <p:nvSpPr>
          <p:cNvPr id="5" name="Foliennummernplatzhalter 4">
            <a:extLst>
              <a:ext uri="{FF2B5EF4-FFF2-40B4-BE49-F238E27FC236}">
                <a16:creationId xmlns:a16="http://schemas.microsoft.com/office/drawing/2014/main" id="{0BD21228-05BE-A210-79D6-8E45253CA3A9}"/>
              </a:ext>
            </a:extLst>
          </p:cNvPr>
          <p:cNvSpPr>
            <a:spLocks noGrp="1"/>
          </p:cNvSpPr>
          <p:nvPr>
            <p:ph type="sldNum" sz="quarter" idx="12"/>
          </p:nvPr>
        </p:nvSpPr>
        <p:spPr/>
        <p:txBody>
          <a:bodyPr/>
          <a:lstStyle/>
          <a:p>
            <a:fld id="{6A6D9FA1-99C7-4910-8E32-B85D378B0060}" type="slidenum">
              <a:rPr lang="en-GB" smtClean="0">
                <a:solidFill>
                  <a:prstClr val="white"/>
                </a:solidFill>
              </a:rPr>
              <a:pPr/>
              <a:t>6</a:t>
            </a:fld>
            <a:endParaRPr lang="en-GB" dirty="0">
              <a:solidFill>
                <a:prstClr val="white"/>
              </a:solidFill>
            </a:endParaRPr>
          </a:p>
        </p:txBody>
      </p:sp>
      <p:pic>
        <p:nvPicPr>
          <p:cNvPr id="7" name="Grafik 6">
            <a:extLst>
              <a:ext uri="{FF2B5EF4-FFF2-40B4-BE49-F238E27FC236}">
                <a16:creationId xmlns:a16="http://schemas.microsoft.com/office/drawing/2014/main" id="{4B2F9EAF-0BB8-60A6-10DB-A43202425ECC}"/>
              </a:ext>
            </a:extLst>
          </p:cNvPr>
          <p:cNvPicPr>
            <a:picLocks noChangeAspect="1"/>
          </p:cNvPicPr>
          <p:nvPr/>
        </p:nvPicPr>
        <p:blipFill>
          <a:blip r:embed="rId2"/>
          <a:stretch>
            <a:fillRect/>
          </a:stretch>
        </p:blipFill>
        <p:spPr>
          <a:xfrm>
            <a:off x="258946" y="2489606"/>
            <a:ext cx="6192977" cy="3785535"/>
          </a:xfrm>
          <a:prstGeom prst="rect">
            <a:avLst/>
          </a:prstGeom>
        </p:spPr>
      </p:pic>
      <p:pic>
        <p:nvPicPr>
          <p:cNvPr id="9" name="Grafik 8">
            <a:extLst>
              <a:ext uri="{FF2B5EF4-FFF2-40B4-BE49-F238E27FC236}">
                <a16:creationId xmlns:a16="http://schemas.microsoft.com/office/drawing/2014/main" id="{0183DBD8-3E00-F243-2941-2BC2CE438812}"/>
              </a:ext>
            </a:extLst>
          </p:cNvPr>
          <p:cNvPicPr>
            <a:picLocks noChangeAspect="1"/>
          </p:cNvPicPr>
          <p:nvPr/>
        </p:nvPicPr>
        <p:blipFill>
          <a:blip r:embed="rId3"/>
          <a:srcRect b="76430"/>
          <a:stretch/>
        </p:blipFill>
        <p:spPr>
          <a:xfrm>
            <a:off x="7137176" y="3713278"/>
            <a:ext cx="4657092" cy="478400"/>
          </a:xfrm>
          <a:prstGeom prst="rect">
            <a:avLst/>
          </a:prstGeom>
        </p:spPr>
      </p:pic>
      <p:pic>
        <p:nvPicPr>
          <p:cNvPr id="11" name="Grafik 10">
            <a:extLst>
              <a:ext uri="{FF2B5EF4-FFF2-40B4-BE49-F238E27FC236}">
                <a16:creationId xmlns:a16="http://schemas.microsoft.com/office/drawing/2014/main" id="{95043A49-71C6-69AB-B6A2-C978B9098504}"/>
              </a:ext>
            </a:extLst>
          </p:cNvPr>
          <p:cNvPicPr>
            <a:picLocks noChangeAspect="1"/>
          </p:cNvPicPr>
          <p:nvPr/>
        </p:nvPicPr>
        <p:blipFill>
          <a:blip r:embed="rId4"/>
          <a:stretch>
            <a:fillRect/>
          </a:stretch>
        </p:blipFill>
        <p:spPr>
          <a:xfrm>
            <a:off x="6891422" y="3317606"/>
            <a:ext cx="5148599" cy="292730"/>
          </a:xfrm>
          <a:prstGeom prst="rect">
            <a:avLst/>
          </a:prstGeom>
        </p:spPr>
      </p:pic>
      <p:sp>
        <p:nvSpPr>
          <p:cNvPr id="12" name="Textfeld 11">
            <a:extLst>
              <a:ext uri="{FF2B5EF4-FFF2-40B4-BE49-F238E27FC236}">
                <a16:creationId xmlns:a16="http://schemas.microsoft.com/office/drawing/2014/main" id="{6CD7DF91-A9FE-B47A-9F9B-235C529C791F}"/>
              </a:ext>
            </a:extLst>
          </p:cNvPr>
          <p:cNvSpPr txBox="1"/>
          <p:nvPr/>
        </p:nvSpPr>
        <p:spPr>
          <a:xfrm>
            <a:off x="360040" y="747695"/>
            <a:ext cx="6599110" cy="1598130"/>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marL="285750" indent="-285750" algn="l">
              <a:lnSpc>
                <a:spcPct val="95000"/>
              </a:lnSpc>
              <a:buFont typeface="Wingdings" panose="05000000000000000000" pitchFamily="2" charset="2"/>
              <a:buChar char="§"/>
            </a:pPr>
            <a:r>
              <a:rPr lang="en-US" sz="1500" dirty="0"/>
              <a:t>Critical ITER question regarding W start-up addressed </a:t>
            </a:r>
          </a:p>
          <a:p>
            <a:pPr marL="742950" lvl="1" indent="-285750">
              <a:lnSpc>
                <a:spcPct val="95000"/>
              </a:lnSpc>
              <a:buFont typeface="Wingdings" panose="05000000000000000000" pitchFamily="2" charset="2"/>
              <a:buChar char="§"/>
            </a:pPr>
            <a:r>
              <a:rPr lang="en-US" sz="1500" dirty="0"/>
              <a:t>EAST experiments early 2024 </a:t>
            </a:r>
          </a:p>
          <a:p>
            <a:pPr marL="742950" lvl="1" indent="-285750">
              <a:lnSpc>
                <a:spcPct val="95000"/>
              </a:lnSpc>
              <a:buFont typeface="Wingdings" panose="05000000000000000000" pitchFamily="2" charset="2"/>
              <a:buChar char="§"/>
            </a:pPr>
            <a:r>
              <a:rPr lang="en-US" sz="1500" dirty="0"/>
              <a:t>ITER used EAST data to indicate self-regulation of W (as seen in TEXTOR)</a:t>
            </a:r>
          </a:p>
          <a:p>
            <a:pPr marL="742950" lvl="1" indent="-285750">
              <a:lnSpc>
                <a:spcPct val="95000"/>
              </a:lnSpc>
              <a:buFont typeface="Wingdings" panose="05000000000000000000" pitchFamily="2" charset="2"/>
              <a:buChar char="§"/>
            </a:pPr>
            <a:r>
              <a:rPr lang="en-US" sz="1500" dirty="0"/>
              <a:t>ERO simulations of start-up conditions (using symmetry assumptions)</a:t>
            </a:r>
          </a:p>
          <a:p>
            <a:pPr lvl="1">
              <a:lnSpc>
                <a:spcPct val="95000"/>
              </a:lnSpc>
            </a:pPr>
            <a:r>
              <a:rPr lang="en-US" sz="1500" dirty="0"/>
              <a:t>      to determine the gross/net W erosion and prompt redeposition factor</a:t>
            </a:r>
          </a:p>
          <a:p>
            <a:pPr marL="742950" lvl="1" indent="-285750">
              <a:lnSpc>
                <a:spcPct val="95000"/>
              </a:lnSpc>
              <a:buFont typeface="Symbol" panose="05050102010706020507" pitchFamily="18" charset="2"/>
              <a:buChar char="Þ"/>
            </a:pPr>
            <a:r>
              <a:rPr lang="en-GB" sz="1400" dirty="0">
                <a:solidFill>
                  <a:srgbClr val="FF0000"/>
                </a:solidFill>
                <a:latin typeface="Arial" panose="020B0604020202020204" pitchFamily="34" charset="0"/>
                <a:cs typeface="Arial" panose="020B0604020202020204" pitchFamily="34" charset="0"/>
              </a:rPr>
              <a:t>Provision of benchmark data from well-diagnosed limiter plasmas in WEST or AUG with good spectroscopy and plasma background</a:t>
            </a:r>
          </a:p>
        </p:txBody>
      </p:sp>
      <p:pic>
        <p:nvPicPr>
          <p:cNvPr id="13" name="Grafik 12">
            <a:extLst>
              <a:ext uri="{FF2B5EF4-FFF2-40B4-BE49-F238E27FC236}">
                <a16:creationId xmlns:a16="http://schemas.microsoft.com/office/drawing/2014/main" id="{6DD6AB7A-DD89-6986-E176-43D84014339E}"/>
              </a:ext>
            </a:extLst>
          </p:cNvPr>
          <p:cNvPicPr>
            <a:picLocks noChangeAspect="1"/>
          </p:cNvPicPr>
          <p:nvPr/>
        </p:nvPicPr>
        <p:blipFill>
          <a:blip r:embed="rId3"/>
          <a:srcRect t="22440"/>
          <a:stretch/>
        </p:blipFill>
        <p:spPr>
          <a:xfrm>
            <a:off x="7137176" y="3992484"/>
            <a:ext cx="4657092" cy="1574238"/>
          </a:xfrm>
          <a:prstGeom prst="rect">
            <a:avLst/>
          </a:prstGeom>
        </p:spPr>
      </p:pic>
      <p:sp>
        <p:nvSpPr>
          <p:cNvPr id="14" name="Textfeld 13">
            <a:extLst>
              <a:ext uri="{FF2B5EF4-FFF2-40B4-BE49-F238E27FC236}">
                <a16:creationId xmlns:a16="http://schemas.microsoft.com/office/drawing/2014/main" id="{91CE16BC-4DA7-993C-E071-ADFDA5EA2AE7}"/>
              </a:ext>
            </a:extLst>
          </p:cNvPr>
          <p:cNvSpPr txBox="1"/>
          <p:nvPr/>
        </p:nvSpPr>
        <p:spPr>
          <a:xfrm>
            <a:off x="9920371" y="5578162"/>
            <a:ext cx="1298625" cy="267766"/>
          </a:xfrm>
          <a:prstGeom prst="rect">
            <a:avLst/>
          </a:prstGeom>
          <a:noFill/>
        </p:spPr>
        <p:txBody>
          <a:bodyPr wrap="none" rtlCol="0">
            <a:spAutoFit/>
          </a:bodyPr>
          <a:lstStyle/>
          <a:p>
            <a:pPr>
              <a:lnSpc>
                <a:spcPct val="95000"/>
              </a:lnSpc>
            </a:pPr>
            <a:r>
              <a:rPr lang="de-DE" sz="1200" b="1" dirty="0"/>
              <a:t>A. Kirschner et al.</a:t>
            </a:r>
          </a:p>
        </p:txBody>
      </p:sp>
    </p:spTree>
    <p:extLst>
      <p:ext uri="{BB962C8B-B14F-4D97-AF65-F5344CB8AC3E}">
        <p14:creationId xmlns:p14="http://schemas.microsoft.com/office/powerpoint/2010/main" val="768109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432E6-1DD8-A4C0-6529-F7B6020DD2F0}"/>
              </a:ext>
            </a:extLst>
          </p:cNvPr>
          <p:cNvSpPr>
            <a:spLocks noGrp="1"/>
          </p:cNvSpPr>
          <p:nvPr>
            <p:ph type="title"/>
          </p:nvPr>
        </p:nvSpPr>
        <p:spPr>
          <a:xfrm>
            <a:off x="825624" y="192515"/>
            <a:ext cx="11289081" cy="457200"/>
          </a:xfrm>
        </p:spPr>
        <p:txBody>
          <a:bodyPr/>
          <a:lstStyle/>
          <a:p>
            <a:r>
              <a:rPr lang="en-GB" sz="2600" dirty="0"/>
              <a:t>PSI-2 spectroscopic studies: Angular and Energy Distribution of sputtered W </a:t>
            </a:r>
          </a:p>
        </p:txBody>
      </p:sp>
      <p:sp>
        <p:nvSpPr>
          <p:cNvPr id="4" name="Fußzeilenplatzhalter 3">
            <a:extLst>
              <a:ext uri="{FF2B5EF4-FFF2-40B4-BE49-F238E27FC236}">
                <a16:creationId xmlns:a16="http://schemas.microsoft.com/office/drawing/2014/main" id="{6470A68D-3E1B-220B-D11E-F8050455E6B2}"/>
              </a:ext>
            </a:extLst>
          </p:cNvPr>
          <p:cNvSpPr>
            <a:spLocks noGrp="1"/>
          </p:cNvSpPr>
          <p:nvPr>
            <p:ph type="ftr" sz="quarter" idx="11"/>
          </p:nvPr>
        </p:nvSpPr>
        <p:spPr/>
        <p:txBody>
          <a:bodyPr/>
          <a:lstStyle/>
          <a:p>
            <a:r>
              <a:rPr lang="en-GB">
                <a:solidFill>
                  <a:prstClr val="white"/>
                </a:solidFill>
              </a:rPr>
              <a:t>Sebastijan Brezinsek| Joint Technical Meeting of WPTE/PWIE on PWI in full-W devices | 19.09.2024 | Aix-en-Provence</a:t>
            </a:r>
            <a:endParaRPr lang="en-GB" dirty="0">
              <a:solidFill>
                <a:prstClr val="white"/>
              </a:solidFill>
            </a:endParaRPr>
          </a:p>
        </p:txBody>
      </p:sp>
      <p:sp>
        <p:nvSpPr>
          <p:cNvPr id="5" name="Foliennummernplatzhalter 4">
            <a:extLst>
              <a:ext uri="{FF2B5EF4-FFF2-40B4-BE49-F238E27FC236}">
                <a16:creationId xmlns:a16="http://schemas.microsoft.com/office/drawing/2014/main" id="{44A57F14-2044-0AB3-2D6A-5C84818B625A}"/>
              </a:ext>
            </a:extLst>
          </p:cNvPr>
          <p:cNvSpPr>
            <a:spLocks noGrp="1"/>
          </p:cNvSpPr>
          <p:nvPr>
            <p:ph type="sldNum" sz="quarter" idx="12"/>
          </p:nvPr>
        </p:nvSpPr>
        <p:spPr/>
        <p:txBody>
          <a:bodyPr/>
          <a:lstStyle/>
          <a:p>
            <a:fld id="{6A6D9FA1-99C7-4910-8E32-B85D378B0060}" type="slidenum">
              <a:rPr lang="en-GB" smtClean="0">
                <a:solidFill>
                  <a:prstClr val="white"/>
                </a:solidFill>
              </a:rPr>
              <a:pPr/>
              <a:t>7</a:t>
            </a:fld>
            <a:endParaRPr lang="en-GB" dirty="0">
              <a:solidFill>
                <a:prstClr val="white"/>
              </a:solidFill>
            </a:endParaRPr>
          </a:p>
        </p:txBody>
      </p:sp>
      <p:sp>
        <p:nvSpPr>
          <p:cNvPr id="49" name="Textfeld 48">
            <a:extLst>
              <a:ext uri="{FF2B5EF4-FFF2-40B4-BE49-F238E27FC236}">
                <a16:creationId xmlns:a16="http://schemas.microsoft.com/office/drawing/2014/main" id="{46279DB6-9B95-790B-CDA1-5BD6B7038830}"/>
              </a:ext>
            </a:extLst>
          </p:cNvPr>
          <p:cNvSpPr txBox="1"/>
          <p:nvPr/>
        </p:nvSpPr>
        <p:spPr>
          <a:xfrm>
            <a:off x="2208660" y="5826059"/>
            <a:ext cx="1222707" cy="267766"/>
          </a:xfrm>
          <a:prstGeom prst="rect">
            <a:avLst/>
          </a:prstGeom>
          <a:noFill/>
        </p:spPr>
        <p:txBody>
          <a:bodyPr wrap="none" rtlCol="0">
            <a:spAutoFit/>
          </a:bodyPr>
          <a:lstStyle/>
          <a:p>
            <a:pPr>
              <a:lnSpc>
                <a:spcPct val="95000"/>
              </a:lnSpc>
            </a:pPr>
            <a:r>
              <a:rPr lang="de-DE" sz="1200" b="1" dirty="0"/>
              <a:t>M. Sackers et al.</a:t>
            </a:r>
          </a:p>
        </p:txBody>
      </p:sp>
      <p:pic>
        <p:nvPicPr>
          <p:cNvPr id="50" name="Grafik 49">
            <a:extLst>
              <a:ext uri="{FF2B5EF4-FFF2-40B4-BE49-F238E27FC236}">
                <a16:creationId xmlns:a16="http://schemas.microsoft.com/office/drawing/2014/main" id="{F522C206-F03D-050F-7AD8-64219EEA72AD}"/>
              </a:ext>
            </a:extLst>
          </p:cNvPr>
          <p:cNvPicPr>
            <a:picLocks noChangeAspect="1"/>
          </p:cNvPicPr>
          <p:nvPr/>
        </p:nvPicPr>
        <p:blipFill>
          <a:blip r:embed="rId2"/>
          <a:stretch>
            <a:fillRect/>
          </a:stretch>
        </p:blipFill>
        <p:spPr>
          <a:xfrm>
            <a:off x="77663" y="3544798"/>
            <a:ext cx="2742351" cy="2326101"/>
          </a:xfrm>
          <a:prstGeom prst="rect">
            <a:avLst/>
          </a:prstGeom>
        </p:spPr>
      </p:pic>
      <p:pic>
        <p:nvPicPr>
          <p:cNvPr id="52" name="Grafik 51">
            <a:extLst>
              <a:ext uri="{FF2B5EF4-FFF2-40B4-BE49-F238E27FC236}">
                <a16:creationId xmlns:a16="http://schemas.microsoft.com/office/drawing/2014/main" id="{C2E54200-348B-C21B-83F3-D654D6A5D05B}"/>
              </a:ext>
            </a:extLst>
          </p:cNvPr>
          <p:cNvPicPr>
            <a:picLocks noChangeAspect="1"/>
          </p:cNvPicPr>
          <p:nvPr/>
        </p:nvPicPr>
        <p:blipFill>
          <a:blip r:embed="rId3"/>
          <a:stretch>
            <a:fillRect/>
          </a:stretch>
        </p:blipFill>
        <p:spPr>
          <a:xfrm>
            <a:off x="2951321" y="3590276"/>
            <a:ext cx="2527405" cy="2223630"/>
          </a:xfrm>
          <a:prstGeom prst="rect">
            <a:avLst/>
          </a:prstGeom>
        </p:spPr>
      </p:pic>
      <p:pic>
        <p:nvPicPr>
          <p:cNvPr id="54" name="Grafik 53">
            <a:extLst>
              <a:ext uri="{FF2B5EF4-FFF2-40B4-BE49-F238E27FC236}">
                <a16:creationId xmlns:a16="http://schemas.microsoft.com/office/drawing/2014/main" id="{1E170CB7-A928-5D13-A090-95DCF65FC76E}"/>
              </a:ext>
            </a:extLst>
          </p:cNvPr>
          <p:cNvPicPr>
            <a:picLocks noChangeAspect="1"/>
          </p:cNvPicPr>
          <p:nvPr/>
        </p:nvPicPr>
        <p:blipFill>
          <a:blip r:embed="rId4"/>
          <a:stretch>
            <a:fillRect/>
          </a:stretch>
        </p:blipFill>
        <p:spPr>
          <a:xfrm>
            <a:off x="594857" y="1030039"/>
            <a:ext cx="3587966" cy="2240586"/>
          </a:xfrm>
          <a:prstGeom prst="rect">
            <a:avLst/>
          </a:prstGeom>
        </p:spPr>
      </p:pic>
      <p:sp>
        <p:nvSpPr>
          <p:cNvPr id="55" name="Textfeld 54">
            <a:extLst>
              <a:ext uri="{FF2B5EF4-FFF2-40B4-BE49-F238E27FC236}">
                <a16:creationId xmlns:a16="http://schemas.microsoft.com/office/drawing/2014/main" id="{30AF69B5-8922-6BC3-B19A-86FEABE1F357}"/>
              </a:ext>
            </a:extLst>
          </p:cNvPr>
          <p:cNvSpPr txBox="1"/>
          <p:nvPr/>
        </p:nvSpPr>
        <p:spPr>
          <a:xfrm>
            <a:off x="4798577" y="795604"/>
            <a:ext cx="7031979" cy="2431435"/>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GB" sz="1600" dirty="0">
                <a:latin typeface="Arial" panose="020B0604020202020204" pitchFamily="34" charset="0"/>
                <a:cs typeface="Arial" panose="020B0604020202020204" pitchFamily="34" charset="0"/>
              </a:rPr>
              <a:t>PSI-2 is used to study basic physics question and processes related to W</a:t>
            </a:r>
          </a:p>
          <a:p>
            <a:pPr marL="285750" indent="-285750" algn="l">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Spectra from different W crystal structures: poly-, mono (100) and (111) </a:t>
            </a:r>
          </a:p>
          <a:p>
            <a:pPr marL="285750" indent="-285750" algn="l">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Energy/velocity (VDF) and angular distribution function (ADF) of sputtered tungsten via Doppler-emission model  </a:t>
            </a:r>
          </a:p>
          <a:p>
            <a:pPr marL="285750" indent="-285750" algn="l">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Benchmark of W atomic data and of sputtering codes (MD, TRIM, etc..)</a:t>
            </a:r>
          </a:p>
          <a:p>
            <a:pPr marL="285750" indent="-285750" algn="l">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Time-resolved W morphology change documentation</a:t>
            </a:r>
          </a:p>
          <a:p>
            <a:pPr marL="285750" indent="-285750" algn="l">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Benchmark to ERO2.0 simulations for single cases of manifold of plasmas,  but usually, </a:t>
            </a:r>
            <a:r>
              <a:rPr lang="en-GB" sz="1600" dirty="0" err="1">
                <a:latin typeface="Arial" panose="020B0604020202020204" pitchFamily="34" charset="0"/>
                <a:cs typeface="Arial" panose="020B0604020202020204" pitchFamily="34" charset="0"/>
              </a:rPr>
              <a:t>Ar</a:t>
            </a:r>
            <a:r>
              <a:rPr lang="en-GB" sz="1600" dirty="0">
                <a:latin typeface="Arial" panose="020B0604020202020204" pitchFamily="34" charset="0"/>
                <a:cs typeface="Arial" panose="020B0604020202020204" pitchFamily="34" charset="0"/>
              </a:rPr>
              <a:t> or He plasmas as W sputtering too low with D! </a:t>
            </a:r>
          </a:p>
          <a:p>
            <a:pPr marL="285750" indent="-285750" algn="l">
              <a:lnSpc>
                <a:spcPct val="95000"/>
              </a:lnSpc>
              <a:buFont typeface="Symbol" panose="05050102010706020507" pitchFamily="18" charset="2"/>
              <a:buChar char="Þ"/>
            </a:pPr>
            <a:r>
              <a:rPr lang="en-GB" sz="1600" dirty="0">
                <a:solidFill>
                  <a:srgbClr val="FF0000"/>
                </a:solidFill>
                <a:latin typeface="Arial" panose="020B0604020202020204" pitchFamily="34" charset="0"/>
                <a:cs typeface="Arial" panose="020B0604020202020204" pitchFamily="34" charset="0"/>
              </a:rPr>
              <a:t>Validate properties of actual W material pre- and post-tokamak exposure </a:t>
            </a:r>
          </a:p>
          <a:p>
            <a:pPr algn="l">
              <a:lnSpc>
                <a:spcPct val="95000"/>
              </a:lnSpc>
            </a:pPr>
            <a:r>
              <a:rPr lang="en-GB" sz="1600" dirty="0">
                <a:solidFill>
                  <a:srgbClr val="FF0000"/>
                </a:solidFill>
                <a:latin typeface="Arial" panose="020B0604020202020204" pitchFamily="34" charset="0"/>
                <a:cs typeface="Arial" panose="020B0604020202020204" pitchFamily="34" charset="0"/>
              </a:rPr>
              <a:t>     and check impact on global W migration date in simulation codes</a:t>
            </a:r>
          </a:p>
        </p:txBody>
      </p:sp>
      <p:sp>
        <p:nvSpPr>
          <p:cNvPr id="56" name="Textfeld 55">
            <a:extLst>
              <a:ext uri="{FF2B5EF4-FFF2-40B4-BE49-F238E27FC236}">
                <a16:creationId xmlns:a16="http://schemas.microsoft.com/office/drawing/2014/main" id="{5CEC6441-B0CF-26A1-932C-2C155C70903C}"/>
              </a:ext>
            </a:extLst>
          </p:cNvPr>
          <p:cNvSpPr txBox="1"/>
          <p:nvPr/>
        </p:nvSpPr>
        <p:spPr>
          <a:xfrm>
            <a:off x="505697" y="3197053"/>
            <a:ext cx="3257815" cy="307777"/>
          </a:xfrm>
          <a:prstGeom prst="rect">
            <a:avLst/>
          </a:prstGeom>
          <a:noFill/>
        </p:spPr>
        <p:txBody>
          <a:bodyPr wrap="none" rtlCol="0">
            <a:spAutoFit/>
          </a:bodyPr>
          <a:lstStyle/>
          <a:p>
            <a:pPr algn="l"/>
            <a:r>
              <a:rPr lang="de-DE" sz="1400" b="1" dirty="0"/>
              <a:t>5 </a:t>
            </a:r>
            <a:r>
              <a:rPr lang="de-DE" sz="1400" b="1" dirty="0" err="1"/>
              <a:t>lines</a:t>
            </a:r>
            <a:r>
              <a:rPr lang="de-DE" sz="1400" b="1" dirty="0"/>
              <a:t> </a:t>
            </a:r>
            <a:r>
              <a:rPr lang="de-DE" sz="1400" b="1" dirty="0" err="1"/>
              <a:t>of</a:t>
            </a:r>
            <a:r>
              <a:rPr lang="de-DE" sz="1400" b="1" dirty="0"/>
              <a:t> </a:t>
            </a:r>
            <a:r>
              <a:rPr lang="de-DE" sz="1400" b="1" dirty="0" err="1"/>
              <a:t>sight</a:t>
            </a:r>
            <a:r>
              <a:rPr lang="de-DE" sz="1400" b="1" dirty="0"/>
              <a:t> an multiple </a:t>
            </a:r>
            <a:r>
              <a:rPr lang="de-DE" sz="1400" b="1" dirty="0" err="1"/>
              <a:t>spectrometers</a:t>
            </a:r>
            <a:endParaRPr lang="de-DE" sz="1400" b="1" dirty="0"/>
          </a:p>
        </p:txBody>
      </p:sp>
      <p:sp>
        <p:nvSpPr>
          <p:cNvPr id="58" name="Textfeld 57">
            <a:extLst>
              <a:ext uri="{FF2B5EF4-FFF2-40B4-BE49-F238E27FC236}">
                <a16:creationId xmlns:a16="http://schemas.microsoft.com/office/drawing/2014/main" id="{A0143A4B-F27A-6FDE-9B5F-C1029C525DD9}"/>
              </a:ext>
            </a:extLst>
          </p:cNvPr>
          <p:cNvSpPr txBox="1"/>
          <p:nvPr/>
        </p:nvSpPr>
        <p:spPr>
          <a:xfrm>
            <a:off x="682571" y="671292"/>
            <a:ext cx="3412537" cy="307777"/>
          </a:xfrm>
          <a:prstGeom prst="rect">
            <a:avLst/>
          </a:prstGeom>
          <a:noFill/>
        </p:spPr>
        <p:txBody>
          <a:bodyPr wrap="none" rtlCol="0">
            <a:spAutoFit/>
          </a:bodyPr>
          <a:lstStyle/>
          <a:p>
            <a:pPr algn="l"/>
            <a:r>
              <a:rPr lang="de-DE" sz="1400" b="1" dirty="0"/>
              <a:t>PSI-2 </a:t>
            </a:r>
            <a:r>
              <a:rPr lang="de-DE" sz="1400" b="1" dirty="0" err="1"/>
              <a:t>arrangement</a:t>
            </a:r>
            <a:r>
              <a:rPr lang="de-DE" sz="1400" b="1" dirty="0"/>
              <a:t> </a:t>
            </a:r>
            <a:r>
              <a:rPr lang="de-DE" sz="1400" b="1" dirty="0" err="1"/>
              <a:t>for</a:t>
            </a:r>
            <a:r>
              <a:rPr lang="de-DE" sz="1400" b="1" dirty="0"/>
              <a:t> </a:t>
            </a:r>
            <a:r>
              <a:rPr lang="de-DE" sz="1400" b="1" dirty="0" err="1"/>
              <a:t>gross</a:t>
            </a:r>
            <a:r>
              <a:rPr lang="de-DE" sz="1400" b="1" dirty="0"/>
              <a:t> </a:t>
            </a:r>
            <a:r>
              <a:rPr lang="de-DE" sz="1400" b="1" dirty="0" err="1"/>
              <a:t>erosion</a:t>
            </a:r>
            <a:r>
              <a:rPr lang="de-DE" sz="1400" b="1" dirty="0"/>
              <a:t> </a:t>
            </a:r>
            <a:r>
              <a:rPr lang="de-DE" sz="1400" b="1" dirty="0" err="1"/>
              <a:t>studies</a:t>
            </a:r>
            <a:endParaRPr lang="de-DE" sz="1400" b="1" dirty="0"/>
          </a:p>
        </p:txBody>
      </p:sp>
      <p:sp>
        <p:nvSpPr>
          <p:cNvPr id="59" name="Textfeld 58">
            <a:extLst>
              <a:ext uri="{FF2B5EF4-FFF2-40B4-BE49-F238E27FC236}">
                <a16:creationId xmlns:a16="http://schemas.microsoft.com/office/drawing/2014/main" id="{A949310B-F7E0-EC37-5968-689CD7EB8C36}"/>
              </a:ext>
            </a:extLst>
          </p:cNvPr>
          <p:cNvSpPr txBox="1"/>
          <p:nvPr/>
        </p:nvSpPr>
        <p:spPr>
          <a:xfrm>
            <a:off x="313849" y="6024536"/>
            <a:ext cx="5863208" cy="307777"/>
          </a:xfrm>
          <a:prstGeom prst="rect">
            <a:avLst/>
          </a:prstGeom>
          <a:noFill/>
        </p:spPr>
        <p:txBody>
          <a:bodyPr wrap="none" rtlCol="0">
            <a:spAutoFit/>
          </a:bodyPr>
          <a:lstStyle/>
          <a:p>
            <a:pPr algn="l"/>
            <a:r>
              <a:rPr lang="de-DE" sz="1400" b="1" dirty="0"/>
              <a:t>Note: in PSI-2 </a:t>
            </a:r>
            <a:r>
              <a:rPr lang="de-DE" sz="1400" b="1" dirty="0" err="1"/>
              <a:t>as</a:t>
            </a:r>
            <a:r>
              <a:rPr lang="de-DE" sz="1400" b="1" dirty="0"/>
              <a:t> in GYM, </a:t>
            </a:r>
            <a:r>
              <a:rPr lang="de-DE" sz="1400" b="1" dirty="0" err="1"/>
              <a:t>the</a:t>
            </a:r>
            <a:r>
              <a:rPr lang="de-DE" sz="1400" b="1" dirty="0"/>
              <a:t> </a:t>
            </a:r>
            <a:r>
              <a:rPr lang="de-DE" sz="1400" b="1" dirty="0" err="1"/>
              <a:t>majority</a:t>
            </a:r>
            <a:r>
              <a:rPr lang="de-DE" sz="1400" b="1" dirty="0"/>
              <a:t> </a:t>
            </a:r>
            <a:r>
              <a:rPr lang="de-DE" sz="1400" b="1" dirty="0" err="1"/>
              <a:t>of</a:t>
            </a:r>
            <a:r>
              <a:rPr lang="de-DE" sz="1400" b="1" dirty="0"/>
              <a:t> W </a:t>
            </a:r>
            <a:r>
              <a:rPr lang="de-DE" sz="1400" b="1" dirty="0" err="1"/>
              <a:t>escapes</a:t>
            </a:r>
            <a:r>
              <a:rPr lang="de-DE" sz="1400" b="1" dirty="0"/>
              <a:t> </a:t>
            </a:r>
            <a:r>
              <a:rPr lang="de-DE" sz="1400" b="1" dirty="0" err="1"/>
              <a:t>from</a:t>
            </a:r>
            <a:r>
              <a:rPr lang="de-DE" sz="1400" b="1" dirty="0"/>
              <a:t> </a:t>
            </a:r>
            <a:r>
              <a:rPr lang="de-DE" sz="1400" b="1" dirty="0" err="1"/>
              <a:t>the</a:t>
            </a:r>
            <a:r>
              <a:rPr lang="de-DE" sz="1400" b="1" dirty="0"/>
              <a:t> </a:t>
            </a:r>
            <a:r>
              <a:rPr lang="de-DE" sz="1400" b="1" dirty="0" err="1"/>
              <a:t>plasma</a:t>
            </a:r>
            <a:r>
              <a:rPr lang="de-DE" sz="1400" b="1" dirty="0"/>
              <a:t> </a:t>
            </a:r>
            <a:r>
              <a:rPr lang="de-DE" sz="1400" b="1" dirty="0" err="1"/>
              <a:t>column</a:t>
            </a:r>
            <a:endParaRPr lang="de-DE" sz="1400" b="1" dirty="0"/>
          </a:p>
        </p:txBody>
      </p:sp>
      <p:pic>
        <p:nvPicPr>
          <p:cNvPr id="60" name="Grafik 59">
            <a:extLst>
              <a:ext uri="{FF2B5EF4-FFF2-40B4-BE49-F238E27FC236}">
                <a16:creationId xmlns:a16="http://schemas.microsoft.com/office/drawing/2014/main" id="{A61F0350-5C8D-B825-B889-D96AFB309B17}"/>
              </a:ext>
            </a:extLst>
          </p:cNvPr>
          <p:cNvPicPr>
            <a:picLocks noChangeAspect="1"/>
          </p:cNvPicPr>
          <p:nvPr/>
        </p:nvPicPr>
        <p:blipFill>
          <a:blip r:embed="rId5"/>
          <a:stretch>
            <a:fillRect/>
          </a:stretch>
        </p:blipFill>
        <p:spPr>
          <a:xfrm>
            <a:off x="5999201" y="3585149"/>
            <a:ext cx="5092439" cy="2134406"/>
          </a:xfrm>
          <a:prstGeom prst="rect">
            <a:avLst/>
          </a:prstGeom>
        </p:spPr>
      </p:pic>
      <p:sp>
        <p:nvSpPr>
          <p:cNvPr id="61" name="TextBox 9">
            <a:extLst>
              <a:ext uri="{FF2B5EF4-FFF2-40B4-BE49-F238E27FC236}">
                <a16:creationId xmlns:a16="http://schemas.microsoft.com/office/drawing/2014/main" id="{C482288F-F034-5C91-328E-A605320BF7B6}"/>
              </a:ext>
            </a:extLst>
          </p:cNvPr>
          <p:cNvSpPr txBox="1"/>
          <p:nvPr/>
        </p:nvSpPr>
        <p:spPr>
          <a:xfrm>
            <a:off x="6981208" y="3854829"/>
            <a:ext cx="1564213" cy="355482"/>
          </a:xfrm>
          <a:prstGeom prst="rect">
            <a:avLst/>
          </a:prstGeom>
          <a:noFill/>
        </p:spPr>
        <p:txBody>
          <a:bodyPr wrap="square" rtlCol="0">
            <a:spAutoFit/>
          </a:bodyPr>
          <a:lstStyle/>
          <a:p>
            <a:pPr algn="l">
              <a:lnSpc>
                <a:spcPct val="95000"/>
              </a:lnSpc>
            </a:pPr>
            <a:r>
              <a:rPr lang="de-DE" dirty="0">
                <a:latin typeface="Arial" panose="020B0604020202020204" pitchFamily="34" charset="0"/>
                <a:cs typeface="Arial" panose="020B0604020202020204" pitchFamily="34" charset="0"/>
              </a:rPr>
              <a:t>WI at 498 </a:t>
            </a:r>
            <a:r>
              <a:rPr lang="de-DE" dirty="0" err="1">
                <a:latin typeface="Arial" panose="020B0604020202020204" pitchFamily="34" charset="0"/>
                <a:cs typeface="Arial" panose="020B0604020202020204" pitchFamily="34" charset="0"/>
              </a:rPr>
              <a:t>nm</a:t>
            </a:r>
            <a:endParaRPr lang="en-US" dirty="0" err="1">
              <a:latin typeface="Arial" panose="020B0604020202020204" pitchFamily="34" charset="0"/>
              <a:cs typeface="Arial" panose="020B0604020202020204" pitchFamily="34" charset="0"/>
            </a:endParaRPr>
          </a:p>
        </p:txBody>
      </p:sp>
      <p:sp>
        <p:nvSpPr>
          <p:cNvPr id="62" name="Textfeld 61">
            <a:extLst>
              <a:ext uri="{FF2B5EF4-FFF2-40B4-BE49-F238E27FC236}">
                <a16:creationId xmlns:a16="http://schemas.microsoft.com/office/drawing/2014/main" id="{640EFCD2-AEFE-E3AC-00B5-330F9ED426BE}"/>
              </a:ext>
            </a:extLst>
          </p:cNvPr>
          <p:cNvSpPr txBox="1"/>
          <p:nvPr/>
        </p:nvSpPr>
        <p:spPr>
          <a:xfrm>
            <a:off x="6392492" y="6045681"/>
            <a:ext cx="5332614" cy="307777"/>
          </a:xfrm>
          <a:prstGeom prst="rect">
            <a:avLst/>
          </a:prstGeom>
          <a:noFill/>
        </p:spPr>
        <p:txBody>
          <a:bodyPr wrap="none" rtlCol="0">
            <a:spAutoFit/>
          </a:bodyPr>
          <a:lstStyle/>
          <a:p>
            <a:pPr algn="l"/>
            <a:r>
              <a:rPr lang="de-DE" sz="1400" b="1" dirty="0" err="1"/>
              <a:t>Difference</a:t>
            </a:r>
            <a:r>
              <a:rPr lang="de-DE" sz="1400" b="1" dirty="0"/>
              <a:t> in W </a:t>
            </a:r>
            <a:r>
              <a:rPr lang="de-DE" sz="1400" b="1" dirty="0" err="1"/>
              <a:t>erosion</a:t>
            </a:r>
            <a:r>
              <a:rPr lang="de-DE" sz="1400" b="1" dirty="0"/>
              <a:t> </a:t>
            </a:r>
            <a:r>
              <a:rPr lang="de-DE" sz="1400" b="1" dirty="0" err="1"/>
              <a:t>yields</a:t>
            </a:r>
            <a:r>
              <a:rPr lang="de-DE" sz="1400" b="1" dirty="0"/>
              <a:t>  </a:t>
            </a:r>
            <a:r>
              <a:rPr lang="de-DE" sz="1400" b="1" dirty="0" err="1"/>
              <a:t>only</a:t>
            </a:r>
            <a:r>
              <a:rPr lang="de-DE" sz="1400" b="1" dirty="0"/>
              <a:t> 25% in </a:t>
            </a:r>
            <a:r>
              <a:rPr lang="de-DE" sz="1400" b="1" dirty="0" err="1"/>
              <a:t>energy</a:t>
            </a:r>
            <a:r>
              <a:rPr lang="de-DE" sz="1400" b="1" dirty="0"/>
              <a:t> </a:t>
            </a:r>
            <a:r>
              <a:rPr lang="de-DE" sz="1400" b="1" dirty="0" err="1"/>
              <a:t>range</a:t>
            </a:r>
            <a:r>
              <a:rPr lang="de-DE" sz="1400" b="1" dirty="0"/>
              <a:t> </a:t>
            </a:r>
            <a:r>
              <a:rPr lang="de-DE" sz="1400" b="1" dirty="0" err="1"/>
              <a:t>of</a:t>
            </a:r>
            <a:r>
              <a:rPr lang="de-DE" sz="1400" b="1" dirty="0"/>
              <a:t> 60-160 eV</a:t>
            </a:r>
          </a:p>
        </p:txBody>
      </p:sp>
      <p:sp>
        <p:nvSpPr>
          <p:cNvPr id="63" name="Textfeld 62">
            <a:extLst>
              <a:ext uri="{FF2B5EF4-FFF2-40B4-BE49-F238E27FC236}">
                <a16:creationId xmlns:a16="http://schemas.microsoft.com/office/drawing/2014/main" id="{99BE8EEB-41F9-C073-BE15-8253A798411F}"/>
              </a:ext>
            </a:extLst>
          </p:cNvPr>
          <p:cNvSpPr txBox="1"/>
          <p:nvPr/>
        </p:nvSpPr>
        <p:spPr>
          <a:xfrm>
            <a:off x="8405810" y="5783189"/>
            <a:ext cx="1285288" cy="267766"/>
          </a:xfrm>
          <a:prstGeom prst="rect">
            <a:avLst/>
          </a:prstGeom>
          <a:noFill/>
        </p:spPr>
        <p:txBody>
          <a:bodyPr wrap="none" rtlCol="0">
            <a:spAutoFit/>
          </a:bodyPr>
          <a:lstStyle/>
          <a:p>
            <a:pPr>
              <a:lnSpc>
                <a:spcPct val="95000"/>
              </a:lnSpc>
            </a:pPr>
            <a:r>
              <a:rPr lang="de-DE" sz="1200" b="1" dirty="0"/>
              <a:t>O. Marchuk et al.</a:t>
            </a:r>
          </a:p>
        </p:txBody>
      </p:sp>
    </p:spTree>
    <p:extLst>
      <p:ext uri="{BB962C8B-B14F-4D97-AF65-F5344CB8AC3E}">
        <p14:creationId xmlns:p14="http://schemas.microsoft.com/office/powerpoint/2010/main" val="2771918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5432E6-1DD8-A4C0-6529-F7B6020DD2F0}"/>
              </a:ext>
            </a:extLst>
          </p:cNvPr>
          <p:cNvSpPr>
            <a:spLocks noGrp="1"/>
          </p:cNvSpPr>
          <p:nvPr>
            <p:ph type="title"/>
          </p:nvPr>
        </p:nvSpPr>
        <p:spPr>
          <a:xfrm>
            <a:off x="825624" y="192515"/>
            <a:ext cx="11289081" cy="457200"/>
          </a:xfrm>
        </p:spPr>
        <p:txBody>
          <a:bodyPr/>
          <a:lstStyle/>
          <a:p>
            <a:r>
              <a:rPr lang="en-GB" sz="2600" dirty="0"/>
              <a:t>PSI-2 spectroscopic studies: Collision-radiative models for W</a:t>
            </a:r>
          </a:p>
        </p:txBody>
      </p:sp>
      <p:sp>
        <p:nvSpPr>
          <p:cNvPr id="4" name="Fußzeilenplatzhalter 3">
            <a:extLst>
              <a:ext uri="{FF2B5EF4-FFF2-40B4-BE49-F238E27FC236}">
                <a16:creationId xmlns:a16="http://schemas.microsoft.com/office/drawing/2014/main" id="{6470A68D-3E1B-220B-D11E-F8050455E6B2}"/>
              </a:ext>
            </a:extLst>
          </p:cNvPr>
          <p:cNvSpPr>
            <a:spLocks noGrp="1"/>
          </p:cNvSpPr>
          <p:nvPr>
            <p:ph type="ftr" sz="quarter" idx="11"/>
          </p:nvPr>
        </p:nvSpPr>
        <p:spPr/>
        <p:txBody>
          <a:bodyPr/>
          <a:lstStyle/>
          <a:p>
            <a:r>
              <a:rPr lang="en-GB">
                <a:solidFill>
                  <a:prstClr val="white"/>
                </a:solidFill>
              </a:rPr>
              <a:t>Sebastijan Brezinsek| Joint Technical Meeting of WPTE/PWIE on PWI in full-W devices | 19.09.2024 | Aix-en-Provence</a:t>
            </a:r>
            <a:endParaRPr lang="en-GB" dirty="0">
              <a:solidFill>
                <a:prstClr val="white"/>
              </a:solidFill>
            </a:endParaRPr>
          </a:p>
        </p:txBody>
      </p:sp>
      <p:sp>
        <p:nvSpPr>
          <p:cNvPr id="5" name="Foliennummernplatzhalter 4">
            <a:extLst>
              <a:ext uri="{FF2B5EF4-FFF2-40B4-BE49-F238E27FC236}">
                <a16:creationId xmlns:a16="http://schemas.microsoft.com/office/drawing/2014/main" id="{44A57F14-2044-0AB3-2D6A-5C84818B625A}"/>
              </a:ext>
            </a:extLst>
          </p:cNvPr>
          <p:cNvSpPr>
            <a:spLocks noGrp="1"/>
          </p:cNvSpPr>
          <p:nvPr>
            <p:ph type="sldNum" sz="quarter" idx="12"/>
          </p:nvPr>
        </p:nvSpPr>
        <p:spPr/>
        <p:txBody>
          <a:bodyPr/>
          <a:lstStyle/>
          <a:p>
            <a:fld id="{6A6D9FA1-99C7-4910-8E32-B85D378B0060}" type="slidenum">
              <a:rPr lang="en-GB" smtClean="0">
                <a:solidFill>
                  <a:prstClr val="white"/>
                </a:solidFill>
              </a:rPr>
              <a:pPr/>
              <a:t>8</a:t>
            </a:fld>
            <a:endParaRPr lang="en-GB" dirty="0">
              <a:solidFill>
                <a:prstClr val="white"/>
              </a:solidFill>
            </a:endParaRPr>
          </a:p>
        </p:txBody>
      </p:sp>
      <p:sp>
        <p:nvSpPr>
          <p:cNvPr id="55" name="Textfeld 54">
            <a:extLst>
              <a:ext uri="{FF2B5EF4-FFF2-40B4-BE49-F238E27FC236}">
                <a16:creationId xmlns:a16="http://schemas.microsoft.com/office/drawing/2014/main" id="{30AF69B5-8922-6BC3-B19A-86FEABE1F357}"/>
              </a:ext>
            </a:extLst>
          </p:cNvPr>
          <p:cNvSpPr txBox="1"/>
          <p:nvPr/>
        </p:nvSpPr>
        <p:spPr>
          <a:xfrm>
            <a:off x="4436369" y="710311"/>
            <a:ext cx="7678336" cy="2431435"/>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GB" sz="1600" dirty="0">
                <a:latin typeface="Arial" panose="020B0604020202020204" pitchFamily="34" charset="0"/>
                <a:cs typeface="Arial" panose="020B0604020202020204" pitchFamily="34" charset="0"/>
              </a:rPr>
              <a:t>PSI-2 is used to study basic physics question and processes related to W</a:t>
            </a:r>
          </a:p>
          <a:p>
            <a:pPr marL="285750" indent="-285750" algn="l">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Further test of atomic data for WI and WII (e.g. ADAS, &amp; Auburn) </a:t>
            </a:r>
          </a:p>
          <a:p>
            <a:pPr marL="285750" indent="-285750" algn="l">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Identify suitable lines beyond W I=400.8nm and WII=434.8nm in visible range</a:t>
            </a:r>
          </a:p>
          <a:p>
            <a:pPr marL="285750" indent="-285750" algn="l">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Role of ground state population vs. </a:t>
            </a:r>
            <a:r>
              <a:rPr lang="en-GB" sz="1600" dirty="0" err="1">
                <a:latin typeface="Arial" panose="020B0604020202020204" pitchFamily="34" charset="0"/>
                <a:cs typeface="Arial" panose="020B0604020202020204" pitchFamily="34" charset="0"/>
              </a:rPr>
              <a:t>metastables</a:t>
            </a:r>
            <a:r>
              <a:rPr lang="en-GB" sz="1600" dirty="0">
                <a:latin typeface="Arial" panose="020B0604020202020204" pitchFamily="34" charset="0"/>
                <a:cs typeface="Arial" panose="020B0604020202020204" pitchFamily="34" charset="0"/>
              </a:rPr>
              <a:t> </a:t>
            </a:r>
          </a:p>
          <a:p>
            <a:pPr marL="285750" indent="-285750" algn="l">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Complex ground state population in W</a:t>
            </a:r>
          </a:p>
          <a:p>
            <a:pPr marL="742950" lvl="1" indent="-285750">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In TEXTOR population in different levels found</a:t>
            </a:r>
          </a:p>
          <a:p>
            <a:pPr marL="742950" lvl="1" indent="-285750">
              <a:lnSpc>
                <a:spcPct val="95000"/>
              </a:lnSpc>
              <a:buFont typeface="Wingdings" panose="05000000000000000000" pitchFamily="2" charset="2"/>
              <a:buChar char="§"/>
            </a:pPr>
            <a:r>
              <a:rPr lang="en-GB" sz="1600" dirty="0">
                <a:latin typeface="Arial" panose="020B0604020202020204" pitchFamily="34" charset="0"/>
                <a:cs typeface="Arial" panose="020B0604020202020204" pitchFamily="34" charset="0"/>
              </a:rPr>
              <a:t>In PSI-2 predominantly in the </a:t>
            </a:r>
            <a:r>
              <a:rPr lang="en-GB" sz="1600" baseline="30000" dirty="0">
                <a:latin typeface="Arial" panose="020B0604020202020204" pitchFamily="34" charset="0"/>
                <a:cs typeface="Arial" panose="020B0604020202020204" pitchFamily="34" charset="0"/>
              </a:rPr>
              <a:t>5</a:t>
            </a:r>
            <a:r>
              <a:rPr lang="en-GB" sz="1600" dirty="0">
                <a:latin typeface="Arial" panose="020B0604020202020204" pitchFamily="34" charset="0"/>
                <a:cs typeface="Arial" panose="020B0604020202020204" pitchFamily="34" charset="0"/>
              </a:rPr>
              <a:t>D</a:t>
            </a:r>
            <a:r>
              <a:rPr lang="en-GB" sz="1600" baseline="-25000" dirty="0">
                <a:latin typeface="Arial" panose="020B0604020202020204" pitchFamily="34" charset="0"/>
                <a:cs typeface="Arial" panose="020B0604020202020204" pitchFamily="34" charset="0"/>
              </a:rPr>
              <a:t>0</a:t>
            </a:r>
            <a:r>
              <a:rPr lang="en-GB" sz="1600" dirty="0">
                <a:latin typeface="Arial" panose="020B0604020202020204" pitchFamily="34" charset="0"/>
                <a:cs typeface="Arial" panose="020B0604020202020204" pitchFamily="34" charset="0"/>
              </a:rPr>
              <a:t> ground state</a:t>
            </a:r>
          </a:p>
          <a:p>
            <a:pPr marL="285750" indent="-285750" algn="l">
              <a:lnSpc>
                <a:spcPct val="95000"/>
              </a:lnSpc>
              <a:buFont typeface="Symbol" panose="05050102010706020507" pitchFamily="18" charset="2"/>
              <a:buChar char="Þ"/>
            </a:pPr>
            <a:r>
              <a:rPr lang="en-GB" sz="1600" dirty="0">
                <a:solidFill>
                  <a:srgbClr val="FF0000"/>
                </a:solidFill>
                <a:latin typeface="Arial" panose="020B0604020202020204" pitchFamily="34" charset="0"/>
                <a:cs typeface="Arial" panose="020B0604020202020204" pitchFamily="34" charset="0"/>
              </a:rPr>
              <a:t>Considering new experiments with W(CO)</a:t>
            </a:r>
            <a:r>
              <a:rPr lang="en-GB" sz="1600" baseline="-25000" dirty="0">
                <a:solidFill>
                  <a:srgbClr val="FF0000"/>
                </a:solidFill>
                <a:latin typeface="Arial" panose="020B0604020202020204" pitchFamily="34" charset="0"/>
                <a:cs typeface="Arial" panose="020B0604020202020204" pitchFamily="34" charset="0"/>
              </a:rPr>
              <a:t>6 </a:t>
            </a:r>
            <a:r>
              <a:rPr lang="en-GB" sz="1600" dirty="0">
                <a:solidFill>
                  <a:srgbClr val="FF0000"/>
                </a:solidFill>
                <a:latin typeface="Arial" panose="020B0604020202020204" pitchFamily="34" charset="0"/>
                <a:cs typeface="Arial" panose="020B0604020202020204" pitchFamily="34" charset="0"/>
              </a:rPr>
              <a:t>evaporation like by Steinbrink et al.</a:t>
            </a:r>
          </a:p>
          <a:p>
            <a:pPr marL="285750" indent="-285750" algn="l">
              <a:lnSpc>
                <a:spcPct val="95000"/>
              </a:lnSpc>
              <a:buFont typeface="Symbol" panose="05050102010706020507" pitchFamily="18" charset="2"/>
              <a:buChar char="Þ"/>
            </a:pPr>
            <a:r>
              <a:rPr lang="en-GB" sz="1600" dirty="0">
                <a:solidFill>
                  <a:srgbClr val="FF0000"/>
                </a:solidFill>
                <a:latin typeface="Arial" panose="020B0604020202020204" pitchFamily="34" charset="0"/>
                <a:cs typeface="Arial" panose="020B0604020202020204" pitchFamily="34" charset="0"/>
              </a:rPr>
              <a:t>LIF and TALIF set-up in PSI-2 to measure active absolute densities</a:t>
            </a:r>
          </a:p>
          <a:p>
            <a:pPr marL="285750" indent="-285750" algn="l">
              <a:lnSpc>
                <a:spcPct val="95000"/>
              </a:lnSpc>
              <a:buFont typeface="Symbol" panose="05050102010706020507" pitchFamily="18" charset="2"/>
              <a:buChar char="Þ"/>
            </a:pPr>
            <a:r>
              <a:rPr lang="en-GB" sz="1600" dirty="0">
                <a:solidFill>
                  <a:srgbClr val="FF0000"/>
                </a:solidFill>
                <a:latin typeface="Arial" panose="020B0604020202020204" pitchFamily="34" charset="0"/>
                <a:cs typeface="Arial" panose="020B0604020202020204" pitchFamily="34" charset="0"/>
              </a:rPr>
              <a:t>Validate data for tokamak simulations using W atomic data</a:t>
            </a:r>
          </a:p>
        </p:txBody>
      </p:sp>
      <p:pic>
        <p:nvPicPr>
          <p:cNvPr id="3" name="Grafik 2">
            <a:extLst>
              <a:ext uri="{FF2B5EF4-FFF2-40B4-BE49-F238E27FC236}">
                <a16:creationId xmlns:a16="http://schemas.microsoft.com/office/drawing/2014/main" id="{AC092285-7480-AB35-0BCF-03BBD073F3C7}"/>
              </a:ext>
            </a:extLst>
          </p:cNvPr>
          <p:cNvPicPr>
            <a:picLocks noChangeAspect="1"/>
          </p:cNvPicPr>
          <p:nvPr/>
        </p:nvPicPr>
        <p:blipFill>
          <a:blip r:embed="rId2"/>
          <a:stretch>
            <a:fillRect/>
          </a:stretch>
        </p:blipFill>
        <p:spPr>
          <a:xfrm>
            <a:off x="4436368" y="3352459"/>
            <a:ext cx="3483098" cy="2555439"/>
          </a:xfrm>
          <a:prstGeom prst="rect">
            <a:avLst/>
          </a:prstGeom>
        </p:spPr>
      </p:pic>
      <p:pic>
        <p:nvPicPr>
          <p:cNvPr id="6" name="Grafik 5">
            <a:extLst>
              <a:ext uri="{FF2B5EF4-FFF2-40B4-BE49-F238E27FC236}">
                <a16:creationId xmlns:a16="http://schemas.microsoft.com/office/drawing/2014/main" id="{5E3F6E34-55EF-2D8A-2210-DC62EC390E5A}"/>
              </a:ext>
            </a:extLst>
          </p:cNvPr>
          <p:cNvPicPr>
            <a:picLocks noChangeAspect="1"/>
          </p:cNvPicPr>
          <p:nvPr/>
        </p:nvPicPr>
        <p:blipFill>
          <a:blip r:embed="rId3"/>
          <a:stretch>
            <a:fillRect/>
          </a:stretch>
        </p:blipFill>
        <p:spPr>
          <a:xfrm>
            <a:off x="559146" y="3185444"/>
            <a:ext cx="3128064" cy="3092719"/>
          </a:xfrm>
          <a:prstGeom prst="rect">
            <a:avLst/>
          </a:prstGeom>
        </p:spPr>
      </p:pic>
      <p:pic>
        <p:nvPicPr>
          <p:cNvPr id="8" name="Grafik 7">
            <a:extLst>
              <a:ext uri="{FF2B5EF4-FFF2-40B4-BE49-F238E27FC236}">
                <a16:creationId xmlns:a16="http://schemas.microsoft.com/office/drawing/2014/main" id="{64F08B35-292C-D671-D5FD-6CB5DB0D1190}"/>
              </a:ext>
            </a:extLst>
          </p:cNvPr>
          <p:cNvPicPr>
            <a:picLocks noChangeAspect="1"/>
          </p:cNvPicPr>
          <p:nvPr/>
        </p:nvPicPr>
        <p:blipFill>
          <a:blip r:embed="rId4"/>
          <a:stretch>
            <a:fillRect/>
          </a:stretch>
        </p:blipFill>
        <p:spPr>
          <a:xfrm>
            <a:off x="8442065" y="3261019"/>
            <a:ext cx="3672640" cy="2738321"/>
          </a:xfrm>
          <a:prstGeom prst="rect">
            <a:avLst/>
          </a:prstGeom>
        </p:spPr>
      </p:pic>
      <p:sp>
        <p:nvSpPr>
          <p:cNvPr id="9" name="Textfeld 8">
            <a:extLst>
              <a:ext uri="{FF2B5EF4-FFF2-40B4-BE49-F238E27FC236}">
                <a16:creationId xmlns:a16="http://schemas.microsoft.com/office/drawing/2014/main" id="{DFB60A0B-EC09-3DB7-5ECA-6B3EF3B0694B}"/>
              </a:ext>
            </a:extLst>
          </p:cNvPr>
          <p:cNvSpPr txBox="1"/>
          <p:nvPr/>
        </p:nvSpPr>
        <p:spPr>
          <a:xfrm>
            <a:off x="9771315" y="6091890"/>
            <a:ext cx="1917897" cy="276999"/>
          </a:xfrm>
          <a:prstGeom prst="rect">
            <a:avLst/>
          </a:prstGeom>
          <a:noFill/>
        </p:spPr>
        <p:txBody>
          <a:bodyPr wrap="none" rtlCol="0">
            <a:spAutoFit/>
          </a:bodyPr>
          <a:lstStyle/>
          <a:p>
            <a:pPr algn="l"/>
            <a:r>
              <a:rPr lang="de-DE" sz="1200" b="1" dirty="0"/>
              <a:t>S. Brezinsek Phys. </a:t>
            </a:r>
            <a:r>
              <a:rPr lang="de-DE" sz="1200" b="1" dirty="0" err="1"/>
              <a:t>Scr</a:t>
            </a:r>
            <a:r>
              <a:rPr lang="de-DE" sz="1200" b="1" dirty="0"/>
              <a:t>. 2017</a:t>
            </a:r>
          </a:p>
        </p:txBody>
      </p:sp>
      <p:sp>
        <p:nvSpPr>
          <p:cNvPr id="10" name="Ellipse 9">
            <a:extLst>
              <a:ext uri="{FF2B5EF4-FFF2-40B4-BE49-F238E27FC236}">
                <a16:creationId xmlns:a16="http://schemas.microsoft.com/office/drawing/2014/main" id="{B51BEB69-251B-5DD5-1988-6390A8CB6E73}"/>
              </a:ext>
            </a:extLst>
          </p:cNvPr>
          <p:cNvSpPr/>
          <p:nvPr/>
        </p:nvSpPr>
        <p:spPr>
          <a:xfrm rot="19056785">
            <a:off x="6075953" y="4296557"/>
            <a:ext cx="700894" cy="3009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92028132-2C40-1303-FF66-482F32B8354F}"/>
              </a:ext>
            </a:extLst>
          </p:cNvPr>
          <p:cNvSpPr txBox="1"/>
          <p:nvPr/>
        </p:nvSpPr>
        <p:spPr>
          <a:xfrm>
            <a:off x="1249272" y="6183936"/>
            <a:ext cx="1467068" cy="276999"/>
          </a:xfrm>
          <a:prstGeom prst="rect">
            <a:avLst/>
          </a:prstGeom>
          <a:noFill/>
        </p:spPr>
        <p:txBody>
          <a:bodyPr wrap="none" rtlCol="0">
            <a:spAutoFit/>
          </a:bodyPr>
          <a:lstStyle/>
          <a:p>
            <a:pPr algn="l"/>
            <a:r>
              <a:rPr lang="de-DE" sz="1200" b="1" dirty="0"/>
              <a:t>S. Ertmer </a:t>
            </a:r>
            <a:r>
              <a:rPr lang="de-DE" sz="1200" b="1" dirty="0" err="1"/>
              <a:t>phd</a:t>
            </a:r>
            <a:r>
              <a:rPr lang="de-DE" sz="1200" b="1" dirty="0"/>
              <a:t> </a:t>
            </a:r>
            <a:r>
              <a:rPr lang="de-DE" sz="1200" b="1" dirty="0" err="1"/>
              <a:t>thesis</a:t>
            </a:r>
            <a:endParaRPr lang="de-DE" sz="1200" b="1" dirty="0"/>
          </a:p>
        </p:txBody>
      </p:sp>
      <p:pic>
        <p:nvPicPr>
          <p:cNvPr id="12" name="Grafik 11">
            <a:extLst>
              <a:ext uri="{FF2B5EF4-FFF2-40B4-BE49-F238E27FC236}">
                <a16:creationId xmlns:a16="http://schemas.microsoft.com/office/drawing/2014/main" id="{B5ED6E7C-CF7A-0985-669E-C0096149B4A6}"/>
              </a:ext>
            </a:extLst>
          </p:cNvPr>
          <p:cNvPicPr>
            <a:picLocks noChangeAspect="1"/>
          </p:cNvPicPr>
          <p:nvPr/>
        </p:nvPicPr>
        <p:blipFill>
          <a:blip r:embed="rId5"/>
          <a:stretch>
            <a:fillRect/>
          </a:stretch>
        </p:blipFill>
        <p:spPr>
          <a:xfrm>
            <a:off x="594857" y="1030039"/>
            <a:ext cx="3587966" cy="2240586"/>
          </a:xfrm>
          <a:prstGeom prst="rect">
            <a:avLst/>
          </a:prstGeom>
        </p:spPr>
      </p:pic>
      <p:sp>
        <p:nvSpPr>
          <p:cNvPr id="13" name="Textfeld 12">
            <a:extLst>
              <a:ext uri="{FF2B5EF4-FFF2-40B4-BE49-F238E27FC236}">
                <a16:creationId xmlns:a16="http://schemas.microsoft.com/office/drawing/2014/main" id="{1101F937-F9C5-0418-DD62-2B192E40704A}"/>
              </a:ext>
            </a:extLst>
          </p:cNvPr>
          <p:cNvSpPr txBox="1"/>
          <p:nvPr/>
        </p:nvSpPr>
        <p:spPr>
          <a:xfrm>
            <a:off x="682571" y="671292"/>
            <a:ext cx="559769" cy="307777"/>
          </a:xfrm>
          <a:prstGeom prst="rect">
            <a:avLst/>
          </a:prstGeom>
          <a:noFill/>
        </p:spPr>
        <p:txBody>
          <a:bodyPr wrap="none" rtlCol="0">
            <a:spAutoFit/>
          </a:bodyPr>
          <a:lstStyle/>
          <a:p>
            <a:pPr algn="l"/>
            <a:r>
              <a:rPr lang="de-DE" sz="1400" b="1" dirty="0"/>
              <a:t>PSI-2</a:t>
            </a:r>
          </a:p>
        </p:txBody>
      </p:sp>
      <p:sp>
        <p:nvSpPr>
          <p:cNvPr id="14" name="Textfeld 13">
            <a:extLst>
              <a:ext uri="{FF2B5EF4-FFF2-40B4-BE49-F238E27FC236}">
                <a16:creationId xmlns:a16="http://schemas.microsoft.com/office/drawing/2014/main" id="{D7F4DFD1-FD9A-A4E1-3478-F60BF39F254C}"/>
              </a:ext>
            </a:extLst>
          </p:cNvPr>
          <p:cNvSpPr txBox="1"/>
          <p:nvPr/>
        </p:nvSpPr>
        <p:spPr>
          <a:xfrm>
            <a:off x="5353496" y="5953390"/>
            <a:ext cx="2021131" cy="276999"/>
          </a:xfrm>
          <a:prstGeom prst="rect">
            <a:avLst/>
          </a:prstGeom>
          <a:noFill/>
        </p:spPr>
        <p:txBody>
          <a:bodyPr wrap="none" rtlCol="0">
            <a:spAutoFit/>
          </a:bodyPr>
          <a:lstStyle/>
          <a:p>
            <a:pPr algn="l"/>
            <a:r>
              <a:rPr lang="de-DE" sz="1200" b="1" dirty="0" err="1"/>
              <a:t>Grotian</a:t>
            </a:r>
            <a:r>
              <a:rPr lang="de-DE" sz="1200" b="1" dirty="0"/>
              <a:t> </a:t>
            </a:r>
            <a:r>
              <a:rPr lang="de-DE" sz="1200" b="1" dirty="0" err="1"/>
              <a:t>diagramm</a:t>
            </a:r>
            <a:r>
              <a:rPr lang="de-DE" sz="1200" b="1" dirty="0"/>
              <a:t> </a:t>
            </a:r>
            <a:r>
              <a:rPr lang="de-DE" sz="1200" b="1" dirty="0" err="1"/>
              <a:t>from</a:t>
            </a:r>
            <a:r>
              <a:rPr lang="de-DE" sz="1200" b="1" dirty="0"/>
              <a:t> NIST</a:t>
            </a:r>
          </a:p>
        </p:txBody>
      </p:sp>
    </p:spTree>
    <p:extLst>
      <p:ext uri="{BB962C8B-B14F-4D97-AF65-F5344CB8AC3E}">
        <p14:creationId xmlns:p14="http://schemas.microsoft.com/office/powerpoint/2010/main" val="2588432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51AC2-6383-BE79-39FE-0276BDA57780}"/>
              </a:ext>
            </a:extLst>
          </p:cNvPr>
          <p:cNvSpPr>
            <a:spLocks noGrp="1"/>
          </p:cNvSpPr>
          <p:nvPr>
            <p:ph type="title"/>
          </p:nvPr>
        </p:nvSpPr>
        <p:spPr/>
        <p:txBody>
          <a:bodyPr/>
          <a:lstStyle/>
          <a:p>
            <a:r>
              <a:rPr lang="de-DE" dirty="0"/>
              <a:t>MAGNUM-PSI: Simulation </a:t>
            </a:r>
            <a:r>
              <a:rPr lang="de-DE" dirty="0" err="1"/>
              <a:t>of</a:t>
            </a:r>
            <a:r>
              <a:rPr lang="de-DE" dirty="0"/>
              <a:t> WEST high </a:t>
            </a:r>
            <a:r>
              <a:rPr lang="de-DE" dirty="0" err="1"/>
              <a:t>fluence</a:t>
            </a:r>
            <a:r>
              <a:rPr lang="de-DE" dirty="0"/>
              <a:t> </a:t>
            </a:r>
            <a:r>
              <a:rPr lang="de-DE" dirty="0" err="1"/>
              <a:t>campaign</a:t>
            </a:r>
            <a:endParaRPr lang="de-DE" dirty="0"/>
          </a:p>
        </p:txBody>
      </p:sp>
      <p:sp>
        <p:nvSpPr>
          <p:cNvPr id="4" name="Fußzeilenplatzhalter 3">
            <a:extLst>
              <a:ext uri="{FF2B5EF4-FFF2-40B4-BE49-F238E27FC236}">
                <a16:creationId xmlns:a16="http://schemas.microsoft.com/office/drawing/2014/main" id="{1F28AC96-38F7-AC3D-E7C2-445DF9C4DA23}"/>
              </a:ext>
            </a:extLst>
          </p:cNvPr>
          <p:cNvSpPr>
            <a:spLocks noGrp="1"/>
          </p:cNvSpPr>
          <p:nvPr>
            <p:ph type="ftr" sz="quarter" idx="11"/>
          </p:nvPr>
        </p:nvSpPr>
        <p:spPr/>
        <p:txBody>
          <a:bodyPr/>
          <a:lstStyle/>
          <a:p>
            <a:r>
              <a:rPr lang="en-GB">
                <a:solidFill>
                  <a:prstClr val="white"/>
                </a:solidFill>
              </a:rPr>
              <a:t>Sebastijan Brezinsek| Joint Technical Meeting of WPTE/PWIE on PWI in full-W devices | 19.09.2024 | Aix-en-Provence</a:t>
            </a:r>
            <a:endParaRPr lang="en-GB" dirty="0">
              <a:solidFill>
                <a:prstClr val="white"/>
              </a:solidFill>
            </a:endParaRPr>
          </a:p>
        </p:txBody>
      </p:sp>
      <p:sp>
        <p:nvSpPr>
          <p:cNvPr id="5" name="Foliennummernplatzhalter 4">
            <a:extLst>
              <a:ext uri="{FF2B5EF4-FFF2-40B4-BE49-F238E27FC236}">
                <a16:creationId xmlns:a16="http://schemas.microsoft.com/office/drawing/2014/main" id="{5707C473-02E9-F181-47DE-D9C79017C6B5}"/>
              </a:ext>
            </a:extLst>
          </p:cNvPr>
          <p:cNvSpPr>
            <a:spLocks noGrp="1"/>
          </p:cNvSpPr>
          <p:nvPr>
            <p:ph type="sldNum" sz="quarter" idx="12"/>
          </p:nvPr>
        </p:nvSpPr>
        <p:spPr/>
        <p:txBody>
          <a:bodyPr/>
          <a:lstStyle/>
          <a:p>
            <a:fld id="{6A6D9FA1-99C7-4910-8E32-B85D378B0060}" type="slidenum">
              <a:rPr lang="en-GB" smtClean="0">
                <a:solidFill>
                  <a:prstClr val="white"/>
                </a:solidFill>
              </a:rPr>
              <a:pPr/>
              <a:t>9</a:t>
            </a:fld>
            <a:endParaRPr lang="en-GB" dirty="0">
              <a:solidFill>
                <a:prstClr val="white"/>
              </a:solidFill>
            </a:endParaRPr>
          </a:p>
        </p:txBody>
      </p:sp>
      <p:pic>
        <p:nvPicPr>
          <p:cNvPr id="7" name="Grafik 6">
            <a:extLst>
              <a:ext uri="{FF2B5EF4-FFF2-40B4-BE49-F238E27FC236}">
                <a16:creationId xmlns:a16="http://schemas.microsoft.com/office/drawing/2014/main" id="{E490E561-1BB7-054E-1596-42BF63F2C532}"/>
              </a:ext>
            </a:extLst>
          </p:cNvPr>
          <p:cNvPicPr>
            <a:picLocks noChangeAspect="1"/>
          </p:cNvPicPr>
          <p:nvPr/>
        </p:nvPicPr>
        <p:blipFill>
          <a:blip r:embed="rId2"/>
          <a:stretch>
            <a:fillRect/>
          </a:stretch>
        </p:blipFill>
        <p:spPr>
          <a:xfrm>
            <a:off x="94408" y="1759761"/>
            <a:ext cx="9108794" cy="4763641"/>
          </a:xfrm>
          <a:prstGeom prst="rect">
            <a:avLst/>
          </a:prstGeom>
        </p:spPr>
      </p:pic>
      <p:sp>
        <p:nvSpPr>
          <p:cNvPr id="8" name="Textfeld 7">
            <a:extLst>
              <a:ext uri="{FF2B5EF4-FFF2-40B4-BE49-F238E27FC236}">
                <a16:creationId xmlns:a16="http://schemas.microsoft.com/office/drawing/2014/main" id="{F1885CDE-6CF9-1BA1-C9C3-1AC0A75DF49C}"/>
              </a:ext>
            </a:extLst>
          </p:cNvPr>
          <p:cNvSpPr txBox="1"/>
          <p:nvPr/>
        </p:nvSpPr>
        <p:spPr>
          <a:xfrm>
            <a:off x="299405" y="749269"/>
            <a:ext cx="11798187" cy="1027974"/>
          </a:xfrm>
          <a:prstGeom prst="rect">
            <a:avLst/>
          </a:prstGeom>
          <a:solidFill>
            <a:schemeClr val="bg1">
              <a:lumMod val="95000"/>
            </a:schemeClr>
          </a:solidFill>
          <a:ln>
            <a:noFill/>
          </a:ln>
          <a:effectLst>
            <a:outerShdw blurRad="50800" dist="38100" dir="2700000" algn="tl" rotWithShape="0">
              <a:prstClr val="black">
                <a:alpha val="40000"/>
              </a:prstClr>
            </a:outerShdw>
          </a:effectLst>
        </p:spPr>
        <p:txBody>
          <a:bodyPr wrap="square" rtlCol="0">
            <a:spAutoFit/>
          </a:bodyPr>
          <a:lstStyle/>
          <a:p>
            <a:pPr algn="l">
              <a:lnSpc>
                <a:spcPct val="95000"/>
              </a:lnSpc>
            </a:pPr>
            <a:r>
              <a:rPr lang="en-GB" sz="1600" dirty="0">
                <a:latin typeface="Arial" panose="020B0604020202020204" pitchFamily="34" charset="0"/>
                <a:cs typeface="Arial" panose="020B0604020202020204" pitchFamily="34" charset="0"/>
              </a:rPr>
              <a:t>MAGNUM-PSI is used to mimic WEST high fluence campaign </a:t>
            </a:r>
          </a:p>
          <a:p>
            <a:pPr marL="285750" indent="-285750" algn="l">
              <a:lnSpc>
                <a:spcPct val="95000"/>
              </a:lnSpc>
              <a:buFont typeface="Wingdings" panose="05000000000000000000" pitchFamily="2" charset="2"/>
              <a:buChar char="§"/>
            </a:pPr>
            <a:r>
              <a:rPr lang="en-GB" sz="1600" dirty="0">
                <a:solidFill>
                  <a:srgbClr val="FF0000"/>
                </a:solidFill>
                <a:latin typeface="Arial" panose="020B0604020202020204" pitchFamily="34" charset="0"/>
                <a:cs typeface="Arial" panose="020B0604020202020204" pitchFamily="34" charset="0"/>
              </a:rPr>
              <a:t>Mimic high W influx from WEST main chamber into W divertor by artificial impurity source</a:t>
            </a:r>
          </a:p>
          <a:p>
            <a:pPr marL="285750" indent="-285750" algn="l">
              <a:lnSpc>
                <a:spcPct val="95000"/>
              </a:lnSpc>
              <a:buFont typeface="Wingdings" panose="05000000000000000000" pitchFamily="2" charset="2"/>
              <a:buChar char="§"/>
            </a:pPr>
            <a:r>
              <a:rPr lang="en-GB" sz="1600" dirty="0">
                <a:solidFill>
                  <a:srgbClr val="FF0000"/>
                </a:solidFill>
                <a:latin typeface="Arial" panose="020B0604020202020204" pitchFamily="34" charset="0"/>
                <a:cs typeface="Arial" panose="020B0604020202020204" pitchFamily="34" charset="0"/>
              </a:rPr>
              <a:t>Test experiments in </a:t>
            </a:r>
            <a:r>
              <a:rPr lang="en-GB" sz="1600" dirty="0" err="1">
                <a:solidFill>
                  <a:srgbClr val="FF0000"/>
                </a:solidFill>
                <a:latin typeface="Arial" panose="020B0604020202020204" pitchFamily="34" charset="0"/>
                <a:cs typeface="Arial" panose="020B0604020202020204" pitchFamily="34" charset="0"/>
              </a:rPr>
              <a:t>Ar</a:t>
            </a:r>
            <a:r>
              <a:rPr lang="en-GB" sz="1600" dirty="0">
                <a:solidFill>
                  <a:srgbClr val="FF0000"/>
                </a:solidFill>
                <a:latin typeface="Arial" panose="020B0604020202020204" pitchFamily="34" charset="0"/>
                <a:cs typeface="Arial" panose="020B0604020202020204" pitchFamily="34" charset="0"/>
              </a:rPr>
              <a:t> plasma to get high W source in plasma</a:t>
            </a:r>
          </a:p>
          <a:p>
            <a:pPr marL="285750" indent="-285750" algn="l">
              <a:lnSpc>
                <a:spcPct val="95000"/>
              </a:lnSpc>
              <a:buFont typeface="Wingdings" panose="05000000000000000000" pitchFamily="2" charset="2"/>
              <a:buChar char="§"/>
            </a:pPr>
            <a:r>
              <a:rPr lang="en-GB" sz="1600" dirty="0">
                <a:solidFill>
                  <a:srgbClr val="FF0000"/>
                </a:solidFill>
                <a:latin typeface="Arial" panose="020B0604020202020204" pitchFamily="34" charset="0"/>
                <a:cs typeface="Arial" panose="020B0604020202020204" pitchFamily="34" charset="0"/>
              </a:rPr>
              <a:t>Final step: try to mimic ITER conditions =&gt; Lower W flux from wall into divertor =&gt; different balance of W erosion/deposition</a:t>
            </a:r>
          </a:p>
        </p:txBody>
      </p:sp>
      <p:pic>
        <p:nvPicPr>
          <p:cNvPr id="9" name="Grafik 8">
            <a:extLst>
              <a:ext uri="{FF2B5EF4-FFF2-40B4-BE49-F238E27FC236}">
                <a16:creationId xmlns:a16="http://schemas.microsoft.com/office/drawing/2014/main" id="{E6E8AD59-E71E-E3C7-959C-B65AFC056331}"/>
              </a:ext>
            </a:extLst>
          </p:cNvPr>
          <p:cNvPicPr>
            <a:picLocks noChangeAspect="1"/>
          </p:cNvPicPr>
          <p:nvPr/>
        </p:nvPicPr>
        <p:blipFill>
          <a:blip r:embed="rId3"/>
          <a:stretch>
            <a:fillRect/>
          </a:stretch>
        </p:blipFill>
        <p:spPr>
          <a:xfrm>
            <a:off x="9843365" y="3754906"/>
            <a:ext cx="1908213" cy="2030144"/>
          </a:xfrm>
          <a:prstGeom prst="rect">
            <a:avLst/>
          </a:prstGeom>
        </p:spPr>
      </p:pic>
      <p:sp>
        <p:nvSpPr>
          <p:cNvPr id="10" name="Textfeld 9">
            <a:extLst>
              <a:ext uri="{FF2B5EF4-FFF2-40B4-BE49-F238E27FC236}">
                <a16:creationId xmlns:a16="http://schemas.microsoft.com/office/drawing/2014/main" id="{93DA020C-0CEF-4498-EF8E-2A49F633980F}"/>
              </a:ext>
            </a:extLst>
          </p:cNvPr>
          <p:cNvSpPr txBox="1"/>
          <p:nvPr/>
        </p:nvSpPr>
        <p:spPr>
          <a:xfrm>
            <a:off x="9902930" y="3103094"/>
            <a:ext cx="2008984" cy="276999"/>
          </a:xfrm>
          <a:prstGeom prst="rect">
            <a:avLst/>
          </a:prstGeom>
          <a:noFill/>
        </p:spPr>
        <p:txBody>
          <a:bodyPr wrap="square" rtlCol="0">
            <a:spAutoFit/>
          </a:bodyPr>
          <a:lstStyle/>
          <a:p>
            <a:pPr algn="l"/>
            <a:r>
              <a:rPr lang="de-DE" sz="1200" b="1" dirty="0" err="1"/>
              <a:t>Flaking</a:t>
            </a:r>
            <a:r>
              <a:rPr lang="de-DE" sz="1200" b="1" dirty="0"/>
              <a:t> Mo </a:t>
            </a:r>
            <a:r>
              <a:rPr lang="de-DE" sz="1200" b="1" dirty="0" err="1"/>
              <a:t>layers</a:t>
            </a:r>
            <a:r>
              <a:rPr lang="de-DE" sz="1200" b="1" dirty="0"/>
              <a:t> </a:t>
            </a:r>
            <a:r>
              <a:rPr lang="de-DE" sz="1200" b="1" dirty="0" err="1"/>
              <a:t>observed</a:t>
            </a:r>
            <a:endParaRPr lang="de-DE" sz="1200" b="1" dirty="0"/>
          </a:p>
        </p:txBody>
      </p:sp>
    </p:spTree>
    <p:extLst>
      <p:ext uri="{BB962C8B-B14F-4D97-AF65-F5344CB8AC3E}">
        <p14:creationId xmlns:p14="http://schemas.microsoft.com/office/powerpoint/2010/main" val="1510543288"/>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5ba6352-0726-4226-96e7-82f7f1c59ac0" xsi:nil="true"/>
    <Dateofrelease xmlns="cbbfa1f3-60c2-42de-b5b6-3ee8cb87d964" xsi:nil="true"/>
    <lcf76f155ced4ddcb4097134ff3c332f xmlns="cbbfa1f3-60c2-42de-b5b6-3ee8cb87d96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5E97A0C0FEBC408E67B127B9678D93" ma:contentTypeVersion="16" ma:contentTypeDescription="Create a new document." ma:contentTypeScope="" ma:versionID="1d2a0d8c6deb6b6d65149e488cbe144b">
  <xsd:schema xmlns:xsd="http://www.w3.org/2001/XMLSchema" xmlns:xs="http://www.w3.org/2001/XMLSchema" xmlns:p="http://schemas.microsoft.com/office/2006/metadata/properties" xmlns:ns2="cbbfa1f3-60c2-42de-b5b6-3ee8cb87d964" xmlns:ns3="e5ba6352-0726-4226-96e7-82f7f1c59ac0" targetNamespace="http://schemas.microsoft.com/office/2006/metadata/properties" ma:root="true" ma:fieldsID="0760925279f4376d2d8626e0085fb012" ns2:_="" ns3:_="">
    <xsd:import namespace="cbbfa1f3-60c2-42de-b5b6-3ee8cb87d964"/>
    <xsd:import namespace="e5ba6352-0726-4226-96e7-82f7f1c59ac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Dateofreleas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fa1f3-60c2-42de-b5b6-3ee8cb87d9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Dateofrelease" ma:index="14" nillable="true" ma:displayName="Date of release" ma:format="Dropdown" ma:internalName="Dateofrelease">
      <xsd:simpleType>
        <xsd:restriction base="dms:Text">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e10cb2-14f7-4eda-9ec0-27c7232f3f48"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ba6352-0726-4226-96e7-82f7f1c59ac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a5fc3690-ba4d-4b93-9ca3-ace776e65a5b}" ma:internalName="TaxCatchAll" ma:showField="CatchAllData" ma:web="e5ba6352-0726-4226-96e7-82f7f1c59a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581EFF-75CA-400B-8B14-07B3BB5FE4A6}">
  <ds:schemaRefs>
    <ds:schemaRef ds:uri="http://schemas.microsoft.com/office/2006/metadata/properties"/>
    <ds:schemaRef ds:uri="http://schemas.microsoft.com/office/infopath/2007/PartnerControls"/>
    <ds:schemaRef ds:uri="e5ba6352-0726-4226-96e7-82f7f1c59ac0"/>
    <ds:schemaRef ds:uri="cbbfa1f3-60c2-42de-b5b6-3ee8cb87d964"/>
  </ds:schemaRefs>
</ds:datastoreItem>
</file>

<file path=customXml/itemProps2.xml><?xml version="1.0" encoding="utf-8"?>
<ds:datastoreItem xmlns:ds="http://schemas.openxmlformats.org/officeDocument/2006/customXml" ds:itemID="{8620B528-A52D-4A7D-BA72-76895AB57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bfa1f3-60c2-42de-b5b6-3ee8cb87d964"/>
    <ds:schemaRef ds:uri="e5ba6352-0726-4226-96e7-82f7f1c59a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9BB5A6-9C9C-4509-BBBE-0C2B5904D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1882</Words>
  <Application>Microsoft Office PowerPoint</Application>
  <PresentationFormat>Breitbild</PresentationFormat>
  <Paragraphs>165</Paragraphs>
  <Slides>13</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Aptos</vt:lpstr>
      <vt:lpstr>Arial</vt:lpstr>
      <vt:lpstr>Calibri</vt:lpstr>
      <vt:lpstr>Symbol</vt:lpstr>
      <vt:lpstr>Wingdings</vt:lpstr>
      <vt:lpstr>EUROfusion.1line_5_3_2019</vt:lpstr>
      <vt:lpstr>2024-2025 Summary and Plans for Tungsten Source Studies within WPPWIE</vt:lpstr>
      <vt:lpstr>Revised ITER first wall material selection and new research plan</vt:lpstr>
      <vt:lpstr>ITER relevant topics</vt:lpstr>
      <vt:lpstr>Studies in PWIE</vt:lpstr>
      <vt:lpstr>Examples: PWIE simulations with ERO2.0 andWallDYN-3D</vt:lpstr>
      <vt:lpstr>ERO simulations of limiter start-up conditions in ITER</vt:lpstr>
      <vt:lpstr>PSI-2 spectroscopic studies: Angular and Energy Distribution of sputtered W </vt:lpstr>
      <vt:lpstr>PSI-2 spectroscopic studies: Collision-radiative models for W</vt:lpstr>
      <vt:lpstr>MAGNUM-PSI: Simulation of WEST high fluence campaign</vt:lpstr>
      <vt:lpstr>Completion of He-W studies in AUG, WEST and JET (linked to ITPA)</vt:lpstr>
      <vt:lpstr>Plasma facilities within WPPWIE</vt:lpstr>
      <vt:lpstr>PowerPoint-Präsentation</vt:lpstr>
      <vt:lpstr>PSI-2 set-up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Vinagre</dc:creator>
  <cp:lastModifiedBy>Sebastijan Brezinsek</cp:lastModifiedBy>
  <cp:revision>88</cp:revision>
  <dcterms:created xsi:type="dcterms:W3CDTF">2023-11-15T09:40:03Z</dcterms:created>
  <dcterms:modified xsi:type="dcterms:W3CDTF">2024-09-18T06:41:26Z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0x0101006C5E97A0C0FEBC408E67B127B9678D93</vt:lpwstr>
  </property>
</Properties>
</file>