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309" r:id="rId6"/>
    <p:sldId id="406" r:id="rId7"/>
    <p:sldId id="408" r:id="rId8"/>
    <p:sldId id="425" r:id="rId9"/>
    <p:sldId id="424" r:id="rId10"/>
    <p:sldId id="451" r:id="rId11"/>
    <p:sldId id="429" r:id="rId12"/>
    <p:sldId id="450" r:id="rId13"/>
    <p:sldId id="432" r:id="rId14"/>
    <p:sldId id="440" r:id="rId15"/>
    <p:sldId id="448" r:id="rId16"/>
    <p:sldId id="453" r:id="rId17"/>
    <p:sldId id="449" r:id="rId18"/>
    <p:sldId id="394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58A0"/>
    <a:srgbClr val="D18B8B"/>
    <a:srgbClr val="009099"/>
    <a:srgbClr val="E60019"/>
    <a:srgbClr val="F2F2F2"/>
    <a:srgbClr val="000000"/>
    <a:srgbClr val="3E4A83"/>
    <a:srgbClr val="BD987A"/>
    <a:srgbClr val="993D3F"/>
    <a:srgbClr val="E18B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930" autoAdjust="0"/>
  </p:normalViewPr>
  <p:slideViewPr>
    <p:cSldViewPr snapToGrid="0">
      <p:cViewPr varScale="1">
        <p:scale>
          <a:sx n="55" d="100"/>
          <a:sy n="55" d="100"/>
        </p:scale>
        <p:origin x="924" y="114"/>
      </p:cViewPr>
      <p:guideLst>
        <p:guide orient="horz" pos="2137"/>
        <p:guide pos="3863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Photos de </a:t>
            </a:r>
            <a:r>
              <a:rPr lang="fr-FR" dirty="0" err="1" smtClean="0"/>
              <a:t>mathilde</a:t>
            </a:r>
            <a:r>
              <a:rPr lang="fr-FR" dirty="0" smtClean="0"/>
              <a:t> des différents secteurs mis dans WEST au cours des</a:t>
            </a:r>
            <a:r>
              <a:rPr lang="fr-FR" baseline="0" dirty="0" smtClean="0"/>
              <a:t> campagnes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562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628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disruption thermal cycle is composed of 3 </a:t>
            </a:r>
            <a:r>
              <a:rPr lang="en-US" dirty="0" err="1" smtClean="0"/>
              <a:t>ms</a:t>
            </a:r>
            <a:r>
              <a:rPr lang="en-US" dirty="0" smtClean="0"/>
              <a:t> heating (a ramp up for 1 </a:t>
            </a:r>
            <a:r>
              <a:rPr lang="en-US" dirty="0" err="1" smtClean="0"/>
              <a:t>ms</a:t>
            </a:r>
            <a:r>
              <a:rPr lang="en-US" dirty="0" smtClean="0"/>
              <a:t> and a ramp down for 2 </a:t>
            </a:r>
            <a:r>
              <a:rPr lang="en-US" dirty="0" err="1" smtClean="0"/>
              <a:t>ms</a:t>
            </a:r>
            <a:r>
              <a:rPr lang="en-US" dirty="0" smtClean="0"/>
              <a:t>)which is representative of thermal quench duration (in ASDEX [19]) followed by 97 </a:t>
            </a:r>
            <a:r>
              <a:rPr lang="en-US" dirty="0" err="1" smtClean="0"/>
              <a:t>ms</a:t>
            </a:r>
            <a:r>
              <a:rPr lang="en-US" dirty="0" smtClean="0"/>
              <a:t> cooling (Figure 2)which is the time needed to reach homogeneous coolant temperature on the entire tungsten block</a:t>
            </a:r>
          </a:p>
          <a:p>
            <a:endParaRPr lang="fr-FR" dirty="0" smtClean="0"/>
          </a:p>
          <a:p>
            <a:r>
              <a:rPr lang="fr-FR" dirty="0" err="1" smtClean="0"/>
              <a:t>Melting</a:t>
            </a:r>
            <a:r>
              <a:rPr lang="fr-FR" dirty="0" smtClean="0"/>
              <a:t> </a:t>
            </a:r>
            <a:r>
              <a:rPr lang="fr-FR" dirty="0" err="1" smtClean="0"/>
              <a:t>treshold</a:t>
            </a:r>
            <a:r>
              <a:rPr lang="fr-FR" dirty="0" smtClean="0"/>
              <a:t> :</a:t>
            </a:r>
            <a:r>
              <a:rPr lang="fr-FR" baseline="0" dirty="0" smtClean="0"/>
              <a:t> </a:t>
            </a:r>
            <a:r>
              <a:rPr lang="en-US" dirty="0" smtClean="0"/>
              <a:t>As a reference, an energy </a:t>
            </a:r>
            <a:r>
              <a:rPr lang="en-US" dirty="0" err="1" smtClean="0"/>
              <a:t>fluence</a:t>
            </a:r>
            <a:r>
              <a:rPr lang="en-US" dirty="0" smtClean="0"/>
              <a:t> of 1.0 MJ/m2 is sufficient to cause shallow surface melting of W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927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Visible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assess</a:t>
            </a:r>
            <a:r>
              <a:rPr lang="fr-FR" baseline="0" dirty="0" smtClean="0"/>
              <a:t> the impact of damage on </a:t>
            </a:r>
            <a:r>
              <a:rPr lang="fr-FR" baseline="0" dirty="0" err="1" smtClean="0"/>
              <a:t>particle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ejection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plasma </a:t>
            </a:r>
            <a:r>
              <a:rPr lang="fr-FR" baseline="0" dirty="0" err="1" smtClean="0"/>
              <a:t>operation</a:t>
            </a:r>
            <a:r>
              <a:rPr lang="fr-FR" baseline="0" dirty="0" smtClean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/>
              <a:t>Fast</a:t>
            </a:r>
            <a:r>
              <a:rPr lang="fr-FR" baseline="0" dirty="0" smtClean="0"/>
              <a:t> IR camera (</a:t>
            </a:r>
            <a:r>
              <a:rPr lang="fr-FR" baseline="0" dirty="0" err="1" smtClean="0"/>
              <a:t>runaway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) </a:t>
            </a:r>
            <a:r>
              <a:rPr lang="fr-FR" sz="1200" b="1" dirty="0" smtClean="0">
                <a:solidFill>
                  <a:srgbClr val="E60019"/>
                </a:solidFill>
              </a:rPr>
              <a:t>Synchrotron </a:t>
            </a:r>
            <a:r>
              <a:rPr lang="fr-FR" sz="1200" b="1" dirty="0" err="1" smtClean="0">
                <a:solidFill>
                  <a:srgbClr val="E60019"/>
                </a:solidFill>
              </a:rPr>
              <a:t>emission</a:t>
            </a:r>
            <a:r>
              <a:rPr lang="fr-FR" sz="1200" b="1" dirty="0" smtClean="0">
                <a:solidFill>
                  <a:srgbClr val="E60019"/>
                </a:solidFill>
              </a:rPr>
              <a:t> </a:t>
            </a:r>
            <a:r>
              <a:rPr lang="fr-FR" sz="1200" b="1" dirty="0" err="1" smtClean="0">
                <a:solidFill>
                  <a:srgbClr val="E60019"/>
                </a:solidFill>
              </a:rPr>
              <a:t>detection</a:t>
            </a:r>
            <a:r>
              <a:rPr lang="fr-FR" sz="1200" b="1" dirty="0" smtClean="0">
                <a:solidFill>
                  <a:srgbClr val="E60019"/>
                </a:solidFill>
              </a:rPr>
              <a:t> </a:t>
            </a:r>
            <a:r>
              <a:rPr lang="fr-FR" sz="1200" b="1" dirty="0" err="1" smtClean="0">
                <a:solidFill>
                  <a:srgbClr val="E60019"/>
                </a:solidFill>
              </a:rPr>
              <a:t>with</a:t>
            </a:r>
            <a:r>
              <a:rPr lang="fr-FR" sz="1200" b="1" dirty="0" smtClean="0">
                <a:solidFill>
                  <a:srgbClr val="E60019"/>
                </a:solidFill>
              </a:rPr>
              <a:t> </a:t>
            </a:r>
            <a:r>
              <a:rPr lang="fr-FR" sz="1200" b="1" dirty="0" err="1" smtClean="0">
                <a:solidFill>
                  <a:srgbClr val="E60019"/>
                </a:solidFill>
              </a:rPr>
              <a:t>Fast</a:t>
            </a:r>
            <a:r>
              <a:rPr lang="fr-FR" sz="1200" b="1" dirty="0" smtClean="0">
                <a:solidFill>
                  <a:srgbClr val="E60019"/>
                </a:solidFill>
              </a:rPr>
              <a:t> IR camera </a:t>
            </a:r>
            <a:r>
              <a:rPr lang="fr-FR" sz="1200" b="1" dirty="0" err="1" smtClean="0">
                <a:solidFill>
                  <a:srgbClr val="E60019"/>
                </a:solidFill>
              </a:rPr>
              <a:t>during</a:t>
            </a:r>
            <a:r>
              <a:rPr lang="fr-FR" sz="1200" b="1" dirty="0" smtClean="0">
                <a:solidFill>
                  <a:srgbClr val="E60019"/>
                </a:solidFill>
              </a:rPr>
              <a:t> RE </a:t>
            </a:r>
            <a:r>
              <a:rPr lang="fr-FR" sz="1200" b="1" dirty="0" err="1" smtClean="0">
                <a:solidFill>
                  <a:srgbClr val="E60019"/>
                </a:solidFill>
              </a:rPr>
              <a:t>experiments</a:t>
            </a:r>
            <a:r>
              <a:rPr lang="fr-FR" sz="1200" b="1" dirty="0" smtClean="0">
                <a:solidFill>
                  <a:srgbClr val="E60019"/>
                </a:solidFill>
              </a:rPr>
              <a:t> on WEST</a:t>
            </a:r>
            <a:endParaRPr lang="en-GB" altLang="en-US" sz="1200" b="1" dirty="0" smtClean="0">
              <a:solidFill>
                <a:srgbClr val="E60019"/>
              </a:solidFill>
              <a:latin typeface="+mn-lt"/>
              <a:cs typeface="+mn-cs"/>
            </a:endParaRPr>
          </a:p>
          <a:p>
            <a:endParaRPr lang="fr-FR" baseline="0" dirty="0" smtClean="0"/>
          </a:p>
          <a:p>
            <a:r>
              <a:rPr lang="fr-FR" baseline="0" dirty="0" smtClean="0"/>
              <a:t>FBG </a:t>
            </a:r>
            <a:r>
              <a:rPr lang="fr-FR" dirty="0" smtClean="0"/>
              <a:t>(</a:t>
            </a:r>
            <a:r>
              <a:rPr lang="fr-FR" dirty="0" err="1" smtClean="0"/>
              <a:t>assess</a:t>
            </a:r>
            <a:r>
              <a:rPr lang="fr-FR" dirty="0" smtClean="0"/>
              <a:t> the impact of plasma)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188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Swirl tape inserted in the divertor cooling pipes is used to increase the component thermal efficiency by enhancing turbulence.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But micro-oscillatory motion between the swirl tape and the pipe leads to fretting wear (flow-induced vibrations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Pre-damaged interface component (PFU#266 / MB#13):</a:t>
            </a:r>
          </a:p>
          <a:p>
            <a:pPr marL="827088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Aim: Provide Structural Health Monitoring (</a:t>
            </a:r>
            <a:r>
              <a:rPr lang="en-GB" b="1" dirty="0" smtClean="0"/>
              <a:t>SHM</a:t>
            </a:r>
            <a:r>
              <a:rPr lang="en-GB" dirty="0" smtClean="0"/>
              <a:t>) keys for ITER/DEMO to </a:t>
            </a:r>
            <a:r>
              <a:rPr lang="en-GB" b="1" dirty="0" smtClean="0"/>
              <a:t>monitor</a:t>
            </a:r>
            <a:r>
              <a:rPr lang="en-GB" dirty="0" smtClean="0"/>
              <a:t> and </a:t>
            </a:r>
            <a:r>
              <a:rPr lang="en-GB" b="1" dirty="0" smtClean="0"/>
              <a:t>follow in real time </a:t>
            </a:r>
            <a:r>
              <a:rPr lang="en-GB" dirty="0" smtClean="0"/>
              <a:t>non expected hot spots related to internal PFU defects via IR diagnostics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856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538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81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0373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18/09/2024</a:t>
            </a:r>
            <a:endParaRPr lang="fr-FR" dirty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M. Richou – Joint WPTE-WPPWIE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0373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18/09/2024</a:t>
            </a:r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0373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18/09/2024</a:t>
            </a:r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0373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18/09/2024</a:t>
            </a:r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4" y="728663"/>
            <a:ext cx="4048148" cy="18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0173"/>
            <a:ext cx="3975355" cy="17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0373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18/09/2024</a:t>
            </a:r>
            <a:endParaRPr lang="fr-FR" dirty="0"/>
          </a:p>
        </p:txBody>
      </p:sp>
      <p:sp>
        <p:nvSpPr>
          <p:cNvPr id="28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M. Richou – Joint WPTE-WPPWIE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0373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18/09/2024</a:t>
            </a:r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0373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18/09/2024</a:t>
            </a:r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0373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18/09/2024</a:t>
            </a:r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M. Richou – Joint WPTE-WPPWIE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0373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18/09/2024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87" r:id="rId13"/>
    <p:sldLayoutId id="2147483654" r:id="rId14"/>
    <p:sldLayoutId id="2147483655" r:id="rId15"/>
    <p:sldLayoutId id="2147483662" r:id="rId1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ous-titre 21">
            <a:extLst>
              <a:ext uri="{FF2B5EF4-FFF2-40B4-BE49-F238E27FC236}">
                <a16:creationId xmlns:a16="http://schemas.microsoft.com/office/drawing/2014/main" id="{174D6F32-81C3-0EAB-06AC-2E9AAB850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916" y="4482956"/>
            <a:ext cx="5514920" cy="1655762"/>
          </a:xfrm>
        </p:spPr>
        <p:txBody>
          <a:bodyPr>
            <a:normAutofit/>
          </a:bodyPr>
          <a:lstStyle/>
          <a:p>
            <a:r>
              <a:rPr lang="fr-FR" dirty="0" smtClean="0"/>
              <a:t>M. Richou</a:t>
            </a:r>
            <a:r>
              <a:rPr lang="fr-FR" baseline="30000" dirty="0" smtClean="0"/>
              <a:t>1</a:t>
            </a:r>
            <a:r>
              <a:rPr lang="fr-FR" dirty="0" smtClean="0"/>
              <a:t>, </a:t>
            </a:r>
            <a:r>
              <a:rPr lang="fr-FR" dirty="0"/>
              <a:t>A. Durif</a:t>
            </a:r>
            <a:r>
              <a:rPr lang="fr-FR" baseline="30000" dirty="0"/>
              <a:t>1</a:t>
            </a:r>
            <a:r>
              <a:rPr lang="fr-FR" dirty="0"/>
              <a:t>, </a:t>
            </a:r>
            <a:r>
              <a:rPr lang="fr-FR" dirty="0" smtClean="0"/>
              <a:t>M. Diez</a:t>
            </a:r>
            <a:r>
              <a:rPr lang="fr-FR" baseline="30000" dirty="0" smtClean="0"/>
              <a:t>1</a:t>
            </a:r>
            <a:r>
              <a:rPr lang="fr-FR" dirty="0" smtClean="0"/>
              <a:t>, W. Wirtz</a:t>
            </a:r>
            <a:r>
              <a:rPr lang="fr-FR" baseline="30000" dirty="0" smtClean="0"/>
              <a:t>2</a:t>
            </a:r>
            <a:r>
              <a:rPr lang="fr-FR" dirty="0" smtClean="0"/>
              <a:t>, D</a:t>
            </a:r>
            <a:r>
              <a:rPr lang="fr-FR" dirty="0"/>
              <a:t>. </a:t>
            </a:r>
            <a:r>
              <a:rPr lang="fr-FR" dirty="0" smtClean="0"/>
              <a:t>Dorow-Gerspach</a:t>
            </a:r>
            <a:r>
              <a:rPr lang="fr-FR" baseline="30000" dirty="0" smtClean="0"/>
              <a:t>2</a:t>
            </a:r>
            <a:r>
              <a:rPr lang="fr-FR" dirty="0" smtClean="0"/>
              <a:t>, Y</a:t>
            </a:r>
            <a:r>
              <a:rPr lang="fr-FR" dirty="0"/>
              <a:t>. Corre</a:t>
            </a:r>
            <a:r>
              <a:rPr lang="fr-FR" baseline="30000" dirty="0"/>
              <a:t>1</a:t>
            </a:r>
            <a:r>
              <a:rPr lang="fr-FR" dirty="0"/>
              <a:t>, </a:t>
            </a:r>
            <a:r>
              <a:rPr lang="fr-FR" dirty="0" smtClean="0"/>
              <a:t>J. Gaspar</a:t>
            </a:r>
            <a:r>
              <a:rPr lang="fr-FR" baseline="30000" dirty="0" smtClean="0"/>
              <a:t>3</a:t>
            </a:r>
            <a:r>
              <a:rPr lang="fr-FR" dirty="0" smtClean="0"/>
              <a:t>, and the WEST team</a:t>
            </a:r>
          </a:p>
          <a:p>
            <a:r>
              <a:rPr lang="fr-FR" sz="1600" dirty="0" smtClean="0"/>
              <a:t>1. CEA,IRFM;  2. FZJ; 3. IUSTI</a:t>
            </a:r>
            <a:endParaRPr lang="fr-FR" sz="1600" dirty="0"/>
          </a:p>
        </p:txBody>
      </p:sp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916" y="2475187"/>
            <a:ext cx="5294312" cy="1587501"/>
          </a:xfrm>
        </p:spPr>
        <p:txBody>
          <a:bodyPr>
            <a:normAutofit fontScale="90000"/>
          </a:bodyPr>
          <a:lstStyle/>
          <a:p>
            <a:r>
              <a:rPr lang="en-US" dirty="0"/>
              <a:t>WEST capabilities for W damage </a:t>
            </a:r>
            <a:r>
              <a:rPr lang="en-US" dirty="0" smtClean="0"/>
              <a:t>studies</a:t>
            </a:r>
            <a:br>
              <a:rPr lang="en-US" dirty="0" smtClean="0"/>
            </a:br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of September 2024</a:t>
            </a:r>
            <a:br>
              <a:rPr lang="en-US" dirty="0" smtClean="0"/>
            </a:br>
            <a:r>
              <a:rPr lang="en-US" dirty="0" smtClean="0"/>
              <a:t>Aix En Provence</a:t>
            </a:r>
            <a:endParaRPr lang="fr-FR" dirty="0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6" r="17156"/>
          <a:stretch>
            <a:fillRect/>
          </a:stretch>
        </p:blipFill>
        <p:spPr/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0" y="6291516"/>
            <a:ext cx="1700981" cy="5000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19A6F8-F144-91E0-8182-7D2A0016F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3" t="29168" r="15026" b="27765"/>
          <a:stretch/>
        </p:blipFill>
        <p:spPr>
          <a:xfrm>
            <a:off x="1907950" y="6241814"/>
            <a:ext cx="854915" cy="5560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41" y="6065105"/>
            <a:ext cx="1837662" cy="7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37" y="281899"/>
            <a:ext cx="10728325" cy="871827"/>
          </a:xfrm>
        </p:spPr>
        <p:txBody>
          <a:bodyPr>
            <a:normAutofit/>
          </a:bodyPr>
          <a:lstStyle/>
          <a:p>
            <a:r>
              <a:rPr lang="en-US" dirty="0" smtClean="0"/>
              <a:t>Modeling- Focus on T-REX</a:t>
            </a:r>
            <a:endParaRPr lang="en-US" sz="2000" dirty="0"/>
          </a:p>
        </p:txBody>
      </p:sp>
      <p:sp>
        <p:nvSpPr>
          <p:cNvPr id="168" name="Espace réservé du texte 3"/>
          <p:cNvSpPr txBox="1">
            <a:spLocks/>
          </p:cNvSpPr>
          <p:nvPr/>
        </p:nvSpPr>
        <p:spPr>
          <a:xfrm>
            <a:off x="5843815" y="2881834"/>
            <a:ext cx="5849257" cy="258532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</a:rPr>
              <a:t>Already used for studies related to WEST, ITER or DEMO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800" dirty="0" smtClean="0">
              <a:solidFill>
                <a:srgbClr val="262626"/>
              </a:solidFill>
              <a:latin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800" dirty="0" smtClean="0">
              <a:solidFill>
                <a:srgbClr val="262626"/>
              </a:solidFill>
              <a:latin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 smtClean="0">
                <a:solidFill>
                  <a:srgbClr val="262626"/>
                </a:solidFill>
                <a:latin typeface="Arial"/>
              </a:rPr>
              <a:t>Need a tool to link the output from T-REX/ J-integral to the end of life time</a:t>
            </a:r>
            <a:endParaRPr lang="en-US" sz="1800" dirty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6290828" y="3566301"/>
            <a:ext cx="26191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Durif et al, Phys. Scr.,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2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Durif et al, J. </a:t>
            </a:r>
            <a:r>
              <a:rPr lang="en-US" sz="1200" b="1" i="1" dirty="0" err="1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</a:t>
            </a:r>
            <a:r>
              <a:rPr lang="en-US" sz="12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Mat., 2022</a:t>
            </a:r>
          </a:p>
          <a:p>
            <a:pPr>
              <a:defRPr/>
            </a:pPr>
            <a:r>
              <a:rPr lang="en-US" sz="12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Durif et al, </a:t>
            </a:r>
            <a:r>
              <a:rPr lang="en-US" sz="1200" b="1" i="1" dirty="0" err="1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</a:t>
            </a:r>
            <a:r>
              <a:rPr lang="en-US" sz="12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Eng. and Des., 2023</a:t>
            </a:r>
          </a:p>
          <a:p>
            <a:pPr lvl="0">
              <a:defRPr/>
            </a:pPr>
            <a:r>
              <a:rPr lang="en-US" sz="12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Q. </a:t>
            </a:r>
            <a:r>
              <a:rPr lang="en-US" sz="1200" b="1" i="1" dirty="0" err="1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Tichit</a:t>
            </a:r>
            <a:r>
              <a:rPr lang="en-US" sz="12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NME, 2023</a:t>
            </a:r>
            <a:endParaRPr lang="en-US" sz="1200" b="1" i="1" dirty="0">
              <a:solidFill>
                <a:srgbClr val="66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037" y="964634"/>
            <a:ext cx="11699508" cy="636234"/>
          </a:xfrm>
        </p:spPr>
        <p:txBody>
          <a:bodyPr>
            <a:noAutofit/>
          </a:bodyPr>
          <a:lstStyle/>
          <a:p>
            <a:pPr lvl="1"/>
            <a:r>
              <a:rPr lang="en-US" dirty="0"/>
              <a:t>Aim: Assess </a:t>
            </a:r>
            <a:r>
              <a:rPr lang="en-US" b="1" dirty="0" smtClean="0">
                <a:solidFill>
                  <a:srgbClr val="FF0000"/>
                </a:solidFill>
              </a:rPr>
              <a:t>When, Where </a:t>
            </a:r>
            <a:r>
              <a:rPr lang="en-US" b="1" dirty="0">
                <a:solidFill>
                  <a:srgbClr val="FF0000"/>
                </a:solidFill>
              </a:rPr>
              <a:t>and How </a:t>
            </a:r>
            <a:r>
              <a:rPr lang="en-US" dirty="0"/>
              <a:t>cracks should initiate in tungsten based on the accumulation of plastic </a:t>
            </a:r>
            <a:r>
              <a:rPr lang="en-US" dirty="0" smtClean="0"/>
              <a:t>strain (Take into account the real geometry)</a:t>
            </a:r>
            <a:endParaRPr lang="en-US" dirty="0"/>
          </a:p>
        </p:txBody>
      </p:sp>
      <p:sp>
        <p:nvSpPr>
          <p:cNvPr id="113" name="Flèche à angle droit 112"/>
          <p:cNvSpPr/>
          <p:nvPr/>
        </p:nvSpPr>
        <p:spPr>
          <a:xfrm rot="5400000">
            <a:off x="5981376" y="3787160"/>
            <a:ext cx="287676" cy="238111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Rectangle à coins arrondis 120"/>
          <p:cNvSpPr/>
          <p:nvPr/>
        </p:nvSpPr>
        <p:spPr>
          <a:xfrm>
            <a:off x="989399" y="4524190"/>
            <a:ext cx="3980910" cy="1651826"/>
          </a:xfrm>
          <a:prstGeom prst="roundRect">
            <a:avLst>
              <a:gd name="adj" fmla="val 8340"/>
            </a:avLst>
          </a:prstGeom>
          <a:solidFill>
            <a:srgbClr val="000000">
              <a:alpha val="10196"/>
            </a:srgbClr>
          </a:solidFill>
          <a:ln>
            <a:solidFill>
              <a:srgbClr val="4A7EBB">
                <a:alpha val="10196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2" name="Groupe 121"/>
          <p:cNvGrpSpPr/>
          <p:nvPr/>
        </p:nvGrpSpPr>
        <p:grpSpPr>
          <a:xfrm>
            <a:off x="1150227" y="4507580"/>
            <a:ext cx="3957527" cy="1528046"/>
            <a:chOff x="6317926" y="1782763"/>
            <a:chExt cx="1222086" cy="464029"/>
          </a:xfrm>
        </p:grpSpPr>
        <p:sp>
          <p:nvSpPr>
            <p:cNvPr id="123" name="ZoneTexte 122"/>
            <p:cNvSpPr txBox="1"/>
            <p:nvPr/>
          </p:nvSpPr>
          <p:spPr>
            <a:xfrm>
              <a:off x="6317926" y="1782763"/>
              <a:ext cx="277248" cy="934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Stress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7256329" y="2129367"/>
              <a:ext cx="283683" cy="1028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Strain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5" name="Connecteur droit avec flèche 124"/>
            <p:cNvCxnSpPr/>
            <p:nvPr/>
          </p:nvCxnSpPr>
          <p:spPr>
            <a:xfrm>
              <a:off x="6456550" y="2210684"/>
              <a:ext cx="1000850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6" name="Connecteur droit avec flèche 125"/>
            <p:cNvCxnSpPr/>
            <p:nvPr/>
          </p:nvCxnSpPr>
          <p:spPr>
            <a:xfrm flipH="1" flipV="1">
              <a:off x="6490418" y="1854728"/>
              <a:ext cx="0" cy="39206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27" name="ZoneTexte 126"/>
          <p:cNvSpPr txBox="1"/>
          <p:nvPr/>
        </p:nvSpPr>
        <p:spPr>
          <a:xfrm>
            <a:off x="1319584" y="4049738"/>
            <a:ext cx="590793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(t)</a:t>
            </a:r>
            <a:endParaRPr kumimoji="0" lang="en-US" sz="147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2185622" y="4020359"/>
            <a:ext cx="2177203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softening fraction (t)</a:t>
            </a:r>
            <a:endParaRPr kumimoji="0" lang="en-US" sz="147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1599138" y="6324662"/>
            <a:ext cx="1000585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Strain (t)</a:t>
            </a:r>
            <a:endParaRPr kumimoji="0" lang="en-US" sz="147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2832945" y="6315441"/>
            <a:ext cx="1068856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Stress (t)</a:t>
            </a:r>
            <a:endParaRPr kumimoji="0" lang="en-US" sz="147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1" name="Connecteur droit avec flèche 130"/>
          <p:cNvCxnSpPr/>
          <p:nvPr/>
        </p:nvCxnSpPr>
        <p:spPr>
          <a:xfrm>
            <a:off x="1545650" y="4002823"/>
            <a:ext cx="0" cy="720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2" name="Connecteur droit avec flèche 131"/>
          <p:cNvCxnSpPr/>
          <p:nvPr/>
        </p:nvCxnSpPr>
        <p:spPr>
          <a:xfrm>
            <a:off x="2832584" y="3994357"/>
            <a:ext cx="0" cy="720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3" name="Connecteur droit avec flèche 132"/>
          <p:cNvCxnSpPr/>
          <p:nvPr/>
        </p:nvCxnSpPr>
        <p:spPr>
          <a:xfrm>
            <a:off x="1553199" y="4373409"/>
            <a:ext cx="0" cy="720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4" name="Connecteur droit avec flèche 133"/>
          <p:cNvCxnSpPr/>
          <p:nvPr/>
        </p:nvCxnSpPr>
        <p:spPr>
          <a:xfrm>
            <a:off x="2840133" y="4375103"/>
            <a:ext cx="0" cy="720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5" name="ZoneTexte 134"/>
          <p:cNvSpPr txBox="1"/>
          <p:nvPr/>
        </p:nvSpPr>
        <p:spPr>
          <a:xfrm>
            <a:off x="2758443" y="5891104"/>
            <a:ext cx="2324426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Mechanical modeling</a:t>
            </a:r>
            <a:endParaRPr kumimoji="0" lang="en-US" sz="147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6" name="Connecteur droit avec flèche 135"/>
          <p:cNvCxnSpPr/>
          <p:nvPr/>
        </p:nvCxnSpPr>
        <p:spPr>
          <a:xfrm>
            <a:off x="2185622" y="6269410"/>
            <a:ext cx="0" cy="720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7" name="Connecteur droit avec flèche 136"/>
          <p:cNvCxnSpPr/>
          <p:nvPr/>
        </p:nvCxnSpPr>
        <p:spPr>
          <a:xfrm>
            <a:off x="3472556" y="6260944"/>
            <a:ext cx="0" cy="720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8" name="Heptagone 137"/>
          <p:cNvSpPr/>
          <p:nvPr/>
        </p:nvSpPr>
        <p:spPr>
          <a:xfrm>
            <a:off x="499689" y="2849583"/>
            <a:ext cx="378910" cy="373765"/>
          </a:xfrm>
          <a:prstGeom prst="heptagon">
            <a:avLst/>
          </a:prstGeom>
          <a:gradFill rotWithShape="1">
            <a:gsLst>
              <a:gs pos="0">
                <a:sysClr val="windowText" lastClr="000000">
                  <a:tint val="100000"/>
                  <a:shade val="100000"/>
                  <a:satMod val="130000"/>
                </a:sysClr>
              </a:gs>
              <a:gs pos="100000">
                <a:sysClr val="windowText" lastClr="000000">
                  <a:tint val="50000"/>
                  <a:shade val="100000"/>
                  <a:satMod val="350000"/>
                </a:sys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Heptagone 138"/>
          <p:cNvSpPr/>
          <p:nvPr/>
        </p:nvSpPr>
        <p:spPr>
          <a:xfrm>
            <a:off x="499689" y="5016330"/>
            <a:ext cx="378910" cy="373765"/>
          </a:xfrm>
          <a:prstGeom prst="heptagon">
            <a:avLst/>
          </a:prstGeom>
          <a:gradFill rotWithShape="1">
            <a:gsLst>
              <a:gs pos="0">
                <a:sysClr val="windowText" lastClr="000000">
                  <a:tint val="100000"/>
                  <a:shade val="100000"/>
                  <a:satMod val="130000"/>
                </a:sysClr>
              </a:gs>
              <a:gs pos="100000">
                <a:sysClr val="windowText" lastClr="000000">
                  <a:tint val="50000"/>
                  <a:shade val="100000"/>
                  <a:satMod val="350000"/>
                </a:sys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0" name="Connecteur droit 139"/>
          <p:cNvCxnSpPr/>
          <p:nvPr/>
        </p:nvCxnSpPr>
        <p:spPr>
          <a:xfrm>
            <a:off x="4240981" y="2164473"/>
            <a:ext cx="1044000" cy="93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1" name="Connecteur droit 140"/>
          <p:cNvCxnSpPr/>
          <p:nvPr/>
        </p:nvCxnSpPr>
        <p:spPr>
          <a:xfrm flipV="1">
            <a:off x="5264326" y="2157071"/>
            <a:ext cx="5685" cy="21960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2" name="Connecteur droit 141"/>
          <p:cNvCxnSpPr/>
          <p:nvPr/>
        </p:nvCxnSpPr>
        <p:spPr>
          <a:xfrm>
            <a:off x="4591095" y="4346355"/>
            <a:ext cx="6840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3" name="Connecteur droit avec flèche 142"/>
          <p:cNvCxnSpPr/>
          <p:nvPr/>
        </p:nvCxnSpPr>
        <p:spPr>
          <a:xfrm>
            <a:off x="4427009" y="4318783"/>
            <a:ext cx="0" cy="720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4" name="Connecteur droit 143"/>
          <p:cNvCxnSpPr/>
          <p:nvPr/>
        </p:nvCxnSpPr>
        <p:spPr>
          <a:xfrm flipV="1">
            <a:off x="1712357" y="5747024"/>
            <a:ext cx="66236" cy="167846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5" name="Connecteur droit 144"/>
          <p:cNvCxnSpPr/>
          <p:nvPr/>
        </p:nvCxnSpPr>
        <p:spPr>
          <a:xfrm flipH="1">
            <a:off x="1778594" y="5648947"/>
            <a:ext cx="384644" cy="98077"/>
          </a:xfrm>
          <a:prstGeom prst="line">
            <a:avLst/>
          </a:prstGeom>
          <a:noFill/>
          <a:ln w="1905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6" name="ZoneTexte 145"/>
          <p:cNvSpPr txBox="1"/>
          <p:nvPr/>
        </p:nvSpPr>
        <p:spPr>
          <a:xfrm>
            <a:off x="2367234" y="4672666"/>
            <a:ext cx="1183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dpa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=0)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Softened W 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dpa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&gt;0)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ZoneTexte 146"/>
          <p:cNvSpPr txBox="1"/>
          <p:nvPr/>
        </p:nvSpPr>
        <p:spPr>
          <a:xfrm>
            <a:off x="1529193" y="4844390"/>
            <a:ext cx="894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Softened W 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dpa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8" name="Connecteur droit 147"/>
          <p:cNvCxnSpPr/>
          <p:nvPr/>
        </p:nvCxnSpPr>
        <p:spPr>
          <a:xfrm flipV="1">
            <a:off x="2398525" y="5499979"/>
            <a:ext cx="137439" cy="4179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49" name="Connecteur droit 148"/>
          <p:cNvCxnSpPr/>
          <p:nvPr/>
        </p:nvCxnSpPr>
        <p:spPr>
          <a:xfrm flipH="1">
            <a:off x="2535964" y="5499979"/>
            <a:ext cx="354626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50" name="Connecteur droit 149"/>
          <p:cNvCxnSpPr/>
          <p:nvPr/>
        </p:nvCxnSpPr>
        <p:spPr>
          <a:xfrm flipV="1">
            <a:off x="3582964" y="4969504"/>
            <a:ext cx="236374" cy="93600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1" name="Connecteur droit 150"/>
          <p:cNvCxnSpPr/>
          <p:nvPr/>
        </p:nvCxnSpPr>
        <p:spPr>
          <a:xfrm flipH="1">
            <a:off x="3819338" y="4965496"/>
            <a:ext cx="354626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52" name="ZoneTexte 151"/>
          <p:cNvSpPr txBox="1"/>
          <p:nvPr/>
        </p:nvSpPr>
        <p:spPr>
          <a:xfrm>
            <a:off x="3633693" y="4725790"/>
            <a:ext cx="9242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dpa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&gt;0)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" name="ZoneTexte 152"/>
          <p:cNvSpPr txBox="1"/>
          <p:nvPr/>
        </p:nvSpPr>
        <p:spPr>
          <a:xfrm>
            <a:off x="3479656" y="1806352"/>
            <a:ext cx="1631659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dpa</a:t>
            </a:r>
            <a:r>
              <a:rPr kumimoji="0" lang="en-US" sz="147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(constant)</a:t>
            </a:r>
            <a:endParaRPr kumimoji="0" lang="en-US" sz="147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Rectangle à coins arrondis 154"/>
          <p:cNvSpPr/>
          <p:nvPr/>
        </p:nvSpPr>
        <p:spPr>
          <a:xfrm>
            <a:off x="989399" y="2251734"/>
            <a:ext cx="3980910" cy="1651826"/>
          </a:xfrm>
          <a:prstGeom prst="roundRect">
            <a:avLst>
              <a:gd name="adj" fmla="val 8340"/>
            </a:avLst>
          </a:prstGeom>
          <a:solidFill>
            <a:srgbClr val="000000">
              <a:alpha val="10196"/>
            </a:srgbClr>
          </a:solidFill>
          <a:ln>
            <a:solidFill>
              <a:srgbClr val="4A7EBB">
                <a:alpha val="10196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6" name="ZoneTexte 155"/>
          <p:cNvSpPr txBox="1"/>
          <p:nvPr/>
        </p:nvSpPr>
        <p:spPr>
          <a:xfrm>
            <a:off x="2801814" y="3566301"/>
            <a:ext cx="186044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Thermal modelling</a:t>
            </a:r>
          </a:p>
        </p:txBody>
      </p:sp>
      <p:pic>
        <p:nvPicPr>
          <p:cNvPr id="157" name="Image 15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54" y="2782254"/>
            <a:ext cx="1976268" cy="634558"/>
          </a:xfrm>
          <a:prstGeom prst="rect">
            <a:avLst/>
          </a:prstGeom>
        </p:spPr>
      </p:pic>
      <p:sp>
        <p:nvSpPr>
          <p:cNvPr id="158" name="ZoneTexte 157"/>
          <p:cNvSpPr txBox="1"/>
          <p:nvPr/>
        </p:nvSpPr>
        <p:spPr>
          <a:xfrm>
            <a:off x="2719397" y="2928816"/>
            <a:ext cx="2208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softening </a:t>
            </a:r>
            <a:endParaRPr kumimoji="0" lang="en-US" sz="12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(recrystallization) gradient 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9" name="Image 1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82" y="2275490"/>
            <a:ext cx="1595488" cy="1563459"/>
          </a:xfrm>
          <a:prstGeom prst="rect">
            <a:avLst/>
          </a:prstGeom>
        </p:spPr>
      </p:pic>
      <p:sp>
        <p:nvSpPr>
          <p:cNvPr id="160" name="ZoneTexte 159"/>
          <p:cNvSpPr txBox="1"/>
          <p:nvPr/>
        </p:nvSpPr>
        <p:spPr>
          <a:xfrm>
            <a:off x="1102982" y="3481610"/>
            <a:ext cx="169883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Thermal gradient</a:t>
            </a:r>
          </a:p>
        </p:txBody>
      </p:sp>
      <p:cxnSp>
        <p:nvCxnSpPr>
          <p:cNvPr id="161" name="Connecteur droit 160"/>
          <p:cNvCxnSpPr/>
          <p:nvPr/>
        </p:nvCxnSpPr>
        <p:spPr>
          <a:xfrm>
            <a:off x="2698470" y="2417275"/>
            <a:ext cx="1922656" cy="352869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2" name="Connecteur droit avec flèche 161"/>
          <p:cNvCxnSpPr/>
          <p:nvPr/>
        </p:nvCxnSpPr>
        <p:spPr>
          <a:xfrm>
            <a:off x="1129424" y="3798420"/>
            <a:ext cx="8086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3" name="Connecteur droit avec flèche 162"/>
          <p:cNvCxnSpPr/>
          <p:nvPr/>
        </p:nvCxnSpPr>
        <p:spPr>
          <a:xfrm flipV="1">
            <a:off x="1129423" y="2989273"/>
            <a:ext cx="0" cy="8179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4" name="Connecteur droit avec flèche 163"/>
          <p:cNvCxnSpPr/>
          <p:nvPr/>
        </p:nvCxnSpPr>
        <p:spPr>
          <a:xfrm>
            <a:off x="1219404" y="2123561"/>
            <a:ext cx="0" cy="9600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5" name="ZoneTexte 164"/>
          <p:cNvSpPr txBox="1"/>
          <p:nvPr/>
        </p:nvSpPr>
        <p:spPr>
          <a:xfrm>
            <a:off x="688198" y="1814706"/>
            <a:ext cx="126277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Heat Flux (t)</a:t>
            </a:r>
          </a:p>
        </p:txBody>
      </p:sp>
      <p:cxnSp>
        <p:nvCxnSpPr>
          <p:cNvPr id="166" name="Connecteur droit avec flèche 165"/>
          <p:cNvCxnSpPr/>
          <p:nvPr/>
        </p:nvCxnSpPr>
        <p:spPr>
          <a:xfrm>
            <a:off x="2628111" y="2123564"/>
            <a:ext cx="0" cy="9600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2" name="ZoneTexte 171"/>
          <p:cNvSpPr txBox="1"/>
          <p:nvPr/>
        </p:nvSpPr>
        <p:spPr>
          <a:xfrm>
            <a:off x="2005545" y="1814709"/>
            <a:ext cx="155864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Convection (t)</a:t>
            </a:r>
          </a:p>
        </p:txBody>
      </p:sp>
      <p:cxnSp>
        <p:nvCxnSpPr>
          <p:cNvPr id="174" name="Connecteur droit avec flèche 173"/>
          <p:cNvCxnSpPr/>
          <p:nvPr/>
        </p:nvCxnSpPr>
        <p:spPr>
          <a:xfrm>
            <a:off x="4080991" y="2123564"/>
            <a:ext cx="0" cy="9600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79854" y="6361298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350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0B3ED-4F75-49BF-B028-1A262D3A6E64}" type="slidenum">
              <a:rPr kumimoji="0" lang="fr-FR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031" y="207141"/>
            <a:ext cx="11496041" cy="871827"/>
          </a:xfrm>
        </p:spPr>
        <p:txBody>
          <a:bodyPr>
            <a:normAutofit/>
          </a:bodyPr>
          <a:lstStyle/>
          <a:p>
            <a:r>
              <a:rPr lang="fr-FR" dirty="0" err="1" smtClean="0"/>
              <a:t>Characterization</a:t>
            </a:r>
            <a:r>
              <a:rPr lang="fr-FR" dirty="0" smtClean="0"/>
              <a:t> (1/2)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16252" y="5966999"/>
            <a:ext cx="2565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66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A.Durif</a:t>
            </a:r>
            <a:r>
              <a:rPr kumimoji="0" 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66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al., </a:t>
            </a:r>
            <a:r>
              <a:rPr kumimoji="0" 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PFMC </a:t>
            </a:r>
            <a:r>
              <a:rPr kumimoji="0" lang="fr-FR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66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conference</a:t>
            </a:r>
            <a:r>
              <a:rPr kumimoji="0" 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2023</a:t>
            </a:r>
            <a:endParaRPr kumimoji="0" lang="fr-FR" sz="1200" b="1" i="1" u="none" strike="noStrike" kern="1200" cap="none" spc="0" normalizeH="0" baseline="0" noProof="0" dirty="0">
              <a:ln>
                <a:noFill/>
              </a:ln>
              <a:solidFill>
                <a:srgbClr val="66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Espace réservé du numéro de diapositive 4"/>
          <p:cNvSpPr txBox="1">
            <a:spLocks/>
          </p:cNvSpPr>
          <p:nvPr/>
        </p:nvSpPr>
        <p:spPr>
          <a:xfrm>
            <a:off x="11105176" y="6307137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38617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58FD6-89C7-4177-AA32-71F92662B208}" type="slidenum">
              <a:rPr kumimoji="0" 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695458" y="5091649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MB31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/>
          <a:srcRect b="26025"/>
          <a:stretch/>
        </p:blipFill>
        <p:spPr>
          <a:xfrm>
            <a:off x="454520" y="1278782"/>
            <a:ext cx="5106673" cy="3598018"/>
          </a:xfrm>
          <a:prstGeom prst="rect">
            <a:avLst/>
          </a:prstGeom>
        </p:spPr>
      </p:pic>
      <p:sp>
        <p:nvSpPr>
          <p:cNvPr id="4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17" y="881523"/>
            <a:ext cx="6359274" cy="636234"/>
          </a:xfrm>
        </p:spPr>
        <p:txBody>
          <a:bodyPr>
            <a:noAutofit/>
          </a:bodyPr>
          <a:lstStyle/>
          <a:p>
            <a:pPr lvl="1"/>
            <a:r>
              <a:rPr lang="en-US" b="1" dirty="0">
                <a:solidFill>
                  <a:srgbClr val="000000"/>
                </a:solidFill>
              </a:rPr>
              <a:t>Confocal &amp; </a:t>
            </a:r>
            <a:r>
              <a:rPr lang="en-US" b="1" dirty="0" err="1">
                <a:solidFill>
                  <a:srgbClr val="000000"/>
                </a:solidFill>
              </a:rPr>
              <a:t>profilometry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analysis (Crack, roughness)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6435154" y="902551"/>
            <a:ext cx="5036185" cy="6362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X-Ray tomography (6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MeV) (In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depth crack)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69" y="1479238"/>
            <a:ext cx="5689555" cy="44924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03059" y="2506532"/>
            <a:ext cx="1161826" cy="720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77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Characterization (2/2)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98119" y="4230846"/>
            <a:ext cx="2564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dirty="0" smtClean="0">
                <a:ln>
                  <a:noFill/>
                </a:ln>
                <a:solidFill>
                  <a:srgbClr val="66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Richou et al., </a:t>
            </a:r>
            <a:r>
              <a:rPr kumimoji="0" lang="en-US" sz="1200" b="1" i="1" u="none" strike="noStrike" kern="1200" cap="none" spc="0" normalizeH="0" baseline="0" dirty="0" smtClean="0">
                <a:ln>
                  <a:noFill/>
                </a:ln>
                <a:solidFill>
                  <a:srgbClr val="66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Nuclear Fusion, </a:t>
            </a:r>
            <a:r>
              <a:rPr kumimoji="0" lang="en-US" sz="1200" b="0" i="1" u="none" strike="noStrike" kern="1200" cap="none" spc="0" normalizeH="0" baseline="0" dirty="0" smtClean="0">
                <a:ln>
                  <a:noFill/>
                </a:ln>
                <a:solidFill>
                  <a:srgbClr val="66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</a:t>
            </a:r>
            <a:endParaRPr kumimoji="0" lang="en-US" sz="1200" b="0" i="1" u="none" strike="noStrike" kern="1200" cap="none" spc="0" normalizeH="0" baseline="0" dirty="0">
              <a:ln>
                <a:noFill/>
              </a:ln>
              <a:solidFill>
                <a:srgbClr val="66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29547" y="4678239"/>
            <a:ext cx="11505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From material studies, arithmetical roughness (Sa/ µm) is adapted to characterize damage on polished material (Sa=0.1 µm)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For WEST components, after WEST campaigns</a:t>
            </a:r>
            <a:r>
              <a:rPr lang="en-US" dirty="0" smtClean="0"/>
              <a:t>: </a:t>
            </a:r>
            <a:r>
              <a:rPr lang="en-US" dirty="0" smtClean="0"/>
              <a:t> equivalent variation of Sa for non-damage and damage zone and increase of Sa for parts not exposed to plasma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After WEST campaigns, cracks are filled with deposit -&gt; Sa measurement is not adapted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Need to develop alternative characterization</a:t>
            </a:r>
            <a:r>
              <a:rPr lang="en-US" dirty="0" smtClean="0"/>
              <a:t> ( </a:t>
            </a:r>
            <a:r>
              <a:rPr lang="en-US" dirty="0" err="1" smtClean="0"/>
              <a:t>Sq</a:t>
            </a:r>
            <a:r>
              <a:rPr lang="en-US" dirty="0" smtClean="0"/>
              <a:t> ??)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t="7075"/>
          <a:stretch/>
        </p:blipFill>
        <p:spPr>
          <a:xfrm>
            <a:off x="6659661" y="1018955"/>
            <a:ext cx="5220889" cy="31163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18501" y="3881551"/>
            <a:ext cx="466523" cy="2799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029669" y="3881551"/>
            <a:ext cx="540404" cy="27993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138974" y="3892906"/>
            <a:ext cx="504297" cy="268581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776908" y="3892906"/>
            <a:ext cx="533113" cy="268581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703710" y="3881551"/>
            <a:ext cx="634636" cy="279936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338346" y="3892906"/>
            <a:ext cx="719281" cy="268581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9116169" y="1792967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Non exposed to plasma</a:t>
            </a:r>
            <a:endParaRPr lang="en-US" i="1" dirty="0"/>
          </a:p>
        </p:txBody>
      </p:sp>
      <p:sp>
        <p:nvSpPr>
          <p:cNvPr id="20" name="Accolade fermante 19"/>
          <p:cNvSpPr/>
          <p:nvPr/>
        </p:nvSpPr>
        <p:spPr>
          <a:xfrm rot="16200000">
            <a:off x="10396762" y="1832295"/>
            <a:ext cx="574125" cy="12523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7645525" y="1511776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-26%</a:t>
            </a:r>
            <a:endParaRPr lang="en-US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8277443" y="2954294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-24%</a:t>
            </a:r>
            <a:endParaRPr lang="en-US" sz="1200" dirty="0"/>
          </a:p>
        </p:txBody>
      </p:sp>
      <p:sp>
        <p:nvSpPr>
          <p:cNvPr id="23" name="ZoneTexte 22"/>
          <p:cNvSpPr txBox="1"/>
          <p:nvPr/>
        </p:nvSpPr>
        <p:spPr>
          <a:xfrm>
            <a:off x="9021028" y="258274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-5%</a:t>
            </a:r>
            <a:endParaRPr lang="en-US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9668759" y="3011452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-32%</a:t>
            </a:r>
            <a:endParaRPr lang="en-US" sz="1200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/>
          <a:srcRect l="18242" t="7904" r="73615" b="6457"/>
          <a:stretch/>
        </p:blipFill>
        <p:spPr>
          <a:xfrm>
            <a:off x="4622416" y="1220565"/>
            <a:ext cx="1314450" cy="294132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5263" y="1451730"/>
            <a:ext cx="2604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 25</a:t>
            </a:r>
          </a:p>
          <a:p>
            <a:r>
              <a:rPr lang="en-US" dirty="0" smtClean="0"/>
              <a:t>Before WEST exposure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58970" y="1436762"/>
            <a:ext cx="416378" cy="5314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32" name="Rectangle 31"/>
          <p:cNvSpPr/>
          <p:nvPr/>
        </p:nvSpPr>
        <p:spPr>
          <a:xfrm>
            <a:off x="4774890" y="2394385"/>
            <a:ext cx="416378" cy="5314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4774890" y="3417962"/>
            <a:ext cx="416378" cy="5314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5375399" y="1439037"/>
            <a:ext cx="416378" cy="53146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4549504" y="843728"/>
            <a:ext cx="15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Trailing edge</a:t>
            </a:r>
            <a:endParaRPr lang="en-US" dirty="0"/>
          </a:p>
        </p:txBody>
      </p:sp>
      <p:sp>
        <p:nvSpPr>
          <p:cNvPr id="37" name="ZoneTexte 36"/>
          <p:cNvSpPr txBox="1"/>
          <p:nvPr/>
        </p:nvSpPr>
        <p:spPr>
          <a:xfrm>
            <a:off x="4415676" y="409457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Leading edge</a:t>
            </a:r>
            <a:endParaRPr lang="en-US" dirty="0"/>
          </a:p>
        </p:txBody>
      </p:sp>
      <p:sp>
        <p:nvSpPr>
          <p:cNvPr id="38" name="ZoneTexte 37"/>
          <p:cNvSpPr txBox="1"/>
          <p:nvPr/>
        </p:nvSpPr>
        <p:spPr>
          <a:xfrm>
            <a:off x="5832678" y="179004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TE-ND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5847536" y="280542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Center-ND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5979344" y="373543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LE-ND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904846" y="145094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TE-D</a:t>
            </a:r>
            <a:endParaRPr lang="en-US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3429622" y="248119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Center-D</a:t>
            </a:r>
            <a:endParaRPr lang="en-US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3904846" y="351143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LE-D</a:t>
            </a:r>
            <a:endParaRPr lang="en-US" b="1" dirty="0"/>
          </a:p>
        </p:txBody>
      </p:sp>
      <p:sp>
        <p:nvSpPr>
          <p:cNvPr id="44" name="Rectangle 43"/>
          <p:cNvSpPr/>
          <p:nvPr/>
        </p:nvSpPr>
        <p:spPr>
          <a:xfrm>
            <a:off x="5418615" y="2396656"/>
            <a:ext cx="416378" cy="53146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45" name="Rectangle 44"/>
          <p:cNvSpPr/>
          <p:nvPr/>
        </p:nvSpPr>
        <p:spPr>
          <a:xfrm>
            <a:off x="5420887" y="3422514"/>
            <a:ext cx="416378" cy="53146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93" y="931157"/>
            <a:ext cx="3371585" cy="35504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154624" y="920293"/>
            <a:ext cx="444769" cy="5314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48" name="Flèche courbée vers le haut 47"/>
          <p:cNvSpPr/>
          <p:nvPr/>
        </p:nvSpPr>
        <p:spPr>
          <a:xfrm rot="1367996">
            <a:off x="3188992" y="1717600"/>
            <a:ext cx="1017746" cy="531460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55" y="2084422"/>
            <a:ext cx="2047264" cy="1518194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6"/>
          <a:srcRect l="61078" t="57710" r="1"/>
          <a:stretch/>
        </p:blipFill>
        <p:spPr>
          <a:xfrm>
            <a:off x="1442925" y="3083771"/>
            <a:ext cx="2439178" cy="14941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2294" y="2738735"/>
            <a:ext cx="2411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After WEST exposure</a:t>
            </a:r>
            <a:endParaRPr lang="en-US" dirty="0"/>
          </a:p>
        </p:txBody>
      </p:sp>
      <p:sp>
        <p:nvSpPr>
          <p:cNvPr id="51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01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/>
      <p:bldP spid="22" grpId="0"/>
      <p:bldP spid="23" grpId="0"/>
      <p:bldP spid="24" grpId="0"/>
      <p:bldP spid="5" grpId="0"/>
      <p:bldP spid="6" grpId="0" animBg="1"/>
      <p:bldP spid="32" grpId="0" animBg="1"/>
      <p:bldP spid="33" grpId="0" animBg="1"/>
      <p:bldP spid="34" grpId="0" animBg="1"/>
      <p:bldP spid="8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 animBg="1"/>
      <p:bldP spid="47" grpId="0" animBg="1"/>
      <p:bldP spid="4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71009" y="961576"/>
            <a:ext cx="10728325" cy="453231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WEST can provide modulated </a:t>
            </a:r>
            <a:r>
              <a:rPr lang="en-US" dirty="0"/>
              <a:t>heat and particle loads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WEST heat load capabilities : runaways, disruptions, steady state (up to 10 MW/m² on the top surface)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Flexibility of WEST heat loading by positioning damage adequately on the lower divertor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Analysis of the effect of </a:t>
            </a:r>
            <a:r>
              <a:rPr lang="en-US" dirty="0" smtClean="0"/>
              <a:t>WEST operation </a:t>
            </a:r>
            <a:r>
              <a:rPr lang="en-US" dirty="0" smtClean="0"/>
              <a:t>on damage </a:t>
            </a:r>
            <a:r>
              <a:rPr lang="en-US" dirty="0" smtClean="0"/>
              <a:t>evolution/formation</a:t>
            </a:r>
          </a:p>
          <a:p>
            <a:endParaRPr lang="fr-FR" dirty="0"/>
          </a:p>
          <a:p>
            <a:r>
              <a:rPr lang="fr-FR" u="sng" dirty="0" err="1" smtClean="0"/>
              <a:t>Need</a:t>
            </a:r>
            <a:endParaRPr lang="en-US" u="sng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Need of </a:t>
            </a:r>
            <a:r>
              <a:rPr lang="en-US" dirty="0" smtClean="0"/>
              <a:t>modeling </a:t>
            </a:r>
            <a:r>
              <a:rPr lang="en-US" dirty="0" smtClean="0"/>
              <a:t>tool to provide the link between observation and PFC life time assessment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Need to develop characterization </a:t>
            </a:r>
            <a:r>
              <a:rPr lang="en-US" dirty="0" smtClean="0"/>
              <a:t>tools </a:t>
            </a:r>
            <a:r>
              <a:rPr lang="en-US" dirty="0" smtClean="0"/>
              <a:t>to assess the damage before and after WEST exposure</a:t>
            </a:r>
          </a:p>
          <a:p>
            <a:endParaRPr lang="en-US" dirty="0" smtClean="0"/>
          </a:p>
          <a:p>
            <a:r>
              <a:rPr lang="en-US" u="sng" dirty="0" smtClean="0"/>
              <a:t>Prospects</a:t>
            </a:r>
            <a:endParaRPr lang="en-US" u="sng" dirty="0" smtClean="0"/>
          </a:p>
          <a:p>
            <a:pPr marL="552450" lvl="1" indent="-285750">
              <a:buFont typeface="Wingdings" panose="05000000000000000000" pitchFamily="2" charset="2"/>
              <a:buChar char="q"/>
            </a:pPr>
            <a:r>
              <a:rPr lang="en-US" dirty="0"/>
              <a:t>WEST could be used to test ITER first wall joining </a:t>
            </a:r>
            <a:r>
              <a:rPr lang="en-US" dirty="0" smtClean="0"/>
              <a:t>technology (Inner bumper…)</a:t>
            </a:r>
          </a:p>
          <a:p>
            <a:pPr marL="5524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Future capabilities : </a:t>
            </a:r>
            <a:r>
              <a:rPr lang="en-US" dirty="0" smtClean="0"/>
              <a:t>Type </a:t>
            </a:r>
            <a:r>
              <a:rPr lang="en-US" dirty="0" smtClean="0"/>
              <a:t>I  ELMs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and prospects</a:t>
            </a:r>
            <a:endParaRPr lang="en-US" dirty="0"/>
          </a:p>
        </p:txBody>
      </p:sp>
      <p:pic>
        <p:nvPicPr>
          <p:cNvPr id="6" name="Espace réservé pour une image 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6" r="17156"/>
          <a:stretch>
            <a:fillRect/>
          </a:stretch>
        </p:blipFill>
        <p:spPr>
          <a:xfrm>
            <a:off x="9047441" y="4023360"/>
            <a:ext cx="2645631" cy="26854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77487" y="4335332"/>
            <a:ext cx="559398" cy="1420009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04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836" y="3449638"/>
            <a:ext cx="7436803" cy="703262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76" y="1765299"/>
            <a:ext cx="11082486" cy="4148139"/>
          </a:xfrm>
        </p:spPr>
        <p:txBody>
          <a:bodyPr/>
          <a:lstStyle/>
          <a:p>
            <a:r>
              <a:rPr lang="en-US" dirty="0" smtClean="0"/>
              <a:t>WEST vs ITER divertor </a:t>
            </a:r>
          </a:p>
          <a:p>
            <a:r>
              <a:rPr lang="en-US" dirty="0" smtClean="0"/>
              <a:t>ITER grade divertor – technologies</a:t>
            </a:r>
          </a:p>
          <a:p>
            <a:r>
              <a:rPr lang="en-US" dirty="0" smtClean="0"/>
              <a:t>Modulated heat and particle loads </a:t>
            </a:r>
          </a:p>
          <a:p>
            <a:r>
              <a:rPr lang="en-US" dirty="0" smtClean="0"/>
              <a:t>Study the evolution of damage in WEST</a:t>
            </a:r>
          </a:p>
          <a:p>
            <a:r>
              <a:rPr lang="en-US" dirty="0" smtClean="0"/>
              <a:t>Conclusions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69" y="292749"/>
            <a:ext cx="10733087" cy="871827"/>
          </a:xfrm>
        </p:spPr>
        <p:txBody>
          <a:bodyPr anchor="t"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B0E96E-CC02-3FED-3FAF-F96BE8D9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111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846" y="3895440"/>
            <a:ext cx="3684142" cy="2229561"/>
          </a:xfrm>
          <a:prstGeom prst="rect">
            <a:avLst/>
          </a:prstGeom>
        </p:spPr>
      </p:pic>
      <p:sp>
        <p:nvSpPr>
          <p:cNvPr id="17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1. WEST vs ITER divertor</a:t>
            </a:r>
            <a:endParaRPr lang="fr-FR" sz="2400" dirty="0"/>
          </a:p>
        </p:txBody>
      </p:sp>
      <p:sp>
        <p:nvSpPr>
          <p:cNvPr id="15" name="Espace réservé du numéro de diapositive 3"/>
          <p:cNvSpPr txBox="1">
            <a:spLocks/>
          </p:cNvSpPr>
          <p:nvPr/>
        </p:nvSpPr>
        <p:spPr>
          <a:xfrm>
            <a:off x="11151734" y="6433106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38617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F0B3ED-4F75-49BF-B028-1A262D3A6E64}" type="slidenum">
              <a:rPr lang="fr-FR" sz="1100" b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pPr algn="ctr"/>
              <a:t>3</a:t>
            </a:fld>
            <a:endParaRPr lang="fr-FR" sz="1100" b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139949" y="1360280"/>
            <a:ext cx="6698170" cy="5070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0000FF"/>
                </a:solidFill>
              </a:rPr>
              <a:t>Same </a:t>
            </a:r>
            <a:r>
              <a:rPr lang="en-US" sz="1800" b="1" dirty="0" err="1" smtClean="0">
                <a:solidFill>
                  <a:srgbClr val="0000FF"/>
                </a:solidFill>
              </a:rPr>
              <a:t>monoblock</a:t>
            </a:r>
            <a:r>
              <a:rPr lang="en-US" sz="1800" b="1" dirty="0" smtClean="0">
                <a:solidFill>
                  <a:srgbClr val="0000FF"/>
                </a:solidFill>
              </a:rPr>
              <a:t> technology</a:t>
            </a:r>
            <a:r>
              <a:rPr lang="en-US" sz="1800" dirty="0" smtClean="0"/>
              <a:t>, same geometrical shape of the </a:t>
            </a:r>
            <a:r>
              <a:rPr lang="en-US" sz="1800" dirty="0" err="1" smtClean="0"/>
              <a:t>monoblocks</a:t>
            </a:r>
            <a:r>
              <a:rPr lang="en-US" sz="1800" dirty="0" smtClean="0"/>
              <a:t>, same </a:t>
            </a:r>
            <a:r>
              <a:rPr lang="en-US" sz="1800" dirty="0" err="1" smtClean="0"/>
              <a:t>thermohydraulic</a:t>
            </a:r>
            <a:r>
              <a:rPr lang="en-US" sz="1800" dirty="0" smtClean="0"/>
              <a:t> conditions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smtClean="0"/>
              <a:t>12 sectors of 38 Plasma Facing Units of 35 MB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smtClean="0"/>
              <a:t>WEST lead to </a:t>
            </a:r>
            <a:r>
              <a:rPr lang="en-US" sz="1800" dirty="0" smtClean="0"/>
              <a:t>study on the ITER grade divertor the </a:t>
            </a:r>
            <a:r>
              <a:rPr lang="en-US" sz="1800" dirty="0" smtClean="0"/>
              <a:t>evolution of damage induced by PWIE</a:t>
            </a:r>
          </a:p>
          <a:p>
            <a:pPr marL="274638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smtClean="0"/>
              <a:t>1) Damage </a:t>
            </a:r>
            <a:r>
              <a:rPr lang="en-US" sz="1800" b="1" dirty="0" smtClean="0">
                <a:solidFill>
                  <a:srgbClr val="0000FF"/>
                </a:solidFill>
              </a:rPr>
              <a:t>induced by tokamak operation</a:t>
            </a:r>
            <a:r>
              <a:rPr lang="en-US" sz="1800" dirty="0" smtClean="0"/>
              <a:t> (runaway, type I ELMS, steady state…)</a:t>
            </a:r>
          </a:p>
          <a:p>
            <a:pPr marL="274638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smtClean="0"/>
              <a:t>2) Damage </a:t>
            </a:r>
            <a:r>
              <a:rPr lang="en-US" sz="1800" b="1" dirty="0" smtClean="0">
                <a:solidFill>
                  <a:srgbClr val="0000FF"/>
                </a:solidFill>
              </a:rPr>
              <a:t>artificially created or already existing (pre-damage) </a:t>
            </a:r>
            <a:r>
              <a:rPr lang="en-US" sz="1800" dirty="0" smtClean="0"/>
              <a:t>before tokamak operation, for the study of their evolution under tokamak operation</a:t>
            </a:r>
          </a:p>
          <a:p>
            <a:pPr marL="560388" lvl="2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marL="617538" lvl="2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marL="617538" lvl="2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2" name="ZoneTexte 1"/>
          <p:cNvSpPr txBox="1"/>
          <p:nvPr/>
        </p:nvSpPr>
        <p:spPr>
          <a:xfrm>
            <a:off x="11041811" y="449656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500 mm</a:t>
            </a:r>
            <a:endParaRPr lang="en-US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11041811" y="4796287"/>
            <a:ext cx="626827" cy="62997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126" y="776255"/>
            <a:ext cx="4512125" cy="2926239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34" b="99106" l="8700" r="94500">
                        <a14:foregroundMark x1="90900" y1="26230" x2="91500" y2="26826"/>
                        <a14:foregroundMark x1="90300" y1="26230" x2="90300" y2="26230"/>
                        <a14:foregroundMark x1="90400" y1="33383" x2="89800" y2="35469"/>
                        <a14:backgroundMark x1="50100" y1="39195" x2="53600" y2="17139"/>
                        <a14:backgroundMark x1="55600" y1="52012" x2="55600" y2="52012"/>
                        <a14:backgroundMark x1="55800" y1="52459" x2="55800" y2="52459"/>
                        <a14:backgroundMark x1="42200" y1="58122" x2="42200" y2="58122"/>
                        <a14:backgroundMark x1="46000" y1="63487" x2="46000" y2="63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9" t="3868" r="7301" b="1652"/>
          <a:stretch/>
        </p:blipFill>
        <p:spPr bwMode="auto">
          <a:xfrm>
            <a:off x="6576724" y="3795333"/>
            <a:ext cx="1979806" cy="126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lèche droite 22"/>
          <p:cNvSpPr/>
          <p:nvPr/>
        </p:nvSpPr>
        <p:spPr>
          <a:xfrm rot="17262536">
            <a:off x="7318858" y="3473732"/>
            <a:ext cx="1533397" cy="2673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9332994" y="3456273"/>
            <a:ext cx="26019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 smtClean="0">
                <a:solidFill>
                  <a:schemeClr val="bg1"/>
                </a:solidFill>
                <a:latin typeface="Arial" panose="020B0604020202020204" pitchFamily="34" charset="0"/>
              </a:rPr>
              <a:t>WEST ready for phase 2 – summer 2021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201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14" y="3718799"/>
            <a:ext cx="8510058" cy="308361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ITER grade divertor </a:t>
            </a:r>
            <a:r>
              <a:rPr lang="en-US" dirty="0" smtClean="0"/>
              <a:t>– available technologies</a:t>
            </a:r>
            <a:endParaRPr lang="en-US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4211299" y="766725"/>
            <a:ext cx="7481773" cy="27120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smtClean="0"/>
              <a:t>Different plasma </a:t>
            </a:r>
            <a:r>
              <a:rPr lang="en-US" sz="1800" dirty="0" smtClean="0"/>
              <a:t>facing </a:t>
            </a:r>
            <a:r>
              <a:rPr lang="en-US" sz="1800" dirty="0" smtClean="0"/>
              <a:t>surface shape </a:t>
            </a:r>
            <a:r>
              <a:rPr lang="en-US" sz="1800" dirty="0" smtClean="0"/>
              <a:t>(non-bevel (Phase 1) vs bevel (Phase 2))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smtClean="0"/>
              <a:t>Different </a:t>
            </a:r>
            <a:r>
              <a:rPr lang="en-US" sz="1800" dirty="0" smtClean="0"/>
              <a:t>manufacturers </a:t>
            </a:r>
            <a:r>
              <a:rPr lang="en-US" sz="1800" dirty="0" smtClean="0"/>
              <a:t>(ASIPP, F4E, SWIP)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Different </a:t>
            </a:r>
            <a:r>
              <a:rPr lang="en-US" sz="1800" dirty="0" err="1" smtClean="0"/>
              <a:t>CuCrZr</a:t>
            </a:r>
            <a:r>
              <a:rPr lang="en-US" sz="1800" dirty="0" smtClean="0"/>
              <a:t> </a:t>
            </a:r>
            <a:endParaRPr lang="en-US" sz="1800" dirty="0" smtClean="0"/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Different </a:t>
            </a:r>
            <a:r>
              <a:rPr lang="en-US" sz="1800" dirty="0" smtClean="0"/>
              <a:t>plasma facing materials: tungsten (AT&amp;M, ALMT, SWIP), tungsten alloy (W-K from SWIP) 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Different swirl heat treatment (fretting issue induced by the swirl contact into the </a:t>
            </a:r>
            <a:r>
              <a:rPr lang="en-US" sz="1800" dirty="0" err="1" smtClean="0"/>
              <a:t>CuCrZr</a:t>
            </a:r>
            <a:r>
              <a:rPr lang="en-US" sz="1800" dirty="0" smtClean="0"/>
              <a:t> tube)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Different joining </a:t>
            </a:r>
            <a:r>
              <a:rPr lang="en-US" sz="1800" dirty="0" smtClean="0"/>
              <a:t>technologies</a:t>
            </a:r>
            <a:endParaRPr lang="en-US" sz="1800" dirty="0" smtClean="0"/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b="1" dirty="0">
              <a:solidFill>
                <a:srgbClr val="0000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47" y="973167"/>
            <a:ext cx="3933110" cy="208650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651000" y="2784857"/>
            <a:ext cx="2675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C4 (2019) : 14 ITER like PFU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6" name="Imag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8803" y="3744511"/>
            <a:ext cx="4691012" cy="241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408" y="3571599"/>
            <a:ext cx="2757417" cy="1495219"/>
          </a:xfrm>
          <a:prstGeom prst="rect">
            <a:avLst/>
          </a:prstGeom>
        </p:spPr>
      </p:pic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2585" y="6415306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667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contenu 3"/>
          <p:cNvSpPr txBox="1">
            <a:spLocks/>
          </p:cNvSpPr>
          <p:nvPr/>
        </p:nvSpPr>
        <p:spPr>
          <a:xfrm>
            <a:off x="-70339" y="840669"/>
            <a:ext cx="12508302" cy="2621961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 divertor heat/particle load pattern modulated by ripple 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Toroidal bevel to protect leading edge (ITER) : local </a:t>
            </a:r>
            <a:r>
              <a:rPr lang="en-US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monoblock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shadowing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load “on demand” : 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between PFUs (position on the divertor), 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within a PFU 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purpose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monoblock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loading (Inner Strike point from blocks 13 to 17 – Outer strike point from blocks 23 to 28)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purpose misalignment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9" name="Titre 4"/>
          <p:cNvSpPr>
            <a:spLocks noGrp="1"/>
          </p:cNvSpPr>
          <p:nvPr>
            <p:ph type="title"/>
          </p:nvPr>
        </p:nvSpPr>
        <p:spPr>
          <a:xfrm>
            <a:off x="236836" y="292749"/>
            <a:ext cx="11029239" cy="871827"/>
          </a:xfrm>
        </p:spPr>
        <p:txBody>
          <a:bodyPr>
            <a:noAutofit/>
          </a:bodyPr>
          <a:lstStyle/>
          <a:p>
            <a:r>
              <a:rPr lang="en-US" sz="2800" dirty="0" smtClean="0"/>
              <a:t>3. Modulated heat and particle loads (1/3)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20" name="Espace réservé du numéro de diapositive 3"/>
          <p:cNvSpPr txBox="1">
            <a:spLocks/>
          </p:cNvSpPr>
          <p:nvPr/>
        </p:nvSpPr>
        <p:spPr>
          <a:xfrm>
            <a:off x="11151734" y="6256459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38617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F0B3ED-4F75-49BF-B028-1A262D3A6E64}" type="slidenum">
              <a:rPr lang="en-US" sz="1100" b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pPr algn="ctr"/>
              <a:t>5</a:t>
            </a:fld>
            <a:endParaRPr lang="en-US" sz="1100" b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45651" y="6154459"/>
            <a:ext cx="3876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Simulated heat load deposition (</a:t>
            </a:r>
            <a:r>
              <a:rPr lang="en-US" sz="1400" i="1" dirty="0" err="1" smtClean="0"/>
              <a:t>PFCflux</a:t>
            </a:r>
            <a:r>
              <a:rPr lang="en-US" sz="1400" i="1" dirty="0" smtClean="0"/>
              <a:t> code)</a:t>
            </a:r>
            <a:endParaRPr lang="en-US" sz="1400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77" y="3015201"/>
            <a:ext cx="7782654" cy="3114137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 rot="240000">
            <a:off x="2802232" y="4897226"/>
            <a:ext cx="121900" cy="7473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5" name="Ellipse 24"/>
          <p:cNvSpPr/>
          <p:nvPr/>
        </p:nvSpPr>
        <p:spPr>
          <a:xfrm rot="240000">
            <a:off x="3829249" y="4260909"/>
            <a:ext cx="121900" cy="7473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2732365" y="3037356"/>
            <a:ext cx="2722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Shadowing by the toroidal bevel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514025" y="3371952"/>
            <a:ext cx="276746" cy="11065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2917539" y="3366316"/>
            <a:ext cx="574524" cy="17654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10666" r="28072" b="19794"/>
          <a:stretch/>
        </p:blipFill>
        <p:spPr>
          <a:xfrm>
            <a:off x="8825109" y="3165969"/>
            <a:ext cx="2975493" cy="30086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80222" y="2755715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# 54356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&amp;</a:t>
            </a:r>
            <a:r>
              <a:rPr lang="en-US" dirty="0" smtClean="0">
                <a:solidFill>
                  <a:srgbClr val="FF0000"/>
                </a:solidFill>
              </a:rPr>
              <a:t>  # 60205 </a:t>
            </a:r>
            <a:r>
              <a:rPr lang="en-US" dirty="0" smtClean="0"/>
              <a:t>&amp;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00B050"/>
                </a:solidFill>
              </a:rPr>
              <a:t># 58027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303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1"/>
          <p:cNvSpPr>
            <a:spLocks noGrp="1"/>
          </p:cNvSpPr>
          <p:nvPr>
            <p:ph idx="1"/>
          </p:nvPr>
        </p:nvSpPr>
        <p:spPr>
          <a:xfrm>
            <a:off x="271009" y="674757"/>
            <a:ext cx="11783245" cy="550848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Clr>
                <a:srgbClr val="E50019"/>
              </a:buClr>
              <a:buSzTx/>
            </a:pPr>
            <a:r>
              <a:rPr lang="en-US" u="sng" dirty="0" smtClean="0"/>
              <a:t>Types and range of heat loads:</a:t>
            </a:r>
          </a:p>
          <a:p>
            <a:pPr marL="285750" lvl="0" indent="-285750">
              <a:spcBef>
                <a:spcPts val="0"/>
              </a:spcBef>
              <a:buClr>
                <a:srgbClr val="E50019"/>
              </a:buClr>
              <a:buSzTx/>
              <a:buFont typeface="Wingdings" panose="05000000000000000000" pitchFamily="2" charset="2"/>
              <a:buChar char="§"/>
            </a:pPr>
            <a:r>
              <a:rPr lang="en-US" dirty="0" smtClean="0"/>
              <a:t>Parallel heat flux during disruptions : up to 600 MW/m²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 smtClean="0"/>
              <a:t>ITER relevant plasma exposure cumulated on </a:t>
            </a:r>
            <a:r>
              <a:rPr lang="en-US" altLang="en-US" dirty="0" err="1" smtClean="0"/>
              <a:t>monoblocks</a:t>
            </a:r>
            <a:endParaRPr lang="en-US" altLang="en-US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dirty="0" smtClean="0"/>
              <a:t>plasma duration (10 h), heat load (~10 MW.m-2 in steady state on the top surface), </a:t>
            </a:r>
            <a:r>
              <a:rPr lang="en-US" altLang="en-US" dirty="0" err="1" smtClean="0"/>
              <a:t>fluence</a:t>
            </a:r>
            <a:r>
              <a:rPr lang="en-US" altLang="en-US" dirty="0" smtClean="0"/>
              <a:t> (6 ITER PFPO)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Expected Type I ELMS : 50-100 kJ/m² (significantly below the tungsten melting threshold), 50 Hz,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999334" y="6166671"/>
            <a:ext cx="693738" cy="365125"/>
          </a:xfrm>
        </p:spPr>
        <p:txBody>
          <a:bodyPr/>
          <a:lstStyle/>
          <a:p>
            <a:fld id="{854A34C9-9A4B-6445-85E1-F779B5E8736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938" y="2866180"/>
            <a:ext cx="4584362" cy="30495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1" name="ZoneTexte 50"/>
              <p:cNvSpPr txBox="1"/>
              <p:nvPr/>
            </p:nvSpPr>
            <p:spPr>
              <a:xfrm>
                <a:off x="4036403" y="3613226"/>
                <a:ext cx="1753109" cy="6440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𝑛𝑒𝑎𝑟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=5.5 </m:t>
                      </m:r>
                      <m:r>
                        <a:rPr lang="en-US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600" b="0" i="1" dirty="0" smtClean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𝑓𝑎𝑟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=47 </m:t>
                    </m:r>
                    <m:r>
                      <a:rPr lang="en-US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600" dirty="0" smtClean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403" y="3613226"/>
                <a:ext cx="1753109" cy="644022"/>
              </a:xfrm>
              <a:prstGeom prst="rect">
                <a:avLst/>
              </a:prstGeom>
              <a:blipFill>
                <a:blip r:embed="rId4"/>
                <a:stretch>
                  <a:fillRect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/>
          <p:cNvSpPr txBox="1"/>
          <p:nvPr/>
        </p:nvSpPr>
        <p:spPr>
          <a:xfrm rot="714837">
            <a:off x="7554131" y="3164685"/>
            <a:ext cx="1387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groove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 rot="691080">
            <a:off x="8829988" y="5074502"/>
            <a:ext cx="790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MB28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632" y="2510873"/>
            <a:ext cx="4200333" cy="3618465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8075155" y="2987428"/>
            <a:ext cx="209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[J. Gunn &amp; A. </a:t>
            </a:r>
            <a:r>
              <a:rPr lang="en-US" sz="12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Huart</a:t>
            </a:r>
            <a:r>
              <a:rPr lang="en-US" sz="12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2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re 4"/>
          <p:cNvSpPr>
            <a:spLocks noGrp="1"/>
          </p:cNvSpPr>
          <p:nvPr>
            <p:ph type="title"/>
          </p:nvPr>
        </p:nvSpPr>
        <p:spPr>
          <a:xfrm>
            <a:off x="304800" y="177800"/>
            <a:ext cx="10785475" cy="476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3. Modulated heat and particle loads (2/3)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581010" y="4856735"/>
            <a:ext cx="1463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[Y. </a:t>
            </a:r>
            <a:r>
              <a:rPr lang="en-US" dirty="0" err="1" smtClean="0"/>
              <a:t>Anquetin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69012" y="999663"/>
            <a:ext cx="12682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Gunn, NME,2021</a:t>
            </a:r>
            <a:endParaRPr lang="en-US" sz="1200" b="1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37308" y="986040"/>
            <a:ext cx="1554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Durif, Phys. Scr., 2022</a:t>
            </a:r>
            <a:endParaRPr lang="en-US" sz="1200" b="1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98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64699" y="297381"/>
            <a:ext cx="12228024" cy="4532313"/>
          </a:xfrm>
        </p:spPr>
        <p:txBody>
          <a:bodyPr>
            <a:normAutofit/>
          </a:bodyPr>
          <a:lstStyle/>
          <a:p>
            <a:pPr marL="552450" lvl="1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552450" lvl="1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827088" lvl="2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ym typeface="Wingdings" panose="05000000000000000000" pitchFamily="2" charset="2"/>
              </a:rPr>
              <a:t>Use of diagnostics during the </a:t>
            </a:r>
            <a:r>
              <a:rPr lang="en-US" dirty="0" smtClean="0">
                <a:sym typeface="Wingdings" panose="05000000000000000000" pitchFamily="2" charset="2"/>
              </a:rPr>
              <a:t>WEST operation</a:t>
            </a:r>
          </a:p>
          <a:p>
            <a:pPr marL="1093788" lvl="3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ym typeface="Wingdings" panose="05000000000000000000" pitchFamily="2" charset="2"/>
              </a:rPr>
              <a:t>Use of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visible </a:t>
            </a:r>
            <a:r>
              <a:rPr lang="en-US" dirty="0" smtClean="0">
                <a:solidFill>
                  <a:srgbClr val="0070C0"/>
                </a:solidFill>
              </a:rPr>
              <a:t>spectroscopy </a:t>
            </a:r>
          </a:p>
          <a:p>
            <a:pPr marL="1093788" lvl="3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Use of </a:t>
            </a:r>
            <a:r>
              <a:rPr lang="en-US" dirty="0" smtClean="0">
                <a:solidFill>
                  <a:srgbClr val="0070C0"/>
                </a:solidFill>
              </a:rPr>
              <a:t>fast IR camera </a:t>
            </a:r>
          </a:p>
          <a:p>
            <a:pPr marL="1093788" lvl="3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Use of </a:t>
            </a:r>
            <a:r>
              <a:rPr lang="en-US" dirty="0" smtClean="0">
                <a:solidFill>
                  <a:srgbClr val="0070C0"/>
                </a:solidFill>
              </a:rPr>
              <a:t>FBG</a:t>
            </a:r>
            <a:r>
              <a:rPr lang="en-US" dirty="0" smtClean="0"/>
              <a:t>, infrared data (</a:t>
            </a:r>
            <a:r>
              <a:rPr lang="en-US" dirty="0" smtClean="0">
                <a:solidFill>
                  <a:srgbClr val="0070C0"/>
                </a:solidFill>
              </a:rPr>
              <a:t>very high resolution, wide angle…)</a:t>
            </a:r>
            <a:endParaRPr lang="en-US" dirty="0" smtClean="0"/>
          </a:p>
          <a:p>
            <a:pPr marL="827088" lvl="2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Maintain and develop the models to understand the potential damage evolution</a:t>
            </a:r>
          </a:p>
          <a:p>
            <a:pPr lvl="2" indent="0">
              <a:buClr>
                <a:schemeClr val="tx2"/>
              </a:buClr>
              <a:buNone/>
            </a:pPr>
            <a:r>
              <a:rPr lang="en-US" dirty="0" smtClean="0">
                <a:sym typeface="Wingdings" panose="05000000000000000000" pitchFamily="2" charset="2"/>
              </a:rPr>
              <a:t>	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Crack formation</a:t>
            </a:r>
            <a:r>
              <a:rPr lang="en-US" dirty="0" smtClean="0">
                <a:sym typeface="Wingdings" panose="05000000000000000000" pitchFamily="2" charset="2"/>
              </a:rPr>
              <a:t>: T-REX modeling (Adapted to steady state, cycling loading)</a:t>
            </a:r>
          </a:p>
          <a:p>
            <a:pPr lvl="2" indent="0">
              <a:buClr>
                <a:schemeClr val="tx2"/>
              </a:buClr>
              <a:buNone/>
            </a:pP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	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Crack propagation </a:t>
            </a:r>
            <a:r>
              <a:rPr lang="en-US" dirty="0" smtClean="0">
                <a:sym typeface="Wingdings" panose="05000000000000000000" pitchFamily="2" charset="2"/>
              </a:rPr>
              <a:t>: J-Integral</a:t>
            </a:r>
          </a:p>
          <a:p>
            <a:pPr lvl="2" indent="0">
              <a:buClr>
                <a:schemeClr val="tx2"/>
              </a:buClr>
              <a:buNone/>
            </a:pPr>
            <a:r>
              <a:rPr lang="en-US" dirty="0" smtClean="0">
                <a:sym typeface="Wingdings" panose="05000000000000000000" pitchFamily="2" charset="2"/>
              </a:rPr>
              <a:t>	…</a:t>
            </a:r>
          </a:p>
          <a:p>
            <a:pPr marL="884238" lvl="2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Characterize t</a:t>
            </a:r>
            <a:r>
              <a:rPr lang="en-US" dirty="0" smtClean="0"/>
              <a:t>he damage (before and after WEST operation) (Visual, microscope…)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182" y="213515"/>
            <a:ext cx="10728325" cy="871827"/>
          </a:xfrm>
        </p:spPr>
        <p:txBody>
          <a:bodyPr/>
          <a:lstStyle/>
          <a:p>
            <a:r>
              <a:rPr lang="en-US" dirty="0" smtClean="0"/>
              <a:t>4. Study the evolution of damage in WEST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00" y="4829694"/>
            <a:ext cx="2571235" cy="15842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313" y="4558034"/>
            <a:ext cx="2674805" cy="190980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328" y="4366944"/>
            <a:ext cx="2999398" cy="217915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97678" y="446036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Cracks</a:t>
            </a:r>
            <a:endParaRPr lang="en-US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126345" y="422478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FBG implementation</a:t>
            </a:r>
            <a:endParaRPr lang="en-US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9567731" y="403052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VHR image</a:t>
            </a:r>
            <a:endParaRPr lang="en-US" i="1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9331024" y="4996634"/>
            <a:ext cx="89452" cy="8448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9331620" y="524794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mm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466" y="4308606"/>
            <a:ext cx="1876715" cy="234300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783851" y="4040116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Fast IR camera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4148649" y="3049043"/>
            <a:ext cx="23304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 Zhang, </a:t>
            </a:r>
            <a:r>
              <a:rPr lang="en-US" sz="1200" b="1" i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</a:t>
            </a:r>
            <a:r>
              <a:rPr lang="en-US" sz="1200" b="1" i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b="1" i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</a:t>
            </a:r>
            <a:r>
              <a:rPr lang="en-US" sz="1200" b="1" i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Des., 2022</a:t>
            </a:r>
            <a:endParaRPr lang="en-US" sz="1200" b="1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8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00272" y="111027"/>
            <a:ext cx="10728325" cy="871827"/>
          </a:xfrm>
        </p:spPr>
        <p:txBody>
          <a:bodyPr>
            <a:normAutofit/>
          </a:bodyPr>
          <a:lstStyle/>
          <a:p>
            <a:r>
              <a:rPr lang="en-US" dirty="0" smtClean="0"/>
              <a:t>Damage of interest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805" y="2970642"/>
            <a:ext cx="2858476" cy="111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208" y="419153"/>
            <a:ext cx="1582023" cy="158765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11057" y="950409"/>
            <a:ext cx="411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Induced by </a:t>
            </a:r>
            <a:r>
              <a:rPr lang="en-US" dirty="0" smtClean="0"/>
              <a:t>transient, high energy event: 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211056" y="2522596"/>
            <a:ext cx="575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Induced and </a:t>
            </a:r>
            <a:r>
              <a:rPr lang="en-US" dirty="0" smtClean="0"/>
              <a:t>evolved </a:t>
            </a:r>
            <a:r>
              <a:rPr lang="en-US" dirty="0" smtClean="0"/>
              <a:t>under steady – state loading:  </a:t>
            </a:r>
            <a:endParaRPr lang="en-US" dirty="0"/>
          </a:p>
        </p:txBody>
      </p:sp>
      <p:pic>
        <p:nvPicPr>
          <p:cNvPr id="12" name="Imag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6605" y="4367717"/>
            <a:ext cx="5497830" cy="19424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5941" y="4376399"/>
            <a:ext cx="1061884" cy="53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/>
          <a:srcRect b="8744"/>
          <a:stretch/>
        </p:blipFill>
        <p:spPr>
          <a:xfrm>
            <a:off x="7470484" y="3310310"/>
            <a:ext cx="4497029" cy="179265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9295718" y="5601011"/>
            <a:ext cx="1953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defTabSz="1219170">
              <a:defRPr sz="1200" i="1">
                <a:solidFill>
                  <a:srgbClr val="663399"/>
                </a:solidFill>
                <a:latin typeface="Calibri"/>
              </a:defRPr>
            </a:lvl1pPr>
          </a:lstStyle>
          <a:p>
            <a:r>
              <a:rPr lang="en-US" b="1" dirty="0" smtClean="0"/>
              <a:t>M. Ramaniraka, NME, 2022</a:t>
            </a:r>
            <a:endParaRPr lang="en-US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328182" y="2012754"/>
            <a:ext cx="2671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200" b="1" i="1" dirty="0" smtClean="0">
                <a:solidFill>
                  <a:srgbClr val="663399"/>
                </a:solidFill>
                <a:latin typeface="Calibri"/>
              </a:rPr>
              <a:t>M. Richou et al., Nuclear Fusion, 2022  </a:t>
            </a:r>
            <a:endParaRPr lang="en-US" sz="1200" b="1" i="1" dirty="0">
              <a:solidFill>
                <a:srgbClr val="663399"/>
              </a:solidFill>
              <a:latin typeface="Calibri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150374" y="6249213"/>
            <a:ext cx="2421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200" b="1" i="1" dirty="0" smtClean="0">
                <a:solidFill>
                  <a:srgbClr val="663399"/>
                </a:solidFill>
                <a:latin typeface="Calibri"/>
              </a:rPr>
              <a:t>S. Baydoun, SOFT conference, 2024</a:t>
            </a:r>
            <a:endParaRPr lang="en-US" sz="1200" b="1" i="1" dirty="0">
              <a:solidFill>
                <a:srgbClr val="663399"/>
              </a:solidFill>
              <a:latin typeface="Calibri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346" y="4004069"/>
            <a:ext cx="363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200" b="1" i="1" dirty="0" smtClean="0">
                <a:solidFill>
                  <a:srgbClr val="663399"/>
                </a:solidFill>
                <a:latin typeface="Calibri"/>
              </a:rPr>
              <a:t>G. </a:t>
            </a:r>
            <a:r>
              <a:rPr lang="en-US" sz="1200" b="1" i="1" dirty="0" err="1" smtClean="0">
                <a:solidFill>
                  <a:srgbClr val="663399"/>
                </a:solidFill>
                <a:latin typeface="Calibri"/>
              </a:rPr>
              <a:t>Pintsuk</a:t>
            </a:r>
            <a:r>
              <a:rPr lang="en-US" sz="1200" b="1" i="1" dirty="0" smtClean="0">
                <a:solidFill>
                  <a:srgbClr val="663399"/>
                </a:solidFill>
                <a:latin typeface="Calibri"/>
              </a:rPr>
              <a:t> et al., Fusion Engineering and design, 2013  </a:t>
            </a:r>
            <a:endParaRPr lang="en-US" sz="1200" b="1" i="1" dirty="0">
              <a:solidFill>
                <a:srgbClr val="663399"/>
              </a:solidFill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6963134" y="350420"/>
                <a:ext cx="3494098" cy="14803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Clr>
                    <a:schemeClr val="tx2"/>
                  </a:buClr>
                  <a:buFont typeface="Wingdings" panose="05000000000000000000" pitchFamily="2" charset="2"/>
                  <a:buChar char="q"/>
                </a:pPr>
                <a:r>
                  <a:rPr lang="en-US" dirty="0" smtClean="0"/>
                  <a:t>Heat </a:t>
                </a:r>
                <a:r>
                  <a:rPr lang="en-US" dirty="0"/>
                  <a:t>flux factor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MW</m:t>
                    </m:r>
                    <m:r>
                      <a:rPr lang="en-US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²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dirty="0"/>
                  <a:t>), </a:t>
                </a:r>
                <a:endParaRPr lang="en-US" dirty="0" smtClean="0"/>
              </a:p>
              <a:p>
                <a:pPr marL="342900" indent="-342900">
                  <a:buClr>
                    <a:schemeClr val="tx2"/>
                  </a:buClr>
                  <a:buFont typeface="Wingdings" panose="05000000000000000000" pitchFamily="2" charset="2"/>
                  <a:buChar char="q"/>
                </a:pPr>
                <a:r>
                  <a:rPr lang="en-US" dirty="0" smtClean="0"/>
                  <a:t>number </a:t>
                </a:r>
                <a:r>
                  <a:rPr lang="en-US" dirty="0"/>
                  <a:t>of </a:t>
                </a:r>
                <a:r>
                  <a:rPr lang="en-US" dirty="0" smtClean="0"/>
                  <a:t>pulses</a:t>
                </a:r>
              </a:p>
              <a:p>
                <a:pPr marL="342900" indent="-342900">
                  <a:buClr>
                    <a:schemeClr val="tx2"/>
                  </a:buClr>
                  <a:buFont typeface="Wingdings" panose="05000000000000000000" pitchFamily="2" charset="2"/>
                  <a:buChar char="q"/>
                </a:pPr>
                <a:r>
                  <a:rPr lang="en-US" dirty="0" smtClean="0"/>
                  <a:t>Base temperature </a:t>
                </a:r>
              </a:p>
              <a:p>
                <a:pPr marL="342900" indent="-342900">
                  <a:buClr>
                    <a:schemeClr val="tx2"/>
                  </a:buClr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>
                  <a:buClr>
                    <a:schemeClr val="tx2"/>
                  </a:buClr>
                </a:pPr>
                <a:endParaRPr lang="en-US" dirty="0" smtClean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134" y="350420"/>
                <a:ext cx="3494098" cy="1480342"/>
              </a:xfrm>
              <a:prstGeom prst="rect">
                <a:avLst/>
              </a:prstGeom>
              <a:blipFill>
                <a:blip r:embed="rId7"/>
                <a:stretch>
                  <a:fillRect l="-1047" t="-1646" r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3306053" y="2984776"/>
                <a:ext cx="248016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Clr>
                    <a:schemeClr val="tx2"/>
                  </a:buClr>
                  <a:buFont typeface="Wingdings" panose="05000000000000000000" pitchFamily="2" charset="2"/>
                  <a:buChar char="q"/>
                </a:pPr>
                <a:r>
                  <a:rPr lang="en-US" dirty="0" smtClean="0"/>
                  <a:t>Heat flux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MW</m:t>
                    </m:r>
                    <m:r>
                      <a:rPr lang="en-US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²)</m:t>
                    </m:r>
                  </m:oMath>
                </a14:m>
                <a:endParaRPr lang="en-US" dirty="0" smtClean="0">
                  <a:latin typeface="Cambria Math" panose="02040503050406030204" pitchFamily="18" charset="0"/>
                </a:endParaRPr>
              </a:p>
              <a:p>
                <a:pPr marL="342900" indent="-342900">
                  <a:buClr>
                    <a:schemeClr val="tx2"/>
                  </a:buCl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number of cycles </a:t>
                </a: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053" y="2984776"/>
                <a:ext cx="2480166" cy="646331"/>
              </a:xfrm>
              <a:prstGeom prst="rect">
                <a:avLst/>
              </a:prstGeom>
              <a:blipFill>
                <a:blip r:embed="rId8"/>
                <a:stretch>
                  <a:fillRect l="-1474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3647194" y="5521053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dirty="0" err="1" smtClean="0"/>
              <a:t>CuCrZr</a:t>
            </a:r>
            <a:r>
              <a:rPr lang="en-US" dirty="0" smtClean="0"/>
              <a:t> surface temperature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Cooling </a:t>
            </a:r>
            <a:r>
              <a:rPr lang="en-US" dirty="0" smtClean="0"/>
              <a:t>conditions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612524" y="5890988"/>
            <a:ext cx="5579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Fabrication: Thermal imperfection size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θ,Δθ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dirty="0"/>
          </a:p>
        </p:txBody>
      </p:sp>
      <p:sp>
        <p:nvSpPr>
          <p:cNvPr id="29" name="ZoneTexte 28"/>
          <p:cNvSpPr txBox="1"/>
          <p:nvPr/>
        </p:nvSpPr>
        <p:spPr>
          <a:xfrm>
            <a:off x="7137779" y="1239564"/>
            <a:ext cx="4555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Pre-damage (e-beam, neutral, plasma…), 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On purpose in WEST (runaways, in future type I ELMs, …)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755125" y="6212165"/>
            <a:ext cx="348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Pre-damage ?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On purpose in WEST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690863" y="6117319"/>
            <a:ext cx="348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Pre-damage (fabrication)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3853" y="3590008"/>
            <a:ext cx="4596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Pre-damage </a:t>
            </a:r>
            <a:r>
              <a:rPr lang="en-US" dirty="0" smtClean="0">
                <a:solidFill>
                  <a:srgbClr val="00B0F0"/>
                </a:solidFill>
              </a:rPr>
              <a:t>(e-beam</a:t>
            </a:r>
            <a:r>
              <a:rPr lang="en-US" dirty="0">
                <a:solidFill>
                  <a:srgbClr val="00B0F0"/>
                </a:solidFill>
              </a:rPr>
              <a:t>, neutral, plasma</a:t>
            </a:r>
            <a:r>
              <a:rPr lang="en-US" dirty="0" smtClean="0">
                <a:solidFill>
                  <a:srgbClr val="00B0F0"/>
                </a:solidFill>
              </a:rPr>
              <a:t>…)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192" y="4504779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Fretting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19" grpId="0"/>
      <p:bldP spid="26" grpId="0"/>
      <p:bldP spid="27" grpId="0"/>
      <p:bldP spid="28" grpId="0"/>
      <p:bldP spid="29" grpId="0"/>
      <p:bldP spid="30" grpId="0"/>
      <p:bldP spid="31" grpId="0"/>
      <p:bldP spid="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20148" y="897474"/>
            <a:ext cx="11751704" cy="4532313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chemeClr val="tx2"/>
                </a:solidFill>
              </a:rPr>
              <a:t>PFU pre-damage#1</a:t>
            </a:r>
            <a:r>
              <a:rPr lang="en-US" sz="1800" dirty="0" smtClean="0">
                <a:solidFill>
                  <a:schemeClr val="tx2"/>
                </a:solidFill>
              </a:rPr>
              <a:t>: </a:t>
            </a:r>
            <a:r>
              <a:rPr lang="en-US" sz="1800" dirty="0" smtClean="0"/>
              <a:t>Transient pre-damage (3 types of damage) (C3/C4 – 2018-2019)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00FF"/>
                </a:solidFill>
              </a:rPr>
              <a:t>PFU pre-damage#2</a:t>
            </a:r>
            <a:r>
              <a:rPr lang="en-US" dirty="0" smtClean="0"/>
              <a:t>: Transient pre-damage (1 type of damage) (C7/C8/C9 2023 –2024)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B050"/>
                </a:solidFill>
              </a:rPr>
              <a:t>PFU pre-damage#3</a:t>
            </a:r>
            <a:r>
              <a:rPr lang="en-US" dirty="0" smtClean="0"/>
              <a:t>: Steady state fatigue pre-damage (C8/C9 2023-2024)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en-US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</a:t>
            </a:fld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17296" y="189717"/>
            <a:ext cx="11575776" cy="3760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Damage tested in WEST </a:t>
            </a:r>
            <a:r>
              <a:rPr lang="en-US" dirty="0" smtClean="0"/>
              <a:t>since 2018 ? </a:t>
            </a:r>
            <a:endParaRPr lang="en-US" dirty="0"/>
          </a:p>
        </p:txBody>
      </p:sp>
      <p:sp>
        <p:nvSpPr>
          <p:cNvPr id="51" name="ZoneTexte 50"/>
          <p:cNvSpPr txBox="1"/>
          <p:nvPr/>
        </p:nvSpPr>
        <p:spPr>
          <a:xfrm>
            <a:off x="639287" y="5595046"/>
            <a:ext cx="3394775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3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2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Richou et al., Nuclear Fusion, 2022</a:t>
            </a:r>
          </a:p>
          <a:p>
            <a:pPr defTabSz="1219170"/>
            <a:r>
              <a:rPr lang="en-US" sz="12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Y. Corre et al., Nuclear Materials and Energy, 2023</a:t>
            </a:r>
          </a:p>
          <a:p>
            <a:pPr defTabSz="1219170"/>
            <a:r>
              <a:rPr lang="en-US" sz="12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Richou et al, Nuclear Fusion, 2024</a:t>
            </a:r>
          </a:p>
          <a:p>
            <a:pPr defTabSz="1219170"/>
            <a:r>
              <a:rPr lang="en-US" sz="1200" b="1" i="1" dirty="0" smtClean="0">
                <a:solidFill>
                  <a:srgbClr val="66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Durif, PSI conference, 2024</a:t>
            </a:r>
          </a:p>
          <a:p>
            <a:pPr defTabSz="1219170"/>
            <a:endParaRPr lang="en-US" sz="1200" b="1" i="1" dirty="0" smtClean="0">
              <a:solidFill>
                <a:srgbClr val="66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219170"/>
            <a:endParaRPr lang="en-US" sz="1200" b="1" i="1" dirty="0">
              <a:solidFill>
                <a:srgbClr val="66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 txBox="1">
            <a:spLocks/>
          </p:cNvSpPr>
          <p:nvPr/>
        </p:nvSpPr>
        <p:spPr>
          <a:xfrm>
            <a:off x="10981021" y="6361861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38617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" name="Espace réservé du numéro de diapositive 4"/>
          <p:cNvSpPr txBox="1">
            <a:spLocks/>
          </p:cNvSpPr>
          <p:nvPr/>
        </p:nvSpPr>
        <p:spPr>
          <a:xfrm>
            <a:off x="11105176" y="6307137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38617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7558FD6-89C7-4177-AA32-71F92662B208}" type="slidenum">
              <a:rPr lang="en-US" sz="1000" smtClean="0">
                <a:latin typeface="Arial" charset="0"/>
                <a:ea typeface="Arial" charset="0"/>
                <a:cs typeface="Arial" charset="0"/>
              </a:rPr>
              <a:pPr algn="ctr"/>
              <a:t>9</a:t>
            </a:fld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60" y="2390978"/>
            <a:ext cx="5314513" cy="15391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831" y="4944548"/>
            <a:ext cx="7764852" cy="1444101"/>
          </a:xfrm>
          <a:prstGeom prst="rect">
            <a:avLst/>
          </a:prstGeom>
        </p:spPr>
      </p:pic>
      <p:grpSp>
        <p:nvGrpSpPr>
          <p:cNvPr id="61" name="Groupe 60"/>
          <p:cNvGrpSpPr/>
          <p:nvPr/>
        </p:nvGrpSpPr>
        <p:grpSpPr>
          <a:xfrm>
            <a:off x="4162567" y="4074921"/>
            <a:ext cx="6836767" cy="625296"/>
            <a:chOff x="2115402" y="3397095"/>
            <a:chExt cx="7695600" cy="808191"/>
          </a:xfrm>
        </p:grpSpPr>
        <p:grpSp>
          <p:nvGrpSpPr>
            <p:cNvPr id="62" name="Groupe 61"/>
            <p:cNvGrpSpPr>
              <a:grpSpLocks noChangeAspect="1"/>
            </p:cNvGrpSpPr>
            <p:nvPr/>
          </p:nvGrpSpPr>
          <p:grpSpPr>
            <a:xfrm>
              <a:off x="4810125" y="3631575"/>
              <a:ext cx="5000877" cy="573711"/>
              <a:chOff x="2714668" y="4178300"/>
              <a:chExt cx="7172534" cy="822849"/>
            </a:xfrm>
          </p:grpSpPr>
          <p:pic>
            <p:nvPicPr>
              <p:cNvPr id="65" name="Image 64"/>
              <p:cNvPicPr>
                <a:picLocks noChangeAspect="1"/>
              </p:cNvPicPr>
              <p:nvPr/>
            </p:nvPicPr>
            <p:blipFill rotWithShape="1">
              <a:blip r:embed="rId5"/>
              <a:srcRect b="6583"/>
              <a:stretch/>
            </p:blipFill>
            <p:spPr>
              <a:xfrm>
                <a:off x="5763774" y="4181579"/>
                <a:ext cx="4123428" cy="819570"/>
              </a:xfrm>
              <a:prstGeom prst="rect">
                <a:avLst/>
              </a:prstGeom>
            </p:spPr>
          </p:pic>
          <p:pic>
            <p:nvPicPr>
              <p:cNvPr id="66" name="Image 65"/>
              <p:cNvPicPr>
                <a:picLocks noChangeAspect="1"/>
              </p:cNvPicPr>
              <p:nvPr/>
            </p:nvPicPr>
            <p:blipFill rotWithShape="1">
              <a:blip r:embed="rId6"/>
              <a:srcRect l="-628" t="10617" r="15550" b="19848"/>
              <a:stretch/>
            </p:blipFill>
            <p:spPr>
              <a:xfrm>
                <a:off x="2714668" y="4178300"/>
                <a:ext cx="3505158" cy="795526"/>
              </a:xfrm>
              <a:prstGeom prst="rect">
                <a:avLst/>
              </a:prstGeom>
            </p:spPr>
          </p:pic>
        </p:grpSp>
        <p:pic>
          <p:nvPicPr>
            <p:cNvPr id="63" name="Image 62"/>
            <p:cNvPicPr>
              <a:picLocks noChangeAspect="1"/>
            </p:cNvPicPr>
            <p:nvPr/>
          </p:nvPicPr>
          <p:blipFill rotWithShape="1">
            <a:blip r:embed="rId7"/>
            <a:srcRect t="5794" r="1316" b="16303"/>
            <a:stretch/>
          </p:blipFill>
          <p:spPr>
            <a:xfrm>
              <a:off x="2115402" y="3624263"/>
              <a:ext cx="2856648" cy="557212"/>
            </a:xfrm>
            <a:prstGeom prst="rect">
              <a:avLst/>
            </a:prstGeom>
          </p:spPr>
        </p:pic>
        <p:sp>
          <p:nvSpPr>
            <p:cNvPr id="64" name="Losange 63"/>
            <p:cNvSpPr/>
            <p:nvPr/>
          </p:nvSpPr>
          <p:spPr>
            <a:xfrm>
              <a:off x="7440573" y="3397095"/>
              <a:ext cx="179427" cy="227168"/>
            </a:xfrm>
            <a:prstGeom prst="diamond">
              <a:avLst/>
            </a:prstGeom>
            <a:solidFill>
              <a:srgbClr val="7030A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/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767532" y="2551679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PFU pre-damage#1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04715" y="425068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PFU pre-damage#2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53449" y="530710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PFU pre-damage#3</a:t>
            </a:r>
            <a:endParaRPr lang="en-US" dirty="0"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77" y="4843739"/>
            <a:ext cx="1837662" cy="746300"/>
          </a:xfrm>
          <a:prstGeom prst="rect">
            <a:avLst/>
          </a:prstGeom>
        </p:spPr>
      </p:pic>
      <p:sp>
        <p:nvSpPr>
          <p:cNvPr id="68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373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Richou – Joint </a:t>
            </a:r>
            <a:r>
              <a:rPr lang="en-US" noProof="0" dirty="0" smtClean="0"/>
              <a:t>WPTE-WPPWIE</a:t>
            </a:r>
            <a:r>
              <a:rPr lang="en-US" dirty="0" smtClean="0"/>
              <a:t> technical meeting – Aix En Provence – 18th of September 2024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26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5003DA-E900-47F2-BA91-7AD870D471E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151dffeb-2989-4a61-aef8-844a993007f8"/>
    <ds:schemaRef ds:uri="http://purl.org/dc/terms/"/>
    <ds:schemaRef ds:uri="582fa2ad-bcfb-4c30-8490-7bbd511b188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8085</TotalTime>
  <Words>1671</Words>
  <Application>Microsoft Office PowerPoint</Application>
  <PresentationFormat>Grand écran</PresentationFormat>
  <Paragraphs>229</Paragraphs>
  <Slides>14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Cambria Math</vt:lpstr>
      <vt:lpstr>Wingdings</vt:lpstr>
      <vt:lpstr>Thème Office</vt:lpstr>
      <vt:lpstr>WEST capabilities for W damage studies 17th of September 2024 Aix En Provence</vt:lpstr>
      <vt:lpstr>Outline</vt:lpstr>
      <vt:lpstr>1. WEST vs ITER divertor</vt:lpstr>
      <vt:lpstr>2. ITER grade divertor – available technologies</vt:lpstr>
      <vt:lpstr>3. Modulated heat and particle loads (1/3) </vt:lpstr>
      <vt:lpstr>3. Modulated heat and particle loads (2/3)</vt:lpstr>
      <vt:lpstr>4. Study the evolution of damage in WEST</vt:lpstr>
      <vt:lpstr>Damage of interest</vt:lpstr>
      <vt:lpstr>Damage tested in WEST since 2018 ? </vt:lpstr>
      <vt:lpstr>Modeling- Focus on T-REX</vt:lpstr>
      <vt:lpstr>Characterization (1/2)</vt:lpstr>
      <vt:lpstr>Characterization (2/2)</vt:lpstr>
      <vt:lpstr>Conclusions and prospects</vt:lpstr>
      <vt:lpstr>Thank you for your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RICHOU Marianne 169814</cp:lastModifiedBy>
  <cp:revision>263</cp:revision>
  <dcterms:created xsi:type="dcterms:W3CDTF">2023-01-13T15:17:34Z</dcterms:created>
  <dcterms:modified xsi:type="dcterms:W3CDTF">2024-09-18T08:20:19Z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