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4"/>
  </p:notesMasterIdLst>
  <p:sldIdLst>
    <p:sldId id="256" r:id="rId5"/>
    <p:sldId id="2247" r:id="rId6"/>
    <p:sldId id="2284" r:id="rId7"/>
    <p:sldId id="1340" r:id="rId8"/>
    <p:sldId id="260" r:id="rId9"/>
    <p:sldId id="271" r:id="rId10"/>
    <p:sldId id="272" r:id="rId11"/>
    <p:sldId id="273" r:id="rId12"/>
    <p:sldId id="276" r:id="rId13"/>
    <p:sldId id="280" r:id="rId14"/>
    <p:sldId id="279" r:id="rId15"/>
    <p:sldId id="281" r:id="rId16"/>
    <p:sldId id="278" r:id="rId17"/>
    <p:sldId id="2285" r:id="rId18"/>
    <p:sldId id="275" r:id="rId19"/>
    <p:sldId id="2259" r:id="rId20"/>
    <p:sldId id="277" r:id="rId21"/>
    <p:sldId id="2286" r:id="rId22"/>
    <p:sldId id="2260" r:id="rId23"/>
    <p:sldId id="2261" r:id="rId24"/>
    <p:sldId id="262" r:id="rId25"/>
    <p:sldId id="2287" r:id="rId26"/>
    <p:sldId id="1348" r:id="rId27"/>
    <p:sldId id="286" r:id="rId28"/>
    <p:sldId id="2281" r:id="rId29"/>
    <p:sldId id="2288" r:id="rId30"/>
    <p:sldId id="2282" r:id="rId31"/>
    <p:sldId id="2283" r:id="rId32"/>
    <p:sldId id="13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81" autoAdjust="0"/>
    <p:restoredTop sz="94660"/>
  </p:normalViewPr>
  <p:slideViewPr>
    <p:cSldViewPr snapToGrid="0">
      <p:cViewPr varScale="1">
        <p:scale>
          <a:sx n="215" d="100"/>
          <a:sy n="215" d="100"/>
        </p:scale>
        <p:origin x="9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DAB37-E962-B248-8289-12C35BE65C61}" type="datetimeFigureOut">
              <a:rPr lang="en-GB" smtClean="0"/>
              <a:t>16/09/2024</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F2BF9-72CD-E14B-88F9-41C8ABD68243}" type="slidenum">
              <a:rPr lang="en-GB" smtClean="0"/>
              <a:t>‹Nr.›</a:t>
            </a:fld>
            <a:endParaRPr lang="en-GB"/>
          </a:p>
        </p:txBody>
      </p:sp>
    </p:spTree>
    <p:extLst>
      <p:ext uri="{BB962C8B-B14F-4D97-AF65-F5344CB8AC3E}">
        <p14:creationId xmlns:p14="http://schemas.microsoft.com/office/powerpoint/2010/main" val="178508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401744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3296985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4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84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477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1861608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4714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9553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24</a:t>
            </a:fld>
            <a:endParaRPr lang="en-GB" dirty="0"/>
          </a:p>
        </p:txBody>
      </p:sp>
    </p:spTree>
    <p:extLst>
      <p:ext uri="{BB962C8B-B14F-4D97-AF65-F5344CB8AC3E}">
        <p14:creationId xmlns:p14="http://schemas.microsoft.com/office/powerpoint/2010/main" val="337127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1E6B6-4AC4-CB6C-E100-31EF95DE42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0797A56-AE03-71E8-8725-D07E240D05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96534BD-B557-7DEE-1007-BCF8CC8C7DF7}"/>
              </a:ext>
            </a:extLst>
          </p:cNvPr>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a:extLst>
              <a:ext uri="{FF2B5EF4-FFF2-40B4-BE49-F238E27FC236}">
                <a16:creationId xmlns:a16="http://schemas.microsoft.com/office/drawing/2014/main" id="{6CB5F5F3-7BA4-D2C8-AD96-D362F3E05CB5}"/>
              </a:ext>
            </a:extLst>
          </p:cNvPr>
          <p:cNvSpPr>
            <a:spLocks noGrp="1"/>
          </p:cNvSpPr>
          <p:nvPr>
            <p:ph type="sldNum" sz="quarter" idx="10"/>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150419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471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6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71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317608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2753033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10</a:t>
            </a:fld>
            <a:endParaRPr lang="en-GB" dirty="0"/>
          </a:p>
        </p:txBody>
      </p:sp>
    </p:spTree>
    <p:extLst>
      <p:ext uri="{BB962C8B-B14F-4D97-AF65-F5344CB8AC3E}">
        <p14:creationId xmlns:p14="http://schemas.microsoft.com/office/powerpoint/2010/main" val="774620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4286399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10694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2024.09.18</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6" name="Picture Placeholder 10"/>
          <p:cNvSpPr>
            <a:spLocks noGrp="1"/>
          </p:cNvSpPr>
          <p:nvPr>
            <p:ph type="pic" sz="quarter" idx="10" hasCustomPrompt="1"/>
          </p:nvPr>
        </p:nvSpPr>
        <p:spPr>
          <a:xfrm>
            <a:off x="527383" y="5691684"/>
            <a:ext cx="1727167" cy="905669"/>
          </a:xfrm>
        </p:spPr>
        <p:txBody>
          <a:bodyPr>
            <a:normAutofit/>
          </a:bodyPr>
          <a:lstStyle>
            <a:lvl1pPr marL="0" indent="0" algn="ctr">
              <a:buFontTx/>
              <a:buNone/>
              <a:defRPr sz="24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0" y="0"/>
            <a:ext cx="12192000" cy="5568000"/>
          </a:xfrm>
          <a:prstGeom prst="rect">
            <a:avLst/>
          </a:prstGeom>
        </p:spPr>
      </p:pic>
      <p:pic>
        <p:nvPicPr>
          <p:cNvPr id="7" name="Picture 5">
            <a:extLst>
              <a:ext uri="{FF2B5EF4-FFF2-40B4-BE49-F238E27FC236}">
                <a16:creationId xmlns:a16="http://schemas.microsoft.com/office/drawing/2014/main" id="{F6C5CF7E-F1FA-E915-475F-E8B3D9F72D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spTree>
    <p:extLst>
      <p:ext uri="{BB962C8B-B14F-4D97-AF65-F5344CB8AC3E}">
        <p14:creationId xmlns:p14="http://schemas.microsoft.com/office/powerpoint/2010/main" val="2855071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70" r:id="rId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2.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tif"/><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4.tif"/><Relationship Id="rId3" Type="http://schemas.openxmlformats.org/officeDocument/2006/relationships/image" Target="../media/image39.jpeg"/><Relationship Id="rId7" Type="http://schemas.openxmlformats.org/officeDocument/2006/relationships/image" Target="../media/image43.t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tif"/><Relationship Id="rId5" Type="http://schemas.openxmlformats.org/officeDocument/2006/relationships/image" Target="../media/image41.tif"/><Relationship Id="rId4" Type="http://schemas.openxmlformats.org/officeDocument/2006/relationships/image" Target="../media/image40.tif"/><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074188"/>
            <a:ext cx="8231931" cy="620251"/>
          </a:xfrm>
        </p:spPr>
        <p:txBody>
          <a:bodyPr>
            <a:normAutofit fontScale="90000"/>
          </a:bodyPr>
          <a:lstStyle/>
          <a:p>
            <a:r>
              <a:rPr lang="en-US" sz="3600" dirty="0"/>
              <a:t>WP PWIE W damage studies in 2024-2025</a:t>
            </a: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p:txBody>
          <a:bodyPr/>
          <a:lstStyle/>
          <a:p>
            <a:r>
              <a:rPr lang="en-US" dirty="0"/>
              <a:t>Jan W.Coenen</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p:txBody>
          <a:bodyPr>
            <a:normAutofit fontScale="47500" lnSpcReduction="20000"/>
          </a:bodyPr>
          <a:lstStyle/>
          <a:p>
            <a:r>
              <a:rPr lang="de-DE" sz="2400" dirty="0">
                <a:solidFill>
                  <a:schemeClr val="bg1">
                    <a:lumMod val="65000"/>
                  </a:schemeClr>
                </a:solidFill>
              </a:rPr>
              <a:t>Forschungszentrum Jülich </a:t>
            </a:r>
            <a:r>
              <a:rPr lang="de-DE" sz="2400" dirty="0" err="1">
                <a:solidFill>
                  <a:schemeClr val="bg1">
                    <a:lumMod val="65000"/>
                  </a:schemeClr>
                </a:solidFill>
              </a:rPr>
              <a:t>Gmbh</a:t>
            </a:r>
            <a:r>
              <a:rPr lang="de-DE" sz="2400" dirty="0">
                <a:solidFill>
                  <a:schemeClr val="bg1">
                    <a:lumMod val="65000"/>
                  </a:schemeClr>
                </a:solidFill>
              </a:rPr>
              <a:t>, Institut FOR Fusion Energy and </a:t>
            </a:r>
            <a:r>
              <a:rPr lang="de-DE" sz="2400" dirty="0" err="1">
                <a:solidFill>
                  <a:schemeClr val="bg1">
                    <a:lumMod val="65000"/>
                  </a:schemeClr>
                </a:solidFill>
              </a:rPr>
              <a:t>Nuclear</a:t>
            </a:r>
            <a:r>
              <a:rPr lang="de-DE" sz="2400" dirty="0">
                <a:solidFill>
                  <a:schemeClr val="bg1">
                    <a:lumMod val="65000"/>
                  </a:schemeClr>
                </a:solidFill>
              </a:rPr>
              <a:t> </a:t>
            </a:r>
            <a:r>
              <a:rPr lang="de-DE" sz="2400" dirty="0" err="1">
                <a:solidFill>
                  <a:schemeClr val="bg1">
                    <a:lumMod val="65000"/>
                  </a:schemeClr>
                </a:solidFill>
              </a:rPr>
              <a:t>Waster</a:t>
            </a:r>
            <a:r>
              <a:rPr lang="de-DE" sz="2400" dirty="0">
                <a:solidFill>
                  <a:schemeClr val="bg1">
                    <a:lumMod val="65000"/>
                  </a:schemeClr>
                </a:solidFill>
              </a:rPr>
              <a:t> Management IFN-1 52425 Jülich, Germany, </a:t>
            </a:r>
          </a:p>
          <a:p>
            <a:endParaRPr lang="en-US" dirty="0"/>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lstStyle/>
          <a:p>
            <a:r>
              <a:rPr lang="en-US" dirty="0"/>
              <a:t>Joint Workshop WPTE/WPPWIE</a:t>
            </a:r>
          </a:p>
        </p:txBody>
      </p:sp>
      <p:pic>
        <p:nvPicPr>
          <p:cNvPr id="6" name="Grafik 5">
            <a:extLst>
              <a:ext uri="{FF2B5EF4-FFF2-40B4-BE49-F238E27FC236}">
                <a16:creationId xmlns:a16="http://schemas.microsoft.com/office/drawing/2014/main" id="{A78112FB-BF71-1F54-36D6-95F90539C3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96679"/>
            <a:ext cx="1728192" cy="502627"/>
          </a:xfrm>
          <a:prstGeom prst="rect">
            <a:avLst/>
          </a:prstGeom>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A.1.T-T001-D004: Results of  Qualification of W-Heavy Alloys for use in W7-X</a:t>
            </a:r>
            <a:endParaRPr lang="de-DE" dirty="0"/>
          </a:p>
        </p:txBody>
      </p:sp>
      <p:sp>
        <p:nvSpPr>
          <p:cNvPr id="7" name="Inhaltsplatzhalter 6">
            <a:extLst>
              <a:ext uri="{FF2B5EF4-FFF2-40B4-BE49-F238E27FC236}">
                <a16:creationId xmlns:a16="http://schemas.microsoft.com/office/drawing/2014/main" id="{05564E8B-7DBC-7517-3B15-49F9461AE3CB}"/>
              </a:ext>
            </a:extLst>
          </p:cNvPr>
          <p:cNvSpPr>
            <a:spLocks noGrp="1"/>
          </p:cNvSpPr>
          <p:nvPr>
            <p:ph idx="1"/>
          </p:nvPr>
        </p:nvSpPr>
        <p:spPr/>
        <p:txBody>
          <a:bodyPr/>
          <a:lstStyle/>
          <a:p>
            <a:endParaRPr lang="en-GB"/>
          </a:p>
        </p:txBody>
      </p:sp>
      <p:sp>
        <p:nvSpPr>
          <p:cNvPr id="11" name="Textfeld 10">
            <a:extLst>
              <a:ext uri="{FF2B5EF4-FFF2-40B4-BE49-F238E27FC236}">
                <a16:creationId xmlns:a16="http://schemas.microsoft.com/office/drawing/2014/main" id="{DF759465-A062-4976-9C65-AA083B682C62}"/>
              </a:ext>
            </a:extLst>
          </p:cNvPr>
          <p:cNvSpPr txBox="1"/>
          <p:nvPr/>
        </p:nvSpPr>
        <p:spPr>
          <a:xfrm>
            <a:off x="387220" y="1123470"/>
            <a:ext cx="8220232" cy="734945"/>
          </a:xfrm>
          <a:prstGeom prst="rect">
            <a:avLst/>
          </a:prstGeom>
          <a:noFill/>
        </p:spPr>
        <p:txBody>
          <a:bodyPr wrap="square" rtlCol="0">
            <a:spAutoFit/>
          </a:bodyPr>
          <a:lstStyle/>
          <a:p>
            <a:pPr>
              <a:lnSpc>
                <a:spcPct val="120000"/>
              </a:lnSpc>
              <a:spcBef>
                <a:spcPts val="600"/>
              </a:spcBef>
            </a:pPr>
            <a:r>
              <a:rPr lang="en-GB" b="1" dirty="0">
                <a:solidFill>
                  <a:prstClr val="black"/>
                </a:solidFill>
                <a:cs typeface="Arial" pitchFamily="34" charset="0"/>
              </a:rPr>
              <a:t>Results</a:t>
            </a:r>
            <a:r>
              <a:rPr lang="en-GB" b="1" dirty="0">
                <a:cs typeface="Arial" panose="020B0604020202020204" pitchFamily="34" charset="0"/>
              </a:rPr>
              <a:t>:</a:t>
            </a:r>
            <a:br>
              <a:rPr lang="en-US" dirty="0">
                <a:cs typeface="Arial" panose="020B0604020202020204" pitchFamily="34" charset="0"/>
              </a:rPr>
            </a:br>
            <a:r>
              <a:rPr lang="en-US" dirty="0">
                <a:cs typeface="Arial" panose="020B0604020202020204" pitchFamily="34" charset="0"/>
              </a:rPr>
              <a:t> Table 1 summarizes the tested commercially available </a:t>
            </a:r>
            <a:r>
              <a:rPr lang="en-GB" dirty="0">
                <a:cs typeface="Arial" panose="020B0604020202020204" pitchFamily="34" charset="0"/>
                <a:sym typeface="Symbol" panose="05050102010706020507" pitchFamily="18" charset="2"/>
              </a:rPr>
              <a:t>W heavy alloys.</a:t>
            </a:r>
            <a:endParaRPr lang="en-GB" kern="0" dirty="0">
              <a:solidFill>
                <a:prstClr val="black"/>
              </a:solidFill>
            </a:endParaRPr>
          </a:p>
        </p:txBody>
      </p:sp>
      <p:sp>
        <p:nvSpPr>
          <p:cNvPr id="28" name="Textfeld 27">
            <a:extLst>
              <a:ext uri="{FF2B5EF4-FFF2-40B4-BE49-F238E27FC236}">
                <a16:creationId xmlns:a16="http://schemas.microsoft.com/office/drawing/2014/main" id="{E0493E54-29C6-4373-AB7B-EA593BCB3407}"/>
              </a:ext>
            </a:extLst>
          </p:cNvPr>
          <p:cNvSpPr txBox="1"/>
          <p:nvPr/>
        </p:nvSpPr>
        <p:spPr>
          <a:xfrm>
            <a:off x="8133877" y="5718167"/>
            <a:ext cx="3934691" cy="584775"/>
          </a:xfrm>
          <a:prstGeom prst="rect">
            <a:avLst/>
          </a:prstGeom>
          <a:noFill/>
        </p:spPr>
        <p:txBody>
          <a:bodyPr wrap="square" rtlCol="0">
            <a:spAutoFit/>
          </a:bodyPr>
          <a:lstStyle/>
          <a:p>
            <a:r>
              <a:rPr lang="en-GB" sz="1600" i="1" dirty="0"/>
              <a:t>Fig. 3  Transient loading of </a:t>
            </a:r>
            <a:r>
              <a:rPr lang="en-GB" sz="1600" i="1" dirty="0" err="1"/>
              <a:t>WNiCu</a:t>
            </a:r>
            <a:r>
              <a:rPr lang="en-GB" sz="1600" i="1" dirty="0"/>
              <a:t>, compared to FEM prediction</a:t>
            </a:r>
          </a:p>
        </p:txBody>
      </p:sp>
      <p:pic>
        <p:nvPicPr>
          <p:cNvPr id="5" name="Grafik 4">
            <a:extLst>
              <a:ext uri="{FF2B5EF4-FFF2-40B4-BE49-F238E27FC236}">
                <a16:creationId xmlns:a16="http://schemas.microsoft.com/office/drawing/2014/main" id="{5FE4DC3C-AB07-4FD6-A2EE-C60B03C94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669" y="1711101"/>
            <a:ext cx="3587351" cy="3941555"/>
          </a:xfrm>
          <a:prstGeom prst="rect">
            <a:avLst/>
          </a:prstGeom>
        </p:spPr>
      </p:pic>
      <p:pic>
        <p:nvPicPr>
          <p:cNvPr id="9" name="Grafik 8">
            <a:extLst>
              <a:ext uri="{FF2B5EF4-FFF2-40B4-BE49-F238E27FC236}">
                <a16:creationId xmlns:a16="http://schemas.microsoft.com/office/drawing/2014/main" id="{BE8A6034-B1DB-4AB5-9791-797DDD81C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674" y="2008718"/>
            <a:ext cx="7439407" cy="3496095"/>
          </a:xfrm>
          <a:prstGeom prst="rect">
            <a:avLst/>
          </a:prstGeom>
        </p:spPr>
      </p:pic>
      <p:pic>
        <p:nvPicPr>
          <p:cNvPr id="3" name="Grafik 2">
            <a:extLst>
              <a:ext uri="{FF2B5EF4-FFF2-40B4-BE49-F238E27FC236}">
                <a16:creationId xmlns:a16="http://schemas.microsoft.com/office/drawing/2014/main" id="{2AE78BD6-4794-8EF0-8E2A-4EFD65B0A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3485" y="746025"/>
            <a:ext cx="1127753" cy="1127753"/>
          </a:xfrm>
          <a:prstGeom prst="rect">
            <a:avLst/>
          </a:prstGeom>
        </p:spPr>
      </p:pic>
    </p:spTree>
    <p:extLst>
      <p:ext uri="{BB962C8B-B14F-4D97-AF65-F5344CB8AC3E}">
        <p14:creationId xmlns:p14="http://schemas.microsoft.com/office/powerpoint/2010/main" val="655639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A.1.T-T001-D004: Results of  Qualification of W-Heavy Alloys for use in W7-X</a:t>
            </a:r>
            <a:endParaRPr lang="de-DE" dirty="0"/>
          </a:p>
        </p:txBody>
      </p:sp>
      <p:sp>
        <p:nvSpPr>
          <p:cNvPr id="6" name="Inhaltsplatzhalter 5">
            <a:extLst>
              <a:ext uri="{FF2B5EF4-FFF2-40B4-BE49-F238E27FC236}">
                <a16:creationId xmlns:a16="http://schemas.microsoft.com/office/drawing/2014/main" id="{717067E8-8004-B813-F558-A6CC5554397D}"/>
              </a:ext>
            </a:extLst>
          </p:cNvPr>
          <p:cNvSpPr>
            <a:spLocks noGrp="1"/>
          </p:cNvSpPr>
          <p:nvPr>
            <p:ph idx="1"/>
          </p:nvPr>
        </p:nvSpPr>
        <p:spPr/>
        <p:txBody>
          <a:bodyPr/>
          <a:lstStyle/>
          <a:p>
            <a:endParaRPr lang="en-GB"/>
          </a:p>
        </p:txBody>
      </p:sp>
      <p:sp>
        <p:nvSpPr>
          <p:cNvPr id="11" name="Textfeld 10">
            <a:extLst>
              <a:ext uri="{FF2B5EF4-FFF2-40B4-BE49-F238E27FC236}">
                <a16:creationId xmlns:a16="http://schemas.microsoft.com/office/drawing/2014/main" id="{DF759465-A062-4976-9C65-AA083B682C62}"/>
              </a:ext>
            </a:extLst>
          </p:cNvPr>
          <p:cNvSpPr txBox="1"/>
          <p:nvPr/>
        </p:nvSpPr>
        <p:spPr>
          <a:xfrm>
            <a:off x="516641" y="5381316"/>
            <a:ext cx="11200472" cy="959045"/>
          </a:xfrm>
          <a:prstGeom prst="rect">
            <a:avLst/>
          </a:prstGeom>
          <a:noFill/>
        </p:spPr>
        <p:txBody>
          <a:bodyPr wrap="square" rtlCol="0">
            <a:spAutoFit/>
          </a:bodyPr>
          <a:lstStyle/>
          <a:p>
            <a:pPr>
              <a:lnSpc>
                <a:spcPct val="120000"/>
              </a:lnSpc>
              <a:spcBef>
                <a:spcPts val="600"/>
              </a:spcBef>
            </a:pPr>
            <a:r>
              <a:rPr lang="en-US" sz="1600" i="1" dirty="0">
                <a:cs typeface="Arial" panose="020B0604020202020204" pitchFamily="34" charset="0"/>
              </a:rPr>
              <a:t>Fig 4: </a:t>
            </a:r>
            <a:r>
              <a:rPr lang="en-GB" sz="1600" i="1" dirty="0"/>
              <a:t>CCD images at the end of cycling of different W-Ni-Cu alloy samples compared to a pure W tile. As can clearly be seen from the images a crack network developed from the centre of both </a:t>
            </a:r>
            <a:r>
              <a:rPr lang="en-GB" sz="1600" i="1" dirty="0">
                <a:solidFill>
                  <a:srgbClr val="FF0000"/>
                </a:solidFill>
              </a:rPr>
              <a:t>W-Ni-Cu</a:t>
            </a:r>
            <a:r>
              <a:rPr lang="en-GB" sz="1600" i="1" dirty="0"/>
              <a:t> alloy samples. </a:t>
            </a:r>
            <a:r>
              <a:rPr lang="en-GB" sz="1600" i="1" u="sng" dirty="0"/>
              <a:t>For the castellated sample WSM-W95NiCu the cracking is strongly suppressed. </a:t>
            </a:r>
            <a:r>
              <a:rPr lang="en-GB" sz="1600" i="1" dirty="0"/>
              <a:t>No, or minor cracking occurred during loading of the </a:t>
            </a:r>
            <a:r>
              <a:rPr lang="en-GB" sz="1600" i="1" dirty="0">
                <a:solidFill>
                  <a:srgbClr val="FF0000"/>
                </a:solidFill>
              </a:rPr>
              <a:t>W-Ni-Fe</a:t>
            </a:r>
            <a:r>
              <a:rPr lang="en-GB" sz="1600" i="1" dirty="0"/>
              <a:t> samples.</a:t>
            </a:r>
            <a:endParaRPr lang="en-GB" sz="1600" i="1" kern="0" dirty="0">
              <a:solidFill>
                <a:prstClr val="black"/>
              </a:solidFill>
            </a:endParaRPr>
          </a:p>
        </p:txBody>
      </p:sp>
      <p:pic>
        <p:nvPicPr>
          <p:cNvPr id="12" name="Grafik 11">
            <a:extLst>
              <a:ext uri="{FF2B5EF4-FFF2-40B4-BE49-F238E27FC236}">
                <a16:creationId xmlns:a16="http://schemas.microsoft.com/office/drawing/2014/main" id="{0B54FCA5-7726-4798-8F65-AA449986B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962" y="977934"/>
            <a:ext cx="9578079" cy="4358757"/>
          </a:xfrm>
          <a:prstGeom prst="rect">
            <a:avLst/>
          </a:prstGeom>
        </p:spPr>
      </p:pic>
      <p:pic>
        <p:nvPicPr>
          <p:cNvPr id="3" name="Grafik 2">
            <a:extLst>
              <a:ext uri="{FF2B5EF4-FFF2-40B4-BE49-F238E27FC236}">
                <a16:creationId xmlns:a16="http://schemas.microsoft.com/office/drawing/2014/main" id="{B56012C1-85CB-0086-E6A4-8EE6A74C5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9" y="740702"/>
            <a:ext cx="1127753" cy="1127753"/>
          </a:xfrm>
          <a:prstGeom prst="rect">
            <a:avLst/>
          </a:prstGeom>
        </p:spPr>
      </p:pic>
    </p:spTree>
    <p:extLst>
      <p:ext uri="{BB962C8B-B14F-4D97-AF65-F5344CB8AC3E}">
        <p14:creationId xmlns:p14="http://schemas.microsoft.com/office/powerpoint/2010/main" val="558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A.1.T-T001-D004: Results of  Qualification of W-Heavy Alloys for use in W7-X</a:t>
            </a:r>
            <a:endParaRPr lang="de-DE" dirty="0"/>
          </a:p>
        </p:txBody>
      </p:sp>
      <p:sp>
        <p:nvSpPr>
          <p:cNvPr id="7" name="Inhaltsplatzhalter 6">
            <a:extLst>
              <a:ext uri="{FF2B5EF4-FFF2-40B4-BE49-F238E27FC236}">
                <a16:creationId xmlns:a16="http://schemas.microsoft.com/office/drawing/2014/main" id="{5ACD3615-A4F5-4763-E100-DEC3E7F28A4F}"/>
              </a:ext>
            </a:extLst>
          </p:cNvPr>
          <p:cNvSpPr>
            <a:spLocks noGrp="1"/>
          </p:cNvSpPr>
          <p:nvPr>
            <p:ph idx="1"/>
          </p:nvPr>
        </p:nvSpPr>
        <p:spPr/>
        <p:txBody>
          <a:bodyPr/>
          <a:lstStyle/>
          <a:p>
            <a:endParaRPr lang="en-GB"/>
          </a:p>
        </p:txBody>
      </p:sp>
      <p:sp>
        <p:nvSpPr>
          <p:cNvPr id="11" name="Textfeld 10">
            <a:extLst>
              <a:ext uri="{FF2B5EF4-FFF2-40B4-BE49-F238E27FC236}">
                <a16:creationId xmlns:a16="http://schemas.microsoft.com/office/drawing/2014/main" id="{DF759465-A062-4976-9C65-AA083B682C62}"/>
              </a:ext>
            </a:extLst>
          </p:cNvPr>
          <p:cNvSpPr txBox="1"/>
          <p:nvPr/>
        </p:nvSpPr>
        <p:spPr>
          <a:xfrm>
            <a:off x="516641" y="5381315"/>
            <a:ext cx="11200472" cy="995978"/>
          </a:xfrm>
          <a:prstGeom prst="rect">
            <a:avLst/>
          </a:prstGeom>
          <a:noFill/>
        </p:spPr>
        <p:txBody>
          <a:bodyPr wrap="square" rtlCol="0">
            <a:spAutoFit/>
          </a:bodyPr>
          <a:lstStyle/>
          <a:p>
            <a:pPr>
              <a:lnSpc>
                <a:spcPct val="120000"/>
              </a:lnSpc>
              <a:spcBef>
                <a:spcPts val="600"/>
              </a:spcBef>
            </a:pPr>
            <a:r>
              <a:rPr lang="en-US" sz="1600" i="1" dirty="0">
                <a:cs typeface="Arial" panose="020B0604020202020204" pitchFamily="34" charset="0"/>
              </a:rPr>
              <a:t>Fig 5: </a:t>
            </a:r>
            <a:r>
              <a:rPr lang="en-US" sz="1600" i="1" dirty="0"/>
              <a:t>Scanning electron microscopy images of the </a:t>
            </a:r>
            <a:r>
              <a:rPr lang="en-GB" u="sng" dirty="0" err="1"/>
              <a:t>uncastellated</a:t>
            </a:r>
            <a:r>
              <a:rPr lang="en-GB" dirty="0"/>
              <a:t> </a:t>
            </a:r>
            <a:r>
              <a:rPr lang="en-US" sz="1600" i="1" dirty="0"/>
              <a:t>W-Ni-Cu alloy sample WSM-W95NiCu after loading with 100 pulses of 40 MW/m², 0.2s. The crack has developed within the Ni-Cu matrix. The EBSD images show a strong deformation of W grains as well as of the Ni-Cu matrix in the heat loaded part of the sample compared to the tile bottom side.</a:t>
            </a:r>
            <a:endParaRPr lang="en-GB" sz="1600" i="1" kern="0" dirty="0">
              <a:solidFill>
                <a:prstClr val="black"/>
              </a:solidFill>
            </a:endParaRPr>
          </a:p>
        </p:txBody>
      </p:sp>
      <p:pic>
        <p:nvPicPr>
          <p:cNvPr id="3" name="Grafik 2">
            <a:extLst>
              <a:ext uri="{FF2B5EF4-FFF2-40B4-BE49-F238E27FC236}">
                <a16:creationId xmlns:a16="http://schemas.microsoft.com/office/drawing/2014/main" id="{853BE0C7-E026-4B36-A7FB-0D4855563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795" y="1176964"/>
            <a:ext cx="5691024" cy="4036341"/>
          </a:xfrm>
          <a:prstGeom prst="rect">
            <a:avLst/>
          </a:prstGeom>
        </p:spPr>
      </p:pic>
      <p:pic>
        <p:nvPicPr>
          <p:cNvPr id="5" name="Grafik 4">
            <a:extLst>
              <a:ext uri="{FF2B5EF4-FFF2-40B4-BE49-F238E27FC236}">
                <a16:creationId xmlns:a16="http://schemas.microsoft.com/office/drawing/2014/main" id="{6FCC19AE-510D-F7E7-D5C3-C354DAE93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9" y="740702"/>
            <a:ext cx="1127753" cy="1127753"/>
          </a:xfrm>
          <a:prstGeom prst="rect">
            <a:avLst/>
          </a:prstGeom>
        </p:spPr>
      </p:pic>
    </p:spTree>
    <p:extLst>
      <p:ext uri="{BB962C8B-B14F-4D97-AF65-F5344CB8AC3E}">
        <p14:creationId xmlns:p14="http://schemas.microsoft.com/office/powerpoint/2010/main" val="268511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A.1.T-T001-D004: Results of  Qualification of W-Heavy Alloys for use in W7-X</a:t>
            </a:r>
            <a:endParaRPr lang="de-DE" dirty="0"/>
          </a:p>
        </p:txBody>
      </p:sp>
      <p:sp>
        <p:nvSpPr>
          <p:cNvPr id="8" name="Inhaltsplatzhalter 7">
            <a:extLst>
              <a:ext uri="{FF2B5EF4-FFF2-40B4-BE49-F238E27FC236}">
                <a16:creationId xmlns:a16="http://schemas.microsoft.com/office/drawing/2014/main" id="{539CC9E6-24DF-F8F9-BA3D-3AC642A14A3B}"/>
              </a:ext>
            </a:extLst>
          </p:cNvPr>
          <p:cNvSpPr>
            <a:spLocks noGrp="1"/>
          </p:cNvSpPr>
          <p:nvPr>
            <p:ph idx="1"/>
          </p:nvPr>
        </p:nvSpPr>
        <p:spPr/>
        <p:txBody>
          <a:bodyPr/>
          <a:lstStyle/>
          <a:p>
            <a:endParaRPr lang="en-GB"/>
          </a:p>
        </p:txBody>
      </p:sp>
      <p:sp>
        <p:nvSpPr>
          <p:cNvPr id="3" name="Textfeld 2">
            <a:extLst>
              <a:ext uri="{FF2B5EF4-FFF2-40B4-BE49-F238E27FC236}">
                <a16:creationId xmlns:a16="http://schemas.microsoft.com/office/drawing/2014/main" id="{C4951CEF-C56D-F8FD-6D17-6B916D2B4846}"/>
              </a:ext>
            </a:extLst>
          </p:cNvPr>
          <p:cNvSpPr txBox="1"/>
          <p:nvPr/>
        </p:nvSpPr>
        <p:spPr>
          <a:xfrm>
            <a:off x="409140" y="5473472"/>
            <a:ext cx="6720747" cy="768672"/>
          </a:xfrm>
          <a:prstGeom prst="rect">
            <a:avLst/>
          </a:prstGeom>
          <a:solidFill>
            <a:srgbClr val="E3E3E3"/>
          </a:solidFill>
          <a:ln w="12700">
            <a:solidFill>
              <a:schemeClr val="tx1"/>
            </a:solidFill>
          </a:ln>
        </p:spPr>
        <p:txBody>
          <a:bodyPr wrap="square" rtlCol="0">
            <a:spAutoFit/>
          </a:bodyPr>
          <a:lstStyle/>
          <a:p>
            <a:pPr>
              <a:lnSpc>
                <a:spcPct val="113000"/>
              </a:lnSpc>
            </a:pPr>
            <a:r>
              <a:rPr lang="en-US" sz="1333" dirty="0">
                <a:latin typeface="Arial" panose="020B0604020202020204" pitchFamily="34" charset="0"/>
                <a:cs typeface="Arial" panose="020B0604020202020204" pitchFamily="34" charset="0"/>
              </a:rPr>
              <a:t>Deliverable: PWIE-SP A.1.T-T003-D004</a:t>
            </a:r>
            <a:endParaRPr lang="en-US" sz="1333" i="1" dirty="0">
              <a:solidFill>
                <a:srgbClr val="FF0000"/>
              </a:solidFill>
              <a:latin typeface="Arial" panose="020B0604020202020204" pitchFamily="34" charset="0"/>
              <a:cs typeface="Arial" panose="020B0604020202020204" pitchFamily="34" charset="0"/>
            </a:endParaRPr>
          </a:p>
          <a:p>
            <a:pPr>
              <a:lnSpc>
                <a:spcPct val="113000"/>
              </a:lnSpc>
            </a:pPr>
            <a:endParaRPr lang="en-US" sz="1333" i="1" dirty="0">
              <a:solidFill>
                <a:srgbClr val="FF0000"/>
              </a:solidFill>
              <a:latin typeface="Arial" panose="020B0604020202020204" pitchFamily="34" charset="0"/>
              <a:cs typeface="Arial" panose="020B0604020202020204" pitchFamily="34" charset="0"/>
            </a:endParaRPr>
          </a:p>
          <a:p>
            <a:pPr>
              <a:lnSpc>
                <a:spcPct val="113000"/>
              </a:lnSpc>
            </a:pPr>
            <a:r>
              <a:rPr lang="en-US" sz="1333" dirty="0">
                <a:latin typeface="Arial" panose="020B0604020202020204" pitchFamily="34" charset="0"/>
                <a:cs typeface="Arial" panose="020B0604020202020204" pitchFamily="34" charset="0"/>
              </a:rPr>
              <a:t>Facilities: </a:t>
            </a:r>
            <a:r>
              <a:rPr lang="en-US" sz="1333" dirty="0">
                <a:solidFill>
                  <a:srgbClr val="FF0000"/>
                </a:solidFill>
                <a:latin typeface="Arial" panose="020B0604020202020204" pitchFamily="34" charset="0"/>
                <a:cs typeface="Arial" panose="020B0604020202020204" pitchFamily="34" charset="0"/>
              </a:rPr>
              <a:t>HHF test facility </a:t>
            </a:r>
            <a:r>
              <a:rPr lang="en-US" sz="1333" i="1" dirty="0">
                <a:solidFill>
                  <a:srgbClr val="FF0000"/>
                </a:solidFill>
                <a:latin typeface="Arial" panose="020B0604020202020204" pitchFamily="34" charset="0"/>
                <a:cs typeface="Arial" panose="020B0604020202020204" pitchFamily="34" charset="0"/>
              </a:rPr>
              <a:t>GLADIS, 7 operating days</a:t>
            </a:r>
          </a:p>
        </p:txBody>
      </p:sp>
      <p:sp>
        <p:nvSpPr>
          <p:cNvPr id="11" name="Textfeld 10">
            <a:extLst>
              <a:ext uri="{FF2B5EF4-FFF2-40B4-BE49-F238E27FC236}">
                <a16:creationId xmlns:a16="http://schemas.microsoft.com/office/drawing/2014/main" id="{DF759465-A062-4976-9C65-AA083B682C62}"/>
              </a:ext>
            </a:extLst>
          </p:cNvPr>
          <p:cNvSpPr txBox="1"/>
          <p:nvPr/>
        </p:nvSpPr>
        <p:spPr>
          <a:xfrm>
            <a:off x="387220" y="1123469"/>
            <a:ext cx="10890227" cy="2806281"/>
          </a:xfrm>
          <a:prstGeom prst="rect">
            <a:avLst/>
          </a:prstGeom>
          <a:noFill/>
        </p:spPr>
        <p:txBody>
          <a:bodyPr wrap="square" rtlCol="0">
            <a:spAutoFit/>
          </a:bodyPr>
          <a:lstStyle/>
          <a:p>
            <a:pPr>
              <a:lnSpc>
                <a:spcPct val="120000"/>
              </a:lnSpc>
              <a:spcBef>
                <a:spcPts val="600"/>
              </a:spcBef>
            </a:pPr>
            <a:r>
              <a:rPr lang="en-GB" b="1" dirty="0">
                <a:solidFill>
                  <a:prstClr val="black"/>
                </a:solidFill>
                <a:cs typeface="Arial" pitchFamily="34" charset="0"/>
              </a:rPr>
              <a:t>Conclusions</a:t>
            </a:r>
            <a:r>
              <a:rPr lang="en-GB" b="1" dirty="0">
                <a:cs typeface="Arial" panose="020B0604020202020204" pitchFamily="34" charset="0"/>
              </a:rPr>
              <a:t>:</a:t>
            </a:r>
            <a:r>
              <a:rPr lang="en-GB" dirty="0">
                <a:cs typeface="Arial" panose="020B0604020202020204" pitchFamily="34" charset="0"/>
              </a:rPr>
              <a:t> </a:t>
            </a:r>
          </a:p>
          <a:p>
            <a:pPr>
              <a:lnSpc>
                <a:spcPct val="120000"/>
              </a:lnSpc>
              <a:spcBef>
                <a:spcPts val="600"/>
              </a:spcBef>
            </a:pPr>
            <a:r>
              <a:rPr lang="en-GB" dirty="0"/>
              <a:t>The successfully performed adiabatically transient loading up to 40 MW/m² and the cyclic long pulse loading of actively water-cooled flat tile mock-ups up to 12 MW/m² confirmed the suitability of W heavy alloys as PFM for divertor applications up to 10 MW/m² heat load.</a:t>
            </a:r>
            <a:br>
              <a:rPr lang="en-GB" dirty="0"/>
            </a:br>
            <a:r>
              <a:rPr lang="en-GB" dirty="0"/>
              <a:t>Depending on the design of a component, a limited number of such short transient events up to a temperature of about 100 K below matrix melting could be accepted as shown from the </a:t>
            </a:r>
            <a:r>
              <a:rPr lang="en-GB"/>
              <a:t>results of castellated </a:t>
            </a:r>
            <a:r>
              <a:rPr lang="en-GB" dirty="0"/>
              <a:t>samples. Cyclic steady-state operation up to 1100 °C in the case of W-Ni-Fe, respectively 900 °C for W-Ni-Cu should be achievable.</a:t>
            </a:r>
            <a:br>
              <a:rPr lang="en-GB" dirty="0"/>
            </a:br>
            <a:endParaRPr lang="en-GB" kern="0" dirty="0">
              <a:solidFill>
                <a:prstClr val="black"/>
              </a:solidFill>
            </a:endParaRPr>
          </a:p>
        </p:txBody>
      </p:sp>
      <p:sp>
        <p:nvSpPr>
          <p:cNvPr id="5" name="Textfeld 4">
            <a:extLst>
              <a:ext uri="{FF2B5EF4-FFF2-40B4-BE49-F238E27FC236}">
                <a16:creationId xmlns:a16="http://schemas.microsoft.com/office/drawing/2014/main" id="{C6C042C0-97C1-418A-B430-230A2D4239B6}"/>
              </a:ext>
            </a:extLst>
          </p:cNvPr>
          <p:cNvSpPr txBox="1"/>
          <p:nvPr/>
        </p:nvSpPr>
        <p:spPr>
          <a:xfrm>
            <a:off x="506322" y="4073237"/>
            <a:ext cx="7567264" cy="954107"/>
          </a:xfrm>
          <a:prstGeom prst="rect">
            <a:avLst/>
          </a:prstGeom>
          <a:noFill/>
        </p:spPr>
        <p:txBody>
          <a:bodyPr wrap="none" rtlCol="0">
            <a:spAutoFit/>
          </a:bodyPr>
          <a:lstStyle/>
          <a:p>
            <a:r>
              <a:rPr lang="en-GB" sz="1400" dirty="0"/>
              <a:t>Related publication:</a:t>
            </a:r>
          </a:p>
          <a:p>
            <a:r>
              <a:rPr lang="en-GB" sz="1400" dirty="0"/>
              <a:t>B. </a:t>
            </a:r>
            <a:r>
              <a:rPr lang="en-GB" sz="1400" dirty="0" err="1"/>
              <a:t>Böswirth</a:t>
            </a:r>
            <a:r>
              <a:rPr lang="en-GB" sz="1400" dirty="0"/>
              <a:t>, H. Greuner, S. </a:t>
            </a:r>
            <a:r>
              <a:rPr lang="en-GB" sz="1400" dirty="0" err="1"/>
              <a:t>Elgeti</a:t>
            </a:r>
            <a:r>
              <a:rPr lang="en-GB" sz="1400" dirty="0"/>
              <a:t>, T. </a:t>
            </a:r>
            <a:r>
              <a:rPr lang="en-GB" sz="1400" dirty="0" err="1"/>
              <a:t>Höschen</a:t>
            </a:r>
            <a:r>
              <a:rPr lang="en-GB" sz="1400" dirty="0"/>
              <a:t>, K. Hunger, H. Maier, R. Neu,</a:t>
            </a:r>
          </a:p>
          <a:p>
            <a:r>
              <a:rPr lang="en-GB" sz="1400" dirty="0"/>
              <a:t>Qualification of W Heavy Alloys as Plasma Facing Material, Nuclear Materials and Energy Vol 38 2024,</a:t>
            </a:r>
          </a:p>
          <a:p>
            <a:r>
              <a:rPr lang="en-GB" sz="1400" dirty="0"/>
              <a:t>https://doi.org/10.1016/j.nme.2023.101563</a:t>
            </a:r>
          </a:p>
        </p:txBody>
      </p:sp>
      <p:pic>
        <p:nvPicPr>
          <p:cNvPr id="6" name="Grafik 5">
            <a:extLst>
              <a:ext uri="{FF2B5EF4-FFF2-40B4-BE49-F238E27FC236}">
                <a16:creationId xmlns:a16="http://schemas.microsoft.com/office/drawing/2014/main" id="{1AE0B37E-DB9B-8A20-358A-3E6B482F8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952" y="5620577"/>
            <a:ext cx="1127753" cy="1127753"/>
          </a:xfrm>
          <a:prstGeom prst="rect">
            <a:avLst/>
          </a:prstGeom>
        </p:spPr>
      </p:pic>
    </p:spTree>
    <p:extLst>
      <p:ext uri="{BB962C8B-B14F-4D97-AF65-F5344CB8AC3E}">
        <p14:creationId xmlns:p14="http://schemas.microsoft.com/office/powerpoint/2010/main" val="331488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B408-6828-EDFF-279B-0EC26C77A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20EB2-582C-512B-1010-9CED642F6C75}"/>
              </a:ext>
            </a:extLst>
          </p:cNvPr>
          <p:cNvSpPr>
            <a:spLocks noGrp="1"/>
          </p:cNvSpPr>
          <p:nvPr>
            <p:ph type="title"/>
          </p:nvPr>
        </p:nvSpPr>
        <p:spPr>
          <a:xfrm>
            <a:off x="407368" y="2074188"/>
            <a:ext cx="8231931" cy="620251"/>
          </a:xfrm>
        </p:spPr>
        <p:txBody>
          <a:bodyPr>
            <a:normAutofit fontScale="90000"/>
          </a:bodyPr>
          <a:lstStyle/>
          <a:p>
            <a:br>
              <a:rPr lang="en-US" sz="3600" dirty="0"/>
            </a:br>
            <a:br>
              <a:rPr lang="en-US" sz="3600" dirty="0"/>
            </a:br>
            <a:br>
              <a:rPr lang="en-US" sz="3600" dirty="0"/>
            </a:br>
            <a:r>
              <a:rPr lang="en-US" sz="3600" dirty="0"/>
              <a:t>Results 2023 / 2024 – WPPWIE</a:t>
            </a:r>
            <a:br>
              <a:rPr lang="en-US" sz="3600" dirty="0"/>
            </a:br>
            <a:endParaRPr lang="en-US" dirty="0"/>
          </a:p>
        </p:txBody>
      </p:sp>
      <p:pic>
        <p:nvPicPr>
          <p:cNvPr id="6" name="Grafik 5">
            <a:extLst>
              <a:ext uri="{FF2B5EF4-FFF2-40B4-BE49-F238E27FC236}">
                <a16:creationId xmlns:a16="http://schemas.microsoft.com/office/drawing/2014/main" id="{3CFCD2F6-D874-A821-45A5-3A200F8870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8B5AF8E9-C707-D8D4-3A3B-CDBDECB04B01}"/>
              </a:ext>
            </a:extLst>
          </p:cNvPr>
          <p:cNvSpPr>
            <a:spLocks noGrp="1"/>
          </p:cNvSpPr>
          <p:nvPr>
            <p:ph type="body" sz="quarter" idx="10"/>
          </p:nvPr>
        </p:nvSpPr>
        <p:spPr>
          <a:xfrm>
            <a:off x="407368" y="3693074"/>
            <a:ext cx="11230450" cy="457848"/>
          </a:xfrm>
        </p:spPr>
        <p:txBody>
          <a:bodyPr>
            <a:normAutofit/>
          </a:bodyPr>
          <a:lstStyle/>
          <a:p>
            <a:pPr>
              <a:lnSpc>
                <a:spcPct val="115000"/>
              </a:lnSpc>
              <a:spcAft>
                <a:spcPts val="800"/>
              </a:spcAft>
            </a:pPr>
            <a:r>
              <a:rPr lang="en-US" sz="1400" dirty="0"/>
              <a:t>SP A.2 High Particle Fluence Exposures of Plasma-Facing Components for ITER</a:t>
            </a:r>
            <a:endParaRPr lang="de-DE" sz="1400" dirty="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418931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dirty="0"/>
              <a:t>SP A.2 High Particle Fluence Exposures of Plasma-Facing Components for ITER : DIFFER</a:t>
            </a:r>
            <a:endParaRPr lang="de-DE" dirty="0"/>
          </a:p>
        </p:txBody>
      </p:sp>
      <p:pic>
        <p:nvPicPr>
          <p:cNvPr id="31" name="Content Placeholder 7" descr="A square metal surface with black dots&#10;&#10;Description automatically generated">
            <a:extLst>
              <a:ext uri="{FF2B5EF4-FFF2-40B4-BE49-F238E27FC236}">
                <a16:creationId xmlns:a16="http://schemas.microsoft.com/office/drawing/2014/main" id="{A5104CB7-5B75-3FD9-830E-6A65BE98AC2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995" r="10878"/>
          <a:stretch/>
        </p:blipFill>
        <p:spPr>
          <a:xfrm>
            <a:off x="3354090" y="836613"/>
            <a:ext cx="5613995" cy="5688012"/>
          </a:xfrm>
        </p:spPr>
      </p:pic>
      <p:sp>
        <p:nvSpPr>
          <p:cNvPr id="4" name="Fußzeilenplatzhalter 3"/>
          <p:cNvSpPr>
            <a:spLocks noGrp="1"/>
          </p:cNvSpPr>
          <p:nvPr>
            <p:ph type="ftr" sz="quarter" idx="11"/>
          </p:nvPr>
        </p:nvSpPr>
        <p:spPr>
          <a:xfrm>
            <a:off x="825624" y="6555770"/>
            <a:ext cx="3470176" cy="329614"/>
          </a:xfrm>
        </p:spPr>
        <p:txBody>
          <a:bodyPr/>
          <a:lstStyle/>
          <a:p>
            <a:r>
              <a:rPr lang="en-GB" dirty="0"/>
              <a:t>| WPPWIE Project Reporting  | January 2024 | Page </a:t>
            </a:r>
            <a:fld id="{6A6D9FA1-99C7-4910-8E32-B85D378B0060}" type="slidenum">
              <a:rPr lang="en-GB"/>
              <a:pPr/>
              <a:t>15</a:t>
            </a:fld>
            <a:endParaRPr lang="en-GB" dirty="0"/>
          </a:p>
        </p:txBody>
      </p:sp>
      <p:sp>
        <p:nvSpPr>
          <p:cNvPr id="3" name="Textfeld 2">
            <a:extLst>
              <a:ext uri="{FF2B5EF4-FFF2-40B4-BE49-F238E27FC236}">
                <a16:creationId xmlns:a16="http://schemas.microsoft.com/office/drawing/2014/main" id="{668491BE-A8A8-5126-79E0-17B4E407C331}"/>
              </a:ext>
            </a:extLst>
          </p:cNvPr>
          <p:cNvSpPr txBox="1"/>
          <p:nvPr/>
        </p:nvSpPr>
        <p:spPr>
          <a:xfrm>
            <a:off x="143340" y="5656747"/>
            <a:ext cx="6720747" cy="768672"/>
          </a:xfrm>
          <a:prstGeom prst="rect">
            <a:avLst/>
          </a:prstGeom>
          <a:solidFill>
            <a:srgbClr val="E3E3E3"/>
          </a:solidFill>
          <a:ln w="12700">
            <a:solidFill>
              <a:schemeClr val="tx1"/>
            </a:solidFill>
          </a:ln>
        </p:spPr>
        <p:txBody>
          <a:bodyPr wrap="square" rtlCol="0">
            <a:spAutoFit/>
          </a:bodyPr>
          <a:lstStyle/>
          <a:p>
            <a:pPr defTabSz="914377">
              <a:lnSpc>
                <a:spcPct val="113000"/>
              </a:lnSpc>
            </a:pPr>
            <a:r>
              <a:rPr lang="en-US" sz="1333" dirty="0">
                <a:solidFill>
                  <a:prstClr val="black"/>
                </a:solidFill>
                <a:latin typeface="Arial" panose="020B0604020202020204" pitchFamily="34" charset="0"/>
                <a:cs typeface="Arial" panose="020B0604020202020204" pitchFamily="34" charset="0"/>
              </a:rPr>
              <a:t>Deliverable: PWIE-SP A.2.T-T003-D001</a:t>
            </a:r>
            <a:endParaRPr lang="en-US" sz="1333" i="1" dirty="0">
              <a:solidFill>
                <a:srgbClr val="FF0000"/>
              </a:solidFill>
              <a:latin typeface="Arial" panose="020B0604020202020204" pitchFamily="34" charset="0"/>
              <a:cs typeface="Arial" panose="020B0604020202020204" pitchFamily="34" charset="0"/>
            </a:endParaRPr>
          </a:p>
          <a:p>
            <a:pPr defTabSz="914377">
              <a:lnSpc>
                <a:spcPct val="113000"/>
              </a:lnSpc>
            </a:pPr>
            <a:r>
              <a:rPr lang="en-US" sz="1333" dirty="0">
                <a:solidFill>
                  <a:prstClr val="black"/>
                </a:solidFill>
                <a:latin typeface="Arial" panose="020B0604020202020204" pitchFamily="34" charset="0"/>
                <a:cs typeface="Arial" panose="020B0604020202020204" pitchFamily="34" charset="0"/>
              </a:rPr>
              <a:t>Facilities: </a:t>
            </a:r>
            <a:r>
              <a:rPr lang="en-US" sz="1333" i="1" dirty="0">
                <a:solidFill>
                  <a:srgbClr val="FF0000"/>
                </a:solidFill>
                <a:latin typeface="Arial" panose="020B0604020202020204" pitchFamily="34" charset="0"/>
                <a:cs typeface="Arial" panose="020B0604020202020204" pitchFamily="34" charset="0"/>
              </a:rPr>
              <a:t>Magnum-PSI</a:t>
            </a:r>
          </a:p>
          <a:p>
            <a:pPr defTabSz="914377">
              <a:lnSpc>
                <a:spcPct val="113000"/>
              </a:lnSpc>
            </a:pPr>
            <a:r>
              <a:rPr lang="en-US" sz="1333" dirty="0">
                <a:solidFill>
                  <a:prstClr val="black"/>
                </a:solidFill>
                <a:latin typeface="Arial" panose="020B0604020202020204" pitchFamily="34" charset="0"/>
                <a:cs typeface="Arial" panose="020B0604020202020204" pitchFamily="34" charset="0"/>
              </a:rPr>
              <a:t>Linked WP or TSVV: </a:t>
            </a:r>
            <a:r>
              <a:rPr lang="en-US" sz="1333" i="1" dirty="0">
                <a:solidFill>
                  <a:srgbClr val="FF0000"/>
                </a:solidFill>
                <a:latin typeface="Arial" panose="020B0604020202020204" pitchFamily="34" charset="0"/>
                <a:cs typeface="Arial" panose="020B0604020202020204" pitchFamily="34" charset="0"/>
              </a:rPr>
              <a:t>n/a</a:t>
            </a:r>
          </a:p>
        </p:txBody>
      </p:sp>
      <p:sp>
        <p:nvSpPr>
          <p:cNvPr id="6" name="Textfeld 4">
            <a:extLst>
              <a:ext uri="{FF2B5EF4-FFF2-40B4-BE49-F238E27FC236}">
                <a16:creationId xmlns:a16="http://schemas.microsoft.com/office/drawing/2014/main" id="{F974A953-FFF4-969D-37E1-2F3DE1711352}"/>
              </a:ext>
            </a:extLst>
          </p:cNvPr>
          <p:cNvSpPr txBox="1"/>
          <p:nvPr/>
        </p:nvSpPr>
        <p:spPr>
          <a:xfrm>
            <a:off x="143340" y="732321"/>
            <a:ext cx="6798363" cy="4753353"/>
          </a:xfrm>
          <a:prstGeom prst="rect">
            <a:avLst/>
          </a:prstGeom>
          <a:noFill/>
          <a:ln w="12700">
            <a:noFill/>
          </a:ln>
        </p:spPr>
        <p:txBody>
          <a:bodyPr wrap="square" rtlCol="0">
            <a:spAutoFit/>
          </a:bodyPr>
          <a:lstStyle/>
          <a:p>
            <a:pPr defTabSz="914377">
              <a:lnSpc>
                <a:spcPct val="113000"/>
              </a:lnSpc>
            </a:pPr>
            <a:r>
              <a:rPr lang="en-US" sz="1700" b="1" dirty="0">
                <a:solidFill>
                  <a:prstClr val="black"/>
                </a:solidFill>
                <a:latin typeface="Arial" panose="020B0604020202020204" pitchFamily="34" charset="0"/>
                <a:cs typeface="Arial" panose="020B0604020202020204" pitchFamily="34" charset="0"/>
              </a:rPr>
              <a:t>Background: </a:t>
            </a:r>
            <a:r>
              <a:rPr lang="en-US" sz="1700" dirty="0">
                <a:solidFill>
                  <a:prstClr val="black"/>
                </a:solidFill>
                <a:latin typeface="Arial" panose="020B0604020202020204" pitchFamily="34" charset="0"/>
                <a:cs typeface="Arial" panose="020B0604020202020204" pitchFamily="34" charset="0"/>
              </a:rPr>
              <a:t>Slow transients will result in high temperatures, large stresses and increased sputtering- performance of W materials under these conditions?</a:t>
            </a:r>
          </a:p>
          <a:p>
            <a:pPr defTabSz="914377"/>
            <a:r>
              <a:rPr lang="en-US" sz="1700" b="1" dirty="0">
                <a:solidFill>
                  <a:prstClr val="black"/>
                </a:solidFill>
                <a:latin typeface="Arial" panose="020B0604020202020204" pitchFamily="34" charset="0"/>
                <a:cs typeface="Arial" panose="020B0604020202020204" pitchFamily="34" charset="0"/>
              </a:rPr>
              <a:t>Goal:</a:t>
            </a:r>
          </a:p>
          <a:p>
            <a:pPr marL="342891" indent="-342891" defTabSz="914377">
              <a:buFont typeface="+mj-lt"/>
              <a:buAutoNum type="arabicPeriod"/>
            </a:pPr>
            <a:r>
              <a:rPr lang="en-US" sz="1700" dirty="0">
                <a:solidFill>
                  <a:prstClr val="black"/>
                </a:solidFill>
                <a:latin typeface="Arial" panose="020B0604020202020204" pitchFamily="34" charset="0"/>
                <a:cs typeface="Arial" panose="020B0604020202020204" pitchFamily="34" charset="0"/>
              </a:rPr>
              <a:t>To what extent is large-scale deformation due to localized nature of laser?</a:t>
            </a:r>
          </a:p>
          <a:p>
            <a:pPr marL="342891" indent="-342891" defTabSz="914377">
              <a:buFont typeface="+mj-lt"/>
              <a:buAutoNum type="arabicPeriod"/>
            </a:pPr>
            <a:r>
              <a:rPr lang="en-US" sz="1700" dirty="0">
                <a:solidFill>
                  <a:prstClr val="black"/>
                </a:solidFill>
                <a:latin typeface="Arial" panose="020B0604020202020204" pitchFamily="34" charset="0"/>
                <a:cs typeface="Arial" panose="020B0604020202020204" pitchFamily="34" charset="0"/>
              </a:rPr>
              <a:t>Does this damage saturate or continue over time?</a:t>
            </a:r>
          </a:p>
          <a:p>
            <a:pPr marL="342891" indent="-342891" defTabSz="914377">
              <a:buFont typeface="+mj-lt"/>
              <a:buAutoNum type="arabicPeriod"/>
            </a:pPr>
            <a:r>
              <a:rPr lang="en-US" sz="1700" dirty="0">
                <a:solidFill>
                  <a:prstClr val="black"/>
                </a:solidFill>
                <a:latin typeface="Arial" panose="020B0604020202020204" pitchFamily="34" charset="0"/>
                <a:cs typeface="Arial" panose="020B0604020202020204" pitchFamily="34" charset="0"/>
              </a:rPr>
              <a:t>Does it pose an increased erosion/melting risk?</a:t>
            </a:r>
          </a:p>
          <a:p>
            <a:pPr defTabSz="914377"/>
            <a:r>
              <a:rPr lang="en-US" sz="1700" b="1" dirty="0">
                <a:solidFill>
                  <a:prstClr val="black"/>
                </a:solidFill>
                <a:latin typeface="Arial" panose="020B0604020202020204" pitchFamily="34" charset="0"/>
                <a:cs typeface="Arial" panose="020B0604020202020204" pitchFamily="34" charset="0"/>
              </a:rPr>
              <a:t>Approach: </a:t>
            </a:r>
          </a:p>
          <a:p>
            <a:pPr marL="285744" indent="-285744" defTabSz="914377">
              <a:buFont typeface="Arial" panose="020B0604020202020204" pitchFamily="34" charset="0"/>
              <a:buChar char="•"/>
            </a:pPr>
            <a:r>
              <a:rPr lang="en-US" sz="1700" dirty="0">
                <a:solidFill>
                  <a:prstClr val="black"/>
                </a:solidFill>
                <a:latin typeface="Arial" panose="020B0604020202020204" pitchFamily="34" charset="0"/>
                <a:cs typeface="Arial" panose="020B0604020202020204" pitchFamily="34" charset="0"/>
              </a:rPr>
              <a:t>Magnum-PSI exposures with </a:t>
            </a:r>
            <a:r>
              <a:rPr lang="en-US" sz="1700" dirty="0" err="1">
                <a:solidFill>
                  <a:prstClr val="black"/>
                </a:solidFill>
                <a:latin typeface="Arial" panose="020B0604020202020204" pitchFamily="34" charset="0"/>
                <a:cs typeface="Arial" panose="020B0604020202020204" pitchFamily="34" charset="0"/>
              </a:rPr>
              <a:t>T</a:t>
            </a:r>
            <a:r>
              <a:rPr lang="en-US" sz="1700" baseline="-25000" dirty="0" err="1">
                <a:solidFill>
                  <a:prstClr val="black"/>
                </a:solidFill>
                <a:latin typeface="Arial" panose="020B0604020202020204" pitchFamily="34" charset="0"/>
                <a:cs typeface="Arial" panose="020B0604020202020204" pitchFamily="34" charset="0"/>
              </a:rPr>
              <a:t>surf</a:t>
            </a:r>
            <a:r>
              <a:rPr lang="en-US" sz="1700" dirty="0">
                <a:solidFill>
                  <a:prstClr val="black"/>
                </a:solidFill>
                <a:latin typeface="Arial" panose="020B0604020202020204" pitchFamily="34" charset="0"/>
                <a:cs typeface="Arial" panose="020B0604020202020204" pitchFamily="34" charset="0"/>
              </a:rPr>
              <a:t>&gt;2000 °C, ELM pulses from LASAG</a:t>
            </a:r>
          </a:p>
          <a:p>
            <a:pPr marL="285744" indent="-285744" defTabSz="914377">
              <a:buFont typeface="Arial" panose="020B0604020202020204" pitchFamily="34" charset="0"/>
              <a:buChar char="•"/>
            </a:pPr>
            <a:r>
              <a:rPr lang="en-US" sz="1700" dirty="0">
                <a:solidFill>
                  <a:prstClr val="black"/>
                </a:solidFill>
                <a:latin typeface="Arial" panose="020B0604020202020204" pitchFamily="34" charset="0"/>
                <a:cs typeface="Arial" panose="020B0604020202020204" pitchFamily="34" charset="0"/>
              </a:rPr>
              <a:t>Use different sized W blocks with size &lt; laser spot or &gt; laser spot</a:t>
            </a:r>
          </a:p>
          <a:p>
            <a:pPr defTabSz="914377"/>
            <a:r>
              <a:rPr lang="en-US" sz="1700" b="1" dirty="0">
                <a:solidFill>
                  <a:prstClr val="black"/>
                </a:solidFill>
                <a:latin typeface="Arial" panose="020B0604020202020204" pitchFamily="34" charset="0"/>
                <a:cs typeface="Arial" panose="020B0604020202020204" pitchFamily="34" charset="0"/>
              </a:rPr>
              <a:t>Results:</a:t>
            </a:r>
          </a:p>
          <a:p>
            <a:pPr defTabSz="914377">
              <a:lnSpc>
                <a:spcPct val="113000"/>
              </a:lnSpc>
            </a:pPr>
            <a:r>
              <a:rPr lang="en-US" sz="1700" dirty="0">
                <a:solidFill>
                  <a:prstClr val="black"/>
                </a:solidFill>
                <a:latin typeface="Arial" panose="020B0604020202020204" pitchFamily="34" charset="0"/>
                <a:cs typeface="Arial" panose="020B0604020202020204" pitchFamily="34" charset="0"/>
              </a:rPr>
              <a:t>Experiments completed, shows strong damage/melting </a:t>
            </a:r>
            <a:r>
              <a:rPr lang="en-US" sz="1700" dirty="0" err="1">
                <a:solidFill>
                  <a:prstClr val="black"/>
                </a:solidFill>
                <a:latin typeface="Arial" panose="020B0604020202020204" pitchFamily="34" charset="0"/>
                <a:cs typeface="Arial" panose="020B0604020202020204" pitchFamily="34" charset="0"/>
              </a:rPr>
              <a:t>behaviour</a:t>
            </a:r>
            <a:endParaRPr lang="en-US" sz="1700" dirty="0">
              <a:solidFill>
                <a:prstClr val="black"/>
              </a:solidFill>
              <a:latin typeface="Arial" panose="020B0604020202020204" pitchFamily="34" charset="0"/>
              <a:cs typeface="Arial" panose="020B0604020202020204" pitchFamily="34" charset="0"/>
            </a:endParaRPr>
          </a:p>
          <a:p>
            <a:pPr defTabSz="914377">
              <a:lnSpc>
                <a:spcPct val="113000"/>
              </a:lnSpc>
            </a:pPr>
            <a:r>
              <a:rPr lang="en-US" sz="1700" dirty="0">
                <a:solidFill>
                  <a:prstClr val="black"/>
                </a:solidFill>
                <a:latin typeface="Arial" panose="020B0604020202020204" pitchFamily="34" charset="0"/>
                <a:cs typeface="Arial" panose="020B0604020202020204" pitchFamily="34" charset="0"/>
              </a:rPr>
              <a:t>Thermal response of castellated samples shows worse damage, in contrast to FEM modelling</a:t>
            </a:r>
          </a:p>
          <a:p>
            <a:pPr defTabSz="914377">
              <a:lnSpc>
                <a:spcPct val="113000"/>
              </a:lnSpc>
            </a:pPr>
            <a:r>
              <a:rPr lang="en-US" sz="1700" dirty="0">
                <a:solidFill>
                  <a:prstClr val="black"/>
                </a:solidFill>
                <a:latin typeface="Arial" panose="020B0604020202020204" pitchFamily="34" charset="0"/>
                <a:cs typeface="Arial" panose="020B0604020202020204" pitchFamily="34" charset="0"/>
              </a:rPr>
              <a:t>Further analysis ongoing in 2024</a:t>
            </a:r>
          </a:p>
        </p:txBody>
      </p:sp>
      <p:graphicFrame>
        <p:nvGraphicFramePr>
          <p:cNvPr id="30" name="Table 29">
            <a:extLst>
              <a:ext uri="{FF2B5EF4-FFF2-40B4-BE49-F238E27FC236}">
                <a16:creationId xmlns:a16="http://schemas.microsoft.com/office/drawing/2014/main" id="{2333FC41-F03B-441F-C184-825444541E31}"/>
              </a:ext>
            </a:extLst>
          </p:cNvPr>
          <p:cNvGraphicFramePr>
            <a:graphicFrameLocks noGrp="1"/>
          </p:cNvGraphicFramePr>
          <p:nvPr/>
        </p:nvGraphicFramePr>
        <p:xfrm>
          <a:off x="7237461" y="881384"/>
          <a:ext cx="2519680" cy="2674669"/>
        </p:xfrm>
        <a:graphic>
          <a:graphicData uri="http://schemas.openxmlformats.org/drawingml/2006/table">
            <a:tbl>
              <a:tblPr firstRow="1" bandRow="1">
                <a:tableStyleId>{5C22544A-7EE6-4342-B048-85BDC9FD1C3A}</a:tableStyleId>
              </a:tblPr>
              <a:tblGrid>
                <a:gridCol w="1686560">
                  <a:extLst>
                    <a:ext uri="{9D8B030D-6E8A-4147-A177-3AD203B41FA5}">
                      <a16:colId xmlns:a16="http://schemas.microsoft.com/office/drawing/2014/main" val="3121307753"/>
                    </a:ext>
                  </a:extLst>
                </a:gridCol>
                <a:gridCol w="833120">
                  <a:extLst>
                    <a:ext uri="{9D8B030D-6E8A-4147-A177-3AD203B41FA5}">
                      <a16:colId xmlns:a16="http://schemas.microsoft.com/office/drawing/2014/main" val="2411639339"/>
                    </a:ext>
                  </a:extLst>
                </a:gridCol>
              </a:tblGrid>
              <a:tr h="370840">
                <a:tc>
                  <a:txBody>
                    <a:bodyPr/>
                    <a:lstStyle/>
                    <a:p>
                      <a:r>
                        <a:rPr lang="en-US" sz="1600" dirty="0"/>
                        <a:t>Laser power (kW)</a:t>
                      </a:r>
                    </a:p>
                  </a:txBody>
                  <a:tcPr/>
                </a:tc>
                <a:tc>
                  <a:txBody>
                    <a:bodyPr/>
                    <a:lstStyle/>
                    <a:p>
                      <a:r>
                        <a:rPr lang="en-US" sz="1600" dirty="0" err="1"/>
                        <a:t>N</a:t>
                      </a:r>
                      <a:r>
                        <a:rPr lang="en-US" sz="1600" baseline="-25000" dirty="0" err="1"/>
                        <a:t>pulses</a:t>
                      </a:r>
                      <a:endParaRPr lang="en-US" sz="1600" baseline="-25000" dirty="0"/>
                    </a:p>
                  </a:txBody>
                  <a:tcPr/>
                </a:tc>
                <a:extLst>
                  <a:ext uri="{0D108BD9-81ED-4DB2-BD59-A6C34878D82A}">
                    <a16:rowId xmlns:a16="http://schemas.microsoft.com/office/drawing/2014/main" val="2109618390"/>
                  </a:ext>
                </a:extLst>
              </a:tr>
              <a:tr h="370840">
                <a:tc>
                  <a:txBody>
                    <a:bodyPr/>
                    <a:lstStyle/>
                    <a:p>
                      <a:r>
                        <a:rPr lang="en-US" sz="1600" dirty="0"/>
                        <a:t>4.4</a:t>
                      </a:r>
                    </a:p>
                  </a:txBody>
                  <a:tcPr/>
                </a:tc>
                <a:tc>
                  <a:txBody>
                    <a:bodyPr/>
                    <a:lstStyle/>
                    <a:p>
                      <a:r>
                        <a:rPr lang="en-US" sz="1600" dirty="0"/>
                        <a:t>10</a:t>
                      </a:r>
                      <a:r>
                        <a:rPr lang="en-US" sz="1600" baseline="30000" dirty="0"/>
                        <a:t>2</a:t>
                      </a:r>
                    </a:p>
                  </a:txBody>
                  <a:tcPr/>
                </a:tc>
                <a:extLst>
                  <a:ext uri="{0D108BD9-81ED-4DB2-BD59-A6C34878D82A}">
                    <a16:rowId xmlns:a16="http://schemas.microsoft.com/office/drawing/2014/main" val="694409302"/>
                  </a:ext>
                </a:extLst>
              </a:tr>
              <a:tr h="370840">
                <a:tc>
                  <a:txBody>
                    <a:bodyPr/>
                    <a:lstStyle/>
                    <a:p>
                      <a:r>
                        <a:rPr lang="en-US" sz="1600" dirty="0"/>
                        <a:t>4.4</a:t>
                      </a:r>
                    </a:p>
                  </a:txBody>
                  <a:tcPr/>
                </a:tc>
                <a:tc>
                  <a:txBody>
                    <a:bodyPr/>
                    <a:lstStyle/>
                    <a:p>
                      <a:r>
                        <a:rPr lang="en-US" sz="1600" dirty="0"/>
                        <a:t>10</a:t>
                      </a:r>
                      <a:r>
                        <a:rPr lang="en-US" sz="1600" baseline="30000" dirty="0"/>
                        <a:t>3</a:t>
                      </a:r>
                      <a:endParaRPr lang="en-US" sz="1600" dirty="0"/>
                    </a:p>
                  </a:txBody>
                  <a:tcPr/>
                </a:tc>
                <a:extLst>
                  <a:ext uri="{0D108BD9-81ED-4DB2-BD59-A6C34878D82A}">
                    <a16:rowId xmlns:a16="http://schemas.microsoft.com/office/drawing/2014/main" val="438940718"/>
                  </a:ext>
                </a:extLst>
              </a:tr>
              <a:tr h="370840">
                <a:tc>
                  <a:txBody>
                    <a:bodyPr/>
                    <a:lstStyle/>
                    <a:p>
                      <a:r>
                        <a:rPr lang="en-US" sz="1600" dirty="0"/>
                        <a:t>4.4</a:t>
                      </a:r>
                    </a:p>
                  </a:txBody>
                  <a:tcPr/>
                </a:tc>
                <a:tc>
                  <a:txBody>
                    <a:bodyPr/>
                    <a:lstStyle/>
                    <a:p>
                      <a:r>
                        <a:rPr lang="en-US" sz="1600" dirty="0"/>
                        <a:t>10</a:t>
                      </a:r>
                      <a:r>
                        <a:rPr lang="en-US" sz="1600" baseline="30000" dirty="0"/>
                        <a:t>4</a:t>
                      </a:r>
                      <a:endParaRPr lang="en-US" sz="1600" dirty="0"/>
                    </a:p>
                  </a:txBody>
                  <a:tcPr/>
                </a:tc>
                <a:extLst>
                  <a:ext uri="{0D108BD9-81ED-4DB2-BD59-A6C34878D82A}">
                    <a16:rowId xmlns:a16="http://schemas.microsoft.com/office/drawing/2014/main" val="719361147"/>
                  </a:ext>
                </a:extLst>
              </a:tr>
              <a:tr h="370840">
                <a:tc>
                  <a:txBody>
                    <a:bodyPr/>
                    <a:lstStyle/>
                    <a:p>
                      <a:r>
                        <a:rPr lang="en-US" sz="1600" dirty="0"/>
                        <a:t>4.4</a:t>
                      </a:r>
                    </a:p>
                  </a:txBody>
                  <a:tcPr/>
                </a:tc>
                <a:tc>
                  <a:txBody>
                    <a:bodyPr/>
                    <a:lstStyle/>
                    <a:p>
                      <a:r>
                        <a:rPr lang="en-US" sz="1600" dirty="0"/>
                        <a:t>10</a:t>
                      </a:r>
                      <a:r>
                        <a:rPr lang="en-US" sz="1600" baseline="30000" dirty="0"/>
                        <a:t>5</a:t>
                      </a:r>
                      <a:endParaRPr lang="en-US" sz="1600" dirty="0"/>
                    </a:p>
                  </a:txBody>
                  <a:tcPr/>
                </a:tc>
                <a:extLst>
                  <a:ext uri="{0D108BD9-81ED-4DB2-BD59-A6C34878D82A}">
                    <a16:rowId xmlns:a16="http://schemas.microsoft.com/office/drawing/2014/main" val="3127672069"/>
                  </a:ext>
                </a:extLst>
              </a:tr>
              <a:tr h="449629">
                <a:tc>
                  <a:txBody>
                    <a:bodyPr/>
                    <a:lstStyle/>
                    <a:p>
                      <a:r>
                        <a:rPr lang="en-US" sz="1600" dirty="0"/>
                        <a:t>8.1</a:t>
                      </a:r>
                    </a:p>
                  </a:txBody>
                  <a:tcPr/>
                </a:tc>
                <a:tc>
                  <a:txBody>
                    <a:bodyPr/>
                    <a:lstStyle/>
                    <a:p>
                      <a:r>
                        <a:rPr lang="en-US" sz="1600" dirty="0"/>
                        <a:t>10</a:t>
                      </a:r>
                      <a:r>
                        <a:rPr lang="en-US" sz="1600" baseline="30000" dirty="0"/>
                        <a:t>4</a:t>
                      </a:r>
                      <a:endParaRPr lang="en-US" sz="1600" dirty="0"/>
                    </a:p>
                  </a:txBody>
                  <a:tcPr/>
                </a:tc>
                <a:extLst>
                  <a:ext uri="{0D108BD9-81ED-4DB2-BD59-A6C34878D82A}">
                    <a16:rowId xmlns:a16="http://schemas.microsoft.com/office/drawing/2014/main" val="923289871"/>
                  </a:ext>
                </a:extLst>
              </a:tr>
              <a:tr h="370840">
                <a:tc>
                  <a:txBody>
                    <a:bodyPr/>
                    <a:lstStyle/>
                    <a:p>
                      <a:r>
                        <a:rPr lang="en-US" sz="1600" dirty="0"/>
                        <a:t>12.2</a:t>
                      </a:r>
                    </a:p>
                  </a:txBody>
                  <a:tcPr/>
                </a:tc>
                <a:tc>
                  <a:txBody>
                    <a:bodyPr/>
                    <a:lstStyle/>
                    <a:p>
                      <a:r>
                        <a:rPr lang="en-US" sz="1600" dirty="0"/>
                        <a:t>10</a:t>
                      </a:r>
                      <a:r>
                        <a:rPr lang="en-US" sz="1600" baseline="30000" dirty="0"/>
                        <a:t>4</a:t>
                      </a:r>
                      <a:endParaRPr lang="en-US" sz="1600" dirty="0"/>
                    </a:p>
                  </a:txBody>
                  <a:tcPr/>
                </a:tc>
                <a:extLst>
                  <a:ext uri="{0D108BD9-81ED-4DB2-BD59-A6C34878D82A}">
                    <a16:rowId xmlns:a16="http://schemas.microsoft.com/office/drawing/2014/main" val="966568666"/>
                  </a:ext>
                </a:extLst>
              </a:tr>
            </a:tbl>
          </a:graphicData>
        </a:graphic>
      </p:graphicFrame>
      <p:pic>
        <p:nvPicPr>
          <p:cNvPr id="32" name="Content Placeholder 7" descr="A square metal object with small squares&#10;&#10;Description automatically generated">
            <a:extLst>
              <a:ext uri="{FF2B5EF4-FFF2-40B4-BE49-F238E27FC236}">
                <a16:creationId xmlns:a16="http://schemas.microsoft.com/office/drawing/2014/main" id="{EDD0326E-031D-8F5A-1DE5-FAFA7FDDDBC0}"/>
              </a:ext>
            </a:extLst>
          </p:cNvPr>
          <p:cNvPicPr>
            <a:picLocks noChangeAspect="1"/>
          </p:cNvPicPr>
          <p:nvPr/>
        </p:nvPicPr>
        <p:blipFill rotWithShape="1">
          <a:blip r:embed="rId4">
            <a:extLst>
              <a:ext uri="{28A0092B-C50C-407E-A947-70E740481C1C}">
                <a14:useLocalDpi xmlns:a14="http://schemas.microsoft.com/office/drawing/2010/main" val="0"/>
              </a:ext>
            </a:extLst>
          </a:blip>
          <a:srcRect l="9598" r="20307"/>
          <a:stretch/>
        </p:blipFill>
        <p:spPr>
          <a:xfrm>
            <a:off x="10130517" y="2723742"/>
            <a:ext cx="1724051" cy="1835893"/>
          </a:xfrm>
          <a:prstGeom prst="rect">
            <a:avLst/>
          </a:prstGeom>
        </p:spPr>
      </p:pic>
      <p:pic>
        <p:nvPicPr>
          <p:cNvPr id="33" name="Content Placeholder 7" descr="A square black mat with a crack in it&#10;&#10;Description automatically generated">
            <a:extLst>
              <a:ext uri="{FF2B5EF4-FFF2-40B4-BE49-F238E27FC236}">
                <a16:creationId xmlns:a16="http://schemas.microsoft.com/office/drawing/2014/main" id="{14C7E8AD-53BA-A229-B689-BDA258271BC5}"/>
              </a:ext>
            </a:extLst>
          </p:cNvPr>
          <p:cNvPicPr>
            <a:picLocks noChangeAspect="1"/>
          </p:cNvPicPr>
          <p:nvPr/>
        </p:nvPicPr>
        <p:blipFill rotWithShape="1">
          <a:blip r:embed="rId5">
            <a:extLst>
              <a:ext uri="{28A0092B-C50C-407E-A947-70E740481C1C}">
                <a14:useLocalDpi xmlns:a14="http://schemas.microsoft.com/office/drawing/2010/main" val="0"/>
              </a:ext>
            </a:extLst>
          </a:blip>
          <a:srcRect l="20403" r="9502"/>
          <a:stretch/>
        </p:blipFill>
        <p:spPr>
          <a:xfrm>
            <a:off x="10130518" y="4650733"/>
            <a:ext cx="1724052" cy="1846824"/>
          </a:xfrm>
          <a:prstGeom prst="rect">
            <a:avLst/>
          </a:prstGeom>
        </p:spPr>
      </p:pic>
      <p:pic>
        <p:nvPicPr>
          <p:cNvPr id="35" name="Picture 34">
            <a:extLst>
              <a:ext uri="{FF2B5EF4-FFF2-40B4-BE49-F238E27FC236}">
                <a16:creationId xmlns:a16="http://schemas.microsoft.com/office/drawing/2014/main" id="{1FCA908E-015E-E92D-B258-7DD9A1E9FE82}"/>
              </a:ext>
            </a:extLst>
          </p:cNvPr>
          <p:cNvPicPr>
            <a:picLocks noChangeAspect="1"/>
          </p:cNvPicPr>
          <p:nvPr/>
        </p:nvPicPr>
        <p:blipFill>
          <a:blip r:embed="rId6"/>
          <a:stretch>
            <a:fillRect/>
          </a:stretch>
        </p:blipFill>
        <p:spPr>
          <a:xfrm>
            <a:off x="7372929" y="4642395"/>
            <a:ext cx="2248747" cy="1686560"/>
          </a:xfrm>
          <a:prstGeom prst="rect">
            <a:avLst/>
          </a:prstGeom>
        </p:spPr>
      </p:pic>
      <p:sp>
        <p:nvSpPr>
          <p:cNvPr id="36" name="TextBox 35">
            <a:extLst>
              <a:ext uri="{FF2B5EF4-FFF2-40B4-BE49-F238E27FC236}">
                <a16:creationId xmlns:a16="http://schemas.microsoft.com/office/drawing/2014/main" id="{D9101856-688E-733A-0344-F5A34016EB99}"/>
              </a:ext>
            </a:extLst>
          </p:cNvPr>
          <p:cNvSpPr txBox="1"/>
          <p:nvPr/>
        </p:nvSpPr>
        <p:spPr>
          <a:xfrm rot="5400000">
            <a:off x="9321110" y="1555342"/>
            <a:ext cx="1342996" cy="307777"/>
          </a:xfrm>
          <a:prstGeom prst="rect">
            <a:avLst/>
          </a:prstGeom>
          <a:noFill/>
        </p:spPr>
        <p:txBody>
          <a:bodyPr wrap="none" rtlCol="0">
            <a:spAutoFit/>
          </a:bodyPr>
          <a:lstStyle/>
          <a:p>
            <a:pPr defTabSz="914377"/>
            <a:r>
              <a:rPr lang="en-US" sz="1400" dirty="0">
                <a:solidFill>
                  <a:srgbClr val="4F81BD"/>
                </a:solidFill>
                <a:latin typeface="Calibri"/>
              </a:rPr>
              <a:t>No castellations</a:t>
            </a:r>
          </a:p>
        </p:txBody>
      </p:sp>
      <p:sp>
        <p:nvSpPr>
          <p:cNvPr id="37" name="TextBox 36">
            <a:extLst>
              <a:ext uri="{FF2B5EF4-FFF2-40B4-BE49-F238E27FC236}">
                <a16:creationId xmlns:a16="http://schemas.microsoft.com/office/drawing/2014/main" id="{3C8B83C9-4210-4CE2-3167-B0FDDBF90A1C}"/>
              </a:ext>
            </a:extLst>
          </p:cNvPr>
          <p:cNvSpPr txBox="1"/>
          <p:nvPr/>
        </p:nvSpPr>
        <p:spPr>
          <a:xfrm rot="5400000">
            <a:off x="9228488" y="3520157"/>
            <a:ext cx="1528239" cy="307777"/>
          </a:xfrm>
          <a:prstGeom prst="rect">
            <a:avLst/>
          </a:prstGeom>
          <a:noFill/>
        </p:spPr>
        <p:txBody>
          <a:bodyPr wrap="none" rtlCol="0">
            <a:spAutoFit/>
          </a:bodyPr>
          <a:lstStyle/>
          <a:p>
            <a:pPr defTabSz="914377"/>
            <a:r>
              <a:rPr lang="en-US" sz="1400" dirty="0">
                <a:solidFill>
                  <a:srgbClr val="4F81BD"/>
                </a:solidFill>
                <a:latin typeface="Calibri"/>
              </a:rPr>
              <a:t>Large castellations</a:t>
            </a:r>
          </a:p>
        </p:txBody>
      </p:sp>
      <p:sp>
        <p:nvSpPr>
          <p:cNvPr id="38" name="TextBox 37">
            <a:extLst>
              <a:ext uri="{FF2B5EF4-FFF2-40B4-BE49-F238E27FC236}">
                <a16:creationId xmlns:a16="http://schemas.microsoft.com/office/drawing/2014/main" id="{CE513C8B-0ADE-D7D0-FA96-9ED451A20130}"/>
              </a:ext>
            </a:extLst>
          </p:cNvPr>
          <p:cNvSpPr txBox="1"/>
          <p:nvPr/>
        </p:nvSpPr>
        <p:spPr>
          <a:xfrm rot="5400000">
            <a:off x="9228938" y="5412690"/>
            <a:ext cx="1527341" cy="307777"/>
          </a:xfrm>
          <a:prstGeom prst="rect">
            <a:avLst/>
          </a:prstGeom>
          <a:noFill/>
        </p:spPr>
        <p:txBody>
          <a:bodyPr wrap="none" rtlCol="0">
            <a:spAutoFit/>
          </a:bodyPr>
          <a:lstStyle/>
          <a:p>
            <a:pPr defTabSz="914377"/>
            <a:r>
              <a:rPr lang="en-US" sz="1400" dirty="0">
                <a:solidFill>
                  <a:srgbClr val="4F81BD"/>
                </a:solidFill>
                <a:latin typeface="Calibri"/>
              </a:rPr>
              <a:t>Small castellations</a:t>
            </a:r>
          </a:p>
        </p:txBody>
      </p:sp>
      <p:sp>
        <p:nvSpPr>
          <p:cNvPr id="39" name="TextBox 38">
            <a:extLst>
              <a:ext uri="{FF2B5EF4-FFF2-40B4-BE49-F238E27FC236}">
                <a16:creationId xmlns:a16="http://schemas.microsoft.com/office/drawing/2014/main" id="{9EBA8805-DA1D-605B-D55C-C6928A0B8D3C}"/>
              </a:ext>
            </a:extLst>
          </p:cNvPr>
          <p:cNvSpPr txBox="1"/>
          <p:nvPr/>
        </p:nvSpPr>
        <p:spPr>
          <a:xfrm>
            <a:off x="7372929" y="4309096"/>
            <a:ext cx="2185983" cy="307777"/>
          </a:xfrm>
          <a:prstGeom prst="rect">
            <a:avLst/>
          </a:prstGeom>
          <a:noFill/>
        </p:spPr>
        <p:txBody>
          <a:bodyPr wrap="none" rtlCol="0">
            <a:spAutoFit/>
          </a:bodyPr>
          <a:lstStyle/>
          <a:p>
            <a:pPr defTabSz="914377"/>
            <a:r>
              <a:rPr lang="en-US" sz="1400" dirty="0">
                <a:solidFill>
                  <a:srgbClr val="4F81BD"/>
                </a:solidFill>
                <a:latin typeface="Calibri"/>
              </a:rPr>
              <a:t>Locally melted castellations</a:t>
            </a:r>
          </a:p>
        </p:txBody>
      </p:sp>
      <p:pic>
        <p:nvPicPr>
          <p:cNvPr id="40" name="Picture Placeholder 21">
            <a:extLst>
              <a:ext uri="{FF2B5EF4-FFF2-40B4-BE49-F238E27FC236}">
                <a16:creationId xmlns:a16="http://schemas.microsoft.com/office/drawing/2014/main" id="{1AF53824-C9B1-BF86-47A0-202EF1C2E5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56" t="-13374" r="-1556" b="-13374"/>
          <a:stretch/>
        </p:blipFill>
        <p:spPr>
          <a:xfrm>
            <a:off x="3432629" y="5784031"/>
            <a:ext cx="1729025" cy="579659"/>
          </a:xfrm>
          <a:prstGeom prst="rect">
            <a:avLst/>
          </a:prstGeom>
        </p:spPr>
      </p:pic>
      <p:pic>
        <p:nvPicPr>
          <p:cNvPr id="41" name="Picture 40" descr="Logo&#10;&#10;Description automatically generated with low confidence">
            <a:extLst>
              <a:ext uri="{FF2B5EF4-FFF2-40B4-BE49-F238E27FC236}">
                <a16:creationId xmlns:a16="http://schemas.microsoft.com/office/drawing/2014/main" id="{72B7DA5F-1EB3-48CD-C478-688E173D89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3004" y="5851806"/>
            <a:ext cx="1558195" cy="393849"/>
          </a:xfrm>
          <a:prstGeom prst="rect">
            <a:avLst/>
          </a:prstGeom>
        </p:spPr>
      </p:pic>
    </p:spTree>
    <p:extLst>
      <p:ext uri="{BB962C8B-B14F-4D97-AF65-F5344CB8AC3E}">
        <p14:creationId xmlns:p14="http://schemas.microsoft.com/office/powerpoint/2010/main" val="4099699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E8D5543B-0A6D-4F88-87ED-0317B56D60D3}"/>
              </a:ext>
            </a:extLst>
          </p:cNvPr>
          <p:cNvGrpSpPr/>
          <p:nvPr/>
        </p:nvGrpSpPr>
        <p:grpSpPr>
          <a:xfrm>
            <a:off x="9388929" y="3898318"/>
            <a:ext cx="2106000" cy="2120853"/>
            <a:chOff x="8289854" y="3910627"/>
            <a:chExt cx="2106000" cy="2120853"/>
          </a:xfrm>
        </p:grpSpPr>
        <p:pic>
          <p:nvPicPr>
            <p:cNvPr id="13" name="Grafik 12">
              <a:extLst>
                <a:ext uri="{FF2B5EF4-FFF2-40B4-BE49-F238E27FC236}">
                  <a16:creationId xmlns:a16="http://schemas.microsoft.com/office/drawing/2014/main" id="{14FF9D1D-CB68-40DE-B33C-23802CC7F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854" y="3910627"/>
              <a:ext cx="2106000" cy="2120853"/>
            </a:xfrm>
            <a:prstGeom prst="rect">
              <a:avLst/>
            </a:prstGeom>
          </p:spPr>
        </p:pic>
        <p:grpSp>
          <p:nvGrpSpPr>
            <p:cNvPr id="28" name="Gruppieren 27">
              <a:extLst>
                <a:ext uri="{FF2B5EF4-FFF2-40B4-BE49-F238E27FC236}">
                  <a16:creationId xmlns:a16="http://schemas.microsoft.com/office/drawing/2014/main" id="{F449897E-467C-4ACC-ACE8-6EFBBA1241BC}"/>
                </a:ext>
              </a:extLst>
            </p:cNvPr>
            <p:cNvGrpSpPr/>
            <p:nvPr/>
          </p:nvGrpSpPr>
          <p:grpSpPr>
            <a:xfrm>
              <a:off x="9812530" y="5647328"/>
              <a:ext cx="548547" cy="276999"/>
              <a:chOff x="9769667" y="5585805"/>
              <a:chExt cx="548547" cy="276999"/>
            </a:xfrm>
          </p:grpSpPr>
          <p:sp>
            <p:nvSpPr>
              <p:cNvPr id="23" name="Textfeld 22">
                <a:extLst>
                  <a:ext uri="{FF2B5EF4-FFF2-40B4-BE49-F238E27FC236}">
                    <a16:creationId xmlns:a16="http://schemas.microsoft.com/office/drawing/2014/main" id="{46F5010E-9E6A-40AB-A7E3-9B2E80089D0F}"/>
                  </a:ext>
                </a:extLst>
              </p:cNvPr>
              <p:cNvSpPr txBox="1"/>
              <p:nvPr/>
            </p:nvSpPr>
            <p:spPr>
              <a:xfrm>
                <a:off x="9769667" y="5585805"/>
                <a:ext cx="548547" cy="276999"/>
              </a:xfrm>
              <a:prstGeom prst="rect">
                <a:avLst/>
              </a:prstGeom>
              <a:noFill/>
            </p:spPr>
            <p:txBody>
              <a:bodyPr wrap="none" rtlCol="0">
                <a:spAutoFit/>
              </a:bodyPr>
              <a:lstStyle/>
              <a:p>
                <a:pPr algn="ctr" defTabSz="914377"/>
                <a:r>
                  <a:rPr lang="de-DE" sz="1200" b="1" dirty="0">
                    <a:solidFill>
                      <a:prstClr val="black"/>
                    </a:solidFill>
                    <a:latin typeface="Calibri"/>
                  </a:rPr>
                  <a:t>1 mm</a:t>
                </a:r>
              </a:p>
            </p:txBody>
          </p:sp>
          <p:cxnSp>
            <p:nvCxnSpPr>
              <p:cNvPr id="24" name="Gerader Verbinder 23">
                <a:extLst>
                  <a:ext uri="{FF2B5EF4-FFF2-40B4-BE49-F238E27FC236}">
                    <a16:creationId xmlns:a16="http://schemas.microsoft.com/office/drawing/2014/main" id="{BF165A04-2467-42FB-A409-2CECD069DAA4}"/>
                  </a:ext>
                </a:extLst>
              </p:cNvPr>
              <p:cNvCxnSpPr/>
              <p:nvPr/>
            </p:nvCxnSpPr>
            <p:spPr bwMode="auto">
              <a:xfrm>
                <a:off x="9863939" y="5848812"/>
                <a:ext cx="360000"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Gruppieren 1">
              <a:extLst>
                <a:ext uri="{FF2B5EF4-FFF2-40B4-BE49-F238E27FC236}">
                  <a16:creationId xmlns:a16="http://schemas.microsoft.com/office/drawing/2014/main" id="{6E386E47-E206-4E77-A905-304C2E13837D}"/>
                </a:ext>
              </a:extLst>
            </p:cNvPr>
            <p:cNvGrpSpPr>
              <a:grpSpLocks/>
            </p:cNvGrpSpPr>
            <p:nvPr/>
          </p:nvGrpSpPr>
          <p:grpSpPr bwMode="auto">
            <a:xfrm>
              <a:off x="8309094" y="4294778"/>
              <a:ext cx="619079" cy="1352705"/>
              <a:chOff x="3471333" y="2780928"/>
              <a:chExt cx="618937" cy="1353558"/>
            </a:xfrm>
          </p:grpSpPr>
          <p:sp>
            <p:nvSpPr>
              <p:cNvPr id="16" name="Textfeld 22">
                <a:extLst>
                  <a:ext uri="{FF2B5EF4-FFF2-40B4-BE49-F238E27FC236}">
                    <a16:creationId xmlns:a16="http://schemas.microsoft.com/office/drawing/2014/main" id="{EAC296D1-969C-4B90-8DB2-65071D4540E7}"/>
                  </a:ext>
                </a:extLst>
              </p:cNvPr>
              <p:cNvSpPr txBox="1">
                <a:spLocks noChangeArrowheads="1"/>
              </p:cNvSpPr>
              <p:nvPr/>
            </p:nvSpPr>
            <p:spPr bwMode="auto">
              <a:xfrm>
                <a:off x="3471333" y="2780928"/>
                <a:ext cx="618937" cy="2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defTabSz="914377" eaLnBrk="1" hangingPunct="1">
                  <a:spcBef>
                    <a:spcPct val="0"/>
                  </a:spcBef>
                  <a:buNone/>
                </a:pPr>
                <a:r>
                  <a:rPr lang="de-DE" altLang="de-DE" sz="1000" b="1" dirty="0">
                    <a:solidFill>
                      <a:prstClr val="black"/>
                    </a:solidFill>
                    <a:latin typeface="Arial" panose="020B0604020202020204" pitchFamily="34" charset="0"/>
                  </a:rPr>
                  <a:t>690 µm</a:t>
                </a:r>
              </a:p>
            </p:txBody>
          </p:sp>
          <p:pic>
            <p:nvPicPr>
              <p:cNvPr id="17" name="Picture 5" descr="X:\Mico-Data-zw\2012\farbscala100.jpeg">
                <a:extLst>
                  <a:ext uri="{FF2B5EF4-FFF2-40B4-BE49-F238E27FC236}">
                    <a16:creationId xmlns:a16="http://schemas.microsoft.com/office/drawing/2014/main" id="{B8F97196-1571-4D35-AD2A-AA8529D50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939" t="57297" r="47762" b="26759"/>
              <a:stretch>
                <a:fillRect/>
              </a:stretch>
            </p:blipFill>
            <p:spPr bwMode="auto">
              <a:xfrm flipH="1">
                <a:off x="3683176" y="3001307"/>
                <a:ext cx="204727" cy="8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22">
                <a:extLst>
                  <a:ext uri="{FF2B5EF4-FFF2-40B4-BE49-F238E27FC236}">
                    <a16:creationId xmlns:a16="http://schemas.microsoft.com/office/drawing/2014/main" id="{772D406B-3C39-4F04-8654-7F5532C6CB7A}"/>
                  </a:ext>
                </a:extLst>
              </p:cNvPr>
              <p:cNvSpPr txBox="1">
                <a:spLocks noChangeArrowheads="1"/>
              </p:cNvSpPr>
              <p:nvPr/>
            </p:nvSpPr>
            <p:spPr bwMode="auto">
              <a:xfrm>
                <a:off x="3657999" y="3888110"/>
                <a:ext cx="255139" cy="2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defTabSz="914377" eaLnBrk="1" hangingPunct="1">
                  <a:spcBef>
                    <a:spcPct val="0"/>
                  </a:spcBef>
                  <a:buNone/>
                </a:pPr>
                <a:r>
                  <a:rPr lang="de-DE" altLang="de-DE" sz="1000" b="1" dirty="0">
                    <a:solidFill>
                      <a:prstClr val="black"/>
                    </a:solidFill>
                    <a:latin typeface="Arial" panose="020B0604020202020204" pitchFamily="34" charset="0"/>
                  </a:rPr>
                  <a:t>0</a:t>
                </a:r>
              </a:p>
            </p:txBody>
          </p:sp>
        </p:grpSp>
      </p:grpSp>
      <p:sp>
        <p:nvSpPr>
          <p:cNvPr id="2" name="Titel 1"/>
          <p:cNvSpPr>
            <a:spLocks noGrp="1"/>
          </p:cNvSpPr>
          <p:nvPr>
            <p:ph type="title"/>
          </p:nvPr>
        </p:nvSpPr>
        <p:spPr>
          <a:xfrm>
            <a:off x="983432" y="192515"/>
            <a:ext cx="9451776" cy="457200"/>
          </a:xfrm>
        </p:spPr>
        <p:txBody>
          <a:bodyPr/>
          <a:lstStyle/>
          <a:p>
            <a:r>
              <a:rPr lang="en-US" dirty="0"/>
              <a:t>SP A.2 High Particle Fluence Exposures of Plasma-Facing Components for ITER : MPG</a:t>
            </a:r>
            <a:endParaRPr lang="de-DE" dirty="0"/>
          </a:p>
        </p:txBody>
      </p:sp>
      <p:sp>
        <p:nvSpPr>
          <p:cNvPr id="10" name="Inhaltsplatzhalter 9">
            <a:extLst>
              <a:ext uri="{FF2B5EF4-FFF2-40B4-BE49-F238E27FC236}">
                <a16:creationId xmlns:a16="http://schemas.microsoft.com/office/drawing/2014/main" id="{96244A63-926C-65C8-CE00-AFE260D8A646}"/>
              </a:ext>
            </a:extLst>
          </p:cNvPr>
          <p:cNvSpPr>
            <a:spLocks noGrp="1"/>
          </p:cNvSpPr>
          <p:nvPr>
            <p:ph idx="1"/>
          </p:nvPr>
        </p:nvSpPr>
        <p:spPr/>
        <p:txBody>
          <a:bodyPr/>
          <a:lstStyle/>
          <a:p>
            <a:endParaRPr lang="en-GB"/>
          </a:p>
        </p:txBody>
      </p:sp>
      <p:sp>
        <p:nvSpPr>
          <p:cNvPr id="4" name="Fußzeilenplatzhalter 3"/>
          <p:cNvSpPr>
            <a:spLocks noGrp="1"/>
          </p:cNvSpPr>
          <p:nvPr>
            <p:ph type="ftr" sz="quarter" idx="11"/>
          </p:nvPr>
        </p:nvSpPr>
        <p:spPr>
          <a:xfrm>
            <a:off x="825624" y="6555770"/>
            <a:ext cx="3470176" cy="329614"/>
          </a:xfrm>
        </p:spPr>
        <p:txBody>
          <a:bodyPr/>
          <a:lstStyle/>
          <a:p>
            <a:r>
              <a:rPr lang="en-GB" dirty="0"/>
              <a:t>| WPPWIE Project Reporting  | January 2024 | Page </a:t>
            </a:r>
            <a:fld id="{6A6D9FA1-99C7-4910-8E32-B85D378B0060}" type="slidenum">
              <a:rPr lang="en-GB"/>
              <a:pPr/>
              <a:t>16</a:t>
            </a:fld>
            <a:endParaRPr lang="en-GB" dirty="0"/>
          </a:p>
        </p:txBody>
      </p:sp>
      <p:sp>
        <p:nvSpPr>
          <p:cNvPr id="5" name="Textfeld 4"/>
          <p:cNvSpPr txBox="1"/>
          <p:nvPr/>
        </p:nvSpPr>
        <p:spPr>
          <a:xfrm>
            <a:off x="286677" y="980740"/>
            <a:ext cx="11905323" cy="3857723"/>
          </a:xfrm>
          <a:prstGeom prst="rect">
            <a:avLst/>
          </a:prstGeom>
          <a:noFill/>
          <a:ln w="12700">
            <a:noFill/>
          </a:ln>
        </p:spPr>
        <p:txBody>
          <a:bodyPr wrap="square" rtlCol="0">
            <a:spAutoFit/>
          </a:bodyPr>
          <a:lstStyle/>
          <a:p>
            <a:pPr marL="285737" indent="-285737" defTabSz="914377">
              <a:lnSpc>
                <a:spcPct val="113000"/>
              </a:lnSpc>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Pre- and post characterization of W monoblock mock-ups with microscopy tools</a:t>
            </a:r>
          </a:p>
          <a:p>
            <a:pPr marL="285737" indent="-285737" defTabSz="914377">
              <a:lnSpc>
                <a:spcPct val="113000"/>
              </a:lnSpc>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These two mock-ups were exposed at Magnum-PSI to study the performance of the W monoblocks under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slow transient loading conditions </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a:solidFill>
                  <a:prstClr val="black"/>
                </a:solidFill>
                <a:latin typeface="Arial" panose="020B0604020202020204" pitchFamily="34" charset="0"/>
                <a:cs typeface="Arial" panose="020B0604020202020204" pitchFamily="34" charset="0"/>
              </a:rPr>
              <a:t>Two approaches: </a:t>
            </a:r>
          </a:p>
          <a:p>
            <a:pPr marL="285737" indent="-285737" defTabSz="914377">
              <a:lnSpc>
                <a:spcPct val="113000"/>
              </a:lnSpc>
              <a:buFont typeface="Wingdings" panose="05000000000000000000" pitchFamily="2" charset="2"/>
              <a:buChar char="§"/>
            </a:pPr>
            <a:r>
              <a:rPr lang="en-US" dirty="0">
                <a:solidFill>
                  <a:srgbClr val="0000FF"/>
                </a:solidFill>
                <a:latin typeface="Arial" panose="020B0604020202020204" pitchFamily="34" charset="0"/>
                <a:cs typeface="Arial" panose="020B0604020202020204" pitchFamily="34" charset="0"/>
              </a:rPr>
              <a:t>A) high surface temperatures + ELM-like loading</a:t>
            </a:r>
            <a:endParaRPr lang="en-US" dirty="0">
              <a:solidFill>
                <a:prstClr val="black"/>
              </a:solidFill>
              <a:latin typeface="Arial" panose="020B0604020202020204" pitchFamily="34" charset="0"/>
              <a:cs typeface="Arial" panose="020B0604020202020204" pitchFamily="34" charset="0"/>
            </a:endParaRPr>
          </a:p>
          <a:p>
            <a:pPr marL="742925" lvl="1" indent="-285737" defTabSz="914377">
              <a:lnSpc>
                <a:spcPct val="113000"/>
              </a:lnSpc>
              <a:buFont typeface="Wingdings" panose="05000000000000000000" pitchFamily="2" charset="2"/>
              <a:buChar char="§"/>
            </a:pPr>
            <a:r>
              <a:rPr lang="en-US" sz="1600" i="1" dirty="0">
                <a:solidFill>
                  <a:prstClr val="black"/>
                </a:solidFill>
                <a:latin typeface="Arial" panose="020B0604020202020204" pitchFamily="34" charset="0"/>
                <a:cs typeface="Arial" panose="020B0604020202020204" pitchFamily="34" charset="0"/>
              </a:rPr>
              <a:t>2000 °C  by high-flux linear plasma beam of Magnum-PSI </a:t>
            </a:r>
            <a:br>
              <a:rPr lang="en-US" sz="1600" i="1" dirty="0">
                <a:solidFill>
                  <a:prstClr val="black"/>
                </a:solidFill>
                <a:latin typeface="Arial" panose="020B0604020202020204" pitchFamily="34" charset="0"/>
                <a:cs typeface="Arial" panose="020B0604020202020204" pitchFamily="34" charset="0"/>
              </a:rPr>
            </a:br>
            <a:r>
              <a:rPr lang="en-US" sz="1600" i="1" dirty="0">
                <a:solidFill>
                  <a:prstClr val="black"/>
                </a:solidFill>
                <a:latin typeface="Arial" panose="020B0604020202020204" pitchFamily="34" charset="0"/>
                <a:cs typeface="Arial" panose="020B0604020202020204" pitchFamily="34" charset="0"/>
              </a:rPr>
              <a:t>(pure and seeded with He, Ne, </a:t>
            </a:r>
            <a:r>
              <a:rPr lang="en-US" sz="1600" i="1" dirty="0" err="1">
                <a:solidFill>
                  <a:prstClr val="black"/>
                </a:solidFill>
                <a:latin typeface="Arial" panose="020B0604020202020204" pitchFamily="34" charset="0"/>
                <a:cs typeface="Arial" panose="020B0604020202020204" pitchFamily="34" charset="0"/>
              </a:rPr>
              <a:t>Ar</a:t>
            </a:r>
            <a:r>
              <a:rPr lang="en-US" sz="1600" i="1" dirty="0">
                <a:solidFill>
                  <a:prstClr val="black"/>
                </a:solidFill>
                <a:latin typeface="Arial" panose="020B0604020202020204" pitchFamily="34" charset="0"/>
                <a:cs typeface="Arial" panose="020B0604020202020204" pitchFamily="34" charset="0"/>
              </a:rPr>
              <a:t>) </a:t>
            </a:r>
            <a:br>
              <a:rPr lang="en-US" sz="1600" i="1" dirty="0">
                <a:solidFill>
                  <a:prstClr val="black"/>
                </a:solidFill>
                <a:latin typeface="Arial" panose="020B0604020202020204" pitchFamily="34" charset="0"/>
                <a:cs typeface="Arial" panose="020B0604020202020204" pitchFamily="34" charset="0"/>
              </a:rPr>
            </a:br>
            <a:r>
              <a:rPr lang="en-US" sz="1600" i="1" dirty="0">
                <a:solidFill>
                  <a:prstClr val="black"/>
                </a:solidFill>
                <a:latin typeface="Arial" panose="020B0604020202020204" pitchFamily="34" charset="0"/>
                <a:cs typeface="Arial" panose="020B0604020202020204" pitchFamily="34" charset="0"/>
              </a:rPr>
              <a:t>+ 10</a:t>
            </a:r>
            <a:r>
              <a:rPr lang="en-US" sz="1600" i="1" baseline="30000" dirty="0">
                <a:solidFill>
                  <a:prstClr val="black"/>
                </a:solidFill>
                <a:latin typeface="Arial" panose="020B0604020202020204" pitchFamily="34" charset="0"/>
                <a:cs typeface="Arial" panose="020B0604020202020204" pitchFamily="34" charset="0"/>
              </a:rPr>
              <a:t>5</a:t>
            </a:r>
            <a:r>
              <a:rPr lang="en-US" sz="1600" i="1" dirty="0">
                <a:solidFill>
                  <a:prstClr val="black"/>
                </a:solidFill>
                <a:latin typeface="Arial" panose="020B0604020202020204" pitchFamily="34" charset="0"/>
                <a:cs typeface="Arial" panose="020B0604020202020204" pitchFamily="34" charset="0"/>
              </a:rPr>
              <a:t> ELM-like 1 </a:t>
            </a:r>
            <a:r>
              <a:rPr lang="en-US" sz="1600" i="1" dirty="0" err="1">
                <a:solidFill>
                  <a:prstClr val="black"/>
                </a:solidFill>
                <a:latin typeface="Arial" panose="020B0604020202020204" pitchFamily="34" charset="0"/>
                <a:cs typeface="Arial" panose="020B0604020202020204" pitchFamily="34" charset="0"/>
              </a:rPr>
              <a:t>ms</a:t>
            </a:r>
            <a:r>
              <a:rPr lang="en-US" sz="1600" i="1" dirty="0">
                <a:solidFill>
                  <a:prstClr val="black"/>
                </a:solidFill>
                <a:latin typeface="Arial" panose="020B0604020202020204" pitchFamily="34" charset="0"/>
                <a:cs typeface="Arial" panose="020B0604020202020204" pitchFamily="34" charset="0"/>
              </a:rPr>
              <a:t> pulses with 0.1-02. GW/m</a:t>
            </a:r>
            <a:r>
              <a:rPr lang="en-US" sz="1600" i="1" baseline="30000" dirty="0">
                <a:solidFill>
                  <a:prstClr val="black"/>
                </a:solidFill>
                <a:latin typeface="Arial" panose="020B0604020202020204" pitchFamily="34" charset="0"/>
                <a:cs typeface="Arial" panose="020B0604020202020204" pitchFamily="34" charset="0"/>
              </a:rPr>
              <a:t>2</a:t>
            </a:r>
            <a:r>
              <a:rPr lang="en-US" sz="1600" i="1" dirty="0">
                <a:solidFill>
                  <a:prstClr val="black"/>
                </a:solidFill>
                <a:latin typeface="Arial" panose="020B0604020202020204" pitchFamily="34" charset="0"/>
                <a:cs typeface="Arial" panose="020B0604020202020204" pitchFamily="34" charset="0"/>
              </a:rPr>
              <a:t> (by laser) </a:t>
            </a:r>
            <a:br>
              <a:rPr lang="en-US" dirty="0">
                <a:solidFill>
                  <a:prstClr val="black"/>
                </a:solidFill>
                <a:latin typeface="Arial" panose="020B0604020202020204" pitchFamily="34" charset="0"/>
                <a:cs typeface="Arial" panose="020B0604020202020204" pitchFamily="34" charset="0"/>
              </a:rPr>
            </a:br>
            <a:endParaRPr lang="en-US" sz="800" dirty="0">
              <a:solidFill>
                <a:prstClr val="black"/>
              </a:solidFill>
              <a:latin typeface="Arial" panose="020B0604020202020204" pitchFamily="34" charset="0"/>
              <a:cs typeface="Arial" panose="020B0604020202020204" pitchFamily="34" charset="0"/>
            </a:endParaRPr>
          </a:p>
          <a:p>
            <a:pPr marL="914377" lvl="2" defTabSz="914377">
              <a:lnSpc>
                <a:spcPct val="113000"/>
              </a:lnSpc>
            </a:pP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a:solidFill>
                  <a:prstClr val="black"/>
                </a:solidFill>
                <a:latin typeface="Arial" panose="020B0604020202020204" pitchFamily="34" charset="0"/>
                <a:cs typeface="Arial" panose="020B0604020202020204" pitchFamily="34" charset="0"/>
              </a:rPr>
              <a:t>Laser-exposed area: extremely roughened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     (area protruding several hundreds of µm)</a:t>
            </a:r>
          </a:p>
          <a:p>
            <a:pPr marL="914377" lvl="2" defTabSz="914377">
              <a:lnSpc>
                <a:spcPct val="113000"/>
              </a:lnSpc>
            </a:pP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a:solidFill>
                  <a:prstClr val="black"/>
                </a:solidFill>
                <a:latin typeface="Arial" panose="020B0604020202020204" pitchFamily="34" charset="0"/>
                <a:cs typeface="Arial" panose="020B0604020202020204" pitchFamily="34" charset="0"/>
              </a:rPr>
              <a:t>He seeding in plasma beam: 10-100 nm He bubbles</a:t>
            </a:r>
          </a:p>
          <a:p>
            <a:pPr marL="285737" indent="-285737" defTabSz="914377">
              <a:lnSpc>
                <a:spcPct val="113000"/>
              </a:lnSpc>
              <a:buFont typeface="Wingdings" panose="05000000000000000000" pitchFamily="2" charset="2"/>
              <a:buChar char="§"/>
            </a:pPr>
            <a:endParaRPr lang="en-US" dirty="0">
              <a:solidFill>
                <a:prstClr val="black"/>
              </a:solidFill>
              <a:latin typeface="Arial" panose="020B0604020202020204" pitchFamily="34" charset="0"/>
              <a:cs typeface="Arial" panose="020B0604020202020204" pitchFamily="34" charset="0"/>
            </a:endParaRPr>
          </a:p>
          <a:p>
            <a:pPr marL="285737" indent="-285737" defTabSz="914377">
              <a:lnSpc>
                <a:spcPct val="113000"/>
              </a:lnSpc>
              <a:buFont typeface="Wingdings" panose="05000000000000000000" pitchFamily="2" charset="2"/>
              <a:buChar char="§"/>
            </a:pPr>
            <a:r>
              <a:rPr lang="en-US" dirty="0">
                <a:solidFill>
                  <a:srgbClr val="0000FF"/>
                </a:solidFill>
                <a:latin typeface="Arial" panose="020B0604020202020204" pitchFamily="34" charset="0"/>
                <a:cs typeface="Arial" panose="020B0604020202020204" pitchFamily="34" charset="0"/>
              </a:rPr>
              <a:t>B) Sputtering &amp; redeposition under high flux conditions</a:t>
            </a:r>
            <a:endParaRPr lang="en-US" dirty="0">
              <a:solidFill>
                <a:prstClr val="black"/>
              </a:solidFill>
              <a:latin typeface="Arial" panose="020B0604020202020204" pitchFamily="34" charset="0"/>
              <a:cs typeface="Arial" panose="020B0604020202020204" pitchFamily="34" charset="0"/>
            </a:endParaRPr>
          </a:p>
        </p:txBody>
      </p:sp>
      <p:grpSp>
        <p:nvGrpSpPr>
          <p:cNvPr id="30" name="Gruppieren 29">
            <a:extLst>
              <a:ext uri="{FF2B5EF4-FFF2-40B4-BE49-F238E27FC236}">
                <a16:creationId xmlns:a16="http://schemas.microsoft.com/office/drawing/2014/main" id="{F1C0788C-8376-47FB-9FAE-628F66375398}"/>
              </a:ext>
            </a:extLst>
          </p:cNvPr>
          <p:cNvGrpSpPr/>
          <p:nvPr/>
        </p:nvGrpSpPr>
        <p:grpSpPr>
          <a:xfrm>
            <a:off x="7359956" y="2084819"/>
            <a:ext cx="2836800" cy="2127600"/>
            <a:chOff x="7250002" y="1668132"/>
            <a:chExt cx="2836800" cy="2127600"/>
          </a:xfrm>
        </p:grpSpPr>
        <p:pic>
          <p:nvPicPr>
            <p:cNvPr id="8" name="Grafik 7">
              <a:extLst>
                <a:ext uri="{FF2B5EF4-FFF2-40B4-BE49-F238E27FC236}">
                  <a16:creationId xmlns:a16="http://schemas.microsoft.com/office/drawing/2014/main" id="{028F0B52-5DF7-42BD-8BC5-B22A6734A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0002" y="1668132"/>
              <a:ext cx="2836800" cy="2127600"/>
            </a:xfrm>
            <a:prstGeom prst="rect">
              <a:avLst/>
            </a:prstGeom>
          </p:spPr>
        </p:pic>
        <p:sp>
          <p:nvSpPr>
            <p:cNvPr id="9" name="Textfeld 8">
              <a:extLst>
                <a:ext uri="{FF2B5EF4-FFF2-40B4-BE49-F238E27FC236}">
                  <a16:creationId xmlns:a16="http://schemas.microsoft.com/office/drawing/2014/main" id="{FE787FBE-551D-47BA-80E8-3B575112A65C}"/>
                </a:ext>
              </a:extLst>
            </p:cNvPr>
            <p:cNvSpPr txBox="1"/>
            <p:nvPr/>
          </p:nvSpPr>
          <p:spPr>
            <a:xfrm>
              <a:off x="7250002" y="1668132"/>
              <a:ext cx="2623360" cy="153888"/>
            </a:xfrm>
            <a:prstGeom prst="rect">
              <a:avLst/>
            </a:prstGeom>
            <a:noFill/>
          </p:spPr>
          <p:txBody>
            <a:bodyPr wrap="square" lIns="0" tIns="0" rIns="0" bIns="0" rtlCol="0" anchor="t" anchorCtr="0">
              <a:spAutoFit/>
            </a:bodyPr>
            <a:lstStyle/>
            <a:p>
              <a:pPr defTabSz="914377">
                <a:spcBef>
                  <a:spcPts val="1151"/>
                </a:spcBef>
              </a:pPr>
              <a:r>
                <a:rPr lang="en-GB" sz="1000" b="1" dirty="0">
                  <a:solidFill>
                    <a:prstClr val="black"/>
                  </a:solidFill>
                  <a:latin typeface="Calibri"/>
                </a:rPr>
                <a:t>  125_post_x06y16-spot_1127</a:t>
              </a:r>
            </a:p>
          </p:txBody>
        </p:sp>
        <p:grpSp>
          <p:nvGrpSpPr>
            <p:cNvPr id="6" name="Gruppieren 5">
              <a:extLst>
                <a:ext uri="{FF2B5EF4-FFF2-40B4-BE49-F238E27FC236}">
                  <a16:creationId xmlns:a16="http://schemas.microsoft.com/office/drawing/2014/main" id="{565836E5-8040-4E95-82FE-C005F147F38F}"/>
                </a:ext>
              </a:extLst>
            </p:cNvPr>
            <p:cNvGrpSpPr/>
            <p:nvPr/>
          </p:nvGrpSpPr>
          <p:grpSpPr>
            <a:xfrm>
              <a:off x="9278974" y="3314667"/>
              <a:ext cx="720000" cy="276999"/>
              <a:chOff x="9302123" y="3290500"/>
              <a:chExt cx="720000" cy="276999"/>
            </a:xfrm>
          </p:grpSpPr>
          <p:sp>
            <p:nvSpPr>
              <p:cNvPr id="20" name="Textfeld 19">
                <a:extLst>
                  <a:ext uri="{FF2B5EF4-FFF2-40B4-BE49-F238E27FC236}">
                    <a16:creationId xmlns:a16="http://schemas.microsoft.com/office/drawing/2014/main" id="{9ABC2310-B48E-4BB0-A411-FA6184AC9312}"/>
                  </a:ext>
                </a:extLst>
              </p:cNvPr>
              <p:cNvSpPr txBox="1"/>
              <p:nvPr/>
            </p:nvSpPr>
            <p:spPr>
              <a:xfrm>
                <a:off x="9387851" y="3290500"/>
                <a:ext cx="548547" cy="276999"/>
              </a:xfrm>
              <a:prstGeom prst="rect">
                <a:avLst/>
              </a:prstGeom>
              <a:noFill/>
            </p:spPr>
            <p:txBody>
              <a:bodyPr wrap="none" rtlCol="0">
                <a:spAutoFit/>
              </a:bodyPr>
              <a:lstStyle/>
              <a:p>
                <a:pPr algn="ctr" defTabSz="914377"/>
                <a:r>
                  <a:rPr lang="de-DE" sz="1200" b="1" dirty="0">
                    <a:solidFill>
                      <a:prstClr val="black"/>
                    </a:solidFill>
                    <a:latin typeface="Calibri"/>
                  </a:rPr>
                  <a:t>1 mm</a:t>
                </a:r>
              </a:p>
            </p:txBody>
          </p:sp>
          <p:cxnSp>
            <p:nvCxnSpPr>
              <p:cNvPr id="21" name="Gerader Verbinder 20">
                <a:extLst>
                  <a:ext uri="{FF2B5EF4-FFF2-40B4-BE49-F238E27FC236}">
                    <a16:creationId xmlns:a16="http://schemas.microsoft.com/office/drawing/2014/main" id="{8A245BE3-FDAE-4948-B757-376BFC5F9768}"/>
                  </a:ext>
                </a:extLst>
              </p:cNvPr>
              <p:cNvCxnSpPr/>
              <p:nvPr/>
            </p:nvCxnSpPr>
            <p:spPr bwMode="auto">
              <a:xfrm>
                <a:off x="9302123" y="3553507"/>
                <a:ext cx="720000"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99155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dirty="0"/>
              <a:t>SP A.2 High Particle Fluence Exposures of Plasma-Facing Components for ITER : MPG</a:t>
            </a:r>
            <a:endParaRPr lang="de-DE" dirty="0"/>
          </a:p>
        </p:txBody>
      </p:sp>
      <p:sp>
        <p:nvSpPr>
          <p:cNvPr id="8" name="Inhaltsplatzhalter 7">
            <a:extLst>
              <a:ext uri="{FF2B5EF4-FFF2-40B4-BE49-F238E27FC236}">
                <a16:creationId xmlns:a16="http://schemas.microsoft.com/office/drawing/2014/main" id="{FBFFAB54-7EBD-F61E-6B6C-6DA2A133A654}"/>
              </a:ext>
            </a:extLst>
          </p:cNvPr>
          <p:cNvSpPr>
            <a:spLocks noGrp="1"/>
          </p:cNvSpPr>
          <p:nvPr>
            <p:ph idx="1"/>
          </p:nvPr>
        </p:nvSpPr>
        <p:spPr/>
        <p:txBody>
          <a:bodyPr/>
          <a:lstStyle/>
          <a:p>
            <a:endParaRPr lang="en-GB"/>
          </a:p>
        </p:txBody>
      </p:sp>
      <p:sp>
        <p:nvSpPr>
          <p:cNvPr id="5" name="Textfeld 4"/>
          <p:cNvSpPr txBox="1"/>
          <p:nvPr/>
        </p:nvSpPr>
        <p:spPr>
          <a:xfrm>
            <a:off x="56882" y="740653"/>
            <a:ext cx="11667021" cy="4796826"/>
          </a:xfrm>
          <a:prstGeom prst="rect">
            <a:avLst/>
          </a:prstGeom>
          <a:noFill/>
          <a:ln w="12700">
            <a:noFill/>
          </a:ln>
        </p:spPr>
        <p:txBody>
          <a:bodyPr wrap="square" rtlCol="0">
            <a:spAutoFit/>
          </a:bodyPr>
          <a:lstStyle/>
          <a:p>
            <a:pPr marL="285737" indent="-285737" defTabSz="914377">
              <a:lnSpc>
                <a:spcPct val="113000"/>
              </a:lnSpc>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Pre- and post characterization of W monoblock mock-ups with microscopy tools</a:t>
            </a:r>
          </a:p>
          <a:p>
            <a:pPr marL="285737" indent="-285737" defTabSz="914377">
              <a:lnSpc>
                <a:spcPct val="113000"/>
              </a:lnSpc>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These two mock-ups were exposed at Magnum-PSI to study the performance of the W monoblocks under slow transient loading conditions </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a:solidFill>
                  <a:prstClr val="black"/>
                </a:solidFill>
                <a:latin typeface="Arial" panose="020B0604020202020204" pitchFamily="34" charset="0"/>
                <a:cs typeface="Arial" panose="020B0604020202020204" pitchFamily="34" charset="0"/>
              </a:rPr>
              <a:t>Two approaches: </a:t>
            </a:r>
          </a:p>
          <a:p>
            <a:pPr marL="285737" indent="-285737" defTabSz="914377">
              <a:lnSpc>
                <a:spcPct val="113000"/>
              </a:lnSpc>
              <a:buFont typeface="Wingdings" panose="05000000000000000000" pitchFamily="2" charset="2"/>
              <a:buChar char="§"/>
            </a:pPr>
            <a:r>
              <a:rPr lang="en-US" dirty="0">
                <a:solidFill>
                  <a:srgbClr val="0000FF"/>
                </a:solidFill>
                <a:latin typeface="Arial" panose="020B0604020202020204" pitchFamily="34" charset="0"/>
                <a:cs typeface="Arial" panose="020B0604020202020204" pitchFamily="34" charset="0"/>
              </a:rPr>
              <a:t>A) high surface temperatures + ELM-like loading</a:t>
            </a:r>
          </a:p>
          <a:p>
            <a:pPr marL="285737" indent="-285737" defTabSz="914377">
              <a:lnSpc>
                <a:spcPct val="113000"/>
              </a:lnSpc>
              <a:buFont typeface="Wingdings" panose="05000000000000000000" pitchFamily="2" charset="2"/>
              <a:buChar char="§"/>
            </a:pPr>
            <a:endParaRPr lang="en-US" dirty="0">
              <a:solidFill>
                <a:prstClr val="black"/>
              </a:solidFill>
              <a:latin typeface="Arial" panose="020B0604020202020204" pitchFamily="34" charset="0"/>
              <a:cs typeface="Arial" panose="020B0604020202020204" pitchFamily="34" charset="0"/>
            </a:endParaRPr>
          </a:p>
          <a:p>
            <a:pPr marL="285737" indent="-285737" defTabSz="914377">
              <a:lnSpc>
                <a:spcPct val="113000"/>
              </a:lnSpc>
              <a:buFont typeface="Wingdings" panose="05000000000000000000" pitchFamily="2" charset="2"/>
              <a:buChar char="§"/>
            </a:pPr>
            <a:r>
              <a:rPr lang="en-US" dirty="0">
                <a:solidFill>
                  <a:srgbClr val="0000FF"/>
                </a:solidFill>
                <a:latin typeface="Arial" panose="020B0604020202020204" pitchFamily="34" charset="0"/>
                <a:cs typeface="Arial" panose="020B0604020202020204" pitchFamily="34" charset="0"/>
              </a:rPr>
              <a:t>B) Sputtering &amp; redeposition under high flux conditions</a:t>
            </a:r>
            <a:endParaRPr lang="en-US" dirty="0">
              <a:solidFill>
                <a:prstClr val="black"/>
              </a:solidFill>
              <a:latin typeface="Arial" panose="020B0604020202020204" pitchFamily="34" charset="0"/>
              <a:cs typeface="Arial" panose="020B0604020202020204" pitchFamily="34" charset="0"/>
            </a:endParaRPr>
          </a:p>
          <a:p>
            <a:pPr marL="742925" lvl="1" indent="-285737" defTabSz="914377">
              <a:lnSpc>
                <a:spcPct val="113000"/>
              </a:lnSpc>
              <a:buFont typeface="Wingdings" panose="05000000000000000000" pitchFamily="2" charset="2"/>
              <a:buChar char="§"/>
            </a:pPr>
            <a:r>
              <a:rPr lang="en-US" sz="1600" i="1" dirty="0">
                <a:solidFill>
                  <a:prstClr val="black"/>
                </a:solidFill>
                <a:latin typeface="Arial" panose="020B0604020202020204" pitchFamily="34" charset="0"/>
                <a:cs typeface="Arial" panose="020B0604020202020204" pitchFamily="34" charset="0"/>
              </a:rPr>
              <a:t>550 °C by </a:t>
            </a:r>
            <a:r>
              <a:rPr lang="en-US" sz="1600" i="1" dirty="0" err="1">
                <a:solidFill>
                  <a:prstClr val="black"/>
                </a:solidFill>
                <a:latin typeface="Arial" panose="020B0604020202020204" pitchFamily="34" charset="0"/>
                <a:cs typeface="Arial" panose="020B0604020202020204" pitchFamily="34" charset="0"/>
              </a:rPr>
              <a:t>Ar</a:t>
            </a:r>
            <a:r>
              <a:rPr lang="en-US" sz="1600" i="1" dirty="0">
                <a:solidFill>
                  <a:prstClr val="black"/>
                </a:solidFill>
                <a:latin typeface="Arial" panose="020B0604020202020204" pitchFamily="34" charset="0"/>
                <a:cs typeface="Arial" panose="020B0604020202020204" pitchFamily="34" charset="0"/>
              </a:rPr>
              <a:t> plasma beam (10</a:t>
            </a:r>
            <a:r>
              <a:rPr lang="en-US" sz="1600" i="1" baseline="30000" dirty="0">
                <a:solidFill>
                  <a:prstClr val="black"/>
                </a:solidFill>
                <a:latin typeface="Arial" panose="020B0604020202020204" pitchFamily="34" charset="0"/>
                <a:cs typeface="Arial" panose="020B0604020202020204" pitchFamily="34" charset="0"/>
              </a:rPr>
              <a:t>27</a:t>
            </a:r>
            <a:r>
              <a:rPr lang="en-US" sz="1600" i="1" dirty="0">
                <a:solidFill>
                  <a:prstClr val="black"/>
                </a:solidFill>
                <a:latin typeface="Arial" panose="020B0604020202020204" pitchFamily="34" charset="0"/>
                <a:cs typeface="Arial" panose="020B0604020202020204" pitchFamily="34" charset="0"/>
              </a:rPr>
              <a:t> </a:t>
            </a:r>
            <a:r>
              <a:rPr lang="en-US" sz="1600" i="1" dirty="0" err="1">
                <a:solidFill>
                  <a:prstClr val="black"/>
                </a:solidFill>
                <a:latin typeface="Arial" panose="020B0604020202020204" pitchFamily="34" charset="0"/>
                <a:cs typeface="Arial" panose="020B0604020202020204" pitchFamily="34" charset="0"/>
              </a:rPr>
              <a:t>Ar</a:t>
            </a:r>
            <a:r>
              <a:rPr lang="en-US" sz="1600" i="1" dirty="0">
                <a:solidFill>
                  <a:prstClr val="black"/>
                </a:solidFill>
                <a:latin typeface="Arial" panose="020B0604020202020204" pitchFamily="34" charset="0"/>
                <a:cs typeface="Arial" panose="020B0604020202020204" pitchFamily="34" charset="0"/>
              </a:rPr>
              <a:t>/m</a:t>
            </a:r>
            <a:r>
              <a:rPr lang="en-US" sz="1600" i="1" baseline="30000" dirty="0">
                <a:solidFill>
                  <a:prstClr val="black"/>
                </a:solidFill>
                <a:latin typeface="Arial" panose="020B0604020202020204" pitchFamily="34" charset="0"/>
                <a:cs typeface="Arial" panose="020B0604020202020204" pitchFamily="34" charset="0"/>
              </a:rPr>
              <a:t>2</a:t>
            </a:r>
            <a:r>
              <a:rPr lang="en-US" sz="1600" i="1" dirty="0">
                <a:solidFill>
                  <a:prstClr val="black"/>
                </a:solidFill>
                <a:latin typeface="Arial" panose="020B0604020202020204" pitchFamily="34" charset="0"/>
                <a:cs typeface="Arial" panose="020B0604020202020204" pitchFamily="34" charset="0"/>
              </a:rPr>
              <a:t>) </a:t>
            </a:r>
            <a:br>
              <a:rPr lang="en-US" sz="1600" i="1" dirty="0">
                <a:solidFill>
                  <a:prstClr val="black"/>
                </a:solidFill>
                <a:latin typeface="Arial" panose="020B0604020202020204" pitchFamily="34" charset="0"/>
                <a:cs typeface="Arial" panose="020B0604020202020204" pitchFamily="34" charset="0"/>
              </a:rPr>
            </a:br>
            <a:r>
              <a:rPr lang="en-US" sz="1600" i="1" dirty="0">
                <a:solidFill>
                  <a:prstClr val="black"/>
                </a:solidFill>
                <a:latin typeface="Arial" panose="020B0604020202020204" pitchFamily="34" charset="0"/>
                <a:cs typeface="Arial" panose="020B0604020202020204" pitchFamily="34" charset="0"/>
              </a:rPr>
              <a:t>with different impact energy (5 – 65 eV) </a:t>
            </a:r>
            <a:br>
              <a:rPr lang="en-US" sz="1600" i="1" dirty="0">
                <a:solidFill>
                  <a:prstClr val="black"/>
                </a:solidFill>
                <a:latin typeface="Arial" panose="020B0604020202020204" pitchFamily="34" charset="0"/>
                <a:cs typeface="Arial" panose="020B0604020202020204" pitchFamily="34" charset="0"/>
              </a:rPr>
            </a:br>
            <a:r>
              <a:rPr lang="en-US" sz="1600" i="1" dirty="0">
                <a:solidFill>
                  <a:prstClr val="black"/>
                </a:solidFill>
                <a:latin typeface="Arial" panose="020B0604020202020204" pitchFamily="34" charset="0"/>
                <a:cs typeface="Arial" panose="020B0604020202020204" pitchFamily="34" charset="0"/>
              </a:rPr>
              <a:t>(+ 10</a:t>
            </a:r>
            <a:r>
              <a:rPr lang="en-US" sz="1600" i="1" baseline="30000" dirty="0">
                <a:solidFill>
                  <a:prstClr val="black"/>
                </a:solidFill>
                <a:latin typeface="Arial" panose="020B0604020202020204" pitchFamily="34" charset="0"/>
                <a:cs typeface="Arial" panose="020B0604020202020204" pitchFamily="34" charset="0"/>
              </a:rPr>
              <a:t>4</a:t>
            </a:r>
            <a:r>
              <a:rPr lang="en-US" sz="1600" i="1" dirty="0">
                <a:solidFill>
                  <a:prstClr val="black"/>
                </a:solidFill>
                <a:latin typeface="Arial" panose="020B0604020202020204" pitchFamily="34" charset="0"/>
                <a:cs typeface="Arial" panose="020B0604020202020204" pitchFamily="34" charset="0"/>
              </a:rPr>
              <a:t> ELM-like 1ms pulses (by laser)</a:t>
            </a:r>
          </a:p>
          <a:p>
            <a:pPr marL="742925" lvl="1" indent="-285737" defTabSz="914377">
              <a:lnSpc>
                <a:spcPct val="113000"/>
              </a:lnSpc>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Erosion determination envisaged by “µm-ruler”</a:t>
            </a:r>
          </a:p>
          <a:p>
            <a:pPr marL="457189" lvl="1" defTabSz="914377">
              <a:lnSpc>
                <a:spcPct val="113000"/>
              </a:lnSpc>
            </a:pPr>
            <a:endParaRPr lang="en-US" sz="800" dirty="0">
              <a:solidFill>
                <a:prstClr val="black"/>
              </a:solidFill>
              <a:latin typeface="Arial" panose="020B0604020202020204" pitchFamily="34" charset="0"/>
              <a:cs typeface="Arial" panose="020B0604020202020204" pitchFamily="34" charset="0"/>
            </a:endParaRPr>
          </a:p>
          <a:p>
            <a:pPr marL="1200121" lvl="2" indent="-285744" defTabSz="914377">
              <a:lnSpc>
                <a:spcPct val="113000"/>
              </a:lnSpc>
              <a:buFont typeface="Wingdings" panose="05000000000000000000" pitchFamily="2" charset="2"/>
              <a:buChar char="à"/>
            </a:pPr>
            <a:r>
              <a:rPr lang="en-US" dirty="0">
                <a:solidFill>
                  <a:prstClr val="black"/>
                </a:solidFill>
                <a:latin typeface="Arial" panose="020B0604020202020204" pitchFamily="34" charset="0"/>
                <a:cs typeface="Arial" panose="020B0604020202020204" pitchFamily="34" charset="0"/>
              </a:rPr>
              <a:t>Higher erosion than expected: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µm-ruler nearly complete eroded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(erosion assessment still possible)</a:t>
            </a:r>
          </a:p>
          <a:p>
            <a:pPr marL="1200121" lvl="2" indent="-285744" defTabSz="914377">
              <a:lnSpc>
                <a:spcPct val="113000"/>
              </a:lnSpc>
              <a:buFont typeface="Wingdings" panose="05000000000000000000" pitchFamily="2" charset="2"/>
              <a:buChar char="à"/>
            </a:pPr>
            <a:r>
              <a:rPr lang="en-US" dirty="0">
                <a:solidFill>
                  <a:prstClr val="black"/>
                </a:solidFill>
                <a:latin typeface="Arial" panose="020B0604020202020204" pitchFamily="34" charset="0"/>
                <a:cs typeface="Arial" panose="020B0604020202020204" pitchFamily="34" charset="0"/>
              </a:rPr>
              <a:t>µm-thick deposit (with potentials of delamination)</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observed in center of plasma beam spot with highest energy </a:t>
            </a:r>
          </a:p>
        </p:txBody>
      </p:sp>
      <p:sp>
        <p:nvSpPr>
          <p:cNvPr id="3" name="Textfeld 2">
            <a:extLst>
              <a:ext uri="{FF2B5EF4-FFF2-40B4-BE49-F238E27FC236}">
                <a16:creationId xmlns:a16="http://schemas.microsoft.com/office/drawing/2014/main" id="{DE915921-1860-EC3E-02E0-A3E4C8FC92CD}"/>
              </a:ext>
            </a:extLst>
          </p:cNvPr>
          <p:cNvSpPr txBox="1"/>
          <p:nvPr/>
        </p:nvSpPr>
        <p:spPr>
          <a:xfrm>
            <a:off x="201588" y="5706165"/>
            <a:ext cx="6720747" cy="1000467"/>
          </a:xfrm>
          <a:prstGeom prst="rect">
            <a:avLst/>
          </a:prstGeom>
          <a:solidFill>
            <a:srgbClr val="E3E3E3"/>
          </a:solidFill>
          <a:ln w="12700">
            <a:solidFill>
              <a:schemeClr val="tx1"/>
            </a:solidFill>
          </a:ln>
        </p:spPr>
        <p:txBody>
          <a:bodyPr wrap="square" rtlCol="0">
            <a:spAutoFit/>
          </a:bodyPr>
          <a:lstStyle/>
          <a:p>
            <a:pPr defTabSz="914377">
              <a:lnSpc>
                <a:spcPct val="113000"/>
              </a:lnSpc>
            </a:pPr>
            <a:r>
              <a:rPr lang="en-US" sz="1333" dirty="0">
                <a:solidFill>
                  <a:prstClr val="black"/>
                </a:solidFill>
                <a:latin typeface="Arial" panose="020B0604020202020204" pitchFamily="34" charset="0"/>
                <a:cs typeface="Arial" panose="020B0604020202020204" pitchFamily="34" charset="0"/>
              </a:rPr>
              <a:t>Deliverable: PWIE-SP A.2.T-T003-D002</a:t>
            </a:r>
            <a:endParaRPr lang="en-US" sz="1333" i="1" dirty="0">
              <a:solidFill>
                <a:srgbClr val="FF0000"/>
              </a:solidFill>
              <a:latin typeface="Arial" panose="020B0604020202020204" pitchFamily="34" charset="0"/>
              <a:cs typeface="Arial" panose="020B0604020202020204" pitchFamily="34" charset="0"/>
            </a:endParaRPr>
          </a:p>
          <a:p>
            <a:pPr defTabSz="914377">
              <a:lnSpc>
                <a:spcPct val="113000"/>
              </a:lnSpc>
            </a:pPr>
            <a:r>
              <a:rPr lang="en-US" sz="1333" dirty="0">
                <a:solidFill>
                  <a:prstClr val="black"/>
                </a:solidFill>
                <a:latin typeface="Arial" panose="020B0604020202020204" pitchFamily="34" charset="0"/>
                <a:cs typeface="Arial" panose="020B0604020202020204" pitchFamily="34" charset="0"/>
              </a:rPr>
              <a:t>Status: </a:t>
            </a:r>
            <a:r>
              <a:rPr lang="en-US" sz="1333" i="1" dirty="0">
                <a:solidFill>
                  <a:srgbClr val="00B050"/>
                </a:solidFill>
                <a:latin typeface="Arial" panose="020B0604020202020204" pitchFamily="34" charset="0"/>
                <a:cs typeface="Arial" panose="020B0604020202020204" pitchFamily="34" charset="0"/>
              </a:rPr>
              <a:t>completed</a:t>
            </a:r>
          </a:p>
          <a:p>
            <a:pPr defTabSz="914377">
              <a:lnSpc>
                <a:spcPct val="113000"/>
              </a:lnSpc>
            </a:pPr>
            <a:r>
              <a:rPr lang="en-US" sz="1333" dirty="0">
                <a:solidFill>
                  <a:prstClr val="black"/>
                </a:solidFill>
                <a:latin typeface="Arial" panose="020B0604020202020204" pitchFamily="34" charset="0"/>
                <a:cs typeface="Arial" panose="020B0604020202020204" pitchFamily="34" charset="0"/>
              </a:rPr>
              <a:t>Facilities: </a:t>
            </a:r>
            <a:r>
              <a:rPr lang="en-US" sz="1333" i="1" dirty="0">
                <a:solidFill>
                  <a:prstClr val="black"/>
                </a:solidFill>
                <a:latin typeface="Arial" panose="020B0604020202020204" pitchFamily="34" charset="0"/>
                <a:cs typeface="Arial" panose="020B0604020202020204" pitchFamily="34" charset="0"/>
              </a:rPr>
              <a:t>SEM-Auriga</a:t>
            </a:r>
          </a:p>
          <a:p>
            <a:pPr defTabSz="914377">
              <a:lnSpc>
                <a:spcPct val="113000"/>
              </a:lnSpc>
            </a:pPr>
            <a:endParaRPr lang="en-US" sz="1333" i="1" dirty="0">
              <a:solidFill>
                <a:srgbClr val="00B050"/>
              </a:solidFill>
              <a:latin typeface="Arial" panose="020B0604020202020204" pitchFamily="34" charset="0"/>
              <a:cs typeface="Arial" panose="020B0604020202020204" pitchFamily="34" charset="0"/>
            </a:endParaRPr>
          </a:p>
        </p:txBody>
      </p:sp>
      <p:grpSp>
        <p:nvGrpSpPr>
          <p:cNvPr id="22" name="Gruppieren 21">
            <a:extLst>
              <a:ext uri="{FF2B5EF4-FFF2-40B4-BE49-F238E27FC236}">
                <a16:creationId xmlns:a16="http://schemas.microsoft.com/office/drawing/2014/main" id="{AC6334BD-7706-4967-9D91-039BA5578543}"/>
              </a:ext>
            </a:extLst>
          </p:cNvPr>
          <p:cNvGrpSpPr/>
          <p:nvPr/>
        </p:nvGrpSpPr>
        <p:grpSpPr>
          <a:xfrm>
            <a:off x="12882211" y="1697022"/>
            <a:ext cx="5087707" cy="3347631"/>
            <a:chOff x="6382150" y="1656455"/>
            <a:chExt cx="5087707" cy="3347630"/>
          </a:xfrm>
        </p:grpSpPr>
        <p:pic>
          <p:nvPicPr>
            <p:cNvPr id="25" name="Grafik 24">
              <a:extLst>
                <a:ext uri="{FF2B5EF4-FFF2-40B4-BE49-F238E27FC236}">
                  <a16:creationId xmlns:a16="http://schemas.microsoft.com/office/drawing/2014/main" id="{47A0C8C3-5551-42C6-9DEF-65857FA4E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45" t="28338" r="24592" b="12862"/>
            <a:stretch/>
          </p:blipFill>
          <p:spPr>
            <a:xfrm>
              <a:off x="6382150" y="2245111"/>
              <a:ext cx="5087707" cy="2758974"/>
            </a:xfrm>
            <a:prstGeom prst="rect">
              <a:avLst/>
            </a:prstGeom>
          </p:spPr>
        </p:pic>
        <p:sp>
          <p:nvSpPr>
            <p:cNvPr id="26" name="Textfeld 25">
              <a:extLst>
                <a:ext uri="{FF2B5EF4-FFF2-40B4-BE49-F238E27FC236}">
                  <a16:creationId xmlns:a16="http://schemas.microsoft.com/office/drawing/2014/main" id="{AC2A9F28-E24B-42CE-8F25-A4C1EA49D6C4}"/>
                </a:ext>
              </a:extLst>
            </p:cNvPr>
            <p:cNvSpPr txBox="1"/>
            <p:nvPr/>
          </p:nvSpPr>
          <p:spPr>
            <a:xfrm>
              <a:off x="6416987" y="1656455"/>
              <a:ext cx="4961430" cy="557525"/>
            </a:xfrm>
            <a:prstGeom prst="rect">
              <a:avLst/>
            </a:prstGeom>
            <a:noFill/>
          </p:spPr>
          <p:txBody>
            <a:bodyPr wrap="square" lIns="0" tIns="0" rIns="0" bIns="0" rtlCol="0" anchor="t" anchorCtr="0">
              <a:spAutoFit/>
            </a:bodyPr>
            <a:lstStyle/>
            <a:p>
              <a:pPr defTabSz="914377">
                <a:lnSpc>
                  <a:spcPct val="105000"/>
                </a:lnSpc>
              </a:pPr>
              <a:r>
                <a:rPr lang="en-GB" sz="1400" b="1" dirty="0">
                  <a:solidFill>
                    <a:prstClr val="black"/>
                  </a:solidFill>
                  <a:latin typeface="Calibri"/>
                </a:rPr>
                <a:t>Exposure conditions:</a:t>
              </a:r>
            </a:p>
            <a:p>
              <a:pPr marL="171446" indent="-171446" defTabSz="914377">
                <a:lnSpc>
                  <a:spcPct val="105000"/>
                </a:lnSpc>
                <a:buFontTx/>
                <a:buChar char="-"/>
              </a:pPr>
              <a:r>
                <a:rPr lang="en-GB" sz="1051" b="1" dirty="0">
                  <a:solidFill>
                    <a:prstClr val="black"/>
                  </a:solidFill>
                  <a:latin typeface="Calibri"/>
                </a:rPr>
                <a:t>fix: 1e27 </a:t>
              </a:r>
              <a:r>
                <a:rPr lang="en-GB" sz="1051" b="1" dirty="0" err="1">
                  <a:solidFill>
                    <a:prstClr val="black"/>
                  </a:solidFill>
                  <a:latin typeface="Calibri"/>
                </a:rPr>
                <a:t>Ar</a:t>
              </a:r>
              <a:r>
                <a:rPr lang="en-GB" sz="1051" b="1" dirty="0">
                  <a:solidFill>
                    <a:prstClr val="black"/>
                  </a:solidFill>
                  <a:latin typeface="Calibri"/>
                </a:rPr>
                <a:t>/m</a:t>
              </a:r>
              <a:r>
                <a:rPr lang="en-GB" sz="1051" b="1" baseline="30000" dirty="0">
                  <a:solidFill>
                    <a:prstClr val="black"/>
                  </a:solidFill>
                  <a:latin typeface="Calibri"/>
                </a:rPr>
                <a:t>2</a:t>
              </a:r>
              <a:r>
                <a:rPr lang="en-GB" sz="1051" b="1" dirty="0">
                  <a:solidFill>
                    <a:prstClr val="black"/>
                  </a:solidFill>
                  <a:latin typeface="Calibri"/>
                </a:rPr>
                <a:t>; </a:t>
              </a:r>
              <a:r>
                <a:rPr lang="en-GB" sz="1051" b="1" dirty="0" err="1">
                  <a:solidFill>
                    <a:prstClr val="black"/>
                  </a:solidFill>
                  <a:latin typeface="Calibri"/>
                </a:rPr>
                <a:t>T</a:t>
              </a:r>
              <a:r>
                <a:rPr lang="en-GB" sz="1051" b="1" baseline="-25000" dirty="0" err="1">
                  <a:solidFill>
                    <a:prstClr val="black"/>
                  </a:solidFill>
                  <a:latin typeface="Calibri"/>
                </a:rPr>
                <a:t>surf</a:t>
              </a:r>
              <a:r>
                <a:rPr lang="en-GB" sz="1051" b="1" dirty="0">
                  <a:solidFill>
                    <a:prstClr val="black"/>
                  </a:solidFill>
                  <a:latin typeface="Calibri"/>
                </a:rPr>
                <a:t>=550 °C; 1e4 laser pulses</a:t>
              </a:r>
              <a:br>
                <a:rPr lang="en-GB" sz="1051" b="1" dirty="0">
                  <a:solidFill>
                    <a:prstClr val="black"/>
                  </a:solidFill>
                  <a:latin typeface="Calibri"/>
                </a:rPr>
              </a:br>
              <a:r>
                <a:rPr lang="en-GB" sz="1051" b="1" dirty="0">
                  <a:solidFill>
                    <a:prstClr val="black"/>
                  </a:solidFill>
                  <a:latin typeface="Calibri"/>
                </a:rPr>
                <a:t>- variation: </a:t>
              </a:r>
              <a:r>
                <a:rPr lang="en-GB" sz="1051" b="1" dirty="0">
                  <a:solidFill>
                    <a:prstClr val="black"/>
                  </a:solidFill>
                  <a:latin typeface="Calibri"/>
                  <a:sym typeface="Symbol" panose="05050102010706020507" pitchFamily="18" charset="2"/>
                </a:rPr>
                <a:t>T=250…970 K; </a:t>
              </a:r>
              <a:r>
                <a:rPr lang="en-GB" sz="1051" b="1" dirty="0">
                  <a:solidFill>
                    <a:prstClr val="black"/>
                  </a:solidFill>
                  <a:latin typeface="Calibri"/>
                </a:rPr>
                <a:t>float. … 60V; expected </a:t>
              </a:r>
              <a:r>
                <a:rPr lang="en-GB" sz="1051" b="1" dirty="0">
                  <a:solidFill>
                    <a:prstClr val="black"/>
                  </a:solidFill>
                  <a:latin typeface="Calibri"/>
                  <a:sym typeface="Symbol" panose="05050102010706020507" pitchFamily="18" charset="2"/>
                </a:rPr>
                <a:t>sputter depth: 0…19 µm</a:t>
              </a:r>
            </a:p>
          </p:txBody>
        </p:sp>
        <p:sp>
          <p:nvSpPr>
            <p:cNvPr id="27" name="Textfeld 26">
              <a:extLst>
                <a:ext uri="{FF2B5EF4-FFF2-40B4-BE49-F238E27FC236}">
                  <a16:creationId xmlns:a16="http://schemas.microsoft.com/office/drawing/2014/main" id="{188145CD-58FB-431D-B950-EED6AD332F73}"/>
                </a:ext>
              </a:extLst>
            </p:cNvPr>
            <p:cNvSpPr txBox="1"/>
            <p:nvPr/>
          </p:nvSpPr>
          <p:spPr>
            <a:xfrm>
              <a:off x="6795913" y="4378130"/>
              <a:ext cx="815929" cy="476862"/>
            </a:xfrm>
            <a:prstGeom prst="rect">
              <a:avLst/>
            </a:prstGeom>
            <a:noFill/>
          </p:spPr>
          <p:txBody>
            <a:bodyPr wrap="none" lIns="0" tIns="0" rIns="0" bIns="0" rtlCol="0" anchor="t" anchorCtr="0">
              <a:spAutoFit/>
            </a:bodyPr>
            <a:lstStyle/>
            <a:p>
              <a:pPr defTabSz="914377">
                <a:lnSpc>
                  <a:spcPct val="105000"/>
                </a:lnSpc>
              </a:pPr>
              <a:r>
                <a:rPr lang="en-GB" sz="1000" b="1" dirty="0">
                  <a:solidFill>
                    <a:srgbClr val="FFC000"/>
                  </a:solidFill>
                  <a:latin typeface="Calibri"/>
                </a:rPr>
                <a:t>MB5/070</a:t>
              </a:r>
            </a:p>
            <a:p>
              <a:pPr defTabSz="914377">
                <a:lnSpc>
                  <a:spcPct val="105000"/>
                </a:lnSpc>
              </a:pPr>
              <a:r>
                <a:rPr lang="en-GB" sz="1000" b="1" dirty="0">
                  <a:solidFill>
                    <a:srgbClr val="FFC000"/>
                  </a:solidFill>
                  <a:latin typeface="Calibri"/>
                </a:rPr>
                <a:t>float.; </a:t>
              </a:r>
              <a:r>
                <a:rPr lang="en-GB" sz="1000" b="1" dirty="0">
                  <a:solidFill>
                    <a:srgbClr val="FFC000"/>
                  </a:solidFill>
                  <a:latin typeface="Calibri"/>
                  <a:sym typeface="Symbol" panose="05050102010706020507" pitchFamily="18" charset="2"/>
                </a:rPr>
                <a:t>0 µm; </a:t>
              </a:r>
              <a:br>
                <a:rPr lang="en-GB" sz="1000" b="1" dirty="0">
                  <a:solidFill>
                    <a:srgbClr val="FFC000"/>
                  </a:solidFill>
                  <a:latin typeface="Calibri"/>
                  <a:sym typeface="Symbol" panose="05050102010706020507" pitchFamily="18" charset="2"/>
                </a:rPr>
              </a:br>
              <a:r>
                <a:rPr lang="en-GB" sz="1000" b="1" dirty="0">
                  <a:solidFill>
                    <a:srgbClr val="FFC000"/>
                  </a:solidFill>
                  <a:latin typeface="Calibri"/>
                  <a:sym typeface="Symbol" panose="05050102010706020507" pitchFamily="18" charset="2"/>
                </a:rPr>
                <a:t>T=480 / 970 K</a:t>
              </a:r>
              <a:endParaRPr lang="en-GB" sz="1000" b="1" dirty="0">
                <a:solidFill>
                  <a:srgbClr val="FFC000"/>
                </a:solidFill>
                <a:latin typeface="Calibri"/>
              </a:endParaRPr>
            </a:p>
          </p:txBody>
        </p:sp>
        <p:sp>
          <p:nvSpPr>
            <p:cNvPr id="31" name="Textfeld 30">
              <a:extLst>
                <a:ext uri="{FF2B5EF4-FFF2-40B4-BE49-F238E27FC236}">
                  <a16:creationId xmlns:a16="http://schemas.microsoft.com/office/drawing/2014/main" id="{4C6D5BA9-CC14-4621-A588-4CD61EC24172}"/>
                </a:ext>
              </a:extLst>
            </p:cNvPr>
            <p:cNvSpPr txBox="1"/>
            <p:nvPr/>
          </p:nvSpPr>
          <p:spPr>
            <a:xfrm>
              <a:off x="9395820" y="2277525"/>
              <a:ext cx="815929" cy="476862"/>
            </a:xfrm>
            <a:prstGeom prst="rect">
              <a:avLst/>
            </a:prstGeom>
            <a:noFill/>
          </p:spPr>
          <p:txBody>
            <a:bodyPr wrap="none" lIns="0" tIns="0" rIns="0" bIns="0" rtlCol="0" anchor="t" anchorCtr="0">
              <a:spAutoFit/>
            </a:bodyPr>
            <a:lstStyle/>
            <a:p>
              <a:pPr defTabSz="914377">
                <a:lnSpc>
                  <a:spcPct val="105000"/>
                </a:lnSpc>
              </a:pPr>
              <a:r>
                <a:rPr lang="en-GB" sz="1000" b="1" dirty="0">
                  <a:solidFill>
                    <a:srgbClr val="FFC000"/>
                  </a:solidFill>
                  <a:latin typeface="Calibri"/>
                </a:rPr>
                <a:t>MB2/089</a:t>
              </a:r>
            </a:p>
            <a:p>
              <a:pPr defTabSz="914377">
                <a:lnSpc>
                  <a:spcPct val="105000"/>
                </a:lnSpc>
              </a:pPr>
              <a:r>
                <a:rPr lang="en-GB" sz="1000" b="1" dirty="0">
                  <a:solidFill>
                    <a:srgbClr val="FFC000"/>
                  </a:solidFill>
                  <a:latin typeface="Calibri"/>
                </a:rPr>
                <a:t>-35 V; 2.3</a:t>
              </a:r>
              <a:r>
                <a:rPr lang="en-GB" sz="1000" b="1" dirty="0">
                  <a:solidFill>
                    <a:srgbClr val="FFC000"/>
                  </a:solidFill>
                  <a:latin typeface="Calibri"/>
                  <a:sym typeface="Symbol" panose="05050102010706020507" pitchFamily="18" charset="2"/>
                </a:rPr>
                <a:t> µm; </a:t>
              </a:r>
              <a:br>
                <a:rPr lang="en-GB" sz="1000" b="1" dirty="0">
                  <a:solidFill>
                    <a:srgbClr val="FFC000"/>
                  </a:solidFill>
                  <a:latin typeface="Calibri"/>
                  <a:sym typeface="Symbol" panose="05050102010706020507" pitchFamily="18" charset="2"/>
                </a:rPr>
              </a:br>
              <a:r>
                <a:rPr lang="en-GB" sz="1000" b="1" dirty="0">
                  <a:solidFill>
                    <a:srgbClr val="FFC000"/>
                  </a:solidFill>
                  <a:latin typeface="Calibri"/>
                  <a:sym typeface="Symbol" panose="05050102010706020507" pitchFamily="18" charset="2"/>
                </a:rPr>
                <a:t>T=400 / 530 K</a:t>
              </a:r>
              <a:endParaRPr lang="en-GB" sz="1000" b="1" dirty="0">
                <a:solidFill>
                  <a:srgbClr val="FFC000"/>
                </a:solidFill>
                <a:latin typeface="Calibri"/>
              </a:endParaRPr>
            </a:p>
          </p:txBody>
        </p:sp>
        <p:sp>
          <p:nvSpPr>
            <p:cNvPr id="32" name="Textfeld 31">
              <a:extLst>
                <a:ext uri="{FF2B5EF4-FFF2-40B4-BE49-F238E27FC236}">
                  <a16:creationId xmlns:a16="http://schemas.microsoft.com/office/drawing/2014/main" id="{F539102D-8105-4CED-9844-28495188DCF1}"/>
                </a:ext>
              </a:extLst>
            </p:cNvPr>
            <p:cNvSpPr txBox="1"/>
            <p:nvPr/>
          </p:nvSpPr>
          <p:spPr>
            <a:xfrm>
              <a:off x="8600631" y="4378130"/>
              <a:ext cx="838371" cy="476862"/>
            </a:xfrm>
            <a:prstGeom prst="rect">
              <a:avLst/>
            </a:prstGeom>
            <a:noFill/>
          </p:spPr>
          <p:txBody>
            <a:bodyPr wrap="none" lIns="0" tIns="0" rIns="0" bIns="0" rtlCol="0" anchor="t" anchorCtr="0">
              <a:spAutoFit/>
            </a:bodyPr>
            <a:lstStyle/>
            <a:p>
              <a:pPr defTabSz="914377">
                <a:lnSpc>
                  <a:spcPct val="105000"/>
                </a:lnSpc>
              </a:pPr>
              <a:r>
                <a:rPr lang="en-GB" sz="1000" b="1" dirty="0">
                  <a:solidFill>
                    <a:srgbClr val="FFC000"/>
                  </a:solidFill>
                  <a:latin typeface="Calibri"/>
                </a:rPr>
                <a:t>MB3/083</a:t>
              </a:r>
            </a:p>
            <a:p>
              <a:pPr defTabSz="914377">
                <a:lnSpc>
                  <a:spcPct val="105000"/>
                </a:lnSpc>
              </a:pPr>
              <a:r>
                <a:rPr lang="en-GB" sz="1000" b="1" dirty="0">
                  <a:solidFill>
                    <a:srgbClr val="FFC000"/>
                  </a:solidFill>
                  <a:latin typeface="Calibri"/>
                </a:rPr>
                <a:t>-60 V; 19.1</a:t>
              </a:r>
              <a:r>
                <a:rPr lang="en-GB" sz="1000" b="1" dirty="0">
                  <a:solidFill>
                    <a:srgbClr val="FFC000"/>
                  </a:solidFill>
                  <a:latin typeface="Calibri"/>
                  <a:sym typeface="Symbol" panose="05050102010706020507" pitchFamily="18" charset="2"/>
                </a:rPr>
                <a:t> µm; </a:t>
              </a:r>
              <a:br>
                <a:rPr lang="en-GB" sz="1000" b="1" dirty="0">
                  <a:solidFill>
                    <a:srgbClr val="FFC000"/>
                  </a:solidFill>
                  <a:latin typeface="Calibri"/>
                  <a:sym typeface="Symbol" panose="05050102010706020507" pitchFamily="18" charset="2"/>
                </a:rPr>
              </a:br>
              <a:r>
                <a:rPr lang="en-GB" sz="1000" b="1" dirty="0">
                  <a:solidFill>
                    <a:srgbClr val="FFC000"/>
                  </a:solidFill>
                  <a:latin typeface="Calibri"/>
                  <a:sym typeface="Symbol" panose="05050102010706020507" pitchFamily="18" charset="2"/>
                </a:rPr>
                <a:t>T=460 / 280 K</a:t>
              </a:r>
              <a:endParaRPr lang="en-GB" sz="1000" b="1" dirty="0">
                <a:solidFill>
                  <a:srgbClr val="FFC000"/>
                </a:solidFill>
                <a:latin typeface="Calibri"/>
              </a:endParaRPr>
            </a:p>
          </p:txBody>
        </p:sp>
        <p:sp>
          <p:nvSpPr>
            <p:cNvPr id="33" name="Textfeld 32">
              <a:extLst>
                <a:ext uri="{FF2B5EF4-FFF2-40B4-BE49-F238E27FC236}">
                  <a16:creationId xmlns:a16="http://schemas.microsoft.com/office/drawing/2014/main" id="{644A27FD-6BE9-4667-B27E-5C340EBEF107}"/>
                </a:ext>
              </a:extLst>
            </p:cNvPr>
            <p:cNvSpPr txBox="1"/>
            <p:nvPr/>
          </p:nvSpPr>
          <p:spPr>
            <a:xfrm>
              <a:off x="7768346" y="2277525"/>
              <a:ext cx="815929" cy="476862"/>
            </a:xfrm>
            <a:prstGeom prst="rect">
              <a:avLst/>
            </a:prstGeom>
            <a:noFill/>
          </p:spPr>
          <p:txBody>
            <a:bodyPr wrap="none" lIns="0" tIns="0" rIns="0" bIns="0" rtlCol="0" anchor="t" anchorCtr="0">
              <a:spAutoFit/>
            </a:bodyPr>
            <a:lstStyle/>
            <a:p>
              <a:pPr defTabSz="914377">
                <a:lnSpc>
                  <a:spcPct val="105000"/>
                </a:lnSpc>
              </a:pPr>
              <a:r>
                <a:rPr lang="en-GB" sz="1000" b="1" dirty="0">
                  <a:solidFill>
                    <a:srgbClr val="FFC000"/>
                  </a:solidFill>
                  <a:latin typeface="Calibri"/>
                </a:rPr>
                <a:t>MB4/071</a:t>
              </a:r>
            </a:p>
            <a:p>
              <a:pPr defTabSz="914377">
                <a:lnSpc>
                  <a:spcPct val="105000"/>
                </a:lnSpc>
              </a:pPr>
              <a:r>
                <a:rPr lang="en-GB" sz="1000" b="1" dirty="0">
                  <a:solidFill>
                    <a:srgbClr val="FFC000"/>
                  </a:solidFill>
                  <a:latin typeface="Calibri"/>
                </a:rPr>
                <a:t>-45 V; 6.7</a:t>
              </a:r>
              <a:r>
                <a:rPr lang="en-GB" sz="1000" b="1" dirty="0">
                  <a:solidFill>
                    <a:srgbClr val="FFC000"/>
                  </a:solidFill>
                  <a:latin typeface="Calibri"/>
                  <a:sym typeface="Symbol" panose="05050102010706020507" pitchFamily="18" charset="2"/>
                </a:rPr>
                <a:t> µm; </a:t>
              </a:r>
              <a:br>
                <a:rPr lang="en-GB" sz="1000" b="1" dirty="0">
                  <a:solidFill>
                    <a:srgbClr val="FFC000"/>
                  </a:solidFill>
                  <a:latin typeface="Calibri"/>
                  <a:sym typeface="Symbol" panose="05050102010706020507" pitchFamily="18" charset="2"/>
                </a:rPr>
              </a:br>
              <a:r>
                <a:rPr lang="en-GB" sz="1000" b="1" dirty="0">
                  <a:solidFill>
                    <a:srgbClr val="FFC000"/>
                  </a:solidFill>
                  <a:latin typeface="Calibri"/>
                  <a:sym typeface="Symbol" panose="05050102010706020507" pitchFamily="18" charset="2"/>
                </a:rPr>
                <a:t>T=400 / 400 K</a:t>
              </a:r>
              <a:endParaRPr lang="en-GB" sz="1000" b="1" dirty="0">
                <a:solidFill>
                  <a:srgbClr val="FFC000"/>
                </a:solidFill>
                <a:latin typeface="Calibri"/>
              </a:endParaRPr>
            </a:p>
          </p:txBody>
        </p:sp>
        <p:sp>
          <p:nvSpPr>
            <p:cNvPr id="34" name="Textfeld 33">
              <a:extLst>
                <a:ext uri="{FF2B5EF4-FFF2-40B4-BE49-F238E27FC236}">
                  <a16:creationId xmlns:a16="http://schemas.microsoft.com/office/drawing/2014/main" id="{22EA4BF3-7D65-4C55-9A68-D4642984FC54}"/>
                </a:ext>
              </a:extLst>
            </p:cNvPr>
            <p:cNvSpPr txBox="1"/>
            <p:nvPr/>
          </p:nvSpPr>
          <p:spPr>
            <a:xfrm>
              <a:off x="10492608" y="4378130"/>
              <a:ext cx="815929" cy="476862"/>
            </a:xfrm>
            <a:prstGeom prst="rect">
              <a:avLst/>
            </a:prstGeom>
            <a:noFill/>
          </p:spPr>
          <p:txBody>
            <a:bodyPr wrap="none" lIns="0" tIns="0" rIns="0" bIns="0" rtlCol="0" anchor="t" anchorCtr="0">
              <a:spAutoFit/>
            </a:bodyPr>
            <a:lstStyle/>
            <a:p>
              <a:pPr defTabSz="914377">
                <a:lnSpc>
                  <a:spcPct val="105000"/>
                </a:lnSpc>
              </a:pPr>
              <a:r>
                <a:rPr lang="en-GB" sz="1000" b="1" dirty="0">
                  <a:solidFill>
                    <a:srgbClr val="FFC000"/>
                  </a:solidFill>
                  <a:latin typeface="Calibri"/>
                </a:rPr>
                <a:t>MB1/102</a:t>
              </a:r>
            </a:p>
            <a:p>
              <a:pPr defTabSz="914377">
                <a:lnSpc>
                  <a:spcPct val="105000"/>
                </a:lnSpc>
              </a:pPr>
              <a:r>
                <a:rPr lang="en-GB" sz="1000" b="1" dirty="0">
                  <a:solidFill>
                    <a:srgbClr val="FFC000"/>
                  </a:solidFill>
                  <a:latin typeface="Calibri"/>
                </a:rPr>
                <a:t>float.; </a:t>
              </a:r>
              <a:r>
                <a:rPr lang="en-GB" sz="1000" b="1" dirty="0">
                  <a:solidFill>
                    <a:srgbClr val="FFC000"/>
                  </a:solidFill>
                  <a:latin typeface="Calibri"/>
                  <a:sym typeface="Symbol" panose="05050102010706020507" pitchFamily="18" charset="2"/>
                </a:rPr>
                <a:t>0 µm; </a:t>
              </a:r>
              <a:br>
                <a:rPr lang="en-GB" sz="1000" b="1" dirty="0">
                  <a:solidFill>
                    <a:srgbClr val="FFC000"/>
                  </a:solidFill>
                  <a:latin typeface="Calibri"/>
                  <a:sym typeface="Symbol" panose="05050102010706020507" pitchFamily="18" charset="2"/>
                </a:rPr>
              </a:br>
              <a:r>
                <a:rPr lang="en-GB" sz="1000" b="1" dirty="0">
                  <a:solidFill>
                    <a:srgbClr val="FFC000"/>
                  </a:solidFill>
                  <a:latin typeface="Calibri"/>
                  <a:sym typeface="Symbol" panose="05050102010706020507" pitchFamily="18" charset="2"/>
                </a:rPr>
                <a:t>T=240 / 250 K</a:t>
              </a:r>
              <a:endParaRPr lang="en-GB" sz="1000" b="1" dirty="0">
                <a:solidFill>
                  <a:srgbClr val="FFC000"/>
                </a:solidFill>
                <a:latin typeface="Calibri"/>
              </a:endParaRPr>
            </a:p>
          </p:txBody>
        </p:sp>
      </p:grpSp>
      <p:grpSp>
        <p:nvGrpSpPr>
          <p:cNvPr id="10" name="Gruppieren 9">
            <a:extLst>
              <a:ext uri="{FF2B5EF4-FFF2-40B4-BE49-F238E27FC236}">
                <a16:creationId xmlns:a16="http://schemas.microsoft.com/office/drawing/2014/main" id="{393C8778-C7ED-46F2-8EA4-6DD1B1FC9762}"/>
              </a:ext>
            </a:extLst>
          </p:cNvPr>
          <p:cNvGrpSpPr/>
          <p:nvPr/>
        </p:nvGrpSpPr>
        <p:grpSpPr>
          <a:xfrm>
            <a:off x="7913874" y="1575636"/>
            <a:ext cx="3874260" cy="4858765"/>
            <a:chOff x="7807549" y="1575635"/>
            <a:chExt cx="3874259" cy="4858765"/>
          </a:xfrm>
        </p:grpSpPr>
        <p:pic>
          <p:nvPicPr>
            <p:cNvPr id="44" name="Grafik 43">
              <a:extLst>
                <a:ext uri="{FF2B5EF4-FFF2-40B4-BE49-F238E27FC236}">
                  <a16:creationId xmlns:a16="http://schemas.microsoft.com/office/drawing/2014/main" id="{BEA3D384-728D-4B52-A66F-090909ECA7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45" t="28338" r="24592" b="12862"/>
            <a:stretch/>
          </p:blipFill>
          <p:spPr>
            <a:xfrm>
              <a:off x="8444369" y="1575635"/>
              <a:ext cx="2401046" cy="1302045"/>
            </a:xfrm>
            <a:prstGeom prst="rect">
              <a:avLst/>
            </a:prstGeom>
          </p:spPr>
        </p:pic>
        <p:grpSp>
          <p:nvGrpSpPr>
            <p:cNvPr id="65" name="Gruppieren 64">
              <a:extLst>
                <a:ext uri="{FF2B5EF4-FFF2-40B4-BE49-F238E27FC236}">
                  <a16:creationId xmlns:a16="http://schemas.microsoft.com/office/drawing/2014/main" id="{40BD9026-C78C-4D0C-94DD-DF799DFB8A54}"/>
                </a:ext>
              </a:extLst>
            </p:cNvPr>
            <p:cNvGrpSpPr/>
            <p:nvPr/>
          </p:nvGrpSpPr>
          <p:grpSpPr>
            <a:xfrm>
              <a:off x="7807549" y="2968204"/>
              <a:ext cx="1904924" cy="3466196"/>
              <a:chOff x="8043423" y="2736525"/>
              <a:chExt cx="1904924" cy="3466196"/>
            </a:xfrm>
          </p:grpSpPr>
          <p:pic>
            <p:nvPicPr>
              <p:cNvPr id="14" name="Grafik 13">
                <a:extLst>
                  <a:ext uri="{FF2B5EF4-FFF2-40B4-BE49-F238E27FC236}">
                    <a16:creationId xmlns:a16="http://schemas.microsoft.com/office/drawing/2014/main" id="{5A8F2607-1F48-4ED1-B1F5-E7E20F31A4C0}"/>
                  </a:ext>
                </a:extLst>
              </p:cNvPr>
              <p:cNvPicPr>
                <a:picLocks noChangeAspect="1"/>
              </p:cNvPicPr>
              <p:nvPr/>
            </p:nvPicPr>
            <p:blipFill rotWithShape="1">
              <a:blip r:embed="rId4">
                <a:extLst>
                  <a:ext uri="{28A0092B-C50C-407E-A947-70E740481C1C}">
                    <a14:useLocalDpi xmlns:a14="http://schemas.microsoft.com/office/drawing/2010/main" val="0"/>
                  </a:ext>
                </a:extLst>
              </a:blip>
              <a:srcRect t="22101"/>
              <a:stretch/>
            </p:blipFill>
            <p:spPr>
              <a:xfrm>
                <a:off x="8053015" y="3975527"/>
                <a:ext cx="1800000" cy="1051635"/>
              </a:xfrm>
              <a:prstGeom prst="rect">
                <a:avLst/>
              </a:prstGeom>
              <a:ln>
                <a:solidFill>
                  <a:schemeClr val="tx1"/>
                </a:solidFill>
              </a:ln>
            </p:spPr>
          </p:pic>
          <p:pic>
            <p:nvPicPr>
              <p:cNvPr id="15" name="Grafik 14">
                <a:extLst>
                  <a:ext uri="{FF2B5EF4-FFF2-40B4-BE49-F238E27FC236}">
                    <a16:creationId xmlns:a16="http://schemas.microsoft.com/office/drawing/2014/main" id="{D9402E86-FC1C-4124-A875-A29DFBF85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3015" y="4852721"/>
                <a:ext cx="1800000" cy="1350000"/>
              </a:xfrm>
              <a:prstGeom prst="rect">
                <a:avLst/>
              </a:prstGeom>
              <a:ln>
                <a:solidFill>
                  <a:schemeClr val="tx1"/>
                </a:solidFill>
              </a:ln>
            </p:spPr>
          </p:pic>
          <p:pic>
            <p:nvPicPr>
              <p:cNvPr id="7" name="Grafik 6">
                <a:extLst>
                  <a:ext uri="{FF2B5EF4-FFF2-40B4-BE49-F238E27FC236}">
                    <a16:creationId xmlns:a16="http://schemas.microsoft.com/office/drawing/2014/main" id="{5AF959CA-B1B7-43D5-A2B9-9F89119C57E2}"/>
                  </a:ext>
                </a:extLst>
              </p:cNvPr>
              <p:cNvPicPr>
                <a:picLocks noChangeAspect="1"/>
              </p:cNvPicPr>
              <p:nvPr/>
            </p:nvPicPr>
            <p:blipFill rotWithShape="1">
              <a:blip r:embed="rId6"/>
              <a:srcRect t="27433"/>
              <a:stretch/>
            </p:blipFill>
            <p:spPr>
              <a:xfrm>
                <a:off x="8053015" y="2968217"/>
                <a:ext cx="1800000" cy="979650"/>
              </a:xfrm>
              <a:prstGeom prst="rect">
                <a:avLst/>
              </a:prstGeom>
              <a:ln>
                <a:solidFill>
                  <a:schemeClr val="tx1"/>
                </a:solidFill>
              </a:ln>
            </p:spPr>
          </p:pic>
          <p:sp>
            <p:nvSpPr>
              <p:cNvPr id="19" name="Textfeld 18">
                <a:extLst>
                  <a:ext uri="{FF2B5EF4-FFF2-40B4-BE49-F238E27FC236}">
                    <a16:creationId xmlns:a16="http://schemas.microsoft.com/office/drawing/2014/main" id="{F2A928B3-8D2A-4B33-BF78-E8A261722EE3}"/>
                  </a:ext>
                </a:extLst>
              </p:cNvPr>
              <p:cNvSpPr txBox="1"/>
              <p:nvPr/>
            </p:nvSpPr>
            <p:spPr>
              <a:xfrm>
                <a:off x="8043423" y="4852721"/>
                <a:ext cx="1335643" cy="153888"/>
              </a:xfrm>
              <a:prstGeom prst="rect">
                <a:avLst/>
              </a:prstGeom>
              <a:noFill/>
            </p:spPr>
            <p:txBody>
              <a:bodyPr wrap="square" lIns="0" tIns="0" rIns="0" bIns="0" rtlCol="0" anchor="t" anchorCtr="0">
                <a:spAutoFit/>
              </a:bodyPr>
              <a:lstStyle/>
              <a:p>
                <a:pPr defTabSz="914377">
                  <a:spcBef>
                    <a:spcPts val="1151"/>
                  </a:spcBef>
                </a:pPr>
                <a:r>
                  <a:rPr lang="en-GB" sz="1000" b="1" dirty="0">
                    <a:solidFill>
                      <a:prstClr val="white"/>
                    </a:solidFill>
                    <a:latin typeface="Calibri"/>
                  </a:rPr>
                  <a:t>  post</a:t>
                </a:r>
              </a:p>
            </p:txBody>
          </p:sp>
          <p:sp>
            <p:nvSpPr>
              <p:cNvPr id="20" name="Textfeld 19">
                <a:extLst>
                  <a:ext uri="{FF2B5EF4-FFF2-40B4-BE49-F238E27FC236}">
                    <a16:creationId xmlns:a16="http://schemas.microsoft.com/office/drawing/2014/main" id="{236BA24B-908B-4E32-8683-6E9EAEF662C1}"/>
                  </a:ext>
                </a:extLst>
              </p:cNvPr>
              <p:cNvSpPr txBox="1"/>
              <p:nvPr/>
            </p:nvSpPr>
            <p:spPr>
              <a:xfrm>
                <a:off x="8184339" y="2736525"/>
                <a:ext cx="1537352" cy="215444"/>
              </a:xfrm>
              <a:prstGeom prst="rect">
                <a:avLst/>
              </a:prstGeom>
              <a:noFill/>
            </p:spPr>
            <p:txBody>
              <a:bodyPr wrap="square" lIns="0" tIns="0" rIns="0" bIns="0" rtlCol="0" anchor="t" anchorCtr="0">
                <a:spAutoFit/>
              </a:bodyPr>
              <a:lstStyle/>
              <a:p>
                <a:pPr defTabSz="914377">
                  <a:spcBef>
                    <a:spcPts val="1151"/>
                  </a:spcBef>
                </a:pPr>
                <a:r>
                  <a:rPr lang="en-GB" sz="1400" b="1" dirty="0">
                    <a:solidFill>
                      <a:prstClr val="black"/>
                    </a:solidFill>
                    <a:latin typeface="Calibri"/>
                  </a:rPr>
                  <a:t>“µm-ruler” on MB4</a:t>
                </a:r>
              </a:p>
            </p:txBody>
          </p:sp>
          <p:cxnSp>
            <p:nvCxnSpPr>
              <p:cNvPr id="9" name="Gerade Verbindung mit Pfeil 8">
                <a:extLst>
                  <a:ext uri="{FF2B5EF4-FFF2-40B4-BE49-F238E27FC236}">
                    <a16:creationId xmlns:a16="http://schemas.microsoft.com/office/drawing/2014/main" id="{7D26A92B-4A78-4AD9-B7D0-107A2C55E03C}"/>
                  </a:ext>
                </a:extLst>
              </p:cNvPr>
              <p:cNvCxnSpPr>
                <a:cxnSpLocks/>
              </p:cNvCxnSpPr>
              <p:nvPr/>
            </p:nvCxnSpPr>
            <p:spPr>
              <a:xfrm flipH="1">
                <a:off x="8513422" y="3848435"/>
                <a:ext cx="261135" cy="447279"/>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C4F2D63-52CB-4DCC-90B7-EE22E0389E42}"/>
                  </a:ext>
                </a:extLst>
              </p:cNvPr>
              <p:cNvCxnSpPr>
                <a:cxnSpLocks/>
              </p:cNvCxnSpPr>
              <p:nvPr/>
            </p:nvCxnSpPr>
            <p:spPr>
              <a:xfrm flipH="1">
                <a:off x="9435361" y="4535107"/>
                <a:ext cx="27206" cy="781641"/>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6379D4F7-2590-4F12-826B-C790ECB6EE88}"/>
                  </a:ext>
                </a:extLst>
              </p:cNvPr>
              <p:cNvSpPr txBox="1"/>
              <p:nvPr/>
            </p:nvSpPr>
            <p:spPr>
              <a:xfrm>
                <a:off x="8148347" y="5708376"/>
                <a:ext cx="1800000" cy="153888"/>
              </a:xfrm>
              <a:prstGeom prst="rect">
                <a:avLst/>
              </a:prstGeom>
              <a:noFill/>
            </p:spPr>
            <p:txBody>
              <a:bodyPr wrap="square" lIns="0" tIns="0" rIns="0" bIns="0" rtlCol="0" anchor="t" anchorCtr="0">
                <a:spAutoFit/>
              </a:bodyPr>
              <a:lstStyle/>
              <a:p>
                <a:pPr defTabSz="914377">
                  <a:spcBef>
                    <a:spcPts val="1151"/>
                  </a:spcBef>
                </a:pPr>
                <a:r>
                  <a:rPr lang="en-GB" sz="1000" b="1" dirty="0">
                    <a:solidFill>
                      <a:prstClr val="white"/>
                    </a:solidFill>
                    <a:latin typeface="Calibri"/>
                  </a:rPr>
                  <a:t>  remains of µm-ruler trenches</a:t>
                </a:r>
              </a:p>
            </p:txBody>
          </p:sp>
          <p:grpSp>
            <p:nvGrpSpPr>
              <p:cNvPr id="18" name="Gruppieren 17">
                <a:extLst>
                  <a:ext uri="{FF2B5EF4-FFF2-40B4-BE49-F238E27FC236}">
                    <a16:creationId xmlns:a16="http://schemas.microsoft.com/office/drawing/2014/main" id="{F878C59E-3AD8-4F1B-A71D-ACFB5051AEDB}"/>
                  </a:ext>
                </a:extLst>
              </p:cNvPr>
              <p:cNvGrpSpPr/>
              <p:nvPr/>
            </p:nvGrpSpPr>
            <p:grpSpPr>
              <a:xfrm>
                <a:off x="9354712" y="5838421"/>
                <a:ext cx="521297" cy="246221"/>
                <a:chOff x="9863499" y="3902149"/>
                <a:chExt cx="521297" cy="246221"/>
              </a:xfrm>
            </p:grpSpPr>
            <p:sp>
              <p:nvSpPr>
                <p:cNvPr id="39" name="Textfeld 38">
                  <a:extLst>
                    <a:ext uri="{FF2B5EF4-FFF2-40B4-BE49-F238E27FC236}">
                      <a16:creationId xmlns:a16="http://schemas.microsoft.com/office/drawing/2014/main" id="{70EACCE2-675F-45AA-9056-5559EA7DF60B}"/>
                    </a:ext>
                  </a:extLst>
                </p:cNvPr>
                <p:cNvSpPr txBox="1"/>
                <p:nvPr/>
              </p:nvSpPr>
              <p:spPr>
                <a:xfrm>
                  <a:off x="9863499" y="3902149"/>
                  <a:ext cx="521297" cy="246221"/>
                </a:xfrm>
                <a:prstGeom prst="rect">
                  <a:avLst/>
                </a:prstGeom>
                <a:noFill/>
              </p:spPr>
              <p:txBody>
                <a:bodyPr wrap="none" rtlCol="0">
                  <a:spAutoFit/>
                </a:bodyPr>
                <a:lstStyle/>
                <a:p>
                  <a:pPr algn="ctr" defTabSz="914377"/>
                  <a:r>
                    <a:rPr lang="de-DE" sz="1000" b="1" dirty="0">
                      <a:solidFill>
                        <a:prstClr val="white"/>
                      </a:solidFill>
                      <a:latin typeface="Calibri"/>
                    </a:rPr>
                    <a:t>20 µm</a:t>
                  </a:r>
                </a:p>
              </p:txBody>
            </p:sp>
            <p:cxnSp>
              <p:nvCxnSpPr>
                <p:cNvPr id="40" name="Gerader Verbinder 39">
                  <a:extLst>
                    <a:ext uri="{FF2B5EF4-FFF2-40B4-BE49-F238E27FC236}">
                      <a16:creationId xmlns:a16="http://schemas.microsoft.com/office/drawing/2014/main" id="{A738B77B-227A-4976-92A9-262BD374FD07}"/>
                    </a:ext>
                  </a:extLst>
                </p:cNvPr>
                <p:cNvCxnSpPr/>
                <p:nvPr/>
              </p:nvCxnSpPr>
              <p:spPr bwMode="auto">
                <a:xfrm>
                  <a:off x="9944148" y="4130231"/>
                  <a:ext cx="360000" cy="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a:extLst>
                  <a:ext uri="{FF2B5EF4-FFF2-40B4-BE49-F238E27FC236}">
                    <a16:creationId xmlns:a16="http://schemas.microsoft.com/office/drawing/2014/main" id="{81911FF1-1B16-4F72-B28A-7ABB9A5E8456}"/>
                  </a:ext>
                </a:extLst>
              </p:cNvPr>
              <p:cNvGrpSpPr/>
              <p:nvPr/>
            </p:nvGrpSpPr>
            <p:grpSpPr>
              <a:xfrm>
                <a:off x="9414780" y="3587955"/>
                <a:ext cx="455573" cy="246221"/>
                <a:chOff x="9896361" y="3902149"/>
                <a:chExt cx="455573" cy="246221"/>
              </a:xfrm>
            </p:grpSpPr>
            <p:sp>
              <p:nvSpPr>
                <p:cNvPr id="42" name="Textfeld 41">
                  <a:extLst>
                    <a:ext uri="{FF2B5EF4-FFF2-40B4-BE49-F238E27FC236}">
                      <a16:creationId xmlns:a16="http://schemas.microsoft.com/office/drawing/2014/main" id="{F08E694C-2ED0-4D5A-84F4-1A9E39520571}"/>
                    </a:ext>
                  </a:extLst>
                </p:cNvPr>
                <p:cNvSpPr txBox="1"/>
                <p:nvPr/>
              </p:nvSpPr>
              <p:spPr>
                <a:xfrm>
                  <a:off x="9896361" y="3902149"/>
                  <a:ext cx="455573" cy="246221"/>
                </a:xfrm>
                <a:prstGeom prst="rect">
                  <a:avLst/>
                </a:prstGeom>
                <a:noFill/>
              </p:spPr>
              <p:txBody>
                <a:bodyPr wrap="none" rtlCol="0">
                  <a:spAutoFit/>
                </a:bodyPr>
                <a:lstStyle/>
                <a:p>
                  <a:pPr algn="ctr" defTabSz="914377"/>
                  <a:r>
                    <a:rPr lang="de-DE" sz="1000" b="1" dirty="0">
                      <a:solidFill>
                        <a:prstClr val="black"/>
                      </a:solidFill>
                      <a:latin typeface="Calibri"/>
                    </a:rPr>
                    <a:t>5 µm</a:t>
                  </a:r>
                </a:p>
              </p:txBody>
            </p:sp>
            <p:cxnSp>
              <p:nvCxnSpPr>
                <p:cNvPr id="43" name="Gerader Verbinder 42">
                  <a:extLst>
                    <a:ext uri="{FF2B5EF4-FFF2-40B4-BE49-F238E27FC236}">
                      <a16:creationId xmlns:a16="http://schemas.microsoft.com/office/drawing/2014/main" id="{8F76E303-80A3-4275-BACA-B5D7ED17B36D}"/>
                    </a:ext>
                  </a:extLst>
                </p:cNvPr>
                <p:cNvCxnSpPr/>
                <p:nvPr/>
              </p:nvCxnSpPr>
              <p:spPr bwMode="auto">
                <a:xfrm>
                  <a:off x="9944148" y="4130231"/>
                  <a:ext cx="360000"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 name="Gerade Verbindung mit Pfeil 50">
                <a:extLst>
                  <a:ext uri="{FF2B5EF4-FFF2-40B4-BE49-F238E27FC236}">
                    <a16:creationId xmlns:a16="http://schemas.microsoft.com/office/drawing/2014/main" id="{C36C0C12-2B9A-485A-899B-A74CC8C55BDD}"/>
                  </a:ext>
                </a:extLst>
              </p:cNvPr>
              <p:cNvCxnSpPr>
                <a:cxnSpLocks/>
              </p:cNvCxnSpPr>
              <p:nvPr/>
            </p:nvCxnSpPr>
            <p:spPr>
              <a:xfrm flipH="1">
                <a:off x="8431362" y="4505518"/>
                <a:ext cx="27206" cy="781641"/>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263FFF3E-3A10-4534-A360-9F10784BF020}"/>
                  </a:ext>
                </a:extLst>
              </p:cNvPr>
              <p:cNvSpPr txBox="1"/>
              <p:nvPr/>
            </p:nvSpPr>
            <p:spPr>
              <a:xfrm>
                <a:off x="8077507" y="4028434"/>
                <a:ext cx="1335644" cy="153888"/>
              </a:xfrm>
              <a:prstGeom prst="rect">
                <a:avLst/>
              </a:prstGeom>
              <a:noFill/>
            </p:spPr>
            <p:txBody>
              <a:bodyPr wrap="square" lIns="0" tIns="0" rIns="0" bIns="0" rtlCol="0" anchor="t" anchorCtr="0">
                <a:spAutoFit/>
              </a:bodyPr>
              <a:lstStyle/>
              <a:p>
                <a:pPr defTabSz="914377">
                  <a:spcBef>
                    <a:spcPts val="1151"/>
                  </a:spcBef>
                </a:pPr>
                <a:r>
                  <a:rPr lang="en-GB" sz="1000" b="1" dirty="0">
                    <a:solidFill>
                      <a:prstClr val="black"/>
                    </a:solidFill>
                    <a:latin typeface="Calibri"/>
                  </a:rPr>
                  <a:t>  pre</a:t>
                </a:r>
              </a:p>
            </p:txBody>
          </p:sp>
        </p:grpSp>
        <p:grpSp>
          <p:nvGrpSpPr>
            <p:cNvPr id="66" name="Gruppieren 65">
              <a:extLst>
                <a:ext uri="{FF2B5EF4-FFF2-40B4-BE49-F238E27FC236}">
                  <a16:creationId xmlns:a16="http://schemas.microsoft.com/office/drawing/2014/main" id="{CE6F4C22-01D0-42CB-BABC-6FAA4BC83485}"/>
                </a:ext>
              </a:extLst>
            </p:cNvPr>
            <p:cNvGrpSpPr/>
            <p:nvPr/>
          </p:nvGrpSpPr>
          <p:grpSpPr>
            <a:xfrm>
              <a:off x="9825350" y="2966813"/>
              <a:ext cx="1856458" cy="3103287"/>
              <a:chOff x="10047413" y="2363722"/>
              <a:chExt cx="1856458" cy="3103287"/>
            </a:xfrm>
          </p:grpSpPr>
          <p:pic>
            <p:nvPicPr>
              <p:cNvPr id="45" name="Grafik 44">
                <a:extLst>
                  <a:ext uri="{FF2B5EF4-FFF2-40B4-BE49-F238E27FC236}">
                    <a16:creationId xmlns:a16="http://schemas.microsoft.com/office/drawing/2014/main" id="{2C785542-F18C-4760-83FD-C1CC0A270C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413" y="2589713"/>
                <a:ext cx="1800000" cy="1350000"/>
              </a:xfrm>
              <a:prstGeom prst="rect">
                <a:avLst/>
              </a:prstGeom>
            </p:spPr>
          </p:pic>
          <p:grpSp>
            <p:nvGrpSpPr>
              <p:cNvPr id="46" name="Gruppieren 45">
                <a:extLst>
                  <a:ext uri="{FF2B5EF4-FFF2-40B4-BE49-F238E27FC236}">
                    <a16:creationId xmlns:a16="http://schemas.microsoft.com/office/drawing/2014/main" id="{E667DCFD-EBDC-445B-81A6-B5F8230A3E8E}"/>
                  </a:ext>
                </a:extLst>
              </p:cNvPr>
              <p:cNvGrpSpPr/>
              <p:nvPr/>
            </p:nvGrpSpPr>
            <p:grpSpPr>
              <a:xfrm>
                <a:off x="10056381" y="4117009"/>
                <a:ext cx="1800000" cy="1350000"/>
                <a:chOff x="7666363" y="4054939"/>
                <a:chExt cx="1800000" cy="1350000"/>
              </a:xfrm>
            </p:grpSpPr>
            <p:pic>
              <p:nvPicPr>
                <p:cNvPr id="47" name="Grafik 46">
                  <a:extLst>
                    <a:ext uri="{FF2B5EF4-FFF2-40B4-BE49-F238E27FC236}">
                      <a16:creationId xmlns:a16="http://schemas.microsoft.com/office/drawing/2014/main" id="{63D14A07-4920-4440-907C-EF3912C7F6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6363" y="4054939"/>
                  <a:ext cx="1800000" cy="1350000"/>
                </a:xfrm>
                <a:prstGeom prst="rect">
                  <a:avLst/>
                </a:prstGeom>
              </p:spPr>
            </p:pic>
            <p:cxnSp>
              <p:nvCxnSpPr>
                <p:cNvPr id="48" name="Gerader Verbinder 47">
                  <a:extLst>
                    <a:ext uri="{FF2B5EF4-FFF2-40B4-BE49-F238E27FC236}">
                      <a16:creationId xmlns:a16="http://schemas.microsoft.com/office/drawing/2014/main" id="{777AC21B-812D-46E6-A5B6-883F105E06B4}"/>
                    </a:ext>
                  </a:extLst>
                </p:cNvPr>
                <p:cNvCxnSpPr/>
                <p:nvPr/>
              </p:nvCxnSpPr>
              <p:spPr>
                <a:xfrm>
                  <a:off x="8149076" y="4152637"/>
                  <a:ext cx="0" cy="720000"/>
                </a:xfrm>
                <a:prstGeom prst="line">
                  <a:avLst/>
                </a:prstGeom>
                <a:ln w="19050" cmpd="sng">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BEE984DA-EED9-40CE-9E52-ACF11B572F48}"/>
                    </a:ext>
                  </a:extLst>
                </p:cNvPr>
                <p:cNvSpPr txBox="1"/>
                <p:nvPr/>
              </p:nvSpPr>
              <p:spPr>
                <a:xfrm>
                  <a:off x="8212452" y="4338619"/>
                  <a:ext cx="410369" cy="258404"/>
                </a:xfrm>
                <a:prstGeom prst="rect">
                  <a:avLst/>
                </a:prstGeom>
                <a:noFill/>
              </p:spPr>
              <p:txBody>
                <a:bodyPr wrap="none" lIns="0" tIns="0" rIns="0" bIns="0" rtlCol="0" anchor="t" anchorCtr="0">
                  <a:spAutoFit/>
                </a:bodyPr>
                <a:lstStyle/>
                <a:p>
                  <a:pPr defTabSz="914377">
                    <a:lnSpc>
                      <a:spcPts val="2300"/>
                    </a:lnSpc>
                    <a:spcBef>
                      <a:spcPts val="1151"/>
                    </a:spcBef>
                  </a:pPr>
                  <a:r>
                    <a:rPr lang="de-DE" sz="1100" b="1" dirty="0">
                      <a:solidFill>
                        <a:srgbClr val="FFFF00"/>
                      </a:solidFill>
                      <a:latin typeface="Calibri"/>
                    </a:rPr>
                    <a:t>4.9 µm</a:t>
                  </a:r>
                </a:p>
              </p:txBody>
            </p:sp>
            <p:sp>
              <p:nvSpPr>
                <p:cNvPr id="50" name="Textfeld 49">
                  <a:extLst>
                    <a:ext uri="{FF2B5EF4-FFF2-40B4-BE49-F238E27FC236}">
                      <a16:creationId xmlns:a16="http://schemas.microsoft.com/office/drawing/2014/main" id="{2BBC69F2-8D2B-4CE2-AC21-409AFE0B97DE}"/>
                    </a:ext>
                  </a:extLst>
                </p:cNvPr>
                <p:cNvSpPr txBox="1"/>
                <p:nvPr/>
              </p:nvSpPr>
              <p:spPr>
                <a:xfrm>
                  <a:off x="8276686" y="4120252"/>
                  <a:ext cx="1138131" cy="258404"/>
                </a:xfrm>
                <a:prstGeom prst="rect">
                  <a:avLst/>
                </a:prstGeom>
                <a:noFill/>
              </p:spPr>
              <p:txBody>
                <a:bodyPr wrap="none" lIns="0" tIns="0" rIns="0" bIns="0" rtlCol="0" anchor="t" anchorCtr="0">
                  <a:spAutoFit/>
                </a:bodyPr>
                <a:lstStyle/>
                <a:p>
                  <a:pPr defTabSz="914377">
                    <a:lnSpc>
                      <a:spcPts val="2300"/>
                    </a:lnSpc>
                    <a:spcBef>
                      <a:spcPts val="1151"/>
                    </a:spcBef>
                  </a:pPr>
                  <a:r>
                    <a:rPr lang="en-GB" sz="1100" b="1" dirty="0">
                      <a:solidFill>
                        <a:prstClr val="white"/>
                      </a:solidFill>
                      <a:latin typeface="Calibri"/>
                    </a:rPr>
                    <a:t>Mid of “shiny” spot</a:t>
                  </a:r>
                </a:p>
              </p:txBody>
            </p:sp>
          </p:grpSp>
          <p:sp>
            <p:nvSpPr>
              <p:cNvPr id="54" name="Textfeld 53">
                <a:extLst>
                  <a:ext uri="{FF2B5EF4-FFF2-40B4-BE49-F238E27FC236}">
                    <a16:creationId xmlns:a16="http://schemas.microsoft.com/office/drawing/2014/main" id="{77557DD7-A51F-4DF5-9F6A-2737677D6215}"/>
                  </a:ext>
                </a:extLst>
              </p:cNvPr>
              <p:cNvSpPr txBox="1"/>
              <p:nvPr/>
            </p:nvSpPr>
            <p:spPr>
              <a:xfrm>
                <a:off x="10201001" y="2363722"/>
                <a:ext cx="1537352" cy="215444"/>
              </a:xfrm>
              <a:prstGeom prst="rect">
                <a:avLst/>
              </a:prstGeom>
              <a:noFill/>
            </p:spPr>
            <p:txBody>
              <a:bodyPr wrap="square" lIns="0" tIns="0" rIns="0" bIns="0" rtlCol="0" anchor="t" anchorCtr="0">
                <a:spAutoFit/>
              </a:bodyPr>
              <a:lstStyle/>
              <a:p>
                <a:pPr defTabSz="914377">
                  <a:spcBef>
                    <a:spcPts val="1151"/>
                  </a:spcBef>
                </a:pPr>
                <a:r>
                  <a:rPr lang="en-GB" sz="1400" b="1" dirty="0">
                    <a:solidFill>
                      <a:prstClr val="black"/>
                    </a:solidFill>
                    <a:latin typeface="Calibri"/>
                  </a:rPr>
                  <a:t>Deposition on MB3</a:t>
                </a:r>
              </a:p>
            </p:txBody>
          </p:sp>
          <p:sp>
            <p:nvSpPr>
              <p:cNvPr id="57" name="Textfeld 56">
                <a:extLst>
                  <a:ext uri="{FF2B5EF4-FFF2-40B4-BE49-F238E27FC236}">
                    <a16:creationId xmlns:a16="http://schemas.microsoft.com/office/drawing/2014/main" id="{E5827255-A7CD-4DC3-9B7B-C3909B2B7946}"/>
                  </a:ext>
                </a:extLst>
              </p:cNvPr>
              <p:cNvSpPr txBox="1"/>
              <p:nvPr/>
            </p:nvSpPr>
            <p:spPr>
              <a:xfrm>
                <a:off x="10117262" y="2656406"/>
                <a:ext cx="1612620" cy="258404"/>
              </a:xfrm>
              <a:prstGeom prst="rect">
                <a:avLst/>
              </a:prstGeom>
              <a:noFill/>
            </p:spPr>
            <p:txBody>
              <a:bodyPr wrap="none" lIns="0" tIns="0" rIns="0" bIns="0" rtlCol="0" anchor="t" anchorCtr="0">
                <a:spAutoFit/>
              </a:bodyPr>
              <a:lstStyle/>
              <a:p>
                <a:pPr defTabSz="914377">
                  <a:lnSpc>
                    <a:spcPts val="2300"/>
                  </a:lnSpc>
                  <a:spcBef>
                    <a:spcPts val="1151"/>
                  </a:spcBef>
                </a:pPr>
                <a:r>
                  <a:rPr lang="en-GB" sz="1100" b="1" dirty="0">
                    <a:solidFill>
                      <a:prstClr val="white"/>
                    </a:solidFill>
                    <a:latin typeface="Calibri"/>
                  </a:rPr>
                  <a:t>top left part of “shiny” spot</a:t>
                </a:r>
              </a:p>
            </p:txBody>
          </p:sp>
          <p:grpSp>
            <p:nvGrpSpPr>
              <p:cNvPr id="59" name="Gruppieren 58">
                <a:extLst>
                  <a:ext uri="{FF2B5EF4-FFF2-40B4-BE49-F238E27FC236}">
                    <a16:creationId xmlns:a16="http://schemas.microsoft.com/office/drawing/2014/main" id="{F48719D3-E109-4831-A409-2077B4C19EE7}"/>
                  </a:ext>
                </a:extLst>
              </p:cNvPr>
              <p:cNvGrpSpPr/>
              <p:nvPr/>
            </p:nvGrpSpPr>
            <p:grpSpPr>
              <a:xfrm>
                <a:off x="11316852" y="3546407"/>
                <a:ext cx="587019" cy="246221"/>
                <a:chOff x="9830637" y="3902149"/>
                <a:chExt cx="587019" cy="246221"/>
              </a:xfrm>
            </p:grpSpPr>
            <p:sp>
              <p:nvSpPr>
                <p:cNvPr id="60" name="Textfeld 59">
                  <a:extLst>
                    <a:ext uri="{FF2B5EF4-FFF2-40B4-BE49-F238E27FC236}">
                      <a16:creationId xmlns:a16="http://schemas.microsoft.com/office/drawing/2014/main" id="{18B9C7A2-EB76-4B37-B8F2-859279BEB891}"/>
                    </a:ext>
                  </a:extLst>
                </p:cNvPr>
                <p:cNvSpPr txBox="1"/>
                <p:nvPr/>
              </p:nvSpPr>
              <p:spPr>
                <a:xfrm>
                  <a:off x="9830637" y="3902149"/>
                  <a:ext cx="587019" cy="246221"/>
                </a:xfrm>
                <a:prstGeom prst="rect">
                  <a:avLst/>
                </a:prstGeom>
                <a:noFill/>
              </p:spPr>
              <p:txBody>
                <a:bodyPr wrap="none" rtlCol="0">
                  <a:spAutoFit/>
                </a:bodyPr>
                <a:lstStyle/>
                <a:p>
                  <a:pPr algn="ctr" defTabSz="914377"/>
                  <a:r>
                    <a:rPr lang="de-DE" sz="1000" b="1" dirty="0">
                      <a:solidFill>
                        <a:prstClr val="white"/>
                      </a:solidFill>
                      <a:latin typeface="Calibri"/>
                    </a:rPr>
                    <a:t>500 µm</a:t>
                  </a:r>
                </a:p>
              </p:txBody>
            </p:sp>
            <p:cxnSp>
              <p:nvCxnSpPr>
                <p:cNvPr id="61" name="Gerader Verbinder 60">
                  <a:extLst>
                    <a:ext uri="{FF2B5EF4-FFF2-40B4-BE49-F238E27FC236}">
                      <a16:creationId xmlns:a16="http://schemas.microsoft.com/office/drawing/2014/main" id="{1ADD5CAC-1BB9-42F2-8C04-1049ED69A81D}"/>
                    </a:ext>
                  </a:extLst>
                </p:cNvPr>
                <p:cNvCxnSpPr/>
                <p:nvPr/>
              </p:nvCxnSpPr>
              <p:spPr bwMode="auto">
                <a:xfrm>
                  <a:off x="9944148" y="4130231"/>
                  <a:ext cx="360000" cy="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 name="Gruppieren 61">
                <a:extLst>
                  <a:ext uri="{FF2B5EF4-FFF2-40B4-BE49-F238E27FC236}">
                    <a16:creationId xmlns:a16="http://schemas.microsoft.com/office/drawing/2014/main" id="{86F136E9-7ABB-4D99-8EDD-7AC76237842A}"/>
                  </a:ext>
                </a:extLst>
              </p:cNvPr>
              <p:cNvGrpSpPr/>
              <p:nvPr/>
            </p:nvGrpSpPr>
            <p:grpSpPr>
              <a:xfrm>
                <a:off x="11375744" y="5078563"/>
                <a:ext cx="455573" cy="246221"/>
                <a:chOff x="9896360" y="3902149"/>
                <a:chExt cx="455573" cy="246221"/>
              </a:xfrm>
            </p:grpSpPr>
            <p:sp>
              <p:nvSpPr>
                <p:cNvPr id="63" name="Textfeld 62">
                  <a:extLst>
                    <a:ext uri="{FF2B5EF4-FFF2-40B4-BE49-F238E27FC236}">
                      <a16:creationId xmlns:a16="http://schemas.microsoft.com/office/drawing/2014/main" id="{FBFC589B-57E2-4A1D-8CD1-F740D5775886}"/>
                    </a:ext>
                  </a:extLst>
                </p:cNvPr>
                <p:cNvSpPr txBox="1"/>
                <p:nvPr/>
              </p:nvSpPr>
              <p:spPr>
                <a:xfrm>
                  <a:off x="9896360" y="3902149"/>
                  <a:ext cx="455573" cy="246221"/>
                </a:xfrm>
                <a:prstGeom prst="rect">
                  <a:avLst/>
                </a:prstGeom>
                <a:noFill/>
              </p:spPr>
              <p:txBody>
                <a:bodyPr wrap="none" rtlCol="0">
                  <a:spAutoFit/>
                </a:bodyPr>
                <a:lstStyle/>
                <a:p>
                  <a:pPr algn="ctr" defTabSz="914377"/>
                  <a:r>
                    <a:rPr lang="de-DE" sz="1000" b="1" dirty="0">
                      <a:solidFill>
                        <a:prstClr val="white"/>
                      </a:solidFill>
                      <a:latin typeface="Calibri"/>
                    </a:rPr>
                    <a:t>2 µm</a:t>
                  </a:r>
                </a:p>
              </p:txBody>
            </p:sp>
            <p:cxnSp>
              <p:nvCxnSpPr>
                <p:cNvPr id="64" name="Gerader Verbinder 63">
                  <a:extLst>
                    <a:ext uri="{FF2B5EF4-FFF2-40B4-BE49-F238E27FC236}">
                      <a16:creationId xmlns:a16="http://schemas.microsoft.com/office/drawing/2014/main" id="{ED30CCF5-F60A-41D7-A115-000F031F914E}"/>
                    </a:ext>
                  </a:extLst>
                </p:cNvPr>
                <p:cNvCxnSpPr/>
                <p:nvPr/>
              </p:nvCxnSpPr>
              <p:spPr bwMode="auto">
                <a:xfrm>
                  <a:off x="9944148" y="4130231"/>
                  <a:ext cx="360000" cy="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5" name="Gerade Verbindung mit Pfeil 54">
              <a:extLst>
                <a:ext uri="{FF2B5EF4-FFF2-40B4-BE49-F238E27FC236}">
                  <a16:creationId xmlns:a16="http://schemas.microsoft.com/office/drawing/2014/main" id="{38BA1190-3DBC-4753-9B3E-9D1B208D73DE}"/>
                </a:ext>
              </a:extLst>
            </p:cNvPr>
            <p:cNvCxnSpPr>
              <a:cxnSpLocks/>
            </p:cNvCxnSpPr>
            <p:nvPr/>
          </p:nvCxnSpPr>
          <p:spPr>
            <a:xfrm>
              <a:off x="9638698" y="2377882"/>
              <a:ext cx="340240" cy="938319"/>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6" name="Grafik 5">
            <a:extLst>
              <a:ext uri="{FF2B5EF4-FFF2-40B4-BE49-F238E27FC236}">
                <a16:creationId xmlns:a16="http://schemas.microsoft.com/office/drawing/2014/main" id="{1384C5A7-2429-2DBB-6D66-80D181E64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7677" y="5663370"/>
            <a:ext cx="1127753" cy="1127753"/>
          </a:xfrm>
          <a:prstGeom prst="rect">
            <a:avLst/>
          </a:prstGeom>
        </p:spPr>
      </p:pic>
    </p:spTree>
    <p:extLst>
      <p:ext uri="{BB962C8B-B14F-4D97-AF65-F5344CB8AC3E}">
        <p14:creationId xmlns:p14="http://schemas.microsoft.com/office/powerpoint/2010/main" val="3304415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A5E81-B00B-A952-6C7D-333F1311DE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D1C5B-BE2F-445C-F36B-D3A810981A8B}"/>
              </a:ext>
            </a:extLst>
          </p:cNvPr>
          <p:cNvSpPr>
            <a:spLocks noGrp="1"/>
          </p:cNvSpPr>
          <p:nvPr>
            <p:ph type="title"/>
          </p:nvPr>
        </p:nvSpPr>
        <p:spPr>
          <a:xfrm>
            <a:off x="407368" y="2074188"/>
            <a:ext cx="8231931" cy="620251"/>
          </a:xfrm>
        </p:spPr>
        <p:txBody>
          <a:bodyPr>
            <a:normAutofit fontScale="90000"/>
          </a:bodyPr>
          <a:lstStyle/>
          <a:p>
            <a:br>
              <a:rPr lang="en-US" sz="3600" dirty="0"/>
            </a:br>
            <a:br>
              <a:rPr lang="en-US" sz="3600" dirty="0"/>
            </a:br>
            <a:br>
              <a:rPr lang="en-US" sz="3600" dirty="0"/>
            </a:br>
            <a:r>
              <a:rPr lang="en-US" sz="3600" dirty="0"/>
              <a:t>Results 2023 / 2024 – WPPWIE</a:t>
            </a:r>
            <a:br>
              <a:rPr lang="en-US" sz="3600" dirty="0"/>
            </a:br>
            <a:endParaRPr lang="en-US" dirty="0"/>
          </a:p>
        </p:txBody>
      </p:sp>
      <p:pic>
        <p:nvPicPr>
          <p:cNvPr id="6" name="Grafik 5">
            <a:extLst>
              <a:ext uri="{FF2B5EF4-FFF2-40B4-BE49-F238E27FC236}">
                <a16:creationId xmlns:a16="http://schemas.microsoft.com/office/drawing/2014/main" id="{C5ED317C-694B-0CC3-07F0-D7C1A0BE6D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E771B615-65A4-579B-28E8-B3A4B5348896}"/>
              </a:ext>
            </a:extLst>
          </p:cNvPr>
          <p:cNvSpPr>
            <a:spLocks noGrp="1"/>
          </p:cNvSpPr>
          <p:nvPr>
            <p:ph type="body" sz="quarter" idx="10"/>
          </p:nvPr>
        </p:nvSpPr>
        <p:spPr>
          <a:xfrm>
            <a:off x="407368" y="3693074"/>
            <a:ext cx="11230450" cy="457848"/>
          </a:xfrm>
        </p:spPr>
        <p:txBody>
          <a:bodyPr>
            <a:normAutofit/>
          </a:bodyPr>
          <a:lstStyle/>
          <a:p>
            <a:pPr>
              <a:lnSpc>
                <a:spcPct val="115000"/>
              </a:lnSpc>
              <a:spcAft>
                <a:spcPts val="600"/>
              </a:spcAft>
            </a:pPr>
            <a:r>
              <a:rPr lang="en-US" sz="1400" dirty="0">
                <a:effectLst/>
              </a:rPr>
              <a:t>SP A.3 Advanced Materials under thermo-mechanical and plasma loads</a:t>
            </a:r>
            <a:endParaRPr lang="de-DE" sz="1400"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090768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A.3 Advanced Materials under thermo-mechanical and plasma loads: KIPT</a:t>
            </a:r>
            <a:endParaRPr lang="de-DE" dirty="0"/>
          </a:p>
        </p:txBody>
      </p:sp>
      <p:pic>
        <p:nvPicPr>
          <p:cNvPr id="6" name="Объект 4">
            <a:extLst>
              <a:ext uri="{FF2B5EF4-FFF2-40B4-BE49-F238E27FC236}">
                <a16:creationId xmlns:a16="http://schemas.microsoft.com/office/drawing/2014/main" id="{93B709C1-43FE-1E5E-7A76-B6B4B2AE0DA9}"/>
              </a:ext>
            </a:extLst>
          </p:cNvPr>
          <p:cNvPicPr>
            <a:picLocks noGrp="1" noChangeAspect="1"/>
          </p:cNvPicPr>
          <p:nvPr>
            <p:ph idx="1"/>
          </p:nvPr>
        </p:nvPicPr>
        <p:blipFill>
          <a:blip r:embed="rId3"/>
          <a:stretch>
            <a:fillRect/>
          </a:stretch>
        </p:blipFill>
        <p:spPr>
          <a:xfrm>
            <a:off x="5037137" y="2785269"/>
            <a:ext cx="2247900" cy="1790700"/>
          </a:xfrm>
        </p:spPr>
      </p:pic>
      <p:sp>
        <p:nvSpPr>
          <p:cNvPr id="3" name="Textfeld 2">
            <a:extLst>
              <a:ext uri="{FF2B5EF4-FFF2-40B4-BE49-F238E27FC236}">
                <a16:creationId xmlns:a16="http://schemas.microsoft.com/office/drawing/2014/main" id="{0175A0E1-3897-E809-19DC-7F0F2D284F9B}"/>
              </a:ext>
            </a:extLst>
          </p:cNvPr>
          <p:cNvSpPr txBox="1"/>
          <p:nvPr/>
        </p:nvSpPr>
        <p:spPr>
          <a:xfrm>
            <a:off x="219837" y="5575323"/>
            <a:ext cx="7390936" cy="768672"/>
          </a:xfrm>
          <a:prstGeom prst="rect">
            <a:avLst/>
          </a:prstGeom>
          <a:solidFill>
            <a:srgbClr val="E3E3E3"/>
          </a:solidFill>
          <a:ln w="12700">
            <a:solidFill>
              <a:schemeClr val="tx1"/>
            </a:solidFill>
          </a:ln>
        </p:spPr>
        <p:txBody>
          <a:bodyPr wrap="square" rtlCol="0">
            <a:spAutoFit/>
          </a:bodyPr>
          <a:lstStyle/>
          <a:p>
            <a:pPr>
              <a:lnSpc>
                <a:spcPct val="113000"/>
              </a:lnSpc>
            </a:pPr>
            <a:r>
              <a:rPr lang="en-US" sz="1333" dirty="0">
                <a:latin typeface="Arial" panose="020B0604020202020204" pitchFamily="34" charset="0"/>
                <a:cs typeface="Arial" panose="020B0604020202020204" pitchFamily="34" charset="0"/>
              </a:rPr>
              <a:t>Deliverable: PWIE-SP A.3.T-T003-D004</a:t>
            </a:r>
            <a:endParaRPr lang="en-US" sz="1333" i="1" dirty="0">
              <a:solidFill>
                <a:srgbClr val="FF0000"/>
              </a:solidFill>
              <a:latin typeface="Arial" panose="020B0604020202020204" pitchFamily="34" charset="0"/>
              <a:cs typeface="Arial" panose="020B0604020202020204" pitchFamily="34" charset="0"/>
            </a:endParaRPr>
          </a:p>
          <a:p>
            <a:pPr>
              <a:lnSpc>
                <a:spcPct val="113000"/>
              </a:lnSpc>
            </a:pPr>
            <a:r>
              <a:rPr lang="en-US" sz="1333" dirty="0">
                <a:latin typeface="Arial" panose="020B0604020202020204" pitchFamily="34" charset="0"/>
                <a:cs typeface="Arial" panose="020B0604020202020204" pitchFamily="34" charset="0"/>
              </a:rPr>
              <a:t>Status: </a:t>
            </a:r>
            <a:r>
              <a:rPr lang="en-US" sz="1333" i="1" dirty="0">
                <a:solidFill>
                  <a:srgbClr val="FF0000"/>
                </a:solidFill>
                <a:latin typeface="Arial" panose="020B0604020202020204" pitchFamily="34" charset="0"/>
                <a:cs typeface="Arial" panose="020B0604020202020204" pitchFamily="34" charset="0"/>
              </a:rPr>
              <a:t> </a:t>
            </a:r>
            <a:r>
              <a:rPr lang="en-US" sz="1333" i="1" dirty="0">
                <a:latin typeface="Arial" panose="020B0604020202020204" pitchFamily="34" charset="0"/>
                <a:cs typeface="Arial" panose="020B0604020202020204" pitchFamily="34" charset="0"/>
              </a:rPr>
              <a:t>in progress</a:t>
            </a:r>
            <a:r>
              <a:rPr lang="en-US" sz="1333" i="1" dirty="0">
                <a:solidFill>
                  <a:srgbClr val="FF0000"/>
                </a:solidFill>
                <a:latin typeface="Arial" panose="020B0604020202020204" pitchFamily="34" charset="0"/>
                <a:cs typeface="Arial" panose="020B0604020202020204" pitchFamily="34" charset="0"/>
              </a:rPr>
              <a:t> </a:t>
            </a:r>
          </a:p>
          <a:p>
            <a:pPr>
              <a:lnSpc>
                <a:spcPct val="113000"/>
              </a:lnSpc>
            </a:pPr>
            <a:r>
              <a:rPr lang="en-US" sz="1333" dirty="0">
                <a:latin typeface="Arial" panose="020B0604020202020204" pitchFamily="34" charset="0"/>
                <a:cs typeface="Arial" panose="020B0604020202020204" pitchFamily="34" charset="0"/>
              </a:rPr>
              <a:t>Facilities: QSPA – limited during 2023</a:t>
            </a:r>
            <a:endParaRPr lang="en-US" sz="1200" i="1" u="sng" dirty="0">
              <a:highlight>
                <a:srgbClr val="FFFF00"/>
              </a:highlight>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23DDBD5F-8C39-071F-2646-20756D48248D}"/>
              </a:ext>
            </a:extLst>
          </p:cNvPr>
          <p:cNvPicPr>
            <a:picLocks noChangeAspect="1"/>
          </p:cNvPicPr>
          <p:nvPr/>
        </p:nvPicPr>
        <p:blipFill>
          <a:blip r:embed="rId4"/>
          <a:stretch>
            <a:fillRect/>
          </a:stretch>
        </p:blipFill>
        <p:spPr>
          <a:xfrm>
            <a:off x="4013899" y="2312842"/>
            <a:ext cx="3539235" cy="2829471"/>
          </a:xfrm>
          <a:prstGeom prst="rect">
            <a:avLst/>
          </a:prstGeom>
        </p:spPr>
      </p:pic>
      <p:sp>
        <p:nvSpPr>
          <p:cNvPr id="12" name="TextBox 11">
            <a:extLst>
              <a:ext uri="{FF2B5EF4-FFF2-40B4-BE49-F238E27FC236}">
                <a16:creationId xmlns:a16="http://schemas.microsoft.com/office/drawing/2014/main" id="{E65510E1-62F6-CFB4-4713-CF3E5E47CA7A}"/>
              </a:ext>
            </a:extLst>
          </p:cNvPr>
          <p:cNvSpPr txBox="1"/>
          <p:nvPr/>
        </p:nvSpPr>
        <p:spPr>
          <a:xfrm>
            <a:off x="7763934" y="2101020"/>
            <a:ext cx="3941233" cy="4401205"/>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parameters of mixed hydrogen and helium plasma were found to be similar to those of pure hydrogen plasma both with and without a magnetic field in QSPA-M</a:t>
            </a:r>
          </a:p>
          <a:p>
            <a:pPr algn="just"/>
            <a:r>
              <a:rPr lang="en-US" sz="2000" dirty="0">
                <a:solidFill>
                  <a:srgbClr val="7030A0"/>
                </a:solidFill>
                <a:latin typeface="Arial" panose="020B0604020202020204" pitchFamily="34" charset="0"/>
                <a:ea typeface="Calibri" panose="020F0502020204030204" pitchFamily="34" charset="0"/>
                <a:cs typeface="Arial" panose="020B0604020202020204" pitchFamily="34" charset="0"/>
              </a:rPr>
              <a:t>The influence of </a:t>
            </a:r>
            <a:r>
              <a:rPr lang="en-US" sz="2000" dirty="0" err="1">
                <a:solidFill>
                  <a:srgbClr val="7030A0"/>
                </a:solidFill>
                <a:latin typeface="Arial" panose="020B0604020202020204" pitchFamily="34" charset="0"/>
                <a:ea typeface="Calibri" panose="020F0502020204030204" pitchFamily="34" charset="0"/>
                <a:cs typeface="Arial" panose="020B0604020202020204" pitchFamily="34" charset="0"/>
              </a:rPr>
              <a:t>H&amp;He</a:t>
            </a:r>
            <a:r>
              <a:rPr lang="en-US" sz="2000" dirty="0">
                <a:solidFill>
                  <a:srgbClr val="7030A0"/>
                </a:solidFill>
                <a:latin typeface="Arial" panose="020B0604020202020204" pitchFamily="34" charset="0"/>
                <a:ea typeface="Calibri" panose="020F0502020204030204" pitchFamily="34" charset="0"/>
                <a:cs typeface="Arial" panose="020B0604020202020204" pitchFamily="34" charset="0"/>
              </a:rPr>
              <a:t> plasma on tungsten is found to be similar  to pure hydrogen exposures, at least for small fluences</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a:solidFill>
                  <a:srgbClr val="7030A0"/>
                </a:solidFill>
                <a:latin typeface="Arial" panose="020B0604020202020204" pitchFamily="34" charset="0"/>
                <a:ea typeface="Calibri" panose="020F0502020204030204" pitchFamily="34" charset="0"/>
                <a:cs typeface="Arial" panose="020B0604020202020204" pitchFamily="34" charset="0"/>
              </a:rPr>
              <a:t>The paper was published in journal </a:t>
            </a:r>
            <a:r>
              <a:rPr lang="en-US" sz="2000" dirty="0">
                <a:solidFill>
                  <a:srgbClr val="7030A0"/>
                </a:solidFill>
                <a:latin typeface="Arial" panose="020B0604020202020204" pitchFamily="34" charset="0"/>
                <a:cs typeface="Arial" panose="020B0604020202020204" pitchFamily="34" charset="0"/>
              </a:rPr>
              <a:t>Problems of Atomic Science and Technology. 2023. №1(143) p. 63).</a:t>
            </a:r>
          </a:p>
        </p:txBody>
      </p:sp>
      <p:sp>
        <p:nvSpPr>
          <p:cNvPr id="15" name="TextBox 14">
            <a:extLst>
              <a:ext uri="{FF2B5EF4-FFF2-40B4-BE49-F238E27FC236}">
                <a16:creationId xmlns:a16="http://schemas.microsoft.com/office/drawing/2014/main" id="{027434E6-693B-D797-4EF6-553CEA02CD87}"/>
              </a:ext>
            </a:extLst>
          </p:cNvPr>
          <p:cNvSpPr txBox="1"/>
          <p:nvPr/>
        </p:nvSpPr>
        <p:spPr>
          <a:xfrm>
            <a:off x="66676" y="777582"/>
            <a:ext cx="12058651" cy="1323439"/>
          </a:xfrm>
          <a:prstGeom prst="rect">
            <a:avLst/>
          </a:prstGeom>
          <a:noFill/>
        </p:spPr>
        <p:txBody>
          <a:bodyPr wrap="square">
            <a:spAutoFit/>
          </a:bodyPr>
          <a:lstStyle/>
          <a:p>
            <a:pPr marL="342891" indent="-342891" algn="just">
              <a:buFont typeface="Arial" panose="020B0604020202020204" pitchFamily="34" charset="0"/>
              <a:buChar char="•"/>
            </a:pPr>
            <a:r>
              <a:rPr lang="en-US" sz="2000" dirty="0">
                <a:latin typeface="Arial" panose="020B0604020202020204" pitchFamily="34" charset="0"/>
                <a:cs typeface="Arial" panose="020B0604020202020204" pitchFamily="34" charset="0"/>
              </a:rPr>
              <a:t>Unfortunately, QSPA experiments were affected by the war in Ukraine. </a:t>
            </a:r>
            <a:endParaRPr lang="uk-UA" sz="2000" dirty="0">
              <a:latin typeface="Arial" panose="020B0604020202020204" pitchFamily="34" charset="0"/>
              <a:cs typeface="Arial" panose="020B0604020202020204" pitchFamily="34" charset="0"/>
            </a:endParaRPr>
          </a:p>
          <a:p>
            <a:pPr marL="342891" indent="-342891" algn="just">
              <a:buFont typeface="Arial" panose="020B0604020202020204" pitchFamily="34" charset="0"/>
              <a:buChar char="•"/>
            </a:pPr>
            <a:r>
              <a:rPr lang="en-US" sz="2000" dirty="0">
                <a:latin typeface="Arial" panose="020B0604020202020204" pitchFamily="34" charset="0"/>
                <a:cs typeface="Arial" panose="020B0604020202020204" pitchFamily="34" charset="0"/>
              </a:rPr>
              <a:t>First results of the studies of the parameters of plasma streams generated by the QSPA-M using mixed hydrogen (95 %) and helium (5 %) gases as a plasma-forming substance in the accelerating channel were obtained.</a:t>
            </a:r>
          </a:p>
        </p:txBody>
      </p:sp>
      <p:pic>
        <p:nvPicPr>
          <p:cNvPr id="10" name="Объект 4">
            <a:extLst>
              <a:ext uri="{FF2B5EF4-FFF2-40B4-BE49-F238E27FC236}">
                <a16:creationId xmlns:a16="http://schemas.microsoft.com/office/drawing/2014/main" id="{8EF9B94F-4AE6-58CA-D444-F50B54DD03B4}"/>
              </a:ext>
            </a:extLst>
          </p:cNvPr>
          <p:cNvPicPr>
            <a:picLocks noChangeAspect="1"/>
          </p:cNvPicPr>
          <p:nvPr/>
        </p:nvPicPr>
        <p:blipFill>
          <a:blip r:embed="rId3"/>
          <a:stretch>
            <a:fillRect/>
          </a:stretch>
        </p:blipFill>
        <p:spPr>
          <a:xfrm>
            <a:off x="305537" y="2329500"/>
            <a:ext cx="3497563" cy="2796155"/>
          </a:xfrm>
          <a:prstGeom prst="rect">
            <a:avLst/>
          </a:prstGeom>
        </p:spPr>
      </p:pic>
    </p:spTree>
    <p:extLst>
      <p:ext uri="{BB962C8B-B14F-4D97-AF65-F5344CB8AC3E}">
        <p14:creationId xmlns:p14="http://schemas.microsoft.com/office/powerpoint/2010/main" val="3824234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F78B0-ED8E-2636-6F5F-DF5C8D04D1F7}"/>
              </a:ext>
            </a:extLst>
          </p:cNvPr>
          <p:cNvSpPr>
            <a:spLocks noGrp="1"/>
          </p:cNvSpPr>
          <p:nvPr>
            <p:ph type="title"/>
          </p:nvPr>
        </p:nvSpPr>
        <p:spPr/>
        <p:txBody>
          <a:bodyPr/>
          <a:lstStyle/>
          <a:p>
            <a:r>
              <a:rPr lang="en-GB" dirty="0"/>
              <a:t>SPA– 2023 / 2024 - Overview</a:t>
            </a:r>
          </a:p>
        </p:txBody>
      </p:sp>
      <p:graphicFrame>
        <p:nvGraphicFramePr>
          <p:cNvPr id="5" name="Tabelle 4">
            <a:extLst>
              <a:ext uri="{FF2B5EF4-FFF2-40B4-BE49-F238E27FC236}">
                <a16:creationId xmlns:a16="http://schemas.microsoft.com/office/drawing/2014/main" id="{B8C733CC-8718-0EC2-7262-5E4F8D4524DA}"/>
              </a:ext>
            </a:extLst>
          </p:cNvPr>
          <p:cNvGraphicFramePr>
            <a:graphicFrameLocks noGrp="1"/>
          </p:cNvGraphicFramePr>
          <p:nvPr/>
        </p:nvGraphicFramePr>
        <p:xfrm>
          <a:off x="335361" y="1604797"/>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1690098323"/>
                    </a:ext>
                  </a:extLst>
                </a:gridCol>
              </a:tblGrid>
              <a:tr h="772160">
                <a:tc>
                  <a:txBody>
                    <a:bodyPr/>
                    <a:lstStyle/>
                    <a:p>
                      <a:pPr>
                        <a:lnSpc>
                          <a:spcPct val="115000"/>
                        </a:lnSpc>
                        <a:spcAft>
                          <a:spcPts val="600"/>
                        </a:spcAft>
                      </a:pPr>
                      <a:r>
                        <a:rPr lang="en-US" sz="1500" dirty="0">
                          <a:effectLst/>
                        </a:rPr>
                        <a:t>SP A.1 Synergistic Load Studies of Plasma-Facing Materials for ITER &amp; DEMO</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879778627"/>
                  </a:ext>
                </a:extLst>
              </a:tr>
            </a:tbl>
          </a:graphicData>
        </a:graphic>
      </p:graphicFrame>
      <p:graphicFrame>
        <p:nvGraphicFramePr>
          <p:cNvPr id="6" name="Tabelle 5">
            <a:extLst>
              <a:ext uri="{FF2B5EF4-FFF2-40B4-BE49-F238E27FC236}">
                <a16:creationId xmlns:a16="http://schemas.microsoft.com/office/drawing/2014/main" id="{012E8F0E-8F27-6D5F-8B73-88E9932C49FD}"/>
              </a:ext>
            </a:extLst>
          </p:cNvPr>
          <p:cNvGraphicFramePr>
            <a:graphicFrameLocks noGrp="1"/>
          </p:cNvGraphicFramePr>
          <p:nvPr/>
        </p:nvGraphicFramePr>
        <p:xfrm>
          <a:off x="335361" y="2493326"/>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3504066188"/>
                    </a:ext>
                  </a:extLst>
                </a:gridCol>
              </a:tblGrid>
              <a:tr h="755989">
                <a:tc>
                  <a:txBody>
                    <a:bodyPr/>
                    <a:lstStyle/>
                    <a:p>
                      <a:pPr>
                        <a:lnSpc>
                          <a:spcPct val="115000"/>
                        </a:lnSpc>
                        <a:spcAft>
                          <a:spcPts val="600"/>
                        </a:spcAft>
                      </a:pPr>
                      <a:r>
                        <a:rPr lang="en-US" sz="1500" dirty="0">
                          <a:effectLst/>
                        </a:rPr>
                        <a:t>SP A.2 High Particle Fluence Exposures of Plasma-Facing Components for ITER</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1797231575"/>
                  </a:ext>
                </a:extLst>
              </a:tr>
            </a:tbl>
          </a:graphicData>
        </a:graphic>
      </p:graphicFrame>
      <p:graphicFrame>
        <p:nvGraphicFramePr>
          <p:cNvPr id="7" name="Tabelle 6">
            <a:extLst>
              <a:ext uri="{FF2B5EF4-FFF2-40B4-BE49-F238E27FC236}">
                <a16:creationId xmlns:a16="http://schemas.microsoft.com/office/drawing/2014/main" id="{3FA1B900-83BD-8D32-AC86-A085ED83FE6F}"/>
              </a:ext>
            </a:extLst>
          </p:cNvPr>
          <p:cNvGraphicFramePr>
            <a:graphicFrameLocks noGrp="1"/>
          </p:cNvGraphicFramePr>
          <p:nvPr/>
        </p:nvGraphicFramePr>
        <p:xfrm>
          <a:off x="335361" y="3357422"/>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3025144535"/>
                    </a:ext>
                  </a:extLst>
                </a:gridCol>
              </a:tblGrid>
              <a:tr h="755989">
                <a:tc>
                  <a:txBody>
                    <a:bodyPr/>
                    <a:lstStyle/>
                    <a:p>
                      <a:pPr>
                        <a:lnSpc>
                          <a:spcPct val="115000"/>
                        </a:lnSpc>
                        <a:spcAft>
                          <a:spcPts val="600"/>
                        </a:spcAft>
                      </a:pPr>
                      <a:r>
                        <a:rPr lang="en-US" sz="1500" dirty="0">
                          <a:effectLst/>
                        </a:rPr>
                        <a:t>SP A.3 Advanced Materials under thermo-mechanical and plasma loads</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3350030702"/>
                  </a:ext>
                </a:extLst>
              </a:tr>
            </a:tbl>
          </a:graphicData>
        </a:graphic>
      </p:graphicFrame>
      <p:graphicFrame>
        <p:nvGraphicFramePr>
          <p:cNvPr id="8" name="Tabelle 7">
            <a:extLst>
              <a:ext uri="{FF2B5EF4-FFF2-40B4-BE49-F238E27FC236}">
                <a16:creationId xmlns:a16="http://schemas.microsoft.com/office/drawing/2014/main" id="{644FCDC3-ED5F-E95C-F6A0-CA30C226F668}"/>
              </a:ext>
            </a:extLst>
          </p:cNvPr>
          <p:cNvGraphicFramePr>
            <a:graphicFrameLocks noGrp="1"/>
          </p:cNvGraphicFramePr>
          <p:nvPr/>
        </p:nvGraphicFramePr>
        <p:xfrm>
          <a:off x="335361" y="4219662"/>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2067904741"/>
                    </a:ext>
                  </a:extLst>
                </a:gridCol>
              </a:tblGrid>
              <a:tr h="755989">
                <a:tc>
                  <a:txBody>
                    <a:bodyPr/>
                    <a:lstStyle/>
                    <a:p>
                      <a:pPr>
                        <a:lnSpc>
                          <a:spcPct val="115000"/>
                        </a:lnSpc>
                        <a:spcAft>
                          <a:spcPts val="600"/>
                        </a:spcAft>
                      </a:pPr>
                      <a:r>
                        <a:rPr lang="en-US" sz="1500" dirty="0">
                          <a:effectLst/>
                        </a:rPr>
                        <a:t>SP A.4 High Temperature performance of </a:t>
                      </a:r>
                      <a:r>
                        <a:rPr lang="en-US" sz="1500" dirty="0" err="1">
                          <a:effectLst/>
                        </a:rPr>
                        <a:t>Armour</a:t>
                      </a:r>
                      <a:r>
                        <a:rPr lang="en-US" sz="1500" dirty="0">
                          <a:effectLst/>
                        </a:rPr>
                        <a:t> Materials: Recrystallization and Melting</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58008875"/>
                  </a:ext>
                </a:extLst>
              </a:tr>
            </a:tbl>
          </a:graphicData>
        </a:graphic>
      </p:graphicFrame>
      <p:sp>
        <p:nvSpPr>
          <p:cNvPr id="9" name="Rechteck 8">
            <a:extLst>
              <a:ext uri="{FF2B5EF4-FFF2-40B4-BE49-F238E27FC236}">
                <a16:creationId xmlns:a16="http://schemas.microsoft.com/office/drawing/2014/main" id="{51B7B036-B21B-2285-748F-47F594A6167E}"/>
              </a:ext>
            </a:extLst>
          </p:cNvPr>
          <p:cNvSpPr/>
          <p:nvPr/>
        </p:nvSpPr>
        <p:spPr>
          <a:xfrm>
            <a:off x="239350" y="5661829"/>
            <a:ext cx="3936437" cy="646331"/>
          </a:xfrm>
          <a:prstGeom prst="rect">
            <a:avLst/>
          </a:prstGeom>
        </p:spPr>
        <p:txBody>
          <a:bodyPr wrap="square">
            <a:spAutoFit/>
          </a:bodyPr>
          <a:lstStyle/>
          <a:p>
            <a:r>
              <a:rPr lang="en-US" dirty="0">
                <a:latin typeface="Calibri" panose="020F0502020204030204" pitchFamily="34" charset="0"/>
                <a:ea typeface="SimSun" panose="02010600030101010101" pitchFamily="2" charset="-122"/>
                <a:cs typeface="Arial" panose="020B0604020202020204" pitchFamily="34" charset="0"/>
              </a:rPr>
              <a:t>Participants: CEA, CIEMAT, DIFFER, DTU, FZJ, JSI, KIPT, LPP-ERM-KMS, MPG, VR, </a:t>
            </a:r>
            <a:endParaRPr lang="de-DE" dirty="0"/>
          </a:p>
        </p:txBody>
      </p:sp>
      <p:sp>
        <p:nvSpPr>
          <p:cNvPr id="10" name="Textfeld 9">
            <a:extLst>
              <a:ext uri="{FF2B5EF4-FFF2-40B4-BE49-F238E27FC236}">
                <a16:creationId xmlns:a16="http://schemas.microsoft.com/office/drawing/2014/main" id="{D9CBC6CE-D9D0-5EF8-847C-35DB1A44E032}"/>
              </a:ext>
            </a:extLst>
          </p:cNvPr>
          <p:cNvSpPr txBox="1"/>
          <p:nvPr/>
        </p:nvSpPr>
        <p:spPr>
          <a:xfrm>
            <a:off x="3695733" y="1253050"/>
            <a:ext cx="3264363" cy="4156138"/>
          </a:xfrm>
          <a:prstGeom prst="rect">
            <a:avLst/>
          </a:prstGeom>
          <a:solidFill>
            <a:schemeClr val="bg1">
              <a:lumMod val="95000"/>
            </a:schemeClr>
          </a:solidFill>
          <a:ln w="38100">
            <a:solidFill>
              <a:srgbClr val="00B0F0"/>
            </a:solidFill>
          </a:ln>
        </p:spPr>
        <p:txBody>
          <a:bodyPr wrap="square" rtlCol="0">
            <a:spAutoFit/>
          </a:bodyPr>
          <a:lstStyle/>
          <a:p>
            <a:pPr marL="380990" indent="-380990">
              <a:buFont typeface="Wingdings" panose="05000000000000000000" pitchFamily="2" charset="2"/>
              <a:buChar char="§"/>
            </a:pPr>
            <a:r>
              <a:rPr lang="en-GB" sz="1467" dirty="0"/>
              <a:t>Focus on damage evolution of ITER-like MBs</a:t>
            </a:r>
          </a:p>
          <a:p>
            <a:r>
              <a:rPr lang="en-GB" sz="1467" dirty="0"/>
              <a:t>      (including WEST MBs)</a:t>
            </a:r>
          </a:p>
          <a:p>
            <a:pPr marL="380990" indent="-380990">
              <a:buFont typeface="Wingdings" panose="05000000000000000000" pitchFamily="2" charset="2"/>
              <a:buChar char="§"/>
            </a:pPr>
            <a:r>
              <a:rPr lang="en-GB" sz="1467" dirty="0" err="1"/>
              <a:t>Recrystallisation</a:t>
            </a:r>
            <a:r>
              <a:rPr lang="en-GB" sz="1467" dirty="0"/>
              <a:t> evolution in W (incl. modelling)</a:t>
            </a:r>
          </a:p>
          <a:p>
            <a:pPr marL="380990" indent="-380990">
              <a:buFont typeface="Wingdings" panose="05000000000000000000" pitchFamily="2" charset="2"/>
              <a:buChar char="§"/>
            </a:pPr>
            <a:r>
              <a:rPr lang="en-GB" sz="1467" dirty="0"/>
              <a:t>Focus on ITER-like MBs testing under multiple seeding, species, ELMs, and He</a:t>
            </a:r>
          </a:p>
          <a:p>
            <a:pPr marL="380990" indent="-380990">
              <a:buFont typeface="Wingdings" panose="05000000000000000000" pitchFamily="2" charset="2"/>
              <a:buChar char="§"/>
            </a:pPr>
            <a:r>
              <a:rPr lang="en-GB" sz="1467" dirty="0"/>
              <a:t>Plasma qualification of new materials for DEMO and other toroidal facilities (e.g. W7-X)</a:t>
            </a:r>
          </a:p>
          <a:p>
            <a:pPr marL="380990" indent="-380990">
              <a:buFont typeface="Wingdings" panose="05000000000000000000" pitchFamily="2" charset="2"/>
              <a:buChar char="§"/>
            </a:pPr>
            <a:r>
              <a:rPr lang="en-GB" sz="1467" dirty="0"/>
              <a:t>Disruption-like loading for DEMO (incl. OLMAT)</a:t>
            </a:r>
          </a:p>
          <a:p>
            <a:pPr marL="380990" indent="-380990">
              <a:buFont typeface="Wingdings" panose="05000000000000000000" pitchFamily="2" charset="2"/>
              <a:buChar char="§"/>
            </a:pPr>
            <a:endParaRPr lang="en-GB" sz="1467" dirty="0"/>
          </a:p>
          <a:p>
            <a:pPr marL="380990" indent="-380990">
              <a:buFont typeface="Wingdings" panose="05000000000000000000" pitchFamily="2" charset="2"/>
              <a:buChar char="§"/>
            </a:pPr>
            <a:r>
              <a:rPr lang="en-GB" sz="1467" i="1" dirty="0"/>
              <a:t>Melting of MBs =&gt; MEMETO modelling)</a:t>
            </a:r>
          </a:p>
          <a:p>
            <a:pPr marL="380990" indent="-380990">
              <a:buFont typeface="Wingdings" panose="05000000000000000000" pitchFamily="2" charset="2"/>
              <a:buChar char="§"/>
            </a:pPr>
            <a:r>
              <a:rPr lang="en-GB" sz="1467" i="1" dirty="0">
                <a:solidFill>
                  <a:srgbClr val="FF0000"/>
                </a:solidFill>
              </a:rPr>
              <a:t>KIPT as possible during </a:t>
            </a:r>
            <a:r>
              <a:rPr lang="en-GB" sz="1467" i="1" dirty="0" err="1">
                <a:solidFill>
                  <a:srgbClr val="FF0000"/>
                </a:solidFill>
              </a:rPr>
              <a:t>cicumstances</a:t>
            </a:r>
            <a:endParaRPr lang="en-GB" sz="1467" i="1" dirty="0">
              <a:solidFill>
                <a:srgbClr val="FF0000"/>
              </a:solidFill>
            </a:endParaRPr>
          </a:p>
        </p:txBody>
      </p:sp>
      <p:graphicFrame>
        <p:nvGraphicFramePr>
          <p:cNvPr id="4" name="Tabelle 3">
            <a:extLst>
              <a:ext uri="{FF2B5EF4-FFF2-40B4-BE49-F238E27FC236}">
                <a16:creationId xmlns:a16="http://schemas.microsoft.com/office/drawing/2014/main" id="{19D8F081-00E2-E7F3-CF9C-25F52993F771}"/>
              </a:ext>
            </a:extLst>
          </p:cNvPr>
          <p:cNvGraphicFramePr>
            <a:graphicFrameLocks noGrp="1"/>
          </p:cNvGraphicFramePr>
          <p:nvPr/>
        </p:nvGraphicFramePr>
        <p:xfrm>
          <a:off x="7380298" y="1319825"/>
          <a:ext cx="4496791" cy="4075191"/>
        </p:xfrm>
        <a:graphic>
          <a:graphicData uri="http://schemas.openxmlformats.org/drawingml/2006/table">
            <a:tbl>
              <a:tblPr firstRow="1" firstCol="1" bandRow="1">
                <a:tableStyleId>{5C22544A-7EE6-4342-B048-85BDC9FD1C3A}</a:tableStyleId>
              </a:tblPr>
              <a:tblGrid>
                <a:gridCol w="4496791">
                  <a:extLst>
                    <a:ext uri="{9D8B030D-6E8A-4147-A177-3AD203B41FA5}">
                      <a16:colId xmlns:a16="http://schemas.microsoft.com/office/drawing/2014/main" val="385938157"/>
                    </a:ext>
                  </a:extLst>
                </a:gridCol>
              </a:tblGrid>
              <a:tr h="1290272">
                <a:tc>
                  <a:txBody>
                    <a:bodyPr/>
                    <a:lstStyle/>
                    <a:p>
                      <a:pPr>
                        <a:lnSpc>
                          <a:spcPct val="115000"/>
                        </a:lnSpc>
                        <a:spcAft>
                          <a:spcPts val="300"/>
                        </a:spcAft>
                      </a:pPr>
                      <a:r>
                        <a:rPr lang="en-GB" sz="1200" dirty="0">
                          <a:effectLst/>
                        </a:rPr>
                        <a:t>Viability of advanced plasma-facing materials for DEMO-assessed including prototype materials such as W VPS on steel (with WPBB). Lifetime assessment linked to WEST, MAGNUM-PSI, GLADIS and JUDITH testing. (DEMO)</a:t>
                      </a:r>
                      <a:endParaRPr lang="de-DE" sz="1200" dirty="0">
                        <a:effectLst/>
                        <a:latin typeface="Calibri" panose="020F0502020204030204" pitchFamily="34" charset="0"/>
                        <a:ea typeface="SimSun" panose="02010600030101010101" pitchFamily="2" charset="-122"/>
                        <a:cs typeface="Arial" panose="020B0604020202020204" pitchFamily="34" charset="0"/>
                      </a:endParaRPr>
                    </a:p>
                  </a:txBody>
                  <a:tcPr marL="77257" marR="77257" marT="0" marB="0"/>
                </a:tc>
                <a:extLst>
                  <a:ext uri="{0D108BD9-81ED-4DB2-BD59-A6C34878D82A}">
                    <a16:rowId xmlns:a16="http://schemas.microsoft.com/office/drawing/2014/main" val="462075556"/>
                  </a:ext>
                </a:extLst>
              </a:tr>
              <a:tr h="1073093">
                <a:tc>
                  <a:txBody>
                    <a:bodyPr/>
                    <a:lstStyle/>
                    <a:p>
                      <a:pPr>
                        <a:lnSpc>
                          <a:spcPct val="115000"/>
                        </a:lnSpc>
                        <a:spcAft>
                          <a:spcPts val="300"/>
                        </a:spcAft>
                      </a:pPr>
                      <a:r>
                        <a:rPr lang="en-GB" sz="1200" dirty="0">
                          <a:effectLst/>
                        </a:rPr>
                        <a:t>Characterisation of exposed WEST W-PFCs regarding recrystallization and damage. Further studies on material recrystallization physics incl. µ-CT studies (ITER).</a:t>
                      </a:r>
                      <a:endParaRPr lang="de-DE" sz="1200" dirty="0">
                        <a:effectLst/>
                        <a:latin typeface="Calibri" panose="020F0502020204030204" pitchFamily="34" charset="0"/>
                        <a:ea typeface="SimSun" panose="02010600030101010101" pitchFamily="2" charset="-122"/>
                        <a:cs typeface="Arial" panose="020B0604020202020204" pitchFamily="34" charset="0"/>
                      </a:endParaRPr>
                    </a:p>
                  </a:txBody>
                  <a:tcPr marL="77257" marR="77257" marT="0" marB="0"/>
                </a:tc>
                <a:extLst>
                  <a:ext uri="{0D108BD9-81ED-4DB2-BD59-A6C34878D82A}">
                    <a16:rowId xmlns:a16="http://schemas.microsoft.com/office/drawing/2014/main" val="3334051406"/>
                  </a:ext>
                </a:extLst>
              </a:tr>
              <a:tr h="855913">
                <a:tc>
                  <a:txBody>
                    <a:bodyPr/>
                    <a:lstStyle/>
                    <a:p>
                      <a:pPr>
                        <a:lnSpc>
                          <a:spcPct val="115000"/>
                        </a:lnSpc>
                        <a:spcAft>
                          <a:spcPts val="300"/>
                        </a:spcAft>
                      </a:pPr>
                      <a:r>
                        <a:rPr lang="en-GB" sz="1200" dirty="0">
                          <a:effectLst/>
                        </a:rPr>
                        <a:t>Exposure of DEMO baseline W mono-blocks (from WPDIV) in MAGNUM-PSI at high plasms fluence and mixed seeding species (DEMO)</a:t>
                      </a:r>
                      <a:endParaRPr lang="de-DE" sz="1200" dirty="0">
                        <a:effectLst/>
                        <a:latin typeface="Calibri" panose="020F0502020204030204" pitchFamily="34" charset="0"/>
                        <a:ea typeface="SimSun" panose="02010600030101010101" pitchFamily="2" charset="-122"/>
                        <a:cs typeface="Arial" panose="020B0604020202020204" pitchFamily="34" charset="0"/>
                      </a:endParaRPr>
                    </a:p>
                  </a:txBody>
                  <a:tcPr marL="77257" marR="77257" marT="0" marB="0"/>
                </a:tc>
                <a:extLst>
                  <a:ext uri="{0D108BD9-81ED-4DB2-BD59-A6C34878D82A}">
                    <a16:rowId xmlns:a16="http://schemas.microsoft.com/office/drawing/2014/main" val="3855276412"/>
                  </a:ext>
                </a:extLst>
              </a:tr>
              <a:tr h="855913">
                <a:tc>
                  <a:txBody>
                    <a:bodyPr/>
                    <a:lstStyle/>
                    <a:p>
                      <a:pPr>
                        <a:lnSpc>
                          <a:spcPct val="115000"/>
                        </a:lnSpc>
                        <a:spcAft>
                          <a:spcPts val="300"/>
                        </a:spcAft>
                      </a:pPr>
                      <a:r>
                        <a:rPr lang="en-GB" sz="1200" dirty="0">
                          <a:effectLst/>
                        </a:rPr>
                        <a:t>Benchmark of MEMOS-U and new MEMENTO code with W melt experiments in ASDEX Upgrade and WEST (with WPTE). (ITER+DEMO)</a:t>
                      </a:r>
                      <a:endParaRPr lang="de-DE" sz="1200" dirty="0">
                        <a:effectLst/>
                        <a:latin typeface="Calibri" panose="020F0502020204030204" pitchFamily="34" charset="0"/>
                        <a:ea typeface="SimSun" panose="02010600030101010101" pitchFamily="2" charset="-122"/>
                        <a:cs typeface="Arial" panose="020B0604020202020204" pitchFamily="34" charset="0"/>
                      </a:endParaRPr>
                    </a:p>
                  </a:txBody>
                  <a:tcPr marL="77257" marR="77257" marT="0" marB="0"/>
                </a:tc>
                <a:extLst>
                  <a:ext uri="{0D108BD9-81ED-4DB2-BD59-A6C34878D82A}">
                    <a16:rowId xmlns:a16="http://schemas.microsoft.com/office/drawing/2014/main" val="3238116757"/>
                  </a:ext>
                </a:extLst>
              </a:tr>
            </a:tbl>
          </a:graphicData>
        </a:graphic>
      </p:graphicFrame>
      <p:sp>
        <p:nvSpPr>
          <p:cNvPr id="12" name="Textfeld 11">
            <a:extLst>
              <a:ext uri="{FF2B5EF4-FFF2-40B4-BE49-F238E27FC236}">
                <a16:creationId xmlns:a16="http://schemas.microsoft.com/office/drawing/2014/main" id="{78958B9B-217E-2907-31BB-A0699BD4E65E}"/>
              </a:ext>
            </a:extLst>
          </p:cNvPr>
          <p:cNvSpPr txBox="1"/>
          <p:nvPr/>
        </p:nvSpPr>
        <p:spPr>
          <a:xfrm>
            <a:off x="5519936" y="6117300"/>
            <a:ext cx="4660058" cy="461665"/>
          </a:xfrm>
          <a:prstGeom prst="rect">
            <a:avLst/>
          </a:prstGeom>
          <a:noFill/>
        </p:spPr>
        <p:txBody>
          <a:bodyPr wrap="none" rtlCol="0">
            <a:spAutoFit/>
          </a:bodyPr>
          <a:lstStyle/>
          <a:p>
            <a:r>
              <a:rPr lang="en-GB" sz="2400" dirty="0"/>
              <a:t>Strong Link to ITPA </a:t>
            </a:r>
            <a:r>
              <a:rPr lang="en-GB" sz="2400" dirty="0" err="1"/>
              <a:t>DivSOL</a:t>
            </a:r>
            <a:r>
              <a:rPr lang="en-GB" sz="2400" dirty="0"/>
              <a:t> – DSOl44</a:t>
            </a:r>
          </a:p>
        </p:txBody>
      </p:sp>
    </p:spTree>
    <p:extLst>
      <p:ext uri="{BB962C8B-B14F-4D97-AF65-F5344CB8AC3E}">
        <p14:creationId xmlns:p14="http://schemas.microsoft.com/office/powerpoint/2010/main" val="2770586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 Analysis of Material behavior e.g. under Plasma and heat loading ….. (FZJ)</a:t>
            </a:r>
            <a:endParaRPr lang="de-DE" dirty="0"/>
          </a:p>
        </p:txBody>
      </p:sp>
      <p:sp>
        <p:nvSpPr>
          <p:cNvPr id="4" name="Fußzeilenplatzhalter 3"/>
          <p:cNvSpPr>
            <a:spLocks noGrp="1"/>
          </p:cNvSpPr>
          <p:nvPr>
            <p:ph type="ftr" sz="quarter" idx="11"/>
          </p:nvPr>
        </p:nvSpPr>
        <p:spPr>
          <a:xfrm>
            <a:off x="825624" y="6555770"/>
            <a:ext cx="3470176" cy="329614"/>
          </a:xfrm>
        </p:spPr>
        <p:txBody>
          <a:bodyPr/>
          <a:lstStyle/>
          <a:p>
            <a:r>
              <a:rPr lang="en-GB"/>
              <a:t>| WPPWIE Project Reporting  | January 2024 | Page </a:t>
            </a:r>
            <a:fld id="{6A6D9FA1-99C7-4910-8E32-B85D378B0060}" type="slidenum">
              <a:rPr lang="en-GB" smtClean="0"/>
              <a:pPr/>
              <a:t>20</a:t>
            </a:fld>
            <a:endParaRPr lang="en-GB" dirty="0"/>
          </a:p>
        </p:txBody>
      </p:sp>
      <p:sp>
        <p:nvSpPr>
          <p:cNvPr id="8" name="Textfeld 7"/>
          <p:cNvSpPr txBox="1"/>
          <p:nvPr/>
        </p:nvSpPr>
        <p:spPr>
          <a:xfrm>
            <a:off x="143340" y="5602483"/>
            <a:ext cx="6720747" cy="1000467"/>
          </a:xfrm>
          <a:prstGeom prst="rect">
            <a:avLst/>
          </a:prstGeom>
          <a:solidFill>
            <a:srgbClr val="E3E3E3"/>
          </a:solidFill>
          <a:ln w="12700">
            <a:solidFill>
              <a:schemeClr val="tx1"/>
            </a:solidFill>
          </a:ln>
        </p:spPr>
        <p:txBody>
          <a:bodyPr wrap="square" rtlCol="0">
            <a:spAutoFit/>
          </a:bodyPr>
          <a:lstStyle/>
          <a:p>
            <a:pPr defTabSz="1219140">
              <a:lnSpc>
                <a:spcPct val="113000"/>
              </a:lnSpc>
            </a:pPr>
            <a:r>
              <a:rPr lang="en-US" sz="1333" dirty="0">
                <a:solidFill>
                  <a:prstClr val="black"/>
                </a:solidFill>
                <a:latin typeface="Arial" panose="020B0604020202020204" pitchFamily="34" charset="0"/>
                <a:cs typeface="Arial" panose="020B0604020202020204" pitchFamily="34" charset="0"/>
              </a:rPr>
              <a:t>Deliverable: PWIE-SP A.3.T-T003-D001</a:t>
            </a:r>
            <a:endParaRPr lang="en-US" sz="1333" i="1" dirty="0">
              <a:solidFill>
                <a:srgbClr val="FF0000"/>
              </a:solidFill>
              <a:latin typeface="Arial" panose="020B0604020202020204" pitchFamily="34" charset="0"/>
              <a:cs typeface="Arial" panose="020B0604020202020204" pitchFamily="34" charset="0"/>
            </a:endParaRPr>
          </a:p>
          <a:p>
            <a:pPr defTabSz="1219140">
              <a:lnSpc>
                <a:spcPct val="113000"/>
              </a:lnSpc>
            </a:pPr>
            <a:r>
              <a:rPr lang="en-US" sz="1333" dirty="0">
                <a:solidFill>
                  <a:prstClr val="black"/>
                </a:solidFill>
                <a:latin typeface="Arial" panose="020B0604020202020204" pitchFamily="34" charset="0"/>
                <a:cs typeface="Arial" panose="020B0604020202020204" pitchFamily="34" charset="0"/>
              </a:rPr>
              <a:t>Status: </a:t>
            </a:r>
            <a:r>
              <a:rPr lang="en-US" sz="1333" i="1" dirty="0">
                <a:solidFill>
                  <a:srgbClr val="00B050"/>
                </a:solidFill>
                <a:latin typeface="Arial" panose="020B0604020202020204" pitchFamily="34" charset="0"/>
                <a:cs typeface="Arial" panose="020B0604020202020204" pitchFamily="34" charset="0"/>
              </a:rPr>
              <a:t>Completed</a:t>
            </a:r>
          </a:p>
          <a:p>
            <a:pPr defTabSz="1219140">
              <a:lnSpc>
                <a:spcPct val="113000"/>
              </a:lnSpc>
            </a:pPr>
            <a:r>
              <a:rPr lang="en-US" sz="1333" dirty="0">
                <a:solidFill>
                  <a:prstClr val="black"/>
                </a:solidFill>
                <a:latin typeface="Arial" panose="020B0604020202020204" pitchFamily="34" charset="0"/>
                <a:cs typeface="Arial" panose="020B0604020202020204" pitchFamily="34" charset="0"/>
              </a:rPr>
              <a:t>Facilities: </a:t>
            </a:r>
            <a:r>
              <a:rPr lang="en-US" sz="1333" i="1" dirty="0">
                <a:solidFill>
                  <a:srgbClr val="FF0000"/>
                </a:solidFill>
                <a:latin typeface="Arial" panose="020B0604020202020204" pitchFamily="34" charset="0"/>
                <a:cs typeface="Arial" panose="020B0604020202020204" pitchFamily="34" charset="0"/>
              </a:rPr>
              <a:t>JUDITH 2 / PSI-2 </a:t>
            </a:r>
            <a:r>
              <a:rPr lang="en-US" sz="1333" dirty="0">
                <a:solidFill>
                  <a:prstClr val="black"/>
                </a:solidFill>
                <a:latin typeface="Arial" panose="020B0604020202020204" pitchFamily="34" charset="0"/>
                <a:cs typeface="Arial" panose="020B0604020202020204" pitchFamily="34" charset="0"/>
              </a:rPr>
              <a:t>or Modelling</a:t>
            </a:r>
            <a:r>
              <a:rPr lang="en-US" sz="1333" dirty="0">
                <a:latin typeface="Arial" panose="020B0604020202020204" pitchFamily="34" charset="0"/>
                <a:cs typeface="Arial" panose="020B0604020202020204" pitchFamily="34" charset="0"/>
              </a:rPr>
              <a:t>:</a:t>
            </a:r>
            <a:r>
              <a:rPr lang="en-US" sz="1333" i="1" dirty="0">
                <a:solidFill>
                  <a:srgbClr val="FF0000"/>
                </a:solidFill>
                <a:latin typeface="Arial" panose="020B0604020202020204" pitchFamily="34" charset="0"/>
                <a:cs typeface="Arial" panose="020B0604020202020204" pitchFamily="34" charset="0"/>
              </a:rPr>
              <a:t> -</a:t>
            </a:r>
          </a:p>
          <a:p>
            <a:pPr defTabSz="1219140">
              <a:lnSpc>
                <a:spcPct val="113000"/>
              </a:lnSpc>
            </a:pPr>
            <a:r>
              <a:rPr lang="en-US" sz="1333" dirty="0">
                <a:solidFill>
                  <a:prstClr val="black"/>
                </a:solidFill>
                <a:latin typeface="Arial" panose="020B0604020202020204" pitchFamily="34" charset="0"/>
                <a:cs typeface="Arial" panose="020B0604020202020204" pitchFamily="34" charset="0"/>
              </a:rPr>
              <a:t>Linked WP or TSVV: </a:t>
            </a:r>
            <a:r>
              <a:rPr lang="en-US" sz="1333" i="1" dirty="0">
                <a:solidFill>
                  <a:srgbClr val="FF0000"/>
                </a:solidFill>
                <a:latin typeface="Arial" panose="020B0604020202020204" pitchFamily="34" charset="0"/>
                <a:cs typeface="Arial" panose="020B0604020202020204" pitchFamily="34" charset="0"/>
              </a:rPr>
              <a:t>-</a:t>
            </a:r>
          </a:p>
        </p:txBody>
      </p:sp>
      <p:pic>
        <p:nvPicPr>
          <p:cNvPr id="6" name="Grafik 5">
            <a:extLst>
              <a:ext uri="{FF2B5EF4-FFF2-40B4-BE49-F238E27FC236}">
                <a16:creationId xmlns:a16="http://schemas.microsoft.com/office/drawing/2014/main" id="{3E707C66-5DBB-F167-4C3E-78A8A7C255F4}"/>
              </a:ext>
            </a:extLst>
          </p:cNvPr>
          <p:cNvPicPr>
            <a:picLocks noChangeAspect="1"/>
          </p:cNvPicPr>
          <p:nvPr/>
        </p:nvPicPr>
        <p:blipFill>
          <a:blip r:embed="rId3"/>
          <a:stretch>
            <a:fillRect/>
          </a:stretch>
        </p:blipFill>
        <p:spPr>
          <a:xfrm>
            <a:off x="528801" y="1476579"/>
            <a:ext cx="6245175" cy="3386389"/>
          </a:xfrm>
          <a:prstGeom prst="rect">
            <a:avLst/>
          </a:prstGeom>
        </p:spPr>
      </p:pic>
      <p:pic>
        <p:nvPicPr>
          <p:cNvPr id="9" name="Grafik 8">
            <a:extLst>
              <a:ext uri="{FF2B5EF4-FFF2-40B4-BE49-F238E27FC236}">
                <a16:creationId xmlns:a16="http://schemas.microsoft.com/office/drawing/2014/main" id="{91895F7A-96EA-F08C-02EE-873A4E25B694}"/>
              </a:ext>
            </a:extLst>
          </p:cNvPr>
          <p:cNvPicPr>
            <a:picLocks noChangeAspect="1"/>
          </p:cNvPicPr>
          <p:nvPr/>
        </p:nvPicPr>
        <p:blipFill>
          <a:blip r:embed="rId4"/>
          <a:stretch>
            <a:fillRect/>
          </a:stretch>
        </p:blipFill>
        <p:spPr>
          <a:xfrm>
            <a:off x="6864085" y="2661227"/>
            <a:ext cx="5094891" cy="2469880"/>
          </a:xfrm>
          <a:prstGeom prst="rect">
            <a:avLst/>
          </a:prstGeom>
        </p:spPr>
      </p:pic>
      <p:sp>
        <p:nvSpPr>
          <p:cNvPr id="10" name="Textfeld 9">
            <a:extLst>
              <a:ext uri="{FF2B5EF4-FFF2-40B4-BE49-F238E27FC236}">
                <a16:creationId xmlns:a16="http://schemas.microsoft.com/office/drawing/2014/main" id="{07FF54F2-41E5-8745-CBAB-E058075433C5}"/>
              </a:ext>
            </a:extLst>
          </p:cNvPr>
          <p:cNvSpPr txBox="1"/>
          <p:nvPr/>
        </p:nvSpPr>
        <p:spPr>
          <a:xfrm>
            <a:off x="8492359" y="1921697"/>
            <a:ext cx="2414700" cy="369332"/>
          </a:xfrm>
          <a:prstGeom prst="rect">
            <a:avLst/>
          </a:prstGeom>
          <a:noFill/>
        </p:spPr>
        <p:txBody>
          <a:bodyPr wrap="none" rtlCol="0">
            <a:spAutoFit/>
          </a:bodyPr>
          <a:lstStyle/>
          <a:p>
            <a:r>
              <a:rPr lang="en-GB" dirty="0" err="1"/>
              <a:t>WCr</a:t>
            </a:r>
            <a:r>
              <a:rPr lang="en-GB" dirty="0"/>
              <a:t> Y SMART Materials</a:t>
            </a:r>
          </a:p>
        </p:txBody>
      </p:sp>
    </p:spTree>
    <p:extLst>
      <p:ext uri="{BB962C8B-B14F-4D97-AF65-F5344CB8AC3E}">
        <p14:creationId xmlns:p14="http://schemas.microsoft.com/office/powerpoint/2010/main" val="276168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133">
                <a:solidFill>
                  <a:srgbClr val="000000"/>
                </a:solidFill>
                <a:latin typeface="Calibri" panose="020F0502020204030204" pitchFamily="34" charset="0"/>
                <a:ea typeface="SimSun" panose="02010600030101010101" pitchFamily="2" charset="-122"/>
              </a:rPr>
              <a:t>SP A.1 Analysis of Material behavior e.g. under Plasma and heat loading ….. (FZJ)</a:t>
            </a:r>
            <a:endParaRPr lang="de-DE" sz="2133"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defTabSz="1219140"/>
            <a:r>
              <a:rPr lang="en-GB">
                <a:solidFill>
                  <a:prstClr val="black"/>
                </a:solidFill>
              </a:rPr>
              <a:t>| WPPWIE Project Reporting  | January 2024 | Page </a:t>
            </a:r>
            <a:fld id="{6A6D9FA1-99C7-4910-8E32-B85D378B0060}" type="slidenum">
              <a:rPr lang="en-GB" smtClean="0">
                <a:solidFill>
                  <a:prstClr val="black"/>
                </a:solidFill>
              </a:rPr>
              <a:pPr algn="r" defTabSz="1219140"/>
              <a:t>21</a:t>
            </a:fld>
            <a:endParaRPr lang="en-GB" dirty="0">
              <a:solidFill>
                <a:prstClr val="black"/>
              </a:solidFill>
            </a:endParaRPr>
          </a:p>
        </p:txBody>
      </p:sp>
      <p:sp>
        <p:nvSpPr>
          <p:cNvPr id="8" name="Textfeld 7"/>
          <p:cNvSpPr txBox="1"/>
          <p:nvPr/>
        </p:nvSpPr>
        <p:spPr>
          <a:xfrm>
            <a:off x="143340" y="5602483"/>
            <a:ext cx="6720747" cy="768672"/>
          </a:xfrm>
          <a:prstGeom prst="rect">
            <a:avLst/>
          </a:prstGeom>
          <a:solidFill>
            <a:srgbClr val="E3E3E3"/>
          </a:solidFill>
          <a:ln w="12700">
            <a:solidFill>
              <a:schemeClr val="tx1"/>
            </a:solidFill>
          </a:ln>
        </p:spPr>
        <p:txBody>
          <a:bodyPr wrap="square" rtlCol="0">
            <a:spAutoFit/>
          </a:bodyPr>
          <a:lstStyle/>
          <a:p>
            <a:pPr defTabSz="1219140">
              <a:lnSpc>
                <a:spcPct val="113000"/>
              </a:lnSpc>
            </a:pPr>
            <a:r>
              <a:rPr lang="en-US" sz="1333" dirty="0">
                <a:solidFill>
                  <a:prstClr val="black"/>
                </a:solidFill>
                <a:latin typeface="Arial" panose="020B0604020202020204" pitchFamily="34" charset="0"/>
                <a:cs typeface="Arial" panose="020B0604020202020204" pitchFamily="34" charset="0"/>
              </a:rPr>
              <a:t>Deliverable: PWIE-SP A.3.T-T003-D001</a:t>
            </a:r>
            <a:endParaRPr lang="en-US" sz="1333" i="1" dirty="0">
              <a:solidFill>
                <a:srgbClr val="FF0000"/>
              </a:solidFill>
              <a:latin typeface="Arial" panose="020B0604020202020204" pitchFamily="34" charset="0"/>
              <a:cs typeface="Arial" panose="020B0604020202020204" pitchFamily="34" charset="0"/>
            </a:endParaRPr>
          </a:p>
          <a:p>
            <a:pPr defTabSz="1219140">
              <a:lnSpc>
                <a:spcPct val="113000"/>
              </a:lnSpc>
            </a:pPr>
            <a:r>
              <a:rPr lang="en-US" sz="1333" dirty="0">
                <a:solidFill>
                  <a:prstClr val="black"/>
                </a:solidFill>
                <a:latin typeface="Arial" panose="020B0604020202020204" pitchFamily="34" charset="0"/>
                <a:cs typeface="Arial" panose="020B0604020202020204" pitchFamily="34" charset="0"/>
              </a:rPr>
              <a:t>Facilities: </a:t>
            </a:r>
            <a:r>
              <a:rPr lang="en-US" sz="1333" i="1" dirty="0">
                <a:solidFill>
                  <a:srgbClr val="FF0000"/>
                </a:solidFill>
                <a:latin typeface="Arial" panose="020B0604020202020204" pitchFamily="34" charset="0"/>
                <a:cs typeface="Arial" panose="020B0604020202020204" pitchFamily="34" charset="0"/>
              </a:rPr>
              <a:t>JUDITH 2 / PSI-2 </a:t>
            </a:r>
            <a:r>
              <a:rPr lang="en-US" sz="1333" dirty="0">
                <a:solidFill>
                  <a:prstClr val="black"/>
                </a:solidFill>
                <a:latin typeface="Arial" panose="020B0604020202020204" pitchFamily="34" charset="0"/>
                <a:cs typeface="Arial" panose="020B0604020202020204" pitchFamily="34" charset="0"/>
              </a:rPr>
              <a:t>or Modelling</a:t>
            </a:r>
            <a:r>
              <a:rPr lang="en-US" sz="1333" dirty="0">
                <a:latin typeface="Arial" panose="020B0604020202020204" pitchFamily="34" charset="0"/>
                <a:cs typeface="Arial" panose="020B0604020202020204" pitchFamily="34" charset="0"/>
              </a:rPr>
              <a:t>:</a:t>
            </a:r>
            <a:r>
              <a:rPr lang="en-US" sz="1333" i="1" dirty="0">
                <a:solidFill>
                  <a:srgbClr val="FF0000"/>
                </a:solidFill>
                <a:latin typeface="Arial" panose="020B0604020202020204" pitchFamily="34" charset="0"/>
                <a:cs typeface="Arial" panose="020B0604020202020204" pitchFamily="34" charset="0"/>
              </a:rPr>
              <a:t> -</a:t>
            </a:r>
          </a:p>
          <a:p>
            <a:pPr defTabSz="1219140">
              <a:lnSpc>
                <a:spcPct val="113000"/>
              </a:lnSpc>
            </a:pPr>
            <a:r>
              <a:rPr lang="en-US" sz="1333" dirty="0">
                <a:solidFill>
                  <a:prstClr val="black"/>
                </a:solidFill>
                <a:latin typeface="Arial" panose="020B0604020202020204" pitchFamily="34" charset="0"/>
                <a:cs typeface="Arial" panose="020B0604020202020204" pitchFamily="34" charset="0"/>
              </a:rPr>
              <a:t>Linked WP or TSVV: </a:t>
            </a:r>
            <a:r>
              <a:rPr lang="en-US" sz="1333" i="1" dirty="0">
                <a:solidFill>
                  <a:srgbClr val="FF0000"/>
                </a:solidFill>
                <a:latin typeface="Arial" panose="020B0604020202020204" pitchFamily="34" charset="0"/>
                <a:cs typeface="Arial" panose="020B0604020202020204" pitchFamily="34" charset="0"/>
              </a:rPr>
              <a:t>-</a:t>
            </a:r>
          </a:p>
        </p:txBody>
      </p:sp>
      <p:sp>
        <p:nvSpPr>
          <p:cNvPr id="10" name="Textfeld 9">
            <a:extLst>
              <a:ext uri="{FF2B5EF4-FFF2-40B4-BE49-F238E27FC236}">
                <a16:creationId xmlns:a16="http://schemas.microsoft.com/office/drawing/2014/main" id="{07FF54F2-41E5-8745-CBAB-E058075433C5}"/>
              </a:ext>
            </a:extLst>
          </p:cNvPr>
          <p:cNvSpPr txBox="1"/>
          <p:nvPr/>
        </p:nvSpPr>
        <p:spPr>
          <a:xfrm>
            <a:off x="262759" y="860152"/>
            <a:ext cx="2667590" cy="369332"/>
          </a:xfrm>
          <a:prstGeom prst="rect">
            <a:avLst/>
          </a:prstGeom>
          <a:noFill/>
        </p:spPr>
        <p:txBody>
          <a:bodyPr wrap="none" rtlCol="0">
            <a:spAutoFit/>
          </a:bodyPr>
          <a:lstStyle/>
          <a:p>
            <a:r>
              <a:rPr lang="en-GB" dirty="0"/>
              <a:t>W composites and Erosion</a:t>
            </a:r>
          </a:p>
        </p:txBody>
      </p:sp>
      <p:pic>
        <p:nvPicPr>
          <p:cNvPr id="3" name="Grafik 2">
            <a:extLst>
              <a:ext uri="{FF2B5EF4-FFF2-40B4-BE49-F238E27FC236}">
                <a16:creationId xmlns:a16="http://schemas.microsoft.com/office/drawing/2014/main" id="{DE0C5FB0-C5AB-631E-45A9-1826BB5BBF1C}"/>
              </a:ext>
            </a:extLst>
          </p:cNvPr>
          <p:cNvPicPr>
            <a:picLocks noChangeAspect="1"/>
          </p:cNvPicPr>
          <p:nvPr/>
        </p:nvPicPr>
        <p:blipFill>
          <a:blip r:embed="rId3"/>
          <a:stretch>
            <a:fillRect/>
          </a:stretch>
        </p:blipFill>
        <p:spPr>
          <a:xfrm>
            <a:off x="143339" y="1387280"/>
            <a:ext cx="7772400" cy="3857624"/>
          </a:xfrm>
          <a:prstGeom prst="rect">
            <a:avLst/>
          </a:prstGeom>
        </p:spPr>
      </p:pic>
      <p:pic>
        <p:nvPicPr>
          <p:cNvPr id="5" name="Grafik 4">
            <a:extLst>
              <a:ext uri="{FF2B5EF4-FFF2-40B4-BE49-F238E27FC236}">
                <a16:creationId xmlns:a16="http://schemas.microsoft.com/office/drawing/2014/main" id="{E99C81A1-B7DC-DBCF-70D2-A0A02BC23B2E}"/>
              </a:ext>
            </a:extLst>
          </p:cNvPr>
          <p:cNvPicPr>
            <a:picLocks noChangeAspect="1"/>
          </p:cNvPicPr>
          <p:nvPr/>
        </p:nvPicPr>
        <p:blipFill>
          <a:blip r:embed="rId4"/>
          <a:stretch>
            <a:fillRect/>
          </a:stretch>
        </p:blipFill>
        <p:spPr>
          <a:xfrm>
            <a:off x="7537714" y="2035247"/>
            <a:ext cx="4654287" cy="3014668"/>
          </a:xfrm>
          <a:prstGeom prst="rect">
            <a:avLst/>
          </a:prstGeom>
        </p:spPr>
      </p:pic>
      <p:sp>
        <p:nvSpPr>
          <p:cNvPr id="7" name="Textfeld 6">
            <a:extLst>
              <a:ext uri="{FF2B5EF4-FFF2-40B4-BE49-F238E27FC236}">
                <a16:creationId xmlns:a16="http://schemas.microsoft.com/office/drawing/2014/main" id="{5812F919-0FA8-D293-5CED-2BE4AA272EDA}"/>
              </a:ext>
            </a:extLst>
          </p:cNvPr>
          <p:cNvSpPr txBox="1"/>
          <p:nvPr/>
        </p:nvSpPr>
        <p:spPr>
          <a:xfrm>
            <a:off x="7537714" y="5602483"/>
            <a:ext cx="3691267" cy="369332"/>
          </a:xfrm>
          <a:prstGeom prst="rect">
            <a:avLst/>
          </a:prstGeom>
          <a:noFill/>
        </p:spPr>
        <p:txBody>
          <a:bodyPr wrap="none" rtlCol="0">
            <a:spAutoFit/>
          </a:bodyPr>
          <a:lstStyle/>
          <a:p>
            <a:r>
              <a:rPr lang="en-GB" dirty="0"/>
              <a:t>PSI Exposure of FGM (KIT) Completed</a:t>
            </a:r>
          </a:p>
        </p:txBody>
      </p:sp>
    </p:spTree>
    <p:extLst>
      <p:ext uri="{BB962C8B-B14F-4D97-AF65-F5344CB8AC3E}">
        <p14:creationId xmlns:p14="http://schemas.microsoft.com/office/powerpoint/2010/main" val="1210406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FE17-3085-7F31-1822-53E4F6765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813C5-158E-6260-C8AD-E17C40603B7F}"/>
              </a:ext>
            </a:extLst>
          </p:cNvPr>
          <p:cNvSpPr>
            <a:spLocks noGrp="1"/>
          </p:cNvSpPr>
          <p:nvPr>
            <p:ph type="title"/>
          </p:nvPr>
        </p:nvSpPr>
        <p:spPr>
          <a:xfrm>
            <a:off x="407368" y="2074188"/>
            <a:ext cx="8231931" cy="620251"/>
          </a:xfrm>
        </p:spPr>
        <p:txBody>
          <a:bodyPr>
            <a:normAutofit fontScale="90000"/>
          </a:bodyPr>
          <a:lstStyle/>
          <a:p>
            <a:br>
              <a:rPr lang="en-US" sz="3600" dirty="0"/>
            </a:br>
            <a:br>
              <a:rPr lang="en-US" sz="3600" dirty="0"/>
            </a:br>
            <a:br>
              <a:rPr lang="en-US" sz="3600" dirty="0"/>
            </a:br>
            <a:r>
              <a:rPr lang="en-US" sz="3600" dirty="0"/>
              <a:t>Results 2023 / 2024 – WPPWIE</a:t>
            </a:r>
            <a:br>
              <a:rPr lang="en-US" sz="3600" dirty="0"/>
            </a:br>
            <a:endParaRPr lang="en-US" dirty="0"/>
          </a:p>
        </p:txBody>
      </p:sp>
      <p:pic>
        <p:nvPicPr>
          <p:cNvPr id="6" name="Grafik 5">
            <a:extLst>
              <a:ext uri="{FF2B5EF4-FFF2-40B4-BE49-F238E27FC236}">
                <a16:creationId xmlns:a16="http://schemas.microsoft.com/office/drawing/2014/main" id="{7B2FEC62-AA31-EB20-B845-73ADF4A13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C4E1249B-ABF4-E256-7804-F0249D3F94FF}"/>
              </a:ext>
            </a:extLst>
          </p:cNvPr>
          <p:cNvSpPr>
            <a:spLocks noGrp="1"/>
          </p:cNvSpPr>
          <p:nvPr>
            <p:ph type="body" sz="quarter" idx="10"/>
          </p:nvPr>
        </p:nvSpPr>
        <p:spPr>
          <a:xfrm>
            <a:off x="407368" y="3693074"/>
            <a:ext cx="11230450" cy="457848"/>
          </a:xfrm>
        </p:spPr>
        <p:txBody>
          <a:bodyPr>
            <a:normAutofit/>
          </a:bodyPr>
          <a:lstStyle/>
          <a:p>
            <a:pPr>
              <a:lnSpc>
                <a:spcPct val="115000"/>
              </a:lnSpc>
              <a:spcAft>
                <a:spcPts val="600"/>
              </a:spcAft>
            </a:pPr>
            <a:r>
              <a:rPr lang="en-US" sz="1400" dirty="0">
                <a:effectLst/>
              </a:rPr>
              <a:t>SP A.4 High Temperature performance of </a:t>
            </a:r>
            <a:r>
              <a:rPr lang="en-US" sz="1400" dirty="0" err="1">
                <a:effectLst/>
              </a:rPr>
              <a:t>Armour</a:t>
            </a:r>
            <a:r>
              <a:rPr lang="en-US" sz="1400" dirty="0">
                <a:effectLst/>
              </a:rPr>
              <a:t> Materials: Recrystallization and Melting</a:t>
            </a:r>
            <a:endParaRPr lang="de-DE" sz="1400"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68215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81120-F31A-F233-E637-2BB1211C1312}"/>
              </a:ext>
            </a:extLst>
          </p:cNvPr>
          <p:cNvSpPr>
            <a:spLocks noGrp="1"/>
          </p:cNvSpPr>
          <p:nvPr>
            <p:ph type="title"/>
          </p:nvPr>
        </p:nvSpPr>
        <p:spPr/>
        <p:txBody>
          <a:bodyPr/>
          <a:lstStyle/>
          <a:p>
            <a:endParaRPr lang="en-GB"/>
          </a:p>
        </p:txBody>
      </p:sp>
      <p:sp>
        <p:nvSpPr>
          <p:cNvPr id="4" name="Fußzeilenplatzhalter 3">
            <a:extLst>
              <a:ext uri="{FF2B5EF4-FFF2-40B4-BE49-F238E27FC236}">
                <a16:creationId xmlns:a16="http://schemas.microsoft.com/office/drawing/2014/main" id="{E96C0A6A-840B-10A2-478B-E04327A2E549}"/>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Midterm Meeting  | 27.09.2023 | Page </a:t>
            </a:r>
            <a:fld id="{6A6D9FA1-99C7-4910-8E32-B85D378B0060}" type="slidenum">
              <a:rPr lang="en-GB" smtClean="0"/>
              <a:pPr algn="r"/>
              <a:t>23</a:t>
            </a:fld>
            <a:endParaRPr lang="en-GB" dirty="0"/>
          </a:p>
        </p:txBody>
      </p:sp>
      <p:graphicFrame>
        <p:nvGraphicFramePr>
          <p:cNvPr id="5" name="Tabelle 4">
            <a:extLst>
              <a:ext uri="{FF2B5EF4-FFF2-40B4-BE49-F238E27FC236}">
                <a16:creationId xmlns:a16="http://schemas.microsoft.com/office/drawing/2014/main" id="{D9202E54-A9A2-7D05-B9C8-E176F329E771}"/>
              </a:ext>
            </a:extLst>
          </p:cNvPr>
          <p:cNvGraphicFramePr>
            <a:graphicFrameLocks noGrp="1"/>
          </p:cNvGraphicFramePr>
          <p:nvPr/>
        </p:nvGraphicFramePr>
        <p:xfrm>
          <a:off x="335361" y="932723"/>
          <a:ext cx="7429500" cy="5332501"/>
        </p:xfrm>
        <a:graphic>
          <a:graphicData uri="http://schemas.openxmlformats.org/drawingml/2006/table">
            <a:tbl>
              <a:tblPr firstRow="1" firstCol="1" bandRow="1">
                <a:tableStyleId>{5C22544A-7EE6-4342-B048-85BDC9FD1C3A}</a:tableStyleId>
              </a:tblPr>
              <a:tblGrid>
                <a:gridCol w="1334347">
                  <a:extLst>
                    <a:ext uri="{9D8B030D-6E8A-4147-A177-3AD203B41FA5}">
                      <a16:colId xmlns:a16="http://schemas.microsoft.com/office/drawing/2014/main" val="2164807666"/>
                    </a:ext>
                  </a:extLst>
                </a:gridCol>
                <a:gridCol w="6095153">
                  <a:extLst>
                    <a:ext uri="{9D8B030D-6E8A-4147-A177-3AD203B41FA5}">
                      <a16:colId xmlns:a16="http://schemas.microsoft.com/office/drawing/2014/main" val="2542470183"/>
                    </a:ext>
                  </a:extLst>
                </a:gridCol>
              </a:tblGrid>
              <a:tr h="340957">
                <a:tc>
                  <a:txBody>
                    <a:bodyPr/>
                    <a:lstStyle/>
                    <a:p>
                      <a:pPr>
                        <a:lnSpc>
                          <a:spcPct val="115000"/>
                        </a:lnSpc>
                        <a:spcBef>
                          <a:spcPts val="240"/>
                        </a:spcBef>
                        <a:spcAft>
                          <a:spcPts val="240"/>
                        </a:spcAft>
                        <a:tabLst>
                          <a:tab pos="-914400" algn="l"/>
                          <a:tab pos="228600" algn="l"/>
                        </a:tabLst>
                      </a:pPr>
                      <a:r>
                        <a:rPr lang="en-US" sz="1500" spc="-15">
                          <a:effectLst/>
                        </a:rPr>
                        <a:t>Deliverable ID</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228600" algn="l"/>
                        </a:tabLst>
                      </a:pPr>
                      <a:r>
                        <a:rPr lang="en-US" sz="1500" spc="-15">
                          <a:effectLst/>
                        </a:rPr>
                        <a:t>Deliverable Title</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419332592"/>
                  </a:ext>
                </a:extLst>
              </a:tr>
              <a:tr h="703031">
                <a:tc>
                  <a:txBody>
                    <a:bodyPr/>
                    <a:lstStyle/>
                    <a:p>
                      <a:pPr>
                        <a:lnSpc>
                          <a:spcPct val="115000"/>
                        </a:lnSpc>
                        <a:spcBef>
                          <a:spcPts val="240"/>
                        </a:spcBef>
                        <a:spcAft>
                          <a:spcPts val="240"/>
                        </a:spcAft>
                        <a:tabLst>
                          <a:tab pos="-914400" algn="l"/>
                          <a:tab pos="228600" algn="l"/>
                        </a:tabLst>
                      </a:pPr>
                      <a:r>
                        <a:rPr lang="en-US" sz="1500" spc="-15">
                          <a:effectLst/>
                        </a:rPr>
                        <a:t>D001</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228600" algn="l"/>
                        </a:tabLst>
                      </a:pPr>
                      <a:r>
                        <a:rPr lang="en-US" sz="1500" spc="-15">
                          <a:effectLst/>
                        </a:rPr>
                        <a:t>Assessment of hydrogen impact on material properties linked to ITER relevant PFUs (CEA)</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768587922"/>
                  </a:ext>
                </a:extLst>
              </a:tr>
              <a:tr h="703031">
                <a:tc>
                  <a:txBody>
                    <a:bodyPr/>
                    <a:lstStyle/>
                    <a:p>
                      <a:pPr>
                        <a:lnSpc>
                          <a:spcPct val="115000"/>
                        </a:lnSpc>
                        <a:spcBef>
                          <a:spcPts val="240"/>
                        </a:spcBef>
                        <a:spcAft>
                          <a:spcPts val="240"/>
                        </a:spcAft>
                        <a:tabLst>
                          <a:tab pos="-914400" algn="l"/>
                          <a:tab pos="228600" algn="l"/>
                        </a:tabLst>
                      </a:pPr>
                      <a:r>
                        <a:rPr lang="en-US" sz="1500" spc="-15">
                          <a:effectLst/>
                        </a:rPr>
                        <a:t>D002</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Aft>
                          <a:spcPts val="600"/>
                        </a:spcAft>
                      </a:pPr>
                      <a:r>
                        <a:rPr lang="en-US" sz="1500">
                          <a:effectLst/>
                        </a:rPr>
                        <a:t>Annealing of chosen tungsten-based materials and quantification of recrystallization kinetics (DTU)</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138437295"/>
                  </a:ext>
                </a:extLst>
              </a:tr>
              <a:tr h="703031">
                <a:tc>
                  <a:txBody>
                    <a:bodyPr/>
                    <a:lstStyle/>
                    <a:p>
                      <a:pPr>
                        <a:lnSpc>
                          <a:spcPct val="115000"/>
                        </a:lnSpc>
                        <a:spcBef>
                          <a:spcPts val="240"/>
                        </a:spcBef>
                        <a:spcAft>
                          <a:spcPts val="240"/>
                        </a:spcAft>
                        <a:tabLst>
                          <a:tab pos="-914400" algn="l"/>
                          <a:tab pos="228600" algn="l"/>
                        </a:tabLst>
                      </a:pPr>
                      <a:r>
                        <a:rPr lang="en-US" sz="1500" spc="-15">
                          <a:effectLst/>
                        </a:rPr>
                        <a:t>D003</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228600" algn="l"/>
                        </a:tabLst>
                      </a:pPr>
                      <a:r>
                        <a:rPr lang="en-US" sz="1500" spc="-15">
                          <a:effectLst/>
                        </a:rPr>
                        <a:t>Development and validation of the MEMOS-U code (link with WPTE – WEST/AUG) (VR)</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957473490"/>
                  </a:ext>
                </a:extLst>
              </a:tr>
              <a:tr h="703031">
                <a:tc>
                  <a:txBody>
                    <a:bodyPr/>
                    <a:lstStyle/>
                    <a:p>
                      <a:pPr>
                        <a:lnSpc>
                          <a:spcPct val="115000"/>
                        </a:lnSpc>
                        <a:spcBef>
                          <a:spcPts val="240"/>
                        </a:spcBef>
                        <a:spcAft>
                          <a:spcPts val="240"/>
                        </a:spcAft>
                        <a:tabLst>
                          <a:tab pos="-914400" algn="l"/>
                          <a:tab pos="228600" algn="l"/>
                        </a:tabLst>
                      </a:pPr>
                      <a:r>
                        <a:rPr lang="en-US" sz="1500" spc="-15">
                          <a:effectLst/>
                        </a:rPr>
                        <a:t>D004</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228600" algn="l"/>
                        </a:tabLst>
                      </a:pPr>
                      <a:r>
                        <a:rPr lang="en-US" sz="1500" spc="-15">
                          <a:effectLst/>
                        </a:rPr>
                        <a:t>Influence of plasma pre irradiation with heat loads near surface recrystallization on surface damaging with heat loads above the melting threshold  (KIPT)</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2218294180"/>
                  </a:ext>
                </a:extLst>
              </a:tr>
              <a:tr h="340957">
                <a:tc>
                  <a:txBody>
                    <a:bodyPr/>
                    <a:lstStyle/>
                    <a:p>
                      <a:pPr>
                        <a:lnSpc>
                          <a:spcPct val="115000"/>
                        </a:lnSpc>
                        <a:spcBef>
                          <a:spcPts val="240"/>
                        </a:spcBef>
                        <a:spcAft>
                          <a:spcPts val="240"/>
                        </a:spcAft>
                        <a:tabLst>
                          <a:tab pos="-914400" algn="l"/>
                          <a:tab pos="228600" algn="l"/>
                        </a:tabLst>
                      </a:pPr>
                      <a:r>
                        <a:rPr lang="en-US" sz="1500" spc="-15">
                          <a:effectLst/>
                        </a:rPr>
                        <a:t>D005</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228600" algn="l"/>
                        </a:tabLst>
                      </a:pPr>
                      <a:r>
                        <a:rPr lang="en-US" sz="1500" spc="-15">
                          <a:effectLst/>
                        </a:rPr>
                        <a:t>Analysis for PSI-2 exposed materials, focusing on recrystallization (FZJ)</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3825676094"/>
                  </a:ext>
                </a:extLst>
              </a:tr>
              <a:tr h="703031">
                <a:tc>
                  <a:txBody>
                    <a:bodyPr/>
                    <a:lstStyle/>
                    <a:p>
                      <a:pPr>
                        <a:lnSpc>
                          <a:spcPct val="115000"/>
                        </a:lnSpc>
                        <a:spcBef>
                          <a:spcPts val="240"/>
                        </a:spcBef>
                        <a:spcAft>
                          <a:spcPts val="240"/>
                        </a:spcAft>
                        <a:tabLst>
                          <a:tab pos="-914400" algn="l"/>
                          <a:tab pos="228600" algn="l"/>
                        </a:tabLst>
                      </a:pPr>
                      <a:r>
                        <a:rPr lang="en-US" sz="1500" spc="-15">
                          <a:effectLst/>
                        </a:rPr>
                        <a:t>D006</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Aft>
                          <a:spcPts val="600"/>
                        </a:spcAft>
                      </a:pPr>
                      <a:r>
                        <a:rPr lang="en-US" sz="1500">
                          <a:effectLst/>
                        </a:rPr>
                        <a:t>Development and validation of the MEMOS-U code (link with WPTE – WEST/AUG) (VR) (2022 Transfer)</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983965985"/>
                  </a:ext>
                </a:extLst>
              </a:tr>
              <a:tr h="1065223">
                <a:tc>
                  <a:txBody>
                    <a:bodyPr/>
                    <a:lstStyle/>
                    <a:p>
                      <a:pPr>
                        <a:lnSpc>
                          <a:spcPct val="115000"/>
                        </a:lnSpc>
                        <a:spcBef>
                          <a:spcPts val="240"/>
                        </a:spcBef>
                        <a:spcAft>
                          <a:spcPts val="240"/>
                        </a:spcAft>
                        <a:tabLst>
                          <a:tab pos="-914400" algn="l"/>
                          <a:tab pos="228600" algn="l"/>
                        </a:tabLst>
                      </a:pPr>
                      <a:r>
                        <a:rPr lang="en-US" sz="1500" spc="-15">
                          <a:effectLst/>
                        </a:rPr>
                        <a:t>D007</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Aft>
                          <a:spcPts val="600"/>
                        </a:spcAft>
                      </a:pPr>
                      <a:r>
                        <a:rPr lang="en-US" sz="1500" dirty="0">
                          <a:effectLst/>
                        </a:rPr>
                        <a:t>Influence of plasma pre irradiation with heat loads near surface recrystallization on surface damaging with heat loads above the melting threshold  (KIPT) (2022 Transfer)</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954699780"/>
                  </a:ext>
                </a:extLst>
              </a:tr>
            </a:tbl>
          </a:graphicData>
        </a:graphic>
      </p:graphicFrame>
      <p:graphicFrame>
        <p:nvGraphicFramePr>
          <p:cNvPr id="6" name="Tabelle 5">
            <a:extLst>
              <a:ext uri="{FF2B5EF4-FFF2-40B4-BE49-F238E27FC236}">
                <a16:creationId xmlns:a16="http://schemas.microsoft.com/office/drawing/2014/main" id="{56271225-B361-89AF-5DFE-C41108FF52DD}"/>
              </a:ext>
            </a:extLst>
          </p:cNvPr>
          <p:cNvGraphicFramePr>
            <a:graphicFrameLocks noGrp="1"/>
          </p:cNvGraphicFramePr>
          <p:nvPr/>
        </p:nvGraphicFramePr>
        <p:xfrm>
          <a:off x="7920203" y="932723"/>
          <a:ext cx="4076576" cy="5907600"/>
        </p:xfrm>
        <a:graphic>
          <a:graphicData uri="http://schemas.openxmlformats.org/drawingml/2006/table">
            <a:tbl>
              <a:tblPr firstRow="1" firstCol="1" bandRow="1">
                <a:tableStyleId>{5C22544A-7EE6-4342-B048-85BDC9FD1C3A}</a:tableStyleId>
              </a:tblPr>
              <a:tblGrid>
                <a:gridCol w="894207">
                  <a:extLst>
                    <a:ext uri="{9D8B030D-6E8A-4147-A177-3AD203B41FA5}">
                      <a16:colId xmlns:a16="http://schemas.microsoft.com/office/drawing/2014/main" val="1970448161"/>
                    </a:ext>
                  </a:extLst>
                </a:gridCol>
                <a:gridCol w="581211">
                  <a:extLst>
                    <a:ext uri="{9D8B030D-6E8A-4147-A177-3AD203B41FA5}">
                      <a16:colId xmlns:a16="http://schemas.microsoft.com/office/drawing/2014/main" val="3484873090"/>
                    </a:ext>
                  </a:extLst>
                </a:gridCol>
                <a:gridCol w="533571">
                  <a:extLst>
                    <a:ext uri="{9D8B030D-6E8A-4147-A177-3AD203B41FA5}">
                      <a16:colId xmlns:a16="http://schemas.microsoft.com/office/drawing/2014/main" val="1400067020"/>
                    </a:ext>
                  </a:extLst>
                </a:gridCol>
                <a:gridCol w="2067587">
                  <a:extLst>
                    <a:ext uri="{9D8B030D-6E8A-4147-A177-3AD203B41FA5}">
                      <a16:colId xmlns:a16="http://schemas.microsoft.com/office/drawing/2014/main" val="4254490101"/>
                    </a:ext>
                  </a:extLst>
                </a:gridCol>
              </a:tblGrid>
              <a:tr h="755989">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Deliverable Owner</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Beneficiary</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PM</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Deliverable (Team)</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4079952369"/>
                  </a:ext>
                </a:extLst>
              </a:tr>
              <a:tr h="498941">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M. Richou</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pPr>
                      <a:r>
                        <a:rPr lang="en-US" sz="1500" spc="-15">
                          <a:effectLst/>
                        </a:rPr>
                        <a:t>CEA</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6</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D001</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047840801"/>
                  </a:ext>
                </a:extLst>
              </a:tr>
              <a:tr h="498941">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W. Pantleon</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DTU</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7</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pPr>
                      <a:r>
                        <a:rPr lang="en-US" sz="1500">
                          <a:effectLst/>
                        </a:rPr>
                        <a:t>D002</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089437389"/>
                  </a:ext>
                </a:extLst>
              </a:tr>
              <a:tr h="755989">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S. Ratynskaia</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VR</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12</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Aft>
                          <a:spcPts val="600"/>
                        </a:spcAft>
                      </a:pPr>
                      <a:r>
                        <a:rPr lang="en-US" sz="1500">
                          <a:effectLst/>
                        </a:rPr>
                        <a:t>D003 (S.Ratynskaia, P.Tolias, L.V. Ignitchouk F. Castello)</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555925947"/>
                  </a:ext>
                </a:extLst>
              </a:tr>
              <a:tr h="498941">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I. Garkusha</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KIPT</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30</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pPr>
                      <a:r>
                        <a:rPr lang="en-US" sz="1500">
                          <a:effectLst/>
                        </a:rPr>
                        <a:t>D004</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1828450433"/>
                  </a:ext>
                </a:extLst>
              </a:tr>
              <a:tr h="498941">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M. Rasinski</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FZJ</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4</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pPr>
                      <a:r>
                        <a:rPr lang="de-DE" sz="1500">
                          <a:effectLst/>
                        </a:rPr>
                        <a:t>D005 ( M. Rasinski, A. Kreter, M. Vogel)</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3083966288"/>
                  </a:ext>
                </a:extLst>
              </a:tr>
              <a:tr h="755989">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S. Ratynskaia</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VR</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1</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pPr>
                      <a:r>
                        <a:rPr lang="en-US" sz="1500">
                          <a:effectLst/>
                        </a:rPr>
                        <a:t>D006 (2022 Transfer)</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338511152"/>
                  </a:ext>
                </a:extLst>
              </a:tr>
              <a:tr h="498941">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I. Garkusha</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KIPT</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4,95</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pPr>
                      <a:r>
                        <a:rPr lang="en-US" sz="1500">
                          <a:effectLst/>
                        </a:rPr>
                        <a:t>D007 (2022 Transfer)</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2910828960"/>
                  </a:ext>
                </a:extLst>
              </a:tr>
              <a:tr h="498941">
                <a:tc>
                  <a:txBody>
                    <a:bodyPr/>
                    <a:lstStyle/>
                    <a:p>
                      <a:pPr>
                        <a:lnSpc>
                          <a:spcPct val="115000"/>
                        </a:lnSpc>
                        <a:spcBef>
                          <a:spcPts val="240"/>
                        </a:spcBef>
                        <a:spcAft>
                          <a:spcPts val="240"/>
                        </a:spcAft>
                        <a:tabLst>
                          <a:tab pos="-914400" algn="l"/>
                          <a:tab pos="457200" algn="l"/>
                          <a:tab pos="1029970" algn="l"/>
                          <a:tab pos="1371600" algn="l"/>
                        </a:tabLst>
                      </a:pPr>
                      <a:r>
                        <a:rPr lang="en-US" sz="1500" spc="-15">
                          <a:effectLst/>
                        </a:rPr>
                        <a:t>Total</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 </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500" spc="-15">
                          <a:effectLst/>
                        </a:rPr>
                        <a:t>64,95</a:t>
                      </a:r>
                      <a:endParaRPr lang="de-DE" sz="1500">
                        <a:effectLst/>
                        <a:latin typeface="Calibri" panose="020F0502020204030204" pitchFamily="34" charset="0"/>
                        <a:ea typeface="SimSun" panose="02010600030101010101" pitchFamily="2" charset="-122"/>
                        <a:cs typeface="Arial" panose="020B0604020202020204" pitchFamily="34" charset="0"/>
                      </a:endParaRPr>
                    </a:p>
                  </a:txBody>
                  <a:tcPr marT="0" marB="0"/>
                </a:tc>
                <a:tc>
                  <a:txBody>
                    <a:bodyPr/>
                    <a:lstStyle/>
                    <a:p>
                      <a:pPr>
                        <a:lnSpc>
                          <a:spcPct val="115000"/>
                        </a:lnSpc>
                        <a:spcBef>
                          <a:spcPts val="240"/>
                        </a:spcBef>
                        <a:spcAft>
                          <a:spcPts val="240"/>
                        </a:spcAft>
                        <a:tabLst>
                          <a:tab pos="-914400" algn="l"/>
                          <a:tab pos="457200" algn="l"/>
                          <a:tab pos="1029970" algn="l"/>
                          <a:tab pos="1371600" algn="l"/>
                        </a:tabLst>
                      </a:pPr>
                      <a:r>
                        <a:rPr lang="en-US" sz="1500" spc="-15" dirty="0">
                          <a:effectLst/>
                        </a:rPr>
                        <a:t> </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T="0" marB="0"/>
                </a:tc>
                <a:extLst>
                  <a:ext uri="{0D108BD9-81ED-4DB2-BD59-A6C34878D82A}">
                    <a16:rowId xmlns:a16="http://schemas.microsoft.com/office/drawing/2014/main" val="2333090078"/>
                  </a:ext>
                </a:extLst>
              </a:tr>
            </a:tbl>
          </a:graphicData>
        </a:graphic>
      </p:graphicFrame>
    </p:spTree>
    <p:extLst>
      <p:ext uri="{BB962C8B-B14F-4D97-AF65-F5344CB8AC3E}">
        <p14:creationId xmlns:p14="http://schemas.microsoft.com/office/powerpoint/2010/main" val="69765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dirty="0"/>
              <a:t>SP A.4 High Temperature performance of </a:t>
            </a:r>
            <a:r>
              <a:rPr lang="en-US" dirty="0" err="1"/>
              <a:t>Armour</a:t>
            </a:r>
            <a:r>
              <a:rPr lang="en-US" dirty="0"/>
              <a:t> Materials: Recrystallization and Melting : KIPT</a:t>
            </a:r>
            <a:endParaRPr lang="de-DE" dirty="0"/>
          </a:p>
        </p:txBody>
      </p:sp>
      <p:pic>
        <p:nvPicPr>
          <p:cNvPr id="8" name="Объект 4">
            <a:extLst>
              <a:ext uri="{FF2B5EF4-FFF2-40B4-BE49-F238E27FC236}">
                <a16:creationId xmlns:a16="http://schemas.microsoft.com/office/drawing/2014/main" id="{9518F92A-BB46-E57B-CFDA-F9A33A051832}"/>
              </a:ext>
            </a:extLst>
          </p:cNvPr>
          <p:cNvPicPr>
            <a:picLocks noGrp="1" noChangeAspect="1"/>
          </p:cNvPicPr>
          <p:nvPr>
            <p:ph idx="1"/>
          </p:nvPr>
        </p:nvPicPr>
        <p:blipFill>
          <a:blip r:embed="rId3"/>
          <a:stretch>
            <a:fillRect/>
          </a:stretch>
        </p:blipFill>
        <p:spPr>
          <a:xfrm>
            <a:off x="3862010" y="2747168"/>
            <a:ext cx="3467477" cy="2770213"/>
          </a:xfrm>
        </p:spPr>
      </p:pic>
      <p:sp>
        <p:nvSpPr>
          <p:cNvPr id="4" name="Fußzeilenplatzhalter 3"/>
          <p:cNvSpPr>
            <a:spLocks noGrp="1"/>
          </p:cNvSpPr>
          <p:nvPr>
            <p:ph type="ftr" sz="quarter" idx="11"/>
          </p:nvPr>
        </p:nvSpPr>
        <p:spPr>
          <a:xfrm>
            <a:off x="825624" y="6555770"/>
            <a:ext cx="3470176" cy="329614"/>
          </a:xfrm>
        </p:spPr>
        <p:txBody>
          <a:bodyPr/>
          <a:lstStyle/>
          <a:p>
            <a:r>
              <a:rPr lang="en-GB" dirty="0"/>
              <a:t>| WPPWIE Project Reporting  | January 2024 | Page </a:t>
            </a:r>
            <a:fld id="{6A6D9FA1-99C7-4910-8E32-B85D378B0060}" type="slidenum">
              <a:rPr lang="en-GB" smtClean="0"/>
              <a:pPr/>
              <a:t>24</a:t>
            </a:fld>
            <a:endParaRPr lang="en-GB" dirty="0"/>
          </a:p>
        </p:txBody>
      </p:sp>
      <p:sp>
        <p:nvSpPr>
          <p:cNvPr id="3" name="Textfeld 2">
            <a:extLst>
              <a:ext uri="{FF2B5EF4-FFF2-40B4-BE49-F238E27FC236}">
                <a16:creationId xmlns:a16="http://schemas.microsoft.com/office/drawing/2014/main" id="{88E71E21-3883-6EE3-7165-CAD1BAE4CC61}"/>
              </a:ext>
            </a:extLst>
          </p:cNvPr>
          <p:cNvSpPr txBox="1"/>
          <p:nvPr/>
        </p:nvSpPr>
        <p:spPr>
          <a:xfrm>
            <a:off x="143339" y="5602485"/>
            <a:ext cx="7806861" cy="1000467"/>
          </a:xfrm>
          <a:prstGeom prst="rect">
            <a:avLst/>
          </a:prstGeom>
          <a:solidFill>
            <a:srgbClr val="E3E3E3"/>
          </a:solidFill>
          <a:ln w="12700">
            <a:solidFill>
              <a:schemeClr val="tx1"/>
            </a:solidFill>
          </a:ln>
        </p:spPr>
        <p:txBody>
          <a:bodyPr wrap="square" rtlCol="0">
            <a:spAutoFit/>
          </a:bodyPr>
          <a:lstStyle/>
          <a:p>
            <a:pPr>
              <a:lnSpc>
                <a:spcPct val="113000"/>
              </a:lnSpc>
            </a:pPr>
            <a:r>
              <a:rPr lang="en-US" sz="1333" dirty="0">
                <a:latin typeface="Arial" panose="020B0604020202020204" pitchFamily="34" charset="0"/>
                <a:cs typeface="Arial" panose="020B0604020202020204" pitchFamily="34" charset="0"/>
              </a:rPr>
              <a:t>Deliverable: PWIE-SP A.4.T-T003-D004 / PWIE-SP A.4.T-T003-D007 </a:t>
            </a:r>
            <a:endParaRPr lang="en-US" sz="1333" i="1" dirty="0">
              <a:solidFill>
                <a:srgbClr val="FF0000"/>
              </a:solidFill>
              <a:latin typeface="Arial" panose="020B0604020202020204" pitchFamily="34" charset="0"/>
              <a:cs typeface="Arial" panose="020B0604020202020204" pitchFamily="34" charset="0"/>
            </a:endParaRPr>
          </a:p>
          <a:p>
            <a:pPr>
              <a:lnSpc>
                <a:spcPct val="113000"/>
              </a:lnSpc>
            </a:pPr>
            <a:r>
              <a:rPr lang="en-US" sz="1333" dirty="0">
                <a:latin typeface="Arial" panose="020B0604020202020204" pitchFamily="34" charset="0"/>
                <a:cs typeface="Arial" panose="020B0604020202020204" pitchFamily="34" charset="0"/>
              </a:rPr>
              <a:t>Status: </a:t>
            </a:r>
            <a:r>
              <a:rPr lang="en-US" sz="1333" i="1" dirty="0">
                <a:latin typeface="Arial" panose="020B0604020202020204" pitchFamily="34" charset="0"/>
                <a:cs typeface="Arial" panose="020B0604020202020204" pitchFamily="34" charset="0"/>
              </a:rPr>
              <a:t>in progress</a:t>
            </a:r>
          </a:p>
          <a:p>
            <a:pPr>
              <a:lnSpc>
                <a:spcPct val="113000"/>
              </a:lnSpc>
            </a:pPr>
            <a:r>
              <a:rPr lang="en-US" sz="1333" dirty="0">
                <a:latin typeface="Arial" panose="020B0604020202020204" pitchFamily="34" charset="0"/>
                <a:cs typeface="Arial" panose="020B0604020202020204" pitchFamily="34" charset="0"/>
              </a:rPr>
              <a:t>Facilities: QSPA : 0</a:t>
            </a:r>
            <a:r>
              <a:rPr lang="en-US" sz="1333" i="1" dirty="0">
                <a:latin typeface="Arial" panose="020B0604020202020204" pitchFamily="34" charset="0"/>
                <a:cs typeface="Arial" panose="020B0604020202020204" pitchFamily="34" charset="0"/>
              </a:rPr>
              <a:t> days </a:t>
            </a:r>
            <a:r>
              <a:rPr lang="en-US" sz="1333" i="1" u="sng" dirty="0">
                <a:highlight>
                  <a:srgbClr val="FFFF00"/>
                </a:highlight>
                <a:latin typeface="Arial" panose="020B0604020202020204" pitchFamily="34" charset="0"/>
                <a:cs typeface="Arial" panose="020B0604020202020204" pitchFamily="34" charset="0"/>
              </a:rPr>
              <a:t>(</a:t>
            </a:r>
            <a:r>
              <a:rPr lang="en-US" sz="1333" i="1" u="sng" dirty="0">
                <a:solidFill>
                  <a:srgbClr val="FF0000"/>
                </a:solidFill>
                <a:highlight>
                  <a:srgbClr val="FFFF00"/>
                </a:highlight>
                <a:latin typeface="Arial" panose="020B0604020202020204" pitchFamily="34" charset="0"/>
                <a:cs typeface="Arial" panose="020B0604020202020204" pitchFamily="34" charset="0"/>
              </a:rPr>
              <a:t>Due to the war in Ukraine</a:t>
            </a:r>
            <a:r>
              <a:rPr lang="en-US" sz="1333" i="1" u="sng" dirty="0">
                <a:highlight>
                  <a:srgbClr val="FFFF00"/>
                </a:highlight>
                <a:latin typeface="Arial" panose="020B0604020202020204" pitchFamily="34" charset="0"/>
                <a:cs typeface="Arial" panose="020B0604020202020204" pitchFamily="34" charset="0"/>
              </a:rPr>
              <a:t>)</a:t>
            </a:r>
            <a:r>
              <a:rPr lang="en-US" sz="1333" i="1" dirty="0">
                <a:solidFill>
                  <a:srgbClr val="FF0000"/>
                </a:solidFill>
                <a:latin typeface="Arial" panose="020B0604020202020204" pitchFamily="34" charset="0"/>
                <a:cs typeface="Arial" panose="020B0604020202020204" pitchFamily="34" charset="0"/>
              </a:rPr>
              <a:t> </a:t>
            </a:r>
            <a:r>
              <a:rPr lang="en-US" sz="1333" dirty="0">
                <a:latin typeface="Arial" panose="020B0604020202020204" pitchFamily="34" charset="0"/>
                <a:cs typeface="Arial" panose="020B0604020202020204" pitchFamily="34" charset="0"/>
              </a:rPr>
              <a:t>or Modelling none</a:t>
            </a:r>
            <a:r>
              <a:rPr lang="en-US" sz="1333" i="1" dirty="0">
                <a:solidFill>
                  <a:srgbClr val="FF0000"/>
                </a:solidFill>
                <a:latin typeface="Arial" panose="020B0604020202020204" pitchFamily="34" charset="0"/>
                <a:cs typeface="Arial" panose="020B0604020202020204" pitchFamily="34" charset="0"/>
              </a:rPr>
              <a:t>: </a:t>
            </a:r>
          </a:p>
          <a:p>
            <a:pPr>
              <a:lnSpc>
                <a:spcPct val="113000"/>
              </a:lnSpc>
            </a:pPr>
            <a:r>
              <a:rPr lang="en-US" sz="1333" dirty="0">
                <a:latin typeface="Arial" panose="020B0604020202020204" pitchFamily="34" charset="0"/>
                <a:cs typeface="Arial" panose="020B0604020202020204" pitchFamily="34" charset="0"/>
              </a:rPr>
              <a:t>Linked WP or TSVV: </a:t>
            </a:r>
            <a:endParaRPr lang="en-US" sz="1333" i="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B7B38B-6424-88FE-5DC2-E56400E60CD5}"/>
              </a:ext>
            </a:extLst>
          </p:cNvPr>
          <p:cNvSpPr txBox="1"/>
          <p:nvPr/>
        </p:nvSpPr>
        <p:spPr>
          <a:xfrm>
            <a:off x="143338" y="804494"/>
            <a:ext cx="11838535" cy="163121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Analysis of surface modification in fusion materials during repetitive transient plasma pulses, which caused tungsten melting, was performed for previously exposed samples.</a:t>
            </a:r>
          </a:p>
          <a:p>
            <a:r>
              <a:rPr lang="en-US" sz="2000" dirty="0">
                <a:solidFill>
                  <a:srgbClr val="7030A0"/>
                </a:solidFill>
                <a:latin typeface="Arial" panose="020B0604020202020204" pitchFamily="34" charset="0"/>
                <a:cs typeface="Arial" panose="020B0604020202020204" pitchFamily="34" charset="0"/>
              </a:rPr>
              <a:t>Fine cellular structures with a typical cell size of 150…500 nm were observed in the re-solidified layer for IGP W, AM W/</a:t>
            </a:r>
            <a:r>
              <a:rPr lang="en-US" sz="2000" dirty="0" err="1">
                <a:solidFill>
                  <a:srgbClr val="7030A0"/>
                </a:solidFill>
                <a:latin typeface="Arial" panose="020B0604020202020204" pitchFamily="34" charset="0"/>
                <a:cs typeface="Arial" panose="020B0604020202020204" pitchFamily="34" charset="0"/>
              </a:rPr>
              <a:t>WTa</a:t>
            </a:r>
            <a:r>
              <a:rPr lang="en-US" sz="2000" dirty="0">
                <a:solidFill>
                  <a:srgbClr val="7030A0"/>
                </a:solidFill>
                <a:latin typeface="Arial" panose="020B0604020202020204" pitchFamily="34" charset="0"/>
                <a:cs typeface="Arial" panose="020B0604020202020204" pitchFamily="34" charset="0"/>
              </a:rPr>
              <a:t>, and EUROFER samples due to  influence of the </a:t>
            </a:r>
            <a:r>
              <a:rPr lang="en-US" sz="2000" dirty="0" err="1">
                <a:solidFill>
                  <a:srgbClr val="7030A0"/>
                </a:solidFill>
                <a:latin typeface="Arial" panose="020B0604020202020204" pitchFamily="34" charset="0"/>
                <a:cs typeface="Arial" panose="020B0604020202020204" pitchFamily="34" charset="0"/>
              </a:rPr>
              <a:t>Bénard</a:t>
            </a:r>
            <a:r>
              <a:rPr lang="en-US" sz="2000" dirty="0">
                <a:solidFill>
                  <a:srgbClr val="7030A0"/>
                </a:solidFill>
                <a:latin typeface="Arial" panose="020B0604020202020204" pitchFamily="34" charset="0"/>
                <a:cs typeface="Arial" panose="020B0604020202020204" pitchFamily="34" charset="0"/>
              </a:rPr>
              <a:t>-Marangoni instability on  </a:t>
            </a:r>
            <a:r>
              <a:rPr lang="en-US" sz="2000" dirty="0" err="1">
                <a:solidFill>
                  <a:srgbClr val="7030A0"/>
                </a:solidFill>
                <a:latin typeface="Arial" panose="020B0604020202020204" pitchFamily="34" charset="0"/>
                <a:cs typeface="Arial" panose="020B0604020202020204" pitchFamily="34" charset="0"/>
              </a:rPr>
              <a:t>on</a:t>
            </a:r>
            <a:r>
              <a:rPr lang="en-US" sz="2000" dirty="0">
                <a:solidFill>
                  <a:srgbClr val="7030A0"/>
                </a:solidFill>
                <a:latin typeface="Arial" panose="020B0604020202020204" pitchFamily="34" charset="0"/>
                <a:cs typeface="Arial" panose="020B0604020202020204" pitchFamily="34" charset="0"/>
              </a:rPr>
              <a:t> the macro-grain solidification process.</a:t>
            </a:r>
            <a:r>
              <a:rPr lang="en-US" sz="2000" dirty="0">
                <a:latin typeface="Arial" panose="020B0604020202020204" pitchFamily="34" charset="0"/>
                <a:cs typeface="Arial" panose="020B0604020202020204" pitchFamily="34" charset="0"/>
              </a:rPr>
              <a:t>. </a:t>
            </a:r>
          </a:p>
        </p:txBody>
      </p:sp>
      <p:pic>
        <p:nvPicPr>
          <p:cNvPr id="9" name="Рисунок 8">
            <a:extLst>
              <a:ext uri="{FF2B5EF4-FFF2-40B4-BE49-F238E27FC236}">
                <a16:creationId xmlns:a16="http://schemas.microsoft.com/office/drawing/2014/main" id="{06C09619-4901-8015-6A79-18135BA7AB1E}"/>
              </a:ext>
            </a:extLst>
          </p:cNvPr>
          <p:cNvPicPr>
            <a:picLocks noChangeAspect="1"/>
          </p:cNvPicPr>
          <p:nvPr/>
        </p:nvPicPr>
        <p:blipFill>
          <a:blip r:embed="rId4"/>
          <a:stretch>
            <a:fillRect/>
          </a:stretch>
        </p:blipFill>
        <p:spPr>
          <a:xfrm>
            <a:off x="351844" y="2792758"/>
            <a:ext cx="3408000" cy="2724624"/>
          </a:xfrm>
          <a:prstGeom prst="rect">
            <a:avLst/>
          </a:prstGeom>
        </p:spPr>
      </p:pic>
      <p:pic>
        <p:nvPicPr>
          <p:cNvPr id="11" name="Рисунок 10">
            <a:extLst>
              <a:ext uri="{FF2B5EF4-FFF2-40B4-BE49-F238E27FC236}">
                <a16:creationId xmlns:a16="http://schemas.microsoft.com/office/drawing/2014/main" id="{D271E225-CF7F-29DF-A55A-9DF536C6F5E5}"/>
              </a:ext>
            </a:extLst>
          </p:cNvPr>
          <p:cNvPicPr>
            <a:picLocks noChangeAspect="1"/>
          </p:cNvPicPr>
          <p:nvPr/>
        </p:nvPicPr>
        <p:blipFill>
          <a:blip r:embed="rId5"/>
          <a:stretch>
            <a:fillRect/>
          </a:stretch>
        </p:blipFill>
        <p:spPr>
          <a:xfrm>
            <a:off x="7584543" y="2707653"/>
            <a:ext cx="3408000" cy="2724625"/>
          </a:xfrm>
          <a:prstGeom prst="rect">
            <a:avLst/>
          </a:prstGeom>
        </p:spPr>
      </p:pic>
      <p:sp>
        <p:nvSpPr>
          <p:cNvPr id="13" name="TextBox 12">
            <a:extLst>
              <a:ext uri="{FF2B5EF4-FFF2-40B4-BE49-F238E27FC236}">
                <a16:creationId xmlns:a16="http://schemas.microsoft.com/office/drawing/2014/main" id="{2EF5079E-6EED-F240-1796-C74C97AF52F1}"/>
              </a:ext>
            </a:extLst>
          </p:cNvPr>
          <p:cNvSpPr txBox="1"/>
          <p:nvPr/>
        </p:nvSpPr>
        <p:spPr>
          <a:xfrm>
            <a:off x="8327265" y="5639215"/>
            <a:ext cx="3721399" cy="923330"/>
          </a:xfrm>
          <a:prstGeom prst="rect">
            <a:avLst/>
          </a:prstGeom>
          <a:noFill/>
        </p:spPr>
        <p:txBody>
          <a:bodyPr wrap="square">
            <a:spAutoFit/>
          </a:bodyPr>
          <a:lstStyle/>
          <a:p>
            <a:pPr algn="just"/>
            <a:r>
              <a:rPr lang="en-GB" kern="1000" dirty="0">
                <a:solidFill>
                  <a:srgbClr val="7030A0"/>
                </a:solidFill>
                <a:latin typeface="Arial" panose="020B0604020202020204" pitchFamily="34" charset="0"/>
                <a:ea typeface="MS Mincho" panose="02020609040205080304" pitchFamily="49" charset="-128"/>
                <a:cs typeface="Arial" panose="020B0604020202020204" pitchFamily="34" charset="0"/>
              </a:rPr>
              <a:t>The paper </a:t>
            </a:r>
            <a:r>
              <a:rPr lang="en-US" kern="1000" dirty="0">
                <a:solidFill>
                  <a:srgbClr val="7030A0"/>
                </a:solidFill>
                <a:latin typeface="Arial" panose="020B0604020202020204" pitchFamily="34" charset="0"/>
                <a:ea typeface="MS Mincho" panose="02020609040205080304" pitchFamily="49" charset="-128"/>
                <a:cs typeface="Arial" panose="020B0604020202020204" pitchFamily="34" charset="0"/>
              </a:rPr>
              <a:t>was published </a:t>
            </a:r>
            <a:r>
              <a:rPr lang="en-US" dirty="0">
                <a:solidFill>
                  <a:srgbClr val="7030A0"/>
                </a:solidFill>
                <a:latin typeface="Arial" panose="020B0604020202020204" pitchFamily="34" charset="0"/>
                <a:ea typeface="Calibri" panose="020F0502020204030204" pitchFamily="34" charset="0"/>
                <a:cs typeface="Arial" panose="020B0604020202020204" pitchFamily="34" charset="0"/>
              </a:rPr>
              <a:t>in journal Prob. At. Sci and Tech. 2023, #5, p. 15</a:t>
            </a:r>
            <a:endParaRPr lang="ru-UA" kern="1000" dirty="0">
              <a:solidFill>
                <a:srgbClr val="7030A0"/>
              </a:solidFill>
              <a:latin typeface="Arial" panose="020B0604020202020204" pitchFamily="34" charset="0"/>
              <a:ea typeface="MS Mincho" panose="02020609040205080304" pitchFamily="49" charset="-128"/>
              <a:cs typeface="Arial" panose="020B0604020202020204" pitchFamily="34" charset="0"/>
            </a:endParaRPr>
          </a:p>
        </p:txBody>
      </p:sp>
      <p:sp>
        <p:nvSpPr>
          <p:cNvPr id="14" name="TextBox 13">
            <a:extLst>
              <a:ext uri="{FF2B5EF4-FFF2-40B4-BE49-F238E27FC236}">
                <a16:creationId xmlns:a16="http://schemas.microsoft.com/office/drawing/2014/main" id="{C075BF7B-F7A2-A273-9325-3A51E7BCF536}"/>
              </a:ext>
            </a:extLst>
          </p:cNvPr>
          <p:cNvSpPr txBox="1"/>
          <p:nvPr/>
        </p:nvSpPr>
        <p:spPr>
          <a:xfrm>
            <a:off x="239878" y="2364121"/>
            <a:ext cx="6795276"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IGP tungsten with Transversal grain orientation</a:t>
            </a:r>
            <a:endParaRPr lang="ru-UA"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B8AED43-2CDD-E181-E65B-731520D7239A}"/>
              </a:ext>
            </a:extLst>
          </p:cNvPr>
          <p:cNvSpPr txBox="1"/>
          <p:nvPr/>
        </p:nvSpPr>
        <p:spPr>
          <a:xfrm>
            <a:off x="8267997" y="2208973"/>
            <a:ext cx="1824203"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EUROFER</a:t>
            </a:r>
            <a:endParaRPr lang="ru-U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600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8D69F-1B97-79E9-F3D3-6AC36B634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46E25-A1D4-0453-7208-9BB7588187C8}"/>
              </a:ext>
            </a:extLst>
          </p:cNvPr>
          <p:cNvSpPr>
            <a:spLocks noGrp="1"/>
          </p:cNvSpPr>
          <p:nvPr>
            <p:ph type="ctrTitle"/>
          </p:nvPr>
        </p:nvSpPr>
        <p:spPr/>
        <p:txBody>
          <a:bodyPr/>
          <a:lstStyle/>
          <a:p>
            <a:r>
              <a:rPr lang="en-US" sz="3733" dirty="0"/>
              <a:t>WP PWIE: Outlook</a:t>
            </a:r>
            <a:endParaRPr lang="en-US" sz="2667" dirty="0"/>
          </a:p>
        </p:txBody>
      </p:sp>
      <p:sp>
        <p:nvSpPr>
          <p:cNvPr id="3" name="Subtitle 2">
            <a:extLst>
              <a:ext uri="{FF2B5EF4-FFF2-40B4-BE49-F238E27FC236}">
                <a16:creationId xmlns:a16="http://schemas.microsoft.com/office/drawing/2014/main" id="{98D39982-7B38-BC62-3310-111BFD831C1B}"/>
              </a:ext>
            </a:extLst>
          </p:cNvPr>
          <p:cNvSpPr>
            <a:spLocks noGrp="1"/>
          </p:cNvSpPr>
          <p:nvPr>
            <p:ph type="subTitle" idx="1"/>
          </p:nvPr>
        </p:nvSpPr>
        <p:spPr>
          <a:xfrm>
            <a:off x="527381" y="4293096"/>
            <a:ext cx="10753195" cy="1152128"/>
          </a:xfrm>
        </p:spPr>
        <p:txBody>
          <a:bodyPr>
            <a:normAutofit/>
          </a:bodyPr>
          <a:lstStyle/>
          <a:p>
            <a:r>
              <a:rPr lang="en-US" dirty="0">
                <a:solidFill>
                  <a:srgbClr val="E3E3E3"/>
                </a:solidFill>
              </a:rPr>
              <a:t>2025</a:t>
            </a:r>
            <a:endParaRPr lang="en-US" dirty="0"/>
          </a:p>
        </p:txBody>
      </p:sp>
      <p:pic>
        <p:nvPicPr>
          <p:cNvPr id="4" name="Grafik 3">
            <a:extLst>
              <a:ext uri="{FF2B5EF4-FFF2-40B4-BE49-F238E27FC236}">
                <a16:creationId xmlns:a16="http://schemas.microsoft.com/office/drawing/2014/main" id="{83CB1F26-DBE9-F1CE-984C-C1B3E424A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81" y="5998715"/>
            <a:ext cx="1728192" cy="502627"/>
          </a:xfrm>
          <a:prstGeom prst="rect">
            <a:avLst/>
          </a:prstGeom>
        </p:spPr>
      </p:pic>
    </p:spTree>
    <p:extLst>
      <p:ext uri="{BB962C8B-B14F-4D97-AF65-F5344CB8AC3E}">
        <p14:creationId xmlns:p14="http://schemas.microsoft.com/office/powerpoint/2010/main" val="1876674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FE408-FF10-22F0-2A15-1E2574A0F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8C82E-93FB-9606-7B41-931AD5179681}"/>
              </a:ext>
            </a:extLst>
          </p:cNvPr>
          <p:cNvSpPr>
            <a:spLocks noGrp="1"/>
          </p:cNvSpPr>
          <p:nvPr>
            <p:ph type="title"/>
          </p:nvPr>
        </p:nvSpPr>
        <p:spPr>
          <a:xfrm>
            <a:off x="407368" y="2074188"/>
            <a:ext cx="8231931" cy="620251"/>
          </a:xfrm>
        </p:spPr>
        <p:txBody>
          <a:bodyPr>
            <a:normAutofit fontScale="90000"/>
          </a:bodyPr>
          <a:lstStyle/>
          <a:p>
            <a:br>
              <a:rPr lang="en-US" sz="3600" dirty="0"/>
            </a:br>
            <a:br>
              <a:rPr lang="en-US" sz="3600" dirty="0"/>
            </a:br>
            <a:br>
              <a:rPr lang="en-US" sz="3600" dirty="0"/>
            </a:br>
            <a:r>
              <a:rPr lang="en-US" sz="3600" dirty="0"/>
              <a:t>Outlook</a:t>
            </a:r>
            <a:endParaRPr lang="en-US" dirty="0"/>
          </a:p>
        </p:txBody>
      </p:sp>
      <p:pic>
        <p:nvPicPr>
          <p:cNvPr id="6" name="Grafik 5">
            <a:extLst>
              <a:ext uri="{FF2B5EF4-FFF2-40B4-BE49-F238E27FC236}">
                <a16:creationId xmlns:a16="http://schemas.microsoft.com/office/drawing/2014/main" id="{43663247-94C4-9AFE-0E4B-291058BFB0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4" name="Textplatzhalter 3">
            <a:extLst>
              <a:ext uri="{FF2B5EF4-FFF2-40B4-BE49-F238E27FC236}">
                <a16:creationId xmlns:a16="http://schemas.microsoft.com/office/drawing/2014/main" id="{69F33DB1-538E-2DFB-94EE-F96830257A56}"/>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07426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258E4-A98A-421E-6564-2496AFC34AAA}"/>
              </a:ext>
            </a:extLst>
          </p:cNvPr>
          <p:cNvSpPr>
            <a:spLocks noGrp="1"/>
          </p:cNvSpPr>
          <p:nvPr>
            <p:ph type="title"/>
          </p:nvPr>
        </p:nvSpPr>
        <p:spPr/>
        <p:txBody>
          <a:bodyPr/>
          <a:lstStyle/>
          <a:p>
            <a:r>
              <a:rPr lang="en-GB" dirty="0"/>
              <a:t>Overview</a:t>
            </a:r>
          </a:p>
        </p:txBody>
      </p:sp>
      <p:sp>
        <p:nvSpPr>
          <p:cNvPr id="3" name="Inhaltsplatzhalter 2">
            <a:extLst>
              <a:ext uri="{FF2B5EF4-FFF2-40B4-BE49-F238E27FC236}">
                <a16:creationId xmlns:a16="http://schemas.microsoft.com/office/drawing/2014/main" id="{394CE5FC-5596-FD46-8AE7-CD46C95DD83B}"/>
              </a:ext>
            </a:extLst>
          </p:cNvPr>
          <p:cNvSpPr>
            <a:spLocks noGrp="1"/>
          </p:cNvSpPr>
          <p:nvPr>
            <p:ph idx="1"/>
          </p:nvPr>
        </p:nvSpPr>
        <p:spPr/>
        <p:txBody>
          <a:bodyPr/>
          <a:lstStyle/>
          <a:p>
            <a:r>
              <a:rPr lang="en-GB" dirty="0"/>
              <a:t>Extend to work on Materials for COMPASS-U</a:t>
            </a:r>
          </a:p>
          <a:p>
            <a:r>
              <a:rPr lang="en-GB" dirty="0"/>
              <a:t>Continuation of work on pre-damaged materials</a:t>
            </a:r>
          </a:p>
          <a:p>
            <a:r>
              <a:rPr lang="en-GB" dirty="0"/>
              <a:t>Include more work on FGMs</a:t>
            </a:r>
          </a:p>
          <a:p>
            <a:r>
              <a:rPr lang="en-GB" dirty="0"/>
              <a:t>Closer links to DSOL 44</a:t>
            </a:r>
          </a:p>
        </p:txBody>
      </p:sp>
    </p:spTree>
    <p:extLst>
      <p:ext uri="{BB962C8B-B14F-4D97-AF65-F5344CB8AC3E}">
        <p14:creationId xmlns:p14="http://schemas.microsoft.com/office/powerpoint/2010/main" val="3803276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A027-0D82-D396-63C6-C478A67F4B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3E7C97-91DA-F0EC-C2E5-FD1304C6EB55}"/>
              </a:ext>
            </a:extLst>
          </p:cNvPr>
          <p:cNvSpPr>
            <a:spLocks noGrp="1"/>
          </p:cNvSpPr>
          <p:nvPr>
            <p:ph type="title"/>
          </p:nvPr>
        </p:nvSpPr>
        <p:spPr/>
        <p:txBody>
          <a:bodyPr/>
          <a:lstStyle/>
          <a:p>
            <a:r>
              <a:rPr lang="en-GB" dirty="0"/>
              <a:t>Operational limits for Divertor Components</a:t>
            </a:r>
          </a:p>
        </p:txBody>
      </p:sp>
      <p:sp>
        <p:nvSpPr>
          <p:cNvPr id="3" name="Inhaltsplatzhalter 2">
            <a:extLst>
              <a:ext uri="{FF2B5EF4-FFF2-40B4-BE49-F238E27FC236}">
                <a16:creationId xmlns:a16="http://schemas.microsoft.com/office/drawing/2014/main" id="{C6122663-BF26-231C-97D4-667B72D56AB4}"/>
              </a:ext>
            </a:extLst>
          </p:cNvPr>
          <p:cNvSpPr>
            <a:spLocks noGrp="1"/>
          </p:cNvSpPr>
          <p:nvPr>
            <p:ph idx="1"/>
          </p:nvPr>
        </p:nvSpPr>
        <p:spPr>
          <a:xfrm>
            <a:off x="335360" y="980728"/>
            <a:ext cx="10972800" cy="4896544"/>
          </a:xfrm>
        </p:spPr>
        <p:txBody>
          <a:bodyPr/>
          <a:lstStyle/>
          <a:p>
            <a:pPr marL="0" indent="0">
              <a:buNone/>
            </a:pPr>
            <a:r>
              <a:rPr lang="en-GB" dirty="0"/>
              <a:t>DSOL 44</a:t>
            </a:r>
          </a:p>
        </p:txBody>
      </p:sp>
      <p:sp>
        <p:nvSpPr>
          <p:cNvPr id="6" name="Espace réservé du contenu 2">
            <a:extLst>
              <a:ext uri="{FF2B5EF4-FFF2-40B4-BE49-F238E27FC236}">
                <a16:creationId xmlns:a16="http://schemas.microsoft.com/office/drawing/2014/main" id="{2E1CC01A-1344-F841-5D71-F1F1604A0FA9}"/>
              </a:ext>
            </a:extLst>
          </p:cNvPr>
          <p:cNvSpPr txBox="1">
            <a:spLocks/>
          </p:cNvSpPr>
          <p:nvPr/>
        </p:nvSpPr>
        <p:spPr>
          <a:xfrm>
            <a:off x="390367" y="1719485"/>
            <a:ext cx="11275003" cy="1709516"/>
          </a:xfrm>
          <a:prstGeom prst="rect">
            <a:avLst/>
          </a:prstGeom>
        </p:spPr>
        <p:txBody>
          <a:bodyPr vert="horz" lIns="0" tIns="60960" rIns="0" bIns="6096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67" b="1" dirty="0"/>
              <a:t>Objectives :</a:t>
            </a:r>
          </a:p>
          <a:p>
            <a:pPr lvl="2"/>
            <a:r>
              <a:rPr lang="en-US" sz="1600" dirty="0"/>
              <a:t>Assess potential critical failure modes and corresponding end of life criteria</a:t>
            </a:r>
          </a:p>
          <a:p>
            <a:pPr lvl="2"/>
            <a:r>
              <a:rPr lang="en-US" sz="1600" dirty="0"/>
              <a:t>Define and perform joint experiments testing the limits identified above for the ITER </a:t>
            </a:r>
            <a:r>
              <a:rPr lang="en-US" sz="1600" dirty="0" err="1"/>
              <a:t>divertor</a:t>
            </a:r>
            <a:endParaRPr lang="en-US" sz="1600" dirty="0"/>
          </a:p>
          <a:p>
            <a:pPr lvl="2"/>
            <a:r>
              <a:rPr lang="en-US" sz="1600" dirty="0"/>
              <a:t>Identify diagnostics that would be relevant to monitor in situ PFC damage evolution and/or precursors of failure mode</a:t>
            </a:r>
          </a:p>
        </p:txBody>
      </p:sp>
      <p:sp>
        <p:nvSpPr>
          <p:cNvPr id="7" name="Espace réservé du contenu 2">
            <a:extLst>
              <a:ext uri="{FF2B5EF4-FFF2-40B4-BE49-F238E27FC236}">
                <a16:creationId xmlns:a16="http://schemas.microsoft.com/office/drawing/2014/main" id="{162AC76B-5CD5-0FE2-2458-5AA5E67840F3}"/>
              </a:ext>
            </a:extLst>
          </p:cNvPr>
          <p:cNvSpPr txBox="1">
            <a:spLocks/>
          </p:cNvSpPr>
          <p:nvPr/>
        </p:nvSpPr>
        <p:spPr>
          <a:xfrm>
            <a:off x="413475" y="3393235"/>
            <a:ext cx="7547039" cy="1399207"/>
          </a:xfrm>
          <a:prstGeom prst="rect">
            <a:avLst/>
          </a:prstGeom>
        </p:spPr>
        <p:txBody>
          <a:bodyPr vert="horz" lIns="0" tIns="60960" rIns="0" bIns="6096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67" b="1" dirty="0"/>
              <a:t>Initial focus :</a:t>
            </a:r>
          </a:p>
          <a:p>
            <a:pPr lvl="2"/>
            <a:r>
              <a:rPr lang="en-US" sz="1600" dirty="0"/>
              <a:t>Impact of </a:t>
            </a:r>
            <a:r>
              <a:rPr lang="en-US" sz="1600" dirty="0" err="1"/>
              <a:t>monoblock</a:t>
            </a:r>
            <a:r>
              <a:rPr lang="en-US" sz="1600" dirty="0"/>
              <a:t> macro-cracking (or the so called self castellation observed after cycling under high steady state heat loads) as a potential failure mode.</a:t>
            </a:r>
          </a:p>
        </p:txBody>
      </p:sp>
      <p:sp>
        <p:nvSpPr>
          <p:cNvPr id="8" name="Espace réservé du contenu 2">
            <a:extLst>
              <a:ext uri="{FF2B5EF4-FFF2-40B4-BE49-F238E27FC236}">
                <a16:creationId xmlns:a16="http://schemas.microsoft.com/office/drawing/2014/main" id="{C31137A8-79C7-FAC0-6D15-62B1F96E9780}"/>
              </a:ext>
            </a:extLst>
          </p:cNvPr>
          <p:cNvSpPr txBox="1">
            <a:spLocks/>
          </p:cNvSpPr>
          <p:nvPr/>
        </p:nvSpPr>
        <p:spPr>
          <a:xfrm>
            <a:off x="413475" y="4641592"/>
            <a:ext cx="11275003" cy="1637629"/>
          </a:xfrm>
          <a:prstGeom prst="rect">
            <a:avLst/>
          </a:prstGeom>
        </p:spPr>
        <p:txBody>
          <a:bodyPr vert="horz" lIns="0" tIns="60960" rIns="0" bIns="6096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67" b="1" dirty="0"/>
              <a:t>Devices involved:</a:t>
            </a:r>
          </a:p>
          <a:p>
            <a:pPr lvl="2"/>
            <a:r>
              <a:rPr lang="en-US" sz="1600" dirty="0"/>
              <a:t>Full W tokamaks : AUG, EAST, WEST</a:t>
            </a:r>
          </a:p>
          <a:p>
            <a:pPr lvl="2"/>
            <a:r>
              <a:rPr lang="en-US" sz="1600" dirty="0"/>
              <a:t>Linear device : Magnum-PSI, PSI-2</a:t>
            </a:r>
          </a:p>
          <a:p>
            <a:pPr lvl="2"/>
            <a:r>
              <a:rPr lang="en-US" sz="1600" dirty="0"/>
              <a:t>HHF facilities : HADES, JUDITH-2</a:t>
            </a:r>
          </a:p>
        </p:txBody>
      </p:sp>
    </p:spTree>
    <p:extLst>
      <p:ext uri="{BB962C8B-B14F-4D97-AF65-F5344CB8AC3E}">
        <p14:creationId xmlns:p14="http://schemas.microsoft.com/office/powerpoint/2010/main" val="1405403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a:t>Name of presenter | Conference | Venue | Date | Page </a:t>
            </a:r>
            <a:fld id="{6A6D9FA1-99C7-4910-8E32-B85D378B0060}" type="slidenum">
              <a:rPr lang="en-GB" smtClean="0"/>
              <a:pPr algn="r"/>
              <a:t>29</a:t>
            </a:fld>
            <a:endParaRPr lang="en-GB" dirty="0"/>
          </a:p>
        </p:txBody>
      </p:sp>
      <p:pic>
        <p:nvPicPr>
          <p:cNvPr id="6" name="Content Placeholder 5" descr="Diagram">
            <a:extLst>
              <a:ext uri="{FF2B5EF4-FFF2-40B4-BE49-F238E27FC236}">
                <a16:creationId xmlns:a16="http://schemas.microsoft.com/office/drawing/2014/main" id="{0E833501-214F-3E51-98C5-69E5E6F450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6119" y="835290"/>
            <a:ext cx="8699763" cy="4897967"/>
          </a:xfrm>
        </p:spPr>
      </p:pic>
    </p:spTree>
    <p:extLst>
      <p:ext uri="{BB962C8B-B14F-4D97-AF65-F5344CB8AC3E}">
        <p14:creationId xmlns:p14="http://schemas.microsoft.com/office/powerpoint/2010/main" val="107359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EA51F-1617-278A-0DE5-94B1085CBA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94064-0675-7AC4-EBF0-4A46EB218CAC}"/>
              </a:ext>
            </a:extLst>
          </p:cNvPr>
          <p:cNvSpPr>
            <a:spLocks noGrp="1"/>
          </p:cNvSpPr>
          <p:nvPr>
            <p:ph type="title"/>
          </p:nvPr>
        </p:nvSpPr>
        <p:spPr>
          <a:xfrm>
            <a:off x="407368" y="2074188"/>
            <a:ext cx="8231931" cy="620251"/>
          </a:xfrm>
        </p:spPr>
        <p:txBody>
          <a:bodyPr>
            <a:normAutofit fontScale="90000"/>
          </a:bodyPr>
          <a:lstStyle/>
          <a:p>
            <a:br>
              <a:rPr lang="en-US" sz="3600" dirty="0"/>
            </a:br>
            <a:br>
              <a:rPr lang="en-US" sz="3600" dirty="0"/>
            </a:br>
            <a:br>
              <a:rPr lang="en-US" sz="3600" dirty="0"/>
            </a:br>
            <a:r>
              <a:rPr lang="en-US" sz="3600" dirty="0"/>
              <a:t>Results 2023 / 2024 – WPPWIE</a:t>
            </a:r>
            <a:br>
              <a:rPr lang="en-US" sz="3600" dirty="0"/>
            </a:br>
            <a:endParaRPr lang="en-US" dirty="0"/>
          </a:p>
        </p:txBody>
      </p:sp>
      <p:pic>
        <p:nvPicPr>
          <p:cNvPr id="6" name="Grafik 5">
            <a:extLst>
              <a:ext uri="{FF2B5EF4-FFF2-40B4-BE49-F238E27FC236}">
                <a16:creationId xmlns:a16="http://schemas.microsoft.com/office/drawing/2014/main" id="{4FD000A1-F771-B02D-B63F-167530A931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733DF5DB-D466-110B-E4AF-3A57D426D2C0}"/>
              </a:ext>
            </a:extLst>
          </p:cNvPr>
          <p:cNvSpPr>
            <a:spLocks noGrp="1"/>
          </p:cNvSpPr>
          <p:nvPr>
            <p:ph type="body" sz="quarter" idx="10"/>
          </p:nvPr>
        </p:nvSpPr>
        <p:spPr>
          <a:xfrm>
            <a:off x="407368" y="3693074"/>
            <a:ext cx="11230450" cy="457848"/>
          </a:xfrm>
        </p:spPr>
        <p:txBody>
          <a:bodyPr>
            <a:normAutofit/>
          </a:bodyPr>
          <a:lstStyle/>
          <a:p>
            <a:r>
              <a:rPr lang="en-US" sz="1400" dirty="0"/>
              <a:t>SP A.1 Synergistic Load Studies of Plasma-Facing Materials for ITER &amp; DEMO</a:t>
            </a:r>
            <a:endParaRPr lang="en-GB" sz="1400" dirty="0"/>
          </a:p>
        </p:txBody>
      </p:sp>
    </p:spTree>
    <p:extLst>
      <p:ext uri="{BB962C8B-B14F-4D97-AF65-F5344CB8AC3E}">
        <p14:creationId xmlns:p14="http://schemas.microsoft.com/office/powerpoint/2010/main" val="273768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0DD89-9E28-E9E4-C600-FF0669832AD1}"/>
              </a:ext>
            </a:extLst>
          </p:cNvPr>
          <p:cNvSpPr>
            <a:spLocks noGrp="1"/>
          </p:cNvSpPr>
          <p:nvPr>
            <p:ph type="title"/>
          </p:nvPr>
        </p:nvSpPr>
        <p:spPr/>
        <p:txBody>
          <a:bodyPr/>
          <a:lstStyle/>
          <a:p>
            <a:pPr>
              <a:lnSpc>
                <a:spcPct val="115000"/>
              </a:lnSpc>
              <a:spcBef>
                <a:spcPts val="320"/>
              </a:spcBef>
              <a:spcAft>
                <a:spcPts val="320"/>
              </a:spcAft>
              <a:tabLst>
                <a:tab pos="-1219170" algn="l"/>
                <a:tab pos="609585" algn="l"/>
                <a:tab pos="1373259" algn="l"/>
                <a:tab pos="1828754" algn="l"/>
              </a:tabLst>
            </a:pPr>
            <a:r>
              <a:rPr lang="en-US" sz="3733" spc="-20">
                <a:latin typeface="Calibri" panose="020F0502020204030204" pitchFamily="34" charset="0"/>
                <a:ea typeface="SimSun" panose="02010600030101010101" pitchFamily="2" charset="-122"/>
                <a:cs typeface="Calibri" panose="020F0502020204030204" pitchFamily="34" charset="0"/>
              </a:rPr>
              <a:t>Tasks to be performed:</a:t>
            </a:r>
            <a:endParaRPr lang="de-DE" sz="3733" dirty="0">
              <a:latin typeface="Calibri" panose="020F0502020204030204" pitchFamily="34" charset="0"/>
              <a:ea typeface="SimSun" panose="02010600030101010101" pitchFamily="2" charset="-122"/>
            </a:endParaRPr>
          </a:p>
        </p:txBody>
      </p:sp>
      <p:sp>
        <p:nvSpPr>
          <p:cNvPr id="9" name="Inhaltsplatzhalter 8">
            <a:extLst>
              <a:ext uri="{FF2B5EF4-FFF2-40B4-BE49-F238E27FC236}">
                <a16:creationId xmlns:a16="http://schemas.microsoft.com/office/drawing/2014/main" id="{8C5AD54F-46C4-131F-8874-19D41E9E2BE6}"/>
              </a:ext>
            </a:extLst>
          </p:cNvPr>
          <p:cNvSpPr>
            <a:spLocks noGrp="1"/>
          </p:cNvSpPr>
          <p:nvPr>
            <p:ph idx="1"/>
          </p:nvPr>
        </p:nvSpPr>
        <p:spPr>
          <a:xfrm>
            <a:off x="372094" y="1222660"/>
            <a:ext cx="11103024" cy="5688632"/>
          </a:xfrm>
        </p:spPr>
        <p:txBody>
          <a:bodyPr>
            <a:normAutofit fontScale="62500" lnSpcReduction="20000"/>
          </a:bodyPr>
          <a:lstStyle/>
          <a:p>
            <a:pPr marL="457189" indent="-457189" algn="just">
              <a:lnSpc>
                <a:spcPct val="115000"/>
              </a:lnSpc>
              <a:spcAft>
                <a:spcPts val="800"/>
              </a:spcAft>
              <a:buFont typeface="Wingdings" pitchFamily="2" charset="2"/>
              <a:buChar char=""/>
              <a:tabLst>
                <a:tab pos="-1219170" algn="l"/>
              </a:tabLst>
            </a:pPr>
            <a:r>
              <a:rPr lang="en-US" dirty="0">
                <a:latin typeface="Calibri" panose="020F0502020204030204" pitchFamily="34" charset="0"/>
                <a:ea typeface="SimSun" panose="02010600030101010101" pitchFamily="2" charset="-122"/>
                <a:cs typeface="Calibri" panose="020F0502020204030204" pitchFamily="34" charset="0"/>
              </a:rPr>
              <a:t>Establish a test matrix for Materials utilized in WEST and ITER with respect to updated load specifications. in the available devices (DIFFER, FZJ, MPG)</a:t>
            </a:r>
            <a:endParaRPr lang="de-DE" dirty="0">
              <a:latin typeface="Calibri" panose="020F0502020204030204" pitchFamily="34" charset="0"/>
              <a:ea typeface="SimSun" panose="02010600030101010101" pitchFamily="2" charset="-122"/>
            </a:endParaRPr>
          </a:p>
          <a:p>
            <a:pPr marL="457189" indent="-457189" algn="just">
              <a:lnSpc>
                <a:spcPct val="115000"/>
              </a:lnSpc>
              <a:spcAft>
                <a:spcPts val="800"/>
              </a:spcAft>
              <a:buFont typeface="Wingdings" pitchFamily="2" charset="2"/>
              <a:buChar char=""/>
              <a:tabLst>
                <a:tab pos="-1219170" algn="l"/>
              </a:tabLst>
            </a:pPr>
            <a:r>
              <a:rPr lang="en-US" dirty="0">
                <a:latin typeface="Calibri" panose="020F0502020204030204" pitchFamily="34" charset="0"/>
                <a:ea typeface="SimSun" panose="02010600030101010101" pitchFamily="2" charset="-122"/>
                <a:cs typeface="Calibri" panose="020F0502020204030204" pitchFamily="34" charset="0"/>
              </a:rPr>
              <a:t>Study the impact of synergistic loads on ITER and DEMO relevant baseline Materials (tungsten, W-FGMs on Steel) and new materials developments with Laser (Laser at PSI-2) and e-beam (JUDITH) as well as steady-state plasma exposure (He, H). A special focus will be the qualification of these materials under high cycle numbers and seed-impurities exposure. (FZJ)</a:t>
            </a:r>
            <a:endParaRPr lang="de-DE" dirty="0">
              <a:latin typeface="Calibri" panose="020F0502020204030204" pitchFamily="34" charset="0"/>
              <a:ea typeface="SimSun" panose="02010600030101010101" pitchFamily="2" charset="-122"/>
            </a:endParaRPr>
          </a:p>
          <a:p>
            <a:pPr marL="457189" indent="-457189" algn="just">
              <a:lnSpc>
                <a:spcPct val="115000"/>
              </a:lnSpc>
              <a:spcAft>
                <a:spcPts val="800"/>
              </a:spcAft>
              <a:buFont typeface="Wingdings" pitchFamily="2" charset="2"/>
              <a:buChar char=""/>
              <a:tabLst>
                <a:tab pos="-1219170" algn="l"/>
              </a:tabLst>
            </a:pPr>
            <a:r>
              <a:rPr lang="en-US" dirty="0">
                <a:latin typeface="Calibri" panose="020F0502020204030204" pitchFamily="34" charset="0"/>
                <a:ea typeface="SimSun" panose="02010600030101010101" pitchFamily="2" charset="-122"/>
                <a:cs typeface="Calibri" panose="020F0502020204030204" pitchFamily="34" charset="0"/>
              </a:rPr>
              <a:t>Post-mortem analysis will characterize the induced surface modifications and damages as well as investigate changes of the materials properties due to e.g. recrystallization behavior and/or surface morphology changes. (FZJ, MPG, DIFFER, KIPT)</a:t>
            </a:r>
            <a:endParaRPr lang="de-DE" dirty="0">
              <a:latin typeface="Calibri" panose="020F0502020204030204" pitchFamily="34" charset="0"/>
              <a:ea typeface="SimSun" panose="02010600030101010101" pitchFamily="2" charset="-122"/>
            </a:endParaRPr>
          </a:p>
          <a:p>
            <a:pPr marL="457189" indent="-457189" algn="just">
              <a:lnSpc>
                <a:spcPct val="115000"/>
              </a:lnSpc>
              <a:spcAft>
                <a:spcPts val="800"/>
              </a:spcAft>
              <a:buFont typeface="Wingdings" pitchFamily="2" charset="2"/>
              <a:buChar char=""/>
              <a:tabLst>
                <a:tab pos="-1219170" algn="l"/>
              </a:tabLst>
            </a:pPr>
            <a:r>
              <a:rPr lang="en-US" dirty="0">
                <a:latin typeface="Calibri" panose="020F0502020204030204" pitchFamily="34" charset="0"/>
                <a:ea typeface="SimSun" panose="02010600030101010101" pitchFamily="2" charset="-122"/>
                <a:cs typeface="Calibri" panose="020F0502020204030204" pitchFamily="34" charset="0"/>
              </a:rPr>
              <a:t>Determine underlying mechanisms of evolution of crack propagation in materials for ITER and current day devices. (FZJ, DIFFER, KIPT, MPG)</a:t>
            </a:r>
            <a:endParaRPr lang="de-DE" dirty="0">
              <a:latin typeface="Calibri" panose="020F0502020204030204" pitchFamily="34" charset="0"/>
              <a:ea typeface="SimSun" panose="02010600030101010101" pitchFamily="2" charset="-122"/>
            </a:endParaRPr>
          </a:p>
          <a:p>
            <a:pPr marL="457189" indent="-457189" algn="just">
              <a:lnSpc>
                <a:spcPct val="115000"/>
              </a:lnSpc>
              <a:spcAft>
                <a:spcPts val="800"/>
              </a:spcAft>
              <a:buFont typeface="Wingdings" pitchFamily="2" charset="2"/>
              <a:buChar char=""/>
              <a:tabLst>
                <a:tab pos="-1219170" algn="l"/>
              </a:tabLst>
            </a:pPr>
            <a:r>
              <a:rPr lang="en-US" dirty="0">
                <a:latin typeface="Calibri" panose="020F0502020204030204" pitchFamily="34" charset="0"/>
                <a:ea typeface="SimSun" panose="02010600030101010101" pitchFamily="2" charset="-122"/>
                <a:cs typeface="Calibri" panose="020F0502020204030204" pitchFamily="34" charset="0"/>
              </a:rPr>
              <a:t>Qualify W materials for use in W7-X. (MPG, FZJ)</a:t>
            </a:r>
            <a:endParaRPr lang="de-DE" dirty="0">
              <a:latin typeface="Calibri" panose="020F0502020204030204" pitchFamily="34" charset="0"/>
              <a:ea typeface="SimSun" panose="02010600030101010101" pitchFamily="2" charset="-122"/>
            </a:endParaRPr>
          </a:p>
          <a:p>
            <a:pPr marL="457189" indent="-457189" algn="just">
              <a:lnSpc>
                <a:spcPct val="115000"/>
              </a:lnSpc>
              <a:spcAft>
                <a:spcPts val="800"/>
              </a:spcAft>
              <a:buFont typeface="Wingdings" pitchFamily="2" charset="2"/>
              <a:buChar char=""/>
              <a:tabLst>
                <a:tab pos="-1219170" algn="l"/>
              </a:tabLst>
            </a:pPr>
            <a:r>
              <a:rPr lang="en-US" dirty="0">
                <a:solidFill>
                  <a:srgbClr val="000000"/>
                </a:solidFill>
                <a:latin typeface="Calibri" panose="020F0502020204030204" pitchFamily="34" charset="0"/>
                <a:ea typeface="SimSun" panose="02010600030101010101" pitchFamily="2" charset="-122"/>
                <a:cs typeface="Calibri" panose="020F0502020204030204" pitchFamily="34" charset="0"/>
              </a:rPr>
              <a:t>Synergy effects from sequential stationary (PSI-2 / MAGNUM-PSI) and transient (QSPA) plasma loads.  (DIFFER, MPG, FZJ, KIPT)</a:t>
            </a:r>
            <a:endParaRPr lang="de-DE" dirty="0">
              <a:latin typeface="Calibri" panose="020F0502020204030204" pitchFamily="34" charset="0"/>
              <a:ea typeface="SimSun" panose="02010600030101010101" pitchFamily="2" charset="-122"/>
            </a:endParaRPr>
          </a:p>
          <a:p>
            <a:pPr marL="457189" indent="-457189" algn="just">
              <a:lnSpc>
                <a:spcPct val="115000"/>
              </a:lnSpc>
              <a:spcAft>
                <a:spcPts val="800"/>
              </a:spcAft>
              <a:buFont typeface="Wingdings" pitchFamily="2" charset="2"/>
              <a:buChar char=""/>
              <a:tabLst>
                <a:tab pos="-1219170" algn="l"/>
              </a:tabLst>
            </a:pPr>
            <a:r>
              <a:rPr lang="en-US" dirty="0">
                <a:solidFill>
                  <a:srgbClr val="000000"/>
                </a:solidFill>
                <a:latin typeface="Calibri" panose="020F0502020204030204" pitchFamily="34" charset="0"/>
                <a:ea typeface="SimSun" panose="02010600030101010101" pitchFamily="2" charset="-122"/>
                <a:cs typeface="Calibri" panose="020F0502020204030204" pitchFamily="34" charset="0"/>
              </a:rPr>
              <a:t>Studies of fatigue cracks formation in deformed/re-crystalized W, fatigue damage of </a:t>
            </a:r>
            <a:r>
              <a:rPr lang="en-US" dirty="0" err="1">
                <a:solidFill>
                  <a:srgbClr val="000000"/>
                </a:solidFill>
                <a:latin typeface="Calibri" panose="020F0502020204030204" pitchFamily="34" charset="0"/>
                <a:ea typeface="SimSun" panose="02010600030101010101" pitchFamily="2" charset="-122"/>
                <a:cs typeface="Calibri" panose="020F0502020204030204" pitchFamily="34" charset="0"/>
              </a:rPr>
              <a:t>W</a:t>
            </a:r>
            <a:r>
              <a:rPr lang="en-US" baseline="-25000" dirty="0" err="1">
                <a:solidFill>
                  <a:srgbClr val="000000"/>
                </a:solidFill>
                <a:latin typeface="Calibri" panose="020F0502020204030204" pitchFamily="34" charset="0"/>
                <a:ea typeface="SimSun" panose="02010600030101010101" pitchFamily="2" charset="-122"/>
                <a:cs typeface="Calibri" panose="020F0502020204030204" pitchFamily="34" charset="0"/>
              </a:rPr>
              <a:t>f</a:t>
            </a:r>
            <a:r>
              <a:rPr lang="en-US" dirty="0">
                <a:solidFill>
                  <a:srgbClr val="000000"/>
                </a:solidFill>
                <a:latin typeface="Calibri" panose="020F0502020204030204" pitchFamily="34" charset="0"/>
                <a:ea typeface="SimSun" panose="02010600030101010101" pitchFamily="2" charset="-122"/>
                <a:cs typeface="Calibri" panose="020F0502020204030204" pitchFamily="34" charset="0"/>
              </a:rPr>
              <a:t>/W wires, latticing W etc. (FZJ)</a:t>
            </a:r>
            <a:endParaRPr lang="de-DE" dirty="0">
              <a:latin typeface="Calibri" panose="020F0502020204030204" pitchFamily="34" charset="0"/>
              <a:ea typeface="SimSun" panose="02010600030101010101" pitchFamily="2" charset="-122"/>
            </a:endParaRPr>
          </a:p>
          <a:p>
            <a:pPr marL="457189" indent="-457189" algn="just">
              <a:lnSpc>
                <a:spcPct val="115000"/>
              </a:lnSpc>
              <a:spcAft>
                <a:spcPts val="800"/>
              </a:spcAft>
              <a:buFont typeface="Wingdings" pitchFamily="2" charset="2"/>
              <a:buChar char=""/>
              <a:tabLst>
                <a:tab pos="-1219170" algn="l"/>
              </a:tabLst>
            </a:pPr>
            <a:r>
              <a:rPr lang="en-US" dirty="0">
                <a:solidFill>
                  <a:srgbClr val="000000"/>
                </a:solidFill>
                <a:latin typeface="Calibri" panose="020F0502020204030204" pitchFamily="34" charset="0"/>
                <a:ea typeface="SimSun" panose="02010600030101010101" pitchFamily="2" charset="-122"/>
                <a:cs typeface="Calibri" panose="020F0502020204030204" pitchFamily="34" charset="0"/>
              </a:rPr>
              <a:t>Combination of pulsed and steady state loading (e.g. behavior of QSPA pre-damaged targets in PSI-2, </a:t>
            </a:r>
            <a:r>
              <a:rPr lang="en-US" spc="-20" dirty="0">
                <a:solidFill>
                  <a:srgbClr val="000000"/>
                </a:solidFill>
                <a:latin typeface="Calibri" panose="020F0502020204030204" pitchFamily="34" charset="0"/>
                <a:ea typeface="SimSun" panose="02010600030101010101" pitchFamily="2" charset="-122"/>
                <a:cs typeface="Calibri" panose="020F0502020204030204" pitchFamily="34" charset="0"/>
              </a:rPr>
              <a:t>JUIDTH </a:t>
            </a:r>
            <a:r>
              <a:rPr lang="en-US" dirty="0">
                <a:solidFill>
                  <a:srgbClr val="000000"/>
                </a:solidFill>
                <a:latin typeface="Calibri" panose="020F0502020204030204" pitchFamily="34" charset="0"/>
                <a:ea typeface="SimSun" panose="02010600030101010101" pitchFamily="2" charset="-122"/>
                <a:cs typeface="Calibri" panose="020F0502020204030204" pitchFamily="34" charset="0"/>
              </a:rPr>
              <a:t>compared with reference samples). (FZJ, KIPT)</a:t>
            </a:r>
            <a:endParaRPr lang="de-DE" dirty="0">
              <a:latin typeface="Calibri" panose="020F0502020204030204" pitchFamily="34" charset="0"/>
              <a:ea typeface="SimSun" panose="02010600030101010101" pitchFamily="2" charset="-122"/>
            </a:endParaRPr>
          </a:p>
          <a:p>
            <a:r>
              <a:rPr lang="en-US" dirty="0">
                <a:latin typeface="Calibri" panose="020F0502020204030204" pitchFamily="34" charset="0"/>
                <a:ea typeface="SimSun" panose="02010600030101010101" pitchFamily="2" charset="-122"/>
              </a:rPr>
              <a:t>Study the Behavior of pre-cracked samples under edge loading conditions - links to HHF facilities such as JUDITH and WEST. (DIFFER, FZJ)</a:t>
            </a:r>
            <a:r>
              <a:rPr lang="de-DE" dirty="0">
                <a:effectLst/>
              </a:rPr>
              <a:t> </a:t>
            </a:r>
            <a:endParaRPr lang="en-GB" dirty="0"/>
          </a:p>
        </p:txBody>
      </p:sp>
    </p:spTree>
    <p:extLst>
      <p:ext uri="{BB962C8B-B14F-4D97-AF65-F5344CB8AC3E}">
        <p14:creationId xmlns:p14="http://schemas.microsoft.com/office/powerpoint/2010/main" val="185955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p:cNvSpPr txBox="1">
            <a:spLocks/>
          </p:cNvSpPr>
          <p:nvPr/>
        </p:nvSpPr>
        <p:spPr>
          <a:xfrm>
            <a:off x="509699" y="929842"/>
            <a:ext cx="11172601" cy="3230855"/>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3"/>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3"/>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pPr>
            <a:r>
              <a:rPr lang="en-US" b="1" dirty="0">
                <a:solidFill>
                  <a:prstClr val="black"/>
                </a:solidFill>
                <a:latin typeface="Calibri"/>
              </a:rPr>
              <a:t>Generation of distinct macro cracks within the WEST PFU MBs</a:t>
            </a:r>
          </a:p>
          <a:p>
            <a:pPr marL="358766" indent="-358766" defTabSz="914377"/>
            <a:endParaRPr lang="de-DE" dirty="0">
              <a:solidFill>
                <a:prstClr val="black"/>
              </a:solidFill>
              <a:latin typeface="Calibri"/>
            </a:endParaRPr>
          </a:p>
          <a:p>
            <a:pPr marL="358766" indent="-358766" defTabSz="914377"/>
            <a:endParaRPr lang="de-DE" dirty="0">
              <a:solidFill>
                <a:prstClr val="black"/>
              </a:solidFill>
              <a:latin typeface="Calibri"/>
            </a:endParaRPr>
          </a:p>
          <a:p>
            <a:pPr marL="358766" indent="-358766" defTabSz="914377"/>
            <a:endParaRPr lang="de-DE" dirty="0">
              <a:solidFill>
                <a:prstClr val="black"/>
              </a:solidFill>
              <a:latin typeface="Calibri"/>
            </a:endParaRPr>
          </a:p>
          <a:p>
            <a:pPr marL="0" indent="0" defTabSz="914377">
              <a:buNone/>
            </a:pPr>
            <a:endParaRPr lang="de-DE" dirty="0">
              <a:solidFill>
                <a:prstClr val="black"/>
              </a:solidFill>
              <a:latin typeface="Calibri"/>
            </a:endParaRPr>
          </a:p>
          <a:p>
            <a:pPr marL="358766" indent="-358766" defTabSz="914377">
              <a:buFont typeface="Wingdings" panose="05000000000000000000" pitchFamily="2" charset="2"/>
              <a:buChar char="Ø"/>
            </a:pPr>
            <a:r>
              <a:rPr lang="en-US" dirty="0">
                <a:solidFill>
                  <a:prstClr val="black"/>
                </a:solidFill>
                <a:latin typeface="Calibri"/>
              </a:rPr>
              <a:t>MB width has influence on the power density/stresses needed to generate a macro crack</a:t>
            </a:r>
          </a:p>
        </p:txBody>
      </p:sp>
      <p:sp>
        <p:nvSpPr>
          <p:cNvPr id="2" name="Titel 1"/>
          <p:cNvSpPr>
            <a:spLocks noGrp="1"/>
          </p:cNvSpPr>
          <p:nvPr>
            <p:ph type="title"/>
          </p:nvPr>
        </p:nvSpPr>
        <p:spPr>
          <a:xfrm>
            <a:off x="983432" y="192515"/>
            <a:ext cx="9451776" cy="457200"/>
          </a:xfrm>
        </p:spPr>
        <p:txBody>
          <a:bodyPr/>
          <a:lstStyle/>
          <a:p>
            <a:r>
              <a:rPr lang="en-US"/>
              <a:t>SP A.1 Synergistic Load Studies of Plasma-Facing Materials for ITER &amp; DEMO: </a:t>
            </a:r>
            <a:r>
              <a:rPr lang="de-DE"/>
              <a:t>FZJ</a:t>
            </a:r>
            <a:endParaRPr lang="de-DE" dirty="0"/>
          </a:p>
        </p:txBody>
      </p:sp>
      <p:sp>
        <p:nvSpPr>
          <p:cNvPr id="11" name="Inhaltsplatzhalter 6"/>
          <p:cNvSpPr>
            <a:spLocks noGrp="1"/>
          </p:cNvSpPr>
          <p:nvPr>
            <p:ph idx="1"/>
          </p:nvPr>
        </p:nvSpPr>
        <p:spPr>
          <a:xfrm>
            <a:off x="5708650" y="1253833"/>
            <a:ext cx="11102975" cy="5688012"/>
          </a:xfrm>
        </p:spPr>
        <p:txBody>
          <a:bodyPr>
            <a:normAutofit/>
          </a:bodyPr>
          <a:lstStyle/>
          <a:p>
            <a:r>
              <a:rPr lang="en-US" dirty="0"/>
              <a:t>MB 32: @ 20 MW/m²</a:t>
            </a:r>
          </a:p>
          <a:p>
            <a:pPr lvl="1"/>
            <a:r>
              <a:rPr lang="en-US" dirty="0"/>
              <a:t>Cycle: 21 – 40</a:t>
            </a:r>
          </a:p>
        </p:txBody>
      </p:sp>
      <p:sp>
        <p:nvSpPr>
          <p:cNvPr id="8" name="Textfeld 7"/>
          <p:cNvSpPr txBox="1"/>
          <p:nvPr/>
        </p:nvSpPr>
        <p:spPr>
          <a:xfrm>
            <a:off x="652868" y="5767416"/>
            <a:ext cx="6720747" cy="536878"/>
          </a:xfrm>
          <a:prstGeom prst="rect">
            <a:avLst/>
          </a:prstGeom>
          <a:solidFill>
            <a:srgbClr val="E3E3E3"/>
          </a:solidFill>
          <a:ln w="12700">
            <a:solidFill>
              <a:schemeClr val="tx1"/>
            </a:solidFill>
          </a:ln>
        </p:spPr>
        <p:txBody>
          <a:bodyPr wrap="square" rtlCol="0">
            <a:spAutoFit/>
          </a:bodyPr>
          <a:lstStyle/>
          <a:p>
            <a:pPr defTabSz="1219140">
              <a:lnSpc>
                <a:spcPct val="113000"/>
              </a:lnSpc>
            </a:pPr>
            <a:r>
              <a:rPr lang="en-US" sz="1333" dirty="0">
                <a:solidFill>
                  <a:prstClr val="black"/>
                </a:solidFill>
                <a:latin typeface="Arial" panose="020B0604020202020204" pitchFamily="34" charset="0"/>
                <a:cs typeface="Arial" panose="020B0604020202020204" pitchFamily="34" charset="0"/>
              </a:rPr>
              <a:t>Deliverable: PWIE-SP A.1.T-T003-D001</a:t>
            </a:r>
            <a:endParaRPr lang="en-US" sz="1333" i="1" dirty="0">
              <a:solidFill>
                <a:srgbClr val="FF0000"/>
              </a:solidFill>
              <a:latin typeface="Arial" panose="020B0604020202020204" pitchFamily="34" charset="0"/>
              <a:cs typeface="Arial" panose="020B0604020202020204" pitchFamily="34" charset="0"/>
            </a:endParaRPr>
          </a:p>
          <a:p>
            <a:pPr defTabSz="1219140">
              <a:lnSpc>
                <a:spcPct val="113000"/>
              </a:lnSpc>
            </a:pPr>
            <a:r>
              <a:rPr lang="en-US" sz="1333" dirty="0">
                <a:solidFill>
                  <a:prstClr val="black"/>
                </a:solidFill>
                <a:latin typeface="Arial" panose="020B0604020202020204" pitchFamily="34" charset="0"/>
                <a:cs typeface="Arial" panose="020B0604020202020204" pitchFamily="34" charset="0"/>
              </a:rPr>
              <a:t>Facilities: </a:t>
            </a:r>
            <a:r>
              <a:rPr lang="en-US" sz="1333" i="1" dirty="0">
                <a:solidFill>
                  <a:srgbClr val="FF0000"/>
                </a:solidFill>
                <a:latin typeface="Arial" panose="020B0604020202020204" pitchFamily="34" charset="0"/>
                <a:cs typeface="Arial" panose="020B0604020202020204" pitchFamily="34" charset="0"/>
              </a:rPr>
              <a:t>JUDITH 2 / PSI-2 </a:t>
            </a:r>
            <a:r>
              <a:rPr lang="en-US" sz="1333" dirty="0">
                <a:solidFill>
                  <a:prstClr val="black"/>
                </a:solidFill>
                <a:latin typeface="Arial" panose="020B0604020202020204" pitchFamily="34" charset="0"/>
                <a:cs typeface="Arial" panose="020B0604020202020204" pitchFamily="34" charset="0"/>
              </a:rPr>
              <a:t>or Modelling:</a:t>
            </a:r>
            <a:r>
              <a:rPr lang="en-US" sz="1333" i="1" dirty="0">
                <a:solidFill>
                  <a:srgbClr val="FF0000"/>
                </a:solidFill>
                <a:latin typeface="Arial" panose="020B0604020202020204" pitchFamily="34" charset="0"/>
                <a:cs typeface="Arial" panose="020B0604020202020204" pitchFamily="34" charset="0"/>
              </a:rPr>
              <a:t> -</a:t>
            </a:r>
          </a:p>
        </p:txBody>
      </p:sp>
      <p:pic>
        <p:nvPicPr>
          <p:cNvPr id="12" name="Grafik 11"/>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rot="5400000">
            <a:off x="6885569" y="1152937"/>
            <a:ext cx="1295687" cy="2915300"/>
          </a:xfrm>
          <a:prstGeom prst="rect">
            <a:avLst/>
          </a:prstGeom>
        </p:spPr>
      </p:pic>
      <p:pic>
        <p:nvPicPr>
          <p:cNvPr id="13" name="Grafik 1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rot="5400000">
            <a:off x="2220694" y="1199213"/>
            <a:ext cx="1295687" cy="2822744"/>
          </a:xfrm>
          <a:prstGeom prst="rect">
            <a:avLst/>
          </a:prstGeom>
        </p:spPr>
      </p:pic>
      <p:sp>
        <p:nvSpPr>
          <p:cNvPr id="14" name="Inhaltsplatzhalter 6"/>
          <p:cNvSpPr txBox="1">
            <a:spLocks/>
          </p:cNvSpPr>
          <p:nvPr/>
        </p:nvSpPr>
        <p:spPr>
          <a:xfrm>
            <a:off x="1239252" y="1228579"/>
            <a:ext cx="3600000" cy="864096"/>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3"/>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3"/>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pPr>
            <a:r>
              <a:rPr lang="en-US" dirty="0">
                <a:solidFill>
                  <a:prstClr val="black"/>
                </a:solidFill>
                <a:latin typeface="Calibri"/>
              </a:rPr>
              <a:t>MB 27: @ 24 MW/m²</a:t>
            </a:r>
          </a:p>
          <a:p>
            <a:pPr marL="215895" lvl="1" indent="0" defTabSz="914377">
              <a:buNone/>
            </a:pPr>
            <a:r>
              <a:rPr lang="en-US" dirty="0">
                <a:solidFill>
                  <a:prstClr val="black"/>
                </a:solidFill>
                <a:latin typeface="Calibri"/>
              </a:rPr>
              <a:t>Cycle: 1 - 20</a:t>
            </a:r>
          </a:p>
          <a:p>
            <a:pPr marL="539737" lvl="1" indent="-323843" defTabSz="914377"/>
            <a:endParaRPr lang="en-US" dirty="0">
              <a:solidFill>
                <a:prstClr val="black"/>
              </a:solidFill>
              <a:latin typeface="Calibri"/>
            </a:endParaRPr>
          </a:p>
        </p:txBody>
      </p:sp>
      <p:sp>
        <p:nvSpPr>
          <p:cNvPr id="16" name="Inhaltsplatzhalter 2"/>
          <p:cNvSpPr txBox="1">
            <a:spLocks/>
          </p:cNvSpPr>
          <p:nvPr/>
        </p:nvSpPr>
        <p:spPr>
          <a:xfrm>
            <a:off x="509700" y="3696514"/>
            <a:ext cx="11172601" cy="1999301"/>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3"/>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3"/>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pPr>
            <a:r>
              <a:rPr lang="de-DE" b="1" dirty="0">
                <a:solidFill>
                  <a:prstClr val="black"/>
                </a:solidFill>
                <a:latin typeface="Calibri"/>
              </a:rPr>
              <a:t>High pulse </a:t>
            </a:r>
            <a:r>
              <a:rPr lang="de-DE" b="1" dirty="0" err="1">
                <a:solidFill>
                  <a:prstClr val="black"/>
                </a:solidFill>
                <a:latin typeface="Calibri"/>
              </a:rPr>
              <a:t>number</a:t>
            </a:r>
            <a:r>
              <a:rPr lang="de-DE" b="1" dirty="0">
                <a:solidFill>
                  <a:prstClr val="black"/>
                </a:solidFill>
                <a:latin typeface="Calibri"/>
              </a:rPr>
              <a:t> </a:t>
            </a:r>
            <a:r>
              <a:rPr lang="de-DE" b="1" dirty="0" err="1">
                <a:solidFill>
                  <a:prstClr val="black"/>
                </a:solidFill>
                <a:latin typeface="Calibri"/>
              </a:rPr>
              <a:t>tests</a:t>
            </a:r>
            <a:r>
              <a:rPr lang="de-DE" b="1" dirty="0">
                <a:solidFill>
                  <a:prstClr val="black"/>
                </a:solidFill>
                <a:latin typeface="Calibri"/>
              </a:rPr>
              <a:t> </a:t>
            </a:r>
            <a:r>
              <a:rPr lang="de-DE" b="1" dirty="0" err="1">
                <a:solidFill>
                  <a:prstClr val="black"/>
                </a:solidFill>
                <a:latin typeface="Calibri"/>
              </a:rPr>
              <a:t>of</a:t>
            </a:r>
            <a:r>
              <a:rPr lang="de-DE" b="1" dirty="0">
                <a:solidFill>
                  <a:prstClr val="black"/>
                </a:solidFill>
                <a:latin typeface="Calibri"/>
              </a:rPr>
              <a:t> PIM W grades</a:t>
            </a:r>
          </a:p>
          <a:p>
            <a:pPr marL="358766" indent="-358766" algn="just" defTabSz="914377">
              <a:buClr>
                <a:srgbClr val="023D6B"/>
              </a:buClr>
              <a:buFont typeface="Wingdings" panose="05000000000000000000" pitchFamily="2" charset="2"/>
              <a:buChar char="Ø"/>
            </a:pPr>
            <a:r>
              <a:rPr lang="en-US" sz="1800" dirty="0">
                <a:solidFill>
                  <a:prstClr val="black"/>
                </a:solidFill>
                <a:latin typeface="Calibri"/>
              </a:rPr>
              <a:t>PIM-W alloys show </a:t>
            </a:r>
            <a:r>
              <a:rPr lang="en-US" sz="1800" b="1" dirty="0">
                <a:solidFill>
                  <a:prstClr val="black"/>
                </a:solidFill>
                <a:latin typeface="Calibri"/>
              </a:rPr>
              <a:t>comparable or better fatigue performance</a:t>
            </a:r>
            <a:r>
              <a:rPr lang="en-US" sz="1800" dirty="0">
                <a:solidFill>
                  <a:prstClr val="black"/>
                </a:solidFill>
                <a:latin typeface="Calibri"/>
              </a:rPr>
              <a:t> to the as-received pure tungsten grade in terms of damage category and crack formation </a:t>
            </a:r>
          </a:p>
          <a:p>
            <a:pPr marL="358766" indent="-358766" algn="just" defTabSz="914377">
              <a:buClr>
                <a:srgbClr val="023D6B"/>
              </a:buClr>
              <a:buFont typeface="Wingdings" panose="05000000000000000000" pitchFamily="2" charset="2"/>
              <a:buChar char="Ø"/>
            </a:pPr>
            <a:r>
              <a:rPr lang="en-US" sz="1800" dirty="0">
                <a:solidFill>
                  <a:prstClr val="black"/>
                </a:solidFill>
                <a:latin typeface="Calibri"/>
              </a:rPr>
              <a:t>more detailed investigations of the induced damages indicate that especially surface modifications like </a:t>
            </a:r>
            <a:r>
              <a:rPr lang="en-US" sz="1800" b="1" dirty="0">
                <a:solidFill>
                  <a:prstClr val="black"/>
                </a:solidFill>
                <a:latin typeface="Calibri"/>
              </a:rPr>
              <a:t>roughening due to plastic deformation and the particle induced nanostructures are less severe/pronounced</a:t>
            </a:r>
            <a:endParaRPr lang="en-US" sz="1800" dirty="0">
              <a:solidFill>
                <a:prstClr val="black"/>
              </a:solidFill>
              <a:latin typeface="Calibri"/>
            </a:endParaRPr>
          </a:p>
          <a:p>
            <a:pPr marL="0" indent="0" defTabSz="914377">
              <a:buNone/>
            </a:pPr>
            <a:endParaRPr lang="en-US" b="1" dirty="0">
              <a:solidFill>
                <a:prstClr val="black"/>
              </a:solidFill>
              <a:latin typeface="Calibri"/>
            </a:endParaRPr>
          </a:p>
        </p:txBody>
      </p:sp>
    </p:spTree>
    <p:extLst>
      <p:ext uri="{BB962C8B-B14F-4D97-AF65-F5344CB8AC3E}">
        <p14:creationId xmlns:p14="http://schemas.microsoft.com/office/powerpoint/2010/main" val="336400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 Synergistic Load Studies of Plasma-Facing Materials for ITER &amp; DEMO: </a:t>
            </a:r>
            <a:r>
              <a:rPr lang="de-DE"/>
              <a:t>DIFFER</a:t>
            </a:r>
            <a:endParaRPr lang="de-DE" dirty="0"/>
          </a:p>
        </p:txBody>
      </p:sp>
      <p:sp>
        <p:nvSpPr>
          <p:cNvPr id="11" name="Inhaltsplatzhalter 10">
            <a:extLst>
              <a:ext uri="{FF2B5EF4-FFF2-40B4-BE49-F238E27FC236}">
                <a16:creationId xmlns:a16="http://schemas.microsoft.com/office/drawing/2014/main" id="{6866462B-141F-32C1-C61D-A61FD0F5C486}"/>
              </a:ext>
            </a:extLst>
          </p:cNvPr>
          <p:cNvSpPr>
            <a:spLocks noGrp="1"/>
          </p:cNvSpPr>
          <p:nvPr>
            <p:ph idx="1"/>
          </p:nvPr>
        </p:nvSpPr>
        <p:spPr/>
        <p:txBody>
          <a:bodyPr/>
          <a:lstStyle/>
          <a:p>
            <a:endParaRPr lang="en-GB"/>
          </a:p>
        </p:txBody>
      </p:sp>
      <p:sp>
        <p:nvSpPr>
          <p:cNvPr id="5" name="Textfeld 4"/>
          <p:cNvSpPr txBox="1"/>
          <p:nvPr/>
        </p:nvSpPr>
        <p:spPr>
          <a:xfrm>
            <a:off x="143339" y="684359"/>
            <a:ext cx="6180567" cy="802720"/>
          </a:xfrm>
          <a:prstGeom prst="rect">
            <a:avLst/>
          </a:prstGeom>
          <a:noFill/>
          <a:ln w="12700">
            <a:noFill/>
          </a:ln>
        </p:spPr>
        <p:txBody>
          <a:bodyPr wrap="square" rtlCol="0">
            <a:spAutoFit/>
          </a:bodyPr>
          <a:lstStyle/>
          <a:p>
            <a:pPr defTabSz="914377">
              <a:lnSpc>
                <a:spcPct val="113000"/>
              </a:lnSpc>
            </a:pPr>
            <a:r>
              <a:rPr lang="en-US" sz="1400" b="1" dirty="0">
                <a:solidFill>
                  <a:prstClr val="black"/>
                </a:solidFill>
                <a:latin typeface="Arial" panose="020B0604020202020204" pitchFamily="34" charset="0"/>
                <a:cs typeface="Arial" panose="020B0604020202020204" pitchFamily="34" charset="0"/>
              </a:rPr>
              <a:t>Goal:</a:t>
            </a:r>
          </a:p>
          <a:p>
            <a:pPr defTabSz="914377">
              <a:lnSpc>
                <a:spcPct val="113000"/>
              </a:lnSpc>
            </a:pPr>
            <a:r>
              <a:rPr lang="en-US" sz="1400" dirty="0">
                <a:solidFill>
                  <a:prstClr val="black"/>
                </a:solidFill>
                <a:latin typeface="Arial" panose="020B0604020202020204" pitchFamily="34" charset="0"/>
                <a:cs typeface="Arial" panose="020B0604020202020204" pitchFamily="34" charset="0"/>
              </a:rPr>
              <a:t>Understand crack initiation and growth for different tungsten grades under different plasma and ELM=like loading conditions</a:t>
            </a:r>
          </a:p>
        </p:txBody>
      </p:sp>
      <p:sp>
        <p:nvSpPr>
          <p:cNvPr id="3" name="Textfeld 2">
            <a:extLst>
              <a:ext uri="{FF2B5EF4-FFF2-40B4-BE49-F238E27FC236}">
                <a16:creationId xmlns:a16="http://schemas.microsoft.com/office/drawing/2014/main" id="{BABA67B3-8D4D-6091-E538-EF6EAB1F2815}"/>
              </a:ext>
            </a:extLst>
          </p:cNvPr>
          <p:cNvSpPr txBox="1"/>
          <p:nvPr/>
        </p:nvSpPr>
        <p:spPr>
          <a:xfrm>
            <a:off x="143340" y="5602484"/>
            <a:ext cx="6720747" cy="536878"/>
          </a:xfrm>
          <a:prstGeom prst="rect">
            <a:avLst/>
          </a:prstGeom>
          <a:solidFill>
            <a:srgbClr val="E3E3E3"/>
          </a:solidFill>
          <a:ln w="12700">
            <a:solidFill>
              <a:schemeClr val="tx1"/>
            </a:solidFill>
          </a:ln>
        </p:spPr>
        <p:txBody>
          <a:bodyPr wrap="square" rtlCol="0">
            <a:spAutoFit/>
          </a:bodyPr>
          <a:lstStyle/>
          <a:p>
            <a:pPr defTabSz="914377">
              <a:lnSpc>
                <a:spcPct val="113000"/>
              </a:lnSpc>
            </a:pPr>
            <a:r>
              <a:rPr lang="en-US" sz="1333" dirty="0">
                <a:solidFill>
                  <a:prstClr val="black"/>
                </a:solidFill>
                <a:latin typeface="Arial" panose="020B0604020202020204" pitchFamily="34" charset="0"/>
                <a:cs typeface="Arial" panose="020B0604020202020204" pitchFamily="34" charset="0"/>
              </a:rPr>
              <a:t>Deliverable: PWIE-SP A.1.T-T003-D002 / PWIE-SP A.1.T-T003-D006 </a:t>
            </a:r>
            <a:endParaRPr lang="en-US" sz="1333" i="1" dirty="0">
              <a:solidFill>
                <a:srgbClr val="FF0000"/>
              </a:solidFill>
              <a:latin typeface="Arial" panose="020B0604020202020204" pitchFamily="34" charset="0"/>
              <a:cs typeface="Arial" panose="020B0604020202020204" pitchFamily="34" charset="0"/>
            </a:endParaRPr>
          </a:p>
          <a:p>
            <a:pPr defTabSz="914377">
              <a:lnSpc>
                <a:spcPct val="113000"/>
              </a:lnSpc>
            </a:pPr>
            <a:r>
              <a:rPr lang="en-US" sz="1333" dirty="0">
                <a:solidFill>
                  <a:prstClr val="black"/>
                </a:solidFill>
                <a:latin typeface="Arial" panose="020B0604020202020204" pitchFamily="34" charset="0"/>
                <a:cs typeface="Arial" panose="020B0604020202020204" pitchFamily="34" charset="0"/>
              </a:rPr>
              <a:t>Facilities: </a:t>
            </a:r>
            <a:r>
              <a:rPr lang="en-US" sz="1333" i="1" dirty="0">
                <a:solidFill>
                  <a:srgbClr val="FF0000"/>
                </a:solidFill>
                <a:latin typeface="Arial" panose="020B0604020202020204" pitchFamily="34" charset="0"/>
                <a:cs typeface="Arial" panose="020B0604020202020204" pitchFamily="34" charset="0"/>
              </a:rPr>
              <a:t>Magnum-PSI and DIFFER IBF</a:t>
            </a:r>
          </a:p>
        </p:txBody>
      </p:sp>
      <p:pic>
        <p:nvPicPr>
          <p:cNvPr id="7" name="Afbeelding 6" descr="Afbeelding met tekst, diagram, schermopname, lijn&#10;&#10;Automatisch gegenereerde beschrijving">
            <a:extLst>
              <a:ext uri="{FF2B5EF4-FFF2-40B4-BE49-F238E27FC236}">
                <a16:creationId xmlns:a16="http://schemas.microsoft.com/office/drawing/2014/main" id="{10D146B5-B206-3FB0-9ECC-D85EF8E225D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222340" y="2836135"/>
            <a:ext cx="2643437" cy="2144940"/>
          </a:xfrm>
          <a:prstGeom prst="rect">
            <a:avLst/>
          </a:prstGeom>
          <a:effectLst>
            <a:outerShdw blurRad="50800" dist="50800" dir="5400000" algn="ctr" rotWithShape="0">
              <a:srgbClr val="000000">
                <a:alpha val="0"/>
              </a:srgbClr>
            </a:outerShdw>
            <a:reflection stA="80000" endPos="0" dist="50800" dir="5400000" sy="-100000" algn="bl" rotWithShape="0"/>
          </a:effectLst>
        </p:spPr>
      </p:pic>
      <p:pic>
        <p:nvPicPr>
          <p:cNvPr id="12" name="Afbeelding 11" descr="Afbeelding met tekst, Perceel, lijn, diagram&#10;&#10;Automatisch gegenereerde beschrijving">
            <a:extLst>
              <a:ext uri="{FF2B5EF4-FFF2-40B4-BE49-F238E27FC236}">
                <a16:creationId xmlns:a16="http://schemas.microsoft.com/office/drawing/2014/main" id="{3B3D84E6-ACBF-2954-7180-7AD5C46CF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497" y="1836213"/>
            <a:ext cx="2956564" cy="2424383"/>
          </a:xfrm>
          <a:prstGeom prst="rect">
            <a:avLst/>
          </a:prstGeom>
        </p:spPr>
      </p:pic>
      <p:pic>
        <p:nvPicPr>
          <p:cNvPr id="14" name="Afbeelding 13" descr="Afbeelding met tekst, diagram, Perceel, lijn&#10;&#10;Automatisch gegenereerde beschrijving">
            <a:extLst>
              <a:ext uri="{FF2B5EF4-FFF2-40B4-BE49-F238E27FC236}">
                <a16:creationId xmlns:a16="http://schemas.microsoft.com/office/drawing/2014/main" id="{7037F3D9-4020-3794-B7E7-ED08B5989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93" y="1847760"/>
            <a:ext cx="3064948" cy="2444803"/>
          </a:xfrm>
          <a:prstGeom prst="rect">
            <a:avLst/>
          </a:prstGeom>
        </p:spPr>
      </p:pic>
      <p:sp>
        <p:nvSpPr>
          <p:cNvPr id="16" name="Tekstvak 15">
            <a:extLst>
              <a:ext uri="{FF2B5EF4-FFF2-40B4-BE49-F238E27FC236}">
                <a16:creationId xmlns:a16="http://schemas.microsoft.com/office/drawing/2014/main" id="{43B29D6C-F1A7-1E18-39FE-3A1A4FF0C5B6}"/>
              </a:ext>
            </a:extLst>
          </p:cNvPr>
          <p:cNvSpPr txBox="1"/>
          <p:nvPr/>
        </p:nvSpPr>
        <p:spPr>
          <a:xfrm>
            <a:off x="224429" y="4286556"/>
            <a:ext cx="5112347" cy="1169551"/>
          </a:xfrm>
          <a:prstGeom prst="rect">
            <a:avLst/>
          </a:prstGeom>
          <a:noFill/>
        </p:spPr>
        <p:txBody>
          <a:bodyPr wrap="square" rtlCol="0">
            <a:spAutoFit/>
          </a:bodyPr>
          <a:lstStyle/>
          <a:p>
            <a:pPr defTabSz="914377"/>
            <a:r>
              <a:rPr lang="en-US" sz="1400" dirty="0">
                <a:solidFill>
                  <a:prstClr val="black"/>
                </a:solidFill>
                <a:latin typeface="Arial" panose="020B0604020202020204" pitchFamily="34" charset="0"/>
                <a:cs typeface="Arial" panose="020B0604020202020204" pitchFamily="34" charset="0"/>
              </a:rPr>
              <a:t>Using the “Cleave density (</a:t>
            </a:r>
            <a:r>
              <a:rPr lang="el-GR" sz="1400" dirty="0">
                <a:solidFill>
                  <a:prstClr val="black"/>
                </a:solidFill>
                <a:latin typeface="Arial" panose="020B0604020202020204" pitchFamily="34" charset="0"/>
                <a:cs typeface="Arial" panose="020B0604020202020204" pitchFamily="34" charset="0"/>
              </a:rPr>
              <a:t>ρ</a:t>
            </a:r>
            <a:r>
              <a:rPr lang="en-US" sz="1400" dirty="0">
                <a:solidFill>
                  <a:prstClr val="black"/>
                </a:solidFill>
                <a:latin typeface="Arial" panose="020B0604020202020204" pitchFamily="34" charset="0"/>
                <a:cs typeface="Arial" panose="020B0604020202020204" pitchFamily="34" charset="0"/>
              </a:rPr>
              <a:t>_Cleave) – Area of cracks to quantify surface damage(Black area) – Logarithmic growth </a:t>
            </a:r>
            <a:r>
              <a:rPr lang="en-US" sz="1400" dirty="0" err="1">
                <a:solidFill>
                  <a:prstClr val="black"/>
                </a:solidFill>
                <a:latin typeface="Arial" panose="020B0604020202020204" pitchFamily="34" charset="0"/>
                <a:cs typeface="Arial" panose="020B0604020202020204" pitchFamily="34" charset="0"/>
              </a:rPr>
              <a:t>behaviour</a:t>
            </a:r>
            <a:r>
              <a:rPr lang="en-US" sz="1400" dirty="0">
                <a:solidFill>
                  <a:prstClr val="black"/>
                </a:solidFill>
                <a:latin typeface="Arial" panose="020B0604020202020204" pitchFamily="34" charset="0"/>
                <a:cs typeface="Arial" panose="020B0604020202020204" pitchFamily="34" charset="0"/>
              </a:rPr>
              <a:t> </a:t>
            </a:r>
          </a:p>
          <a:p>
            <a:pPr defTabSz="914377"/>
            <a:r>
              <a:rPr lang="en-US" sz="1400" dirty="0">
                <a:solidFill>
                  <a:prstClr val="black"/>
                </a:solidFill>
                <a:latin typeface="Arial" panose="020B0604020202020204" pitchFamily="34" charset="0"/>
                <a:cs typeface="Arial" panose="020B0604020202020204" pitchFamily="34" charset="0"/>
              </a:rPr>
              <a:t>Implication ITER/DEMO: Lifetime estimations possible when damage limit is placed</a:t>
            </a:r>
            <a:endParaRPr lang="en-GB" sz="1400" dirty="0">
              <a:solidFill>
                <a:prstClr val="black"/>
              </a:solidFill>
              <a:latin typeface="Arial" panose="020B0604020202020204" pitchFamily="34" charset="0"/>
              <a:cs typeface="Arial" panose="020B0604020202020204" pitchFamily="34" charset="0"/>
            </a:endParaRPr>
          </a:p>
        </p:txBody>
      </p:sp>
      <p:pic>
        <p:nvPicPr>
          <p:cNvPr id="18" name="Afbeelding 17" descr="Afbeelding met schimmel, korstmos, schermopname, natuur&#10;&#10;Automatisch gegenereerde beschrijving">
            <a:extLst>
              <a:ext uri="{FF2B5EF4-FFF2-40B4-BE49-F238E27FC236}">
                <a16:creationId xmlns:a16="http://schemas.microsoft.com/office/drawing/2014/main" id="{821182AC-6306-F609-1713-744D095D7F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4773" y="4550271"/>
            <a:ext cx="1337383" cy="1003037"/>
          </a:xfrm>
          <a:prstGeom prst="rect">
            <a:avLst/>
          </a:prstGeom>
        </p:spPr>
      </p:pic>
      <p:sp>
        <p:nvSpPr>
          <p:cNvPr id="22" name="Tekstvak 21">
            <a:extLst>
              <a:ext uri="{FF2B5EF4-FFF2-40B4-BE49-F238E27FC236}">
                <a16:creationId xmlns:a16="http://schemas.microsoft.com/office/drawing/2014/main" id="{CD405AD4-57AA-98EF-FCF4-B3A823EAA911}"/>
              </a:ext>
            </a:extLst>
          </p:cNvPr>
          <p:cNvSpPr txBox="1"/>
          <p:nvPr/>
        </p:nvSpPr>
        <p:spPr>
          <a:xfrm>
            <a:off x="9865777" y="2802616"/>
            <a:ext cx="2312432" cy="1292662"/>
          </a:xfrm>
          <a:prstGeom prst="rect">
            <a:avLst/>
          </a:prstGeom>
          <a:noFill/>
        </p:spPr>
        <p:txBody>
          <a:bodyPr wrap="square" rtlCol="0">
            <a:spAutoFit/>
          </a:bodyPr>
          <a:lstStyle/>
          <a:p>
            <a:pPr defTabSz="914377"/>
            <a:r>
              <a:rPr lang="en-US" sz="1400" dirty="0">
                <a:solidFill>
                  <a:prstClr val="black"/>
                </a:solidFill>
                <a:latin typeface="Calibri"/>
              </a:rPr>
              <a:t>Average fluence 1</a:t>
            </a:r>
            <a:r>
              <a:rPr lang="en-US" sz="1400" baseline="30000" dirty="0">
                <a:solidFill>
                  <a:prstClr val="black"/>
                </a:solidFill>
                <a:latin typeface="Calibri"/>
              </a:rPr>
              <a:t>st</a:t>
            </a:r>
            <a:r>
              <a:rPr lang="en-US" sz="1400" dirty="0">
                <a:solidFill>
                  <a:prstClr val="black"/>
                </a:solidFill>
                <a:latin typeface="Calibri"/>
              </a:rPr>
              <a:t> - 2</a:t>
            </a:r>
            <a:r>
              <a:rPr lang="en-US" sz="1400" baseline="30000" dirty="0">
                <a:solidFill>
                  <a:prstClr val="black"/>
                </a:solidFill>
                <a:latin typeface="Calibri"/>
              </a:rPr>
              <a:t>nd</a:t>
            </a:r>
            <a:r>
              <a:rPr lang="en-US" sz="1400" dirty="0">
                <a:solidFill>
                  <a:prstClr val="black"/>
                </a:solidFill>
                <a:latin typeface="Calibri"/>
              </a:rPr>
              <a:t> - 3</a:t>
            </a:r>
            <a:r>
              <a:rPr lang="en-US" sz="1400" baseline="30000" dirty="0">
                <a:solidFill>
                  <a:prstClr val="black"/>
                </a:solidFill>
                <a:latin typeface="Calibri"/>
              </a:rPr>
              <a:t>rd</a:t>
            </a:r>
            <a:r>
              <a:rPr lang="en-US" sz="1400" dirty="0">
                <a:solidFill>
                  <a:prstClr val="black"/>
                </a:solidFill>
                <a:latin typeface="Calibri"/>
              </a:rPr>
              <a:t> exposure per surface morphology:</a:t>
            </a:r>
          </a:p>
          <a:p>
            <a:pPr marL="800080" lvl="1" indent="-342891" defTabSz="914377">
              <a:buFont typeface="+mj-lt"/>
              <a:buAutoNum type="arabicPeriod"/>
            </a:pPr>
            <a:r>
              <a:rPr lang="en-GB" sz="1200" dirty="0">
                <a:solidFill>
                  <a:prstClr val="black"/>
                </a:solidFill>
                <a:latin typeface="Calibri"/>
              </a:rPr>
              <a:t>0.95*10</a:t>
            </a:r>
            <a:r>
              <a:rPr lang="en-GB" sz="1200" baseline="30000" dirty="0">
                <a:solidFill>
                  <a:prstClr val="black"/>
                </a:solidFill>
                <a:latin typeface="Calibri"/>
              </a:rPr>
              <a:t>24</a:t>
            </a:r>
            <a:r>
              <a:rPr lang="en-GB" sz="1200" dirty="0">
                <a:solidFill>
                  <a:prstClr val="black"/>
                </a:solidFill>
                <a:latin typeface="Calibri"/>
              </a:rPr>
              <a:t> m</a:t>
            </a:r>
            <a:r>
              <a:rPr lang="en-GB" sz="1200" baseline="30000" dirty="0">
                <a:solidFill>
                  <a:prstClr val="black"/>
                </a:solidFill>
                <a:latin typeface="Calibri"/>
              </a:rPr>
              <a:t>-2</a:t>
            </a:r>
          </a:p>
          <a:p>
            <a:pPr marL="800080" lvl="1" indent="-342891" defTabSz="914377">
              <a:buFont typeface="+mj-lt"/>
              <a:buAutoNum type="arabicPeriod"/>
            </a:pPr>
            <a:r>
              <a:rPr lang="en-GB" sz="1200" dirty="0">
                <a:solidFill>
                  <a:prstClr val="black"/>
                </a:solidFill>
                <a:latin typeface="Calibri"/>
              </a:rPr>
              <a:t>1.5*10</a:t>
            </a:r>
            <a:r>
              <a:rPr lang="en-GB" sz="1200" baseline="30000" dirty="0">
                <a:solidFill>
                  <a:prstClr val="black"/>
                </a:solidFill>
                <a:latin typeface="Calibri"/>
              </a:rPr>
              <a:t>24 </a:t>
            </a:r>
            <a:r>
              <a:rPr lang="en-GB" sz="1200" dirty="0">
                <a:solidFill>
                  <a:prstClr val="black"/>
                </a:solidFill>
                <a:latin typeface="Calibri"/>
              </a:rPr>
              <a:t>m</a:t>
            </a:r>
            <a:r>
              <a:rPr lang="en-GB" sz="1200" baseline="30000" dirty="0">
                <a:solidFill>
                  <a:prstClr val="black"/>
                </a:solidFill>
                <a:latin typeface="Calibri"/>
              </a:rPr>
              <a:t>-2</a:t>
            </a:r>
          </a:p>
          <a:p>
            <a:pPr marL="800080" lvl="1" indent="-342891" defTabSz="914377">
              <a:buFont typeface="+mj-lt"/>
              <a:buAutoNum type="arabicPeriod"/>
            </a:pPr>
            <a:r>
              <a:rPr lang="en-GB" sz="1200" dirty="0">
                <a:solidFill>
                  <a:prstClr val="black"/>
                </a:solidFill>
                <a:latin typeface="Calibri"/>
              </a:rPr>
              <a:t>2.2*10</a:t>
            </a:r>
            <a:r>
              <a:rPr lang="en-GB" sz="1200" baseline="30000" dirty="0">
                <a:solidFill>
                  <a:prstClr val="black"/>
                </a:solidFill>
                <a:latin typeface="Calibri"/>
              </a:rPr>
              <a:t>24 </a:t>
            </a:r>
            <a:r>
              <a:rPr lang="en-GB" sz="1200" dirty="0">
                <a:solidFill>
                  <a:prstClr val="black"/>
                </a:solidFill>
                <a:latin typeface="Calibri"/>
              </a:rPr>
              <a:t>m</a:t>
            </a:r>
            <a:r>
              <a:rPr lang="en-GB" sz="1200" baseline="30000" dirty="0">
                <a:solidFill>
                  <a:prstClr val="black"/>
                </a:solidFill>
                <a:latin typeface="Calibri"/>
              </a:rPr>
              <a:t>-2</a:t>
            </a:r>
          </a:p>
        </p:txBody>
      </p:sp>
      <p:sp>
        <p:nvSpPr>
          <p:cNvPr id="23" name="Tekstvak 22">
            <a:extLst>
              <a:ext uri="{FF2B5EF4-FFF2-40B4-BE49-F238E27FC236}">
                <a16:creationId xmlns:a16="http://schemas.microsoft.com/office/drawing/2014/main" id="{34AB7D75-C13A-065C-E4DF-5A328C8FEE09}"/>
              </a:ext>
            </a:extLst>
          </p:cNvPr>
          <p:cNvSpPr txBox="1"/>
          <p:nvPr/>
        </p:nvSpPr>
        <p:spPr>
          <a:xfrm>
            <a:off x="6967573" y="5051788"/>
            <a:ext cx="5269203" cy="1384995"/>
          </a:xfrm>
          <a:prstGeom prst="rect">
            <a:avLst/>
          </a:prstGeom>
          <a:noFill/>
        </p:spPr>
        <p:txBody>
          <a:bodyPr wrap="square" rtlCol="0">
            <a:spAutoFit/>
          </a:bodyPr>
          <a:lstStyle/>
          <a:p>
            <a:pPr defTabSz="914377"/>
            <a:r>
              <a:rPr lang="en-US" sz="1400" dirty="0">
                <a:solidFill>
                  <a:prstClr val="black"/>
                </a:solidFill>
                <a:latin typeface="Arial" panose="020B0604020202020204" pitchFamily="34" charset="0"/>
                <a:cs typeface="Arial" panose="020B0604020202020204" pitchFamily="34" charset="0"/>
              </a:rPr>
              <a:t>Mass erosion by sputtering:</a:t>
            </a:r>
          </a:p>
          <a:p>
            <a:pPr marL="285744" indent="-285744" defTabSz="914377">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Not increased by damage due to S-S and Transient  heat loading (Cracked/Cleaved)</a:t>
            </a:r>
          </a:p>
          <a:p>
            <a:pPr marL="285744" indent="-285744" defTabSz="914377">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Decreased by roughness (Sandblasted/H</a:t>
            </a:r>
            <a:r>
              <a:rPr lang="en-US" sz="1400" baseline="-25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O</a:t>
            </a:r>
            <a:r>
              <a:rPr lang="en-US" sz="1400" baseline="-25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 damage)</a:t>
            </a:r>
          </a:p>
          <a:p>
            <a:pPr defTabSz="914377"/>
            <a:r>
              <a:rPr lang="en-US" sz="1400" dirty="0">
                <a:solidFill>
                  <a:prstClr val="black"/>
                </a:solidFill>
                <a:latin typeface="Arial" panose="020B0604020202020204" pitchFamily="34" charset="0"/>
                <a:cs typeface="Arial" panose="020B0604020202020204" pitchFamily="34" charset="0"/>
              </a:rPr>
              <a:t>Implication ITER/DEMO: No erosion cascade due to cracking/cleaving of surface</a:t>
            </a:r>
            <a:endParaRPr lang="en-GB" sz="1400" dirty="0">
              <a:solidFill>
                <a:prstClr val="black"/>
              </a:solidFill>
              <a:latin typeface="Arial" panose="020B0604020202020204" pitchFamily="34" charset="0"/>
              <a:cs typeface="Arial" panose="020B0604020202020204" pitchFamily="34" charset="0"/>
            </a:endParaRPr>
          </a:p>
        </p:txBody>
      </p:sp>
      <p:sp>
        <p:nvSpPr>
          <p:cNvPr id="24" name="Tekstvak 23">
            <a:extLst>
              <a:ext uri="{FF2B5EF4-FFF2-40B4-BE49-F238E27FC236}">
                <a16:creationId xmlns:a16="http://schemas.microsoft.com/office/drawing/2014/main" id="{6812330F-04E6-4A9E-BE00-0549F4944053}"/>
              </a:ext>
            </a:extLst>
          </p:cNvPr>
          <p:cNvSpPr txBox="1"/>
          <p:nvPr/>
        </p:nvSpPr>
        <p:spPr>
          <a:xfrm>
            <a:off x="942976" y="1910455"/>
            <a:ext cx="1888435" cy="307777"/>
          </a:xfrm>
          <a:prstGeom prst="rect">
            <a:avLst/>
          </a:prstGeom>
          <a:noFill/>
        </p:spPr>
        <p:txBody>
          <a:bodyPr wrap="square" rtlCol="0">
            <a:spAutoFit/>
          </a:bodyPr>
          <a:lstStyle/>
          <a:p>
            <a:pPr defTabSz="914377"/>
            <a:r>
              <a:rPr lang="en-US" sz="1400" dirty="0" err="1">
                <a:solidFill>
                  <a:prstClr val="black"/>
                </a:solidFill>
                <a:latin typeface="Calibri"/>
              </a:rPr>
              <a:t>T_surface</a:t>
            </a:r>
            <a:r>
              <a:rPr lang="en-US" sz="1400" dirty="0">
                <a:solidFill>
                  <a:prstClr val="black"/>
                </a:solidFill>
                <a:latin typeface="Calibri"/>
              </a:rPr>
              <a:t> = 1150 °C </a:t>
            </a:r>
            <a:endParaRPr lang="en-GB" sz="1400" dirty="0">
              <a:solidFill>
                <a:prstClr val="black"/>
              </a:solidFill>
              <a:latin typeface="Calibri"/>
            </a:endParaRPr>
          </a:p>
        </p:txBody>
      </p:sp>
      <p:sp>
        <p:nvSpPr>
          <p:cNvPr id="25" name="Tekstvak 24">
            <a:extLst>
              <a:ext uri="{FF2B5EF4-FFF2-40B4-BE49-F238E27FC236}">
                <a16:creationId xmlns:a16="http://schemas.microsoft.com/office/drawing/2014/main" id="{75465114-E156-1C0F-E2F7-437ED6554790}"/>
              </a:ext>
            </a:extLst>
          </p:cNvPr>
          <p:cNvSpPr txBox="1"/>
          <p:nvPr/>
        </p:nvSpPr>
        <p:spPr>
          <a:xfrm>
            <a:off x="4057168" y="1953844"/>
            <a:ext cx="1888435" cy="307777"/>
          </a:xfrm>
          <a:prstGeom prst="rect">
            <a:avLst/>
          </a:prstGeom>
          <a:noFill/>
        </p:spPr>
        <p:txBody>
          <a:bodyPr wrap="square" rtlCol="0">
            <a:spAutoFit/>
          </a:bodyPr>
          <a:lstStyle/>
          <a:p>
            <a:pPr defTabSz="914377"/>
            <a:r>
              <a:rPr lang="en-US" sz="1400" dirty="0" err="1">
                <a:solidFill>
                  <a:prstClr val="black"/>
                </a:solidFill>
                <a:latin typeface="Calibri"/>
              </a:rPr>
              <a:t>T_surface</a:t>
            </a:r>
            <a:r>
              <a:rPr lang="en-US" sz="1400" dirty="0">
                <a:solidFill>
                  <a:prstClr val="black"/>
                </a:solidFill>
                <a:latin typeface="Calibri"/>
              </a:rPr>
              <a:t> = 1500 °C </a:t>
            </a:r>
            <a:endParaRPr lang="en-GB" sz="1400" dirty="0">
              <a:solidFill>
                <a:prstClr val="black"/>
              </a:solidFill>
              <a:latin typeface="Calibri"/>
            </a:endParaRPr>
          </a:p>
        </p:txBody>
      </p:sp>
      <p:sp>
        <p:nvSpPr>
          <p:cNvPr id="6" name="TextBox 5">
            <a:extLst>
              <a:ext uri="{FF2B5EF4-FFF2-40B4-BE49-F238E27FC236}">
                <a16:creationId xmlns:a16="http://schemas.microsoft.com/office/drawing/2014/main" id="{DB794B6A-868C-54FC-D2DF-D7200C4AF575}"/>
              </a:ext>
            </a:extLst>
          </p:cNvPr>
          <p:cNvSpPr txBox="1"/>
          <p:nvPr/>
        </p:nvSpPr>
        <p:spPr>
          <a:xfrm>
            <a:off x="6034819" y="4095277"/>
            <a:ext cx="578172" cy="276999"/>
          </a:xfrm>
          <a:prstGeom prst="rect">
            <a:avLst/>
          </a:prstGeom>
          <a:noFill/>
        </p:spPr>
        <p:txBody>
          <a:bodyPr wrap="none" rtlCol="0">
            <a:spAutoFit/>
          </a:bodyPr>
          <a:lstStyle/>
          <a:p>
            <a:pPr defTabSz="914377"/>
            <a:r>
              <a:rPr lang="en-US" sz="1200" dirty="0">
                <a:solidFill>
                  <a:srgbClr val="1F497D"/>
                </a:solidFill>
                <a:latin typeface="Calibri"/>
              </a:rPr>
              <a:t>cleave</a:t>
            </a:r>
          </a:p>
        </p:txBody>
      </p:sp>
      <p:cxnSp>
        <p:nvCxnSpPr>
          <p:cNvPr id="9" name="Straight Arrow Connector 8">
            <a:extLst>
              <a:ext uri="{FF2B5EF4-FFF2-40B4-BE49-F238E27FC236}">
                <a16:creationId xmlns:a16="http://schemas.microsoft.com/office/drawing/2014/main" id="{1B218567-D09C-3640-E6D6-BEF07AB9694A}"/>
              </a:ext>
            </a:extLst>
          </p:cNvPr>
          <p:cNvCxnSpPr>
            <a:cxnSpLocks/>
            <a:stCxn id="6" idx="2"/>
          </p:cNvCxnSpPr>
          <p:nvPr/>
        </p:nvCxnSpPr>
        <p:spPr>
          <a:xfrm flipH="1">
            <a:off x="6184232" y="4372276"/>
            <a:ext cx="139673" cy="6087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Textfeld 4">
            <a:extLst>
              <a:ext uri="{FF2B5EF4-FFF2-40B4-BE49-F238E27FC236}">
                <a16:creationId xmlns:a16="http://schemas.microsoft.com/office/drawing/2014/main" id="{9C0B60C2-66F0-EDD1-A475-A524A2596563}"/>
              </a:ext>
            </a:extLst>
          </p:cNvPr>
          <p:cNvSpPr txBox="1"/>
          <p:nvPr/>
        </p:nvSpPr>
        <p:spPr>
          <a:xfrm>
            <a:off x="6392779" y="675329"/>
            <a:ext cx="5843997" cy="2020040"/>
          </a:xfrm>
          <a:prstGeom prst="rect">
            <a:avLst/>
          </a:prstGeom>
          <a:noFill/>
          <a:ln w="12700">
            <a:noFill/>
          </a:ln>
        </p:spPr>
        <p:txBody>
          <a:bodyPr wrap="square" rtlCol="0">
            <a:spAutoFit/>
          </a:bodyPr>
          <a:lstStyle/>
          <a:p>
            <a:pPr defTabSz="914377">
              <a:lnSpc>
                <a:spcPct val="113000"/>
              </a:lnSpc>
            </a:pPr>
            <a:r>
              <a:rPr lang="en-US" sz="1400" b="1" dirty="0">
                <a:solidFill>
                  <a:prstClr val="black"/>
                </a:solidFill>
                <a:latin typeface="Arial" panose="020B0604020202020204" pitchFamily="34" charset="0"/>
                <a:cs typeface="Arial" panose="020B0604020202020204" pitchFamily="34" charset="0"/>
              </a:rPr>
              <a:t>Approach:</a:t>
            </a:r>
          </a:p>
          <a:p>
            <a:pPr marL="285737" indent="-285737" defTabSz="914377">
              <a:lnSpc>
                <a:spcPct val="113000"/>
              </a:lnSpc>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Step 1: Magnum-PSI H plasma loading at different surface temperatures combined with either laser loading to create ELM-like damage, or different surface preparation steps (polish, sandblast, H</a:t>
            </a:r>
            <a:r>
              <a:rPr lang="en-US" sz="1400" baseline="-25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O</a:t>
            </a:r>
            <a:r>
              <a:rPr lang="en-US" sz="1400" baseline="-25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 etching)</a:t>
            </a:r>
          </a:p>
          <a:p>
            <a:pPr marL="285737" indent="-285737" defTabSz="914377">
              <a:lnSpc>
                <a:spcPct val="113000"/>
              </a:lnSpc>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Step 2: Magnum-PSI </a:t>
            </a:r>
            <a:r>
              <a:rPr lang="en-US" sz="1400" dirty="0" err="1">
                <a:solidFill>
                  <a:prstClr val="black"/>
                </a:solidFill>
                <a:latin typeface="Arial" panose="020B0604020202020204" pitchFamily="34" charset="0"/>
                <a:cs typeface="Arial" panose="020B0604020202020204" pitchFamily="34" charset="0"/>
              </a:rPr>
              <a:t>Ar</a:t>
            </a:r>
            <a:r>
              <a:rPr lang="en-US" sz="1400" dirty="0">
                <a:solidFill>
                  <a:prstClr val="black"/>
                </a:solidFill>
                <a:latin typeface="Arial" panose="020B0604020202020204" pitchFamily="34" charset="0"/>
                <a:cs typeface="Arial" panose="020B0604020202020204" pitchFamily="34" charset="0"/>
              </a:rPr>
              <a:t> plasma loading at low flux and low temperature to create sputtering conditions with low re-deposition conditions to determine effect of surface finish on erosion</a:t>
            </a:r>
          </a:p>
        </p:txBody>
      </p:sp>
      <p:sp>
        <p:nvSpPr>
          <p:cNvPr id="13" name="Textfeld 4">
            <a:extLst>
              <a:ext uri="{FF2B5EF4-FFF2-40B4-BE49-F238E27FC236}">
                <a16:creationId xmlns:a16="http://schemas.microsoft.com/office/drawing/2014/main" id="{C24804D5-11BB-55D2-B68C-11D0DFFE753B}"/>
              </a:ext>
            </a:extLst>
          </p:cNvPr>
          <p:cNvSpPr txBox="1"/>
          <p:nvPr/>
        </p:nvSpPr>
        <p:spPr>
          <a:xfrm>
            <a:off x="157130" y="1491673"/>
            <a:ext cx="6180567" cy="315792"/>
          </a:xfrm>
          <a:prstGeom prst="rect">
            <a:avLst/>
          </a:prstGeom>
          <a:noFill/>
          <a:ln w="12700">
            <a:noFill/>
          </a:ln>
        </p:spPr>
        <p:txBody>
          <a:bodyPr wrap="square" rtlCol="0">
            <a:spAutoFit/>
          </a:bodyPr>
          <a:lstStyle/>
          <a:p>
            <a:pPr defTabSz="914377">
              <a:lnSpc>
                <a:spcPct val="113000"/>
              </a:lnSpc>
            </a:pPr>
            <a:r>
              <a:rPr lang="en-US" sz="1400" b="1" dirty="0">
                <a:solidFill>
                  <a:prstClr val="black"/>
                </a:solidFill>
                <a:latin typeface="Arial" panose="020B0604020202020204" pitchFamily="34" charset="0"/>
                <a:cs typeface="Arial" panose="020B0604020202020204" pitchFamily="34" charset="0"/>
              </a:rPr>
              <a:t>Results:</a:t>
            </a:r>
            <a:endParaRPr lang="en-US" sz="1400" dirty="0">
              <a:solidFill>
                <a:prstClr val="black"/>
              </a:solidFill>
              <a:latin typeface="Arial" panose="020B0604020202020204" pitchFamily="34" charset="0"/>
              <a:cs typeface="Arial" panose="020B0604020202020204" pitchFamily="34" charset="0"/>
            </a:endParaRPr>
          </a:p>
        </p:txBody>
      </p:sp>
      <p:pic>
        <p:nvPicPr>
          <p:cNvPr id="17" name="Picture Placeholder 21">
            <a:extLst>
              <a:ext uri="{FF2B5EF4-FFF2-40B4-BE49-F238E27FC236}">
                <a16:creationId xmlns:a16="http://schemas.microsoft.com/office/drawing/2014/main" id="{FFDA8AEE-6741-2A97-2B34-839AD49274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56" t="-13374" r="-1556" b="-13374"/>
          <a:stretch/>
        </p:blipFill>
        <p:spPr>
          <a:xfrm>
            <a:off x="272910" y="6027102"/>
            <a:ext cx="1729025" cy="579659"/>
          </a:xfrm>
          <a:prstGeom prst="rect">
            <a:avLst/>
          </a:prstGeom>
        </p:spPr>
      </p:pic>
      <p:pic>
        <p:nvPicPr>
          <p:cNvPr id="19" name="Picture 18" descr="Logo&#10;&#10;Description automatically generated with low confidence">
            <a:extLst>
              <a:ext uri="{FF2B5EF4-FFF2-40B4-BE49-F238E27FC236}">
                <a16:creationId xmlns:a16="http://schemas.microsoft.com/office/drawing/2014/main" id="{F4D1602A-4115-325A-F78F-E60A5B93E9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1318" y="6115498"/>
            <a:ext cx="1558195" cy="393849"/>
          </a:xfrm>
          <a:prstGeom prst="rect">
            <a:avLst/>
          </a:prstGeom>
        </p:spPr>
      </p:pic>
      <p:pic>
        <p:nvPicPr>
          <p:cNvPr id="26" name="Graphic 25">
            <a:extLst>
              <a:ext uri="{FF2B5EF4-FFF2-40B4-BE49-F238E27FC236}">
                <a16:creationId xmlns:a16="http://schemas.microsoft.com/office/drawing/2014/main" id="{BCC723AD-1CAC-2FC9-5747-37B30ACCE2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45923" y="6095805"/>
            <a:ext cx="1472532" cy="337816"/>
          </a:xfrm>
          <a:prstGeom prst="rect">
            <a:avLst/>
          </a:prstGeom>
        </p:spPr>
      </p:pic>
    </p:spTree>
    <p:extLst>
      <p:ext uri="{BB962C8B-B14F-4D97-AF65-F5344CB8AC3E}">
        <p14:creationId xmlns:p14="http://schemas.microsoft.com/office/powerpoint/2010/main" val="3243809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 Synergistic Load Studies of Plasma-Facing Materials for ITER &amp; DEMO: </a:t>
            </a:r>
            <a:r>
              <a:rPr lang="de-DE"/>
              <a:t>CIEMAT</a:t>
            </a:r>
            <a:endParaRPr lang="de-DE" dirty="0"/>
          </a:p>
        </p:txBody>
      </p:sp>
      <p:sp>
        <p:nvSpPr>
          <p:cNvPr id="18" name="Inhaltsplatzhalter 17">
            <a:extLst>
              <a:ext uri="{FF2B5EF4-FFF2-40B4-BE49-F238E27FC236}">
                <a16:creationId xmlns:a16="http://schemas.microsoft.com/office/drawing/2014/main" id="{22456979-3F7D-9BC7-D14D-A74C7E1772FB}"/>
              </a:ext>
            </a:extLst>
          </p:cNvPr>
          <p:cNvSpPr>
            <a:spLocks noGrp="1"/>
          </p:cNvSpPr>
          <p:nvPr>
            <p:ph idx="1"/>
          </p:nvPr>
        </p:nvSpPr>
        <p:spPr/>
        <p:txBody>
          <a:bodyPr/>
          <a:lstStyle/>
          <a:p>
            <a:endParaRPr lang="en-GB"/>
          </a:p>
        </p:txBody>
      </p:sp>
      <p:sp>
        <p:nvSpPr>
          <p:cNvPr id="5" name="Textfeld 4"/>
          <p:cNvSpPr txBox="1"/>
          <p:nvPr/>
        </p:nvSpPr>
        <p:spPr>
          <a:xfrm>
            <a:off x="143340" y="740702"/>
            <a:ext cx="11905323" cy="1631793"/>
          </a:xfrm>
          <a:prstGeom prst="rect">
            <a:avLst/>
          </a:prstGeom>
          <a:noFill/>
          <a:ln w="12700">
            <a:noFill/>
          </a:ln>
        </p:spPr>
        <p:txBody>
          <a:bodyPr wrap="square" rtlCol="0">
            <a:spAutoFit/>
          </a:bodyPr>
          <a:lstStyle/>
          <a:p>
            <a:pPr marL="285737" indent="-285737" defTabSz="914377">
              <a:lnSpc>
                <a:spcPct val="113000"/>
              </a:lnSpc>
              <a:buFont typeface="Wingdings" panose="05000000000000000000" pitchFamily="2" charset="2"/>
              <a:buChar char="§"/>
            </a:pPr>
            <a:r>
              <a:rPr lang="en-US" b="1" dirty="0">
                <a:solidFill>
                  <a:prstClr val="black"/>
                </a:solidFill>
                <a:latin typeface="Arial" panose="020B0604020202020204" pitchFamily="34" charset="0"/>
                <a:cs typeface="Arial" panose="020B0604020202020204" pitchFamily="34" charset="0"/>
              </a:rPr>
              <a:t>D003: EXPLOITATION OF OLMAT AS HHF facility in comparison with QSPA and GLADIS </a:t>
            </a:r>
          </a:p>
          <a:p>
            <a:pPr marL="800080" lvl="1" indent="-342891" defTabSz="914377">
              <a:lnSpc>
                <a:spcPct val="113000"/>
              </a:lnSpc>
              <a:buFont typeface="+mj-lt"/>
              <a:buAutoNum type="arabicPeriod"/>
            </a:pPr>
            <a:r>
              <a:rPr lang="en-US" b="1" dirty="0">
                <a:solidFill>
                  <a:prstClr val="black"/>
                </a:solidFill>
                <a:latin typeface="Arial" panose="020B0604020202020204" pitchFamily="34" charset="0"/>
                <a:cs typeface="Arial" panose="020B0604020202020204" pitchFamily="34" charset="0"/>
              </a:rPr>
              <a:t>Fatigue studies at F</a:t>
            </a:r>
            <a:r>
              <a:rPr lang="en-US" b="1" baseline="-25000" dirty="0">
                <a:solidFill>
                  <a:prstClr val="black"/>
                </a:solidFill>
                <a:latin typeface="Arial" panose="020B0604020202020204" pitchFamily="34" charset="0"/>
                <a:cs typeface="Arial" panose="020B0604020202020204" pitchFamily="34" charset="0"/>
              </a:rPr>
              <a:t>HF</a:t>
            </a:r>
            <a:r>
              <a:rPr lang="en-US" b="1" dirty="0">
                <a:solidFill>
                  <a:prstClr val="black"/>
                </a:solidFill>
                <a:latin typeface="Arial" panose="020B0604020202020204" pitchFamily="34" charset="0"/>
                <a:cs typeface="Arial" panose="020B0604020202020204" pitchFamily="34" charset="0"/>
              </a:rPr>
              <a:t> = 5.2±1.6 MW /m</a:t>
            </a:r>
            <a:r>
              <a:rPr lang="en-US" b="1" baseline="30000" dirty="0">
                <a:solidFill>
                  <a:prstClr val="black"/>
                </a:solidFill>
                <a:latin typeface="Arial" panose="020B0604020202020204" pitchFamily="34" charset="0"/>
                <a:cs typeface="Arial" panose="020B0604020202020204" pitchFamily="34" charset="0"/>
              </a:rPr>
              <a:t>2</a:t>
            </a:r>
            <a:r>
              <a:rPr lang="en-US" b="1" dirty="0">
                <a:solidFill>
                  <a:prstClr val="black"/>
                </a:solidFill>
                <a:latin typeface="Arial" panose="020B0604020202020204" pitchFamily="34" charset="0"/>
                <a:cs typeface="Arial" panose="020B0604020202020204" pitchFamily="34" charset="0"/>
              </a:rPr>
              <a:t>s</a:t>
            </a:r>
            <a:r>
              <a:rPr lang="en-US" b="1" baseline="30000" dirty="0">
                <a:solidFill>
                  <a:prstClr val="black"/>
                </a:solidFill>
                <a:latin typeface="Arial" panose="020B0604020202020204" pitchFamily="34" charset="0"/>
                <a:cs typeface="Arial" panose="020B0604020202020204" pitchFamily="34" charset="0"/>
              </a:rPr>
              <a:t>0.5</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small cracking at 641 pulses of ITER-like W. </a:t>
            </a:r>
            <a:r>
              <a:rPr lang="en-US" u="sng" dirty="0">
                <a:solidFill>
                  <a:prstClr val="black"/>
                </a:solidFill>
                <a:latin typeface="Arial" panose="020B0604020202020204" pitchFamily="34" charset="0"/>
                <a:cs typeface="Arial" panose="020B0604020202020204" pitchFamily="34" charset="0"/>
              </a:rPr>
              <a:t>No cracking at 950 pulses of PM-</a:t>
            </a:r>
            <a:r>
              <a:rPr lang="en-US" u="sng" dirty="0" err="1">
                <a:solidFill>
                  <a:prstClr val="black"/>
                </a:solidFill>
                <a:latin typeface="Arial" panose="020B0604020202020204" pitchFamily="34" charset="0"/>
                <a:cs typeface="Arial" panose="020B0604020202020204" pitchFamily="34" charset="0"/>
              </a:rPr>
              <a:t>Wf</a:t>
            </a:r>
            <a:r>
              <a:rPr lang="en-US" u="sng" dirty="0">
                <a:solidFill>
                  <a:prstClr val="black"/>
                </a:solidFill>
                <a:latin typeface="Arial" panose="020B0604020202020204" pitchFamily="34" charset="0"/>
                <a:cs typeface="Arial" panose="020B0604020202020204" pitchFamily="34" charset="0"/>
              </a:rPr>
              <a:t>/W</a:t>
            </a:r>
            <a:r>
              <a:rPr lang="en-US" dirty="0">
                <a:solidFill>
                  <a:prstClr val="black"/>
                </a:solidFill>
                <a:latin typeface="Arial" panose="020B0604020202020204" pitchFamily="34" charset="0"/>
                <a:cs typeface="Arial" panose="020B0604020202020204" pitchFamily="34" charset="0"/>
              </a:rPr>
              <a:t>. Next year more pulse number.</a:t>
            </a:r>
          </a:p>
          <a:p>
            <a:pPr marL="800080" lvl="1" indent="-342891" defTabSz="914377">
              <a:lnSpc>
                <a:spcPct val="113000"/>
              </a:lnSpc>
              <a:buFont typeface="+mj-lt"/>
              <a:buAutoNum type="arabicPeriod"/>
            </a:pPr>
            <a:r>
              <a:rPr lang="en-US" b="1" dirty="0">
                <a:solidFill>
                  <a:prstClr val="black"/>
                </a:solidFill>
                <a:latin typeface="Arial" panose="020B0604020202020204" pitchFamily="34" charset="0"/>
                <a:cs typeface="Arial" panose="020B0604020202020204" pitchFamily="34" charset="0"/>
              </a:rPr>
              <a:t>Disruption studies at edges like in WEST:</a:t>
            </a:r>
            <a:r>
              <a:rPr lang="en-US" dirty="0">
                <a:solidFill>
                  <a:prstClr val="black"/>
                </a:solidFill>
                <a:latin typeface="Arial" panose="020B0604020202020204" pitchFamily="34" charset="0"/>
                <a:cs typeface="Arial" panose="020B0604020202020204" pitchFamily="34" charset="0"/>
              </a:rPr>
              <a:t> fragile cracking of ITER-like W confirmed. </a:t>
            </a:r>
            <a:r>
              <a:rPr lang="en-US" u="sng" dirty="0">
                <a:solidFill>
                  <a:prstClr val="black"/>
                </a:solidFill>
                <a:latin typeface="Arial" panose="020B0604020202020204" pitchFamily="34" charset="0"/>
                <a:cs typeface="Arial" panose="020B0604020202020204" pitchFamily="34" charset="0"/>
              </a:rPr>
              <a:t>Massive particle emission of PM-</a:t>
            </a:r>
            <a:r>
              <a:rPr lang="en-US" u="sng" dirty="0" err="1">
                <a:solidFill>
                  <a:prstClr val="black"/>
                </a:solidFill>
                <a:latin typeface="Arial" panose="020B0604020202020204" pitchFamily="34" charset="0"/>
                <a:cs typeface="Arial" panose="020B0604020202020204" pitchFamily="34" charset="0"/>
              </a:rPr>
              <a:t>Wf</a:t>
            </a:r>
            <a:r>
              <a:rPr lang="en-US" u="sng" dirty="0">
                <a:solidFill>
                  <a:prstClr val="black"/>
                </a:solidFill>
                <a:latin typeface="Arial" panose="020B0604020202020204" pitchFamily="34" charset="0"/>
                <a:cs typeface="Arial" panose="020B0604020202020204" pitchFamily="34" charset="0"/>
              </a:rPr>
              <a:t>/W, not seen in PSI-2</a:t>
            </a:r>
            <a:r>
              <a:rPr lang="en-US" dirty="0">
                <a:solidFill>
                  <a:prstClr val="black"/>
                </a:solidFill>
                <a:latin typeface="Arial" panose="020B0604020202020204" pitchFamily="34" charset="0"/>
                <a:cs typeface="Arial" panose="020B0604020202020204" pitchFamily="34" charset="0"/>
              </a:rPr>
              <a:t>. Likely by Gaussian shape of laser beam (now beam is flatter)</a:t>
            </a:r>
            <a:endParaRPr lang="en-US" b="1" dirty="0">
              <a:solidFill>
                <a:prstClr val="black"/>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B1A24250-027B-7418-E03C-A7106164698D}"/>
              </a:ext>
            </a:extLst>
          </p:cNvPr>
          <p:cNvSpPr txBox="1"/>
          <p:nvPr/>
        </p:nvSpPr>
        <p:spPr>
          <a:xfrm>
            <a:off x="190421" y="5816167"/>
            <a:ext cx="6720747" cy="536878"/>
          </a:xfrm>
          <a:prstGeom prst="rect">
            <a:avLst/>
          </a:prstGeom>
          <a:solidFill>
            <a:srgbClr val="E3E3E3"/>
          </a:solidFill>
          <a:ln w="12700">
            <a:solidFill>
              <a:schemeClr val="tx1"/>
            </a:solidFill>
          </a:ln>
        </p:spPr>
        <p:txBody>
          <a:bodyPr wrap="square" rtlCol="0">
            <a:spAutoFit/>
          </a:bodyPr>
          <a:lstStyle/>
          <a:p>
            <a:pPr defTabSz="914377">
              <a:lnSpc>
                <a:spcPct val="113000"/>
              </a:lnSpc>
            </a:pPr>
            <a:r>
              <a:rPr lang="en-US" sz="1333" dirty="0">
                <a:solidFill>
                  <a:prstClr val="black"/>
                </a:solidFill>
                <a:latin typeface="Arial" panose="020B0604020202020204" pitchFamily="34" charset="0"/>
                <a:cs typeface="Arial" panose="020B0604020202020204" pitchFamily="34" charset="0"/>
              </a:rPr>
              <a:t>Deliverable: PWIE-SP A.1.T-T003-D003</a:t>
            </a:r>
            <a:endParaRPr lang="en-US" sz="1333" i="1" dirty="0">
              <a:solidFill>
                <a:srgbClr val="FF0000"/>
              </a:solidFill>
              <a:latin typeface="Arial" panose="020B0604020202020204" pitchFamily="34" charset="0"/>
              <a:cs typeface="Arial" panose="020B0604020202020204" pitchFamily="34" charset="0"/>
            </a:endParaRPr>
          </a:p>
          <a:p>
            <a:pPr defTabSz="914377">
              <a:lnSpc>
                <a:spcPct val="113000"/>
              </a:lnSpc>
            </a:pPr>
            <a:r>
              <a:rPr lang="en-US" sz="1333" dirty="0">
                <a:solidFill>
                  <a:prstClr val="black"/>
                </a:solidFill>
                <a:latin typeface="Arial" panose="020B0604020202020204" pitchFamily="34" charset="0"/>
                <a:cs typeface="Arial" panose="020B0604020202020204" pitchFamily="34" charset="0"/>
              </a:rPr>
              <a:t>Facilities: </a:t>
            </a:r>
            <a:r>
              <a:rPr lang="en-US" sz="1333" i="1" dirty="0">
                <a:solidFill>
                  <a:prstClr val="black"/>
                </a:solidFill>
                <a:latin typeface="Arial" panose="020B0604020202020204" pitchFamily="34" charset="0"/>
                <a:cs typeface="Arial" panose="020B0604020202020204" pitchFamily="34" charset="0"/>
              </a:rPr>
              <a:t>OLMAT 5 days</a:t>
            </a:r>
          </a:p>
        </p:txBody>
      </p:sp>
      <p:grpSp>
        <p:nvGrpSpPr>
          <p:cNvPr id="8" name="Grupo 7"/>
          <p:cNvGrpSpPr/>
          <p:nvPr/>
        </p:nvGrpSpPr>
        <p:grpSpPr>
          <a:xfrm>
            <a:off x="335384" y="2898695"/>
            <a:ext cx="5431851" cy="2124231"/>
            <a:chOff x="513697" y="4645616"/>
            <a:chExt cx="5431850" cy="2124231"/>
          </a:xfrm>
        </p:grpSpPr>
        <p:grpSp>
          <p:nvGrpSpPr>
            <p:cNvPr id="9" name="Grupo 8"/>
            <p:cNvGrpSpPr>
              <a:grpSpLocks noChangeAspect="1"/>
            </p:cNvGrpSpPr>
            <p:nvPr/>
          </p:nvGrpSpPr>
          <p:grpSpPr>
            <a:xfrm>
              <a:off x="513697" y="6435512"/>
              <a:ext cx="204919" cy="76944"/>
              <a:chOff x="7876344" y="5726112"/>
              <a:chExt cx="223548" cy="83939"/>
            </a:xfrm>
          </p:grpSpPr>
          <p:cxnSp>
            <p:nvCxnSpPr>
              <p:cNvPr id="19" name="Conector recto 18"/>
              <p:cNvCxnSpPr/>
              <p:nvPr/>
            </p:nvCxnSpPr>
            <p:spPr bwMode="auto">
              <a:xfrm>
                <a:off x="7876344" y="5803056"/>
                <a:ext cx="198000" cy="0"/>
              </a:xfrm>
              <a:prstGeom prst="line">
                <a:avLst/>
              </a:prstGeom>
              <a:solidFill>
                <a:srgbClr val="00B8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CuadroTexto 19"/>
              <p:cNvSpPr txBox="1"/>
              <p:nvPr/>
            </p:nvSpPr>
            <p:spPr>
              <a:xfrm>
                <a:off x="7876344" y="5726112"/>
                <a:ext cx="223548" cy="83939"/>
              </a:xfrm>
              <a:prstGeom prst="rect">
                <a:avLst/>
              </a:prstGeom>
              <a:noFill/>
            </p:spPr>
            <p:txBody>
              <a:bodyPr wrap="square" lIns="0" tIns="0" rIns="0" bIns="0" rtlCol="0">
                <a:spAutoFit/>
              </a:bodyPr>
              <a:lstStyle/>
              <a:p>
                <a:pPr defTabSz="914377"/>
                <a:r>
                  <a:rPr lang="es-ES" sz="500" b="1" dirty="0">
                    <a:solidFill>
                      <a:prstClr val="white"/>
                    </a:solidFill>
                    <a:latin typeface="Calibri"/>
                  </a:rPr>
                  <a:t>50 µm</a:t>
                </a:r>
              </a:p>
            </p:txBody>
          </p:sp>
        </p:grpSp>
        <p:grpSp>
          <p:nvGrpSpPr>
            <p:cNvPr id="11" name="Grupo 10"/>
            <p:cNvGrpSpPr/>
            <p:nvPr/>
          </p:nvGrpSpPr>
          <p:grpSpPr>
            <a:xfrm>
              <a:off x="3185366" y="4789847"/>
              <a:ext cx="2636499" cy="1980000"/>
              <a:chOff x="5881947" y="3572533"/>
              <a:chExt cx="2636499" cy="1980000"/>
            </a:xfrm>
          </p:grpSpPr>
          <p:pic>
            <p:nvPicPr>
              <p:cNvPr id="15" name="Imagen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881947" y="3572533"/>
                <a:ext cx="2636499" cy="1980000"/>
              </a:xfrm>
              <a:prstGeom prst="rect">
                <a:avLst/>
              </a:prstGeom>
            </p:spPr>
          </p:pic>
          <p:cxnSp>
            <p:nvCxnSpPr>
              <p:cNvPr id="16" name="Conector recto 15"/>
              <p:cNvCxnSpPr/>
              <p:nvPr/>
            </p:nvCxnSpPr>
            <p:spPr bwMode="auto">
              <a:xfrm>
                <a:off x="5993540" y="5395092"/>
                <a:ext cx="181500" cy="0"/>
              </a:xfrm>
              <a:prstGeom prst="line">
                <a:avLst/>
              </a:prstGeom>
              <a:solidFill>
                <a:srgbClr val="00B8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uadroTexto 16"/>
              <p:cNvSpPr txBox="1"/>
              <p:nvPr/>
            </p:nvSpPr>
            <p:spPr>
              <a:xfrm>
                <a:off x="5993540" y="5324560"/>
                <a:ext cx="204919" cy="76944"/>
              </a:xfrm>
              <a:prstGeom prst="rect">
                <a:avLst/>
              </a:prstGeom>
              <a:noFill/>
            </p:spPr>
            <p:txBody>
              <a:bodyPr wrap="square" lIns="0" tIns="0" rIns="0" bIns="0" rtlCol="0">
                <a:spAutoFit/>
              </a:bodyPr>
              <a:lstStyle/>
              <a:p>
                <a:pPr defTabSz="914377"/>
                <a:r>
                  <a:rPr lang="es-ES" sz="500" b="1" dirty="0">
                    <a:solidFill>
                      <a:prstClr val="white"/>
                    </a:solidFill>
                    <a:latin typeface="Calibri"/>
                  </a:rPr>
                  <a:t>50 µm</a:t>
                </a:r>
              </a:p>
            </p:txBody>
          </p:sp>
        </p:grpSp>
        <p:sp>
          <p:nvSpPr>
            <p:cNvPr id="12" name="CuadroTexto 11"/>
            <p:cNvSpPr txBox="1"/>
            <p:nvPr/>
          </p:nvSpPr>
          <p:spPr>
            <a:xfrm>
              <a:off x="3296959" y="4891244"/>
              <a:ext cx="1116941" cy="323165"/>
            </a:xfrm>
            <a:prstGeom prst="rect">
              <a:avLst/>
            </a:prstGeom>
            <a:noFill/>
          </p:spPr>
          <p:txBody>
            <a:bodyPr wrap="square" rtlCol="0">
              <a:spAutoFit/>
            </a:bodyPr>
            <a:lstStyle/>
            <a:p>
              <a:pPr algn="ctr" defTabSz="914377"/>
              <a:r>
                <a:rPr lang="en-US" sz="1500" b="1" dirty="0">
                  <a:solidFill>
                    <a:srgbClr val="FFFF00"/>
                  </a:solidFill>
                  <a:latin typeface="Calibri"/>
                </a:rPr>
                <a:t>MASKED</a:t>
              </a:r>
              <a:endParaRPr lang="en-US" sz="1351" b="1" dirty="0">
                <a:solidFill>
                  <a:srgbClr val="FFFF00"/>
                </a:solidFill>
                <a:latin typeface="Calibri"/>
              </a:endParaRPr>
            </a:p>
          </p:txBody>
        </p:sp>
        <p:sp>
          <p:nvSpPr>
            <p:cNvPr id="13" name="CuadroTexto 12"/>
            <p:cNvSpPr txBox="1"/>
            <p:nvPr/>
          </p:nvSpPr>
          <p:spPr>
            <a:xfrm>
              <a:off x="4828606" y="6126319"/>
              <a:ext cx="1116941" cy="323165"/>
            </a:xfrm>
            <a:prstGeom prst="rect">
              <a:avLst/>
            </a:prstGeom>
            <a:noFill/>
          </p:spPr>
          <p:txBody>
            <a:bodyPr wrap="square" rtlCol="0">
              <a:spAutoFit/>
            </a:bodyPr>
            <a:lstStyle/>
            <a:p>
              <a:pPr algn="ctr" defTabSz="914377"/>
              <a:r>
                <a:rPr lang="en-US" sz="1500" b="1" dirty="0">
                  <a:solidFill>
                    <a:srgbClr val="FFFF00"/>
                  </a:solidFill>
                  <a:latin typeface="Calibri"/>
                </a:rPr>
                <a:t>EXPOSED</a:t>
              </a:r>
              <a:endParaRPr lang="en-US" sz="1351" b="1" dirty="0">
                <a:solidFill>
                  <a:srgbClr val="FFFF00"/>
                </a:solidFill>
                <a:latin typeface="Calibri"/>
              </a:endParaRPr>
            </a:p>
          </p:txBody>
        </p:sp>
        <p:cxnSp>
          <p:nvCxnSpPr>
            <p:cNvPr id="14" name="Conector recto 13"/>
            <p:cNvCxnSpPr/>
            <p:nvPr/>
          </p:nvCxnSpPr>
          <p:spPr>
            <a:xfrm flipV="1">
              <a:off x="4403711" y="4645616"/>
              <a:ext cx="1380607" cy="200680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 name="CuadroTexto 2"/>
          <p:cNvSpPr txBox="1"/>
          <p:nvPr/>
        </p:nvSpPr>
        <p:spPr>
          <a:xfrm>
            <a:off x="15421" y="2387516"/>
            <a:ext cx="5996523" cy="369332"/>
          </a:xfrm>
          <a:prstGeom prst="rect">
            <a:avLst/>
          </a:prstGeom>
          <a:noFill/>
        </p:spPr>
        <p:txBody>
          <a:bodyPr wrap="square" rtlCol="0">
            <a:spAutoFit/>
          </a:bodyPr>
          <a:lstStyle/>
          <a:p>
            <a:pPr algn="ctr" defTabSz="914377"/>
            <a:r>
              <a:rPr lang="en-US" b="1" dirty="0">
                <a:solidFill>
                  <a:srgbClr val="FF0000"/>
                </a:solidFill>
                <a:latin typeface="Arial" panose="020B0604020202020204" pitchFamily="34" charset="0"/>
                <a:cs typeface="Arial" panose="020B0604020202020204" pitchFamily="34" charset="0"/>
              </a:rPr>
              <a:t>Fatigue at  F</a:t>
            </a:r>
            <a:r>
              <a:rPr lang="en-US" b="1" baseline="-25000" dirty="0">
                <a:solidFill>
                  <a:srgbClr val="FF0000"/>
                </a:solidFill>
                <a:latin typeface="Arial" panose="020B0604020202020204" pitchFamily="34" charset="0"/>
                <a:cs typeface="Arial" panose="020B0604020202020204" pitchFamily="34" charset="0"/>
              </a:rPr>
              <a:t>HF</a:t>
            </a:r>
            <a:r>
              <a:rPr lang="en-US" b="1" dirty="0">
                <a:solidFill>
                  <a:srgbClr val="FF0000"/>
                </a:solidFill>
                <a:latin typeface="Arial" panose="020B0604020202020204" pitchFamily="34" charset="0"/>
                <a:cs typeface="Arial" panose="020B0604020202020204" pitchFamily="34" charset="0"/>
              </a:rPr>
              <a:t> = 5.2±1.6 MW /m</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s</a:t>
            </a:r>
            <a:r>
              <a:rPr lang="en-US" b="1" baseline="30000" dirty="0">
                <a:solidFill>
                  <a:srgbClr val="FF0000"/>
                </a:solidFill>
                <a:latin typeface="Arial" panose="020B0604020202020204" pitchFamily="34" charset="0"/>
                <a:cs typeface="Arial" panose="020B0604020202020204" pitchFamily="34" charset="0"/>
              </a:rPr>
              <a:t>0.5</a:t>
            </a:r>
            <a:endParaRPr lang="en-US" b="1" dirty="0">
              <a:solidFill>
                <a:srgbClr val="FF0000"/>
              </a:solidFill>
              <a:latin typeface="Arial" panose="020B0604020202020204" pitchFamily="34" charset="0"/>
              <a:cs typeface="Arial" panose="020B0604020202020204" pitchFamily="34" charset="0"/>
            </a:endParaRPr>
          </a:p>
        </p:txBody>
      </p:sp>
      <p:sp>
        <p:nvSpPr>
          <p:cNvPr id="26" name="CuadroTexto 25"/>
          <p:cNvSpPr txBox="1"/>
          <p:nvPr/>
        </p:nvSpPr>
        <p:spPr>
          <a:xfrm>
            <a:off x="6011944" y="2377469"/>
            <a:ext cx="6180056" cy="400110"/>
          </a:xfrm>
          <a:prstGeom prst="rect">
            <a:avLst/>
          </a:prstGeom>
          <a:noFill/>
        </p:spPr>
        <p:txBody>
          <a:bodyPr wrap="square" rtlCol="0">
            <a:spAutoFit/>
          </a:bodyPr>
          <a:lstStyle/>
          <a:p>
            <a:pPr algn="ctr" defTabSz="914377"/>
            <a:r>
              <a:rPr lang="en-US" sz="2000" b="1" dirty="0">
                <a:solidFill>
                  <a:srgbClr val="FF0000"/>
                </a:solidFill>
                <a:latin typeface="Calibri"/>
              </a:rPr>
              <a:t>Disruptions at mean 600 MW/m</a:t>
            </a:r>
            <a:r>
              <a:rPr lang="en-US" sz="2000" b="1" baseline="30000" dirty="0">
                <a:solidFill>
                  <a:srgbClr val="FF0000"/>
                </a:solidFill>
                <a:latin typeface="Calibri"/>
              </a:rPr>
              <a:t>2</a:t>
            </a:r>
            <a:r>
              <a:rPr lang="en-US" sz="2000" b="1" dirty="0">
                <a:solidFill>
                  <a:srgbClr val="FF0000"/>
                </a:solidFill>
                <a:latin typeface="Calibri"/>
              </a:rPr>
              <a:t> </a:t>
            </a:r>
          </a:p>
        </p:txBody>
      </p:sp>
      <p:sp>
        <p:nvSpPr>
          <p:cNvPr id="6" name="CuadroTexto 5"/>
          <p:cNvSpPr txBox="1"/>
          <p:nvPr/>
        </p:nvSpPr>
        <p:spPr>
          <a:xfrm>
            <a:off x="15420" y="4970494"/>
            <a:ext cx="5996523" cy="615553"/>
          </a:xfrm>
          <a:prstGeom prst="rect">
            <a:avLst/>
          </a:prstGeom>
          <a:noFill/>
        </p:spPr>
        <p:txBody>
          <a:bodyPr wrap="square" rtlCol="0">
            <a:spAutoFit/>
          </a:bodyPr>
          <a:lstStyle/>
          <a:p>
            <a:pPr algn="ctr" defTabSz="914377"/>
            <a:r>
              <a:rPr lang="en-US" sz="1700" dirty="0" err="1">
                <a:solidFill>
                  <a:prstClr val="black"/>
                </a:solidFill>
                <a:latin typeface="Arial" panose="020B0604020202020204" pitchFamily="34" charset="0"/>
                <a:cs typeface="Arial" panose="020B0604020202020204" pitchFamily="34" charset="0"/>
              </a:rPr>
              <a:t>Intergranular</a:t>
            </a:r>
            <a:r>
              <a:rPr lang="en-US" sz="1700" dirty="0">
                <a:solidFill>
                  <a:prstClr val="black"/>
                </a:solidFill>
                <a:latin typeface="Arial" panose="020B0604020202020204" pitchFamily="34" charset="0"/>
                <a:cs typeface="Arial" panose="020B0604020202020204" pitchFamily="34" charset="0"/>
              </a:rPr>
              <a:t> cracking in ITER-like W</a:t>
            </a:r>
          </a:p>
          <a:p>
            <a:pPr algn="ctr" defTabSz="914377"/>
            <a:r>
              <a:rPr lang="en-US" sz="1700" dirty="0">
                <a:solidFill>
                  <a:prstClr val="black"/>
                </a:solidFill>
                <a:latin typeface="Arial" panose="020B0604020202020204" pitchFamily="34" charset="0"/>
                <a:cs typeface="Arial" panose="020B0604020202020204" pitchFamily="34" charset="0"/>
              </a:rPr>
              <a:t>Mass loss in PM-</a:t>
            </a:r>
            <a:r>
              <a:rPr lang="en-US" sz="1700" dirty="0" err="1">
                <a:solidFill>
                  <a:prstClr val="black"/>
                </a:solidFill>
                <a:latin typeface="Arial" panose="020B0604020202020204" pitchFamily="34" charset="0"/>
                <a:cs typeface="Arial" panose="020B0604020202020204" pitchFamily="34" charset="0"/>
              </a:rPr>
              <a:t>Wf</a:t>
            </a:r>
            <a:r>
              <a:rPr lang="en-US" sz="1700" dirty="0">
                <a:solidFill>
                  <a:prstClr val="black"/>
                </a:solidFill>
                <a:latin typeface="Arial" panose="020B0604020202020204" pitchFamily="34" charset="0"/>
                <a:cs typeface="Arial" panose="020B0604020202020204" pitchFamily="34" charset="0"/>
              </a:rPr>
              <a:t>/W from compression by the mask.</a:t>
            </a:r>
          </a:p>
        </p:txBody>
      </p:sp>
      <p:cxnSp>
        <p:nvCxnSpPr>
          <p:cNvPr id="28" name="Conector recto 27"/>
          <p:cNvCxnSpPr/>
          <p:nvPr/>
        </p:nvCxnSpPr>
        <p:spPr>
          <a:xfrm flipV="1">
            <a:off x="6011943" y="2408267"/>
            <a:ext cx="0" cy="3107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Imagen 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69891" y="3004479"/>
            <a:ext cx="2477291" cy="2016000"/>
          </a:xfrm>
          <a:prstGeom prst="rect">
            <a:avLst/>
          </a:prstGeom>
        </p:spPr>
      </p:pic>
      <p:grpSp>
        <p:nvGrpSpPr>
          <p:cNvPr id="36" name="Grupo 35"/>
          <p:cNvGrpSpPr/>
          <p:nvPr/>
        </p:nvGrpSpPr>
        <p:grpSpPr>
          <a:xfrm>
            <a:off x="6436838" y="2899019"/>
            <a:ext cx="2773605" cy="2160000"/>
            <a:chOff x="376867" y="2828944"/>
            <a:chExt cx="2773605" cy="2160000"/>
          </a:xfrm>
        </p:grpSpPr>
        <p:pic>
          <p:nvPicPr>
            <p:cNvPr id="37" name="Imagen 36"/>
            <p:cNvPicPr>
              <a:picLocks noChangeAspect="1"/>
            </p:cNvPicPr>
            <p:nvPr/>
          </p:nvPicPr>
          <p:blipFill rotWithShape="1">
            <a:blip r:embed="rId6" cstate="print">
              <a:extLst>
                <a:ext uri="{28A0092B-C50C-407E-A947-70E740481C1C}">
                  <a14:useLocalDpi xmlns:a14="http://schemas.microsoft.com/office/drawing/2010/main"/>
                </a:ext>
              </a:extLst>
            </a:blip>
            <a:srcRect b="-2174"/>
            <a:stretch/>
          </p:blipFill>
          <p:spPr>
            <a:xfrm>
              <a:off x="436316" y="2828944"/>
              <a:ext cx="2714156" cy="2160000"/>
            </a:xfrm>
            <a:prstGeom prst="rect">
              <a:avLst/>
            </a:prstGeom>
          </p:spPr>
        </p:pic>
        <p:sp>
          <p:nvSpPr>
            <p:cNvPr id="38" name="CuadroTexto 37"/>
            <p:cNvSpPr txBox="1"/>
            <p:nvPr/>
          </p:nvSpPr>
          <p:spPr>
            <a:xfrm>
              <a:off x="376867" y="3237099"/>
              <a:ext cx="1410297" cy="307777"/>
            </a:xfrm>
            <a:prstGeom prst="rect">
              <a:avLst/>
            </a:prstGeom>
            <a:noFill/>
          </p:spPr>
          <p:txBody>
            <a:bodyPr wrap="square" rtlCol="0">
              <a:spAutoFit/>
            </a:bodyPr>
            <a:lstStyle/>
            <a:p>
              <a:pPr defTabSz="914377"/>
              <a:r>
                <a:rPr lang="en-US" sz="1400" b="1" dirty="0">
                  <a:solidFill>
                    <a:srgbClr val="A50021"/>
                  </a:solidFill>
                  <a:latin typeface="Calibri"/>
                </a:rPr>
                <a:t>1100 MW/m</a:t>
              </a:r>
              <a:r>
                <a:rPr lang="en-US" sz="1400" b="1" baseline="30000" dirty="0">
                  <a:solidFill>
                    <a:srgbClr val="A50021"/>
                  </a:solidFill>
                  <a:latin typeface="Calibri"/>
                </a:rPr>
                <a:t>2</a:t>
              </a:r>
            </a:p>
          </p:txBody>
        </p:sp>
        <p:cxnSp>
          <p:nvCxnSpPr>
            <p:cNvPr id="39" name="Conector recto de flecha 38"/>
            <p:cNvCxnSpPr/>
            <p:nvPr/>
          </p:nvCxnSpPr>
          <p:spPr>
            <a:xfrm flipV="1">
              <a:off x="1647000" y="3348687"/>
              <a:ext cx="675000" cy="458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CuadroTexto 39"/>
          <p:cNvSpPr txBox="1"/>
          <p:nvPr/>
        </p:nvSpPr>
        <p:spPr>
          <a:xfrm>
            <a:off x="6011943" y="4996211"/>
            <a:ext cx="6180056" cy="615553"/>
          </a:xfrm>
          <a:prstGeom prst="rect">
            <a:avLst/>
          </a:prstGeom>
          <a:noFill/>
        </p:spPr>
        <p:txBody>
          <a:bodyPr wrap="square" rtlCol="0">
            <a:spAutoFit/>
          </a:bodyPr>
          <a:lstStyle/>
          <a:p>
            <a:pPr algn="ctr" defTabSz="914377"/>
            <a:r>
              <a:rPr lang="en-US" sz="1700" dirty="0">
                <a:solidFill>
                  <a:prstClr val="black"/>
                </a:solidFill>
                <a:latin typeface="Arial" panose="020B0604020202020204" pitchFamily="34" charset="0"/>
                <a:cs typeface="Arial" panose="020B0604020202020204" pitchFamily="34" charset="0"/>
              </a:rPr>
              <a:t>ITER-like W </a:t>
            </a:r>
            <a:r>
              <a:rPr lang="en-US" sz="1700" dirty="0">
                <a:solidFill>
                  <a:srgbClr val="FF0000"/>
                </a:solidFill>
                <a:latin typeface="Arial" panose="020B0604020202020204" pitchFamily="34" charset="0"/>
                <a:cs typeface="Arial" panose="020B0604020202020204" pitchFamily="34" charset="0"/>
              </a:rPr>
              <a:t>cracks</a:t>
            </a:r>
            <a:r>
              <a:rPr lang="en-US" sz="1700" dirty="0">
                <a:solidFill>
                  <a:prstClr val="black"/>
                </a:solidFill>
                <a:latin typeface="Arial" panose="020B0604020202020204" pitchFamily="34" charset="0"/>
                <a:cs typeface="Arial" panose="020B0604020202020204" pitchFamily="34" charset="0"/>
              </a:rPr>
              <a:t> at laser spot. Ablation from 1100 MW/m</a:t>
            </a:r>
            <a:r>
              <a:rPr lang="en-US" sz="1700" baseline="30000" dirty="0">
                <a:solidFill>
                  <a:prstClr val="black"/>
                </a:solidFill>
                <a:latin typeface="Arial" panose="020B0604020202020204" pitchFamily="34" charset="0"/>
                <a:cs typeface="Arial" panose="020B0604020202020204" pitchFamily="34" charset="0"/>
              </a:rPr>
              <a:t>2</a:t>
            </a:r>
            <a:r>
              <a:rPr lang="en-US" sz="1700" dirty="0">
                <a:solidFill>
                  <a:prstClr val="black"/>
                </a:solidFill>
                <a:latin typeface="Arial" panose="020B0604020202020204" pitchFamily="34" charset="0"/>
                <a:cs typeface="Arial" panose="020B0604020202020204" pitchFamily="34" charset="0"/>
              </a:rPr>
              <a:t> </a:t>
            </a:r>
          </a:p>
          <a:p>
            <a:pPr algn="ctr" defTabSz="914377"/>
            <a:r>
              <a:rPr lang="en-US" sz="1700" dirty="0">
                <a:solidFill>
                  <a:prstClr val="black"/>
                </a:solidFill>
                <a:latin typeface="Arial" panose="020B0604020202020204" pitchFamily="34" charset="0"/>
                <a:cs typeface="Arial" panose="020B0604020202020204" pitchFamily="34" charset="0"/>
              </a:rPr>
              <a:t>Particle emission (ablation) from 750 MW/m</a:t>
            </a:r>
            <a:r>
              <a:rPr lang="en-US" sz="1700" baseline="30000" dirty="0">
                <a:solidFill>
                  <a:prstClr val="black"/>
                </a:solidFill>
                <a:latin typeface="Arial" panose="020B0604020202020204" pitchFamily="34" charset="0"/>
                <a:cs typeface="Arial" panose="020B0604020202020204" pitchFamily="34" charset="0"/>
              </a:rPr>
              <a:t>2</a:t>
            </a:r>
            <a:r>
              <a:rPr lang="en-US" sz="1700" dirty="0">
                <a:solidFill>
                  <a:prstClr val="black"/>
                </a:solidFill>
                <a:latin typeface="Arial" panose="020B0604020202020204" pitchFamily="34" charset="0"/>
                <a:cs typeface="Arial" panose="020B0604020202020204" pitchFamily="34" charset="0"/>
              </a:rPr>
              <a:t> in PM-</a:t>
            </a:r>
            <a:r>
              <a:rPr lang="en-US" sz="1700" dirty="0" err="1">
                <a:solidFill>
                  <a:prstClr val="black"/>
                </a:solidFill>
                <a:latin typeface="Arial" panose="020B0604020202020204" pitchFamily="34" charset="0"/>
                <a:cs typeface="Arial" panose="020B0604020202020204" pitchFamily="34" charset="0"/>
              </a:rPr>
              <a:t>Wf</a:t>
            </a:r>
            <a:r>
              <a:rPr lang="en-US" sz="1700" dirty="0">
                <a:solidFill>
                  <a:prstClr val="black"/>
                </a:solidFill>
                <a:latin typeface="Arial" panose="020B0604020202020204" pitchFamily="34" charset="0"/>
                <a:cs typeface="Arial" panose="020B0604020202020204" pitchFamily="34" charset="0"/>
              </a:rPr>
              <a:t>/W.</a:t>
            </a:r>
          </a:p>
        </p:txBody>
      </p:sp>
      <p:grpSp>
        <p:nvGrpSpPr>
          <p:cNvPr id="41" name="Grupo 40"/>
          <p:cNvGrpSpPr/>
          <p:nvPr/>
        </p:nvGrpSpPr>
        <p:grpSpPr>
          <a:xfrm>
            <a:off x="143525" y="3028551"/>
            <a:ext cx="2718567" cy="1980000"/>
            <a:chOff x="3463416" y="1733742"/>
            <a:chExt cx="2718566" cy="1783008"/>
          </a:xfrm>
        </p:grpSpPr>
        <p:pic>
          <p:nvPicPr>
            <p:cNvPr id="42" name="Marcador de posición de imagen 12">
              <a:extLst>
                <a:ext uri="{FF2B5EF4-FFF2-40B4-BE49-F238E27FC236}">
                  <a16:creationId xmlns:a16="http://schemas.microsoft.com/office/drawing/2014/main" id="{524FDDC6-0AE0-9F4D-8389-3F4FAD0871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501" b="477"/>
            <a:stretch/>
          </p:blipFill>
          <p:spPr>
            <a:xfrm>
              <a:off x="3510313" y="1733742"/>
              <a:ext cx="2671669" cy="1783008"/>
            </a:xfrm>
            <a:prstGeom prst="rect">
              <a:avLst/>
            </a:prstGeom>
          </p:spPr>
        </p:pic>
        <p:sp>
          <p:nvSpPr>
            <p:cNvPr id="43" name="Rectángulo 42"/>
            <p:cNvSpPr/>
            <p:nvPr/>
          </p:nvSpPr>
          <p:spPr>
            <a:xfrm>
              <a:off x="3570448" y="3342275"/>
              <a:ext cx="16899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44" name="CuadroTexto 43"/>
            <p:cNvSpPr txBox="1"/>
            <p:nvPr/>
          </p:nvSpPr>
          <p:spPr>
            <a:xfrm>
              <a:off x="3463416" y="3251444"/>
              <a:ext cx="474288" cy="180151"/>
            </a:xfrm>
            <a:prstGeom prst="rect">
              <a:avLst/>
            </a:prstGeom>
            <a:noFill/>
          </p:spPr>
          <p:txBody>
            <a:bodyPr wrap="square" rtlCol="0">
              <a:spAutoFit/>
            </a:bodyPr>
            <a:lstStyle/>
            <a:p>
              <a:pPr defTabSz="914377"/>
              <a:r>
                <a:rPr lang="en-US" sz="700" b="1" dirty="0">
                  <a:solidFill>
                    <a:prstClr val="black"/>
                  </a:solidFill>
                  <a:latin typeface="Calibri"/>
                </a:rPr>
                <a:t>2 µm</a:t>
              </a:r>
            </a:p>
          </p:txBody>
        </p:sp>
      </p:grpSp>
      <p:sp>
        <p:nvSpPr>
          <p:cNvPr id="45" name="CuadroTexto 44"/>
          <p:cNvSpPr txBox="1"/>
          <p:nvPr/>
        </p:nvSpPr>
        <p:spPr>
          <a:xfrm>
            <a:off x="214718" y="2724588"/>
            <a:ext cx="2694271" cy="338554"/>
          </a:xfrm>
          <a:prstGeom prst="rect">
            <a:avLst/>
          </a:prstGeom>
          <a:noFill/>
        </p:spPr>
        <p:txBody>
          <a:bodyPr wrap="square" rtlCol="0">
            <a:spAutoFit/>
          </a:bodyPr>
          <a:lstStyle/>
          <a:p>
            <a:pPr algn="ctr" defTabSz="914377"/>
            <a:r>
              <a:rPr lang="en-US" sz="1600" b="1" dirty="0">
                <a:solidFill>
                  <a:srgbClr val="002060"/>
                </a:solidFill>
                <a:latin typeface="Arial" panose="020B0604020202020204" pitchFamily="34" charset="0"/>
                <a:cs typeface="Arial" panose="020B0604020202020204" pitchFamily="34" charset="0"/>
              </a:rPr>
              <a:t>ITER-like W</a:t>
            </a:r>
          </a:p>
        </p:txBody>
      </p:sp>
      <p:sp>
        <p:nvSpPr>
          <p:cNvPr id="47" name="CuadroTexto 46"/>
          <p:cNvSpPr txBox="1"/>
          <p:nvPr/>
        </p:nvSpPr>
        <p:spPr>
          <a:xfrm>
            <a:off x="3007054" y="2696154"/>
            <a:ext cx="2630199" cy="338554"/>
          </a:xfrm>
          <a:prstGeom prst="rect">
            <a:avLst/>
          </a:prstGeom>
          <a:noFill/>
        </p:spPr>
        <p:txBody>
          <a:bodyPr wrap="square" rtlCol="0">
            <a:spAutoFit/>
          </a:bodyPr>
          <a:lstStyle/>
          <a:p>
            <a:pPr algn="ctr" defTabSz="914377"/>
            <a:r>
              <a:rPr lang="en-US" sz="1600" b="1" dirty="0" err="1">
                <a:solidFill>
                  <a:srgbClr val="002060"/>
                </a:solidFill>
                <a:latin typeface="Arial" panose="020B0604020202020204" pitchFamily="34" charset="0"/>
                <a:cs typeface="Arial" panose="020B0604020202020204" pitchFamily="34" charset="0"/>
              </a:rPr>
              <a:t>Wf</a:t>
            </a:r>
            <a:r>
              <a:rPr lang="en-US" sz="1600" b="1" dirty="0">
                <a:solidFill>
                  <a:srgbClr val="002060"/>
                </a:solidFill>
                <a:latin typeface="Arial" panose="020B0604020202020204" pitchFamily="34" charset="0"/>
                <a:cs typeface="Arial" panose="020B0604020202020204" pitchFamily="34" charset="0"/>
              </a:rPr>
              <a:t>/W</a:t>
            </a:r>
          </a:p>
        </p:txBody>
      </p:sp>
      <p:sp>
        <p:nvSpPr>
          <p:cNvPr id="49" name="CuadroTexto 48"/>
          <p:cNvSpPr txBox="1"/>
          <p:nvPr/>
        </p:nvSpPr>
        <p:spPr>
          <a:xfrm>
            <a:off x="6496286" y="2679702"/>
            <a:ext cx="2507292" cy="338554"/>
          </a:xfrm>
          <a:prstGeom prst="rect">
            <a:avLst/>
          </a:prstGeom>
          <a:noFill/>
        </p:spPr>
        <p:txBody>
          <a:bodyPr wrap="square" rtlCol="0">
            <a:spAutoFit/>
          </a:bodyPr>
          <a:lstStyle/>
          <a:p>
            <a:pPr algn="ctr" defTabSz="914377"/>
            <a:r>
              <a:rPr lang="en-US" sz="1600" b="1" dirty="0">
                <a:solidFill>
                  <a:srgbClr val="002060"/>
                </a:solidFill>
                <a:latin typeface="Arial" panose="020B0604020202020204" pitchFamily="34" charset="0"/>
                <a:cs typeface="Arial" panose="020B0604020202020204" pitchFamily="34" charset="0"/>
              </a:rPr>
              <a:t>ITER-like W</a:t>
            </a:r>
          </a:p>
        </p:txBody>
      </p:sp>
      <p:sp>
        <p:nvSpPr>
          <p:cNvPr id="50" name="CuadroTexto 49"/>
          <p:cNvSpPr txBox="1"/>
          <p:nvPr/>
        </p:nvSpPr>
        <p:spPr>
          <a:xfrm>
            <a:off x="9269892" y="2679702"/>
            <a:ext cx="2477291" cy="338554"/>
          </a:xfrm>
          <a:prstGeom prst="rect">
            <a:avLst/>
          </a:prstGeom>
          <a:noFill/>
        </p:spPr>
        <p:txBody>
          <a:bodyPr wrap="square" rtlCol="0">
            <a:spAutoFit/>
          </a:bodyPr>
          <a:lstStyle/>
          <a:p>
            <a:pPr algn="ctr" defTabSz="914377"/>
            <a:r>
              <a:rPr lang="en-US" sz="1600" b="1" dirty="0" err="1">
                <a:solidFill>
                  <a:srgbClr val="002060"/>
                </a:solidFill>
                <a:latin typeface="Arial" panose="020B0604020202020204" pitchFamily="34" charset="0"/>
                <a:cs typeface="Arial" panose="020B0604020202020204" pitchFamily="34" charset="0"/>
              </a:rPr>
              <a:t>Wf</a:t>
            </a:r>
            <a:r>
              <a:rPr lang="en-US" sz="1600" b="1" dirty="0">
                <a:solidFill>
                  <a:srgbClr val="002060"/>
                </a:solidFill>
                <a:latin typeface="Arial" panose="020B0604020202020204" pitchFamily="34" charset="0"/>
                <a:cs typeface="Arial" panose="020B0604020202020204" pitchFamily="34" charset="0"/>
              </a:rPr>
              <a:t>/W</a:t>
            </a:r>
          </a:p>
        </p:txBody>
      </p:sp>
    </p:spTree>
    <p:extLst>
      <p:ext uri="{BB962C8B-B14F-4D97-AF65-F5344CB8AC3E}">
        <p14:creationId xmlns:p14="http://schemas.microsoft.com/office/powerpoint/2010/main" val="2149864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A.1.T-T001-D004: Qualification of W-Heavy Alloys for use in W7-X </a:t>
            </a:r>
            <a:endParaRPr lang="de-DE" dirty="0"/>
          </a:p>
        </p:txBody>
      </p:sp>
      <p:sp>
        <p:nvSpPr>
          <p:cNvPr id="3" name="Textfeld 2">
            <a:extLst>
              <a:ext uri="{FF2B5EF4-FFF2-40B4-BE49-F238E27FC236}">
                <a16:creationId xmlns:a16="http://schemas.microsoft.com/office/drawing/2014/main" id="{C4951CEF-C56D-F8FD-6D17-6B916D2B4846}"/>
              </a:ext>
            </a:extLst>
          </p:cNvPr>
          <p:cNvSpPr txBox="1"/>
          <p:nvPr/>
        </p:nvSpPr>
        <p:spPr>
          <a:xfrm>
            <a:off x="143340" y="5602483"/>
            <a:ext cx="6720747" cy="768672"/>
          </a:xfrm>
          <a:prstGeom prst="rect">
            <a:avLst/>
          </a:prstGeom>
          <a:solidFill>
            <a:srgbClr val="E3E3E3"/>
          </a:solidFill>
          <a:ln w="12700">
            <a:solidFill>
              <a:schemeClr val="tx1"/>
            </a:solidFill>
          </a:ln>
        </p:spPr>
        <p:txBody>
          <a:bodyPr wrap="square" rtlCol="0">
            <a:spAutoFit/>
          </a:bodyPr>
          <a:lstStyle/>
          <a:p>
            <a:pPr>
              <a:lnSpc>
                <a:spcPct val="113000"/>
              </a:lnSpc>
            </a:pPr>
            <a:r>
              <a:rPr lang="en-US" sz="1333" dirty="0">
                <a:latin typeface="Arial" panose="020B0604020202020204" pitchFamily="34" charset="0"/>
                <a:cs typeface="Arial" panose="020B0604020202020204" pitchFamily="34" charset="0"/>
              </a:rPr>
              <a:t>Deliverable: PWIE-SP A.1.T-T003-D004</a:t>
            </a:r>
            <a:endParaRPr lang="en-US" sz="1333" i="1" dirty="0">
              <a:solidFill>
                <a:srgbClr val="FF0000"/>
              </a:solidFill>
              <a:latin typeface="Arial" panose="020B0604020202020204" pitchFamily="34" charset="0"/>
              <a:cs typeface="Arial" panose="020B0604020202020204" pitchFamily="34" charset="0"/>
            </a:endParaRPr>
          </a:p>
          <a:p>
            <a:pPr>
              <a:lnSpc>
                <a:spcPct val="113000"/>
              </a:lnSpc>
            </a:pPr>
            <a:r>
              <a:rPr lang="en-US" sz="1333" dirty="0">
                <a:latin typeface="Arial" panose="020B0604020202020204" pitchFamily="34" charset="0"/>
                <a:cs typeface="Arial" panose="020B0604020202020204" pitchFamily="34" charset="0"/>
              </a:rPr>
              <a:t>Status: </a:t>
            </a:r>
            <a:r>
              <a:rPr lang="en-US" sz="1333" i="1" dirty="0">
                <a:solidFill>
                  <a:srgbClr val="00B050"/>
                </a:solidFill>
                <a:latin typeface="Arial" panose="020B0604020202020204" pitchFamily="34" charset="0"/>
                <a:cs typeface="Arial" panose="020B0604020202020204" pitchFamily="34" charset="0"/>
              </a:rPr>
              <a:t>completed</a:t>
            </a:r>
            <a:r>
              <a:rPr lang="en-US" sz="1333" i="1" dirty="0">
                <a:solidFill>
                  <a:srgbClr val="FF0000"/>
                </a:solidFill>
                <a:latin typeface="Arial" panose="020B0604020202020204" pitchFamily="34" charset="0"/>
                <a:cs typeface="Arial" panose="020B0604020202020204" pitchFamily="34" charset="0"/>
              </a:rPr>
              <a:t> </a:t>
            </a:r>
          </a:p>
          <a:p>
            <a:pPr>
              <a:lnSpc>
                <a:spcPct val="113000"/>
              </a:lnSpc>
            </a:pPr>
            <a:r>
              <a:rPr lang="en-US" sz="1333" dirty="0">
                <a:latin typeface="Arial" panose="020B0604020202020204" pitchFamily="34" charset="0"/>
                <a:cs typeface="Arial" panose="020B0604020202020204" pitchFamily="34" charset="0"/>
              </a:rPr>
              <a:t>Facilities: </a:t>
            </a:r>
            <a:r>
              <a:rPr lang="en-US" sz="1333" dirty="0">
                <a:solidFill>
                  <a:srgbClr val="FF0000"/>
                </a:solidFill>
                <a:latin typeface="Arial" panose="020B0604020202020204" pitchFamily="34" charset="0"/>
                <a:cs typeface="Arial" panose="020B0604020202020204" pitchFamily="34" charset="0"/>
              </a:rPr>
              <a:t>HHF test facility </a:t>
            </a:r>
            <a:r>
              <a:rPr lang="en-US" sz="1333" i="1" dirty="0">
                <a:solidFill>
                  <a:srgbClr val="FF0000"/>
                </a:solidFill>
                <a:latin typeface="Arial" panose="020B0604020202020204" pitchFamily="34" charset="0"/>
                <a:cs typeface="Arial" panose="020B0604020202020204" pitchFamily="34" charset="0"/>
              </a:rPr>
              <a:t>GLADIS, 7 operating days</a:t>
            </a:r>
          </a:p>
        </p:txBody>
      </p:sp>
      <p:sp>
        <p:nvSpPr>
          <p:cNvPr id="7" name="Textfeld 6">
            <a:extLst>
              <a:ext uri="{FF2B5EF4-FFF2-40B4-BE49-F238E27FC236}">
                <a16:creationId xmlns:a16="http://schemas.microsoft.com/office/drawing/2014/main" id="{93D01FDB-4710-4FDC-808C-510185056BC3}"/>
              </a:ext>
            </a:extLst>
          </p:cNvPr>
          <p:cNvSpPr txBox="1"/>
          <p:nvPr/>
        </p:nvSpPr>
        <p:spPr>
          <a:xfrm>
            <a:off x="387220" y="899823"/>
            <a:ext cx="10890227" cy="1034129"/>
          </a:xfrm>
          <a:prstGeom prst="rect">
            <a:avLst/>
          </a:prstGeom>
          <a:noFill/>
        </p:spPr>
        <p:txBody>
          <a:bodyPr wrap="square" rtlCol="0">
            <a:spAutoFit/>
          </a:bodyPr>
          <a:lstStyle/>
          <a:p>
            <a:pPr>
              <a:lnSpc>
                <a:spcPct val="120000"/>
              </a:lnSpc>
              <a:spcBef>
                <a:spcPts val="600"/>
              </a:spcBef>
            </a:pPr>
            <a:r>
              <a:rPr lang="en-GB" b="1" dirty="0">
                <a:cs typeface="Arial" panose="020B0604020202020204" pitchFamily="34" charset="0"/>
              </a:rPr>
              <a:t>Motivation:  </a:t>
            </a:r>
            <a:r>
              <a:rPr lang="en-GB" dirty="0">
                <a:cs typeface="Arial" panose="020B0604020202020204" pitchFamily="34" charset="0"/>
                <a:sym typeface="Symbol" panose="05050102010706020507" pitchFamily="18" charset="2"/>
              </a:rPr>
              <a:t>Transition of W7-X from graphite materials to W materials for divertor target and baffle plates.</a:t>
            </a:r>
            <a:br>
              <a:rPr lang="en-GB" dirty="0">
                <a:cs typeface="Arial" panose="020B0604020202020204" pitchFamily="34" charset="0"/>
                <a:sym typeface="Symbol" panose="05050102010706020507" pitchFamily="18" charset="2"/>
              </a:rPr>
            </a:br>
            <a:r>
              <a:rPr lang="en-GB" dirty="0">
                <a:cs typeface="Arial" panose="020B0604020202020204" pitchFamily="34" charset="0"/>
                <a:sym typeface="Symbol" panose="05050102010706020507" pitchFamily="18" charset="2"/>
              </a:rPr>
              <a:t>Moderate steady-state heat fluxes up to 10 MW/m² allow to consider W heavy alloys materials</a:t>
            </a:r>
          </a:p>
          <a:p>
            <a:pPr marL="800080" lvl="1" indent="-342891" defTabSz="914377">
              <a:buClr>
                <a:srgbClr val="0063B3"/>
              </a:buClr>
              <a:buFont typeface="Wingdings" panose="05000000000000000000" pitchFamily="2" charset="2"/>
              <a:buChar char="Ø"/>
            </a:pPr>
            <a:r>
              <a:rPr lang="en-US" kern="0" dirty="0">
                <a:solidFill>
                  <a:prstClr val="black"/>
                </a:solidFill>
              </a:rPr>
              <a:t>reduced material &amp; manufacturing costs expected</a:t>
            </a:r>
            <a:endParaRPr lang="en-GB" kern="0" dirty="0">
              <a:solidFill>
                <a:prstClr val="black"/>
              </a:solidFill>
            </a:endParaRPr>
          </a:p>
        </p:txBody>
      </p:sp>
      <p:sp>
        <p:nvSpPr>
          <p:cNvPr id="8" name="Textfeld 7">
            <a:extLst>
              <a:ext uri="{FF2B5EF4-FFF2-40B4-BE49-F238E27FC236}">
                <a16:creationId xmlns:a16="http://schemas.microsoft.com/office/drawing/2014/main" id="{1150D0EB-DA4A-4E94-88A1-E90788697D8A}"/>
              </a:ext>
            </a:extLst>
          </p:cNvPr>
          <p:cNvSpPr txBox="1"/>
          <p:nvPr/>
        </p:nvSpPr>
        <p:spPr>
          <a:xfrm>
            <a:off x="387220" y="2064332"/>
            <a:ext cx="6731499" cy="3394134"/>
          </a:xfrm>
          <a:prstGeom prst="rect">
            <a:avLst/>
          </a:prstGeom>
          <a:noFill/>
        </p:spPr>
        <p:txBody>
          <a:bodyPr wrap="square" rtlCol="0">
            <a:spAutoFit/>
          </a:bodyPr>
          <a:lstStyle/>
          <a:p>
            <a:pPr>
              <a:lnSpc>
                <a:spcPct val="120000"/>
              </a:lnSpc>
              <a:spcBef>
                <a:spcPts val="600"/>
              </a:spcBef>
            </a:pPr>
            <a:r>
              <a:rPr lang="en-GB" b="1" dirty="0">
                <a:solidFill>
                  <a:prstClr val="black"/>
                </a:solidFill>
                <a:cs typeface="Arial" pitchFamily="34" charset="0"/>
              </a:rPr>
              <a:t>Objective</a:t>
            </a:r>
            <a:r>
              <a:rPr lang="en-GB" b="1" dirty="0">
                <a:cs typeface="Arial" panose="020B0604020202020204" pitchFamily="34" charset="0"/>
              </a:rPr>
              <a:t>:  </a:t>
            </a:r>
            <a:r>
              <a:rPr lang="en-GB" dirty="0">
                <a:cs typeface="Arial" panose="020B0604020202020204" pitchFamily="34" charset="0"/>
              </a:rPr>
              <a:t>Examination of material behaviour under short transients of 40 MW/m², 200 </a:t>
            </a:r>
            <a:r>
              <a:rPr lang="en-GB" dirty="0" err="1">
                <a:cs typeface="Arial" panose="020B0604020202020204" pitchFamily="34" charset="0"/>
              </a:rPr>
              <a:t>ms</a:t>
            </a:r>
            <a:r>
              <a:rPr lang="en-GB" dirty="0">
                <a:cs typeface="Arial" panose="020B0604020202020204" pitchFamily="34" charset="0"/>
              </a:rPr>
              <a:t> duration </a:t>
            </a:r>
            <a:r>
              <a:rPr lang="en-GB" kern="0" dirty="0"/>
              <a:t>similar to NBI shine trough events. These experiments were performed t</a:t>
            </a:r>
            <a:r>
              <a:rPr lang="en-GB" dirty="0">
                <a:cs typeface="Arial" panose="020B0604020202020204" pitchFamily="34" charset="0"/>
              </a:rPr>
              <a:t>o extend the investigation of actively cooled </a:t>
            </a:r>
            <a:r>
              <a:rPr lang="en-GB" dirty="0">
                <a:cs typeface="Arial" panose="020B0604020202020204" pitchFamily="34" charset="0"/>
                <a:sym typeface="Symbol" panose="05050102010706020507" pitchFamily="18" charset="2"/>
              </a:rPr>
              <a:t>W heavy alloys materials.</a:t>
            </a:r>
            <a:r>
              <a:rPr lang="en-GB" dirty="0">
                <a:cs typeface="Arial" panose="020B0604020202020204" pitchFamily="34" charset="0"/>
              </a:rPr>
              <a:t> The experiments were performed on adiabatically loaded material samples since the  </a:t>
            </a:r>
            <a:r>
              <a:rPr lang="en-US" dirty="0">
                <a:cs typeface="Arial" panose="020B0604020202020204" pitchFamily="34" charset="0"/>
              </a:rPr>
              <a:t>penetration depth of the heat wave similar to the  5 mm tile thickness of the active components. In order to ensure better comparability with the actively cooled samples, castellated samples were investigated. The castellation corresponds to the tile dimensions of the actively cooled samples.</a:t>
            </a:r>
            <a:endParaRPr lang="en-GB" kern="0" dirty="0">
              <a:solidFill>
                <a:prstClr val="black"/>
              </a:solidFill>
            </a:endParaRPr>
          </a:p>
        </p:txBody>
      </p:sp>
      <p:pic>
        <p:nvPicPr>
          <p:cNvPr id="13" name="Grafik 12">
            <a:extLst>
              <a:ext uri="{FF2B5EF4-FFF2-40B4-BE49-F238E27FC236}">
                <a16:creationId xmlns:a16="http://schemas.microsoft.com/office/drawing/2014/main" id="{4F0A3580-A5E9-4D6F-B378-E614930B1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720" y="1831262"/>
            <a:ext cx="4901609" cy="3664015"/>
          </a:xfrm>
          <a:prstGeom prst="rect">
            <a:avLst/>
          </a:prstGeom>
        </p:spPr>
      </p:pic>
      <p:sp>
        <p:nvSpPr>
          <p:cNvPr id="14" name="Textfeld 13">
            <a:extLst>
              <a:ext uri="{FF2B5EF4-FFF2-40B4-BE49-F238E27FC236}">
                <a16:creationId xmlns:a16="http://schemas.microsoft.com/office/drawing/2014/main" id="{2BE69A93-05D3-4950-AD04-09A3960E7EBA}"/>
              </a:ext>
            </a:extLst>
          </p:cNvPr>
          <p:cNvSpPr txBox="1"/>
          <p:nvPr/>
        </p:nvSpPr>
        <p:spPr>
          <a:xfrm>
            <a:off x="7118720" y="5588846"/>
            <a:ext cx="4901609" cy="553998"/>
          </a:xfrm>
          <a:prstGeom prst="rect">
            <a:avLst/>
          </a:prstGeom>
          <a:noFill/>
        </p:spPr>
        <p:txBody>
          <a:bodyPr wrap="square" rtlCol="0">
            <a:spAutoFit/>
          </a:bodyPr>
          <a:lstStyle/>
          <a:p>
            <a:r>
              <a:rPr lang="en-GB" sz="1500" i="1" dirty="0"/>
              <a:t>Fig. 1: FEM simulation of the temperate field of a </a:t>
            </a:r>
            <a:br>
              <a:rPr lang="en-GB" sz="1500" i="1" dirty="0"/>
            </a:br>
            <a:r>
              <a:rPr lang="en-GB" sz="1500" i="1" dirty="0"/>
              <a:t>40 MW/m², 200 </a:t>
            </a:r>
            <a:r>
              <a:rPr lang="en-GB" sz="1500" i="1" dirty="0" err="1"/>
              <a:t>ms</a:t>
            </a:r>
            <a:r>
              <a:rPr lang="en-GB" sz="1500" i="1" dirty="0"/>
              <a:t> loaded W5NiCu plate (half model) </a:t>
            </a:r>
          </a:p>
        </p:txBody>
      </p:sp>
    </p:spTree>
    <p:extLst>
      <p:ext uri="{BB962C8B-B14F-4D97-AF65-F5344CB8AC3E}">
        <p14:creationId xmlns:p14="http://schemas.microsoft.com/office/powerpoint/2010/main" val="805670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192515"/>
            <a:ext cx="9451776" cy="457200"/>
          </a:xfrm>
        </p:spPr>
        <p:txBody>
          <a:bodyPr/>
          <a:lstStyle/>
          <a:p>
            <a:r>
              <a:rPr lang="en-US"/>
              <a:t>SP A.1.T-T001-D004: Results of  Qualification of W-Heavy Alloys for use in W7-X</a:t>
            </a:r>
            <a:endParaRPr lang="de-DE" dirty="0"/>
          </a:p>
        </p:txBody>
      </p:sp>
      <p:sp>
        <p:nvSpPr>
          <p:cNvPr id="6" name="Inhaltsplatzhalter 5">
            <a:extLst>
              <a:ext uri="{FF2B5EF4-FFF2-40B4-BE49-F238E27FC236}">
                <a16:creationId xmlns:a16="http://schemas.microsoft.com/office/drawing/2014/main" id="{F5B79285-D837-2C8B-50A8-423962033694}"/>
              </a:ext>
            </a:extLst>
          </p:cNvPr>
          <p:cNvSpPr>
            <a:spLocks noGrp="1"/>
          </p:cNvSpPr>
          <p:nvPr>
            <p:ph idx="1"/>
          </p:nvPr>
        </p:nvSpPr>
        <p:spPr/>
        <p:txBody>
          <a:bodyPr/>
          <a:lstStyle/>
          <a:p>
            <a:endParaRPr lang="en-GB"/>
          </a:p>
        </p:txBody>
      </p:sp>
      <p:sp>
        <p:nvSpPr>
          <p:cNvPr id="11" name="Textfeld 10">
            <a:extLst>
              <a:ext uri="{FF2B5EF4-FFF2-40B4-BE49-F238E27FC236}">
                <a16:creationId xmlns:a16="http://schemas.microsoft.com/office/drawing/2014/main" id="{DF759465-A062-4976-9C65-AA083B682C62}"/>
              </a:ext>
            </a:extLst>
          </p:cNvPr>
          <p:cNvSpPr txBox="1"/>
          <p:nvPr/>
        </p:nvSpPr>
        <p:spPr>
          <a:xfrm>
            <a:off x="387220" y="1123470"/>
            <a:ext cx="8220232" cy="1399742"/>
          </a:xfrm>
          <a:prstGeom prst="rect">
            <a:avLst/>
          </a:prstGeom>
          <a:noFill/>
        </p:spPr>
        <p:txBody>
          <a:bodyPr wrap="square" rtlCol="0">
            <a:spAutoFit/>
          </a:bodyPr>
          <a:lstStyle/>
          <a:p>
            <a:pPr>
              <a:lnSpc>
                <a:spcPct val="120000"/>
              </a:lnSpc>
              <a:spcBef>
                <a:spcPts val="600"/>
              </a:spcBef>
            </a:pPr>
            <a:r>
              <a:rPr lang="en-GB" b="1" dirty="0">
                <a:solidFill>
                  <a:prstClr val="black"/>
                </a:solidFill>
                <a:cs typeface="Arial" pitchFamily="34" charset="0"/>
              </a:rPr>
              <a:t>Results</a:t>
            </a:r>
            <a:r>
              <a:rPr lang="en-GB" b="1" dirty="0">
                <a:cs typeface="Arial" panose="020B0604020202020204" pitchFamily="34" charset="0"/>
              </a:rPr>
              <a:t>:</a:t>
            </a:r>
            <a:r>
              <a:rPr lang="en-GB" dirty="0">
                <a:cs typeface="Arial" panose="020B0604020202020204" pitchFamily="34" charset="0"/>
              </a:rPr>
              <a:t> </a:t>
            </a:r>
            <a:r>
              <a:rPr lang="en-US" dirty="0">
                <a:cs typeface="Arial" panose="020B0604020202020204" pitchFamily="34" charset="0"/>
              </a:rPr>
              <a:t>Fig 2 &amp; 3 show for comparison an already tested actively cooled mock-up equipped with </a:t>
            </a:r>
            <a:r>
              <a:rPr lang="en-GB" dirty="0">
                <a:cs typeface="Arial" panose="020B0604020202020204" pitchFamily="34" charset="0"/>
                <a:sym typeface="Symbol" panose="05050102010706020507" pitchFamily="18" charset="2"/>
              </a:rPr>
              <a:t>W heavy alloys and the corresponding surface temperatures for heat fluxes from 6 to 12 MW/m²</a:t>
            </a:r>
            <a:r>
              <a:rPr lang="en-US" dirty="0">
                <a:cs typeface="Arial" panose="020B0604020202020204" pitchFamily="34" charset="0"/>
              </a:rPr>
              <a:t>.</a:t>
            </a:r>
            <a:br>
              <a:rPr lang="en-US" dirty="0">
                <a:cs typeface="Arial" panose="020B0604020202020204" pitchFamily="34" charset="0"/>
              </a:rPr>
            </a:br>
            <a:endParaRPr lang="en-GB" kern="0" dirty="0">
              <a:solidFill>
                <a:prstClr val="black"/>
              </a:solidFill>
            </a:endParaRPr>
          </a:p>
        </p:txBody>
      </p:sp>
      <p:pic>
        <p:nvPicPr>
          <p:cNvPr id="25" name="Grafik 24">
            <a:extLst>
              <a:ext uri="{FF2B5EF4-FFF2-40B4-BE49-F238E27FC236}">
                <a16:creationId xmlns:a16="http://schemas.microsoft.com/office/drawing/2014/main" id="{467724B8-75E2-4F57-9299-64EC6B31E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2523211"/>
            <a:ext cx="4334016" cy="2962995"/>
          </a:xfrm>
          <a:prstGeom prst="rect">
            <a:avLst/>
          </a:prstGeom>
        </p:spPr>
      </p:pic>
      <p:pic>
        <p:nvPicPr>
          <p:cNvPr id="27" name="Grafik 26">
            <a:extLst>
              <a:ext uri="{FF2B5EF4-FFF2-40B4-BE49-F238E27FC236}">
                <a16:creationId xmlns:a16="http://schemas.microsoft.com/office/drawing/2014/main" id="{1628C394-2EFC-40CA-BA50-ACA6D9983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451" y="2205917"/>
            <a:ext cx="5326347" cy="3439059"/>
          </a:xfrm>
          <a:prstGeom prst="rect">
            <a:avLst/>
          </a:prstGeom>
        </p:spPr>
      </p:pic>
      <p:sp>
        <p:nvSpPr>
          <p:cNvPr id="28" name="Textfeld 27">
            <a:extLst>
              <a:ext uri="{FF2B5EF4-FFF2-40B4-BE49-F238E27FC236}">
                <a16:creationId xmlns:a16="http://schemas.microsoft.com/office/drawing/2014/main" id="{E0493E54-29C6-4373-AB7B-EA593BCB3407}"/>
              </a:ext>
            </a:extLst>
          </p:cNvPr>
          <p:cNvSpPr txBox="1"/>
          <p:nvPr/>
        </p:nvSpPr>
        <p:spPr>
          <a:xfrm>
            <a:off x="247429" y="5734533"/>
            <a:ext cx="5420340" cy="338554"/>
          </a:xfrm>
          <a:prstGeom prst="rect">
            <a:avLst/>
          </a:prstGeom>
          <a:noFill/>
        </p:spPr>
        <p:txBody>
          <a:bodyPr wrap="square" rtlCol="0">
            <a:spAutoFit/>
          </a:bodyPr>
          <a:lstStyle/>
          <a:p>
            <a:r>
              <a:rPr lang="en-GB" sz="1600" i="1" dirty="0"/>
              <a:t>Fig. 2: Actively water-cooled flat tile mock-up tested in 2022.</a:t>
            </a:r>
          </a:p>
        </p:txBody>
      </p:sp>
      <p:sp>
        <p:nvSpPr>
          <p:cNvPr id="29" name="Textfeld 28">
            <a:extLst>
              <a:ext uri="{FF2B5EF4-FFF2-40B4-BE49-F238E27FC236}">
                <a16:creationId xmlns:a16="http://schemas.microsoft.com/office/drawing/2014/main" id="{5AB6136F-02F0-44FD-AE02-B857B6EEA8F4}"/>
              </a:ext>
            </a:extLst>
          </p:cNvPr>
          <p:cNvSpPr txBox="1"/>
          <p:nvPr/>
        </p:nvSpPr>
        <p:spPr>
          <a:xfrm>
            <a:off x="6242262" y="5733282"/>
            <a:ext cx="5702311" cy="338554"/>
          </a:xfrm>
          <a:prstGeom prst="rect">
            <a:avLst/>
          </a:prstGeom>
          <a:noFill/>
        </p:spPr>
        <p:txBody>
          <a:bodyPr wrap="square" rtlCol="0">
            <a:spAutoFit/>
          </a:bodyPr>
          <a:lstStyle/>
          <a:p>
            <a:r>
              <a:rPr lang="en-GB" sz="1600" i="1" dirty="0"/>
              <a:t>Fig. 3: Comparison of surface temperatures of different W alloys.</a:t>
            </a:r>
          </a:p>
        </p:txBody>
      </p:sp>
      <p:pic>
        <p:nvPicPr>
          <p:cNvPr id="3" name="Grafik 2">
            <a:extLst>
              <a:ext uri="{FF2B5EF4-FFF2-40B4-BE49-F238E27FC236}">
                <a16:creationId xmlns:a16="http://schemas.microsoft.com/office/drawing/2014/main" id="{5EECA01C-0885-735A-8FCA-81DE91B00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333" y="755388"/>
            <a:ext cx="1127753" cy="1127753"/>
          </a:xfrm>
          <a:prstGeom prst="rect">
            <a:avLst/>
          </a:prstGeom>
        </p:spPr>
      </p:pic>
    </p:spTree>
    <p:extLst>
      <p:ext uri="{BB962C8B-B14F-4D97-AF65-F5344CB8AC3E}">
        <p14:creationId xmlns:p14="http://schemas.microsoft.com/office/powerpoint/2010/main" val="3447585117"/>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3530</Words>
  <Application>Microsoft Macintosh PowerPoint</Application>
  <PresentationFormat>Breitbild</PresentationFormat>
  <Paragraphs>345</Paragraphs>
  <Slides>29</Slides>
  <Notes>18</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29</vt:i4>
      </vt:variant>
    </vt:vector>
  </HeadingPairs>
  <TitlesOfParts>
    <vt:vector size="34" baseType="lpstr">
      <vt:lpstr>Aptos</vt:lpstr>
      <vt:lpstr>Arial</vt:lpstr>
      <vt:lpstr>Calibri</vt:lpstr>
      <vt:lpstr>Wingdings</vt:lpstr>
      <vt:lpstr>EUROfusion.1line_5_3_2019</vt:lpstr>
      <vt:lpstr>WP PWIE W damage studies in 2024-2025</vt:lpstr>
      <vt:lpstr>SPA– 2023 / 2024 - Overview</vt:lpstr>
      <vt:lpstr>   Results 2023 / 2024 – WPPWIE </vt:lpstr>
      <vt:lpstr>Tasks to be performed:</vt:lpstr>
      <vt:lpstr>SP A.1 Synergistic Load Studies of Plasma-Facing Materials for ITER &amp; DEMO: FZJ</vt:lpstr>
      <vt:lpstr>SP A.1 Synergistic Load Studies of Plasma-Facing Materials for ITER &amp; DEMO: DIFFER</vt:lpstr>
      <vt:lpstr>SP A.1 Synergistic Load Studies of Plasma-Facing Materials for ITER &amp; DEMO: CIEMAT</vt:lpstr>
      <vt:lpstr>SP A.1.T-T001-D004: Qualification of W-Heavy Alloys for use in W7-X </vt:lpstr>
      <vt:lpstr>SP A.1.T-T001-D004: Results of  Qualification of W-Heavy Alloys for use in W7-X</vt:lpstr>
      <vt:lpstr>SP A.1.T-T001-D004: Results of  Qualification of W-Heavy Alloys for use in W7-X</vt:lpstr>
      <vt:lpstr>SP A.1.T-T001-D004: Results of  Qualification of W-Heavy Alloys for use in W7-X</vt:lpstr>
      <vt:lpstr>SP A.1.T-T001-D004: Results of  Qualification of W-Heavy Alloys for use in W7-X</vt:lpstr>
      <vt:lpstr>SP A.1.T-T001-D004: Results of  Qualification of W-Heavy Alloys for use in W7-X</vt:lpstr>
      <vt:lpstr>   Results 2023 / 2024 – WPPWIE </vt:lpstr>
      <vt:lpstr>SP A.2 High Particle Fluence Exposures of Plasma-Facing Components for ITER : DIFFER</vt:lpstr>
      <vt:lpstr>SP A.2 High Particle Fluence Exposures of Plasma-Facing Components for ITER : MPG</vt:lpstr>
      <vt:lpstr>SP A.2 High Particle Fluence Exposures of Plasma-Facing Components for ITER : MPG</vt:lpstr>
      <vt:lpstr>   Results 2023 / 2024 – WPPWIE </vt:lpstr>
      <vt:lpstr>SP A.3 Advanced Materials under thermo-mechanical and plasma loads: KIPT</vt:lpstr>
      <vt:lpstr>SP A.1 Analysis of Material behavior e.g. under Plasma and heat loading ….. (FZJ)</vt:lpstr>
      <vt:lpstr>SP A.1 Analysis of Material behavior e.g. under Plasma and heat loading ….. (FZJ)</vt:lpstr>
      <vt:lpstr>   Results 2023 / 2024 – WPPWIE </vt:lpstr>
      <vt:lpstr>PowerPoint-Präsentation</vt:lpstr>
      <vt:lpstr>SP A.4 High Temperature performance of Armour Materials: Recrystallization and Melting : KIPT</vt:lpstr>
      <vt:lpstr>WP PWIE: Outlook</vt:lpstr>
      <vt:lpstr>   Outlook</vt:lpstr>
      <vt:lpstr>Overview</vt:lpstr>
      <vt:lpstr>Operational limits for Divertor Components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Coenen, Jan Willem</cp:lastModifiedBy>
  <cp:revision>13</cp:revision>
  <dcterms:created xsi:type="dcterms:W3CDTF">2023-11-15T09:40:03Z</dcterms:created>
  <dcterms:modified xsi:type="dcterms:W3CDTF">2024-09-16T07:41:02Z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