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337" r:id="rId3"/>
    <p:sldId id="339" r:id="rId4"/>
    <p:sldId id="338" r:id="rId5"/>
  </p:sldIdLst>
  <p:sldSz cx="12192000" cy="6858000"/>
  <p:notesSz cx="6858000" cy="9144000"/>
  <p:defaultTextStyle>
    <a:defPPr>
      <a:defRPr lang="en-US"/>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pos="3840">
          <p15:clr>
            <a:srgbClr val="A4A3A4"/>
          </p15:clr>
        </p15:guide>
        <p15:guide id="2" orient="horz"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3FECED-05D6-4265-9C39-9896330C0827}" v="11" dt="2024-09-17T19:16:36.20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a:solidFill>
                <a:schemeClr val="lt1"/>
              </a:solidFill>
            </a:ln>
          </a:left>
          <a:right>
            <a:ln w="12700">
              <a:solidFill>
                <a:schemeClr val="lt1"/>
              </a:solidFill>
            </a:ln>
          </a:right>
          <a:top>
            <a:ln w="12700">
              <a:solidFill>
                <a:schemeClr val="lt1"/>
              </a:solidFill>
            </a:ln>
          </a:top>
          <a:bottom>
            <a:ln w="12700">
              <a:solidFill>
                <a:schemeClr val="lt1"/>
              </a:solidFill>
            </a:ln>
          </a:bottom>
          <a:insideH>
            <a:ln w="12700">
              <a:solidFill>
                <a:schemeClr val="lt1"/>
              </a:solidFill>
            </a:ln>
          </a:insideH>
          <a:insideV>
            <a:ln w="12700">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a:solidFill>
                <a:schemeClr val="lt1"/>
              </a:solidFill>
            </a:ln>
          </a:top>
        </a:tcBdr>
        <a:fill>
          <a:solidFill>
            <a:schemeClr val="accent1"/>
          </a:solidFill>
        </a:fill>
      </a:tcStyle>
    </a:lastRow>
    <a:seCell>
      <a:tcStyle>
        <a:tcBdr/>
      </a:tcStyle>
    </a:seCell>
    <a:swCell>
      <a:tcStyle>
        <a:tcBdr/>
      </a:tcStyle>
    </a:swCell>
    <a:firstRow>
      <a:tcTxStyle b="on">
        <a:fontRef idx="minor">
          <a:prstClr val="black"/>
        </a:fontRef>
        <a:schemeClr val="lt1"/>
      </a:tcTxStyle>
      <a:tcStyle>
        <a:tcBdr>
          <a:bottom>
            <a:ln w="38100">
              <a:solidFill>
                <a:schemeClr val="lt1"/>
              </a:solidFill>
            </a:ln>
          </a:bottom>
        </a:tcBdr>
        <a:fill>
          <a:solidFill>
            <a:schemeClr val="accent1"/>
          </a:solidFill>
        </a:fill>
      </a:tcStyle>
    </a:firstRow>
    <a:neCell>
      <a:tcStyle>
        <a:tcBdr/>
      </a:tcStyle>
    </a:neCell>
    <a:nwCell>
      <a:tcStyle>
        <a:tcBdr/>
      </a:tcStyle>
    </a:nwCell>
  </a:tblStyle>
  <a:tblStyle styleId="{69CF1AB2-1976-4502-BF36-3FF5EA218861}" styleName="Medium Style 4 - Accent 1">
    <a:wholeTbl>
      <a:tcTxStyle>
        <a:fontRef idx="minor">
          <a:prstClr val="black"/>
        </a:fontRef>
        <a:schemeClr val="dk1"/>
      </a:tcTxStyle>
      <a:tcStyle>
        <a:tcBdr>
          <a:left>
            <a:ln w="12700">
              <a:solidFill>
                <a:schemeClr val="accent1"/>
              </a:solidFill>
            </a:ln>
          </a:left>
          <a:right>
            <a:ln w="12700">
              <a:solidFill>
                <a:schemeClr val="accent1"/>
              </a:solidFill>
            </a:ln>
          </a:right>
          <a:top>
            <a:ln w="12700">
              <a:solidFill>
                <a:schemeClr val="accent1"/>
              </a:solidFill>
            </a:ln>
          </a:top>
          <a:bottom>
            <a:ln w="12700">
              <a:solidFill>
                <a:schemeClr val="accent1"/>
              </a:solidFill>
            </a:ln>
          </a:bottom>
          <a:insideH>
            <a:ln w="12700">
              <a:solidFill>
                <a:schemeClr val="accent1"/>
              </a:solidFill>
            </a:ln>
          </a:insideH>
          <a:insideV>
            <a:ln w="12700">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dk1"/>
      </a:tcTxStyle>
      <a:tcStyle>
        <a:tcBdr/>
      </a:tcStyle>
    </a:lastCol>
    <a:firstCol>
      <a:tcTxStyle b="on">
        <a:fontRef idx="minor">
          <a:prstClr val="black"/>
        </a:fontRef>
        <a:schemeClr val="dk1"/>
      </a:tcTxStyle>
      <a:tcStyle>
        <a:tcBdr/>
      </a:tcStyle>
    </a:firstCol>
    <a:lastRow>
      <a:tcTxStyle b="on">
        <a:fontRef idx="minor">
          <a:prstClr val="black"/>
        </a:fontRef>
        <a:schemeClr val="dk1"/>
      </a:tcTxStyle>
      <a:tcStyle>
        <a:tcBdr>
          <a:top>
            <a:ln w="38100">
              <a:solidFill>
                <a:schemeClr val="accent1"/>
              </a:solidFill>
            </a:ln>
          </a:top>
        </a:tcBdr>
        <a:fill>
          <a:solidFill>
            <a:schemeClr val="accent1">
              <a:tint val="20000"/>
            </a:schemeClr>
          </a:solidFill>
        </a:fill>
      </a:tcStyle>
    </a:lastRow>
    <a:seCell>
      <a:tcStyle>
        <a:tcBdr/>
      </a:tcStyle>
    </a:seCell>
    <a:swCell>
      <a:tcStyle>
        <a:tcBdr/>
      </a:tcStyle>
    </a:swCell>
    <a:firstRow>
      <a:tcTxStyle b="on">
        <a:fontRef idx="minor">
          <a:prstClr val="black"/>
        </a:fontRef>
        <a:schemeClr val="dk1"/>
      </a:tcTxStyle>
      <a:tcStyle>
        <a:tcBdr>
          <a:bottom>
            <a:ln w="12700">
              <a:solidFill>
                <a:schemeClr val="accent1"/>
              </a:solidFill>
            </a:ln>
          </a:bottom>
        </a:tcBdr>
        <a:fill>
          <a:solidFill>
            <a:schemeClr val="accent1">
              <a:tint val="20000"/>
            </a:schemeClr>
          </a:solidFill>
        </a:fill>
      </a:tcStyle>
    </a:firstRow>
    <a:neCell>
      <a:tcStyle>
        <a:tcBdr/>
      </a:tcStyle>
    </a:neCell>
    <a:nwCell>
      <a:tcStyle>
        <a:tcBdr/>
      </a:tcStyle>
    </a:nwCell>
  </a:tblStyle>
  <a:tblStyle styleId="{0660B408-B3CF-4A94-85FC-2B1E0A45F4A2}" styleName="Style foncé 2 - Accentuation 1/Accentuation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210" autoAdjust="0"/>
    <p:restoredTop sz="94690"/>
  </p:normalViewPr>
  <p:slideViewPr>
    <p:cSldViewPr snapToGrid="0">
      <p:cViewPr varScale="1">
        <p:scale>
          <a:sx n="77" d="100"/>
          <a:sy n="77" d="100"/>
        </p:scale>
        <p:origin x="1195" y="43"/>
      </p:cViewPr>
      <p:guideLst>
        <p:guide pos="3840"/>
        <p:guide orient="horz"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kola Antti" userId="65992f85-13c6-4cb4-8e3e-57db52c3c016" providerId="ADAL" clId="{473FECED-05D6-4265-9C39-9896330C0827}"/>
    <pc:docChg chg="undo custSel addSld delSld modSld sldOrd modMainMaster">
      <pc:chgData name="Hakola Antti" userId="65992f85-13c6-4cb4-8e3e-57db52c3c016" providerId="ADAL" clId="{473FECED-05D6-4265-9C39-9896330C0827}" dt="2024-09-19T09:50:26.742" v="5387" actId="1076"/>
      <pc:docMkLst>
        <pc:docMk/>
      </pc:docMkLst>
      <pc:sldChg chg="modSp mod">
        <pc:chgData name="Hakola Antti" userId="65992f85-13c6-4cb4-8e3e-57db52c3c016" providerId="ADAL" clId="{473FECED-05D6-4265-9C39-9896330C0827}" dt="2024-09-16T07:21:48.203" v="6" actId="27636"/>
        <pc:sldMkLst>
          <pc:docMk/>
          <pc:sldMk cId="0" sldId="256"/>
        </pc:sldMkLst>
        <pc:spChg chg="mod">
          <ac:chgData name="Hakola Antti" userId="65992f85-13c6-4cb4-8e3e-57db52c3c016" providerId="ADAL" clId="{473FECED-05D6-4265-9C39-9896330C0827}" dt="2024-09-16T07:21:48.203" v="6" actId="27636"/>
          <ac:spMkLst>
            <pc:docMk/>
            <pc:sldMk cId="0" sldId="256"/>
            <ac:spMk id="2" creationId="{00000000-0000-0000-0000-000000000000}"/>
          </ac:spMkLst>
        </pc:spChg>
      </pc:sldChg>
      <pc:sldChg chg="del">
        <pc:chgData name="Hakola Antti" userId="65992f85-13c6-4cb4-8e3e-57db52c3c016" providerId="ADAL" clId="{473FECED-05D6-4265-9C39-9896330C0827}" dt="2024-09-16T07:32:18.713" v="463" actId="47"/>
        <pc:sldMkLst>
          <pc:docMk/>
          <pc:sldMk cId="3681883854" sldId="327"/>
        </pc:sldMkLst>
      </pc:sldChg>
      <pc:sldChg chg="del">
        <pc:chgData name="Hakola Antti" userId="65992f85-13c6-4cb4-8e3e-57db52c3c016" providerId="ADAL" clId="{473FECED-05D6-4265-9C39-9896330C0827}" dt="2024-09-16T07:32:18.713" v="463" actId="47"/>
        <pc:sldMkLst>
          <pc:docMk/>
          <pc:sldMk cId="2983904326" sldId="328"/>
        </pc:sldMkLst>
      </pc:sldChg>
      <pc:sldChg chg="del">
        <pc:chgData name="Hakola Antti" userId="65992f85-13c6-4cb4-8e3e-57db52c3c016" providerId="ADAL" clId="{473FECED-05D6-4265-9C39-9896330C0827}" dt="2024-09-16T07:32:18.713" v="463" actId="47"/>
        <pc:sldMkLst>
          <pc:docMk/>
          <pc:sldMk cId="3491353493" sldId="329"/>
        </pc:sldMkLst>
      </pc:sldChg>
      <pc:sldChg chg="del">
        <pc:chgData name="Hakola Antti" userId="65992f85-13c6-4cb4-8e3e-57db52c3c016" providerId="ADAL" clId="{473FECED-05D6-4265-9C39-9896330C0827}" dt="2024-09-16T07:32:18.713" v="463" actId="47"/>
        <pc:sldMkLst>
          <pc:docMk/>
          <pc:sldMk cId="4190324570" sldId="330"/>
        </pc:sldMkLst>
      </pc:sldChg>
      <pc:sldChg chg="del">
        <pc:chgData name="Hakola Antti" userId="65992f85-13c6-4cb4-8e3e-57db52c3c016" providerId="ADAL" clId="{473FECED-05D6-4265-9C39-9896330C0827}" dt="2024-09-16T07:32:18.713" v="463" actId="47"/>
        <pc:sldMkLst>
          <pc:docMk/>
          <pc:sldMk cId="2488867752" sldId="331"/>
        </pc:sldMkLst>
      </pc:sldChg>
      <pc:sldChg chg="del">
        <pc:chgData name="Hakola Antti" userId="65992f85-13c6-4cb4-8e3e-57db52c3c016" providerId="ADAL" clId="{473FECED-05D6-4265-9C39-9896330C0827}" dt="2024-09-16T07:32:18.713" v="463" actId="47"/>
        <pc:sldMkLst>
          <pc:docMk/>
          <pc:sldMk cId="1843431208" sldId="332"/>
        </pc:sldMkLst>
      </pc:sldChg>
      <pc:sldChg chg="del">
        <pc:chgData name="Hakola Antti" userId="65992f85-13c6-4cb4-8e3e-57db52c3c016" providerId="ADAL" clId="{473FECED-05D6-4265-9C39-9896330C0827}" dt="2024-09-16T07:32:18.713" v="463" actId="47"/>
        <pc:sldMkLst>
          <pc:docMk/>
          <pc:sldMk cId="179973783" sldId="333"/>
        </pc:sldMkLst>
      </pc:sldChg>
      <pc:sldChg chg="del">
        <pc:chgData name="Hakola Antti" userId="65992f85-13c6-4cb4-8e3e-57db52c3c016" providerId="ADAL" clId="{473FECED-05D6-4265-9C39-9896330C0827}" dt="2024-09-16T07:32:18.713" v="463" actId="47"/>
        <pc:sldMkLst>
          <pc:docMk/>
          <pc:sldMk cId="1388935456" sldId="334"/>
        </pc:sldMkLst>
      </pc:sldChg>
      <pc:sldChg chg="del">
        <pc:chgData name="Hakola Antti" userId="65992f85-13c6-4cb4-8e3e-57db52c3c016" providerId="ADAL" clId="{473FECED-05D6-4265-9C39-9896330C0827}" dt="2024-09-16T07:32:18.713" v="463" actId="47"/>
        <pc:sldMkLst>
          <pc:docMk/>
          <pc:sldMk cId="3761149250" sldId="335"/>
        </pc:sldMkLst>
      </pc:sldChg>
      <pc:sldChg chg="del">
        <pc:chgData name="Hakola Antti" userId="65992f85-13c6-4cb4-8e3e-57db52c3c016" providerId="ADAL" clId="{473FECED-05D6-4265-9C39-9896330C0827}" dt="2024-09-16T07:32:18.713" v="463" actId="47"/>
        <pc:sldMkLst>
          <pc:docMk/>
          <pc:sldMk cId="2518748992" sldId="336"/>
        </pc:sldMkLst>
      </pc:sldChg>
      <pc:sldChg chg="addSp delSp modSp new mod">
        <pc:chgData name="Hakola Antti" userId="65992f85-13c6-4cb4-8e3e-57db52c3c016" providerId="ADAL" clId="{473FECED-05D6-4265-9C39-9896330C0827}" dt="2024-09-19T09:50:26.742" v="5387" actId="1076"/>
        <pc:sldMkLst>
          <pc:docMk/>
          <pc:sldMk cId="1396428287" sldId="337"/>
        </pc:sldMkLst>
        <pc:spChg chg="del">
          <ac:chgData name="Hakola Antti" userId="65992f85-13c6-4cb4-8e3e-57db52c3c016" providerId="ADAL" clId="{473FECED-05D6-4265-9C39-9896330C0827}" dt="2024-09-16T07:22:51.992" v="14" actId="478"/>
          <ac:spMkLst>
            <pc:docMk/>
            <pc:sldMk cId="1396428287" sldId="337"/>
            <ac:spMk id="2" creationId="{AA1B5B08-6D90-BD57-2F10-5B8E0C147E14}"/>
          </ac:spMkLst>
        </pc:spChg>
        <pc:spChg chg="add mod">
          <ac:chgData name="Hakola Antti" userId="65992f85-13c6-4cb4-8e3e-57db52c3c016" providerId="ADAL" clId="{473FECED-05D6-4265-9C39-9896330C0827}" dt="2024-09-16T07:23:43.928" v="158" actId="20577"/>
          <ac:spMkLst>
            <pc:docMk/>
            <pc:sldMk cId="1396428287" sldId="337"/>
            <ac:spMk id="5" creationId="{AA99FE50-DD69-BE10-BA09-A8741D6C0FE3}"/>
          </ac:spMkLst>
        </pc:spChg>
        <pc:spChg chg="add mod">
          <ac:chgData name="Hakola Antti" userId="65992f85-13c6-4cb4-8e3e-57db52c3c016" providerId="ADAL" clId="{473FECED-05D6-4265-9C39-9896330C0827}" dt="2024-09-19T09:50:26.742" v="5387" actId="1076"/>
          <ac:spMkLst>
            <pc:docMk/>
            <pc:sldMk cId="1396428287" sldId="337"/>
            <ac:spMk id="6" creationId="{B6B2B875-1CED-6C58-1161-565E6379287D}"/>
          </ac:spMkLst>
        </pc:spChg>
      </pc:sldChg>
      <pc:sldChg chg="addSp delSp modSp new mod">
        <pc:chgData name="Hakola Antti" userId="65992f85-13c6-4cb4-8e3e-57db52c3c016" providerId="ADAL" clId="{473FECED-05D6-4265-9C39-9896330C0827}" dt="2024-09-19T07:56:57.160" v="4708" actId="20577"/>
        <pc:sldMkLst>
          <pc:docMk/>
          <pc:sldMk cId="3473573273" sldId="338"/>
        </pc:sldMkLst>
        <pc:spChg chg="del">
          <ac:chgData name="Hakola Antti" userId="65992f85-13c6-4cb4-8e3e-57db52c3c016" providerId="ADAL" clId="{473FECED-05D6-4265-9C39-9896330C0827}" dt="2024-09-16T07:32:13.473" v="462" actId="478"/>
          <ac:spMkLst>
            <pc:docMk/>
            <pc:sldMk cId="3473573273" sldId="338"/>
            <ac:spMk id="2" creationId="{42CE6F22-9096-AEAE-1FE3-D5D6C558730D}"/>
          </ac:spMkLst>
        </pc:spChg>
        <pc:spChg chg="add mod">
          <ac:chgData name="Hakola Antti" userId="65992f85-13c6-4cb4-8e3e-57db52c3c016" providerId="ADAL" clId="{473FECED-05D6-4265-9C39-9896330C0827}" dt="2024-09-16T07:33:56.327" v="483" actId="20577"/>
          <ac:spMkLst>
            <pc:docMk/>
            <pc:sldMk cId="3473573273" sldId="338"/>
            <ac:spMk id="5" creationId="{0979E541-5CD5-27F7-AA4E-AA1F2DAF25C7}"/>
          </ac:spMkLst>
        </pc:spChg>
        <pc:spChg chg="add mod">
          <ac:chgData name="Hakola Antti" userId="65992f85-13c6-4cb4-8e3e-57db52c3c016" providerId="ADAL" clId="{473FECED-05D6-4265-9C39-9896330C0827}" dt="2024-09-19T07:56:57.160" v="4708" actId="20577"/>
          <ac:spMkLst>
            <pc:docMk/>
            <pc:sldMk cId="3473573273" sldId="338"/>
            <ac:spMk id="6" creationId="{BAC41A43-4DE9-52ED-5FE4-58D59E595639}"/>
          </ac:spMkLst>
        </pc:spChg>
      </pc:sldChg>
      <pc:sldChg chg="addSp modSp new mod ord">
        <pc:chgData name="Hakola Antti" userId="65992f85-13c6-4cb4-8e3e-57db52c3c016" providerId="ADAL" clId="{473FECED-05D6-4265-9C39-9896330C0827}" dt="2024-09-17T19:18:15.387" v="2026" actId="20577"/>
        <pc:sldMkLst>
          <pc:docMk/>
          <pc:sldMk cId="1551675646" sldId="339"/>
        </pc:sldMkLst>
        <pc:spChg chg="mod">
          <ac:chgData name="Hakola Antti" userId="65992f85-13c6-4cb4-8e3e-57db52c3c016" providerId="ADAL" clId="{473FECED-05D6-4265-9C39-9896330C0827}" dt="2024-09-17T19:18:15.387" v="2026" actId="20577"/>
          <ac:spMkLst>
            <pc:docMk/>
            <pc:sldMk cId="1551675646" sldId="339"/>
            <ac:spMk id="2" creationId="{E29C9E41-A90D-0A4D-BA92-E2037A9A3A7F}"/>
          </ac:spMkLst>
        </pc:spChg>
        <pc:spChg chg="add mod">
          <ac:chgData name="Hakola Antti" userId="65992f85-13c6-4cb4-8e3e-57db52c3c016" providerId="ADAL" clId="{473FECED-05D6-4265-9C39-9896330C0827}" dt="2024-09-17T19:17:18.394" v="1972" actId="1076"/>
          <ac:spMkLst>
            <pc:docMk/>
            <pc:sldMk cId="1551675646" sldId="339"/>
            <ac:spMk id="6" creationId="{9EB7C481-7FB6-84B1-8E51-F010B6E25D2E}"/>
          </ac:spMkLst>
        </pc:spChg>
        <pc:graphicFrameChg chg="add mod modGraphic">
          <ac:chgData name="Hakola Antti" userId="65992f85-13c6-4cb4-8e3e-57db52c3c016" providerId="ADAL" clId="{473FECED-05D6-4265-9C39-9896330C0827}" dt="2024-09-17T19:17:48.323" v="1974" actId="207"/>
          <ac:graphicFrameMkLst>
            <pc:docMk/>
            <pc:sldMk cId="1551675646" sldId="339"/>
            <ac:graphicFrameMk id="5" creationId="{059DB50F-DC87-C3C0-19B0-F61913FB4C56}"/>
          </ac:graphicFrameMkLst>
        </pc:graphicFrameChg>
      </pc:sldChg>
      <pc:sldMasterChg chg="modSldLayout">
        <pc:chgData name="Hakola Antti" userId="65992f85-13c6-4cb4-8e3e-57db52c3c016" providerId="ADAL" clId="{473FECED-05D6-4265-9C39-9896330C0827}" dt="2024-09-16T07:22:41.384" v="12" actId="20577"/>
        <pc:sldMasterMkLst>
          <pc:docMk/>
          <pc:sldMasterMk cId="0" sldId="2147483648"/>
        </pc:sldMasterMkLst>
        <pc:sldLayoutChg chg="modSp mod">
          <pc:chgData name="Hakola Antti" userId="65992f85-13c6-4cb4-8e3e-57db52c3c016" providerId="ADAL" clId="{473FECED-05D6-4265-9C39-9896330C0827}" dt="2024-09-16T07:22:31.825" v="8" actId="20577"/>
          <pc:sldLayoutMkLst>
            <pc:docMk/>
            <pc:sldMasterMk cId="0" sldId="2147483648"/>
            <pc:sldLayoutMk cId="0" sldId="2147483650"/>
          </pc:sldLayoutMkLst>
          <pc:spChg chg="mod">
            <ac:chgData name="Hakola Antti" userId="65992f85-13c6-4cb4-8e3e-57db52c3c016" providerId="ADAL" clId="{473FECED-05D6-4265-9C39-9896330C0827}" dt="2024-09-16T07:22:31.825" v="8" actId="20577"/>
            <ac:spMkLst>
              <pc:docMk/>
              <pc:sldMasterMk cId="0" sldId="2147483648"/>
              <pc:sldLayoutMk cId="0" sldId="2147483650"/>
              <ac:spMk id="8" creationId="{00000000-0000-0000-0000-000000000000}"/>
            </ac:spMkLst>
          </pc:spChg>
        </pc:sldLayoutChg>
        <pc:sldLayoutChg chg="modSp mod">
          <pc:chgData name="Hakola Antti" userId="65992f85-13c6-4cb4-8e3e-57db52c3c016" providerId="ADAL" clId="{473FECED-05D6-4265-9C39-9896330C0827}" dt="2024-09-16T07:22:37.375" v="10" actId="20577"/>
          <pc:sldLayoutMkLst>
            <pc:docMk/>
            <pc:sldMasterMk cId="0" sldId="2147483648"/>
            <pc:sldLayoutMk cId="0" sldId="2147483651"/>
          </pc:sldLayoutMkLst>
          <pc:spChg chg="mod">
            <ac:chgData name="Hakola Antti" userId="65992f85-13c6-4cb4-8e3e-57db52c3c016" providerId="ADAL" clId="{473FECED-05D6-4265-9C39-9896330C0827}" dt="2024-09-16T07:22:37.375" v="10" actId="20577"/>
            <ac:spMkLst>
              <pc:docMk/>
              <pc:sldMasterMk cId="0" sldId="2147483648"/>
              <pc:sldLayoutMk cId="0" sldId="2147483651"/>
              <ac:spMk id="8" creationId="{00000000-0000-0000-0000-000000000000}"/>
            </ac:spMkLst>
          </pc:spChg>
        </pc:sldLayoutChg>
        <pc:sldLayoutChg chg="modSp mod">
          <pc:chgData name="Hakola Antti" userId="65992f85-13c6-4cb4-8e3e-57db52c3c016" providerId="ADAL" clId="{473FECED-05D6-4265-9C39-9896330C0827}" dt="2024-09-16T07:22:41.384" v="12" actId="20577"/>
          <pc:sldLayoutMkLst>
            <pc:docMk/>
            <pc:sldMasterMk cId="0" sldId="2147483648"/>
            <pc:sldLayoutMk cId="0" sldId="2147483652"/>
          </pc:sldLayoutMkLst>
          <pc:spChg chg="mod">
            <ac:chgData name="Hakola Antti" userId="65992f85-13c6-4cb4-8e3e-57db52c3c016" providerId="ADAL" clId="{473FECED-05D6-4265-9C39-9896330C0827}" dt="2024-09-16T07:22:41.384" v="12" actId="20577"/>
            <ac:spMkLst>
              <pc:docMk/>
              <pc:sldMasterMk cId="0" sldId="2147483648"/>
              <pc:sldLayoutMk cId="0" sldId="2147483652"/>
              <ac:spMk id="8" creationId="{00000000-0000-0000-0000-000000000000}"/>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Header Placeholder 1"/>
          <p:cNvSpPr>
            <a:spLocks noGrp="1"/>
          </p:cNvSpPr>
          <p:nvPr>
            <p:ph type="hdr" sz="quarter"/>
          </p:nvPr>
        </p:nvSpPr>
        <p:spPr bwMode="auto">
          <a:xfrm>
            <a:off x="0" y="0"/>
            <a:ext cx="2971800" cy="458788"/>
          </a:xfrm>
          <a:prstGeom prst="rect">
            <a:avLst/>
          </a:prstGeom>
        </p:spPr>
        <p:txBody>
          <a:bodyPr vert="horz" lIns="91440" tIns="45720" rIns="91440" bIns="45720" rtlCol="0" anchor="ctr"/>
          <a:lstStyle>
            <a:lvl1pPr algn="l">
              <a:defRPr sz="1200"/>
            </a:lvl1pPr>
          </a:lstStyle>
          <a:p>
            <a:pPr>
              <a:defRPr/>
            </a:pPr>
            <a:endParaRPr/>
          </a:p>
        </p:txBody>
      </p:sp>
      <p:sp>
        <p:nvSpPr>
          <p:cNvPr id="3" name="Date Placeholder 2"/>
          <p:cNvSpPr>
            <a:spLocks noGrp="1"/>
          </p:cNvSpPr>
          <p:nvPr>
            <p:ph type="dt" idx="2"/>
          </p:nvPr>
        </p:nvSpPr>
        <p:spPr bwMode="auto">
          <a:xfrm>
            <a:off x="3884613" y="0"/>
            <a:ext cx="2971800" cy="458788"/>
          </a:xfrm>
          <a:prstGeom prst="rect">
            <a:avLst/>
          </a:prstGeom>
        </p:spPr>
        <p:txBody>
          <a:bodyPr vert="horz" lIns="91440" tIns="45720" rIns="91440" bIns="45720" rtlCol="0" anchor="ctr"/>
          <a:lstStyle>
            <a:lvl1pPr algn="r">
              <a:defRPr sz="1200"/>
            </a:lvl1pPr>
          </a:lstStyle>
          <a:p>
            <a:pPr>
              <a:defRPr/>
            </a:pPr>
            <a:endParaRPr/>
          </a:p>
        </p:txBody>
      </p:sp>
      <p:sp>
        <p:nvSpPr>
          <p:cNvPr id="4" name="Date Placeholder 2"/>
          <p:cNvSpPr>
            <a:spLocks noGrp="1"/>
          </p:cNvSpPr>
          <p:nvPr>
            <p:ph type="dt" idx="3"/>
          </p:nvPr>
        </p:nvSpPr>
        <p:spPr bwMode="auto">
          <a:xfrm>
            <a:off x="3884613" y="0"/>
            <a:ext cx="2971800" cy="458788"/>
          </a:xfrm>
          <a:prstGeom prst="rect">
            <a:avLst/>
          </a:prstGeom>
        </p:spPr>
        <p:txBody>
          <a:bodyPr vert="horz" lIns="91440" tIns="45720" rIns="91440" bIns="45720" rtlCol="0" anchor="ctr"/>
          <a:lstStyle>
            <a:lvl1pPr algn="r">
              <a:defRPr sz="1200"/>
            </a:lvl1pPr>
          </a:lstStyle>
          <a:p>
            <a:pPr>
              <a:defRPr/>
            </a:pPr>
            <a:endParaRPr/>
          </a:p>
        </p:txBody>
      </p:sp>
      <p:sp>
        <p:nvSpPr>
          <p:cNvPr id="5" name="Notes Placeholder 4"/>
          <p:cNvSpPr>
            <a:spLocks noGrp="1"/>
          </p:cNvSpPr>
          <p:nvPr>
            <p:ph type="body" sz="quarter" idx="1"/>
          </p:nvPr>
        </p:nvSpPr>
        <p:spPr bwMode="auto">
          <a:xfrm>
            <a:off x="685800" y="4400550"/>
            <a:ext cx="5486400" cy="3600450"/>
          </a:xfrm>
          <a:prstGeom prst="rect">
            <a:avLst/>
          </a:prstGeom>
        </p:spPr>
        <p:txBody>
          <a:bodyPr vert="horz" lIns="91440" tIns="45720" rIns="91440" bIns="45720" rtlCol="0" anchor="ctr"/>
          <a:lstStyle/>
          <a:p>
            <a:pPr>
              <a:defRPr/>
            </a:pPr>
            <a:endParaRPr/>
          </a:p>
        </p:txBody>
      </p:sp>
      <p:sp>
        <p:nvSpPr>
          <p:cNvPr id="6" name="Footer Placeholder 5"/>
          <p:cNvSpPr>
            <a:spLocks noGrp="1"/>
          </p:cNvSpPr>
          <p:nvPr>
            <p:ph type="ftr" sz="quarter" idx="4"/>
          </p:nvPr>
        </p:nvSpPr>
        <p:spPr bwMode="auto">
          <a:xfrm>
            <a:off x="0" y="8685213"/>
            <a:ext cx="2971800" cy="458787"/>
          </a:xfrm>
          <a:prstGeom prst="rect">
            <a:avLst/>
          </a:prstGeom>
        </p:spPr>
        <p:txBody>
          <a:bodyPr vert="horz" lIns="91440" tIns="45720" rIns="91440" bIns="45720" rtlCol="0" anchor="b"/>
          <a:lstStyle>
            <a:lvl1pPr algn="l">
              <a:defRPr sz="1200"/>
            </a:lvl1pPr>
          </a:lstStyle>
          <a:p>
            <a:pPr>
              <a:defRPr/>
            </a:pPr>
            <a:endParaRPr/>
          </a:p>
        </p:txBody>
      </p:sp>
      <p:sp>
        <p:nvSpPr>
          <p:cNvPr id="7" name="Slide Number Placeholder 6"/>
          <p:cNvSpPr>
            <a:spLocks noGrp="1"/>
          </p:cNvSpPr>
          <p:nvPr>
            <p:ph type="sldNum" sz="quarter" idx="10"/>
          </p:nvPr>
        </p:nvSpPr>
        <p:spPr bwMode="auto">
          <a:xfrm>
            <a:off x="3884613" y="8685213"/>
            <a:ext cx="2971800" cy="458787"/>
          </a:xfrm>
          <a:prstGeom prst="rect">
            <a:avLst/>
          </a:prstGeom>
        </p:spPr>
        <p:txBody>
          <a:bodyPr vert="horz" lIns="91440" tIns="45720" rIns="91440" bIns="45720" rtlCol="0" anchor="b"/>
          <a:lstStyle>
            <a:lvl1pPr algn="r">
              <a:defRPr sz="1200"/>
            </a:lvl1pPr>
          </a:lstStyle>
          <a:p>
            <a:pPr>
              <a:defRPr/>
            </a:pPr>
            <a:endParaRPr/>
          </a:p>
        </p:txBody>
      </p:sp>
    </p:spTree>
  </p:cSld>
  <p:clrMap bg1="lt1" tx1="dk1" bg2="lt2" tx2="dk2" accent1="accent1" accent2="accent2" accent3="accent3" accent4="accent4" accent5="accent5" accent6="accent6" hlink="hlink" folHlink="folHlink"/>
  <p:notesStyle>
    <a:lvl1pPr marL="0" algn="l" defTabSz="914400">
      <a:defRPr sz="1200">
        <a:solidFill>
          <a:schemeClr val="tx1"/>
        </a:solidFill>
        <a:latin typeface="+mn-lt"/>
        <a:ea typeface="+mn-ea"/>
        <a:cs typeface="+mn-cs"/>
      </a:defRPr>
    </a:lvl1pPr>
    <a:lvl2pPr marL="457200" algn="l" defTabSz="914400">
      <a:defRPr sz="1200">
        <a:solidFill>
          <a:schemeClr val="tx1"/>
        </a:solidFill>
        <a:latin typeface="+mn-lt"/>
        <a:ea typeface="+mn-ea"/>
        <a:cs typeface="+mn-cs"/>
      </a:defRPr>
    </a:lvl2pPr>
    <a:lvl3pPr marL="914400" algn="l" defTabSz="914400">
      <a:defRPr sz="1200">
        <a:solidFill>
          <a:schemeClr val="tx1"/>
        </a:solidFill>
        <a:latin typeface="+mn-lt"/>
        <a:ea typeface="+mn-ea"/>
        <a:cs typeface="+mn-cs"/>
      </a:defRPr>
    </a:lvl3pPr>
    <a:lvl4pPr marL="1371600" algn="l" defTabSz="914400">
      <a:defRPr sz="1200">
        <a:solidFill>
          <a:schemeClr val="tx1"/>
        </a:solidFill>
        <a:latin typeface="+mn-lt"/>
        <a:ea typeface="+mn-ea"/>
        <a:cs typeface="+mn-cs"/>
      </a:defRPr>
    </a:lvl4pPr>
    <a:lvl5pPr marL="1828800" algn="l" defTabSz="914400">
      <a:defRPr sz="1200">
        <a:solidFill>
          <a:schemeClr val="tx1"/>
        </a:solidFill>
        <a:latin typeface="+mn-lt"/>
        <a:ea typeface="+mn-ea"/>
        <a:cs typeface="+mn-cs"/>
      </a:defRPr>
    </a:lvl5pPr>
    <a:lvl6pPr marL="2286000" algn="l" defTabSz="914400">
      <a:defRPr sz="1200">
        <a:solidFill>
          <a:schemeClr val="tx1"/>
        </a:solidFill>
        <a:latin typeface="+mn-lt"/>
        <a:ea typeface="+mn-ea"/>
        <a:cs typeface="+mn-cs"/>
      </a:defRPr>
    </a:lvl6pPr>
    <a:lvl7pPr marL="2743200" algn="l" defTabSz="914400">
      <a:defRPr sz="1200">
        <a:solidFill>
          <a:schemeClr val="tx1"/>
        </a:solidFill>
        <a:latin typeface="+mn-lt"/>
        <a:ea typeface="+mn-ea"/>
        <a:cs typeface="+mn-cs"/>
      </a:defRPr>
    </a:lvl7pPr>
    <a:lvl8pPr marL="3200400" algn="l" defTabSz="914400">
      <a:defRPr sz="1200">
        <a:solidFill>
          <a:schemeClr val="tx1"/>
        </a:solidFill>
        <a:latin typeface="+mn-lt"/>
        <a:ea typeface="+mn-ea"/>
        <a:cs typeface="+mn-cs"/>
      </a:defRPr>
    </a:lvl8pPr>
    <a:lvl9pPr marL="3657600" algn="l" defTabSz="914400">
      <a:defRPr sz="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02D1B89E-83DC-3F72-35C6-2FE9493E3D5A}" type="slidenum">
              <a:rPr/>
              <a:t>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preserve="1" userDrawn="1">
  <p:cSld name="EUROfusion_cover">
    <p:spTree>
      <p:nvGrpSpPr>
        <p:cNvPr id="1" name=""/>
        <p:cNvGrpSpPr/>
        <p:nvPr/>
      </p:nvGrpSpPr>
      <p:grpSpPr bwMode="auto">
        <a:xfrm>
          <a:off x="0" y="0"/>
          <a:ext cx="0" cy="0"/>
          <a:chOff x="0" y="0"/>
          <a:chExt cx="0" cy="0"/>
        </a:xfrm>
      </p:grpSpPr>
      <p:grpSp>
        <p:nvGrpSpPr>
          <p:cNvPr id="4" name="Gruppieren 3"/>
          <p:cNvGrpSpPr/>
          <p:nvPr userDrawn="1"/>
        </p:nvGrpSpPr>
        <p:grpSpPr bwMode="auto">
          <a:xfrm>
            <a:off x="411869" y="6034962"/>
            <a:ext cx="4392488" cy="497895"/>
            <a:chOff x="5735960" y="5717361"/>
            <a:chExt cx="6120680" cy="713919"/>
          </a:xfrm>
        </p:grpSpPr>
        <p:pic>
          <p:nvPicPr>
            <p:cNvPr id="25" name="Grafik 24"/>
            <p:cNvPicPr>
              <a:picLocks noChangeAspect="1"/>
            </p:cNvPicPr>
            <p:nvPr userDrawn="1"/>
          </p:nvPicPr>
          <p:blipFill>
            <a:blip r:embed="rId2"/>
            <a:stretch/>
          </p:blipFill>
          <p:spPr bwMode="auto">
            <a:xfrm>
              <a:off x="5735960" y="5774784"/>
              <a:ext cx="997207" cy="656496"/>
            </a:xfrm>
            <a:prstGeom prst="rect">
              <a:avLst/>
            </a:prstGeom>
            <a:noFill/>
            <a:ln>
              <a:noFill/>
            </a:ln>
          </p:spPr>
        </p:pic>
        <p:sp>
          <p:nvSpPr>
            <p:cNvPr id="3" name="Rechteck 2"/>
            <p:cNvSpPr/>
            <p:nvPr userDrawn="1"/>
          </p:nvSpPr>
          <p:spPr bwMode="auto">
            <a:xfrm>
              <a:off x="6744072" y="5717361"/>
              <a:ext cx="5112568" cy="480131"/>
            </a:xfrm>
            <a:prstGeom prst="rect">
              <a:avLst/>
            </a:prstGeom>
            <a:grpFill/>
          </p:spPr>
          <p:txBody>
            <a:bodyPr wrap="square">
              <a:spAutoFit/>
            </a:bodyPr>
            <a:lstStyle/>
            <a:p>
              <a:pPr marL="0" marR="0" lvl="0" indent="0" algn="just" defTabSz="914400">
                <a:lnSpc>
                  <a:spcPct val="90000"/>
                </a:lnSpc>
                <a:spcBef>
                  <a:spcPts val="0"/>
                </a:spcBef>
                <a:spcAft>
                  <a:spcPts val="0"/>
                </a:spcAft>
                <a:buClrTx/>
                <a:buSzTx/>
                <a:buFontTx/>
                <a:buNone/>
                <a:defRPr/>
              </a:pPr>
              <a:r>
                <a:rPr lang="en-GB" sz="700" b="0" i="0" u="none" strike="noStrike" cap="none" spc="0">
                  <a:ln>
                    <a:noFill/>
                  </a:ln>
                  <a:solidFill>
                    <a:prstClr val="black"/>
                  </a:solidFill>
                  <a:latin typeface="Calibri"/>
                  <a:ea typeface="+mn-ea"/>
                  <a:cs typeface="+mn-cs"/>
                </a:rPr>
                <a:t>This work has been carried out within the framework of the EUROfusion Consortium, funded by the European Union via the Euratom Research and Training Programme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endParaRPr/>
            </a:p>
          </p:txBody>
        </p:sp>
      </p:grpSp>
      <p:pic>
        <p:nvPicPr>
          <p:cNvPr id="2060" name="Picture 12" descr="Contract between EC and EUROfusion is signed | FuseNet"/>
          <p:cNvPicPr>
            <a:picLocks noChangeAspect="1" noChangeArrowheads="1"/>
          </p:cNvPicPr>
          <p:nvPr userDrawn="1"/>
        </p:nvPicPr>
        <p:blipFill>
          <a:blip r:embed="rId3"/>
          <a:stretch/>
        </p:blipFill>
        <p:spPr bwMode="auto">
          <a:xfrm>
            <a:off x="445066" y="325143"/>
            <a:ext cx="2304256" cy="596340"/>
          </a:xfrm>
          <a:prstGeom prst="rect">
            <a:avLst/>
          </a:prstGeom>
          <a:noFill/>
        </p:spPr>
      </p:pic>
      <p:sp>
        <p:nvSpPr>
          <p:cNvPr id="11" name="Title 20"/>
          <p:cNvSpPr>
            <a:spLocks noGrp="1"/>
          </p:cNvSpPr>
          <p:nvPr>
            <p:ph type="title"/>
          </p:nvPr>
        </p:nvSpPr>
        <p:spPr bwMode="auto">
          <a:xfrm>
            <a:off x="407368" y="2074187"/>
            <a:ext cx="5544615" cy="620251"/>
          </a:xfrm>
        </p:spPr>
        <p:txBody>
          <a:bodyPr/>
          <a:lstStyle>
            <a:lvl1pPr algn="l">
              <a:defRPr b="1"/>
            </a:lvl1pPr>
          </a:lstStyle>
          <a:p>
            <a:pPr>
              <a:defRPr/>
            </a:pPr>
            <a:r>
              <a:rPr lang="en-US"/>
              <a:t>Click to edit Master title style</a:t>
            </a:r>
            <a:endParaRPr/>
          </a:p>
        </p:txBody>
      </p:sp>
      <p:sp>
        <p:nvSpPr>
          <p:cNvPr id="14" name="Text Placeholder 22"/>
          <p:cNvSpPr>
            <a:spLocks noGrp="1"/>
          </p:cNvSpPr>
          <p:nvPr>
            <p:ph type="body" sz="quarter" idx="10" hasCustomPrompt="1"/>
          </p:nvPr>
        </p:nvSpPr>
        <p:spPr bwMode="auto">
          <a:xfrm>
            <a:off x="407368" y="3693074"/>
            <a:ext cx="4375150" cy="457848"/>
          </a:xfrm>
        </p:spPr>
        <p:txBody>
          <a:bodyPr/>
          <a:lstStyle>
            <a:lvl1pPr marL="0" indent="0">
              <a:buNone/>
              <a:defRPr b="1"/>
            </a:lvl1pPr>
            <a:lvl2pPr marL="342900" indent="0">
              <a:buNone/>
              <a:defRPr/>
            </a:lvl2pPr>
          </a:lstStyle>
          <a:p>
            <a:pPr lvl="0">
              <a:defRPr/>
            </a:pPr>
            <a:r>
              <a:rPr lang="en-US"/>
              <a:t>Click to edit Lecturer’s name</a:t>
            </a:r>
            <a:endParaRPr/>
          </a:p>
        </p:txBody>
      </p:sp>
      <p:sp>
        <p:nvSpPr>
          <p:cNvPr id="15" name="Text Placeholder 22"/>
          <p:cNvSpPr>
            <a:spLocks noGrp="1"/>
          </p:cNvSpPr>
          <p:nvPr>
            <p:ph type="body" sz="quarter" idx="11" hasCustomPrompt="1"/>
          </p:nvPr>
        </p:nvSpPr>
        <p:spPr bwMode="auto">
          <a:xfrm>
            <a:off x="407368" y="4159260"/>
            <a:ext cx="4375150" cy="457848"/>
          </a:xfrm>
        </p:spPr>
        <p:txBody>
          <a:bodyPr/>
          <a:lstStyle>
            <a:lvl1pPr marL="0" indent="0">
              <a:buNone/>
              <a:defRPr b="0"/>
            </a:lvl1pPr>
            <a:lvl2pPr marL="342900" indent="0">
              <a:buNone/>
              <a:defRPr/>
            </a:lvl2pPr>
          </a:lstStyle>
          <a:p>
            <a:pPr lvl="0">
              <a:defRPr/>
            </a:pPr>
            <a:r>
              <a:rPr lang="en-US"/>
              <a:t>Click to edit Lecturer’s affiliation</a:t>
            </a:r>
            <a:endParaRPr/>
          </a:p>
        </p:txBody>
      </p:sp>
      <p:sp>
        <p:nvSpPr>
          <p:cNvPr id="20" name="Text Placeholder 22"/>
          <p:cNvSpPr>
            <a:spLocks noGrp="1"/>
          </p:cNvSpPr>
          <p:nvPr>
            <p:ph type="body" sz="quarter" idx="12" hasCustomPrompt="1"/>
          </p:nvPr>
        </p:nvSpPr>
        <p:spPr bwMode="auto">
          <a:xfrm>
            <a:off x="407368" y="1650286"/>
            <a:ext cx="5544614" cy="338554"/>
          </a:xfrm>
        </p:spPr>
        <p:txBody>
          <a:bodyPr>
            <a:normAutofit/>
          </a:bodyPr>
          <a:lstStyle>
            <a:lvl1pPr marL="0" indent="0">
              <a:buNone/>
              <a:defRPr sz="1600" b="0"/>
            </a:lvl1pPr>
            <a:lvl2pPr marL="342900" indent="0">
              <a:buNone/>
              <a:defRPr/>
            </a:lvl2pPr>
          </a:lstStyle>
          <a:p>
            <a:pPr lvl="0">
              <a:defRPr/>
            </a:pPr>
            <a:r>
              <a:rPr lang="en-US"/>
              <a:t>Click to edit Event title</a:t>
            </a:r>
            <a:endParaRPr/>
          </a:p>
        </p:txBody>
      </p:sp>
      <p:pic>
        <p:nvPicPr>
          <p:cNvPr id="2" name="Picture 1"/>
          <p:cNvPicPr>
            <a:picLocks noChangeAspect="1"/>
          </p:cNvPicPr>
          <p:nvPr userDrawn="1"/>
        </p:nvPicPr>
        <p:blipFill>
          <a:blip r:embed="rId4">
            <a:alphaModFix/>
          </a:blip>
          <a:stretch/>
        </p:blipFill>
        <p:spPr bwMode="auto">
          <a:xfrm>
            <a:off x="7247890" y="252412"/>
            <a:ext cx="4944110" cy="6353175"/>
          </a:xfrm>
          <a:prstGeom prst="rect">
            <a:avLst/>
          </a:prstGeom>
          <a:solidFill>
            <a:schemeClr val="bg1"/>
          </a:solidFill>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userDrawn="1">
  <p:cSld name="EUROfusion_content">
    <p:spTree>
      <p:nvGrpSpPr>
        <p:cNvPr id="1" name=""/>
        <p:cNvGrpSpPr/>
        <p:nvPr/>
      </p:nvGrpSpPr>
      <p:grpSpPr bwMode="auto">
        <a:xfrm>
          <a:off x="0" y="0"/>
          <a:ext cx="0" cy="0"/>
          <a:chOff x="0" y="0"/>
          <a:chExt cx="0" cy="0"/>
        </a:xfrm>
      </p:grpSpPr>
      <p:sp>
        <p:nvSpPr>
          <p:cNvPr id="4" name="Rectangle 3"/>
          <p:cNvSpPr/>
          <p:nvPr userDrawn="1"/>
        </p:nvSpPr>
        <p:spPr bwMode="auto">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a:lnSpc>
                <a:spcPct val="100000"/>
              </a:lnSpc>
              <a:spcBef>
                <a:spcPts val="0"/>
              </a:spcBef>
              <a:spcAft>
                <a:spcPts val="0"/>
              </a:spcAft>
              <a:buClrTx/>
              <a:buSzTx/>
              <a:buFontTx/>
              <a:buNone/>
              <a:defRPr/>
            </a:pPr>
            <a:endParaRPr lang="en-US" sz="1800" b="0" i="0" u="none" strike="noStrike" cap="none" spc="0">
              <a:ln>
                <a:noFill/>
              </a:ln>
              <a:solidFill>
                <a:prstClr val="white"/>
              </a:solidFill>
              <a:latin typeface="Calibri"/>
              <a:ea typeface="+mn-ea"/>
              <a:cs typeface="+mn-cs"/>
            </a:endParaRPr>
          </a:p>
        </p:txBody>
      </p:sp>
      <p:sp>
        <p:nvSpPr>
          <p:cNvPr id="2" name="Title 1"/>
          <p:cNvSpPr>
            <a:spLocks noGrp="1"/>
          </p:cNvSpPr>
          <p:nvPr>
            <p:ph type="title"/>
          </p:nvPr>
        </p:nvSpPr>
        <p:spPr bwMode="auto">
          <a:xfrm>
            <a:off x="983432" y="192515"/>
            <a:ext cx="9451776" cy="457200"/>
          </a:xfrm>
        </p:spPr>
        <p:txBody>
          <a:bodyPr>
            <a:noAutofit/>
          </a:bodyPr>
          <a:lstStyle>
            <a:lvl1pPr algn="l">
              <a:lnSpc>
                <a:spcPts val="2400"/>
              </a:lnSpc>
              <a:defRPr sz="2800" b="1">
                <a:solidFill>
                  <a:schemeClr val="tx2"/>
                </a:solidFill>
                <a:latin typeface="+mn-lt"/>
                <a:cs typeface="Arial"/>
              </a:defRPr>
            </a:lvl1pPr>
          </a:lstStyle>
          <a:p>
            <a:pPr>
              <a:defRPr/>
            </a:pPr>
            <a:r>
              <a:rPr lang="en-US"/>
              <a:t>Click to edit Master title style</a:t>
            </a:r>
            <a:endParaRPr lang="en-GB"/>
          </a:p>
        </p:txBody>
      </p:sp>
      <p:sp>
        <p:nvSpPr>
          <p:cNvPr id="3" name="Content Placeholder 2"/>
          <p:cNvSpPr>
            <a:spLocks noGrp="1"/>
          </p:cNvSpPr>
          <p:nvPr>
            <p:ph idx="1"/>
          </p:nvPr>
        </p:nvSpPr>
        <p:spPr bwMode="auto">
          <a:xfrm>
            <a:off x="609600" y="836712"/>
            <a:ext cx="11103024" cy="5688632"/>
          </a:xfrm>
        </p:spPr>
        <p:txBody>
          <a:bodyPr>
            <a:normAutofit/>
          </a:bodyPr>
          <a:lstStyle>
            <a:lvl1pPr marL="257175" indent="-257175">
              <a:buFont typeface="Arial"/>
              <a:buChar char="•"/>
              <a:defRPr sz="2400">
                <a:latin typeface="+mn-lt"/>
                <a:cs typeface="Arial"/>
              </a:defRPr>
            </a:lvl1pPr>
            <a:lvl2pPr marL="557213" indent="-214313">
              <a:buFont typeface="Arial"/>
              <a:buChar char="•"/>
              <a:defRPr sz="1800">
                <a:latin typeface="+mn-lt"/>
                <a:cs typeface="Arial"/>
              </a:defRPr>
            </a:lvl2pPr>
            <a:lvl3pPr marL="857250" indent="-171450">
              <a:buFont typeface="Arial"/>
              <a:buChar char="•"/>
              <a:defRPr sz="1600">
                <a:latin typeface="+mn-lt"/>
                <a:cs typeface="Arial"/>
              </a:defRPr>
            </a:lvl3pPr>
            <a:lvl4pPr>
              <a:defRPr/>
            </a:lvl4pPr>
            <a:lvl5pPr>
              <a:defRPr/>
            </a:lvl5pPr>
          </a:lstStyle>
          <a:p>
            <a:pPr lvl="0">
              <a:defRPr/>
            </a:pPr>
            <a:r>
              <a:rPr lang="en-US" dirty="0"/>
              <a:t>Click to edit Master text styles</a:t>
            </a:r>
            <a:endParaRPr dirty="0"/>
          </a:p>
          <a:p>
            <a:pPr lvl="1">
              <a:defRPr/>
            </a:pPr>
            <a:r>
              <a:rPr lang="en-US" dirty="0"/>
              <a:t>Second level</a:t>
            </a:r>
            <a:endParaRPr dirty="0"/>
          </a:p>
          <a:p>
            <a:pPr lvl="2">
              <a:defRPr/>
            </a:pPr>
            <a:r>
              <a:rPr lang="en-US" dirty="0"/>
              <a:t>Third level</a:t>
            </a:r>
            <a:endParaRPr dirty="0"/>
          </a:p>
        </p:txBody>
      </p:sp>
      <p:sp>
        <p:nvSpPr>
          <p:cNvPr id="8" name="Footer Placeholder 7"/>
          <p:cNvSpPr>
            <a:spLocks noGrp="1"/>
          </p:cNvSpPr>
          <p:nvPr>
            <p:ph type="ftr" sz="quarter" idx="11"/>
          </p:nvPr>
        </p:nvSpPr>
        <p:spPr bwMode="auto">
          <a:xfrm>
            <a:off x="825624" y="6555770"/>
            <a:ext cx="4476049" cy="329614"/>
          </a:xfrm>
          <a:prstGeom prst="rect">
            <a:avLst/>
          </a:prstGeom>
        </p:spPr>
        <p:txBody>
          <a:bodyPr anchor="t"/>
          <a:lstStyle>
            <a:lvl1pPr>
              <a:defRPr sz="1200">
                <a:solidFill>
                  <a:schemeClr val="bg1"/>
                </a:solidFill>
              </a:defRPr>
            </a:lvl1pPr>
          </a:lstStyle>
          <a:p>
            <a:pPr>
              <a:defRPr/>
            </a:pPr>
            <a:r>
              <a:rPr lang="en-GB" dirty="0">
                <a:solidFill>
                  <a:prstClr val="white"/>
                </a:solidFill>
              </a:rPr>
              <a:t>A. Hakola| WPTE-WPPWIE technical meeting | 19 September 2024</a:t>
            </a:r>
            <a:endParaRPr dirty="0"/>
          </a:p>
        </p:txBody>
      </p:sp>
      <p:sp>
        <p:nvSpPr>
          <p:cNvPr id="9" name="Slide Number Placeholder 8"/>
          <p:cNvSpPr>
            <a:spLocks noGrp="1"/>
          </p:cNvSpPr>
          <p:nvPr>
            <p:ph type="sldNum" sz="quarter" idx="12"/>
          </p:nvPr>
        </p:nvSpPr>
        <p:spPr bwMode="auto">
          <a:xfrm>
            <a:off x="0" y="6590037"/>
            <a:ext cx="720080" cy="199173"/>
          </a:xfrm>
        </p:spPr>
        <p:txBody>
          <a:bodyPr anchor="ctr"/>
          <a:lstStyle>
            <a:lvl1pPr>
              <a:defRPr sz="1400">
                <a:solidFill>
                  <a:schemeClr val="bg1"/>
                </a:solidFill>
              </a:defRPr>
            </a:lvl1pPr>
          </a:lstStyle>
          <a:p>
            <a:pPr>
              <a:defRPr/>
            </a:pPr>
            <a:fld id="{6A6D9FA1-99C7-4910-8E32-B85D378B0060}" type="slidenum">
              <a:rPr lang="en-GB">
                <a:solidFill>
                  <a:prstClr val="white"/>
                </a:solidFill>
              </a:rPr>
              <a:t>‹#›</a:t>
            </a:fld>
            <a:endParaRPr lang="en-GB">
              <a:solidFill>
                <a:prstClr val="white"/>
              </a:solidFill>
            </a:endParaRPr>
          </a:p>
        </p:txBody>
      </p:sp>
      <p:pic>
        <p:nvPicPr>
          <p:cNvPr id="1026" name="Picture 2" descr="EUROfusion - Realising Fusion Energy"/>
          <p:cNvPicPr>
            <a:picLocks noChangeAspect="1" noChangeArrowheads="1"/>
          </p:cNvPicPr>
          <p:nvPr userDrawn="1"/>
        </p:nvPicPr>
        <p:blipFill>
          <a:blip r:embed="rId2"/>
          <a:stretch/>
        </p:blipFill>
        <p:spPr bwMode="auto">
          <a:xfrm>
            <a:off x="191344" y="57007"/>
            <a:ext cx="636023" cy="636023"/>
          </a:xfrm>
          <a:prstGeom prst="rect">
            <a:avLst/>
          </a:prstGeom>
          <a:noFill/>
        </p:spPr>
      </p:pic>
      <p:pic>
        <p:nvPicPr>
          <p:cNvPr id="6" name="Picture 5"/>
          <p:cNvPicPr>
            <a:picLocks noChangeAspect="1"/>
          </p:cNvPicPr>
          <p:nvPr userDrawn="1"/>
        </p:nvPicPr>
        <p:blipFill>
          <a:blip r:embed="rId3">
            <a:alphaModFix amt="65000"/>
          </a:blip>
          <a:stretch/>
        </p:blipFill>
        <p:spPr bwMode="auto">
          <a:xfrm>
            <a:off x="7247890" y="252412"/>
            <a:ext cx="4944110" cy="6353175"/>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preserve="1" userDrawn="1">
  <p:cSld name="EUROfusion_content_empty">
    <p:spTree>
      <p:nvGrpSpPr>
        <p:cNvPr id="1" name=""/>
        <p:cNvGrpSpPr/>
        <p:nvPr/>
      </p:nvGrpSpPr>
      <p:grpSpPr bwMode="auto">
        <a:xfrm>
          <a:off x="0" y="0"/>
          <a:ext cx="0" cy="0"/>
          <a:chOff x="0" y="0"/>
          <a:chExt cx="0" cy="0"/>
        </a:xfrm>
      </p:grpSpPr>
      <p:sp>
        <p:nvSpPr>
          <p:cNvPr id="4" name="Rectangle 3"/>
          <p:cNvSpPr/>
          <p:nvPr userDrawn="1"/>
        </p:nvSpPr>
        <p:spPr bwMode="auto">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a:lnSpc>
                <a:spcPct val="100000"/>
              </a:lnSpc>
              <a:spcBef>
                <a:spcPts val="0"/>
              </a:spcBef>
              <a:spcAft>
                <a:spcPts val="0"/>
              </a:spcAft>
              <a:buClrTx/>
              <a:buSzTx/>
              <a:buFontTx/>
              <a:buNone/>
              <a:defRPr/>
            </a:pPr>
            <a:endParaRPr lang="en-US" sz="1800" b="0" i="0" u="none" strike="noStrike" cap="none" spc="0">
              <a:ln>
                <a:noFill/>
              </a:ln>
              <a:solidFill>
                <a:prstClr val="white"/>
              </a:solidFill>
              <a:latin typeface="Calibri"/>
              <a:ea typeface="+mn-ea"/>
              <a:cs typeface="+mn-cs"/>
            </a:endParaRPr>
          </a:p>
        </p:txBody>
      </p:sp>
      <p:sp>
        <p:nvSpPr>
          <p:cNvPr id="2" name="Title 1"/>
          <p:cNvSpPr>
            <a:spLocks noGrp="1"/>
          </p:cNvSpPr>
          <p:nvPr>
            <p:ph type="title"/>
          </p:nvPr>
        </p:nvSpPr>
        <p:spPr bwMode="auto">
          <a:xfrm>
            <a:off x="983432" y="192515"/>
            <a:ext cx="9451776" cy="457200"/>
          </a:xfrm>
        </p:spPr>
        <p:txBody>
          <a:bodyPr>
            <a:noAutofit/>
          </a:bodyPr>
          <a:lstStyle>
            <a:lvl1pPr algn="l">
              <a:lnSpc>
                <a:spcPts val="2400"/>
              </a:lnSpc>
              <a:defRPr sz="2800" b="1">
                <a:solidFill>
                  <a:schemeClr val="tx2"/>
                </a:solidFill>
                <a:latin typeface="+mn-lt"/>
                <a:cs typeface="Arial"/>
              </a:defRPr>
            </a:lvl1pPr>
          </a:lstStyle>
          <a:p>
            <a:pPr>
              <a:defRPr/>
            </a:pPr>
            <a:r>
              <a:rPr lang="en-US"/>
              <a:t>Click to edit Master title style</a:t>
            </a:r>
            <a:endParaRPr lang="en-GB"/>
          </a:p>
        </p:txBody>
      </p:sp>
      <p:sp>
        <p:nvSpPr>
          <p:cNvPr id="8" name="Footer Placeholder 7"/>
          <p:cNvSpPr>
            <a:spLocks noGrp="1"/>
          </p:cNvSpPr>
          <p:nvPr>
            <p:ph type="ftr" sz="quarter" idx="11"/>
          </p:nvPr>
        </p:nvSpPr>
        <p:spPr bwMode="auto">
          <a:xfrm>
            <a:off x="825624" y="6555770"/>
            <a:ext cx="4512994" cy="329614"/>
          </a:xfrm>
          <a:prstGeom prst="rect">
            <a:avLst/>
          </a:prstGeom>
        </p:spPr>
        <p:txBody>
          <a:bodyPr anchor="t"/>
          <a:lstStyle>
            <a:lvl1pPr>
              <a:defRPr sz="1200">
                <a:solidFill>
                  <a:schemeClr val="bg1"/>
                </a:solidFill>
              </a:defRPr>
            </a:lvl1pPr>
          </a:lstStyle>
          <a:p>
            <a:pPr>
              <a:defRPr/>
            </a:pPr>
            <a:r>
              <a:rPr lang="en-GB" dirty="0">
                <a:solidFill>
                  <a:prstClr val="white"/>
                </a:solidFill>
              </a:rPr>
              <a:t>A. Hakola| WPTE-WPPWIE technical meeting | 19 September 2024</a:t>
            </a:r>
            <a:endParaRPr lang="en-GB" dirty="0"/>
          </a:p>
        </p:txBody>
      </p:sp>
      <p:sp>
        <p:nvSpPr>
          <p:cNvPr id="9" name="Slide Number Placeholder 8"/>
          <p:cNvSpPr>
            <a:spLocks noGrp="1"/>
          </p:cNvSpPr>
          <p:nvPr>
            <p:ph type="sldNum" sz="quarter" idx="12"/>
          </p:nvPr>
        </p:nvSpPr>
        <p:spPr bwMode="auto">
          <a:xfrm>
            <a:off x="0" y="6590037"/>
            <a:ext cx="720080" cy="199173"/>
          </a:xfrm>
        </p:spPr>
        <p:txBody>
          <a:bodyPr anchor="ctr"/>
          <a:lstStyle>
            <a:lvl1pPr>
              <a:defRPr sz="1400">
                <a:solidFill>
                  <a:schemeClr val="bg1"/>
                </a:solidFill>
              </a:defRPr>
            </a:lvl1pPr>
          </a:lstStyle>
          <a:p>
            <a:pPr>
              <a:defRPr/>
            </a:pPr>
            <a:fld id="{6A6D9FA1-99C7-4910-8E32-B85D378B0060}" type="slidenum">
              <a:rPr lang="en-GB">
                <a:solidFill>
                  <a:prstClr val="white"/>
                </a:solidFill>
              </a:rPr>
              <a:t>‹#›</a:t>
            </a:fld>
            <a:endParaRPr lang="en-GB">
              <a:solidFill>
                <a:prstClr val="white"/>
              </a:solidFill>
            </a:endParaRPr>
          </a:p>
        </p:txBody>
      </p:sp>
      <p:pic>
        <p:nvPicPr>
          <p:cNvPr id="1026" name="Picture 2" descr="EUROfusion - Realising Fusion Energy"/>
          <p:cNvPicPr>
            <a:picLocks noChangeAspect="1" noChangeArrowheads="1"/>
          </p:cNvPicPr>
          <p:nvPr userDrawn="1"/>
        </p:nvPicPr>
        <p:blipFill>
          <a:blip r:embed="rId2"/>
          <a:stretch/>
        </p:blipFill>
        <p:spPr bwMode="auto">
          <a:xfrm>
            <a:off x="191344" y="57007"/>
            <a:ext cx="636023" cy="636023"/>
          </a:xfrm>
          <a:prstGeom prst="rect">
            <a:avLst/>
          </a:prstGeom>
          <a:noFill/>
        </p:spPr>
      </p:pic>
      <p:pic>
        <p:nvPicPr>
          <p:cNvPr id="6" name="Picture 5"/>
          <p:cNvPicPr>
            <a:picLocks noChangeAspect="1"/>
          </p:cNvPicPr>
          <p:nvPr userDrawn="1"/>
        </p:nvPicPr>
        <p:blipFill>
          <a:blip r:embed="rId3">
            <a:alphaModFix amt="65000"/>
          </a:blip>
          <a:stretch/>
        </p:blipFill>
        <p:spPr bwMode="auto">
          <a:xfrm>
            <a:off x="7247890" y="252412"/>
            <a:ext cx="4944110" cy="6353175"/>
          </a:xfrm>
          <a:prstGeom prst="rect">
            <a:avLst/>
          </a:prstGeom>
          <a:noFill/>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preserve="1" userDrawn="1">
  <p:cSld name="EUROfusion_Values">
    <p:spTree>
      <p:nvGrpSpPr>
        <p:cNvPr id="1" name=""/>
        <p:cNvGrpSpPr/>
        <p:nvPr/>
      </p:nvGrpSpPr>
      <p:grpSpPr bwMode="auto">
        <a:xfrm>
          <a:off x="0" y="0"/>
          <a:ext cx="0" cy="0"/>
          <a:chOff x="0" y="0"/>
          <a:chExt cx="0" cy="0"/>
        </a:xfrm>
      </p:grpSpPr>
      <p:pic>
        <p:nvPicPr>
          <p:cNvPr id="6" name="Picture 5"/>
          <p:cNvPicPr>
            <a:picLocks noChangeAspect="1"/>
          </p:cNvPicPr>
          <p:nvPr userDrawn="1"/>
        </p:nvPicPr>
        <p:blipFill>
          <a:blip r:embed="rId2">
            <a:alphaModFix amt="65000"/>
          </a:blip>
          <a:stretch/>
        </p:blipFill>
        <p:spPr bwMode="auto">
          <a:xfrm>
            <a:off x="7247890" y="252412"/>
            <a:ext cx="4944110" cy="6353175"/>
          </a:xfrm>
          <a:prstGeom prst="rect">
            <a:avLst/>
          </a:prstGeom>
          <a:noFill/>
        </p:spPr>
      </p:pic>
      <p:sp>
        <p:nvSpPr>
          <p:cNvPr id="5" name="Rectangle 4"/>
          <p:cNvSpPr/>
          <p:nvPr userDrawn="1"/>
        </p:nvSpPr>
        <p:spPr bwMode="auto">
          <a:xfrm>
            <a:off x="6408751" y="2146852"/>
            <a:ext cx="2170706" cy="1614115"/>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lang="en-GB"/>
          </a:p>
        </p:txBody>
      </p:sp>
      <p:sp>
        <p:nvSpPr>
          <p:cNvPr id="7" name="Rectangle 6"/>
          <p:cNvSpPr/>
          <p:nvPr userDrawn="1"/>
        </p:nvSpPr>
        <p:spPr bwMode="auto">
          <a:xfrm>
            <a:off x="9129423" y="1957346"/>
            <a:ext cx="2170706" cy="187518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lang="en-GB"/>
          </a:p>
        </p:txBody>
      </p:sp>
      <p:sp>
        <p:nvSpPr>
          <p:cNvPr id="4" name="Rectangle 3"/>
          <p:cNvSpPr/>
          <p:nvPr userDrawn="1"/>
        </p:nvSpPr>
        <p:spPr bwMode="auto">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a:lnSpc>
                <a:spcPct val="100000"/>
              </a:lnSpc>
              <a:spcBef>
                <a:spcPts val="0"/>
              </a:spcBef>
              <a:spcAft>
                <a:spcPts val="0"/>
              </a:spcAft>
              <a:buClrTx/>
              <a:buSzTx/>
              <a:buFontTx/>
              <a:buNone/>
              <a:defRPr/>
            </a:pPr>
            <a:endParaRPr lang="en-US" sz="1800" b="0" i="0" u="none" strike="noStrike" cap="none" spc="0">
              <a:ln>
                <a:noFill/>
              </a:ln>
              <a:solidFill>
                <a:prstClr val="white"/>
              </a:solidFill>
              <a:latin typeface="Calibri"/>
              <a:ea typeface="+mn-ea"/>
              <a:cs typeface="+mn-cs"/>
            </a:endParaRPr>
          </a:p>
        </p:txBody>
      </p:sp>
      <p:sp>
        <p:nvSpPr>
          <p:cNvPr id="2" name="Title 1"/>
          <p:cNvSpPr>
            <a:spLocks noGrp="1"/>
          </p:cNvSpPr>
          <p:nvPr>
            <p:ph type="title" hasCustomPrompt="1"/>
          </p:nvPr>
        </p:nvSpPr>
        <p:spPr bwMode="auto">
          <a:xfrm>
            <a:off x="983432" y="192515"/>
            <a:ext cx="9451776" cy="457200"/>
          </a:xfrm>
        </p:spPr>
        <p:txBody>
          <a:bodyPr>
            <a:noAutofit/>
          </a:bodyPr>
          <a:lstStyle>
            <a:lvl1pPr algn="l">
              <a:lnSpc>
                <a:spcPts val="2400"/>
              </a:lnSpc>
              <a:defRPr sz="2800" b="1">
                <a:solidFill>
                  <a:schemeClr val="tx2"/>
                </a:solidFill>
                <a:latin typeface="+mn-lt"/>
                <a:cs typeface="Arial"/>
              </a:defRPr>
            </a:lvl1pPr>
          </a:lstStyle>
          <a:p>
            <a:pPr>
              <a:defRPr/>
            </a:pPr>
            <a:r>
              <a:rPr lang="en-US"/>
              <a:t>EUROfusion Values</a:t>
            </a:r>
            <a:endParaRPr lang="en-GB"/>
          </a:p>
        </p:txBody>
      </p:sp>
      <p:sp>
        <p:nvSpPr>
          <p:cNvPr id="8" name="Footer Placeholder 7"/>
          <p:cNvSpPr>
            <a:spLocks noGrp="1"/>
          </p:cNvSpPr>
          <p:nvPr>
            <p:ph type="ftr" sz="quarter" idx="11"/>
          </p:nvPr>
        </p:nvSpPr>
        <p:spPr bwMode="auto">
          <a:xfrm>
            <a:off x="825624" y="6555770"/>
            <a:ext cx="4474164" cy="329614"/>
          </a:xfrm>
          <a:prstGeom prst="rect">
            <a:avLst/>
          </a:prstGeom>
        </p:spPr>
        <p:txBody>
          <a:bodyPr anchor="t"/>
          <a:lstStyle>
            <a:lvl1pPr>
              <a:defRPr sz="1200">
                <a:solidFill>
                  <a:schemeClr val="bg1"/>
                </a:solidFill>
              </a:defRPr>
            </a:lvl1pPr>
          </a:lstStyle>
          <a:p>
            <a:pPr>
              <a:defRPr/>
            </a:pPr>
            <a:r>
              <a:rPr lang="en-GB" dirty="0">
                <a:solidFill>
                  <a:prstClr val="white"/>
                </a:solidFill>
              </a:rPr>
              <a:t>A. Hakola| WPTE-WPPWIE technical meeting | 19 September 2024</a:t>
            </a:r>
            <a:endParaRPr lang="en-GB" dirty="0"/>
          </a:p>
        </p:txBody>
      </p:sp>
      <p:sp>
        <p:nvSpPr>
          <p:cNvPr id="9" name="Slide Number Placeholder 8"/>
          <p:cNvSpPr>
            <a:spLocks noGrp="1"/>
          </p:cNvSpPr>
          <p:nvPr>
            <p:ph type="sldNum" sz="quarter" idx="12"/>
          </p:nvPr>
        </p:nvSpPr>
        <p:spPr bwMode="auto">
          <a:xfrm>
            <a:off x="0" y="6590037"/>
            <a:ext cx="720080" cy="199173"/>
          </a:xfrm>
        </p:spPr>
        <p:txBody>
          <a:bodyPr anchor="ctr"/>
          <a:lstStyle>
            <a:lvl1pPr>
              <a:defRPr sz="1400">
                <a:solidFill>
                  <a:schemeClr val="bg1"/>
                </a:solidFill>
              </a:defRPr>
            </a:lvl1pPr>
          </a:lstStyle>
          <a:p>
            <a:pPr>
              <a:defRPr/>
            </a:pPr>
            <a:fld id="{6A6D9FA1-99C7-4910-8E32-B85D378B0060}" type="slidenum">
              <a:rPr lang="en-GB">
                <a:solidFill>
                  <a:prstClr val="white"/>
                </a:solidFill>
              </a:rPr>
              <a:t>‹#›</a:t>
            </a:fld>
            <a:endParaRPr lang="en-GB">
              <a:solidFill>
                <a:prstClr val="white"/>
              </a:solidFill>
            </a:endParaRPr>
          </a:p>
        </p:txBody>
      </p:sp>
      <p:pic>
        <p:nvPicPr>
          <p:cNvPr id="1026" name="Picture 2" descr="EUROfusion - Realising Fusion Energy"/>
          <p:cNvPicPr>
            <a:picLocks noChangeAspect="1" noChangeArrowheads="1"/>
          </p:cNvPicPr>
          <p:nvPr userDrawn="1"/>
        </p:nvPicPr>
        <p:blipFill>
          <a:blip r:embed="rId3"/>
          <a:stretch/>
        </p:blipFill>
        <p:spPr bwMode="auto">
          <a:xfrm>
            <a:off x="191344" y="57007"/>
            <a:ext cx="636023" cy="636023"/>
          </a:xfrm>
          <a:prstGeom prst="rect">
            <a:avLst/>
          </a:prstGeom>
          <a:noFill/>
        </p:spPr>
      </p:pic>
      <p:pic>
        <p:nvPicPr>
          <p:cNvPr id="3" name="Picture 2"/>
          <p:cNvPicPr>
            <a:picLocks noChangeAspect="1"/>
          </p:cNvPicPr>
          <p:nvPr userDrawn="1"/>
        </p:nvPicPr>
        <p:blipFill>
          <a:blip r:embed="rId4">
            <a:clrChange>
              <a:clrFrom>
                <a:srgbClr val="FFFFFF"/>
              </a:clrFrom>
              <a:clrTo>
                <a:srgbClr val="FFFFFF">
                  <a:alpha val="0"/>
                </a:srgbClr>
              </a:clrTo>
            </a:clrChange>
          </a:blip>
          <a:stretch/>
        </p:blipFill>
        <p:spPr bwMode="auto">
          <a:xfrm>
            <a:off x="5414" y="979851"/>
            <a:ext cx="12181172" cy="557784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Title Placeholder 1"/>
          <p:cNvSpPr>
            <a:spLocks noGrp="1"/>
          </p:cNvSpPr>
          <p:nvPr>
            <p:ph type="title"/>
          </p:nvPr>
        </p:nvSpPr>
        <p:spPr bwMode="auto">
          <a:xfrm>
            <a:off x="609600" y="274638"/>
            <a:ext cx="10972800" cy="1143000"/>
          </a:xfrm>
          <a:prstGeom prst="rect">
            <a:avLst/>
          </a:prstGeom>
        </p:spPr>
        <p:txBody>
          <a:bodyPr vert="horz" lIns="91440" tIns="45720" rIns="91440" bIns="45720" rtlCol="0" anchor="ctr">
            <a:normAutofit/>
          </a:bodyPr>
          <a:lstStyle/>
          <a:p>
            <a:pPr>
              <a:defRPr/>
            </a:pPr>
            <a:r>
              <a:rPr lang="en-US"/>
              <a:t>Click to edit Master title style</a:t>
            </a:r>
            <a:endParaRPr lang="en-GB"/>
          </a:p>
        </p:txBody>
      </p:sp>
      <p:sp>
        <p:nvSpPr>
          <p:cNvPr id="3" name="Text Placeholder 2"/>
          <p:cNvSpPr>
            <a:spLocks noGrp="1"/>
          </p:cNvSpPr>
          <p:nvPr>
            <p:ph type="body" idx="1"/>
          </p:nvPr>
        </p:nvSpPr>
        <p:spPr bwMode="auto">
          <a:xfrm>
            <a:off x="609600" y="1600203"/>
            <a:ext cx="10972800" cy="4525963"/>
          </a:xfrm>
          <a:prstGeom prst="rect">
            <a:avLst/>
          </a:prstGeom>
        </p:spPr>
        <p:txBody>
          <a:bodyPr vert="horz" lIns="91440" tIns="45720" rIns="91440" bIns="45720" rtlCol="0">
            <a:normAutofit/>
          </a:body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lang="en-GB"/>
          </a:p>
        </p:txBody>
      </p:sp>
      <p:sp>
        <p:nvSpPr>
          <p:cNvPr id="6" name="Slide Number Placeholder 5"/>
          <p:cNvSpPr>
            <a:spLocks noGrp="1"/>
          </p:cNvSpPr>
          <p:nvPr>
            <p:ph type="sldNum" sz="quarter" idx="4"/>
          </p:nvPr>
        </p:nvSpPr>
        <p:spPr bwMode="auto">
          <a:xfrm>
            <a:off x="10848528" y="6356353"/>
            <a:ext cx="733872" cy="365125"/>
          </a:xfrm>
          <a:prstGeom prst="rect">
            <a:avLst/>
          </a:prstGeom>
        </p:spPr>
        <p:txBody>
          <a:bodyPr vert="horz" lIns="91440" tIns="45720" rIns="91440" bIns="45720" rtlCol="0" anchor="ctr"/>
          <a:lstStyle>
            <a:lvl1pPr algn="r">
              <a:defRPr sz="1000">
                <a:solidFill>
                  <a:schemeClr val="tx1">
                    <a:tint val="75000"/>
                  </a:schemeClr>
                </a:solidFill>
                <a:latin typeface="+mn-lt"/>
              </a:defRPr>
            </a:lvl1pPr>
          </a:lstStyle>
          <a:p>
            <a:pPr marL="0" marR="0" lvl="0" indent="0" algn="r" defTabSz="914400">
              <a:lnSpc>
                <a:spcPct val="100000"/>
              </a:lnSpc>
              <a:spcBef>
                <a:spcPts val="0"/>
              </a:spcBef>
              <a:spcAft>
                <a:spcPts val="0"/>
              </a:spcAft>
              <a:buClrTx/>
              <a:buSzTx/>
              <a:buFontTx/>
              <a:buNone/>
              <a:defRPr/>
            </a:pPr>
            <a:fld id="{6A6D9FA1-99C7-4910-8E32-B85D378B0060}" type="slidenum">
              <a:rPr lang="en-GB" sz="1000" b="0" i="0" u="none" strike="noStrike" cap="none" spc="0">
                <a:ln>
                  <a:noFill/>
                </a:ln>
                <a:solidFill>
                  <a:prstClr val="black">
                    <a:tint val="75000"/>
                  </a:prstClr>
                </a:solidFill>
                <a:latin typeface="Calibri"/>
                <a:ea typeface="+mn-ea"/>
                <a:cs typeface="+mn-cs"/>
              </a:rPr>
              <a:t>‹#›</a:t>
            </a:fld>
            <a:endParaRPr lang="en-GB" sz="1000" b="0" i="0" u="none" strike="noStrike" cap="none" spc="0">
              <a:ln>
                <a:noFill/>
              </a:ln>
              <a:solidFill>
                <a:prstClr val="black">
                  <a:tint val="75000"/>
                </a:prstClr>
              </a:solidFill>
              <a:latin typeface="Calibri"/>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defTabSz="685800">
        <a:spcBef>
          <a:spcPts val="0"/>
        </a:spcBef>
        <a:buNone/>
        <a:defRPr sz="3300">
          <a:solidFill>
            <a:schemeClr val="tx1"/>
          </a:solidFill>
          <a:latin typeface="+mj-lt"/>
          <a:ea typeface="+mj-ea"/>
          <a:cs typeface="+mj-cs"/>
        </a:defRPr>
      </a:lvl1pPr>
    </p:titleStyle>
    <p:bodyStyle>
      <a:lvl1pPr marL="257175" indent="-257175" algn="l" defTabSz="685800">
        <a:spcBef>
          <a:spcPts val="0"/>
        </a:spcBef>
        <a:buFont typeface="Arial"/>
        <a:buChar char="•"/>
        <a:defRPr sz="2400">
          <a:solidFill>
            <a:schemeClr val="tx1"/>
          </a:solidFill>
          <a:latin typeface="+mn-lt"/>
          <a:ea typeface="+mn-ea"/>
          <a:cs typeface="+mn-cs"/>
        </a:defRPr>
      </a:lvl1pPr>
      <a:lvl2pPr marL="557213" indent="-214313" algn="l" defTabSz="685800">
        <a:spcBef>
          <a:spcPts val="0"/>
        </a:spcBef>
        <a:buFont typeface="Arial"/>
        <a:buChar char="–"/>
        <a:defRPr sz="2100">
          <a:solidFill>
            <a:schemeClr val="tx1"/>
          </a:solidFill>
          <a:latin typeface="+mn-lt"/>
          <a:ea typeface="+mn-ea"/>
          <a:cs typeface="+mn-cs"/>
        </a:defRPr>
      </a:lvl2pPr>
      <a:lvl3pPr marL="857250" indent="-171450" algn="l" defTabSz="685800">
        <a:spcBef>
          <a:spcPts val="0"/>
        </a:spcBef>
        <a:buFont typeface="Arial"/>
        <a:buChar char="•"/>
        <a:defRPr sz="1800">
          <a:solidFill>
            <a:schemeClr val="tx1"/>
          </a:solidFill>
          <a:latin typeface="+mn-lt"/>
          <a:ea typeface="+mn-ea"/>
          <a:cs typeface="+mn-cs"/>
        </a:defRPr>
      </a:lvl3pPr>
      <a:lvl4pPr marL="1200150" indent="-171450" algn="l" defTabSz="685800">
        <a:spcBef>
          <a:spcPts val="0"/>
        </a:spcBef>
        <a:buFont typeface="Arial"/>
        <a:buChar char="–"/>
        <a:defRPr sz="1500">
          <a:solidFill>
            <a:schemeClr val="tx1"/>
          </a:solidFill>
          <a:latin typeface="+mn-lt"/>
          <a:ea typeface="+mn-ea"/>
          <a:cs typeface="+mn-cs"/>
        </a:defRPr>
      </a:lvl4pPr>
      <a:lvl5pPr marL="1543050" indent="-171450" algn="l" defTabSz="685800">
        <a:spcBef>
          <a:spcPts val="0"/>
        </a:spcBef>
        <a:buFont typeface="Arial"/>
        <a:buChar char="»"/>
        <a:defRPr sz="1500">
          <a:solidFill>
            <a:schemeClr val="tx1"/>
          </a:solidFill>
          <a:latin typeface="+mn-lt"/>
          <a:ea typeface="+mn-ea"/>
          <a:cs typeface="+mn-cs"/>
        </a:defRPr>
      </a:lvl5pPr>
      <a:lvl6pPr marL="1885950" indent="-171450" algn="l" defTabSz="685800">
        <a:spcBef>
          <a:spcPts val="0"/>
        </a:spcBef>
        <a:buFont typeface="Arial"/>
        <a:buChar char="•"/>
        <a:defRPr sz="1500">
          <a:solidFill>
            <a:schemeClr val="tx1"/>
          </a:solidFill>
          <a:latin typeface="+mn-lt"/>
          <a:ea typeface="+mn-ea"/>
          <a:cs typeface="+mn-cs"/>
        </a:defRPr>
      </a:lvl6pPr>
      <a:lvl7pPr marL="2228850" indent="-171450" algn="l" defTabSz="685800">
        <a:spcBef>
          <a:spcPts val="0"/>
        </a:spcBef>
        <a:buFont typeface="Arial"/>
        <a:buChar char="•"/>
        <a:defRPr sz="1500">
          <a:solidFill>
            <a:schemeClr val="tx1"/>
          </a:solidFill>
          <a:latin typeface="+mn-lt"/>
          <a:ea typeface="+mn-ea"/>
          <a:cs typeface="+mn-cs"/>
        </a:defRPr>
      </a:lvl7pPr>
      <a:lvl8pPr marL="2571750" indent="-171450" algn="l" defTabSz="685800">
        <a:spcBef>
          <a:spcPts val="0"/>
        </a:spcBef>
        <a:buFont typeface="Arial"/>
        <a:buChar char="•"/>
        <a:defRPr sz="1500">
          <a:solidFill>
            <a:schemeClr val="tx1"/>
          </a:solidFill>
          <a:latin typeface="+mn-lt"/>
          <a:ea typeface="+mn-ea"/>
          <a:cs typeface="+mn-cs"/>
        </a:defRPr>
      </a:lvl8pPr>
      <a:lvl9pPr marL="2914650" indent="-171450" algn="l" defTabSz="685800">
        <a:spcBef>
          <a:spcPts val="0"/>
        </a:spcBef>
        <a:buFont typeface="Arial"/>
        <a:buChar char="•"/>
        <a:defRPr sz="1500">
          <a:solidFill>
            <a:schemeClr val="tx1"/>
          </a:solidFill>
          <a:latin typeface="+mn-lt"/>
          <a:ea typeface="+mn-ea"/>
          <a:cs typeface="+mn-cs"/>
        </a:defRPr>
      </a:lvl9pPr>
    </p:bodyStyle>
    <p:otherStyle>
      <a:defPPr>
        <a:defRPr lang="en-US"/>
      </a:defPPr>
      <a:lvl1pPr marL="0" algn="l" defTabSz="685800">
        <a:defRPr sz="1350">
          <a:solidFill>
            <a:schemeClr val="tx1"/>
          </a:solidFill>
          <a:latin typeface="+mn-lt"/>
          <a:ea typeface="+mn-ea"/>
          <a:cs typeface="+mn-cs"/>
        </a:defRPr>
      </a:lvl1pPr>
      <a:lvl2pPr marL="342900" algn="l" defTabSz="685800">
        <a:defRPr sz="1350">
          <a:solidFill>
            <a:schemeClr val="tx1"/>
          </a:solidFill>
          <a:latin typeface="+mn-lt"/>
          <a:ea typeface="+mn-ea"/>
          <a:cs typeface="+mn-cs"/>
        </a:defRPr>
      </a:lvl2pPr>
      <a:lvl3pPr marL="685800" algn="l" defTabSz="685800">
        <a:defRPr sz="1350">
          <a:solidFill>
            <a:schemeClr val="tx1"/>
          </a:solidFill>
          <a:latin typeface="+mn-lt"/>
          <a:ea typeface="+mn-ea"/>
          <a:cs typeface="+mn-cs"/>
        </a:defRPr>
      </a:lvl3pPr>
      <a:lvl4pPr marL="1028700" algn="l" defTabSz="685800">
        <a:defRPr sz="1350">
          <a:solidFill>
            <a:schemeClr val="tx1"/>
          </a:solidFill>
          <a:latin typeface="+mn-lt"/>
          <a:ea typeface="+mn-ea"/>
          <a:cs typeface="+mn-cs"/>
        </a:defRPr>
      </a:lvl4pPr>
      <a:lvl5pPr marL="1371600" algn="l" defTabSz="685800">
        <a:defRPr sz="1350">
          <a:solidFill>
            <a:schemeClr val="tx1"/>
          </a:solidFill>
          <a:latin typeface="+mn-lt"/>
          <a:ea typeface="+mn-ea"/>
          <a:cs typeface="+mn-cs"/>
        </a:defRPr>
      </a:lvl5pPr>
      <a:lvl6pPr marL="1714500" algn="l" defTabSz="685800">
        <a:defRPr sz="1350">
          <a:solidFill>
            <a:schemeClr val="tx1"/>
          </a:solidFill>
          <a:latin typeface="+mn-lt"/>
          <a:ea typeface="+mn-ea"/>
          <a:cs typeface="+mn-cs"/>
        </a:defRPr>
      </a:lvl6pPr>
      <a:lvl7pPr marL="2057400" algn="l" defTabSz="685800">
        <a:defRPr sz="1350">
          <a:solidFill>
            <a:schemeClr val="tx1"/>
          </a:solidFill>
          <a:latin typeface="+mn-lt"/>
          <a:ea typeface="+mn-ea"/>
          <a:cs typeface="+mn-cs"/>
        </a:defRPr>
      </a:lvl7pPr>
      <a:lvl8pPr marL="2400300" algn="l" defTabSz="685800">
        <a:defRPr sz="1350">
          <a:solidFill>
            <a:schemeClr val="tx1"/>
          </a:solidFill>
          <a:latin typeface="+mn-lt"/>
          <a:ea typeface="+mn-ea"/>
          <a:cs typeface="+mn-cs"/>
        </a:defRPr>
      </a:lvl8pPr>
      <a:lvl9pPr marL="2743200" algn="l" defTabSz="685800">
        <a:defRPr sz="135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407367" y="2074187"/>
            <a:ext cx="11648797" cy="620251"/>
          </a:xfrm>
        </p:spPr>
        <p:txBody>
          <a:bodyPr>
            <a:normAutofit fontScale="90000"/>
          </a:bodyPr>
          <a:lstStyle/>
          <a:p>
            <a:pPr>
              <a:defRPr/>
            </a:pPr>
            <a:r>
              <a:rPr lang="en-US" sz="3200" dirty="0"/>
              <a:t>Summary, WPTE and WPPWIE plans for W dust studies in 2024-2025</a:t>
            </a:r>
          </a:p>
        </p:txBody>
      </p:sp>
      <p:sp>
        <p:nvSpPr>
          <p:cNvPr id="3" name="Text Placeholder 2"/>
          <p:cNvSpPr>
            <a:spLocks noGrp="1"/>
          </p:cNvSpPr>
          <p:nvPr>
            <p:ph type="body" sz="quarter" idx="10"/>
          </p:nvPr>
        </p:nvSpPr>
        <p:spPr bwMode="auto"/>
        <p:txBody>
          <a:bodyPr/>
          <a:lstStyle/>
          <a:p>
            <a:pPr>
              <a:defRPr/>
            </a:pPr>
            <a:r>
              <a:rPr lang="en-GB" dirty="0"/>
              <a:t>Antti Hakola</a:t>
            </a:r>
            <a:endParaRPr dirty="0"/>
          </a:p>
        </p:txBody>
      </p:sp>
      <p:sp>
        <p:nvSpPr>
          <p:cNvPr id="4" name="Text Placeholder 3"/>
          <p:cNvSpPr>
            <a:spLocks noGrp="1"/>
          </p:cNvSpPr>
          <p:nvPr>
            <p:ph type="body" sz="quarter" idx="11"/>
          </p:nvPr>
        </p:nvSpPr>
        <p:spPr bwMode="auto">
          <a:xfrm>
            <a:off x="407367" y="4159259"/>
            <a:ext cx="11350623" cy="990299"/>
          </a:xfrm>
        </p:spPr>
        <p:txBody>
          <a:bodyPr>
            <a:normAutofit/>
          </a:bodyPr>
          <a:lstStyle/>
          <a:p>
            <a:pPr>
              <a:defRPr/>
            </a:pPr>
            <a:r>
              <a:rPr lang="en-GB" sz="1600" dirty="0"/>
              <a:t>On behalf of the WPTE and WPPWIE teams</a:t>
            </a:r>
            <a:endParaRPr sz="1600" dirty="0"/>
          </a:p>
        </p:txBody>
      </p:sp>
      <p:sp>
        <p:nvSpPr>
          <p:cNvPr id="6" name="Text Placeholder 2">
            <a:extLst>
              <a:ext uri="{FF2B5EF4-FFF2-40B4-BE49-F238E27FC236}">
                <a16:creationId xmlns:a16="http://schemas.microsoft.com/office/drawing/2014/main" id="{A17BFC62-E6B9-290F-4867-2D0577BC73BE}"/>
              </a:ext>
            </a:extLst>
          </p:cNvPr>
          <p:cNvSpPr txBox="1">
            <a:spLocks/>
          </p:cNvSpPr>
          <p:nvPr/>
        </p:nvSpPr>
        <p:spPr bwMode="auto">
          <a:xfrm>
            <a:off x="407367" y="2731740"/>
            <a:ext cx="9323043" cy="457848"/>
          </a:xfrm>
          <a:prstGeom prst="rect">
            <a:avLst/>
          </a:prstGeom>
        </p:spPr>
        <p:txBody>
          <a:bodyPr vert="horz" lIns="91440" tIns="45720" rIns="91440" bIns="45720" rtlCol="0">
            <a:normAutofit fontScale="77500" lnSpcReduction="20000"/>
          </a:bodyPr>
          <a:lstStyle>
            <a:lvl1pPr marL="0" indent="0" algn="l" defTabSz="685800">
              <a:spcBef>
                <a:spcPts val="0"/>
              </a:spcBef>
              <a:buFont typeface="Arial"/>
              <a:buNone/>
              <a:defRPr sz="2400" b="1">
                <a:solidFill>
                  <a:schemeClr val="tx1"/>
                </a:solidFill>
                <a:latin typeface="+mn-lt"/>
                <a:ea typeface="+mn-ea"/>
                <a:cs typeface="+mn-cs"/>
              </a:defRPr>
            </a:lvl1pPr>
            <a:lvl2pPr marL="342900" indent="0" algn="l" defTabSz="685800">
              <a:spcBef>
                <a:spcPts val="0"/>
              </a:spcBef>
              <a:buFont typeface="Arial"/>
              <a:buNone/>
              <a:defRPr sz="2100">
                <a:solidFill>
                  <a:schemeClr val="tx1"/>
                </a:solidFill>
                <a:latin typeface="+mn-lt"/>
                <a:ea typeface="+mn-ea"/>
                <a:cs typeface="+mn-cs"/>
              </a:defRPr>
            </a:lvl2pPr>
            <a:lvl3pPr marL="857250" indent="-171450" algn="l" defTabSz="685800">
              <a:spcBef>
                <a:spcPts val="0"/>
              </a:spcBef>
              <a:buFont typeface="Arial"/>
              <a:buChar char="•"/>
              <a:defRPr sz="1800">
                <a:solidFill>
                  <a:schemeClr val="tx1"/>
                </a:solidFill>
                <a:latin typeface="+mn-lt"/>
                <a:ea typeface="+mn-ea"/>
                <a:cs typeface="+mn-cs"/>
              </a:defRPr>
            </a:lvl3pPr>
            <a:lvl4pPr marL="1200150" indent="-171450" algn="l" defTabSz="685800">
              <a:spcBef>
                <a:spcPts val="0"/>
              </a:spcBef>
              <a:buFont typeface="Arial"/>
              <a:buChar char="–"/>
              <a:defRPr sz="1500">
                <a:solidFill>
                  <a:schemeClr val="tx1"/>
                </a:solidFill>
                <a:latin typeface="+mn-lt"/>
                <a:ea typeface="+mn-ea"/>
                <a:cs typeface="+mn-cs"/>
              </a:defRPr>
            </a:lvl4pPr>
            <a:lvl5pPr marL="1543050" indent="-171450" algn="l" defTabSz="685800">
              <a:spcBef>
                <a:spcPts val="0"/>
              </a:spcBef>
              <a:buFont typeface="Arial"/>
              <a:buChar char="»"/>
              <a:defRPr sz="1500">
                <a:solidFill>
                  <a:schemeClr val="tx1"/>
                </a:solidFill>
                <a:latin typeface="+mn-lt"/>
                <a:ea typeface="+mn-ea"/>
                <a:cs typeface="+mn-cs"/>
              </a:defRPr>
            </a:lvl5pPr>
            <a:lvl6pPr marL="1885950" indent="-171450" algn="l" defTabSz="685800">
              <a:spcBef>
                <a:spcPts val="0"/>
              </a:spcBef>
              <a:buFont typeface="Arial"/>
              <a:buChar char="•"/>
              <a:defRPr sz="1500">
                <a:solidFill>
                  <a:schemeClr val="tx1"/>
                </a:solidFill>
                <a:latin typeface="+mn-lt"/>
                <a:ea typeface="+mn-ea"/>
                <a:cs typeface="+mn-cs"/>
              </a:defRPr>
            </a:lvl6pPr>
            <a:lvl7pPr marL="2228850" indent="-171450" algn="l" defTabSz="685800">
              <a:spcBef>
                <a:spcPts val="0"/>
              </a:spcBef>
              <a:buFont typeface="Arial"/>
              <a:buChar char="•"/>
              <a:defRPr sz="1500">
                <a:solidFill>
                  <a:schemeClr val="tx1"/>
                </a:solidFill>
                <a:latin typeface="+mn-lt"/>
                <a:ea typeface="+mn-ea"/>
                <a:cs typeface="+mn-cs"/>
              </a:defRPr>
            </a:lvl7pPr>
            <a:lvl8pPr marL="2571750" indent="-171450" algn="l" defTabSz="685800">
              <a:spcBef>
                <a:spcPts val="0"/>
              </a:spcBef>
              <a:buFont typeface="Arial"/>
              <a:buChar char="•"/>
              <a:defRPr sz="1500">
                <a:solidFill>
                  <a:schemeClr val="tx1"/>
                </a:solidFill>
                <a:latin typeface="+mn-lt"/>
                <a:ea typeface="+mn-ea"/>
                <a:cs typeface="+mn-cs"/>
              </a:defRPr>
            </a:lvl8pPr>
            <a:lvl9pPr marL="2914650" indent="-171450" algn="l" defTabSz="685800">
              <a:spcBef>
                <a:spcPts val="0"/>
              </a:spcBef>
              <a:buFont typeface="Arial"/>
              <a:buChar char="•"/>
              <a:defRPr sz="1500">
                <a:solidFill>
                  <a:schemeClr val="tx1"/>
                </a:solidFill>
                <a:latin typeface="+mn-lt"/>
                <a:ea typeface="+mn-ea"/>
                <a:cs typeface="+mn-cs"/>
              </a:defRPr>
            </a:lvl9pPr>
          </a:lstStyle>
          <a:p>
            <a:pPr>
              <a:defRPr/>
            </a:pPr>
            <a:r>
              <a:rPr lang="en-US" dirty="0"/>
              <a:t>Joint WP TE and WP PWIE Technical Meeting on Plasma Wall Interactions in full W devices</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308CC7F0-57DD-FEF3-2F01-5473A4B542E7}"/>
              </a:ext>
            </a:extLst>
          </p:cNvPr>
          <p:cNvSpPr>
            <a:spLocks noGrp="1"/>
          </p:cNvSpPr>
          <p:nvPr>
            <p:ph type="ftr" sz="quarter" idx="11"/>
          </p:nvPr>
        </p:nvSpPr>
        <p:spPr/>
        <p:txBody>
          <a:bodyPr/>
          <a:lstStyle/>
          <a:p>
            <a:pPr>
              <a:defRPr/>
            </a:pPr>
            <a:r>
              <a:rPr lang="en-GB">
                <a:solidFill>
                  <a:prstClr val="white"/>
                </a:solidFill>
              </a:rPr>
              <a:t>A. Hakola| WPTE-WPPWIE technical meeting | 19 September 2024</a:t>
            </a:r>
            <a:endParaRPr lang="en-GB" dirty="0"/>
          </a:p>
        </p:txBody>
      </p:sp>
      <p:sp>
        <p:nvSpPr>
          <p:cNvPr id="4" name="Slide Number Placeholder 3">
            <a:extLst>
              <a:ext uri="{FF2B5EF4-FFF2-40B4-BE49-F238E27FC236}">
                <a16:creationId xmlns:a16="http://schemas.microsoft.com/office/drawing/2014/main" id="{C45B71B4-D94D-07F4-3FEF-D5F79EDC0A28}"/>
              </a:ext>
            </a:extLst>
          </p:cNvPr>
          <p:cNvSpPr>
            <a:spLocks noGrp="1"/>
          </p:cNvSpPr>
          <p:nvPr>
            <p:ph type="sldNum" sz="quarter" idx="12"/>
          </p:nvPr>
        </p:nvSpPr>
        <p:spPr/>
        <p:txBody>
          <a:bodyPr/>
          <a:lstStyle/>
          <a:p>
            <a:pPr>
              <a:defRPr/>
            </a:pPr>
            <a:fld id="{6A6D9FA1-99C7-4910-8E32-B85D378B0060}" type="slidenum">
              <a:rPr lang="en-GB" smtClean="0">
                <a:solidFill>
                  <a:prstClr val="white"/>
                </a:solidFill>
              </a:rPr>
              <a:t>2</a:t>
            </a:fld>
            <a:endParaRPr lang="en-GB">
              <a:solidFill>
                <a:prstClr val="white"/>
              </a:solidFill>
            </a:endParaRPr>
          </a:p>
        </p:txBody>
      </p:sp>
      <p:sp>
        <p:nvSpPr>
          <p:cNvPr id="5" name="Titre 1">
            <a:extLst>
              <a:ext uri="{FF2B5EF4-FFF2-40B4-BE49-F238E27FC236}">
                <a16:creationId xmlns:a16="http://schemas.microsoft.com/office/drawing/2014/main" id="{AA99FE50-DD69-BE10-BA09-A8741D6C0FE3}"/>
              </a:ext>
            </a:extLst>
          </p:cNvPr>
          <p:cNvSpPr>
            <a:spLocks noGrp="1"/>
          </p:cNvSpPr>
          <p:nvPr>
            <p:ph type="title"/>
          </p:nvPr>
        </p:nvSpPr>
        <p:spPr>
          <a:xfrm>
            <a:off x="983432" y="192515"/>
            <a:ext cx="9451776" cy="457200"/>
          </a:xfrm>
        </p:spPr>
        <p:txBody>
          <a:bodyPr/>
          <a:lstStyle/>
          <a:p>
            <a:r>
              <a:rPr lang="fr-FR" dirty="0" err="1"/>
              <a:t>Summary</a:t>
            </a:r>
            <a:r>
              <a:rPr lang="fr-FR" dirty="0"/>
              <a:t> of the </a:t>
            </a:r>
            <a:r>
              <a:rPr lang="fr-FR" dirty="0" err="1"/>
              <a:t>dust</a:t>
            </a:r>
            <a:r>
              <a:rPr lang="fr-FR" dirty="0"/>
              <a:t> session</a:t>
            </a:r>
          </a:p>
        </p:txBody>
      </p:sp>
      <p:sp>
        <p:nvSpPr>
          <p:cNvPr id="6" name="TextBox 5">
            <a:extLst>
              <a:ext uri="{FF2B5EF4-FFF2-40B4-BE49-F238E27FC236}">
                <a16:creationId xmlns:a16="http://schemas.microsoft.com/office/drawing/2014/main" id="{B6B2B875-1CED-6C58-1161-565E6379287D}"/>
              </a:ext>
            </a:extLst>
          </p:cNvPr>
          <p:cNvSpPr txBox="1"/>
          <p:nvPr/>
        </p:nvSpPr>
        <p:spPr bwMode="auto">
          <a:xfrm>
            <a:off x="400878" y="694254"/>
            <a:ext cx="11390244" cy="5816977"/>
          </a:xfrm>
          <a:prstGeom prst="rect">
            <a:avLst/>
          </a:prstGeom>
          <a:noFill/>
        </p:spPr>
        <p:txBody>
          <a:bodyPr wrap="square" rtlCol="0">
            <a:spAutoFit/>
          </a:bodyPr>
          <a:lstStyle/>
          <a:p>
            <a:pPr marL="285750" indent="-285750">
              <a:buFont typeface="Arial" panose="020B0604020202020204" pitchFamily="34" charset="0"/>
              <a:buChar char="•"/>
            </a:pPr>
            <a:r>
              <a:rPr lang="fi-FI" dirty="0" err="1"/>
              <a:t>Dust</a:t>
            </a:r>
            <a:r>
              <a:rPr lang="fi-FI" dirty="0"/>
              <a:t> </a:t>
            </a:r>
            <a:r>
              <a:rPr lang="fi-FI" dirty="0" err="1"/>
              <a:t>studies</a:t>
            </a:r>
            <a:r>
              <a:rPr lang="fi-FI" dirty="0"/>
              <a:t> on WPTE </a:t>
            </a:r>
            <a:r>
              <a:rPr lang="fi-FI" dirty="0" err="1"/>
              <a:t>devices</a:t>
            </a:r>
            <a:r>
              <a:rPr lang="fi-FI" dirty="0"/>
              <a:t>: </a:t>
            </a:r>
            <a:r>
              <a:rPr lang="fi-FI" dirty="0" err="1"/>
              <a:t>lots</a:t>
            </a:r>
            <a:r>
              <a:rPr lang="fi-FI" dirty="0"/>
              <a:t> of data and </a:t>
            </a:r>
            <a:r>
              <a:rPr lang="fi-FI" dirty="0" err="1"/>
              <a:t>samples</a:t>
            </a:r>
            <a:r>
              <a:rPr lang="fi-FI" dirty="0"/>
              <a:t> </a:t>
            </a:r>
            <a:r>
              <a:rPr lang="fi-FI" dirty="0" err="1"/>
              <a:t>available</a:t>
            </a:r>
            <a:r>
              <a:rPr lang="fi-FI" dirty="0"/>
              <a:t> </a:t>
            </a:r>
            <a:r>
              <a:rPr lang="fi-FI" dirty="0" err="1"/>
              <a:t>from</a:t>
            </a:r>
            <a:r>
              <a:rPr lang="fi-FI" dirty="0"/>
              <a:t> </a:t>
            </a:r>
            <a:r>
              <a:rPr lang="fi-FI" dirty="0" err="1"/>
              <a:t>several</a:t>
            </a:r>
            <a:r>
              <a:rPr lang="fi-FI" dirty="0"/>
              <a:t> </a:t>
            </a:r>
            <a:r>
              <a:rPr lang="fi-FI" dirty="0" err="1"/>
              <a:t>campaigns</a:t>
            </a:r>
            <a:r>
              <a:rPr lang="fi-FI" dirty="0"/>
              <a:t> – </a:t>
            </a:r>
            <a:r>
              <a:rPr lang="fi-FI" dirty="0" err="1"/>
              <a:t>where</a:t>
            </a:r>
            <a:r>
              <a:rPr lang="fi-FI" dirty="0"/>
              <a:t> to </a:t>
            </a:r>
            <a:r>
              <a:rPr lang="fi-FI" dirty="0" err="1"/>
              <a:t>put</a:t>
            </a:r>
            <a:r>
              <a:rPr lang="fi-FI" dirty="0"/>
              <a:t> </a:t>
            </a:r>
            <a:r>
              <a:rPr lang="fi-FI" dirty="0" err="1"/>
              <a:t>the</a:t>
            </a:r>
            <a:r>
              <a:rPr lang="fi-FI" dirty="0"/>
              <a:t> </a:t>
            </a:r>
            <a:r>
              <a:rPr lang="fi-FI" dirty="0" err="1"/>
              <a:t>focus</a:t>
            </a:r>
            <a:r>
              <a:rPr lang="fi-FI" dirty="0"/>
              <a:t>?</a:t>
            </a:r>
          </a:p>
          <a:p>
            <a:pPr marL="742950" lvl="1" indent="-285750">
              <a:buFont typeface="Wingdings" panose="05000000000000000000" pitchFamily="2" charset="2"/>
              <a:buChar char="ü"/>
            </a:pPr>
            <a:r>
              <a:rPr lang="fi-FI" sz="1600" dirty="0"/>
              <a:t>AUG – </a:t>
            </a:r>
            <a:r>
              <a:rPr lang="fi-FI" sz="1600" dirty="0" err="1"/>
              <a:t>dust</a:t>
            </a:r>
            <a:r>
              <a:rPr lang="fi-FI" sz="1600" dirty="0"/>
              <a:t> </a:t>
            </a:r>
            <a:r>
              <a:rPr lang="fi-FI" sz="1600" dirty="0" err="1"/>
              <a:t>collectors</a:t>
            </a:r>
            <a:r>
              <a:rPr lang="fi-FI" sz="1600" dirty="0"/>
              <a:t> and </a:t>
            </a:r>
            <a:r>
              <a:rPr lang="fi-FI" sz="1600" dirty="0" err="1"/>
              <a:t>dust</a:t>
            </a:r>
            <a:r>
              <a:rPr lang="fi-FI" sz="1600" dirty="0"/>
              <a:t> </a:t>
            </a:r>
            <a:r>
              <a:rPr lang="fi-FI" sz="1600" dirty="0" err="1"/>
              <a:t>particles</a:t>
            </a:r>
            <a:r>
              <a:rPr lang="fi-FI" sz="1600" dirty="0"/>
              <a:t> </a:t>
            </a:r>
            <a:r>
              <a:rPr lang="fi-FI" sz="1600" dirty="0" err="1"/>
              <a:t>analysed</a:t>
            </a:r>
            <a:r>
              <a:rPr lang="fi-FI" sz="1600" dirty="0"/>
              <a:t> </a:t>
            </a:r>
            <a:r>
              <a:rPr lang="fi-FI" sz="1600" dirty="0" err="1"/>
              <a:t>extensively</a:t>
            </a:r>
            <a:r>
              <a:rPr lang="fi-FI" sz="1600" dirty="0"/>
              <a:t> and lab </a:t>
            </a:r>
            <a:r>
              <a:rPr lang="fi-FI" sz="1600" dirty="0" err="1"/>
              <a:t>investigations</a:t>
            </a:r>
            <a:r>
              <a:rPr lang="fi-FI" sz="1600" dirty="0"/>
              <a:t> made </a:t>
            </a:r>
            <a:r>
              <a:rPr lang="fi-FI" sz="1600" dirty="0">
                <a:sym typeface="Wingdings" panose="05000000000000000000" pitchFamily="2" charset="2"/>
              </a:rPr>
              <a:t> </a:t>
            </a:r>
            <a:r>
              <a:rPr lang="fi-FI" sz="1600" u="sng" dirty="0">
                <a:sym typeface="Wingdings" panose="05000000000000000000" pitchFamily="2" charset="2"/>
              </a:rPr>
              <a:t>Open </a:t>
            </a:r>
            <a:r>
              <a:rPr lang="fi-FI" sz="1600" u="sng" dirty="0" err="1">
                <a:sym typeface="Wingdings" panose="05000000000000000000" pitchFamily="2" charset="2"/>
              </a:rPr>
              <a:t>questions</a:t>
            </a:r>
            <a:r>
              <a:rPr lang="fi-FI" sz="1600" dirty="0">
                <a:sym typeface="Wingdings" panose="05000000000000000000" pitchFamily="2" charset="2"/>
              </a:rPr>
              <a:t>: </a:t>
            </a:r>
            <a:r>
              <a:rPr lang="fi-FI" sz="1600" b="1" dirty="0" err="1">
                <a:sym typeface="Wingdings" panose="05000000000000000000" pitchFamily="2" charset="2"/>
              </a:rPr>
              <a:t>Do</a:t>
            </a:r>
            <a:r>
              <a:rPr lang="fi-FI" sz="1600" b="1" dirty="0">
                <a:sym typeface="Wingdings" panose="05000000000000000000" pitchFamily="2" charset="2"/>
              </a:rPr>
              <a:t> </a:t>
            </a:r>
            <a:r>
              <a:rPr lang="fi-FI" sz="1600" b="1" dirty="0" err="1">
                <a:sym typeface="Wingdings" panose="05000000000000000000" pitchFamily="2" charset="2"/>
              </a:rPr>
              <a:t>we</a:t>
            </a:r>
            <a:r>
              <a:rPr lang="fi-FI" sz="1600" b="1" dirty="0">
                <a:sym typeface="Wingdings" panose="05000000000000000000" pitchFamily="2" charset="2"/>
              </a:rPr>
              <a:t> </a:t>
            </a:r>
            <a:r>
              <a:rPr lang="fi-FI" sz="1600" b="1" dirty="0" err="1">
                <a:sym typeface="Wingdings" panose="05000000000000000000" pitchFamily="2" charset="2"/>
              </a:rPr>
              <a:t>catch</a:t>
            </a:r>
            <a:r>
              <a:rPr lang="fi-FI" sz="1600" b="1" dirty="0">
                <a:sym typeface="Wingdings" panose="05000000000000000000" pitchFamily="2" charset="2"/>
              </a:rPr>
              <a:t> </a:t>
            </a:r>
            <a:r>
              <a:rPr lang="fi-FI" sz="1600" b="1" dirty="0" err="1">
                <a:sym typeface="Wingdings" panose="05000000000000000000" pitchFamily="2" charset="2"/>
              </a:rPr>
              <a:t>all</a:t>
            </a:r>
            <a:r>
              <a:rPr lang="fi-FI" sz="1600" b="1" dirty="0">
                <a:sym typeface="Wingdings" panose="05000000000000000000" pitchFamily="2" charset="2"/>
              </a:rPr>
              <a:t> </a:t>
            </a:r>
            <a:r>
              <a:rPr lang="fi-FI" sz="1600" b="1" dirty="0" err="1">
                <a:sym typeface="Wingdings" panose="05000000000000000000" pitchFamily="2" charset="2"/>
              </a:rPr>
              <a:t>the</a:t>
            </a:r>
            <a:r>
              <a:rPr lang="fi-FI" sz="1600" b="1" dirty="0">
                <a:sym typeface="Wingdings" panose="05000000000000000000" pitchFamily="2" charset="2"/>
              </a:rPr>
              <a:t> </a:t>
            </a:r>
            <a:r>
              <a:rPr lang="fi-FI" sz="1600" b="1" dirty="0" err="1">
                <a:sym typeface="Wingdings" panose="05000000000000000000" pitchFamily="2" charset="2"/>
              </a:rPr>
              <a:t>underlying</a:t>
            </a:r>
            <a:r>
              <a:rPr lang="fi-FI" sz="1600" b="1" dirty="0">
                <a:sym typeface="Wingdings" panose="05000000000000000000" pitchFamily="2" charset="2"/>
              </a:rPr>
              <a:t> </a:t>
            </a:r>
            <a:r>
              <a:rPr lang="fi-FI" sz="1600" b="1" dirty="0" err="1">
                <a:sym typeface="Wingdings" panose="05000000000000000000" pitchFamily="2" charset="2"/>
              </a:rPr>
              <a:t>physics</a:t>
            </a:r>
            <a:r>
              <a:rPr lang="fi-FI" sz="1600" b="1" dirty="0">
                <a:sym typeface="Wingdings" panose="05000000000000000000" pitchFamily="2" charset="2"/>
              </a:rPr>
              <a:t>?</a:t>
            </a:r>
            <a:r>
              <a:rPr lang="fi-FI" sz="1600" dirty="0">
                <a:sym typeface="Wingdings" panose="05000000000000000000" pitchFamily="2" charset="2"/>
              </a:rPr>
              <a:t> Can </a:t>
            </a:r>
            <a:r>
              <a:rPr lang="fi-FI" sz="1600" dirty="0" err="1">
                <a:sym typeface="Wingdings" panose="05000000000000000000" pitchFamily="2" charset="2"/>
              </a:rPr>
              <a:t>all</a:t>
            </a:r>
            <a:r>
              <a:rPr lang="fi-FI" sz="1600" dirty="0">
                <a:sym typeface="Wingdings" panose="05000000000000000000" pitchFamily="2" charset="2"/>
              </a:rPr>
              <a:t> </a:t>
            </a:r>
            <a:r>
              <a:rPr lang="fi-FI" sz="1600" dirty="0" err="1">
                <a:sym typeface="Wingdings" panose="05000000000000000000" pitchFamily="2" charset="2"/>
              </a:rPr>
              <a:t>the</a:t>
            </a:r>
            <a:r>
              <a:rPr lang="fi-FI" sz="1600" dirty="0">
                <a:sym typeface="Wingdings" panose="05000000000000000000" pitchFamily="2" charset="2"/>
              </a:rPr>
              <a:t> </a:t>
            </a:r>
            <a:r>
              <a:rPr lang="fi-FI" sz="1600" dirty="0" err="1">
                <a:sym typeface="Wingdings" panose="05000000000000000000" pitchFamily="2" charset="2"/>
              </a:rPr>
              <a:t>estimated</a:t>
            </a:r>
            <a:r>
              <a:rPr lang="fi-FI" sz="1600" dirty="0">
                <a:sym typeface="Wingdings" panose="05000000000000000000" pitchFamily="2" charset="2"/>
              </a:rPr>
              <a:t> </a:t>
            </a:r>
            <a:r>
              <a:rPr lang="fi-FI" sz="1600" dirty="0" err="1">
                <a:sym typeface="Wingdings" panose="05000000000000000000" pitchFamily="2" charset="2"/>
              </a:rPr>
              <a:t>mass</a:t>
            </a:r>
            <a:r>
              <a:rPr lang="fi-FI" sz="1600" dirty="0">
                <a:sym typeface="Wingdings" panose="05000000000000000000" pitchFamily="2" charset="2"/>
              </a:rPr>
              <a:t> </a:t>
            </a:r>
            <a:r>
              <a:rPr lang="fi-FI" sz="1600" dirty="0" err="1">
                <a:sym typeface="Wingdings" panose="05000000000000000000" pitchFamily="2" charset="2"/>
              </a:rPr>
              <a:t>be</a:t>
            </a:r>
            <a:r>
              <a:rPr lang="fi-FI" sz="1600" dirty="0">
                <a:sym typeface="Wingdings" panose="05000000000000000000" pitchFamily="2" charset="2"/>
              </a:rPr>
              <a:t> </a:t>
            </a:r>
            <a:r>
              <a:rPr lang="fi-FI" sz="1600" dirty="0" err="1">
                <a:sym typeface="Wingdings" panose="05000000000000000000" pitchFamily="2" charset="2"/>
              </a:rPr>
              <a:t>collected</a:t>
            </a:r>
            <a:r>
              <a:rPr lang="fi-FI" sz="1600" dirty="0">
                <a:sym typeface="Wingdings" panose="05000000000000000000" pitchFamily="2" charset="2"/>
              </a:rPr>
              <a:t>? </a:t>
            </a:r>
            <a:r>
              <a:rPr lang="fi-FI" sz="1600" dirty="0" err="1">
                <a:sym typeface="Wingdings" panose="05000000000000000000" pitchFamily="2" charset="2"/>
              </a:rPr>
              <a:t>Extrapolation</a:t>
            </a:r>
            <a:r>
              <a:rPr lang="fi-FI" sz="1600" dirty="0">
                <a:sym typeface="Wingdings" panose="05000000000000000000" pitchFamily="2" charset="2"/>
              </a:rPr>
              <a:t> to ITER? Is </a:t>
            </a:r>
            <a:r>
              <a:rPr lang="fi-FI" sz="1600" dirty="0" err="1">
                <a:sym typeface="Wingdings" panose="05000000000000000000" pitchFamily="2" charset="2"/>
              </a:rPr>
              <a:t>arcing</a:t>
            </a:r>
            <a:r>
              <a:rPr lang="fi-FI" sz="1600" dirty="0">
                <a:sym typeface="Wingdings" panose="05000000000000000000" pitchFamily="2" charset="2"/>
              </a:rPr>
              <a:t> </a:t>
            </a:r>
            <a:r>
              <a:rPr lang="fi-FI" sz="1600" dirty="0" err="1">
                <a:sym typeface="Wingdings" panose="05000000000000000000" pitchFamily="2" charset="2"/>
              </a:rPr>
              <a:t>the</a:t>
            </a:r>
            <a:r>
              <a:rPr lang="fi-FI" sz="1600" dirty="0">
                <a:sym typeface="Wingdings" panose="05000000000000000000" pitchFamily="2" charset="2"/>
              </a:rPr>
              <a:t> </a:t>
            </a:r>
            <a:r>
              <a:rPr lang="fi-FI" sz="1600" dirty="0" err="1">
                <a:sym typeface="Wingdings" panose="05000000000000000000" pitchFamily="2" charset="2"/>
              </a:rPr>
              <a:t>most</a:t>
            </a:r>
            <a:r>
              <a:rPr lang="fi-FI" sz="1600" dirty="0">
                <a:sym typeface="Wingdings" panose="05000000000000000000" pitchFamily="2" charset="2"/>
              </a:rPr>
              <a:t> </a:t>
            </a:r>
            <a:r>
              <a:rPr lang="fi-FI" sz="1600" dirty="0" err="1">
                <a:sym typeface="Wingdings" panose="05000000000000000000" pitchFamily="2" charset="2"/>
              </a:rPr>
              <a:t>important</a:t>
            </a:r>
            <a:r>
              <a:rPr lang="fi-FI" sz="1600" dirty="0">
                <a:sym typeface="Wingdings" panose="05000000000000000000" pitchFamily="2" charset="2"/>
              </a:rPr>
              <a:t> </a:t>
            </a:r>
            <a:r>
              <a:rPr lang="fi-FI" sz="1600" dirty="0" err="1">
                <a:sym typeface="Wingdings" panose="05000000000000000000" pitchFamily="2" charset="2"/>
              </a:rPr>
              <a:t>mechanism</a:t>
            </a:r>
            <a:r>
              <a:rPr lang="fi-FI" sz="1600" dirty="0">
                <a:sym typeface="Wingdings" panose="05000000000000000000" pitchFamily="2" charset="2"/>
              </a:rPr>
              <a:t> for </a:t>
            </a:r>
            <a:r>
              <a:rPr lang="fi-FI" sz="1600" dirty="0" err="1">
                <a:sym typeface="Wingdings" panose="05000000000000000000" pitchFamily="2" charset="2"/>
              </a:rPr>
              <a:t>dust</a:t>
            </a:r>
            <a:r>
              <a:rPr lang="fi-FI" sz="1600" dirty="0">
                <a:sym typeface="Wingdings" panose="05000000000000000000" pitchFamily="2" charset="2"/>
              </a:rPr>
              <a:t> </a:t>
            </a:r>
            <a:r>
              <a:rPr lang="fi-FI" sz="1600" dirty="0" err="1">
                <a:sym typeface="Wingdings" panose="05000000000000000000" pitchFamily="2" charset="2"/>
              </a:rPr>
              <a:t>production</a:t>
            </a:r>
            <a:r>
              <a:rPr lang="fi-FI" sz="1600" dirty="0">
                <a:sym typeface="Wingdings" panose="05000000000000000000" pitchFamily="2" charset="2"/>
              </a:rPr>
              <a:t> </a:t>
            </a:r>
            <a:r>
              <a:rPr lang="fi-FI" sz="1600" dirty="0" err="1">
                <a:sym typeface="Wingdings" panose="05000000000000000000" pitchFamily="2" charset="2"/>
              </a:rPr>
              <a:t>also</a:t>
            </a:r>
            <a:r>
              <a:rPr lang="fi-FI" sz="1600" dirty="0">
                <a:sym typeface="Wingdings" panose="05000000000000000000" pitchFamily="2" charset="2"/>
              </a:rPr>
              <a:t> in ITER?</a:t>
            </a:r>
            <a:endParaRPr lang="fi-FI" sz="1600" dirty="0"/>
          </a:p>
          <a:p>
            <a:pPr marL="742950" lvl="1" indent="-285750">
              <a:buFont typeface="Wingdings" panose="05000000000000000000" pitchFamily="2" charset="2"/>
              <a:buChar char="ü"/>
            </a:pPr>
            <a:r>
              <a:rPr lang="fi-FI" sz="1600" dirty="0"/>
              <a:t>WEST – </a:t>
            </a:r>
            <a:r>
              <a:rPr lang="fi-FI" sz="1600" dirty="0" err="1"/>
              <a:t>extensive</a:t>
            </a:r>
            <a:r>
              <a:rPr lang="fi-FI" sz="1600" dirty="0"/>
              <a:t> </a:t>
            </a:r>
            <a:r>
              <a:rPr lang="fi-FI" sz="1600" dirty="0" err="1"/>
              <a:t>dust</a:t>
            </a:r>
            <a:r>
              <a:rPr lang="fi-FI" sz="1600" dirty="0"/>
              <a:t> </a:t>
            </a:r>
            <a:r>
              <a:rPr lang="fi-FI" sz="1600" dirty="0" err="1"/>
              <a:t>collection</a:t>
            </a:r>
            <a:r>
              <a:rPr lang="fi-FI" sz="1600" dirty="0"/>
              <a:t> and </a:t>
            </a:r>
            <a:r>
              <a:rPr lang="fi-FI" sz="1600" dirty="0" err="1"/>
              <a:t>microscopy</a:t>
            </a:r>
            <a:r>
              <a:rPr lang="fi-FI" sz="1600" dirty="0"/>
              <a:t> </a:t>
            </a:r>
            <a:r>
              <a:rPr lang="fi-FI" sz="1600" dirty="0" err="1"/>
              <a:t>studies</a:t>
            </a:r>
            <a:r>
              <a:rPr lang="fi-FI" sz="1600" dirty="0"/>
              <a:t> </a:t>
            </a:r>
            <a:r>
              <a:rPr lang="fi-FI" sz="1600" dirty="0" err="1"/>
              <a:t>performed</a:t>
            </a:r>
            <a:r>
              <a:rPr lang="fi-FI" sz="1600" dirty="0"/>
              <a:t> </a:t>
            </a:r>
            <a:r>
              <a:rPr lang="fi-FI" sz="1600" dirty="0" err="1"/>
              <a:t>but</a:t>
            </a:r>
            <a:r>
              <a:rPr lang="fi-FI" sz="1600" dirty="0"/>
              <a:t> </a:t>
            </a:r>
            <a:r>
              <a:rPr lang="fi-FI" sz="1600" dirty="0" err="1"/>
              <a:t>quantitative</a:t>
            </a:r>
            <a:r>
              <a:rPr lang="fi-FI" sz="1600" dirty="0"/>
              <a:t> </a:t>
            </a:r>
            <a:r>
              <a:rPr lang="fi-FI" sz="1600" dirty="0" err="1"/>
              <a:t>analyses</a:t>
            </a:r>
            <a:r>
              <a:rPr lang="fi-FI" sz="1600" dirty="0"/>
              <a:t> </a:t>
            </a:r>
            <a:r>
              <a:rPr lang="fi-FI" sz="1600" dirty="0" err="1"/>
              <a:t>largely</a:t>
            </a:r>
            <a:r>
              <a:rPr lang="fi-FI" sz="1600" dirty="0"/>
              <a:t> </a:t>
            </a:r>
            <a:r>
              <a:rPr lang="fi-FI" sz="1600" dirty="0" err="1"/>
              <a:t>pending</a:t>
            </a:r>
            <a:r>
              <a:rPr lang="fi-FI" sz="1600" dirty="0"/>
              <a:t> </a:t>
            </a:r>
            <a:r>
              <a:rPr lang="fi-FI" sz="1600" dirty="0">
                <a:sym typeface="Wingdings" panose="05000000000000000000" pitchFamily="2" charset="2"/>
              </a:rPr>
              <a:t> </a:t>
            </a:r>
            <a:r>
              <a:rPr lang="fi-FI" sz="1600" u="sng" dirty="0">
                <a:sym typeface="Wingdings" panose="05000000000000000000" pitchFamily="2" charset="2"/>
              </a:rPr>
              <a:t>Open </a:t>
            </a:r>
            <a:r>
              <a:rPr lang="fi-FI" sz="1600" u="sng" dirty="0" err="1">
                <a:sym typeface="Wingdings" panose="05000000000000000000" pitchFamily="2" charset="2"/>
              </a:rPr>
              <a:t>questions</a:t>
            </a:r>
            <a:r>
              <a:rPr lang="fi-FI" sz="1600" dirty="0">
                <a:sym typeface="Wingdings" panose="05000000000000000000" pitchFamily="2" charset="2"/>
              </a:rPr>
              <a:t>: </a:t>
            </a:r>
            <a:r>
              <a:rPr lang="fi-FI" sz="1600" b="1" dirty="0" err="1">
                <a:sym typeface="Wingdings" panose="05000000000000000000" pitchFamily="2" charset="2"/>
              </a:rPr>
              <a:t>link</a:t>
            </a:r>
            <a:r>
              <a:rPr lang="fi-FI" sz="1600" b="1" dirty="0">
                <a:sym typeface="Wingdings" panose="05000000000000000000" pitchFamily="2" charset="2"/>
              </a:rPr>
              <a:t> to WEST </a:t>
            </a:r>
            <a:r>
              <a:rPr lang="fi-FI" sz="1600" b="1" dirty="0" err="1">
                <a:sym typeface="Wingdings" panose="05000000000000000000" pitchFamily="2" charset="2"/>
              </a:rPr>
              <a:t>operations</a:t>
            </a:r>
            <a:r>
              <a:rPr lang="fi-FI" sz="1600" b="1" dirty="0">
                <a:sym typeface="Wingdings" panose="05000000000000000000" pitchFamily="2" charset="2"/>
              </a:rPr>
              <a:t> </a:t>
            </a:r>
            <a:r>
              <a:rPr lang="fi-FI" sz="1600" dirty="0">
                <a:sym typeface="Wingdings" panose="05000000000000000000" pitchFamily="2" charset="2"/>
              </a:rPr>
              <a:t>(</a:t>
            </a:r>
            <a:r>
              <a:rPr lang="fi-FI" sz="1600" dirty="0" err="1">
                <a:sym typeface="Wingdings" panose="05000000000000000000" pitchFamily="2" charset="2"/>
              </a:rPr>
              <a:t>origin</a:t>
            </a:r>
            <a:r>
              <a:rPr lang="fi-FI" sz="1600" dirty="0">
                <a:sym typeface="Wingdings" panose="05000000000000000000" pitchFamily="2" charset="2"/>
              </a:rPr>
              <a:t> of </a:t>
            </a:r>
            <a:r>
              <a:rPr lang="fi-FI" sz="1600" dirty="0" err="1">
                <a:sym typeface="Wingdings" panose="05000000000000000000" pitchFamily="2" charset="2"/>
              </a:rPr>
              <a:t>dust</a:t>
            </a:r>
            <a:r>
              <a:rPr lang="fi-FI" sz="1600" dirty="0">
                <a:sym typeface="Wingdings" panose="05000000000000000000" pitchFamily="2" charset="2"/>
              </a:rPr>
              <a:t>)? </a:t>
            </a:r>
            <a:r>
              <a:rPr lang="fi-FI" sz="1600" dirty="0" err="1">
                <a:sym typeface="Wingdings" panose="05000000000000000000" pitchFamily="2" charset="2"/>
              </a:rPr>
              <a:t>Testing</a:t>
            </a:r>
            <a:r>
              <a:rPr lang="fi-FI" sz="1600" dirty="0">
                <a:sym typeface="Wingdings" panose="05000000000000000000" pitchFamily="2" charset="2"/>
              </a:rPr>
              <a:t> ITER </a:t>
            </a:r>
            <a:r>
              <a:rPr lang="fi-FI" sz="1600" dirty="0" err="1">
                <a:sym typeface="Wingdings" panose="05000000000000000000" pitchFamily="2" charset="2"/>
              </a:rPr>
              <a:t>electrostatic</a:t>
            </a:r>
            <a:r>
              <a:rPr lang="fi-FI" sz="1600" dirty="0">
                <a:sym typeface="Wingdings" panose="05000000000000000000" pitchFamily="2" charset="2"/>
              </a:rPr>
              <a:t> </a:t>
            </a:r>
            <a:r>
              <a:rPr lang="fi-FI" sz="1600" dirty="0" err="1">
                <a:sym typeface="Wingdings" panose="05000000000000000000" pitchFamily="2" charset="2"/>
              </a:rPr>
              <a:t>collector</a:t>
            </a:r>
            <a:r>
              <a:rPr lang="fi-FI" sz="1600" dirty="0">
                <a:sym typeface="Wingdings" panose="05000000000000000000" pitchFamily="2" charset="2"/>
              </a:rPr>
              <a:t> for B </a:t>
            </a:r>
            <a:r>
              <a:rPr lang="fi-FI" sz="1600" dirty="0" err="1">
                <a:sym typeface="Wingdings" panose="05000000000000000000" pitchFamily="2" charset="2"/>
              </a:rPr>
              <a:t>dust</a:t>
            </a:r>
            <a:r>
              <a:rPr lang="fi-FI" sz="1600" dirty="0">
                <a:sym typeface="Wingdings" panose="05000000000000000000" pitchFamily="2" charset="2"/>
              </a:rPr>
              <a:t> in WEST?</a:t>
            </a:r>
          </a:p>
          <a:p>
            <a:pPr marL="742950" lvl="1" indent="-285750">
              <a:buFont typeface="Wingdings" panose="05000000000000000000" pitchFamily="2" charset="2"/>
              <a:buChar char="ü"/>
            </a:pPr>
            <a:r>
              <a:rPr lang="fi-FI" sz="1600" dirty="0">
                <a:sym typeface="Wingdings" panose="05000000000000000000" pitchFamily="2" charset="2"/>
              </a:rPr>
              <a:t>JET – </a:t>
            </a:r>
            <a:r>
              <a:rPr lang="fi-FI" sz="1600" dirty="0" err="1">
                <a:sym typeface="Wingdings" panose="05000000000000000000" pitchFamily="2" charset="2"/>
              </a:rPr>
              <a:t>dust</a:t>
            </a:r>
            <a:r>
              <a:rPr lang="fi-FI" sz="1600" dirty="0">
                <a:sym typeface="Wingdings" panose="05000000000000000000" pitchFamily="2" charset="2"/>
              </a:rPr>
              <a:t> </a:t>
            </a:r>
            <a:r>
              <a:rPr lang="fi-FI" sz="1600" dirty="0" err="1">
                <a:sym typeface="Wingdings" panose="05000000000000000000" pitchFamily="2" charset="2"/>
              </a:rPr>
              <a:t>collected</a:t>
            </a:r>
            <a:r>
              <a:rPr lang="fi-FI" sz="1600" dirty="0">
                <a:sym typeface="Wingdings" panose="05000000000000000000" pitchFamily="2" charset="2"/>
              </a:rPr>
              <a:t> </a:t>
            </a:r>
            <a:r>
              <a:rPr lang="fi-FI" sz="1600" dirty="0" err="1">
                <a:sym typeface="Wingdings" panose="05000000000000000000" pitchFamily="2" charset="2"/>
              </a:rPr>
              <a:t>over</a:t>
            </a:r>
            <a:r>
              <a:rPr lang="fi-FI" sz="1600" dirty="0">
                <a:sym typeface="Wingdings" panose="05000000000000000000" pitchFamily="2" charset="2"/>
              </a:rPr>
              <a:t> </a:t>
            </a:r>
            <a:r>
              <a:rPr lang="fi-FI" sz="1600" dirty="0" err="1">
                <a:sym typeface="Wingdings" panose="05000000000000000000" pitchFamily="2" charset="2"/>
              </a:rPr>
              <a:t>the</a:t>
            </a:r>
            <a:r>
              <a:rPr lang="fi-FI" sz="1600" dirty="0">
                <a:sym typeface="Wingdings" panose="05000000000000000000" pitchFamily="2" charset="2"/>
              </a:rPr>
              <a:t> </a:t>
            </a:r>
            <a:r>
              <a:rPr lang="fi-FI" sz="1600" dirty="0" err="1">
                <a:sym typeface="Wingdings" panose="05000000000000000000" pitchFamily="2" charset="2"/>
              </a:rPr>
              <a:t>years</a:t>
            </a:r>
            <a:r>
              <a:rPr lang="fi-FI" sz="1600" dirty="0">
                <a:sym typeface="Wingdings" panose="05000000000000000000" pitchFamily="2" charset="2"/>
              </a:rPr>
              <a:t> </a:t>
            </a:r>
            <a:r>
              <a:rPr lang="fi-FI" sz="1600" dirty="0" err="1">
                <a:sym typeface="Wingdings" panose="05000000000000000000" pitchFamily="2" charset="2"/>
              </a:rPr>
              <a:t>but</a:t>
            </a:r>
            <a:r>
              <a:rPr lang="fi-FI" sz="1600" dirty="0">
                <a:sym typeface="Wingdings" panose="05000000000000000000" pitchFamily="2" charset="2"/>
              </a:rPr>
              <a:t> </a:t>
            </a:r>
            <a:r>
              <a:rPr lang="fi-FI" sz="1600" dirty="0" err="1">
                <a:sym typeface="Wingdings" panose="05000000000000000000" pitchFamily="2" charset="2"/>
              </a:rPr>
              <a:t>little</a:t>
            </a:r>
            <a:r>
              <a:rPr lang="fi-FI" sz="1600" dirty="0">
                <a:sym typeface="Wingdings" panose="05000000000000000000" pitchFamily="2" charset="2"/>
              </a:rPr>
              <a:t> </a:t>
            </a:r>
            <a:r>
              <a:rPr lang="fi-FI" sz="1600" dirty="0" err="1">
                <a:sym typeface="Wingdings" panose="05000000000000000000" pitchFamily="2" charset="2"/>
              </a:rPr>
              <a:t>produced</a:t>
            </a:r>
            <a:r>
              <a:rPr lang="fi-FI" sz="1600" dirty="0">
                <a:sym typeface="Wingdings" panose="05000000000000000000" pitchFamily="2" charset="2"/>
              </a:rPr>
              <a:t> </a:t>
            </a:r>
            <a:r>
              <a:rPr lang="fi-FI" sz="1600" dirty="0" err="1">
                <a:sym typeface="Wingdings" panose="05000000000000000000" pitchFamily="2" charset="2"/>
              </a:rPr>
              <a:t>during</a:t>
            </a:r>
            <a:r>
              <a:rPr lang="fi-FI" sz="1600" dirty="0">
                <a:sym typeface="Wingdings" panose="05000000000000000000" pitchFamily="2" charset="2"/>
              </a:rPr>
              <a:t> ILW </a:t>
            </a:r>
            <a:r>
              <a:rPr lang="fi-FI" sz="1600" dirty="0" err="1">
                <a:sym typeface="Wingdings" panose="05000000000000000000" pitchFamily="2" charset="2"/>
              </a:rPr>
              <a:t>campaigns</a:t>
            </a:r>
            <a:r>
              <a:rPr lang="fi-FI" sz="1600" dirty="0">
                <a:sym typeface="Wingdings" panose="05000000000000000000" pitchFamily="2" charset="2"/>
              </a:rPr>
              <a:t>  </a:t>
            </a:r>
            <a:r>
              <a:rPr lang="fi-FI" sz="1600" u="sng" dirty="0">
                <a:sym typeface="Wingdings" panose="05000000000000000000" pitchFamily="2" charset="2"/>
              </a:rPr>
              <a:t>Open </a:t>
            </a:r>
            <a:r>
              <a:rPr lang="fi-FI" sz="1600" u="sng" dirty="0" err="1">
                <a:sym typeface="Wingdings" panose="05000000000000000000" pitchFamily="2" charset="2"/>
              </a:rPr>
              <a:t>questions</a:t>
            </a:r>
            <a:r>
              <a:rPr lang="fi-FI" sz="1600" u="sng" dirty="0">
                <a:sym typeface="Wingdings" panose="05000000000000000000" pitchFamily="2" charset="2"/>
              </a:rPr>
              <a:t>:</a:t>
            </a:r>
            <a:r>
              <a:rPr lang="fi-FI" sz="1600" dirty="0">
                <a:sym typeface="Wingdings" panose="05000000000000000000" pitchFamily="2" charset="2"/>
              </a:rPr>
              <a:t> </a:t>
            </a:r>
            <a:r>
              <a:rPr lang="fi-FI" sz="1600" dirty="0" err="1">
                <a:sym typeface="Wingdings" panose="05000000000000000000" pitchFamily="2" charset="2"/>
              </a:rPr>
              <a:t>relation</a:t>
            </a:r>
            <a:r>
              <a:rPr lang="fi-FI" sz="1600" dirty="0">
                <a:sym typeface="Wingdings" panose="05000000000000000000" pitchFamily="2" charset="2"/>
              </a:rPr>
              <a:t> of W </a:t>
            </a:r>
            <a:r>
              <a:rPr lang="fi-FI" sz="1600" dirty="0" err="1">
                <a:sym typeface="Wingdings" panose="05000000000000000000" pitchFamily="2" charset="2"/>
              </a:rPr>
              <a:t>dust</a:t>
            </a:r>
            <a:r>
              <a:rPr lang="fi-FI" sz="1600" dirty="0">
                <a:sym typeface="Wingdings" panose="05000000000000000000" pitchFamily="2" charset="2"/>
              </a:rPr>
              <a:t> </a:t>
            </a:r>
            <a:r>
              <a:rPr lang="fi-FI" sz="1600" dirty="0" err="1">
                <a:sym typeface="Wingdings" panose="05000000000000000000" pitchFamily="2" charset="2"/>
              </a:rPr>
              <a:t>production</a:t>
            </a:r>
            <a:r>
              <a:rPr lang="fi-FI" sz="1600" dirty="0">
                <a:sym typeface="Wingdings" panose="05000000000000000000" pitchFamily="2" charset="2"/>
              </a:rPr>
              <a:t> to </a:t>
            </a:r>
            <a:r>
              <a:rPr lang="fi-FI" sz="1600" dirty="0" err="1">
                <a:sym typeface="Wingdings" panose="05000000000000000000" pitchFamily="2" charset="2"/>
              </a:rPr>
              <a:t>flaking</a:t>
            </a:r>
            <a:r>
              <a:rPr lang="fi-FI" sz="1600" dirty="0">
                <a:sym typeface="Wingdings" panose="05000000000000000000" pitchFamily="2" charset="2"/>
              </a:rPr>
              <a:t> and </a:t>
            </a:r>
            <a:r>
              <a:rPr lang="fi-FI" sz="1600" dirty="0" err="1">
                <a:sym typeface="Wingdings" panose="05000000000000000000" pitchFamily="2" charset="2"/>
              </a:rPr>
              <a:t>thermal</a:t>
            </a:r>
            <a:r>
              <a:rPr lang="fi-FI" sz="1600" dirty="0">
                <a:sym typeface="Wingdings" panose="05000000000000000000" pitchFamily="2" charset="2"/>
              </a:rPr>
              <a:t> </a:t>
            </a:r>
            <a:r>
              <a:rPr lang="fi-FI" sz="1600" dirty="0" err="1">
                <a:sym typeface="Wingdings" panose="05000000000000000000" pitchFamily="2" charset="2"/>
              </a:rPr>
              <a:t>cycling</a:t>
            </a:r>
            <a:r>
              <a:rPr lang="fi-FI" sz="1600" dirty="0">
                <a:sym typeface="Wingdings" panose="05000000000000000000" pitchFamily="2" charset="2"/>
              </a:rPr>
              <a:t>? Is 2-4 % </a:t>
            </a:r>
            <a:r>
              <a:rPr lang="fi-FI" sz="1600" dirty="0" err="1">
                <a:sym typeface="Wingdings" panose="05000000000000000000" pitchFamily="2" charset="2"/>
              </a:rPr>
              <a:t>conversion</a:t>
            </a:r>
            <a:r>
              <a:rPr lang="fi-FI" sz="1600" dirty="0">
                <a:sym typeface="Wingdings" panose="05000000000000000000" pitchFamily="2" charset="2"/>
              </a:rPr>
              <a:t> </a:t>
            </a:r>
            <a:r>
              <a:rPr lang="fi-FI" sz="1600" dirty="0" err="1">
                <a:sym typeface="Wingdings" panose="05000000000000000000" pitchFamily="2" charset="2"/>
              </a:rPr>
              <a:t>factor</a:t>
            </a:r>
            <a:r>
              <a:rPr lang="fi-FI" sz="1600" dirty="0">
                <a:sym typeface="Wingdings" panose="05000000000000000000" pitchFamily="2" charset="2"/>
              </a:rPr>
              <a:t> of </a:t>
            </a:r>
            <a:r>
              <a:rPr lang="fi-FI" sz="1600" dirty="0" err="1">
                <a:sym typeface="Wingdings" panose="05000000000000000000" pitchFamily="2" charset="2"/>
              </a:rPr>
              <a:t>deposits</a:t>
            </a:r>
            <a:r>
              <a:rPr lang="fi-FI" sz="1600" dirty="0">
                <a:sym typeface="Wingdings" panose="05000000000000000000" pitchFamily="2" charset="2"/>
              </a:rPr>
              <a:t> into </a:t>
            </a:r>
            <a:r>
              <a:rPr lang="fi-FI" sz="1600" dirty="0" err="1">
                <a:sym typeface="Wingdings" panose="05000000000000000000" pitchFamily="2" charset="2"/>
              </a:rPr>
              <a:t>dust</a:t>
            </a:r>
            <a:r>
              <a:rPr lang="fi-FI" sz="1600" dirty="0">
                <a:sym typeface="Wingdings" panose="05000000000000000000" pitchFamily="2" charset="2"/>
              </a:rPr>
              <a:t> JET </a:t>
            </a:r>
            <a:r>
              <a:rPr lang="fi-FI" sz="1600" dirty="0" err="1">
                <a:sym typeface="Wingdings" panose="05000000000000000000" pitchFamily="2" charset="2"/>
              </a:rPr>
              <a:t>specific</a:t>
            </a:r>
            <a:r>
              <a:rPr lang="fi-FI" sz="1600" dirty="0">
                <a:sym typeface="Wingdings" panose="05000000000000000000" pitchFamily="2" charset="2"/>
              </a:rPr>
              <a:t>?</a:t>
            </a:r>
            <a:endParaRPr lang="fi-FI" sz="1600" dirty="0"/>
          </a:p>
          <a:p>
            <a:pPr marL="285750" indent="-285750">
              <a:spcBef>
                <a:spcPts val="1200"/>
              </a:spcBef>
              <a:buFont typeface="Arial" panose="020B0604020202020204" pitchFamily="34" charset="0"/>
              <a:buChar char="•"/>
            </a:pPr>
            <a:r>
              <a:rPr lang="fi-FI" dirty="0" err="1"/>
              <a:t>Dust</a:t>
            </a:r>
            <a:r>
              <a:rPr lang="fi-FI" dirty="0"/>
              <a:t> </a:t>
            </a:r>
            <a:r>
              <a:rPr lang="fi-FI" dirty="0" err="1"/>
              <a:t>remobilization</a:t>
            </a:r>
            <a:r>
              <a:rPr lang="fi-FI" dirty="0"/>
              <a:t> is </a:t>
            </a:r>
            <a:r>
              <a:rPr lang="fi-FI" dirty="0" err="1"/>
              <a:t>quite</a:t>
            </a:r>
            <a:r>
              <a:rPr lang="fi-FI" dirty="0"/>
              <a:t> </a:t>
            </a:r>
            <a:r>
              <a:rPr lang="fi-FI" dirty="0" err="1"/>
              <a:t>well</a:t>
            </a:r>
            <a:r>
              <a:rPr lang="fi-FI" dirty="0"/>
              <a:t> </a:t>
            </a:r>
            <a:r>
              <a:rPr lang="fi-FI" dirty="0" err="1"/>
              <a:t>understood</a:t>
            </a:r>
            <a:r>
              <a:rPr lang="fi-FI" dirty="0"/>
              <a:t> </a:t>
            </a:r>
            <a:r>
              <a:rPr lang="fi-FI" dirty="0" err="1"/>
              <a:t>based</a:t>
            </a:r>
            <a:r>
              <a:rPr lang="fi-FI" dirty="0"/>
              <a:t> on &gt;10 </a:t>
            </a:r>
            <a:r>
              <a:rPr lang="fi-FI" dirty="0" err="1"/>
              <a:t>years</a:t>
            </a:r>
            <a:r>
              <a:rPr lang="fi-FI" dirty="0"/>
              <a:t> of </a:t>
            </a:r>
            <a:r>
              <a:rPr lang="fi-FI" dirty="0" err="1"/>
              <a:t>work</a:t>
            </a:r>
            <a:r>
              <a:rPr lang="fi-FI" dirty="0"/>
              <a:t> (MAGNUM-PSI, AUG,… + </a:t>
            </a:r>
            <a:r>
              <a:rPr lang="fi-FI" dirty="0" err="1"/>
              <a:t>modelling</a:t>
            </a:r>
            <a:r>
              <a:rPr lang="fi-FI" dirty="0"/>
              <a:t>)</a:t>
            </a:r>
          </a:p>
          <a:p>
            <a:pPr marL="742950" lvl="1" indent="-285750">
              <a:buFont typeface="Wingdings" panose="05000000000000000000" pitchFamily="2" charset="2"/>
              <a:buChar char="ü"/>
            </a:pPr>
            <a:r>
              <a:rPr lang="fi-FI" sz="1600" b="1" u="sng" dirty="0"/>
              <a:t>BUT:</a:t>
            </a:r>
            <a:r>
              <a:rPr lang="fi-FI" sz="1600" dirty="0"/>
              <a:t> </a:t>
            </a:r>
            <a:r>
              <a:rPr lang="fi-FI" sz="1600" dirty="0" err="1"/>
              <a:t>Impact</a:t>
            </a:r>
            <a:r>
              <a:rPr lang="fi-FI" sz="1600" dirty="0"/>
              <a:t> of </a:t>
            </a:r>
            <a:r>
              <a:rPr lang="fi-FI" sz="1600" dirty="0" err="1"/>
              <a:t>irregular</a:t>
            </a:r>
            <a:r>
              <a:rPr lang="fi-FI" sz="1600" dirty="0"/>
              <a:t> W </a:t>
            </a:r>
            <a:r>
              <a:rPr lang="fi-FI" sz="1600" dirty="0" err="1"/>
              <a:t>particles</a:t>
            </a:r>
            <a:r>
              <a:rPr lang="fi-FI" sz="1600" dirty="0"/>
              <a:t> on </a:t>
            </a:r>
            <a:r>
              <a:rPr lang="fi-FI" sz="1600" dirty="0" err="1"/>
              <a:t>adhesion</a:t>
            </a:r>
            <a:r>
              <a:rPr lang="fi-FI" sz="1600" dirty="0"/>
              <a:t>/</a:t>
            </a:r>
            <a:r>
              <a:rPr lang="fi-FI" sz="1600" dirty="0" err="1"/>
              <a:t>remobilization</a:t>
            </a:r>
            <a:r>
              <a:rPr lang="fi-FI" sz="1600" dirty="0"/>
              <a:t>? </a:t>
            </a:r>
            <a:r>
              <a:rPr lang="fi-FI" sz="1600" dirty="0" err="1"/>
              <a:t>Treatment</a:t>
            </a:r>
            <a:r>
              <a:rPr lang="fi-FI" sz="1600" dirty="0"/>
              <a:t> of </a:t>
            </a:r>
            <a:r>
              <a:rPr lang="fi-FI" sz="1600" dirty="0" err="1"/>
              <a:t>big</a:t>
            </a:r>
            <a:r>
              <a:rPr lang="fi-FI" sz="1600" dirty="0"/>
              <a:t> flakes </a:t>
            </a:r>
            <a:r>
              <a:rPr lang="fi-FI" sz="1600" dirty="0" err="1"/>
              <a:t>ejected</a:t>
            </a:r>
            <a:r>
              <a:rPr lang="fi-FI" sz="1600" dirty="0"/>
              <a:t> </a:t>
            </a:r>
            <a:r>
              <a:rPr lang="fi-FI" sz="1600" dirty="0" err="1"/>
              <a:t>from</a:t>
            </a:r>
            <a:r>
              <a:rPr lang="fi-FI" sz="1600" dirty="0"/>
              <a:t> </a:t>
            </a:r>
            <a:r>
              <a:rPr lang="fi-FI" sz="1600" dirty="0" err="1"/>
              <a:t>PFCs</a:t>
            </a:r>
            <a:r>
              <a:rPr lang="fi-FI" sz="1600" dirty="0"/>
              <a:t>? </a:t>
            </a:r>
          </a:p>
          <a:p>
            <a:pPr marL="742950" lvl="1" indent="-285750">
              <a:buFont typeface="Wingdings" panose="05000000000000000000" pitchFamily="2" charset="2"/>
              <a:buChar char="ü"/>
            </a:pPr>
            <a:r>
              <a:rPr lang="fi-FI" sz="1600" b="1" u="sng" dirty="0"/>
              <a:t>BUT</a:t>
            </a:r>
            <a:r>
              <a:rPr lang="fi-FI" sz="1600" dirty="0"/>
              <a:t>: B </a:t>
            </a:r>
            <a:r>
              <a:rPr lang="fi-FI" sz="1600" dirty="0" err="1"/>
              <a:t>dust</a:t>
            </a:r>
            <a:r>
              <a:rPr lang="fi-FI" sz="1600" dirty="0"/>
              <a:t> is a </a:t>
            </a:r>
            <a:r>
              <a:rPr lang="fi-FI" sz="1600" dirty="0" err="1"/>
              <a:t>completely</a:t>
            </a:r>
            <a:r>
              <a:rPr lang="fi-FI" sz="1600" dirty="0"/>
              <a:t> </a:t>
            </a:r>
            <a:r>
              <a:rPr lang="fi-FI" sz="1600" dirty="0" err="1"/>
              <a:t>new</a:t>
            </a:r>
            <a:r>
              <a:rPr lang="fi-FI" sz="1600" dirty="0"/>
              <a:t> </a:t>
            </a:r>
            <a:r>
              <a:rPr lang="fi-FI" sz="1600" dirty="0" err="1"/>
              <a:t>field</a:t>
            </a:r>
            <a:r>
              <a:rPr lang="fi-FI" sz="1600" dirty="0"/>
              <a:t> – main </a:t>
            </a:r>
            <a:r>
              <a:rPr lang="fi-FI" sz="1600" dirty="0" err="1"/>
              <a:t>complexities</a:t>
            </a:r>
            <a:r>
              <a:rPr lang="fi-FI" sz="1600" dirty="0"/>
              <a:t> </a:t>
            </a:r>
            <a:r>
              <a:rPr lang="fi-FI" sz="1600" dirty="0" err="1"/>
              <a:t>material</a:t>
            </a:r>
            <a:r>
              <a:rPr lang="fi-FI" sz="1600" dirty="0"/>
              <a:t> </a:t>
            </a:r>
            <a:r>
              <a:rPr lang="fi-FI" sz="1600" dirty="0" err="1"/>
              <a:t>properties</a:t>
            </a:r>
            <a:r>
              <a:rPr lang="fi-FI" sz="1600" dirty="0"/>
              <a:t> and </a:t>
            </a:r>
            <a:r>
              <a:rPr lang="fi-FI" sz="1600" dirty="0" err="1"/>
              <a:t>irregular</a:t>
            </a:r>
            <a:r>
              <a:rPr lang="fi-FI" sz="1600" dirty="0"/>
              <a:t> </a:t>
            </a:r>
            <a:r>
              <a:rPr lang="fi-FI" sz="1600" dirty="0" err="1"/>
              <a:t>shape</a:t>
            </a:r>
            <a:r>
              <a:rPr lang="fi-FI" sz="1600" dirty="0"/>
              <a:t> </a:t>
            </a:r>
            <a:r>
              <a:rPr lang="fi-FI" sz="1600" dirty="0">
                <a:sym typeface="Wingdings" panose="05000000000000000000" pitchFamily="2" charset="2"/>
              </a:rPr>
              <a:t> </a:t>
            </a:r>
            <a:r>
              <a:rPr lang="fi-FI" sz="1600" dirty="0" err="1">
                <a:sym typeface="Wingdings" panose="05000000000000000000" pitchFamily="2" charset="2"/>
              </a:rPr>
              <a:t>carefully</a:t>
            </a:r>
            <a:r>
              <a:rPr lang="fi-FI" sz="1600" dirty="0">
                <a:sym typeface="Wingdings" panose="05000000000000000000" pitchFamily="2" charset="2"/>
              </a:rPr>
              <a:t> </a:t>
            </a:r>
            <a:r>
              <a:rPr lang="fi-FI" sz="1600" dirty="0" err="1">
                <a:sym typeface="Wingdings" panose="05000000000000000000" pitchFamily="2" charset="2"/>
              </a:rPr>
              <a:t>designed</a:t>
            </a:r>
            <a:r>
              <a:rPr lang="fi-FI" sz="1600" dirty="0">
                <a:sym typeface="Wingdings" panose="05000000000000000000" pitchFamily="2" charset="2"/>
              </a:rPr>
              <a:t> </a:t>
            </a:r>
            <a:r>
              <a:rPr lang="fi-FI" sz="1600" dirty="0" err="1">
                <a:sym typeface="Wingdings" panose="05000000000000000000" pitchFamily="2" charset="2"/>
              </a:rPr>
              <a:t>experiments</a:t>
            </a:r>
            <a:r>
              <a:rPr lang="fi-FI" sz="1600" dirty="0">
                <a:sym typeface="Wingdings" panose="05000000000000000000" pitchFamily="2" charset="2"/>
              </a:rPr>
              <a:t> in </a:t>
            </a:r>
            <a:r>
              <a:rPr lang="fi-FI" sz="1600" dirty="0" err="1">
                <a:sym typeface="Wingdings" panose="05000000000000000000" pitchFamily="2" charset="2"/>
              </a:rPr>
              <a:t>LPDs</a:t>
            </a:r>
            <a:r>
              <a:rPr lang="fi-FI" sz="1600" dirty="0">
                <a:sym typeface="Wingdings" panose="05000000000000000000" pitchFamily="2" charset="2"/>
              </a:rPr>
              <a:t> </a:t>
            </a:r>
            <a:r>
              <a:rPr lang="fi-FI" sz="1600" dirty="0" err="1">
                <a:sym typeface="Wingdings" panose="05000000000000000000" pitchFamily="2" charset="2"/>
              </a:rPr>
              <a:t>or</a:t>
            </a:r>
            <a:r>
              <a:rPr lang="fi-FI" sz="1600" dirty="0">
                <a:sym typeface="Wingdings" panose="05000000000000000000" pitchFamily="2" charset="2"/>
              </a:rPr>
              <a:t> </a:t>
            </a:r>
            <a:r>
              <a:rPr lang="fi-FI" sz="1600" dirty="0" err="1">
                <a:sym typeface="Wingdings" panose="05000000000000000000" pitchFamily="2" charset="2"/>
              </a:rPr>
              <a:t>tokamaks</a:t>
            </a:r>
            <a:r>
              <a:rPr lang="fi-FI" sz="1600" dirty="0">
                <a:sym typeface="Wingdings" panose="05000000000000000000" pitchFamily="2" charset="2"/>
              </a:rPr>
              <a:t> (</a:t>
            </a:r>
            <a:r>
              <a:rPr lang="fi-FI" sz="1600" dirty="0" err="1">
                <a:sym typeface="Wingdings" panose="05000000000000000000" pitchFamily="2" charset="2"/>
              </a:rPr>
              <a:t>using</a:t>
            </a:r>
            <a:r>
              <a:rPr lang="fi-FI" sz="1600" dirty="0">
                <a:sym typeface="Wingdings" panose="05000000000000000000" pitchFamily="2" charset="2"/>
              </a:rPr>
              <a:t> B </a:t>
            </a:r>
            <a:r>
              <a:rPr lang="fi-FI" sz="1600" dirty="0" err="1">
                <a:sym typeface="Wingdings" panose="05000000000000000000" pitchFamily="2" charset="2"/>
              </a:rPr>
              <a:t>dropper</a:t>
            </a:r>
            <a:r>
              <a:rPr lang="fi-FI" sz="1600" dirty="0">
                <a:sym typeface="Wingdings" panose="05000000000000000000" pitchFamily="2" charset="2"/>
              </a:rPr>
              <a:t>)? How </a:t>
            </a:r>
            <a:r>
              <a:rPr lang="fi-FI" sz="1600" dirty="0" err="1">
                <a:sym typeface="Wingdings" panose="05000000000000000000" pitchFamily="2" charset="2"/>
              </a:rPr>
              <a:t>relevant</a:t>
            </a:r>
            <a:r>
              <a:rPr lang="fi-FI" sz="1600" dirty="0">
                <a:sym typeface="Wingdings" panose="05000000000000000000" pitchFamily="2" charset="2"/>
              </a:rPr>
              <a:t> is B </a:t>
            </a:r>
            <a:r>
              <a:rPr lang="fi-FI" sz="1600" dirty="0" err="1">
                <a:sym typeface="Wingdings" panose="05000000000000000000" pitchFamily="2" charset="2"/>
              </a:rPr>
              <a:t>dust</a:t>
            </a:r>
            <a:r>
              <a:rPr lang="fi-FI" sz="1600" dirty="0">
                <a:sym typeface="Wingdings" panose="05000000000000000000" pitchFamily="2" charset="2"/>
              </a:rPr>
              <a:t> for ITER?</a:t>
            </a:r>
            <a:endParaRPr lang="fi-FI" sz="1600" dirty="0"/>
          </a:p>
          <a:p>
            <a:pPr marL="285750" indent="-285750">
              <a:spcBef>
                <a:spcPts val="1200"/>
              </a:spcBef>
              <a:buFont typeface="Arial" panose="020B0604020202020204" pitchFamily="34" charset="0"/>
              <a:buChar char="•"/>
            </a:pPr>
            <a:r>
              <a:rPr lang="fi-FI" dirty="0"/>
              <a:t>Proportion of </a:t>
            </a:r>
            <a:r>
              <a:rPr lang="fi-FI" dirty="0" err="1"/>
              <a:t>various</a:t>
            </a:r>
            <a:r>
              <a:rPr lang="fi-FI" dirty="0"/>
              <a:t> </a:t>
            </a:r>
            <a:r>
              <a:rPr lang="fi-FI" dirty="0" err="1"/>
              <a:t>sources</a:t>
            </a:r>
            <a:r>
              <a:rPr lang="fi-FI" dirty="0"/>
              <a:t> in </a:t>
            </a:r>
            <a:r>
              <a:rPr lang="fi-FI" dirty="0" err="1"/>
              <a:t>dust</a:t>
            </a:r>
            <a:r>
              <a:rPr lang="fi-FI" dirty="0"/>
              <a:t> </a:t>
            </a:r>
            <a:r>
              <a:rPr lang="fi-FI" dirty="0" err="1"/>
              <a:t>production</a:t>
            </a:r>
            <a:r>
              <a:rPr lang="fi-FI" dirty="0"/>
              <a:t> for ITER, </a:t>
            </a:r>
            <a:r>
              <a:rPr lang="fi-FI" dirty="0" err="1"/>
              <a:t>generalization</a:t>
            </a:r>
            <a:r>
              <a:rPr lang="fi-FI" dirty="0"/>
              <a:t> of </a:t>
            </a:r>
            <a:r>
              <a:rPr lang="fi-FI" dirty="0" err="1"/>
              <a:t>results</a:t>
            </a:r>
            <a:r>
              <a:rPr lang="fi-FI" dirty="0"/>
              <a:t>, </a:t>
            </a:r>
            <a:r>
              <a:rPr lang="fi-FI" dirty="0" err="1"/>
              <a:t>integral</a:t>
            </a:r>
            <a:r>
              <a:rPr lang="fi-FI" dirty="0"/>
              <a:t> </a:t>
            </a:r>
            <a:r>
              <a:rPr lang="fi-FI" dirty="0" err="1"/>
              <a:t>number</a:t>
            </a:r>
            <a:r>
              <a:rPr lang="fi-FI" dirty="0"/>
              <a:t> for </a:t>
            </a:r>
            <a:r>
              <a:rPr lang="fi-FI" dirty="0" err="1"/>
              <a:t>dust</a:t>
            </a:r>
            <a:r>
              <a:rPr lang="fi-FI" dirty="0"/>
              <a:t> </a:t>
            </a:r>
            <a:r>
              <a:rPr lang="fi-FI" dirty="0" err="1"/>
              <a:t>formation</a:t>
            </a:r>
            <a:r>
              <a:rPr lang="fi-FI" dirty="0"/>
              <a:t>, </a:t>
            </a:r>
            <a:r>
              <a:rPr lang="fi-FI" dirty="0" err="1"/>
              <a:t>dependence</a:t>
            </a:r>
            <a:r>
              <a:rPr lang="fi-FI" dirty="0"/>
              <a:t> on </a:t>
            </a:r>
            <a:r>
              <a:rPr lang="fi-FI" dirty="0" err="1"/>
              <a:t>parameters</a:t>
            </a:r>
            <a:r>
              <a:rPr lang="fi-FI" dirty="0"/>
              <a:t> </a:t>
            </a:r>
            <a:r>
              <a:rPr lang="fi-FI" dirty="0" err="1"/>
              <a:t>other</a:t>
            </a:r>
            <a:r>
              <a:rPr lang="fi-FI" dirty="0"/>
              <a:t> </a:t>
            </a:r>
            <a:r>
              <a:rPr lang="fi-FI" dirty="0" err="1"/>
              <a:t>than</a:t>
            </a:r>
            <a:r>
              <a:rPr lang="fi-FI" dirty="0"/>
              <a:t> </a:t>
            </a:r>
            <a:r>
              <a:rPr lang="fi-FI" dirty="0" err="1"/>
              <a:t>mass</a:t>
            </a:r>
            <a:endParaRPr lang="fi-FI" dirty="0"/>
          </a:p>
          <a:p>
            <a:pPr marL="285750" indent="-285750">
              <a:spcBef>
                <a:spcPts val="1200"/>
              </a:spcBef>
              <a:buFont typeface="Arial" panose="020B0604020202020204" pitchFamily="34" charset="0"/>
              <a:buChar char="•"/>
            </a:pPr>
            <a:r>
              <a:rPr lang="fi-FI" dirty="0" err="1"/>
              <a:t>Dust</a:t>
            </a:r>
            <a:r>
              <a:rPr lang="fi-FI" dirty="0"/>
              <a:t> </a:t>
            </a:r>
            <a:r>
              <a:rPr lang="fi-FI" dirty="0" err="1"/>
              <a:t>formation</a:t>
            </a:r>
            <a:r>
              <a:rPr lang="fi-FI" dirty="0"/>
              <a:t> </a:t>
            </a:r>
            <a:r>
              <a:rPr lang="fi-FI" dirty="0" err="1"/>
              <a:t>addressed</a:t>
            </a:r>
            <a:r>
              <a:rPr lang="fi-FI" dirty="0"/>
              <a:t> </a:t>
            </a:r>
            <a:r>
              <a:rPr lang="fi-FI" dirty="0" err="1"/>
              <a:t>experimentally</a:t>
            </a:r>
            <a:r>
              <a:rPr lang="fi-FI" dirty="0"/>
              <a:t> and via </a:t>
            </a:r>
            <a:r>
              <a:rPr lang="fi-FI" dirty="0" err="1"/>
              <a:t>modelling</a:t>
            </a:r>
            <a:r>
              <a:rPr lang="fi-FI" dirty="0"/>
              <a:t> – </a:t>
            </a:r>
            <a:r>
              <a:rPr lang="fi-FI" dirty="0" err="1"/>
              <a:t>several</a:t>
            </a:r>
            <a:r>
              <a:rPr lang="fi-FI" dirty="0"/>
              <a:t> </a:t>
            </a:r>
            <a:r>
              <a:rPr lang="fi-FI" dirty="0" err="1"/>
              <a:t>pathways</a:t>
            </a:r>
            <a:r>
              <a:rPr lang="fi-FI" dirty="0"/>
              <a:t> </a:t>
            </a:r>
            <a:r>
              <a:rPr lang="fi-FI" dirty="0" err="1"/>
              <a:t>identified</a:t>
            </a:r>
            <a:r>
              <a:rPr lang="fi-FI" dirty="0"/>
              <a:t> to </a:t>
            </a:r>
            <a:r>
              <a:rPr lang="fi-FI" dirty="0" err="1"/>
              <a:t>form</a:t>
            </a:r>
            <a:r>
              <a:rPr lang="fi-FI" dirty="0"/>
              <a:t> </a:t>
            </a:r>
            <a:r>
              <a:rPr lang="fi-FI" dirty="0" err="1"/>
              <a:t>nanoscale</a:t>
            </a:r>
            <a:r>
              <a:rPr lang="fi-FI" dirty="0"/>
              <a:t> </a:t>
            </a:r>
            <a:r>
              <a:rPr lang="fi-FI" dirty="0" err="1"/>
              <a:t>dust</a:t>
            </a:r>
            <a:endParaRPr lang="fi-FI" dirty="0"/>
          </a:p>
          <a:p>
            <a:pPr marL="742950" lvl="1" indent="-285750">
              <a:buFont typeface="Wingdings" panose="05000000000000000000" pitchFamily="2" charset="2"/>
              <a:buChar char="ü"/>
            </a:pPr>
            <a:r>
              <a:rPr lang="fi-FI" sz="1600" dirty="0">
                <a:sym typeface="Wingdings" panose="05000000000000000000" pitchFamily="2" charset="2"/>
              </a:rPr>
              <a:t>Can </a:t>
            </a:r>
            <a:r>
              <a:rPr lang="fi-FI" sz="1600" dirty="0" err="1">
                <a:sym typeface="Wingdings" panose="05000000000000000000" pitchFamily="2" charset="2"/>
              </a:rPr>
              <a:t>we</a:t>
            </a:r>
            <a:r>
              <a:rPr lang="fi-FI" sz="1600" dirty="0">
                <a:sym typeface="Wingdings" panose="05000000000000000000" pitchFamily="2" charset="2"/>
              </a:rPr>
              <a:t> </a:t>
            </a:r>
            <a:r>
              <a:rPr lang="fi-FI" sz="1600" dirty="0" err="1">
                <a:sym typeface="Wingdings" panose="05000000000000000000" pitchFamily="2" charset="2"/>
              </a:rPr>
              <a:t>generalize</a:t>
            </a:r>
            <a:r>
              <a:rPr lang="fi-FI" sz="1600" dirty="0">
                <a:sym typeface="Wingdings" panose="05000000000000000000" pitchFamily="2" charset="2"/>
              </a:rPr>
              <a:t> </a:t>
            </a:r>
            <a:r>
              <a:rPr lang="fi-FI" sz="1600" dirty="0" err="1">
                <a:sym typeface="Wingdings" panose="05000000000000000000" pitchFamily="2" charset="2"/>
              </a:rPr>
              <a:t>the</a:t>
            </a:r>
            <a:r>
              <a:rPr lang="fi-FI" sz="1600" dirty="0">
                <a:sym typeface="Wingdings" panose="05000000000000000000" pitchFamily="2" charset="2"/>
              </a:rPr>
              <a:t> </a:t>
            </a:r>
            <a:r>
              <a:rPr lang="fi-FI" sz="1600" dirty="0" err="1">
                <a:sym typeface="Wingdings" panose="05000000000000000000" pitchFamily="2" charset="2"/>
              </a:rPr>
              <a:t>results</a:t>
            </a:r>
            <a:r>
              <a:rPr lang="fi-FI" sz="1600" dirty="0">
                <a:sym typeface="Wingdings" panose="05000000000000000000" pitchFamily="2" charset="2"/>
              </a:rPr>
              <a:t> to </a:t>
            </a:r>
            <a:r>
              <a:rPr lang="fi-FI" sz="1600" dirty="0" err="1">
                <a:sym typeface="Wingdings" panose="05000000000000000000" pitchFamily="2" charset="2"/>
              </a:rPr>
              <a:t>microscale</a:t>
            </a:r>
            <a:r>
              <a:rPr lang="fi-FI" sz="1600" dirty="0">
                <a:sym typeface="Wingdings" panose="05000000000000000000" pitchFamily="2" charset="2"/>
              </a:rPr>
              <a:t> </a:t>
            </a:r>
            <a:r>
              <a:rPr lang="fi-FI" sz="1600" dirty="0" err="1">
                <a:sym typeface="Wingdings" panose="05000000000000000000" pitchFamily="2" charset="2"/>
              </a:rPr>
              <a:t>dust</a:t>
            </a:r>
            <a:r>
              <a:rPr lang="fi-FI" sz="1600" dirty="0">
                <a:sym typeface="Wingdings" panose="05000000000000000000" pitchFamily="2" charset="2"/>
              </a:rPr>
              <a:t> </a:t>
            </a:r>
            <a:r>
              <a:rPr lang="fi-FI" sz="1600" dirty="0" err="1">
                <a:sym typeface="Wingdings" panose="05000000000000000000" pitchFamily="2" charset="2"/>
              </a:rPr>
              <a:t>observed</a:t>
            </a:r>
            <a:r>
              <a:rPr lang="fi-FI" sz="1600" dirty="0">
                <a:sym typeface="Wingdings" panose="05000000000000000000" pitchFamily="2" charset="2"/>
              </a:rPr>
              <a:t> in </a:t>
            </a:r>
            <a:r>
              <a:rPr lang="fi-FI" sz="1600" dirty="0" err="1">
                <a:sym typeface="Wingdings" panose="05000000000000000000" pitchFamily="2" charset="2"/>
              </a:rPr>
              <a:t>tokamaks</a:t>
            </a:r>
            <a:r>
              <a:rPr lang="fi-FI" sz="1600" dirty="0">
                <a:sym typeface="Wingdings" panose="05000000000000000000" pitchFamily="2" charset="2"/>
              </a:rPr>
              <a:t>?</a:t>
            </a:r>
          </a:p>
          <a:p>
            <a:pPr marL="742950" lvl="1" indent="-285750">
              <a:buFont typeface="Wingdings" panose="05000000000000000000" pitchFamily="2" charset="2"/>
              <a:buChar char="ü"/>
            </a:pPr>
            <a:r>
              <a:rPr lang="fi-FI" sz="1600" dirty="0" err="1">
                <a:sym typeface="Wingdings" panose="05000000000000000000" pitchFamily="2" charset="2"/>
              </a:rPr>
              <a:t>Applicability</a:t>
            </a:r>
            <a:r>
              <a:rPr lang="fi-FI" sz="1600" dirty="0">
                <a:sym typeface="Wingdings" panose="05000000000000000000" pitchFamily="2" charset="2"/>
              </a:rPr>
              <a:t> to B </a:t>
            </a:r>
            <a:r>
              <a:rPr lang="fi-FI" sz="1600" dirty="0" err="1">
                <a:sym typeface="Wingdings" panose="05000000000000000000" pitchFamily="2" charset="2"/>
              </a:rPr>
              <a:t>dust</a:t>
            </a:r>
            <a:r>
              <a:rPr lang="fi-FI" sz="1600" dirty="0">
                <a:sym typeface="Wingdings" panose="05000000000000000000" pitchFamily="2" charset="2"/>
              </a:rPr>
              <a:t>? </a:t>
            </a:r>
            <a:endParaRPr lang="fi-FI" sz="1600" dirty="0"/>
          </a:p>
          <a:p>
            <a:pPr marL="285750" indent="-285750">
              <a:spcBef>
                <a:spcPts val="1200"/>
              </a:spcBef>
              <a:buFont typeface="Arial" panose="020B0604020202020204" pitchFamily="34" charset="0"/>
              <a:buChar char="•"/>
            </a:pPr>
            <a:r>
              <a:rPr lang="fi-FI" dirty="0" err="1"/>
              <a:t>We</a:t>
            </a:r>
            <a:r>
              <a:rPr lang="fi-FI" dirty="0"/>
              <a:t> </a:t>
            </a:r>
            <a:r>
              <a:rPr lang="fi-FI" dirty="0" err="1"/>
              <a:t>have</a:t>
            </a:r>
            <a:r>
              <a:rPr lang="fi-FI" dirty="0"/>
              <a:t> </a:t>
            </a:r>
            <a:r>
              <a:rPr lang="fi-FI" dirty="0" err="1"/>
              <a:t>several</a:t>
            </a:r>
            <a:r>
              <a:rPr lang="fi-FI" dirty="0"/>
              <a:t> </a:t>
            </a:r>
            <a:r>
              <a:rPr lang="fi-FI" dirty="0" err="1"/>
              <a:t>labs</a:t>
            </a:r>
            <a:r>
              <a:rPr lang="fi-FI" dirty="0"/>
              <a:t> </a:t>
            </a:r>
            <a:r>
              <a:rPr lang="fi-FI" dirty="0" err="1"/>
              <a:t>available</a:t>
            </a:r>
            <a:r>
              <a:rPr lang="fi-FI" dirty="0"/>
              <a:t> for </a:t>
            </a:r>
            <a:r>
              <a:rPr lang="fi-FI" dirty="0" err="1"/>
              <a:t>analysing</a:t>
            </a:r>
            <a:r>
              <a:rPr lang="fi-FI" dirty="0"/>
              <a:t> </a:t>
            </a:r>
            <a:r>
              <a:rPr lang="fi-FI" dirty="0" err="1"/>
              <a:t>dust</a:t>
            </a:r>
            <a:r>
              <a:rPr lang="fi-FI" dirty="0"/>
              <a:t> </a:t>
            </a:r>
            <a:r>
              <a:rPr lang="fi-FI" dirty="0" err="1"/>
              <a:t>particles</a:t>
            </a:r>
            <a:r>
              <a:rPr lang="fi-FI" dirty="0"/>
              <a:t> – MPG, CEA, IPPLM, RBI, VR,…</a:t>
            </a:r>
          </a:p>
          <a:p>
            <a:pPr marL="742950" lvl="1" indent="-285750">
              <a:buFont typeface="Wingdings" panose="05000000000000000000" pitchFamily="2" charset="2"/>
              <a:buChar char="ü"/>
            </a:pPr>
            <a:r>
              <a:rPr lang="fi-FI" sz="1600" dirty="0" err="1"/>
              <a:t>Microscopy</a:t>
            </a:r>
            <a:r>
              <a:rPr lang="fi-FI" sz="1600" dirty="0"/>
              <a:t> is/</a:t>
            </a:r>
            <a:r>
              <a:rPr lang="fi-FI" sz="1600" dirty="0" err="1"/>
              <a:t>has</a:t>
            </a:r>
            <a:r>
              <a:rPr lang="fi-FI" sz="1600" dirty="0"/>
              <a:t> </a:t>
            </a:r>
            <a:r>
              <a:rPr lang="fi-FI" sz="1600" dirty="0" err="1"/>
              <a:t>been</a:t>
            </a:r>
            <a:r>
              <a:rPr lang="fi-FI" sz="1600" dirty="0"/>
              <a:t> </a:t>
            </a:r>
            <a:r>
              <a:rPr lang="fi-FI" sz="1600" dirty="0" err="1"/>
              <a:t>the</a:t>
            </a:r>
            <a:r>
              <a:rPr lang="fi-FI" sz="1600" dirty="0"/>
              <a:t> </a:t>
            </a:r>
            <a:r>
              <a:rPr lang="fi-FI" sz="1600" dirty="0" err="1"/>
              <a:t>key</a:t>
            </a:r>
            <a:r>
              <a:rPr lang="fi-FI" sz="1600" dirty="0"/>
              <a:t> </a:t>
            </a:r>
            <a:r>
              <a:rPr lang="fi-FI" sz="1600" dirty="0" err="1"/>
              <a:t>tool</a:t>
            </a:r>
            <a:r>
              <a:rPr lang="fi-FI" sz="1600" dirty="0"/>
              <a:t>, </a:t>
            </a:r>
            <a:r>
              <a:rPr lang="fi-FI" sz="1600" dirty="0" err="1"/>
              <a:t>fuel</a:t>
            </a:r>
            <a:r>
              <a:rPr lang="fi-FI" sz="1600" dirty="0"/>
              <a:t> </a:t>
            </a:r>
            <a:r>
              <a:rPr lang="fi-FI" sz="1600" dirty="0" err="1"/>
              <a:t>retention</a:t>
            </a:r>
            <a:r>
              <a:rPr lang="fi-FI" sz="1600" dirty="0"/>
              <a:t> </a:t>
            </a:r>
            <a:r>
              <a:rPr lang="fi-FI" sz="1600" dirty="0" err="1"/>
              <a:t>much</a:t>
            </a:r>
            <a:r>
              <a:rPr lang="fi-FI" sz="1600" dirty="0"/>
              <a:t> </a:t>
            </a:r>
            <a:r>
              <a:rPr lang="fi-FI" sz="1600" dirty="0" err="1"/>
              <a:t>less</a:t>
            </a:r>
            <a:r>
              <a:rPr lang="fi-FI" sz="1600" dirty="0"/>
              <a:t> </a:t>
            </a:r>
            <a:r>
              <a:rPr lang="fi-FI" sz="1600" dirty="0" err="1"/>
              <a:t>understood</a:t>
            </a:r>
            <a:r>
              <a:rPr lang="fi-FI" sz="1600" dirty="0"/>
              <a:t> (</a:t>
            </a:r>
            <a:r>
              <a:rPr lang="fi-FI" sz="1600" dirty="0" err="1"/>
              <a:t>machine</a:t>
            </a:r>
            <a:r>
              <a:rPr lang="fi-FI" sz="1600" dirty="0"/>
              <a:t> </a:t>
            </a:r>
            <a:r>
              <a:rPr lang="fi-FI" sz="1600" dirty="0" err="1"/>
              <a:t>specific</a:t>
            </a:r>
            <a:r>
              <a:rPr lang="fi-FI" sz="1600" dirty="0"/>
              <a:t> – </a:t>
            </a:r>
            <a:r>
              <a:rPr lang="fi-FI" sz="1600" dirty="0" err="1"/>
              <a:t>role</a:t>
            </a:r>
            <a:r>
              <a:rPr lang="fi-FI" sz="1600" dirty="0"/>
              <a:t> of C) </a:t>
            </a:r>
            <a:r>
              <a:rPr lang="fi-FI" sz="1600" dirty="0">
                <a:sym typeface="Wingdings" panose="05000000000000000000" pitchFamily="2" charset="2"/>
              </a:rPr>
              <a:t> IBA </a:t>
            </a:r>
            <a:r>
              <a:rPr lang="fi-FI" sz="1600" dirty="0" err="1">
                <a:sym typeface="Wingdings" panose="05000000000000000000" pitchFamily="2" charset="2"/>
              </a:rPr>
              <a:t>analyses</a:t>
            </a:r>
            <a:r>
              <a:rPr lang="fi-FI" sz="1600" dirty="0">
                <a:sym typeface="Wingdings" panose="05000000000000000000" pitchFamily="2" charset="2"/>
              </a:rPr>
              <a:t> to </a:t>
            </a:r>
            <a:r>
              <a:rPr lang="fi-FI" sz="1600" dirty="0" err="1">
                <a:sym typeface="Wingdings" panose="05000000000000000000" pitchFamily="2" charset="2"/>
              </a:rPr>
              <a:t>be</a:t>
            </a:r>
            <a:r>
              <a:rPr lang="fi-FI" sz="1600" dirty="0">
                <a:sym typeface="Wingdings" panose="05000000000000000000" pitchFamily="2" charset="2"/>
              </a:rPr>
              <a:t> </a:t>
            </a:r>
            <a:r>
              <a:rPr lang="fi-FI" sz="1600" dirty="0" err="1">
                <a:sym typeface="Wingdings" panose="05000000000000000000" pitchFamily="2" charset="2"/>
              </a:rPr>
              <a:t>strengthened</a:t>
            </a:r>
            <a:endParaRPr lang="fi-FI" sz="1600" dirty="0"/>
          </a:p>
        </p:txBody>
      </p:sp>
    </p:spTree>
    <p:extLst>
      <p:ext uri="{BB962C8B-B14F-4D97-AF65-F5344CB8AC3E}">
        <p14:creationId xmlns:p14="http://schemas.microsoft.com/office/powerpoint/2010/main" val="1396428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C9E41-A90D-0A4D-BA92-E2037A9A3A7F}"/>
              </a:ext>
            </a:extLst>
          </p:cNvPr>
          <p:cNvSpPr>
            <a:spLocks noGrp="1"/>
          </p:cNvSpPr>
          <p:nvPr>
            <p:ph type="title"/>
          </p:nvPr>
        </p:nvSpPr>
        <p:spPr/>
        <p:txBody>
          <a:bodyPr/>
          <a:lstStyle/>
          <a:p>
            <a:r>
              <a:rPr lang="fi-FI" dirty="0" err="1"/>
              <a:t>Ongoing</a:t>
            </a:r>
            <a:r>
              <a:rPr lang="fi-FI" dirty="0"/>
              <a:t> </a:t>
            </a:r>
            <a:r>
              <a:rPr lang="fi-FI" dirty="0" err="1"/>
              <a:t>dust</a:t>
            </a:r>
            <a:r>
              <a:rPr lang="fi-FI" dirty="0"/>
              <a:t> </a:t>
            </a:r>
            <a:r>
              <a:rPr lang="fi-FI" dirty="0" err="1"/>
              <a:t>activities</a:t>
            </a:r>
            <a:r>
              <a:rPr lang="fi-FI" dirty="0"/>
              <a:t> – a </a:t>
            </a:r>
            <a:r>
              <a:rPr lang="fi-FI" dirty="0" err="1"/>
              <a:t>small</a:t>
            </a:r>
            <a:r>
              <a:rPr lang="fi-FI" dirty="0"/>
              <a:t> </a:t>
            </a:r>
            <a:r>
              <a:rPr lang="fi-FI" dirty="0" err="1"/>
              <a:t>community</a:t>
            </a:r>
            <a:r>
              <a:rPr lang="fi-FI" dirty="0"/>
              <a:t> </a:t>
            </a:r>
            <a:r>
              <a:rPr lang="fi-FI" dirty="0" err="1"/>
              <a:t>recently</a:t>
            </a:r>
            <a:r>
              <a:rPr lang="fi-FI" dirty="0"/>
              <a:t> </a:t>
            </a:r>
            <a:r>
              <a:rPr lang="fi-FI" dirty="0" err="1"/>
              <a:t>increased</a:t>
            </a:r>
            <a:r>
              <a:rPr lang="fi-FI" dirty="0"/>
              <a:t> in </a:t>
            </a:r>
            <a:r>
              <a:rPr lang="fi-FI" dirty="0" err="1"/>
              <a:t>volume</a:t>
            </a:r>
            <a:endParaRPr lang="fi-FI" dirty="0"/>
          </a:p>
        </p:txBody>
      </p:sp>
      <p:sp>
        <p:nvSpPr>
          <p:cNvPr id="3" name="Footer Placeholder 2">
            <a:extLst>
              <a:ext uri="{FF2B5EF4-FFF2-40B4-BE49-F238E27FC236}">
                <a16:creationId xmlns:a16="http://schemas.microsoft.com/office/drawing/2014/main" id="{B1E84C44-546F-DB92-4CEF-A04BDFD42B84}"/>
              </a:ext>
            </a:extLst>
          </p:cNvPr>
          <p:cNvSpPr>
            <a:spLocks noGrp="1"/>
          </p:cNvSpPr>
          <p:nvPr>
            <p:ph type="ftr" sz="quarter" idx="11"/>
          </p:nvPr>
        </p:nvSpPr>
        <p:spPr/>
        <p:txBody>
          <a:bodyPr/>
          <a:lstStyle/>
          <a:p>
            <a:pPr>
              <a:defRPr/>
            </a:pPr>
            <a:r>
              <a:rPr lang="en-GB">
                <a:solidFill>
                  <a:prstClr val="white"/>
                </a:solidFill>
              </a:rPr>
              <a:t>A. Hakola| WPTE-WPPWIE technical meeting | 19 September 2024</a:t>
            </a:r>
            <a:endParaRPr lang="en-GB" dirty="0"/>
          </a:p>
        </p:txBody>
      </p:sp>
      <p:sp>
        <p:nvSpPr>
          <p:cNvPr id="4" name="Slide Number Placeholder 3">
            <a:extLst>
              <a:ext uri="{FF2B5EF4-FFF2-40B4-BE49-F238E27FC236}">
                <a16:creationId xmlns:a16="http://schemas.microsoft.com/office/drawing/2014/main" id="{FDFC7C36-424B-29D7-ECF1-7F2042C0E501}"/>
              </a:ext>
            </a:extLst>
          </p:cNvPr>
          <p:cNvSpPr>
            <a:spLocks noGrp="1"/>
          </p:cNvSpPr>
          <p:nvPr>
            <p:ph type="sldNum" sz="quarter" idx="12"/>
          </p:nvPr>
        </p:nvSpPr>
        <p:spPr/>
        <p:txBody>
          <a:bodyPr/>
          <a:lstStyle/>
          <a:p>
            <a:pPr>
              <a:defRPr/>
            </a:pPr>
            <a:fld id="{6A6D9FA1-99C7-4910-8E32-B85D378B0060}" type="slidenum">
              <a:rPr lang="en-GB" smtClean="0">
                <a:solidFill>
                  <a:prstClr val="white"/>
                </a:solidFill>
              </a:rPr>
              <a:t>3</a:t>
            </a:fld>
            <a:endParaRPr lang="en-GB">
              <a:solidFill>
                <a:prstClr val="white"/>
              </a:solidFill>
            </a:endParaRPr>
          </a:p>
        </p:txBody>
      </p:sp>
      <p:graphicFrame>
        <p:nvGraphicFramePr>
          <p:cNvPr id="5" name="Table 4">
            <a:extLst>
              <a:ext uri="{FF2B5EF4-FFF2-40B4-BE49-F238E27FC236}">
                <a16:creationId xmlns:a16="http://schemas.microsoft.com/office/drawing/2014/main" id="{059DB50F-DC87-C3C0-19B0-F61913FB4C56}"/>
              </a:ext>
            </a:extLst>
          </p:cNvPr>
          <p:cNvGraphicFramePr>
            <a:graphicFrameLocks noGrp="1"/>
          </p:cNvGraphicFramePr>
          <p:nvPr>
            <p:extLst>
              <p:ext uri="{D42A27DB-BD31-4B8C-83A1-F6EECF244321}">
                <p14:modId xmlns:p14="http://schemas.microsoft.com/office/powerpoint/2010/main" val="3158772252"/>
              </p:ext>
            </p:extLst>
          </p:nvPr>
        </p:nvGraphicFramePr>
        <p:xfrm>
          <a:off x="238539" y="942369"/>
          <a:ext cx="11728174" cy="4595876"/>
        </p:xfrm>
        <a:graphic>
          <a:graphicData uri="http://schemas.openxmlformats.org/drawingml/2006/table">
            <a:tbl>
              <a:tblPr firstRow="1" firstCol="1" bandRow="1">
                <a:tableStyleId>{5C22544A-7EE6-4342-B048-85BDC9FD1C3A}</a:tableStyleId>
              </a:tblPr>
              <a:tblGrid>
                <a:gridCol w="1176650">
                  <a:extLst>
                    <a:ext uri="{9D8B030D-6E8A-4147-A177-3AD203B41FA5}">
                      <a16:colId xmlns:a16="http://schemas.microsoft.com/office/drawing/2014/main" val="1137096692"/>
                    </a:ext>
                  </a:extLst>
                </a:gridCol>
                <a:gridCol w="9239559">
                  <a:extLst>
                    <a:ext uri="{9D8B030D-6E8A-4147-A177-3AD203B41FA5}">
                      <a16:colId xmlns:a16="http://schemas.microsoft.com/office/drawing/2014/main" val="3748993309"/>
                    </a:ext>
                  </a:extLst>
                </a:gridCol>
                <a:gridCol w="1311965">
                  <a:extLst>
                    <a:ext uri="{9D8B030D-6E8A-4147-A177-3AD203B41FA5}">
                      <a16:colId xmlns:a16="http://schemas.microsoft.com/office/drawing/2014/main" val="3068472239"/>
                    </a:ext>
                  </a:extLst>
                </a:gridCol>
              </a:tblGrid>
              <a:tr h="0">
                <a:tc>
                  <a:txBody>
                    <a:bodyPr/>
                    <a:lstStyle/>
                    <a:p>
                      <a:pPr>
                        <a:lnSpc>
                          <a:spcPct val="115000"/>
                        </a:lnSpc>
                        <a:spcBef>
                          <a:spcPts val="240"/>
                        </a:spcBef>
                        <a:spcAft>
                          <a:spcPts val="240"/>
                        </a:spcAft>
                        <a:tabLst>
                          <a:tab pos="-914400" algn="l"/>
                          <a:tab pos="228600" algn="l"/>
                        </a:tabLst>
                      </a:pPr>
                      <a:r>
                        <a:rPr lang="pl-PL" sz="1600" spc="-15" dirty="0">
                          <a:effectLst/>
                        </a:rPr>
                        <a:t>Deliverable ID:</a:t>
                      </a:r>
                      <a:endParaRPr lang="fi-FI" sz="1600" dirty="0">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tc>
                <a:tc>
                  <a:txBody>
                    <a:bodyPr/>
                    <a:lstStyle/>
                    <a:p>
                      <a:pPr>
                        <a:lnSpc>
                          <a:spcPct val="115000"/>
                        </a:lnSpc>
                        <a:spcBef>
                          <a:spcPts val="240"/>
                        </a:spcBef>
                        <a:spcAft>
                          <a:spcPts val="240"/>
                        </a:spcAft>
                        <a:tabLst>
                          <a:tab pos="-914400" algn="l"/>
                          <a:tab pos="228600" algn="l"/>
                        </a:tabLst>
                      </a:pPr>
                      <a:r>
                        <a:rPr lang="pl-PL" sz="1600" spc="-15">
                          <a:effectLst/>
                        </a:rPr>
                        <a:t>Deliverable Title:</a:t>
                      </a:r>
                      <a:endParaRPr lang="fi-FI" sz="1600">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tc>
                <a:tc>
                  <a:txBody>
                    <a:bodyPr/>
                    <a:lstStyle/>
                    <a:p>
                      <a:pPr>
                        <a:lnSpc>
                          <a:spcPct val="115000"/>
                        </a:lnSpc>
                        <a:spcBef>
                          <a:spcPts val="240"/>
                        </a:spcBef>
                        <a:spcAft>
                          <a:spcPts val="240"/>
                        </a:spcAft>
                        <a:tabLst>
                          <a:tab pos="-914400" algn="l"/>
                          <a:tab pos="228600" algn="l"/>
                        </a:tabLst>
                      </a:pPr>
                      <a:r>
                        <a:rPr lang="fi-FI" sz="1600" dirty="0">
                          <a:effectLst/>
                          <a:latin typeface="Calibri" panose="020F0502020204030204" pitchFamily="34" charset="0"/>
                          <a:ea typeface="SimSun" panose="02010600030101010101" pitchFamily="2" charset="-122"/>
                          <a:cs typeface="Arial" panose="020B0604020202020204" pitchFamily="34" charset="0"/>
                        </a:rPr>
                        <a:t>Volume (PM)</a:t>
                      </a:r>
                    </a:p>
                  </a:txBody>
                  <a:tcPr marL="68580" marR="68580" marT="0" marB="0"/>
                </a:tc>
                <a:extLst>
                  <a:ext uri="{0D108BD9-81ED-4DB2-BD59-A6C34878D82A}">
                    <a16:rowId xmlns:a16="http://schemas.microsoft.com/office/drawing/2014/main" val="4026701432"/>
                  </a:ext>
                </a:extLst>
              </a:tr>
              <a:tr h="0">
                <a:tc>
                  <a:txBody>
                    <a:bodyPr/>
                    <a:lstStyle/>
                    <a:p>
                      <a:pPr>
                        <a:lnSpc>
                          <a:spcPct val="115000"/>
                        </a:lnSpc>
                        <a:spcBef>
                          <a:spcPts val="240"/>
                        </a:spcBef>
                        <a:spcAft>
                          <a:spcPts val="240"/>
                        </a:spcAft>
                        <a:tabLst>
                          <a:tab pos="-914400" algn="l"/>
                          <a:tab pos="228600" algn="l"/>
                        </a:tabLst>
                      </a:pPr>
                      <a:r>
                        <a:rPr lang="pl-PL" sz="1600" spc="-15">
                          <a:effectLst/>
                        </a:rPr>
                        <a:t>D001</a:t>
                      </a:r>
                      <a:endParaRPr lang="fi-FI" sz="1600">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tc>
                <a:tc>
                  <a:txBody>
                    <a:bodyPr/>
                    <a:lstStyle/>
                    <a:p>
                      <a:pPr>
                        <a:lnSpc>
                          <a:spcPct val="115000"/>
                        </a:lnSpc>
                        <a:spcBef>
                          <a:spcPts val="240"/>
                        </a:spcBef>
                        <a:spcAft>
                          <a:spcPts val="240"/>
                        </a:spcAft>
                        <a:tabLst>
                          <a:tab pos="-914400" algn="l"/>
                          <a:tab pos="228600" algn="l"/>
                        </a:tabLst>
                      </a:pPr>
                      <a:r>
                        <a:rPr lang="pl-PL" sz="1600" dirty="0">
                          <a:effectLst/>
                        </a:rPr>
                        <a:t>Database of the characteristics of produced W dust particles and comparison with data from tokamaks (IAP)</a:t>
                      </a:r>
                      <a:r>
                        <a:rPr lang="fi-FI" sz="1600" dirty="0">
                          <a:effectLst/>
                        </a:rPr>
                        <a:t> </a:t>
                      </a:r>
                      <a:r>
                        <a:rPr lang="fi-FI" sz="1600" dirty="0">
                          <a:effectLst/>
                          <a:sym typeface="Wingdings" panose="05000000000000000000" pitchFamily="2" charset="2"/>
                        </a:rPr>
                        <a:t> </a:t>
                      </a:r>
                      <a:r>
                        <a:rPr lang="fi-FI" sz="1600" dirty="0" err="1">
                          <a:effectLst/>
                          <a:sym typeface="Wingdings" panose="05000000000000000000" pitchFamily="2" charset="2"/>
                        </a:rPr>
                        <a:t>laboratory</a:t>
                      </a:r>
                      <a:r>
                        <a:rPr lang="fi-FI" sz="1600" dirty="0">
                          <a:effectLst/>
                          <a:sym typeface="Wingdings" panose="05000000000000000000" pitchFamily="2" charset="2"/>
                        </a:rPr>
                        <a:t> </a:t>
                      </a:r>
                      <a:r>
                        <a:rPr lang="fi-FI" sz="1600" dirty="0" err="1">
                          <a:effectLst/>
                          <a:sym typeface="Wingdings" panose="05000000000000000000" pitchFamily="2" charset="2"/>
                        </a:rPr>
                        <a:t>studies</a:t>
                      </a:r>
                      <a:endParaRPr lang="fi-FI" sz="1600" dirty="0">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lnSpc>
                          <a:spcPct val="115000"/>
                        </a:lnSpc>
                        <a:spcBef>
                          <a:spcPts val="240"/>
                        </a:spcBef>
                        <a:spcAft>
                          <a:spcPts val="240"/>
                        </a:spcAft>
                        <a:tabLst>
                          <a:tab pos="-914400" algn="l"/>
                          <a:tab pos="228600" algn="l"/>
                        </a:tabLst>
                      </a:pPr>
                      <a:r>
                        <a:rPr lang="fi-FI" sz="1600" b="1" dirty="0">
                          <a:effectLst/>
                          <a:latin typeface="Calibri" panose="020F0502020204030204" pitchFamily="34" charset="0"/>
                          <a:ea typeface="SimSun" panose="02010600030101010101" pitchFamily="2" charset="-122"/>
                          <a:cs typeface="Arial" panose="020B0604020202020204" pitchFamily="34" charset="0"/>
                        </a:rPr>
                        <a:t>1,5</a:t>
                      </a:r>
                    </a:p>
                  </a:txBody>
                  <a:tcPr marL="68580" marR="68580" marT="0" marB="0"/>
                </a:tc>
                <a:extLst>
                  <a:ext uri="{0D108BD9-81ED-4DB2-BD59-A6C34878D82A}">
                    <a16:rowId xmlns:a16="http://schemas.microsoft.com/office/drawing/2014/main" val="3399240689"/>
                  </a:ext>
                </a:extLst>
              </a:tr>
              <a:tr h="0">
                <a:tc>
                  <a:txBody>
                    <a:bodyPr/>
                    <a:lstStyle/>
                    <a:p>
                      <a:pPr>
                        <a:lnSpc>
                          <a:spcPct val="115000"/>
                        </a:lnSpc>
                        <a:spcBef>
                          <a:spcPts val="240"/>
                        </a:spcBef>
                        <a:spcAft>
                          <a:spcPts val="240"/>
                        </a:spcAft>
                        <a:tabLst>
                          <a:tab pos="-914400" algn="l"/>
                          <a:tab pos="228600" algn="l"/>
                        </a:tabLst>
                      </a:pPr>
                      <a:r>
                        <a:rPr lang="pl-PL" sz="1600" spc="-15">
                          <a:effectLst/>
                        </a:rPr>
                        <a:t>D002</a:t>
                      </a:r>
                      <a:endParaRPr lang="fi-FI" sz="1600">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tc>
                <a:tc>
                  <a:txBody>
                    <a:bodyPr/>
                    <a:lstStyle/>
                    <a:p>
                      <a:pPr>
                        <a:lnSpc>
                          <a:spcPct val="115000"/>
                        </a:lnSpc>
                        <a:spcBef>
                          <a:spcPts val="240"/>
                        </a:spcBef>
                        <a:spcAft>
                          <a:spcPts val="240"/>
                        </a:spcAft>
                        <a:tabLst>
                          <a:tab pos="-914400" algn="l"/>
                          <a:tab pos="228600" algn="l"/>
                        </a:tabLst>
                      </a:pPr>
                      <a:r>
                        <a:rPr lang="pl-PL" sz="1600" dirty="0">
                          <a:effectLst/>
                        </a:rPr>
                        <a:t>Database of the characteristics of produced B dust particles and comparison with data from tokamaks (IAP)</a:t>
                      </a:r>
                      <a:r>
                        <a:rPr lang="fi-FI" sz="1600" dirty="0">
                          <a:effectLst/>
                        </a:rPr>
                        <a:t> </a:t>
                      </a:r>
                      <a:r>
                        <a:rPr lang="fi-FI" sz="1600" dirty="0">
                          <a:effectLst/>
                          <a:sym typeface="Wingdings" panose="05000000000000000000" pitchFamily="2" charset="2"/>
                        </a:rPr>
                        <a:t> </a:t>
                      </a:r>
                      <a:r>
                        <a:rPr lang="fi-FI" sz="1600" dirty="0" err="1">
                          <a:effectLst/>
                          <a:sym typeface="Wingdings" panose="05000000000000000000" pitchFamily="2" charset="2"/>
                        </a:rPr>
                        <a:t>laboratory</a:t>
                      </a:r>
                      <a:r>
                        <a:rPr lang="fi-FI" sz="1600" dirty="0">
                          <a:effectLst/>
                          <a:sym typeface="Wingdings" panose="05000000000000000000" pitchFamily="2" charset="2"/>
                        </a:rPr>
                        <a:t> </a:t>
                      </a:r>
                      <a:r>
                        <a:rPr lang="fi-FI" sz="1600" dirty="0" err="1">
                          <a:effectLst/>
                          <a:sym typeface="Wingdings" panose="05000000000000000000" pitchFamily="2" charset="2"/>
                        </a:rPr>
                        <a:t>studies</a:t>
                      </a:r>
                      <a:endParaRPr lang="fi-FI" sz="1600" dirty="0">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lnSpc>
                          <a:spcPct val="115000"/>
                        </a:lnSpc>
                        <a:spcBef>
                          <a:spcPts val="240"/>
                        </a:spcBef>
                        <a:spcAft>
                          <a:spcPts val="240"/>
                        </a:spcAft>
                        <a:tabLst>
                          <a:tab pos="-914400" algn="l"/>
                          <a:tab pos="228600" algn="l"/>
                        </a:tabLst>
                      </a:pPr>
                      <a:r>
                        <a:rPr lang="fi-FI" sz="1600" b="1" dirty="0">
                          <a:effectLst/>
                          <a:latin typeface="Calibri" panose="020F0502020204030204" pitchFamily="34" charset="0"/>
                          <a:ea typeface="SimSun" panose="02010600030101010101" pitchFamily="2" charset="-122"/>
                          <a:cs typeface="Arial" panose="020B0604020202020204" pitchFamily="34" charset="0"/>
                        </a:rPr>
                        <a:t>1,5</a:t>
                      </a:r>
                    </a:p>
                  </a:txBody>
                  <a:tcPr marL="68580" marR="68580" marT="0" marB="0"/>
                </a:tc>
                <a:extLst>
                  <a:ext uri="{0D108BD9-81ED-4DB2-BD59-A6C34878D82A}">
                    <a16:rowId xmlns:a16="http://schemas.microsoft.com/office/drawing/2014/main" val="929429036"/>
                  </a:ext>
                </a:extLst>
              </a:tr>
              <a:tr h="0">
                <a:tc>
                  <a:txBody>
                    <a:bodyPr/>
                    <a:lstStyle/>
                    <a:p>
                      <a:pPr>
                        <a:lnSpc>
                          <a:spcPct val="115000"/>
                        </a:lnSpc>
                        <a:spcBef>
                          <a:spcPts val="240"/>
                        </a:spcBef>
                        <a:spcAft>
                          <a:spcPts val="240"/>
                        </a:spcAft>
                        <a:tabLst>
                          <a:tab pos="-914400" algn="l"/>
                          <a:tab pos="228600" algn="l"/>
                        </a:tabLst>
                      </a:pPr>
                      <a:r>
                        <a:rPr lang="pl-PL" sz="1600" spc="-15">
                          <a:effectLst/>
                        </a:rPr>
                        <a:t>D003</a:t>
                      </a:r>
                      <a:endParaRPr lang="fi-FI" sz="1600">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tc>
                <a:tc>
                  <a:txBody>
                    <a:bodyPr/>
                    <a:lstStyle/>
                    <a:p>
                      <a:pPr>
                        <a:lnSpc>
                          <a:spcPct val="115000"/>
                        </a:lnSpc>
                        <a:spcBef>
                          <a:spcPts val="240"/>
                        </a:spcBef>
                        <a:spcAft>
                          <a:spcPts val="240"/>
                        </a:spcAft>
                        <a:tabLst>
                          <a:tab pos="-914400" algn="l"/>
                          <a:tab pos="228600" algn="l"/>
                        </a:tabLst>
                      </a:pPr>
                      <a:r>
                        <a:rPr lang="pl-PL" sz="1600" spc="-15" dirty="0">
                          <a:effectLst/>
                        </a:rPr>
                        <a:t>Document on the </a:t>
                      </a:r>
                      <a:r>
                        <a:rPr lang="pl-PL" sz="1600" dirty="0">
                          <a:effectLst/>
                        </a:rPr>
                        <a:t>characteristics and amount of dust generated on ASDEX Upgrade during past experimental campaigns and on the connection of arcing on dust production (MPG)</a:t>
                      </a:r>
                      <a:r>
                        <a:rPr lang="fi-FI" sz="1600" dirty="0">
                          <a:effectLst/>
                        </a:rPr>
                        <a:t> </a:t>
                      </a:r>
                      <a:r>
                        <a:rPr lang="fi-FI" sz="1600" dirty="0">
                          <a:effectLst/>
                          <a:sym typeface="Wingdings" panose="05000000000000000000" pitchFamily="2" charset="2"/>
                        </a:rPr>
                        <a:t> </a:t>
                      </a:r>
                      <a:r>
                        <a:rPr lang="fi-FI" sz="1600" dirty="0" err="1">
                          <a:effectLst/>
                          <a:sym typeface="Wingdings" panose="05000000000000000000" pitchFamily="2" charset="2"/>
                        </a:rPr>
                        <a:t>dust</a:t>
                      </a:r>
                      <a:r>
                        <a:rPr lang="fi-FI" sz="1600" dirty="0">
                          <a:effectLst/>
                          <a:sym typeface="Wingdings" panose="05000000000000000000" pitchFamily="2" charset="2"/>
                        </a:rPr>
                        <a:t> </a:t>
                      </a:r>
                      <a:r>
                        <a:rPr lang="fi-FI" sz="1600" dirty="0" err="1">
                          <a:effectLst/>
                          <a:sym typeface="Wingdings" panose="05000000000000000000" pitchFamily="2" charset="2"/>
                        </a:rPr>
                        <a:t>analyses</a:t>
                      </a:r>
                      <a:endParaRPr lang="fi-FI" sz="1600" dirty="0">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lnSpc>
                          <a:spcPct val="115000"/>
                        </a:lnSpc>
                        <a:spcBef>
                          <a:spcPts val="240"/>
                        </a:spcBef>
                        <a:spcAft>
                          <a:spcPts val="240"/>
                        </a:spcAft>
                        <a:tabLst>
                          <a:tab pos="-914400" algn="l"/>
                          <a:tab pos="228600" algn="l"/>
                        </a:tabLst>
                      </a:pPr>
                      <a:r>
                        <a:rPr lang="fi-FI" sz="1600" b="1" dirty="0">
                          <a:effectLst/>
                          <a:latin typeface="Calibri" panose="020F0502020204030204" pitchFamily="34" charset="0"/>
                          <a:ea typeface="SimSun" panose="02010600030101010101" pitchFamily="2" charset="-122"/>
                          <a:cs typeface="Arial" panose="020B0604020202020204" pitchFamily="34" charset="0"/>
                        </a:rPr>
                        <a:t>2,0</a:t>
                      </a:r>
                    </a:p>
                  </a:txBody>
                  <a:tcPr marL="68580" marR="68580" marT="0" marB="0"/>
                </a:tc>
                <a:extLst>
                  <a:ext uri="{0D108BD9-81ED-4DB2-BD59-A6C34878D82A}">
                    <a16:rowId xmlns:a16="http://schemas.microsoft.com/office/drawing/2014/main" val="1602500304"/>
                  </a:ext>
                </a:extLst>
              </a:tr>
              <a:tr h="0">
                <a:tc>
                  <a:txBody>
                    <a:bodyPr/>
                    <a:lstStyle/>
                    <a:p>
                      <a:pPr>
                        <a:lnSpc>
                          <a:spcPct val="115000"/>
                        </a:lnSpc>
                        <a:spcBef>
                          <a:spcPts val="240"/>
                        </a:spcBef>
                        <a:spcAft>
                          <a:spcPts val="240"/>
                        </a:spcAft>
                        <a:tabLst>
                          <a:tab pos="-914400" algn="l"/>
                          <a:tab pos="228600" algn="l"/>
                        </a:tabLst>
                      </a:pPr>
                      <a:r>
                        <a:rPr lang="pl-PL" sz="1600" spc="-15">
                          <a:effectLst/>
                        </a:rPr>
                        <a:t>D004</a:t>
                      </a:r>
                      <a:endParaRPr lang="fi-FI" sz="1600">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tc>
                <a:tc>
                  <a:txBody>
                    <a:bodyPr/>
                    <a:lstStyle/>
                    <a:p>
                      <a:pPr>
                        <a:lnSpc>
                          <a:spcPct val="115000"/>
                        </a:lnSpc>
                        <a:spcBef>
                          <a:spcPts val="240"/>
                        </a:spcBef>
                        <a:spcAft>
                          <a:spcPts val="240"/>
                        </a:spcAft>
                        <a:tabLst>
                          <a:tab pos="-914400" algn="l"/>
                          <a:tab pos="228600" algn="l"/>
                        </a:tabLst>
                      </a:pPr>
                      <a:r>
                        <a:rPr lang="pl-PL" sz="1600" spc="-15" dirty="0">
                          <a:effectLst/>
                        </a:rPr>
                        <a:t>Document on the physical and remobilization characteristics of dust produced on ASDEX Upgrade and MAGNUM-PSI (VR)</a:t>
                      </a:r>
                      <a:r>
                        <a:rPr lang="fi-FI" sz="1600" spc="-15" dirty="0">
                          <a:effectLst/>
                        </a:rPr>
                        <a:t> </a:t>
                      </a:r>
                      <a:r>
                        <a:rPr lang="fi-FI" sz="1600" spc="-15" dirty="0">
                          <a:effectLst/>
                          <a:sym typeface="Wingdings" panose="05000000000000000000" pitchFamily="2" charset="2"/>
                        </a:rPr>
                        <a:t> </a:t>
                      </a:r>
                      <a:r>
                        <a:rPr lang="fi-FI" sz="1600" spc="-15" dirty="0" err="1">
                          <a:effectLst/>
                          <a:sym typeface="Wingdings" panose="05000000000000000000" pitchFamily="2" charset="2"/>
                        </a:rPr>
                        <a:t>review</a:t>
                      </a:r>
                      <a:r>
                        <a:rPr lang="fi-FI" sz="1600" spc="-15" dirty="0">
                          <a:effectLst/>
                          <a:sym typeface="Wingdings" panose="05000000000000000000" pitchFamily="2" charset="2"/>
                        </a:rPr>
                        <a:t> of </a:t>
                      </a:r>
                      <a:r>
                        <a:rPr lang="fi-FI" sz="1600" spc="-15" dirty="0" err="1">
                          <a:effectLst/>
                          <a:sym typeface="Wingdings" panose="05000000000000000000" pitchFamily="2" charset="2"/>
                        </a:rPr>
                        <a:t>dust</a:t>
                      </a:r>
                      <a:r>
                        <a:rPr lang="fi-FI" sz="1600" spc="-15" dirty="0">
                          <a:effectLst/>
                          <a:sym typeface="Wingdings" panose="05000000000000000000" pitchFamily="2" charset="2"/>
                        </a:rPr>
                        <a:t> </a:t>
                      </a:r>
                      <a:r>
                        <a:rPr lang="fi-FI" sz="1600" spc="-15" dirty="0" err="1">
                          <a:effectLst/>
                          <a:sym typeface="Wingdings" panose="05000000000000000000" pitchFamily="2" charset="2"/>
                        </a:rPr>
                        <a:t>properties</a:t>
                      </a:r>
                      <a:endParaRPr lang="fi-FI" sz="1600" dirty="0">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lnSpc>
                          <a:spcPct val="115000"/>
                        </a:lnSpc>
                        <a:spcBef>
                          <a:spcPts val="240"/>
                        </a:spcBef>
                        <a:spcAft>
                          <a:spcPts val="240"/>
                        </a:spcAft>
                        <a:tabLst>
                          <a:tab pos="-914400" algn="l"/>
                          <a:tab pos="228600" algn="l"/>
                        </a:tabLst>
                      </a:pPr>
                      <a:r>
                        <a:rPr lang="fi-FI" sz="1600" b="1" dirty="0">
                          <a:effectLst/>
                          <a:latin typeface="Calibri" panose="020F0502020204030204" pitchFamily="34" charset="0"/>
                          <a:ea typeface="SimSun" panose="02010600030101010101" pitchFamily="2" charset="-122"/>
                          <a:cs typeface="Arial" panose="020B0604020202020204" pitchFamily="34" charset="0"/>
                        </a:rPr>
                        <a:t>2,0</a:t>
                      </a:r>
                    </a:p>
                  </a:txBody>
                  <a:tcPr marL="68580" marR="68580" marT="0" marB="0"/>
                </a:tc>
                <a:extLst>
                  <a:ext uri="{0D108BD9-81ED-4DB2-BD59-A6C34878D82A}">
                    <a16:rowId xmlns:a16="http://schemas.microsoft.com/office/drawing/2014/main" val="832596993"/>
                  </a:ext>
                </a:extLst>
              </a:tr>
              <a:tr h="0">
                <a:tc>
                  <a:txBody>
                    <a:bodyPr/>
                    <a:lstStyle/>
                    <a:p>
                      <a:pPr>
                        <a:lnSpc>
                          <a:spcPct val="115000"/>
                        </a:lnSpc>
                        <a:spcBef>
                          <a:spcPts val="240"/>
                        </a:spcBef>
                        <a:spcAft>
                          <a:spcPts val="240"/>
                        </a:spcAft>
                        <a:tabLst>
                          <a:tab pos="-914400" algn="l"/>
                          <a:tab pos="228600" algn="l"/>
                        </a:tabLst>
                      </a:pPr>
                      <a:r>
                        <a:rPr lang="pl-PL" sz="1600" spc="-15" dirty="0">
                          <a:effectLst/>
                        </a:rPr>
                        <a:t>D009</a:t>
                      </a:r>
                      <a:endParaRPr lang="fi-FI" sz="1600" dirty="0">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tc>
                <a:tc>
                  <a:txBody>
                    <a:bodyPr/>
                    <a:lstStyle/>
                    <a:p>
                      <a:pPr>
                        <a:lnSpc>
                          <a:spcPct val="115000"/>
                        </a:lnSpc>
                        <a:spcBef>
                          <a:spcPts val="240"/>
                        </a:spcBef>
                        <a:spcAft>
                          <a:spcPts val="240"/>
                        </a:spcAft>
                        <a:tabLst>
                          <a:tab pos="-914400" algn="l"/>
                          <a:tab pos="228600" algn="l"/>
                        </a:tabLst>
                      </a:pPr>
                      <a:r>
                        <a:rPr lang="pl-PL" sz="1600" spc="-15" dirty="0">
                          <a:effectLst/>
                        </a:rPr>
                        <a:t>Fracture and strentgh properties of B and W reference layers on W (UKAEA)</a:t>
                      </a:r>
                      <a:r>
                        <a:rPr lang="fi-FI" sz="1600" spc="-15" dirty="0">
                          <a:effectLst/>
                        </a:rPr>
                        <a:t> </a:t>
                      </a:r>
                      <a:r>
                        <a:rPr lang="fi-FI" sz="1600" spc="-15" dirty="0">
                          <a:effectLst/>
                          <a:sym typeface="Wingdings" panose="05000000000000000000" pitchFamily="2" charset="2"/>
                        </a:rPr>
                        <a:t> </a:t>
                      </a:r>
                      <a:r>
                        <a:rPr lang="fi-FI" sz="1600" spc="-15" dirty="0" err="1">
                          <a:effectLst/>
                          <a:sym typeface="Wingdings" panose="05000000000000000000" pitchFamily="2" charset="2"/>
                        </a:rPr>
                        <a:t>laboratory</a:t>
                      </a:r>
                      <a:r>
                        <a:rPr lang="fi-FI" sz="1600" spc="-15" dirty="0">
                          <a:effectLst/>
                          <a:sym typeface="Wingdings" panose="05000000000000000000" pitchFamily="2" charset="2"/>
                        </a:rPr>
                        <a:t> </a:t>
                      </a:r>
                      <a:r>
                        <a:rPr lang="fi-FI" sz="1600" spc="-15" dirty="0" err="1">
                          <a:effectLst/>
                          <a:sym typeface="Wingdings" panose="05000000000000000000" pitchFamily="2" charset="2"/>
                        </a:rPr>
                        <a:t>studies</a:t>
                      </a:r>
                      <a:endParaRPr lang="fi-FI" sz="1600" dirty="0">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solidFill>
                      <a:srgbClr val="FFC000"/>
                    </a:solidFill>
                  </a:tcPr>
                </a:tc>
                <a:tc>
                  <a:txBody>
                    <a:bodyPr/>
                    <a:lstStyle/>
                    <a:p>
                      <a:pPr algn="ctr">
                        <a:lnSpc>
                          <a:spcPct val="115000"/>
                        </a:lnSpc>
                        <a:spcBef>
                          <a:spcPts val="240"/>
                        </a:spcBef>
                        <a:spcAft>
                          <a:spcPts val="240"/>
                        </a:spcAft>
                        <a:tabLst>
                          <a:tab pos="-914400" algn="l"/>
                          <a:tab pos="228600" algn="l"/>
                        </a:tabLst>
                      </a:pPr>
                      <a:r>
                        <a:rPr lang="fi-FI" sz="1600" b="1" dirty="0">
                          <a:effectLst/>
                          <a:latin typeface="Calibri" panose="020F0502020204030204" pitchFamily="34" charset="0"/>
                          <a:ea typeface="SimSun" panose="02010600030101010101" pitchFamily="2" charset="-122"/>
                          <a:cs typeface="Arial" panose="020B0604020202020204" pitchFamily="34" charset="0"/>
                        </a:rPr>
                        <a:t>2,0</a:t>
                      </a:r>
                    </a:p>
                  </a:txBody>
                  <a:tcPr marL="68580" marR="68580" marT="0" marB="0">
                    <a:solidFill>
                      <a:srgbClr val="FFC000"/>
                    </a:solidFill>
                  </a:tcPr>
                </a:tc>
                <a:extLst>
                  <a:ext uri="{0D108BD9-81ED-4DB2-BD59-A6C34878D82A}">
                    <a16:rowId xmlns:a16="http://schemas.microsoft.com/office/drawing/2014/main" val="684724957"/>
                  </a:ext>
                </a:extLst>
              </a:tr>
              <a:tr h="0">
                <a:tc>
                  <a:txBody>
                    <a:bodyPr/>
                    <a:lstStyle/>
                    <a:p>
                      <a:pPr>
                        <a:lnSpc>
                          <a:spcPct val="115000"/>
                        </a:lnSpc>
                        <a:spcBef>
                          <a:spcPts val="240"/>
                        </a:spcBef>
                        <a:spcAft>
                          <a:spcPts val="240"/>
                        </a:spcAft>
                        <a:tabLst>
                          <a:tab pos="-914400" algn="l"/>
                          <a:tab pos="228600" algn="l"/>
                        </a:tabLst>
                      </a:pPr>
                      <a:r>
                        <a:rPr lang="pl-PL" sz="1600" spc="-15" dirty="0">
                          <a:effectLst/>
                        </a:rPr>
                        <a:t>D0</a:t>
                      </a:r>
                      <a:r>
                        <a:rPr lang="fi-FI" sz="1600" spc="-15" dirty="0">
                          <a:effectLst/>
                        </a:rPr>
                        <a:t>10</a:t>
                      </a:r>
                      <a:endParaRPr lang="fi-FI" sz="1600" dirty="0">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tc>
                <a:tc>
                  <a:txBody>
                    <a:bodyPr/>
                    <a:lstStyle/>
                    <a:p>
                      <a:pPr>
                        <a:lnSpc>
                          <a:spcPct val="115000"/>
                        </a:lnSpc>
                        <a:spcBef>
                          <a:spcPts val="240"/>
                        </a:spcBef>
                        <a:spcAft>
                          <a:spcPts val="240"/>
                        </a:spcAft>
                        <a:tabLst>
                          <a:tab pos="-914400" algn="l"/>
                          <a:tab pos="228600" algn="l"/>
                        </a:tabLst>
                      </a:pPr>
                      <a:r>
                        <a:rPr lang="en-US" sz="1600" dirty="0"/>
                        <a:t>Ion-beam analyses of dust samples originating from ASDEX Upgrade, WEST, and W7-X (RBI) </a:t>
                      </a:r>
                      <a:r>
                        <a:rPr lang="en-US" sz="1600" dirty="0">
                          <a:sym typeface="Wingdings" panose="05000000000000000000" pitchFamily="2" charset="2"/>
                        </a:rPr>
                        <a:t> dust analyses</a:t>
                      </a:r>
                      <a:endParaRPr lang="fi-FI" sz="1600" dirty="0">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solidFill>
                      <a:srgbClr val="92D050"/>
                    </a:solidFill>
                  </a:tcPr>
                </a:tc>
                <a:tc>
                  <a:txBody>
                    <a:bodyPr/>
                    <a:lstStyle/>
                    <a:p>
                      <a:pPr algn="ctr">
                        <a:lnSpc>
                          <a:spcPct val="115000"/>
                        </a:lnSpc>
                        <a:spcBef>
                          <a:spcPts val="240"/>
                        </a:spcBef>
                        <a:spcAft>
                          <a:spcPts val="240"/>
                        </a:spcAft>
                        <a:tabLst>
                          <a:tab pos="-914400" algn="l"/>
                          <a:tab pos="228600" algn="l"/>
                        </a:tabLst>
                      </a:pPr>
                      <a:r>
                        <a:rPr lang="fi-FI" sz="1600" b="1" dirty="0">
                          <a:effectLst/>
                          <a:latin typeface="Calibri" panose="020F0502020204030204" pitchFamily="34" charset="0"/>
                          <a:ea typeface="SimSun" panose="02010600030101010101" pitchFamily="2" charset="-122"/>
                          <a:cs typeface="Arial" panose="020B0604020202020204" pitchFamily="34" charset="0"/>
                        </a:rPr>
                        <a:t>4,0</a:t>
                      </a:r>
                    </a:p>
                  </a:txBody>
                  <a:tcPr marL="68580" marR="68580" marT="0" marB="0">
                    <a:solidFill>
                      <a:srgbClr val="92D050"/>
                    </a:solidFill>
                  </a:tcPr>
                </a:tc>
                <a:extLst>
                  <a:ext uri="{0D108BD9-81ED-4DB2-BD59-A6C34878D82A}">
                    <a16:rowId xmlns:a16="http://schemas.microsoft.com/office/drawing/2014/main" val="3838481041"/>
                  </a:ext>
                </a:extLst>
              </a:tr>
              <a:tr h="0">
                <a:tc>
                  <a:txBody>
                    <a:bodyPr/>
                    <a:lstStyle/>
                    <a:p>
                      <a:pPr>
                        <a:lnSpc>
                          <a:spcPct val="115000"/>
                        </a:lnSpc>
                        <a:spcBef>
                          <a:spcPts val="240"/>
                        </a:spcBef>
                        <a:spcAft>
                          <a:spcPts val="240"/>
                        </a:spcAft>
                        <a:tabLst>
                          <a:tab pos="-914400" algn="l"/>
                          <a:tab pos="228600" algn="l"/>
                        </a:tabLst>
                      </a:pPr>
                      <a:r>
                        <a:rPr lang="pl-PL" sz="1600" spc="-15" dirty="0">
                          <a:effectLst/>
                        </a:rPr>
                        <a:t>D0</a:t>
                      </a:r>
                      <a:r>
                        <a:rPr lang="fi-FI" sz="1600" spc="-15" dirty="0">
                          <a:effectLst/>
                        </a:rPr>
                        <a:t>11</a:t>
                      </a:r>
                      <a:endParaRPr lang="fi-FI" sz="1600" dirty="0">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tc>
                <a:tc>
                  <a:txBody>
                    <a:bodyPr/>
                    <a:lstStyle/>
                    <a:p>
                      <a:pPr>
                        <a:lnSpc>
                          <a:spcPct val="115000"/>
                        </a:lnSpc>
                        <a:spcBef>
                          <a:spcPts val="240"/>
                        </a:spcBef>
                        <a:spcAft>
                          <a:spcPts val="240"/>
                        </a:spcAft>
                        <a:tabLst>
                          <a:tab pos="-914400" algn="l"/>
                          <a:tab pos="228600" algn="l"/>
                        </a:tabLst>
                      </a:pPr>
                      <a:r>
                        <a:rPr lang="en-US" sz="1600" dirty="0"/>
                        <a:t>Report on the properties, composition, and amounts of dust produced on WEST during the Phase 1 operations (CEA) </a:t>
                      </a:r>
                      <a:r>
                        <a:rPr lang="en-US" sz="1600" dirty="0">
                          <a:sym typeface="Wingdings" panose="05000000000000000000" pitchFamily="2" charset="2"/>
                        </a:rPr>
                        <a:t> dust analyses</a:t>
                      </a:r>
                      <a:endParaRPr lang="fi-FI" sz="1600" dirty="0">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solidFill>
                      <a:srgbClr val="92D050"/>
                    </a:solidFill>
                  </a:tcPr>
                </a:tc>
                <a:tc>
                  <a:txBody>
                    <a:bodyPr/>
                    <a:lstStyle/>
                    <a:p>
                      <a:pPr algn="ctr">
                        <a:lnSpc>
                          <a:spcPct val="115000"/>
                        </a:lnSpc>
                        <a:spcBef>
                          <a:spcPts val="240"/>
                        </a:spcBef>
                        <a:spcAft>
                          <a:spcPts val="240"/>
                        </a:spcAft>
                        <a:tabLst>
                          <a:tab pos="-914400" algn="l"/>
                          <a:tab pos="228600" algn="l"/>
                        </a:tabLst>
                      </a:pPr>
                      <a:r>
                        <a:rPr lang="fi-FI" sz="1600" b="1" dirty="0">
                          <a:effectLst/>
                          <a:latin typeface="Calibri" panose="020F0502020204030204" pitchFamily="34" charset="0"/>
                          <a:ea typeface="SimSun" panose="02010600030101010101" pitchFamily="2" charset="-122"/>
                          <a:cs typeface="Arial" panose="020B0604020202020204" pitchFamily="34" charset="0"/>
                        </a:rPr>
                        <a:t>3,0</a:t>
                      </a:r>
                    </a:p>
                  </a:txBody>
                  <a:tcPr marL="68580" marR="68580" marT="0" marB="0">
                    <a:solidFill>
                      <a:srgbClr val="92D050"/>
                    </a:solidFill>
                  </a:tcPr>
                </a:tc>
                <a:extLst>
                  <a:ext uri="{0D108BD9-81ED-4DB2-BD59-A6C34878D82A}">
                    <a16:rowId xmlns:a16="http://schemas.microsoft.com/office/drawing/2014/main" val="4265713862"/>
                  </a:ext>
                </a:extLst>
              </a:tr>
              <a:tr h="0">
                <a:tc>
                  <a:txBody>
                    <a:bodyPr/>
                    <a:lstStyle/>
                    <a:p>
                      <a:pPr>
                        <a:lnSpc>
                          <a:spcPct val="115000"/>
                        </a:lnSpc>
                        <a:spcBef>
                          <a:spcPts val="240"/>
                        </a:spcBef>
                        <a:spcAft>
                          <a:spcPts val="240"/>
                        </a:spcAft>
                        <a:tabLst>
                          <a:tab pos="-914400" algn="l"/>
                          <a:tab pos="228600" algn="l"/>
                        </a:tabLst>
                      </a:pPr>
                      <a:r>
                        <a:rPr lang="pl-PL" sz="1600" spc="-15" dirty="0">
                          <a:effectLst/>
                        </a:rPr>
                        <a:t>D0</a:t>
                      </a:r>
                      <a:r>
                        <a:rPr lang="fi-FI" sz="1600" spc="-15" dirty="0">
                          <a:effectLst/>
                        </a:rPr>
                        <a:t>12</a:t>
                      </a:r>
                      <a:endParaRPr lang="fi-FI" sz="1600" dirty="0">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tc>
                <a:tc>
                  <a:txBody>
                    <a:bodyPr/>
                    <a:lstStyle/>
                    <a:p>
                      <a:pPr>
                        <a:lnSpc>
                          <a:spcPct val="115000"/>
                        </a:lnSpc>
                        <a:spcBef>
                          <a:spcPts val="240"/>
                        </a:spcBef>
                        <a:spcAft>
                          <a:spcPts val="240"/>
                        </a:spcAft>
                        <a:tabLst>
                          <a:tab pos="-914400" algn="l"/>
                          <a:tab pos="228600" algn="l"/>
                        </a:tabLst>
                      </a:pPr>
                      <a:r>
                        <a:rPr lang="en-US" sz="1600" dirty="0"/>
                        <a:t>Microscopy and LIBS analyses of dust samples originating from ASDEX Upgrade, WEST, and W7-X (FZJ) </a:t>
                      </a:r>
                      <a:r>
                        <a:rPr lang="en-US" sz="1600" dirty="0">
                          <a:sym typeface="Wingdings" panose="05000000000000000000" pitchFamily="2" charset="2"/>
                        </a:rPr>
                        <a:t> dust analyses</a:t>
                      </a:r>
                      <a:endParaRPr lang="fi-FI" sz="1600" dirty="0">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solidFill>
                      <a:srgbClr val="92D050"/>
                    </a:solidFill>
                  </a:tcPr>
                </a:tc>
                <a:tc>
                  <a:txBody>
                    <a:bodyPr/>
                    <a:lstStyle/>
                    <a:p>
                      <a:pPr algn="ctr">
                        <a:lnSpc>
                          <a:spcPct val="115000"/>
                        </a:lnSpc>
                        <a:spcBef>
                          <a:spcPts val="240"/>
                        </a:spcBef>
                        <a:spcAft>
                          <a:spcPts val="240"/>
                        </a:spcAft>
                        <a:tabLst>
                          <a:tab pos="-914400" algn="l"/>
                          <a:tab pos="228600" algn="l"/>
                        </a:tabLst>
                      </a:pPr>
                      <a:r>
                        <a:rPr lang="fi-FI" sz="1600" b="1" dirty="0">
                          <a:effectLst/>
                          <a:latin typeface="Calibri" panose="020F0502020204030204" pitchFamily="34" charset="0"/>
                          <a:ea typeface="SimSun" panose="02010600030101010101" pitchFamily="2" charset="-122"/>
                          <a:cs typeface="Arial" panose="020B0604020202020204" pitchFamily="34" charset="0"/>
                        </a:rPr>
                        <a:t>2,0</a:t>
                      </a:r>
                    </a:p>
                  </a:txBody>
                  <a:tcPr marL="68580" marR="68580" marT="0" marB="0">
                    <a:solidFill>
                      <a:srgbClr val="92D050"/>
                    </a:solidFill>
                  </a:tcPr>
                </a:tc>
                <a:extLst>
                  <a:ext uri="{0D108BD9-81ED-4DB2-BD59-A6C34878D82A}">
                    <a16:rowId xmlns:a16="http://schemas.microsoft.com/office/drawing/2014/main" val="4226775529"/>
                  </a:ext>
                </a:extLst>
              </a:tr>
              <a:tr h="0">
                <a:tc>
                  <a:txBody>
                    <a:bodyPr/>
                    <a:lstStyle/>
                    <a:p>
                      <a:pPr>
                        <a:lnSpc>
                          <a:spcPct val="115000"/>
                        </a:lnSpc>
                        <a:spcBef>
                          <a:spcPts val="240"/>
                        </a:spcBef>
                        <a:spcAft>
                          <a:spcPts val="240"/>
                        </a:spcAft>
                        <a:tabLst>
                          <a:tab pos="-914400" algn="l"/>
                          <a:tab pos="228600" algn="l"/>
                        </a:tabLst>
                      </a:pPr>
                      <a:r>
                        <a:rPr lang="pl-PL" sz="1600" spc="-15" dirty="0">
                          <a:effectLst/>
                        </a:rPr>
                        <a:t>D0</a:t>
                      </a:r>
                      <a:r>
                        <a:rPr lang="fi-FI" sz="1600" spc="-15" dirty="0">
                          <a:effectLst/>
                        </a:rPr>
                        <a:t>13</a:t>
                      </a:r>
                      <a:endParaRPr lang="fi-FI" sz="1600" dirty="0">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tc>
                <a:tc>
                  <a:txBody>
                    <a:bodyPr/>
                    <a:lstStyle/>
                    <a:p>
                      <a:pPr>
                        <a:lnSpc>
                          <a:spcPct val="115000"/>
                        </a:lnSpc>
                        <a:spcBef>
                          <a:spcPts val="240"/>
                        </a:spcBef>
                        <a:spcAft>
                          <a:spcPts val="240"/>
                        </a:spcAft>
                        <a:tabLst>
                          <a:tab pos="-914400" algn="l"/>
                          <a:tab pos="228600" algn="l"/>
                        </a:tabLst>
                      </a:pPr>
                      <a:r>
                        <a:rPr lang="en-US" sz="1600" dirty="0"/>
                        <a:t>Ion-beam analyses of dust samples originating from ASDEX Upgrade, WEST, and W7-X (VR) </a:t>
                      </a:r>
                      <a:r>
                        <a:rPr lang="en-US" sz="1600" dirty="0">
                          <a:sym typeface="Wingdings" panose="05000000000000000000" pitchFamily="2" charset="2"/>
                        </a:rPr>
                        <a:t> dust analyses</a:t>
                      </a:r>
                      <a:endParaRPr lang="fi-FI" sz="1600" dirty="0">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solidFill>
                      <a:srgbClr val="92D050"/>
                    </a:solidFill>
                  </a:tcPr>
                </a:tc>
                <a:tc>
                  <a:txBody>
                    <a:bodyPr/>
                    <a:lstStyle/>
                    <a:p>
                      <a:pPr algn="ctr">
                        <a:lnSpc>
                          <a:spcPct val="115000"/>
                        </a:lnSpc>
                        <a:spcBef>
                          <a:spcPts val="240"/>
                        </a:spcBef>
                        <a:spcAft>
                          <a:spcPts val="240"/>
                        </a:spcAft>
                        <a:tabLst>
                          <a:tab pos="-914400" algn="l"/>
                          <a:tab pos="228600" algn="l"/>
                        </a:tabLst>
                      </a:pPr>
                      <a:r>
                        <a:rPr lang="fi-FI" sz="1600" b="1" dirty="0">
                          <a:effectLst/>
                          <a:latin typeface="Calibri" panose="020F0502020204030204" pitchFamily="34" charset="0"/>
                          <a:ea typeface="SimSun" panose="02010600030101010101" pitchFamily="2" charset="-122"/>
                          <a:cs typeface="Arial" panose="020B0604020202020204" pitchFamily="34" charset="0"/>
                        </a:rPr>
                        <a:t>3,0</a:t>
                      </a:r>
                    </a:p>
                  </a:txBody>
                  <a:tcPr marL="68580" marR="68580" marT="0" marB="0">
                    <a:solidFill>
                      <a:srgbClr val="92D050"/>
                    </a:solidFill>
                  </a:tcPr>
                </a:tc>
                <a:extLst>
                  <a:ext uri="{0D108BD9-81ED-4DB2-BD59-A6C34878D82A}">
                    <a16:rowId xmlns:a16="http://schemas.microsoft.com/office/drawing/2014/main" val="1309008050"/>
                  </a:ext>
                </a:extLst>
              </a:tr>
            </a:tbl>
          </a:graphicData>
        </a:graphic>
      </p:graphicFrame>
      <p:sp>
        <p:nvSpPr>
          <p:cNvPr id="6" name="TextBox 5">
            <a:extLst>
              <a:ext uri="{FF2B5EF4-FFF2-40B4-BE49-F238E27FC236}">
                <a16:creationId xmlns:a16="http://schemas.microsoft.com/office/drawing/2014/main" id="{9EB7C481-7FB6-84B1-8E51-F010B6E25D2E}"/>
              </a:ext>
            </a:extLst>
          </p:cNvPr>
          <p:cNvSpPr txBox="1"/>
          <p:nvPr/>
        </p:nvSpPr>
        <p:spPr bwMode="auto">
          <a:xfrm>
            <a:off x="360040" y="5910849"/>
            <a:ext cx="5519460" cy="369332"/>
          </a:xfrm>
          <a:prstGeom prst="rect">
            <a:avLst/>
          </a:prstGeom>
          <a:noFill/>
        </p:spPr>
        <p:txBody>
          <a:bodyPr wrap="none" rtlCol="0">
            <a:spAutoFit/>
          </a:bodyPr>
          <a:lstStyle/>
          <a:p>
            <a:r>
              <a:rPr lang="fi-FI" dirty="0"/>
              <a:t>+ </a:t>
            </a:r>
            <a:r>
              <a:rPr lang="fi-FI" dirty="0" err="1"/>
              <a:t>Additional</a:t>
            </a:r>
            <a:r>
              <a:rPr lang="fi-FI" dirty="0"/>
              <a:t> </a:t>
            </a:r>
            <a:r>
              <a:rPr lang="fi-FI" dirty="0" err="1"/>
              <a:t>activities</a:t>
            </a:r>
            <a:r>
              <a:rPr lang="fi-FI" dirty="0"/>
              <a:t> </a:t>
            </a:r>
            <a:r>
              <a:rPr lang="fi-FI" dirty="0" err="1"/>
              <a:t>foreseen</a:t>
            </a:r>
            <a:r>
              <a:rPr lang="fi-FI" dirty="0"/>
              <a:t> in 2025 for VR and IPPLM</a:t>
            </a:r>
          </a:p>
        </p:txBody>
      </p:sp>
    </p:spTree>
    <p:extLst>
      <p:ext uri="{BB962C8B-B14F-4D97-AF65-F5344CB8AC3E}">
        <p14:creationId xmlns:p14="http://schemas.microsoft.com/office/powerpoint/2010/main" val="1551675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A5C1D778-B9A0-0A18-7F9F-4633C60A2246}"/>
              </a:ext>
            </a:extLst>
          </p:cNvPr>
          <p:cNvSpPr>
            <a:spLocks noGrp="1"/>
          </p:cNvSpPr>
          <p:nvPr>
            <p:ph type="ftr" sz="quarter" idx="11"/>
          </p:nvPr>
        </p:nvSpPr>
        <p:spPr/>
        <p:txBody>
          <a:bodyPr/>
          <a:lstStyle/>
          <a:p>
            <a:pPr>
              <a:defRPr/>
            </a:pPr>
            <a:r>
              <a:rPr lang="en-GB">
                <a:solidFill>
                  <a:prstClr val="white"/>
                </a:solidFill>
              </a:rPr>
              <a:t>A. Hakola| WPTE-WPPWIE technical meeting | 19 September 2024</a:t>
            </a:r>
            <a:endParaRPr lang="en-GB" dirty="0"/>
          </a:p>
        </p:txBody>
      </p:sp>
      <p:sp>
        <p:nvSpPr>
          <p:cNvPr id="4" name="Slide Number Placeholder 3">
            <a:extLst>
              <a:ext uri="{FF2B5EF4-FFF2-40B4-BE49-F238E27FC236}">
                <a16:creationId xmlns:a16="http://schemas.microsoft.com/office/drawing/2014/main" id="{3B1D1A3E-3EE4-0C75-7623-8E54896B77AA}"/>
              </a:ext>
            </a:extLst>
          </p:cNvPr>
          <p:cNvSpPr>
            <a:spLocks noGrp="1"/>
          </p:cNvSpPr>
          <p:nvPr>
            <p:ph type="sldNum" sz="quarter" idx="12"/>
          </p:nvPr>
        </p:nvSpPr>
        <p:spPr/>
        <p:txBody>
          <a:bodyPr/>
          <a:lstStyle/>
          <a:p>
            <a:pPr>
              <a:defRPr/>
            </a:pPr>
            <a:fld id="{6A6D9FA1-99C7-4910-8E32-B85D378B0060}" type="slidenum">
              <a:rPr lang="en-GB" smtClean="0">
                <a:solidFill>
                  <a:prstClr val="white"/>
                </a:solidFill>
              </a:rPr>
              <a:t>4</a:t>
            </a:fld>
            <a:endParaRPr lang="en-GB">
              <a:solidFill>
                <a:prstClr val="white"/>
              </a:solidFill>
            </a:endParaRPr>
          </a:p>
        </p:txBody>
      </p:sp>
      <p:sp>
        <p:nvSpPr>
          <p:cNvPr id="5" name="Titre 1">
            <a:extLst>
              <a:ext uri="{FF2B5EF4-FFF2-40B4-BE49-F238E27FC236}">
                <a16:creationId xmlns:a16="http://schemas.microsoft.com/office/drawing/2014/main" id="{0979E541-5CD5-27F7-AA4E-AA1F2DAF25C7}"/>
              </a:ext>
            </a:extLst>
          </p:cNvPr>
          <p:cNvSpPr>
            <a:spLocks noGrp="1"/>
          </p:cNvSpPr>
          <p:nvPr>
            <p:ph type="title"/>
          </p:nvPr>
        </p:nvSpPr>
        <p:spPr>
          <a:xfrm>
            <a:off x="983432" y="192515"/>
            <a:ext cx="9451776" cy="457200"/>
          </a:xfrm>
        </p:spPr>
        <p:txBody>
          <a:bodyPr/>
          <a:lstStyle/>
          <a:p>
            <a:r>
              <a:rPr lang="fr-FR" dirty="0"/>
              <a:t>Plans for 2024-2025</a:t>
            </a:r>
          </a:p>
        </p:txBody>
      </p:sp>
      <p:sp>
        <p:nvSpPr>
          <p:cNvPr id="6" name="TextBox 5">
            <a:extLst>
              <a:ext uri="{FF2B5EF4-FFF2-40B4-BE49-F238E27FC236}">
                <a16:creationId xmlns:a16="http://schemas.microsoft.com/office/drawing/2014/main" id="{BAC41A43-4DE9-52ED-5FE4-58D59E595639}"/>
              </a:ext>
            </a:extLst>
          </p:cNvPr>
          <p:cNvSpPr txBox="1"/>
          <p:nvPr/>
        </p:nvSpPr>
        <p:spPr bwMode="auto">
          <a:xfrm>
            <a:off x="397565" y="1172817"/>
            <a:ext cx="11390244" cy="3570208"/>
          </a:xfrm>
          <a:prstGeom prst="rect">
            <a:avLst/>
          </a:prstGeom>
          <a:noFill/>
        </p:spPr>
        <p:txBody>
          <a:bodyPr wrap="square" rtlCol="0">
            <a:spAutoFit/>
          </a:bodyPr>
          <a:lstStyle/>
          <a:p>
            <a:pPr marL="285750" indent="-285750">
              <a:buFont typeface="Arial" panose="020B0604020202020204" pitchFamily="34" charset="0"/>
              <a:buChar char="•"/>
            </a:pPr>
            <a:r>
              <a:rPr lang="fi-FI" dirty="0"/>
              <a:t>So </a:t>
            </a:r>
            <a:r>
              <a:rPr lang="fi-FI" dirty="0" err="1"/>
              <a:t>far</a:t>
            </a:r>
            <a:r>
              <a:rPr lang="fi-FI" dirty="0"/>
              <a:t> </a:t>
            </a:r>
            <a:r>
              <a:rPr lang="fi-FI" dirty="0" err="1"/>
              <a:t>very</a:t>
            </a:r>
            <a:r>
              <a:rPr lang="fi-FI" dirty="0"/>
              <a:t> </a:t>
            </a:r>
            <a:r>
              <a:rPr lang="fi-FI" dirty="0" err="1"/>
              <a:t>few</a:t>
            </a:r>
            <a:r>
              <a:rPr lang="fi-FI" dirty="0"/>
              <a:t> </a:t>
            </a:r>
            <a:r>
              <a:rPr lang="fi-FI" dirty="0" err="1"/>
              <a:t>experimental</a:t>
            </a:r>
            <a:r>
              <a:rPr lang="fi-FI" dirty="0"/>
              <a:t> </a:t>
            </a:r>
            <a:r>
              <a:rPr lang="fi-FI" dirty="0" err="1"/>
              <a:t>proposals</a:t>
            </a:r>
            <a:r>
              <a:rPr lang="fi-FI" dirty="0"/>
              <a:t> on WPTE </a:t>
            </a:r>
            <a:r>
              <a:rPr lang="fi-FI" dirty="0" err="1"/>
              <a:t>devices</a:t>
            </a:r>
            <a:r>
              <a:rPr lang="fi-FI" dirty="0"/>
              <a:t> – </a:t>
            </a:r>
            <a:r>
              <a:rPr lang="fi-FI" dirty="0" err="1"/>
              <a:t>let’s</a:t>
            </a:r>
            <a:r>
              <a:rPr lang="fi-FI" dirty="0"/>
              <a:t> </a:t>
            </a:r>
            <a:r>
              <a:rPr lang="fi-FI" dirty="0" err="1"/>
              <a:t>see</a:t>
            </a:r>
            <a:r>
              <a:rPr lang="fi-FI" dirty="0"/>
              <a:t> </a:t>
            </a:r>
            <a:r>
              <a:rPr lang="fi-FI" dirty="0" err="1"/>
              <a:t>if</a:t>
            </a:r>
            <a:r>
              <a:rPr lang="fi-FI" dirty="0"/>
              <a:t> </a:t>
            </a:r>
            <a:r>
              <a:rPr lang="fi-FI" dirty="0" err="1"/>
              <a:t>many</a:t>
            </a:r>
            <a:r>
              <a:rPr lang="fi-FI" dirty="0"/>
              <a:t> </a:t>
            </a:r>
            <a:r>
              <a:rPr lang="fi-FI" dirty="0" err="1"/>
              <a:t>more</a:t>
            </a:r>
            <a:r>
              <a:rPr lang="fi-FI" dirty="0"/>
              <a:t> </a:t>
            </a:r>
            <a:r>
              <a:rPr lang="fi-FI" dirty="0" err="1"/>
              <a:t>will</a:t>
            </a:r>
            <a:r>
              <a:rPr lang="fi-FI" dirty="0"/>
              <a:t> </a:t>
            </a:r>
            <a:r>
              <a:rPr lang="fi-FI" dirty="0" err="1"/>
              <a:t>come</a:t>
            </a:r>
            <a:r>
              <a:rPr lang="fi-FI" dirty="0"/>
              <a:t> </a:t>
            </a:r>
            <a:r>
              <a:rPr lang="fi-FI" dirty="0" err="1"/>
              <a:t>up</a:t>
            </a:r>
            <a:r>
              <a:rPr lang="fi-FI" dirty="0"/>
              <a:t> </a:t>
            </a:r>
            <a:r>
              <a:rPr lang="fi-FI" dirty="0" err="1"/>
              <a:t>during</a:t>
            </a:r>
            <a:r>
              <a:rPr lang="fi-FI" dirty="0"/>
              <a:t> </a:t>
            </a:r>
            <a:r>
              <a:rPr lang="fi-FI" dirty="0" err="1"/>
              <a:t>the</a:t>
            </a:r>
            <a:r>
              <a:rPr lang="fi-FI" dirty="0"/>
              <a:t> </a:t>
            </a:r>
            <a:r>
              <a:rPr lang="fi-FI" dirty="0" err="1"/>
              <a:t>presently</a:t>
            </a:r>
            <a:r>
              <a:rPr lang="fi-FI" dirty="0"/>
              <a:t> </a:t>
            </a:r>
            <a:r>
              <a:rPr lang="fi-FI" dirty="0" err="1"/>
              <a:t>ongoing</a:t>
            </a:r>
            <a:r>
              <a:rPr lang="fi-FI" dirty="0"/>
              <a:t> Call for </a:t>
            </a:r>
            <a:r>
              <a:rPr lang="fi-FI" dirty="0" err="1"/>
              <a:t>Proposals</a:t>
            </a:r>
            <a:endParaRPr lang="fi-FI" dirty="0"/>
          </a:p>
          <a:p>
            <a:pPr marL="742950" lvl="1" indent="-285750">
              <a:buFont typeface="Wingdings" panose="05000000000000000000" pitchFamily="2" charset="2"/>
              <a:buChar char="ü"/>
            </a:pPr>
            <a:r>
              <a:rPr lang="en-US" sz="1600" dirty="0"/>
              <a:t>Pre-plasma mobilization of magnetic dust PB (AUG) – presently considered as a candidate in 2025</a:t>
            </a:r>
          </a:p>
          <a:p>
            <a:pPr marL="742950" lvl="1" indent="-285750">
              <a:buFont typeface="Wingdings" panose="05000000000000000000" pitchFamily="2" charset="2"/>
              <a:buChar char="ü"/>
            </a:pPr>
            <a:r>
              <a:rPr lang="en-US" sz="1600" dirty="0"/>
              <a:t>Call for proposals open until 11 October</a:t>
            </a:r>
          </a:p>
          <a:p>
            <a:pPr marL="285750" indent="-285750">
              <a:spcBef>
                <a:spcPts val="600"/>
              </a:spcBef>
              <a:buFont typeface="Arial" panose="020B0604020202020204" pitchFamily="34" charset="0"/>
              <a:buChar char="•"/>
            </a:pPr>
            <a:r>
              <a:rPr lang="fi-FI" dirty="0" err="1"/>
              <a:t>Within</a:t>
            </a:r>
            <a:r>
              <a:rPr lang="fi-FI" dirty="0"/>
              <a:t> WPPWIE, </a:t>
            </a:r>
            <a:r>
              <a:rPr lang="fi-FI" dirty="0" err="1"/>
              <a:t>we</a:t>
            </a:r>
            <a:r>
              <a:rPr lang="fi-FI" dirty="0"/>
              <a:t> </a:t>
            </a:r>
            <a:r>
              <a:rPr lang="fi-FI" dirty="0" err="1"/>
              <a:t>have</a:t>
            </a:r>
            <a:r>
              <a:rPr lang="fi-FI" dirty="0"/>
              <a:t> just got </a:t>
            </a:r>
            <a:r>
              <a:rPr lang="fi-FI" dirty="0" err="1"/>
              <a:t>additional</a:t>
            </a:r>
            <a:r>
              <a:rPr lang="fi-FI" dirty="0"/>
              <a:t> </a:t>
            </a:r>
            <a:r>
              <a:rPr lang="fi-FI" dirty="0" err="1"/>
              <a:t>resources</a:t>
            </a:r>
            <a:r>
              <a:rPr lang="fi-FI" dirty="0"/>
              <a:t> for </a:t>
            </a:r>
            <a:r>
              <a:rPr lang="fi-FI" dirty="0" err="1"/>
              <a:t>dust</a:t>
            </a:r>
            <a:r>
              <a:rPr lang="fi-FI" dirty="0"/>
              <a:t> </a:t>
            </a:r>
            <a:r>
              <a:rPr lang="fi-FI" dirty="0" err="1"/>
              <a:t>analyses</a:t>
            </a:r>
            <a:endParaRPr lang="fi-FI" dirty="0"/>
          </a:p>
          <a:p>
            <a:pPr marL="742950" lvl="1" indent="-285750">
              <a:buFont typeface="Wingdings" panose="05000000000000000000" pitchFamily="2" charset="2"/>
              <a:buChar char="ü"/>
            </a:pPr>
            <a:r>
              <a:rPr lang="fi-FI" sz="1600" dirty="0"/>
              <a:t>More </a:t>
            </a:r>
            <a:r>
              <a:rPr lang="fi-FI" sz="1600" dirty="0" err="1"/>
              <a:t>emphasis</a:t>
            </a:r>
            <a:r>
              <a:rPr lang="fi-FI" sz="1600" dirty="0"/>
              <a:t> on </a:t>
            </a:r>
            <a:r>
              <a:rPr lang="fi-FI" sz="1600" dirty="0" err="1"/>
              <a:t>samples</a:t>
            </a:r>
            <a:r>
              <a:rPr lang="fi-FI" sz="1600" dirty="0"/>
              <a:t> </a:t>
            </a:r>
            <a:r>
              <a:rPr lang="fi-FI" sz="1600" dirty="0" err="1"/>
              <a:t>coming</a:t>
            </a:r>
            <a:r>
              <a:rPr lang="fi-FI" sz="1600" dirty="0"/>
              <a:t> </a:t>
            </a:r>
            <a:r>
              <a:rPr lang="fi-FI" sz="1600" dirty="0" err="1"/>
              <a:t>from</a:t>
            </a:r>
            <a:r>
              <a:rPr lang="fi-FI" sz="1600" dirty="0"/>
              <a:t> </a:t>
            </a:r>
            <a:r>
              <a:rPr lang="fi-FI" sz="1600" dirty="0" err="1"/>
              <a:t>tokamaks</a:t>
            </a:r>
            <a:r>
              <a:rPr lang="fi-FI" sz="1600" dirty="0"/>
              <a:t> (AUG, WEST) and </a:t>
            </a:r>
            <a:r>
              <a:rPr lang="fi-FI" sz="1600" dirty="0" err="1"/>
              <a:t>stellarators</a:t>
            </a:r>
            <a:r>
              <a:rPr lang="fi-FI" sz="1600" dirty="0"/>
              <a:t> (W7-X)</a:t>
            </a:r>
          </a:p>
          <a:p>
            <a:pPr marL="742950" lvl="1" indent="-285750">
              <a:buFont typeface="Wingdings" panose="05000000000000000000" pitchFamily="2" charset="2"/>
              <a:buChar char="ü"/>
            </a:pPr>
            <a:r>
              <a:rPr lang="fi-FI" sz="1600" dirty="0" err="1"/>
              <a:t>Better</a:t>
            </a:r>
            <a:r>
              <a:rPr lang="fi-FI" sz="1600" dirty="0"/>
              <a:t> </a:t>
            </a:r>
            <a:r>
              <a:rPr lang="fi-FI" sz="1600" dirty="0" err="1"/>
              <a:t>understanding</a:t>
            </a:r>
            <a:r>
              <a:rPr lang="fi-FI" sz="1600" dirty="0"/>
              <a:t> of </a:t>
            </a:r>
            <a:r>
              <a:rPr lang="fi-FI" sz="1600" dirty="0" err="1"/>
              <a:t>the</a:t>
            </a:r>
            <a:r>
              <a:rPr lang="fi-FI" sz="1600" dirty="0"/>
              <a:t> </a:t>
            </a:r>
            <a:r>
              <a:rPr lang="fi-FI" sz="1600" dirty="0" err="1"/>
              <a:t>underlying</a:t>
            </a:r>
            <a:r>
              <a:rPr lang="fi-FI" sz="1600" dirty="0"/>
              <a:t> </a:t>
            </a:r>
            <a:r>
              <a:rPr lang="fi-FI" sz="1600" dirty="0" err="1"/>
              <a:t>physics</a:t>
            </a:r>
            <a:r>
              <a:rPr lang="fi-FI" sz="1600" dirty="0"/>
              <a:t> to </a:t>
            </a:r>
            <a:r>
              <a:rPr lang="fi-FI" sz="1600" dirty="0" err="1"/>
              <a:t>make</a:t>
            </a:r>
            <a:r>
              <a:rPr lang="fi-FI" sz="1600" dirty="0"/>
              <a:t> </a:t>
            </a:r>
            <a:r>
              <a:rPr lang="fi-FI" sz="1600" dirty="0" err="1"/>
              <a:t>extrapolations</a:t>
            </a:r>
            <a:r>
              <a:rPr lang="fi-FI" sz="1600" dirty="0"/>
              <a:t> to ITER</a:t>
            </a:r>
          </a:p>
          <a:p>
            <a:pPr marL="285750" indent="-285750">
              <a:spcBef>
                <a:spcPts val="600"/>
              </a:spcBef>
              <a:buFont typeface="Arial" panose="020B0604020202020204" pitchFamily="34" charset="0"/>
              <a:buChar char="•"/>
            </a:pPr>
            <a:r>
              <a:rPr lang="fi-FI" dirty="0" err="1"/>
              <a:t>Other</a:t>
            </a:r>
            <a:r>
              <a:rPr lang="fi-FI" dirty="0"/>
              <a:t> WPPWIE </a:t>
            </a:r>
            <a:r>
              <a:rPr lang="fi-FI" dirty="0" err="1"/>
              <a:t>dust</a:t>
            </a:r>
            <a:r>
              <a:rPr lang="fi-FI" dirty="0"/>
              <a:t> </a:t>
            </a:r>
            <a:r>
              <a:rPr lang="fi-FI" dirty="0" err="1"/>
              <a:t>activities</a:t>
            </a:r>
            <a:r>
              <a:rPr lang="fi-FI" dirty="0"/>
              <a:t> </a:t>
            </a:r>
            <a:r>
              <a:rPr lang="fi-FI" dirty="0" err="1"/>
              <a:t>expected</a:t>
            </a:r>
            <a:r>
              <a:rPr lang="fi-FI" dirty="0"/>
              <a:t> to </a:t>
            </a:r>
            <a:r>
              <a:rPr lang="fi-FI" dirty="0" err="1"/>
              <a:t>continue</a:t>
            </a:r>
            <a:r>
              <a:rPr lang="fi-FI" dirty="0"/>
              <a:t> </a:t>
            </a:r>
            <a:r>
              <a:rPr lang="fi-FI" dirty="0" err="1"/>
              <a:t>also</a:t>
            </a:r>
            <a:r>
              <a:rPr lang="fi-FI" dirty="0"/>
              <a:t> in 2025</a:t>
            </a:r>
          </a:p>
          <a:p>
            <a:pPr marL="742950" lvl="1" indent="-285750">
              <a:buFont typeface="Wingdings" panose="05000000000000000000" pitchFamily="2" charset="2"/>
              <a:buChar char="ü"/>
            </a:pPr>
            <a:r>
              <a:rPr lang="fi-FI" sz="1600" dirty="0" err="1"/>
              <a:t>Production</a:t>
            </a:r>
            <a:r>
              <a:rPr lang="fi-FI" sz="1600" dirty="0"/>
              <a:t> of W and B </a:t>
            </a:r>
            <a:r>
              <a:rPr lang="fi-FI" sz="1600" dirty="0" err="1"/>
              <a:t>dust</a:t>
            </a:r>
            <a:r>
              <a:rPr lang="fi-FI" sz="1600" dirty="0"/>
              <a:t> </a:t>
            </a:r>
            <a:r>
              <a:rPr lang="fi-FI" sz="1600" dirty="0" err="1"/>
              <a:t>particles</a:t>
            </a:r>
            <a:r>
              <a:rPr lang="fi-FI" sz="1600" dirty="0"/>
              <a:t> – </a:t>
            </a:r>
            <a:r>
              <a:rPr lang="fi-FI" sz="1600" dirty="0" err="1"/>
              <a:t>finding</a:t>
            </a:r>
            <a:r>
              <a:rPr lang="fi-FI" sz="1600" dirty="0"/>
              <a:t> out </a:t>
            </a:r>
            <a:r>
              <a:rPr lang="fi-FI" sz="1600" dirty="0" err="1"/>
              <a:t>parametric</a:t>
            </a:r>
            <a:r>
              <a:rPr lang="fi-FI" sz="1600" dirty="0"/>
              <a:t> </a:t>
            </a:r>
            <a:r>
              <a:rPr lang="fi-FI" sz="1600" dirty="0" err="1"/>
              <a:t>dependencies</a:t>
            </a:r>
            <a:r>
              <a:rPr lang="fi-FI" sz="1600" dirty="0"/>
              <a:t> of </a:t>
            </a:r>
            <a:r>
              <a:rPr lang="fi-FI" sz="1600" dirty="0" err="1"/>
              <a:t>the</a:t>
            </a:r>
            <a:r>
              <a:rPr lang="fi-FI" sz="1600" dirty="0"/>
              <a:t> </a:t>
            </a:r>
            <a:r>
              <a:rPr lang="fi-FI" sz="1600" dirty="0" err="1"/>
              <a:t>underlying</a:t>
            </a:r>
            <a:r>
              <a:rPr lang="fi-FI" sz="1600" dirty="0"/>
              <a:t> </a:t>
            </a:r>
            <a:r>
              <a:rPr lang="fi-FI" sz="1600" dirty="0" err="1"/>
              <a:t>mechanisms</a:t>
            </a:r>
            <a:r>
              <a:rPr lang="fi-FI" sz="1600" dirty="0"/>
              <a:t> </a:t>
            </a:r>
            <a:r>
              <a:rPr lang="fi-FI" sz="1600" dirty="0">
                <a:sym typeface="Wingdings" panose="05000000000000000000" pitchFamily="2" charset="2"/>
              </a:rPr>
              <a:t> </a:t>
            </a:r>
            <a:r>
              <a:rPr lang="fi-FI" sz="1600" dirty="0" err="1">
                <a:sym typeface="Wingdings" panose="05000000000000000000" pitchFamily="2" charset="2"/>
              </a:rPr>
              <a:t>how</a:t>
            </a:r>
            <a:r>
              <a:rPr lang="fi-FI" sz="1600" dirty="0">
                <a:sym typeface="Wingdings" panose="05000000000000000000" pitchFamily="2" charset="2"/>
              </a:rPr>
              <a:t> </a:t>
            </a:r>
            <a:r>
              <a:rPr lang="fi-FI" sz="1600" dirty="0" err="1">
                <a:sym typeface="Wingdings" panose="05000000000000000000" pitchFamily="2" charset="2"/>
              </a:rPr>
              <a:t>many</a:t>
            </a:r>
            <a:r>
              <a:rPr lang="fi-FI" sz="1600" dirty="0">
                <a:sym typeface="Wingdings" panose="05000000000000000000" pitchFamily="2" charset="2"/>
              </a:rPr>
              <a:t> </a:t>
            </a:r>
            <a:r>
              <a:rPr lang="fi-FI" sz="1600" dirty="0" err="1">
                <a:sym typeface="Wingdings" panose="05000000000000000000" pitchFamily="2" charset="2"/>
              </a:rPr>
              <a:t>more</a:t>
            </a:r>
            <a:r>
              <a:rPr lang="fi-FI" sz="1600" dirty="0">
                <a:sym typeface="Wingdings" panose="05000000000000000000" pitchFamily="2" charset="2"/>
              </a:rPr>
              <a:t> </a:t>
            </a:r>
            <a:r>
              <a:rPr lang="fi-FI" sz="1600" dirty="0" err="1">
                <a:sym typeface="Wingdings" panose="05000000000000000000" pitchFamily="2" charset="2"/>
              </a:rPr>
              <a:t>experiments</a:t>
            </a:r>
            <a:r>
              <a:rPr lang="fi-FI" sz="1600" dirty="0">
                <a:sym typeface="Wingdings" panose="05000000000000000000" pitchFamily="2" charset="2"/>
              </a:rPr>
              <a:t> </a:t>
            </a:r>
            <a:r>
              <a:rPr lang="fi-FI" sz="1600" dirty="0" err="1">
                <a:sym typeface="Wingdings" panose="05000000000000000000" pitchFamily="2" charset="2"/>
              </a:rPr>
              <a:t>are</a:t>
            </a:r>
            <a:r>
              <a:rPr lang="fi-FI" sz="1600" dirty="0">
                <a:sym typeface="Wingdings" panose="05000000000000000000" pitchFamily="2" charset="2"/>
              </a:rPr>
              <a:t> </a:t>
            </a:r>
            <a:r>
              <a:rPr lang="fi-FI" sz="1600" dirty="0" err="1">
                <a:sym typeface="Wingdings" panose="05000000000000000000" pitchFamily="2" charset="2"/>
              </a:rPr>
              <a:t>required</a:t>
            </a:r>
            <a:r>
              <a:rPr lang="fi-FI" sz="1600" dirty="0">
                <a:sym typeface="Wingdings" panose="05000000000000000000" pitchFamily="2" charset="2"/>
              </a:rPr>
              <a:t> </a:t>
            </a:r>
            <a:r>
              <a:rPr lang="fi-FI" sz="1600" dirty="0" err="1">
                <a:sym typeface="Wingdings" panose="05000000000000000000" pitchFamily="2" charset="2"/>
              </a:rPr>
              <a:t>or</a:t>
            </a:r>
            <a:r>
              <a:rPr lang="fi-FI" sz="1600" dirty="0">
                <a:sym typeface="Wingdings" panose="05000000000000000000" pitchFamily="2" charset="2"/>
              </a:rPr>
              <a:t> </a:t>
            </a:r>
            <a:r>
              <a:rPr lang="fi-FI" sz="1600" dirty="0" err="1">
                <a:sym typeface="Wingdings" panose="05000000000000000000" pitchFamily="2" charset="2"/>
              </a:rPr>
              <a:t>should</a:t>
            </a:r>
            <a:r>
              <a:rPr lang="fi-FI" sz="1600" dirty="0">
                <a:sym typeface="Wingdings" panose="05000000000000000000" pitchFamily="2" charset="2"/>
              </a:rPr>
              <a:t> </a:t>
            </a:r>
            <a:r>
              <a:rPr lang="fi-FI" sz="1600" dirty="0" err="1">
                <a:sym typeface="Wingdings" panose="05000000000000000000" pitchFamily="2" charset="2"/>
              </a:rPr>
              <a:t>we</a:t>
            </a:r>
            <a:r>
              <a:rPr lang="fi-FI" sz="1600" dirty="0">
                <a:sym typeface="Wingdings" panose="05000000000000000000" pitchFamily="2" charset="2"/>
              </a:rPr>
              <a:t> </a:t>
            </a:r>
            <a:r>
              <a:rPr lang="fi-FI" sz="1600" dirty="0" err="1">
                <a:sym typeface="Wingdings" panose="05000000000000000000" pitchFamily="2" charset="2"/>
              </a:rPr>
              <a:t>concentrate</a:t>
            </a:r>
            <a:r>
              <a:rPr lang="fi-FI" sz="1600" dirty="0">
                <a:sym typeface="Wingdings" panose="05000000000000000000" pitchFamily="2" charset="2"/>
              </a:rPr>
              <a:t> on </a:t>
            </a:r>
            <a:r>
              <a:rPr lang="fi-FI" sz="1600" dirty="0" err="1">
                <a:sym typeface="Wingdings" panose="05000000000000000000" pitchFamily="2" charset="2"/>
              </a:rPr>
              <a:t>analysing</a:t>
            </a:r>
            <a:r>
              <a:rPr lang="fi-FI" sz="1600" dirty="0">
                <a:sym typeface="Wingdings" panose="05000000000000000000" pitchFamily="2" charset="2"/>
              </a:rPr>
              <a:t> </a:t>
            </a:r>
            <a:r>
              <a:rPr lang="fi-FI" sz="1600" dirty="0" err="1">
                <a:sym typeface="Wingdings" panose="05000000000000000000" pitchFamily="2" charset="2"/>
              </a:rPr>
              <a:t>the</a:t>
            </a:r>
            <a:r>
              <a:rPr lang="fi-FI" sz="1600" dirty="0">
                <a:sym typeface="Wingdings" panose="05000000000000000000" pitchFamily="2" charset="2"/>
              </a:rPr>
              <a:t> </a:t>
            </a:r>
            <a:r>
              <a:rPr lang="fi-FI" sz="1600" dirty="0" err="1">
                <a:sym typeface="Wingdings" panose="05000000000000000000" pitchFamily="2" charset="2"/>
              </a:rPr>
              <a:t>database</a:t>
            </a:r>
            <a:r>
              <a:rPr lang="fi-FI" sz="1600" dirty="0">
                <a:sym typeface="Wingdings" panose="05000000000000000000" pitchFamily="2" charset="2"/>
              </a:rPr>
              <a:t>?</a:t>
            </a:r>
            <a:endParaRPr lang="fi-FI" sz="1600" dirty="0"/>
          </a:p>
          <a:p>
            <a:pPr marL="742950" lvl="1" indent="-285750">
              <a:buFont typeface="Wingdings" panose="05000000000000000000" pitchFamily="2" charset="2"/>
              <a:buChar char="ü"/>
            </a:pPr>
            <a:r>
              <a:rPr lang="fi-FI" sz="1600" dirty="0" err="1"/>
              <a:t>Remobilization</a:t>
            </a:r>
            <a:r>
              <a:rPr lang="fi-FI" sz="1600" dirty="0"/>
              <a:t> </a:t>
            </a:r>
            <a:r>
              <a:rPr lang="fi-FI" sz="1600" dirty="0" err="1"/>
              <a:t>characteristics</a:t>
            </a:r>
            <a:r>
              <a:rPr lang="fi-FI" sz="1600" dirty="0"/>
              <a:t> of </a:t>
            </a:r>
            <a:r>
              <a:rPr lang="fi-FI" sz="1600" dirty="0" err="1"/>
              <a:t>dust</a:t>
            </a:r>
            <a:r>
              <a:rPr lang="fi-FI" sz="1600" dirty="0"/>
              <a:t> </a:t>
            </a:r>
            <a:r>
              <a:rPr lang="fi-FI" sz="1600" dirty="0" err="1"/>
              <a:t>particles</a:t>
            </a:r>
            <a:r>
              <a:rPr lang="fi-FI" sz="1600" dirty="0"/>
              <a:t> – </a:t>
            </a:r>
            <a:r>
              <a:rPr lang="fi-FI" sz="1600" dirty="0" err="1"/>
              <a:t>do</a:t>
            </a:r>
            <a:r>
              <a:rPr lang="fi-FI" sz="1600" dirty="0"/>
              <a:t> </a:t>
            </a:r>
            <a:r>
              <a:rPr lang="fi-FI" sz="1600" dirty="0" err="1"/>
              <a:t>we</a:t>
            </a:r>
            <a:r>
              <a:rPr lang="fi-FI" sz="1600" dirty="0"/>
              <a:t> </a:t>
            </a:r>
            <a:r>
              <a:rPr lang="fi-FI" sz="1600" dirty="0" err="1"/>
              <a:t>need</a:t>
            </a:r>
            <a:r>
              <a:rPr lang="fi-FI" sz="1600" dirty="0"/>
              <a:t> </a:t>
            </a:r>
            <a:r>
              <a:rPr lang="fi-FI" sz="1600" dirty="0" err="1"/>
              <a:t>more</a:t>
            </a:r>
            <a:r>
              <a:rPr lang="fi-FI" sz="1600" dirty="0"/>
              <a:t> </a:t>
            </a:r>
            <a:r>
              <a:rPr lang="fi-FI" sz="1600" dirty="0" err="1"/>
              <a:t>experiments</a:t>
            </a:r>
            <a:r>
              <a:rPr lang="fi-FI" sz="1600" dirty="0"/>
              <a:t> </a:t>
            </a:r>
            <a:r>
              <a:rPr lang="fi-FI" sz="1600" dirty="0" err="1"/>
              <a:t>or</a:t>
            </a:r>
            <a:r>
              <a:rPr lang="fi-FI" sz="1600" dirty="0"/>
              <a:t> just </a:t>
            </a:r>
            <a:r>
              <a:rPr lang="fi-FI" sz="1600" dirty="0" err="1"/>
              <a:t>more</a:t>
            </a:r>
            <a:r>
              <a:rPr lang="fi-FI" sz="1600" dirty="0"/>
              <a:t> </a:t>
            </a:r>
            <a:r>
              <a:rPr lang="fi-FI" sz="1600" dirty="0" err="1"/>
              <a:t>modelling</a:t>
            </a:r>
            <a:r>
              <a:rPr lang="fi-FI" sz="1600" dirty="0"/>
              <a:t>?</a:t>
            </a:r>
          </a:p>
          <a:p>
            <a:pPr marL="742950" lvl="1" indent="-285750">
              <a:buFont typeface="Wingdings" panose="05000000000000000000" pitchFamily="2" charset="2"/>
              <a:buChar char="ü"/>
            </a:pPr>
            <a:r>
              <a:rPr lang="fi-FI" sz="1600" dirty="0" err="1"/>
              <a:t>Fracturing</a:t>
            </a:r>
            <a:r>
              <a:rPr lang="fi-FI" sz="1600" dirty="0"/>
              <a:t> of B/W </a:t>
            </a:r>
            <a:r>
              <a:rPr lang="fi-FI" sz="1600" dirty="0" err="1"/>
              <a:t>deposits</a:t>
            </a:r>
            <a:r>
              <a:rPr lang="fi-FI" sz="1600" dirty="0"/>
              <a:t> to </a:t>
            </a:r>
            <a:r>
              <a:rPr lang="fi-FI" sz="1600" dirty="0" err="1"/>
              <a:t>generate</a:t>
            </a:r>
            <a:r>
              <a:rPr lang="fi-FI" sz="1600" dirty="0"/>
              <a:t> </a:t>
            </a:r>
            <a:r>
              <a:rPr lang="fi-FI" sz="1600" dirty="0" err="1"/>
              <a:t>dust</a:t>
            </a:r>
            <a:r>
              <a:rPr lang="fi-FI" sz="1600" dirty="0"/>
              <a:t> </a:t>
            </a:r>
            <a:r>
              <a:rPr lang="fi-FI" sz="1600" dirty="0" err="1"/>
              <a:t>particles</a:t>
            </a:r>
            <a:r>
              <a:rPr lang="fi-FI" sz="1600" dirty="0"/>
              <a:t> – </a:t>
            </a:r>
            <a:r>
              <a:rPr lang="fi-FI" sz="1600" dirty="0" err="1"/>
              <a:t>should</a:t>
            </a:r>
            <a:r>
              <a:rPr lang="fi-FI" sz="1600" dirty="0"/>
              <a:t> </a:t>
            </a:r>
            <a:r>
              <a:rPr lang="fi-FI" sz="1600" dirty="0" err="1"/>
              <a:t>we</a:t>
            </a:r>
            <a:r>
              <a:rPr lang="fi-FI" sz="1600" dirty="0"/>
              <a:t> </a:t>
            </a:r>
            <a:r>
              <a:rPr lang="fi-FI" sz="1600" dirty="0" err="1"/>
              <a:t>have</a:t>
            </a:r>
            <a:r>
              <a:rPr lang="fi-FI" sz="1600" dirty="0"/>
              <a:t> </a:t>
            </a:r>
            <a:r>
              <a:rPr lang="fi-FI" sz="1600" dirty="0" err="1"/>
              <a:t>more</a:t>
            </a:r>
            <a:r>
              <a:rPr lang="fi-FI" sz="1600" dirty="0"/>
              <a:t> </a:t>
            </a:r>
            <a:r>
              <a:rPr lang="fi-FI" sz="1600" dirty="0" err="1"/>
              <a:t>focus</a:t>
            </a:r>
            <a:r>
              <a:rPr lang="fi-FI" sz="1600" dirty="0"/>
              <a:t> </a:t>
            </a:r>
            <a:r>
              <a:rPr lang="fi-FI" sz="1600" dirty="0" err="1"/>
              <a:t>put</a:t>
            </a:r>
            <a:r>
              <a:rPr lang="fi-FI" sz="1600" dirty="0"/>
              <a:t> on </a:t>
            </a:r>
            <a:r>
              <a:rPr lang="fi-FI" sz="1600" dirty="0" err="1"/>
              <a:t>off-normal</a:t>
            </a:r>
            <a:r>
              <a:rPr lang="fi-FI" sz="1600" dirty="0"/>
              <a:t> </a:t>
            </a:r>
            <a:r>
              <a:rPr lang="fi-FI" sz="1600" dirty="0" err="1"/>
              <a:t>event</a:t>
            </a:r>
            <a:r>
              <a:rPr lang="fi-FI" sz="1600" dirty="0"/>
              <a:t> </a:t>
            </a:r>
            <a:r>
              <a:rPr lang="fi-FI" sz="1600" dirty="0" err="1"/>
              <a:t>than</a:t>
            </a:r>
            <a:r>
              <a:rPr lang="fi-FI" sz="1600" dirty="0"/>
              <a:t> </a:t>
            </a:r>
            <a:r>
              <a:rPr lang="fi-FI" sz="1600" dirty="0" err="1"/>
              <a:t>normal</a:t>
            </a:r>
            <a:r>
              <a:rPr lang="fi-FI" sz="1600" dirty="0"/>
              <a:t> </a:t>
            </a:r>
            <a:r>
              <a:rPr lang="fi-FI" sz="1600" dirty="0" err="1"/>
              <a:t>operations</a:t>
            </a:r>
            <a:r>
              <a:rPr lang="fi-FI" sz="1600" dirty="0"/>
              <a:t> in </a:t>
            </a:r>
            <a:r>
              <a:rPr lang="fi-FI" sz="1600" dirty="0" err="1"/>
              <a:t>tokamaks</a:t>
            </a:r>
            <a:r>
              <a:rPr lang="fi-FI" sz="1600" dirty="0"/>
              <a:t>? </a:t>
            </a:r>
          </a:p>
        </p:txBody>
      </p:sp>
    </p:spTree>
    <p:extLst>
      <p:ext uri="{BB962C8B-B14F-4D97-AF65-F5344CB8AC3E}">
        <p14:creationId xmlns:p14="http://schemas.microsoft.com/office/powerpoint/2010/main" val="3473573273"/>
      </p:ext>
    </p:extLst>
  </p:cSld>
  <p:clrMapOvr>
    <a:masterClrMapping/>
  </p:clrMapOvr>
</p:sld>
</file>

<file path=ppt/theme/theme1.xml><?xml version="1.0" encoding="utf-8"?>
<a:theme xmlns:a="http://schemas.openxmlformats.org/drawingml/2006/main" name="EUROfusion.1line_5_3_20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majorFont>
      <a:minorFont>
        <a:latin typeface="Calibri"/>
        <a:ea typeface="Arial"/>
        <a:cs typeface="Arial"/>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txDef>
      <a:spPr bwMode="auto">
        <a:prstGeom prst="rect">
          <a:avLst/>
        </a:prstGeom>
        <a:noFill/>
      </a:spPr>
      <a:bodyPr/>
      <a:lstStyle/>
    </a:txDef>
  </a:objectDefaults>
  <a:extraClrSchemeLst/>
</a:theme>
</file>

<file path=ppt/theme/theme2.xml><?xml version="1.0" encoding="utf-8"?>
<a:theme xmlns:a="http://schemas.openxmlformats.org/drawingml/2006/main" name="EUROfusion.1line_5_3_20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
      <a:majorFont>
        <a:latin typeface="Calibri"/>
        <a:ea typeface="Arial"/>
        <a:cs typeface="Arial"/>
      </a:majorFont>
      <a:minorFont>
        <a:latin typeface="Calibri"/>
        <a:ea typeface="Arial"/>
        <a:cs typeface="Arial"/>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txDef>
      <a:spPr bwMode="auto">
        <a:prstGeom prst="rect">
          <a:avLst/>
        </a:prstGeom>
        <a:noFill/>
      </a:spPr>
      <a:bodyPr/>
      <a:lstStyle/>
    </a:txDef>
  </a:objectDefaults>
  <a:extraClrSchemeLst/>
</a:theme>
</file>

<file path=docProps/app.xml><?xml version="1.0" encoding="utf-8"?>
<Properties xmlns="http://schemas.openxmlformats.org/officeDocument/2006/extended-properties" xmlns:vt="http://schemas.openxmlformats.org/officeDocument/2006/docPropsVTypes">
  <Template/>
  <TotalTime>45294</TotalTime>
  <Words>844</Words>
  <Application>Microsoft Office PowerPoint</Application>
  <DocSecurity>0</DocSecurity>
  <PresentationFormat>Widescreen</PresentationFormat>
  <Paragraphs>68</Paragraphs>
  <Slides>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Wingdings</vt:lpstr>
      <vt:lpstr>EUROfusion.1line_5_3_2019</vt:lpstr>
      <vt:lpstr>Summary, WPTE and WPPWIE plans for W dust studies in 2024-2025</vt:lpstr>
      <vt:lpstr>Summary of the dust session</vt:lpstr>
      <vt:lpstr>Ongoing dust activities – a small community recently increased in volume</vt:lpstr>
      <vt:lpstr>Plans for 2024-2025</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Fabio Vinagre</dc:creator>
  <cp:keywords/>
  <dc:description/>
  <cp:lastModifiedBy>Hakola Antti</cp:lastModifiedBy>
  <cp:revision>28</cp:revision>
  <dcterms:created xsi:type="dcterms:W3CDTF">2023-11-15T09:40:03Z</dcterms:created>
  <dcterms:modified xsi:type="dcterms:W3CDTF">2024-09-19T09:50:28Z</dcterms:modified>
  <cp:category/>
  <dc:identifier/>
  <cp:contentStatus/>
  <dc:language/>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0x0101006C5E97A0C0FEBC408E67B127B9678D93</vt:lpwstr>
  </property>
  <property fmtid="{D5CDD505-2E9C-101B-9397-08002B2CF9AE}" pid="3" name="MediaServiceImageTags">
    <vt:lpwstr/>
  </property>
</Properties>
</file>