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sldIdLst>
    <p:sldId id="256"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18" autoAdjust="0"/>
    <p:restoredTop sz="96807" autoAdjust="0"/>
  </p:normalViewPr>
  <p:slideViewPr>
    <p:cSldViewPr snapToGrid="0">
      <p:cViewPr varScale="1">
        <p:scale>
          <a:sx n="83" d="100"/>
          <a:sy n="83" d="100"/>
        </p:scale>
        <p:origin x="76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UROfusion_cover">
    <p:spTree>
      <p:nvGrpSpPr>
        <p:cNvPr id="1" name=""/>
        <p:cNvGrpSpPr/>
        <p:nvPr/>
      </p:nvGrpSpPr>
      <p:grpSpPr>
        <a:xfrm>
          <a:off x="0" y="0"/>
          <a:ext cx="0" cy="0"/>
          <a:chOff x="0" y="0"/>
          <a:chExt cx="0" cy="0"/>
        </a:xfrm>
      </p:grpSpPr>
      <p:grpSp>
        <p:nvGrpSpPr>
          <p:cNvPr id="4" name="Gruppieren 3"/>
          <p:cNvGrpSpPr/>
          <p:nvPr userDrawn="1"/>
        </p:nvGrpSpPr>
        <p:grpSpPr>
          <a:xfrm>
            <a:off x="411869" y="6034962"/>
            <a:ext cx="4392488" cy="497895"/>
            <a:chOff x="5735960" y="5717361"/>
            <a:chExt cx="6120680" cy="713919"/>
          </a:xfrm>
        </p:grpSpPr>
        <p:pic>
          <p:nvPicPr>
            <p:cNvPr id="25" name="Grafik 24"/>
            <p:cNvPicPr preferRelativeResize="0">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5735960" y="5774784"/>
              <a:ext cx="997207" cy="656496"/>
            </a:xfrm>
            <a:prstGeom prst="rect">
              <a:avLst/>
            </a:prstGeom>
            <a:noFill/>
            <a:ln>
              <a:noFill/>
            </a:ln>
          </p:spPr>
        </p:pic>
        <p:sp>
          <p:nvSpPr>
            <p:cNvPr id="3" name="Rechteck 2"/>
            <p:cNvSpPr/>
            <p:nvPr userDrawn="1"/>
          </p:nvSpPr>
          <p:spPr>
            <a:xfrm>
              <a:off x="6744072" y="5717361"/>
              <a:ext cx="5112568" cy="480131"/>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pic>
        <p:nvPicPr>
          <p:cNvPr id="2060" name="Picture 12" descr="Contract between EC and EUROfusion is signed | FuseNet">
            <a:extLst>
              <a:ext uri="{FF2B5EF4-FFF2-40B4-BE49-F238E27FC236}">
                <a16:creationId xmlns:a16="http://schemas.microsoft.com/office/drawing/2014/main" id="{E55ACA25-9DC9-FAB0-0545-200C2AAAE0C4}"/>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45066" y="325143"/>
            <a:ext cx="2304256" cy="596340"/>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20">
            <a:extLst>
              <a:ext uri="{FF2B5EF4-FFF2-40B4-BE49-F238E27FC236}">
                <a16:creationId xmlns:a16="http://schemas.microsoft.com/office/drawing/2014/main" id="{596FC8EF-089A-D210-0D75-51A8CBEF1EC8}"/>
              </a:ext>
            </a:extLst>
          </p:cNvPr>
          <p:cNvSpPr>
            <a:spLocks noGrp="1"/>
          </p:cNvSpPr>
          <p:nvPr>
            <p:ph type="title"/>
          </p:nvPr>
        </p:nvSpPr>
        <p:spPr>
          <a:xfrm>
            <a:off x="407368" y="2074188"/>
            <a:ext cx="5544615" cy="620251"/>
          </a:xfrm>
        </p:spPr>
        <p:txBody>
          <a:bodyPr/>
          <a:lstStyle>
            <a:lvl1pPr algn="l">
              <a:defRPr b="1"/>
            </a:lvl1pPr>
          </a:lstStyle>
          <a:p>
            <a:r>
              <a:rPr lang="en-US" dirty="0"/>
              <a:t>Click to edit Master title style</a:t>
            </a:r>
            <a:endParaRPr lang="en-DE" dirty="0"/>
          </a:p>
        </p:txBody>
      </p:sp>
      <p:sp>
        <p:nvSpPr>
          <p:cNvPr id="14" name="Text Placeholder 22">
            <a:extLst>
              <a:ext uri="{FF2B5EF4-FFF2-40B4-BE49-F238E27FC236}">
                <a16:creationId xmlns:a16="http://schemas.microsoft.com/office/drawing/2014/main" id="{A1DB4B7A-0368-ADFA-B0E8-5A32A1976D23}"/>
              </a:ext>
            </a:extLst>
          </p:cNvPr>
          <p:cNvSpPr>
            <a:spLocks noGrp="1"/>
          </p:cNvSpPr>
          <p:nvPr>
            <p:ph type="body" sz="quarter" idx="10" hasCustomPrompt="1"/>
          </p:nvPr>
        </p:nvSpPr>
        <p:spPr>
          <a:xfrm>
            <a:off x="407368" y="3693074"/>
            <a:ext cx="4375150" cy="457848"/>
          </a:xfrm>
        </p:spPr>
        <p:txBody>
          <a:bodyPr/>
          <a:lstStyle>
            <a:lvl1pPr marL="0" indent="0">
              <a:buNone/>
              <a:defRPr b="1"/>
            </a:lvl1pPr>
            <a:lvl2pPr marL="342900" indent="0">
              <a:buNone/>
              <a:defRPr/>
            </a:lvl2pPr>
          </a:lstStyle>
          <a:p>
            <a:pPr lvl="0"/>
            <a:r>
              <a:rPr lang="en-US" dirty="0"/>
              <a:t>Click to edit Lecturer’s name</a:t>
            </a:r>
          </a:p>
        </p:txBody>
      </p:sp>
      <p:sp>
        <p:nvSpPr>
          <p:cNvPr id="15" name="Text Placeholder 22">
            <a:extLst>
              <a:ext uri="{FF2B5EF4-FFF2-40B4-BE49-F238E27FC236}">
                <a16:creationId xmlns:a16="http://schemas.microsoft.com/office/drawing/2014/main" id="{29BB6B8D-6CB9-54B7-0DF9-DBDB0E37634E}"/>
              </a:ext>
            </a:extLst>
          </p:cNvPr>
          <p:cNvSpPr>
            <a:spLocks noGrp="1"/>
          </p:cNvSpPr>
          <p:nvPr>
            <p:ph type="body" sz="quarter" idx="11" hasCustomPrompt="1"/>
          </p:nvPr>
        </p:nvSpPr>
        <p:spPr>
          <a:xfrm>
            <a:off x="407368" y="4159260"/>
            <a:ext cx="4375150" cy="457848"/>
          </a:xfrm>
        </p:spPr>
        <p:txBody>
          <a:bodyPr/>
          <a:lstStyle>
            <a:lvl1pPr marL="0" indent="0">
              <a:buNone/>
              <a:defRPr b="0"/>
            </a:lvl1pPr>
            <a:lvl2pPr marL="342900" indent="0">
              <a:buNone/>
              <a:defRPr/>
            </a:lvl2pPr>
          </a:lstStyle>
          <a:p>
            <a:pPr lvl="0"/>
            <a:r>
              <a:rPr lang="en-US" dirty="0"/>
              <a:t>Click to edit Lecturer’s affiliation</a:t>
            </a:r>
          </a:p>
        </p:txBody>
      </p:sp>
      <p:sp>
        <p:nvSpPr>
          <p:cNvPr id="20" name="Text Placeholder 22">
            <a:extLst>
              <a:ext uri="{FF2B5EF4-FFF2-40B4-BE49-F238E27FC236}">
                <a16:creationId xmlns:a16="http://schemas.microsoft.com/office/drawing/2014/main" id="{4EC3B6D3-D545-C458-117A-3FC426AC87B1}"/>
              </a:ext>
            </a:extLst>
          </p:cNvPr>
          <p:cNvSpPr>
            <a:spLocks noGrp="1"/>
          </p:cNvSpPr>
          <p:nvPr>
            <p:ph type="body" sz="quarter" idx="12" hasCustomPrompt="1"/>
          </p:nvPr>
        </p:nvSpPr>
        <p:spPr>
          <a:xfrm>
            <a:off x="407368" y="1650286"/>
            <a:ext cx="5544614" cy="338554"/>
          </a:xfrm>
        </p:spPr>
        <p:txBody>
          <a:bodyPr>
            <a:normAutofit/>
          </a:bodyPr>
          <a:lstStyle>
            <a:lvl1pPr marL="0" indent="0">
              <a:buNone/>
              <a:defRPr sz="1600" b="0"/>
            </a:lvl1pPr>
            <a:lvl2pPr marL="342900" indent="0">
              <a:buNone/>
              <a:defRPr/>
            </a:lvl2pPr>
          </a:lstStyle>
          <a:p>
            <a:pPr lvl="0"/>
            <a:r>
              <a:rPr lang="en-US" dirty="0"/>
              <a:t>Click to edit Event title</a:t>
            </a:r>
          </a:p>
        </p:txBody>
      </p:sp>
      <p:pic>
        <p:nvPicPr>
          <p:cNvPr id="2" name="Picture 1">
            <a:extLst>
              <a:ext uri="{FF2B5EF4-FFF2-40B4-BE49-F238E27FC236}">
                <a16:creationId xmlns:a16="http://schemas.microsoft.com/office/drawing/2014/main" id="{54C79CBA-5ECC-767B-846D-8D461051DE87}"/>
              </a:ext>
            </a:extLst>
          </p:cNvPr>
          <p:cNvPicPr>
            <a:picLocks noChangeAspect="1"/>
          </p:cNvPicPr>
          <p:nvPr userDrawn="1"/>
        </p:nvPicPr>
        <p:blipFill>
          <a:blip r:embed="rId4" cstate="email">
            <a:alphaModFix/>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solidFill>
            <a:schemeClr val="bg1"/>
          </a:solidFill>
        </p:spPr>
      </p:pic>
    </p:spTree>
    <p:extLst>
      <p:ext uri="{BB962C8B-B14F-4D97-AF65-F5344CB8AC3E}">
        <p14:creationId xmlns:p14="http://schemas.microsoft.com/office/powerpoint/2010/main" val="640704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UROfusion_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609600" y="836712"/>
            <a:ext cx="11103024" cy="5688632"/>
          </a:xfrm>
        </p:spPr>
        <p:txBody>
          <a:bodyPr>
            <a:normAutofit/>
          </a:bodyPr>
          <a:lstStyle>
            <a:lvl1pPr marL="257175" indent="-257175">
              <a:buFont typeface="Arial" panose="020B0604020202020204" pitchFamily="34" charset="0"/>
              <a:buChar char="•"/>
              <a:defRPr sz="2400">
                <a:latin typeface="+mn-lt"/>
                <a:cs typeface="Arial" panose="020B0604020202020204" pitchFamily="34" charset="0"/>
              </a:defRPr>
            </a:lvl1pPr>
            <a:lvl2pPr marL="557213" indent="-214313">
              <a:buFont typeface="Arial" panose="020B0604020202020204" pitchFamily="34" charset="0"/>
              <a:buChar char="•"/>
              <a:defRPr sz="1800">
                <a:latin typeface="+mn-lt"/>
                <a:cs typeface="Arial" panose="020B0604020202020204" pitchFamily="34" charset="0"/>
              </a:defRPr>
            </a:lvl2pPr>
            <a:lvl3pPr marL="857250" indent="-171450">
              <a:buFont typeface="Arial" panose="020B0604020202020204" pitchFamily="34" charset="0"/>
              <a:buChar char="•"/>
              <a:defRPr sz="1600">
                <a:latin typeface="+mn-lt"/>
                <a:cs typeface="Arial" panose="020B0604020202020204" pitchFamily="34" charset="0"/>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dirty="0">
                <a:solidFill>
                  <a:prstClr val="white"/>
                </a:solidFill>
              </a:rPr>
              <a:t>Author | Event | dd Month </a:t>
            </a:r>
            <a:r>
              <a:rPr lang="en-GB" dirty="0" err="1">
                <a:solidFill>
                  <a:prstClr val="white"/>
                </a:solidFill>
              </a:rPr>
              <a:t>yyyy</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‹Nr.›</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428518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UROfusion_content_empt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dirty="0">
                <a:solidFill>
                  <a:prstClr val="white"/>
                </a:solidFill>
              </a:rPr>
              <a:t>Author | Event | dd Month </a:t>
            </a:r>
            <a:r>
              <a:rPr lang="en-GB" dirty="0" err="1">
                <a:solidFill>
                  <a:prstClr val="white"/>
                </a:solidFill>
              </a:rPr>
              <a:t>yyyy</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‹Nr.›</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1696459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UROfusion_Value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2"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
        <p:nvSpPr>
          <p:cNvPr id="5" name="Rectangle 4">
            <a:extLst>
              <a:ext uri="{FF2B5EF4-FFF2-40B4-BE49-F238E27FC236}">
                <a16:creationId xmlns:a16="http://schemas.microsoft.com/office/drawing/2014/main" id="{A136BB05-CDE1-71D8-95B1-3A5C6CD699AD}"/>
              </a:ext>
            </a:extLst>
          </p:cNvPr>
          <p:cNvSpPr/>
          <p:nvPr userDrawn="1"/>
        </p:nvSpPr>
        <p:spPr>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55464233-290E-F450-429D-1C58FA6BE3BA}"/>
              </a:ext>
            </a:extLst>
          </p:cNvPr>
          <p:cNvSpPr/>
          <p:nvPr userDrawn="1"/>
        </p:nvSpPr>
        <p:spPr>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hasCustomPrompt="1"/>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EUROfusion Values</a:t>
            </a:r>
            <a:endParaRPr lang="en-GB" dirty="0"/>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dirty="0">
                <a:solidFill>
                  <a:prstClr val="white"/>
                </a:solidFill>
              </a:rPr>
              <a:t>EUROfusion Values | Event | dd Month </a:t>
            </a:r>
            <a:r>
              <a:rPr lang="en-GB" dirty="0" err="1">
                <a:solidFill>
                  <a:prstClr val="white"/>
                </a:solidFill>
              </a:rPr>
              <a:t>yyyy</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‹Nr.›</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E8D0878B-E5A6-2FA4-87BE-E46364DC8E55}"/>
              </a:ext>
            </a:extLst>
          </p:cNvPr>
          <p:cNvPicPr>
            <a:picLocks noChangeAspect="1"/>
          </p:cNvPicPr>
          <p:nvPr userDrawn="1"/>
        </p:nvPicPr>
        <p:blipFill rotWithShape="1">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5414" y="979851"/>
            <a:ext cx="12181172" cy="5577840"/>
          </a:xfrm>
          <a:prstGeom prst="rect">
            <a:avLst/>
          </a:prstGeom>
        </p:spPr>
      </p:pic>
    </p:spTree>
    <p:extLst>
      <p:ext uri="{BB962C8B-B14F-4D97-AF65-F5344CB8AC3E}">
        <p14:creationId xmlns:p14="http://schemas.microsoft.com/office/powerpoint/2010/main" val="1308084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6D9FA1-99C7-4910-8E32-B85D378B0060}" type="slidenum">
              <a:rPr kumimoji="0" lang="en-GB" sz="10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en-GB" sz="10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02646876"/>
      </p:ext>
    </p:extLst>
  </p:cSld>
  <p:clrMap bg1="lt1" tx1="dk1" bg2="lt2" tx2="dk2" accent1="accent1" accent2="accent2" accent3="accent3" accent4="accent4" accent5="accent5" accent6="accent6" hlink="hlink" folHlink="folHlink"/>
  <p:sldLayoutIdLst>
    <p:sldLayoutId id="2147483658" r:id="rId1"/>
    <p:sldLayoutId id="2147483663" r:id="rId2"/>
    <p:sldLayoutId id="2147483664" r:id="rId3"/>
    <p:sldLayoutId id="2147483669" r:id="rId4"/>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1D66E-0F32-BE59-B5D3-B7F670660DB7}"/>
              </a:ext>
            </a:extLst>
          </p:cNvPr>
          <p:cNvSpPr>
            <a:spLocks noGrp="1"/>
          </p:cNvSpPr>
          <p:nvPr>
            <p:ph type="title"/>
          </p:nvPr>
        </p:nvSpPr>
        <p:spPr/>
        <p:txBody>
          <a:bodyPr/>
          <a:lstStyle/>
          <a:p>
            <a:r>
              <a:rPr lang="en-US" dirty="0"/>
              <a:t>WP PWIE</a:t>
            </a:r>
            <a:endParaRPr lang="en-GB" dirty="0"/>
          </a:p>
        </p:txBody>
      </p:sp>
      <p:sp>
        <p:nvSpPr>
          <p:cNvPr id="3" name="Text Placeholder 2">
            <a:extLst>
              <a:ext uri="{FF2B5EF4-FFF2-40B4-BE49-F238E27FC236}">
                <a16:creationId xmlns:a16="http://schemas.microsoft.com/office/drawing/2014/main" id="{3F90FBB7-7774-9167-16B7-8537F07AD58D}"/>
              </a:ext>
            </a:extLst>
          </p:cNvPr>
          <p:cNvSpPr>
            <a:spLocks noGrp="1"/>
          </p:cNvSpPr>
          <p:nvPr>
            <p:ph type="body" sz="quarter" idx="10"/>
          </p:nvPr>
        </p:nvSpPr>
        <p:spPr>
          <a:xfrm>
            <a:off x="407368" y="3693074"/>
            <a:ext cx="5114544" cy="457848"/>
          </a:xfrm>
        </p:spPr>
        <p:txBody>
          <a:bodyPr>
            <a:normAutofit/>
          </a:bodyPr>
          <a:lstStyle/>
          <a:p>
            <a:r>
              <a:rPr lang="en-GB" dirty="0"/>
              <a:t>Sebastijan Brezinsek, Michael Reinhart</a:t>
            </a:r>
          </a:p>
        </p:txBody>
      </p:sp>
      <p:sp>
        <p:nvSpPr>
          <p:cNvPr id="4" name="Text Placeholder 3">
            <a:extLst>
              <a:ext uri="{FF2B5EF4-FFF2-40B4-BE49-F238E27FC236}">
                <a16:creationId xmlns:a16="http://schemas.microsoft.com/office/drawing/2014/main" id="{85ABCDF7-519D-27BC-27D2-9313A031E718}"/>
              </a:ext>
            </a:extLst>
          </p:cNvPr>
          <p:cNvSpPr>
            <a:spLocks noGrp="1"/>
          </p:cNvSpPr>
          <p:nvPr>
            <p:ph type="body" sz="quarter" idx="11"/>
          </p:nvPr>
        </p:nvSpPr>
        <p:spPr/>
        <p:txBody>
          <a:bodyPr/>
          <a:lstStyle/>
          <a:p>
            <a:r>
              <a:rPr lang="en-GB" dirty="0" err="1"/>
              <a:t>Forschungszentrum</a:t>
            </a:r>
            <a:r>
              <a:rPr lang="en-GB" dirty="0"/>
              <a:t> </a:t>
            </a:r>
            <a:r>
              <a:rPr lang="en-GB" dirty="0" err="1"/>
              <a:t>Jülich</a:t>
            </a:r>
            <a:endParaRPr lang="en-GB" dirty="0"/>
          </a:p>
        </p:txBody>
      </p:sp>
      <p:sp>
        <p:nvSpPr>
          <p:cNvPr id="5" name="Text Placeholder 4">
            <a:extLst>
              <a:ext uri="{FF2B5EF4-FFF2-40B4-BE49-F238E27FC236}">
                <a16:creationId xmlns:a16="http://schemas.microsoft.com/office/drawing/2014/main" id="{5EA551F4-897C-CFDF-B210-3F20E031D8D1}"/>
              </a:ext>
            </a:extLst>
          </p:cNvPr>
          <p:cNvSpPr>
            <a:spLocks noGrp="1"/>
          </p:cNvSpPr>
          <p:nvPr>
            <p:ph type="body" sz="quarter" idx="12"/>
          </p:nvPr>
        </p:nvSpPr>
        <p:spPr/>
        <p:txBody>
          <a:bodyPr/>
          <a:lstStyle/>
          <a:p>
            <a:r>
              <a:rPr lang="en-US" dirty="0"/>
              <a:t>JT60SA – transition to full-W</a:t>
            </a:r>
            <a:endParaRPr lang="en-GB" dirty="0"/>
          </a:p>
        </p:txBody>
      </p:sp>
    </p:spTree>
    <p:extLst>
      <p:ext uri="{BB962C8B-B14F-4D97-AF65-F5344CB8AC3E}">
        <p14:creationId xmlns:p14="http://schemas.microsoft.com/office/powerpoint/2010/main" val="897904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7ED80-6BD9-6516-90D7-1D34C3638E6B}"/>
              </a:ext>
            </a:extLst>
          </p:cNvPr>
          <p:cNvSpPr>
            <a:spLocks noGrp="1"/>
          </p:cNvSpPr>
          <p:nvPr>
            <p:ph type="title"/>
          </p:nvPr>
        </p:nvSpPr>
        <p:spPr/>
        <p:txBody>
          <a:bodyPr/>
          <a:lstStyle/>
          <a:p>
            <a:r>
              <a:rPr lang="en-US" dirty="0"/>
              <a:t>Input up to know … </a:t>
            </a:r>
            <a:endParaRPr lang="en-GB" dirty="0"/>
          </a:p>
        </p:txBody>
      </p:sp>
      <p:sp>
        <p:nvSpPr>
          <p:cNvPr id="3" name="Content Placeholder 2">
            <a:extLst>
              <a:ext uri="{FF2B5EF4-FFF2-40B4-BE49-F238E27FC236}">
                <a16:creationId xmlns:a16="http://schemas.microsoft.com/office/drawing/2014/main" id="{DB196AF5-7E30-8807-8600-59064AC13D62}"/>
              </a:ext>
            </a:extLst>
          </p:cNvPr>
          <p:cNvSpPr>
            <a:spLocks noGrp="1"/>
          </p:cNvSpPr>
          <p:nvPr>
            <p:ph idx="1"/>
          </p:nvPr>
        </p:nvSpPr>
        <p:spPr>
          <a:xfrm>
            <a:off x="245097" y="836712"/>
            <a:ext cx="11811785" cy="4483433"/>
          </a:xfrm>
        </p:spPr>
        <p:txBody>
          <a:bodyPr>
            <a:normAutofit/>
          </a:bodyPr>
          <a:lstStyle/>
          <a:p>
            <a:pPr>
              <a:buFont typeface="Wingdings" panose="05000000000000000000" pitchFamily="2" charset="2"/>
              <a:buChar char="§"/>
            </a:pPr>
            <a:r>
              <a:rPr lang="en-GB" dirty="0"/>
              <a:t>WPPWIE has exposed a pre-series W sample from Japanese origin provided by R. Neu</a:t>
            </a:r>
          </a:p>
          <a:p>
            <a:pPr>
              <a:buFont typeface="Wingdings" panose="05000000000000000000" pitchFamily="2" charset="2"/>
              <a:buChar char="§"/>
            </a:pPr>
            <a:r>
              <a:rPr lang="en-GB" dirty="0"/>
              <a:t>WPPWIE was in discussion to support WPDIV regarding W divertor in the following topics:</a:t>
            </a:r>
          </a:p>
          <a:p>
            <a:pPr lvl="1">
              <a:buFont typeface="Wingdings" panose="05000000000000000000" pitchFamily="2" charset="2"/>
              <a:buChar char="§"/>
            </a:pPr>
            <a:r>
              <a:rPr lang="en-GB" dirty="0"/>
              <a:t>Divertor optimisation with SOLPS-based algorithm from KU-Leuven: optimisation on heat flux reduction, target temperature: standard SN solution with variation of curvature targets, strike-line position, leg distance</a:t>
            </a:r>
          </a:p>
          <a:p>
            <a:pPr lvl="2">
              <a:buFont typeface="Wingdings" panose="05000000000000000000" pitchFamily="2" charset="2"/>
              <a:buChar char="§"/>
            </a:pPr>
            <a:r>
              <a:rPr lang="en-GB" dirty="0"/>
              <a:t> At that time, it was unclear if actively cooled C divertor design has to prevail at what freedom exists</a:t>
            </a:r>
          </a:p>
          <a:p>
            <a:pPr lvl="2">
              <a:buFont typeface="Wingdings" panose="05000000000000000000" pitchFamily="2" charset="2"/>
              <a:buChar char="§"/>
            </a:pPr>
            <a:r>
              <a:rPr lang="en-GB" dirty="0"/>
              <a:t>Problem now – responsible person at KU Leuven left and one need to provide additional resources to recover</a:t>
            </a:r>
          </a:p>
          <a:p>
            <a:pPr lvl="1">
              <a:buFont typeface="Wingdings" panose="05000000000000000000" pitchFamily="2" charset="2"/>
              <a:buChar char="§"/>
            </a:pPr>
            <a:r>
              <a:rPr lang="en-GB" dirty="0"/>
              <a:t> W divertor PFC qualification and characterisation under steady-state loads expected in JT60-SA</a:t>
            </a:r>
          </a:p>
          <a:p>
            <a:pPr lvl="2">
              <a:buFont typeface="Wingdings" panose="05000000000000000000" pitchFamily="2" charset="2"/>
              <a:buChar char="§"/>
            </a:pPr>
            <a:r>
              <a:rPr lang="en-GB" dirty="0"/>
              <a:t>Exposure in MAGNUM-PSI or PSI-2 to divertor-like plasma conditions under steady-state load</a:t>
            </a:r>
          </a:p>
          <a:p>
            <a:pPr lvl="2">
              <a:buFont typeface="Wingdings" panose="05000000000000000000" pitchFamily="2" charset="2"/>
              <a:buChar char="§"/>
            </a:pPr>
            <a:r>
              <a:rPr lang="en-GB" dirty="0"/>
              <a:t>As no PFC material was available to load with plasma, no tests have been done</a:t>
            </a:r>
          </a:p>
          <a:p>
            <a:pPr lvl="2">
              <a:buFont typeface="Wingdings" panose="05000000000000000000" pitchFamily="2" charset="2"/>
              <a:buChar char="§"/>
            </a:pPr>
            <a:r>
              <a:rPr lang="en-GB" dirty="0"/>
              <a:t>Note, pure heat load tests are done in WPDIV =&gt; combined plasma and heat load tests and characterisation in WPPWIE</a:t>
            </a:r>
          </a:p>
          <a:p>
            <a:pPr lvl="1">
              <a:buFont typeface="Wingdings" panose="05000000000000000000" pitchFamily="2" charset="2"/>
              <a:buChar char="§"/>
            </a:pPr>
            <a:r>
              <a:rPr lang="en-GB" dirty="0"/>
              <a:t>W erosion modelling of divertor PFCs</a:t>
            </a:r>
          </a:p>
          <a:p>
            <a:pPr lvl="2">
              <a:buFont typeface="Wingdings" panose="05000000000000000000" pitchFamily="2" charset="2"/>
              <a:buChar char="§"/>
            </a:pPr>
            <a:r>
              <a:rPr lang="en-GB" dirty="0"/>
              <a:t>Not followed up due to uncertainties in time scale, plasma backgrounds, divertor types etc.</a:t>
            </a:r>
          </a:p>
          <a:p>
            <a:pPr lvl="2">
              <a:buFont typeface="Wingdings" panose="05000000000000000000" pitchFamily="2" charset="2"/>
              <a:buChar char="§"/>
            </a:pPr>
            <a:r>
              <a:rPr lang="en-GB" dirty="0"/>
              <a:t>Note, principle data about “typical conditions and impact of magnetic field” already exists	</a:t>
            </a:r>
          </a:p>
        </p:txBody>
      </p:sp>
      <p:sp>
        <p:nvSpPr>
          <p:cNvPr id="5" name="Slide Number Placeholder 4">
            <a:extLst>
              <a:ext uri="{FF2B5EF4-FFF2-40B4-BE49-F238E27FC236}">
                <a16:creationId xmlns:a16="http://schemas.microsoft.com/office/drawing/2014/main" id="{B8367AA9-F911-2704-CE91-6DC430D56FAE}"/>
              </a:ext>
            </a:extLst>
          </p:cNvPr>
          <p:cNvSpPr>
            <a:spLocks noGrp="1"/>
          </p:cNvSpPr>
          <p:nvPr>
            <p:ph type="sldNum" sz="quarter" idx="12"/>
          </p:nvPr>
        </p:nvSpPr>
        <p:spPr/>
        <p:txBody>
          <a:bodyPr/>
          <a:lstStyle/>
          <a:p>
            <a:fld id="{6A6D9FA1-99C7-4910-8E32-B85D378B0060}" type="slidenum">
              <a:rPr lang="en-GB" smtClean="0">
                <a:solidFill>
                  <a:prstClr val="white"/>
                </a:solidFill>
              </a:rPr>
              <a:pPr/>
              <a:t>2</a:t>
            </a:fld>
            <a:endParaRPr lang="en-GB" dirty="0">
              <a:solidFill>
                <a:prstClr val="white"/>
              </a:solidFill>
            </a:endParaRPr>
          </a:p>
        </p:txBody>
      </p:sp>
      <p:sp>
        <p:nvSpPr>
          <p:cNvPr id="6" name="Footer Placeholder 3">
            <a:extLst>
              <a:ext uri="{FF2B5EF4-FFF2-40B4-BE49-F238E27FC236}">
                <a16:creationId xmlns:a16="http://schemas.microsoft.com/office/drawing/2014/main" id="{ACBCEAD6-534F-3BD3-360F-CE920E85BEC7}"/>
              </a:ext>
            </a:extLst>
          </p:cNvPr>
          <p:cNvSpPr>
            <a:spLocks noGrp="1"/>
          </p:cNvSpPr>
          <p:nvPr>
            <p:ph type="ftr" sz="quarter" idx="11"/>
          </p:nvPr>
        </p:nvSpPr>
        <p:spPr>
          <a:xfrm>
            <a:off x="825624" y="6555770"/>
            <a:ext cx="3470176" cy="329614"/>
          </a:xfrm>
        </p:spPr>
        <p:txBody>
          <a:bodyPr/>
          <a:lstStyle/>
          <a:p>
            <a:r>
              <a:rPr lang="en-GB" dirty="0">
                <a:solidFill>
                  <a:prstClr val="white"/>
                </a:solidFill>
              </a:rPr>
              <a:t>S. Brezinsek | J60SA W discussion| 19.07.2024</a:t>
            </a:r>
          </a:p>
        </p:txBody>
      </p:sp>
    </p:spTree>
    <p:extLst>
      <p:ext uri="{BB962C8B-B14F-4D97-AF65-F5344CB8AC3E}">
        <p14:creationId xmlns:p14="http://schemas.microsoft.com/office/powerpoint/2010/main" val="1267405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7ED80-6BD9-6516-90D7-1D34C3638E6B}"/>
              </a:ext>
            </a:extLst>
          </p:cNvPr>
          <p:cNvSpPr>
            <a:spLocks noGrp="1"/>
          </p:cNvSpPr>
          <p:nvPr>
            <p:ph type="title"/>
          </p:nvPr>
        </p:nvSpPr>
        <p:spPr>
          <a:xfrm>
            <a:off x="1029614" y="164806"/>
            <a:ext cx="9451776" cy="457200"/>
          </a:xfrm>
        </p:spPr>
        <p:txBody>
          <a:bodyPr/>
          <a:lstStyle/>
          <a:p>
            <a:r>
              <a:rPr lang="en-US" dirty="0"/>
              <a:t>Where we could help …. </a:t>
            </a:r>
            <a:endParaRPr lang="en-GB" dirty="0"/>
          </a:p>
        </p:txBody>
      </p:sp>
      <p:sp>
        <p:nvSpPr>
          <p:cNvPr id="3" name="Content Placeholder 2">
            <a:extLst>
              <a:ext uri="{FF2B5EF4-FFF2-40B4-BE49-F238E27FC236}">
                <a16:creationId xmlns:a16="http://schemas.microsoft.com/office/drawing/2014/main" id="{DB196AF5-7E30-8807-8600-59064AC13D62}"/>
              </a:ext>
            </a:extLst>
          </p:cNvPr>
          <p:cNvSpPr>
            <a:spLocks noGrp="1"/>
          </p:cNvSpPr>
          <p:nvPr>
            <p:ph idx="1"/>
          </p:nvPr>
        </p:nvSpPr>
        <p:spPr>
          <a:xfrm>
            <a:off x="245097" y="836712"/>
            <a:ext cx="11811785" cy="4483433"/>
          </a:xfrm>
        </p:spPr>
        <p:txBody>
          <a:bodyPr>
            <a:normAutofit fontScale="92500" lnSpcReduction="20000"/>
          </a:bodyPr>
          <a:lstStyle/>
          <a:p>
            <a:pPr>
              <a:buFont typeface="Wingdings" panose="05000000000000000000" pitchFamily="2" charset="2"/>
              <a:buChar char="§"/>
            </a:pPr>
            <a:r>
              <a:rPr lang="en-GB" dirty="0"/>
              <a:t>WPPWIE can support in the qualification of divertor and first wall PFC</a:t>
            </a:r>
          </a:p>
          <a:p>
            <a:pPr lvl="1">
              <a:buFont typeface="Wingdings" panose="05000000000000000000" pitchFamily="2" charset="2"/>
              <a:buChar char="§"/>
            </a:pPr>
            <a:r>
              <a:rPr lang="en-GB" dirty="0"/>
              <a:t>Power and plasma handling: transients and steady state in portfolio of WPPWIE devices</a:t>
            </a:r>
          </a:p>
          <a:p>
            <a:pPr lvl="1">
              <a:buFont typeface="Wingdings" panose="05000000000000000000" pitchFamily="2" charset="2"/>
              <a:buChar char="§"/>
            </a:pPr>
            <a:r>
              <a:rPr lang="en-GB" dirty="0"/>
              <a:t>Erosion and retention properties, material properties etc. prior and post exposure</a:t>
            </a:r>
          </a:p>
          <a:p>
            <a:pPr lvl="1">
              <a:buFont typeface="Wingdings" panose="05000000000000000000" pitchFamily="2" charset="2"/>
              <a:buChar char="§"/>
            </a:pPr>
            <a:r>
              <a:rPr lang="en-GB" dirty="0"/>
              <a:t>This can be included in the present program for 2025 within budget (priority change)</a:t>
            </a:r>
          </a:p>
          <a:p>
            <a:pPr lvl="1">
              <a:buFont typeface="Wingdings" panose="05000000000000000000" pitchFamily="2" charset="2"/>
              <a:buChar char="§"/>
            </a:pPr>
            <a:r>
              <a:rPr lang="en-GB" dirty="0"/>
              <a:t>Support in analysis if samples are exposed in WPTE facilities (manipulators)</a:t>
            </a:r>
          </a:p>
          <a:p>
            <a:pPr lvl="1">
              <a:buFont typeface="Wingdings" panose="05000000000000000000" pitchFamily="2" charset="2"/>
              <a:buChar char="§"/>
            </a:pPr>
            <a:r>
              <a:rPr lang="en-GB" dirty="0"/>
              <a:t>Note, several material solutions for the W divertor and first-wall W coatings schemes have already been qualified  for</a:t>
            </a:r>
          </a:p>
          <a:p>
            <a:pPr marL="342900" lvl="1" indent="0">
              <a:buNone/>
            </a:pPr>
            <a:r>
              <a:rPr lang="en-GB" dirty="0"/>
              <a:t>   other facilities and purposes =&gt; synergies</a:t>
            </a:r>
          </a:p>
          <a:p>
            <a:pPr marL="385762" indent="-342900">
              <a:buFont typeface="Wingdings" panose="05000000000000000000" pitchFamily="2" charset="2"/>
              <a:buChar char="§"/>
            </a:pPr>
            <a:r>
              <a:rPr lang="en-GB" dirty="0"/>
              <a:t>WPPWIE can support in the PWIE simulation of W sources and W migration</a:t>
            </a:r>
          </a:p>
          <a:p>
            <a:pPr marL="685800" lvl="1" indent="-342900">
              <a:buFont typeface="Wingdings" panose="05000000000000000000" pitchFamily="2" charset="2"/>
              <a:buChar char="§"/>
            </a:pPr>
            <a:r>
              <a:rPr lang="en-GB" dirty="0"/>
              <a:t>Workflow in TSVV-6 (SOLEDGE3X + ERO, EMC3-EIRENE + ERO) and TSVV-7 (SOLPS-ITER + ERO) exists</a:t>
            </a:r>
          </a:p>
          <a:p>
            <a:pPr marL="685800" lvl="1" indent="-342900">
              <a:buFont typeface="Wingdings" panose="05000000000000000000" pitchFamily="2" charset="2"/>
              <a:buChar char="§"/>
            </a:pPr>
            <a:r>
              <a:rPr lang="en-GB" dirty="0"/>
              <a:t>Might require additional resources for plasma-background and PWIE modelling</a:t>
            </a:r>
          </a:p>
          <a:p>
            <a:pPr marL="685800" lvl="1" indent="-342900">
              <a:buFont typeface="Wingdings" panose="05000000000000000000" pitchFamily="2" charset="2"/>
              <a:buChar char="§"/>
            </a:pPr>
            <a:r>
              <a:rPr lang="en-GB" dirty="0"/>
              <a:t>Dedicated input to required W PFC thickness and potential W influx from divertor and main chamber (ITER-like?)</a:t>
            </a:r>
          </a:p>
          <a:p>
            <a:pPr marL="385762" indent="-342900">
              <a:buFont typeface="Wingdings" panose="05000000000000000000" pitchFamily="2" charset="2"/>
              <a:buChar char="§"/>
            </a:pPr>
            <a:r>
              <a:rPr lang="en-GB" dirty="0"/>
              <a:t>WPPWIE can in principle support in divertor design optimisation</a:t>
            </a:r>
          </a:p>
          <a:p>
            <a:pPr marL="385762" indent="-342900">
              <a:buFont typeface="Wingdings" panose="05000000000000000000" pitchFamily="2" charset="2"/>
              <a:buChar char="§"/>
            </a:pPr>
            <a:r>
              <a:rPr lang="en-GB" dirty="0"/>
              <a:t>WPPWIE can in principle support neutral particle modelling (EIRENE or DIVGAS)</a:t>
            </a:r>
          </a:p>
          <a:p>
            <a:pPr marL="385762" indent="-342900">
              <a:buFont typeface="Wingdings" panose="05000000000000000000" pitchFamily="2" charset="2"/>
              <a:buChar char="§"/>
            </a:pPr>
            <a:r>
              <a:rPr lang="en-GB" dirty="0"/>
              <a:t>WPPWIE can in principle support in area of wall conditioning related to B</a:t>
            </a:r>
          </a:p>
          <a:p>
            <a:pPr marL="385762" indent="-342900">
              <a:buFont typeface="Wingdings" panose="05000000000000000000" pitchFamily="2" charset="2"/>
              <a:buChar char="§"/>
            </a:pPr>
            <a:r>
              <a:rPr lang="en-GB" dirty="0"/>
              <a:t>WPPWIE can in principle support in spectroscopic diagnostics related to W</a:t>
            </a:r>
          </a:p>
          <a:p>
            <a:pPr marL="685800" lvl="1" indent="-342900">
              <a:buFont typeface="Wingdings" panose="05000000000000000000" pitchFamily="2" charset="2"/>
              <a:buChar char="§"/>
            </a:pPr>
            <a:endParaRPr lang="en-GB" dirty="0"/>
          </a:p>
        </p:txBody>
      </p:sp>
      <p:sp>
        <p:nvSpPr>
          <p:cNvPr id="5" name="Slide Number Placeholder 4">
            <a:extLst>
              <a:ext uri="{FF2B5EF4-FFF2-40B4-BE49-F238E27FC236}">
                <a16:creationId xmlns:a16="http://schemas.microsoft.com/office/drawing/2014/main" id="{B8367AA9-F911-2704-CE91-6DC430D56FAE}"/>
              </a:ext>
            </a:extLst>
          </p:cNvPr>
          <p:cNvSpPr>
            <a:spLocks noGrp="1"/>
          </p:cNvSpPr>
          <p:nvPr>
            <p:ph type="sldNum" sz="quarter" idx="12"/>
          </p:nvPr>
        </p:nvSpPr>
        <p:spPr/>
        <p:txBody>
          <a:bodyPr/>
          <a:lstStyle/>
          <a:p>
            <a:fld id="{6A6D9FA1-99C7-4910-8E32-B85D378B0060}" type="slidenum">
              <a:rPr lang="en-GB" smtClean="0">
                <a:solidFill>
                  <a:prstClr val="white"/>
                </a:solidFill>
              </a:rPr>
              <a:pPr/>
              <a:t>3</a:t>
            </a:fld>
            <a:endParaRPr lang="en-GB" dirty="0">
              <a:solidFill>
                <a:prstClr val="white"/>
              </a:solidFill>
            </a:endParaRPr>
          </a:p>
        </p:txBody>
      </p:sp>
      <p:sp>
        <p:nvSpPr>
          <p:cNvPr id="4" name="Textfeld 3">
            <a:extLst>
              <a:ext uri="{FF2B5EF4-FFF2-40B4-BE49-F238E27FC236}">
                <a16:creationId xmlns:a16="http://schemas.microsoft.com/office/drawing/2014/main" id="{112E6B19-DEDF-C249-39CE-BE3360869D30}"/>
              </a:ext>
            </a:extLst>
          </p:cNvPr>
          <p:cNvSpPr txBox="1"/>
          <p:nvPr/>
        </p:nvSpPr>
        <p:spPr>
          <a:xfrm>
            <a:off x="544946" y="5498068"/>
            <a:ext cx="11661910" cy="954107"/>
          </a:xfrm>
          <a:prstGeom prst="rect">
            <a:avLst/>
          </a:prstGeom>
          <a:noFill/>
        </p:spPr>
        <p:txBody>
          <a:bodyPr wrap="none" rtlCol="0">
            <a:spAutoFit/>
          </a:bodyPr>
          <a:lstStyle/>
          <a:p>
            <a:pPr algn="l"/>
            <a:r>
              <a:rPr lang="de-DE" sz="2800" b="1" dirty="0" err="1"/>
              <a:t>Important</a:t>
            </a:r>
            <a:r>
              <a:rPr lang="de-DE" sz="2800" b="1" dirty="0"/>
              <a:t>: </a:t>
            </a:r>
            <a:r>
              <a:rPr lang="de-DE" sz="2800" b="1" dirty="0" err="1"/>
              <a:t>One</a:t>
            </a:r>
            <a:r>
              <a:rPr lang="de-DE" sz="2800" b="1" dirty="0"/>
              <a:t> </a:t>
            </a:r>
            <a:r>
              <a:rPr lang="de-DE" sz="2800" b="1" dirty="0" err="1"/>
              <a:t>team</a:t>
            </a:r>
            <a:r>
              <a:rPr lang="de-DE" sz="2800" b="1" dirty="0"/>
              <a:t> </a:t>
            </a:r>
            <a:r>
              <a:rPr lang="de-DE" sz="2800" b="1" dirty="0" err="1"/>
              <a:t>approach</a:t>
            </a:r>
            <a:r>
              <a:rPr lang="de-DE" sz="2800" b="1" dirty="0"/>
              <a:t> with WPSA, WPTE, WPDIV, WPPWIE, WPMAT</a:t>
            </a:r>
          </a:p>
          <a:p>
            <a:pPr algn="l"/>
            <a:r>
              <a:rPr lang="de-DE" sz="2800" b="1" dirty="0"/>
              <a:t>                  F4E and </a:t>
            </a:r>
            <a:r>
              <a:rPr lang="de-DE" sz="2800" b="1" dirty="0" err="1"/>
              <a:t>clear</a:t>
            </a:r>
            <a:r>
              <a:rPr lang="de-DE" sz="2800" b="1" dirty="0"/>
              <a:t> </a:t>
            </a:r>
            <a:r>
              <a:rPr lang="de-DE" sz="2800" b="1" dirty="0" err="1"/>
              <a:t>defintion</a:t>
            </a:r>
            <a:r>
              <a:rPr lang="de-DE" sz="2800" b="1" dirty="0"/>
              <a:t> and hand-</a:t>
            </a:r>
            <a:r>
              <a:rPr lang="de-DE" sz="2800" b="1" dirty="0" err="1"/>
              <a:t>over</a:t>
            </a:r>
            <a:r>
              <a:rPr lang="de-DE" sz="2800" b="1" dirty="0"/>
              <a:t> </a:t>
            </a:r>
            <a:r>
              <a:rPr lang="de-DE" sz="2800" b="1" dirty="0" err="1"/>
              <a:t>points</a:t>
            </a:r>
            <a:endParaRPr lang="de-DE" sz="2800" b="1" dirty="0"/>
          </a:p>
        </p:txBody>
      </p:sp>
      <p:sp>
        <p:nvSpPr>
          <p:cNvPr id="7" name="Footer Placeholder 3">
            <a:extLst>
              <a:ext uri="{FF2B5EF4-FFF2-40B4-BE49-F238E27FC236}">
                <a16:creationId xmlns:a16="http://schemas.microsoft.com/office/drawing/2014/main" id="{85DAC1E7-44B5-DD43-3894-5A93C2CD0DD1}"/>
              </a:ext>
            </a:extLst>
          </p:cNvPr>
          <p:cNvSpPr>
            <a:spLocks noGrp="1"/>
          </p:cNvSpPr>
          <p:nvPr>
            <p:ph type="ftr" sz="quarter" idx="11"/>
          </p:nvPr>
        </p:nvSpPr>
        <p:spPr>
          <a:xfrm>
            <a:off x="825624" y="6555770"/>
            <a:ext cx="3470176" cy="329614"/>
          </a:xfrm>
        </p:spPr>
        <p:txBody>
          <a:bodyPr/>
          <a:lstStyle/>
          <a:p>
            <a:r>
              <a:rPr lang="en-GB" dirty="0">
                <a:solidFill>
                  <a:prstClr val="white"/>
                </a:solidFill>
              </a:rPr>
              <a:t>S. Brezinsek | J60SA W discussion| 19.07.2024</a:t>
            </a:r>
          </a:p>
        </p:txBody>
      </p:sp>
    </p:spTree>
    <p:extLst>
      <p:ext uri="{BB962C8B-B14F-4D97-AF65-F5344CB8AC3E}">
        <p14:creationId xmlns:p14="http://schemas.microsoft.com/office/powerpoint/2010/main" val="1940885598"/>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gn="l">
          <a:defRPr sz="2800" b="1" dirty="0" smtClean="0"/>
        </a:defPPr>
      </a:lst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C5E97A0C0FEBC408E67B127B9678D93" ma:contentTypeVersion="16" ma:contentTypeDescription="Create a new document." ma:contentTypeScope="" ma:versionID="1d2a0d8c6deb6b6d65149e488cbe144b">
  <xsd:schema xmlns:xsd="http://www.w3.org/2001/XMLSchema" xmlns:xs="http://www.w3.org/2001/XMLSchema" xmlns:p="http://schemas.microsoft.com/office/2006/metadata/properties" xmlns:ns2="cbbfa1f3-60c2-42de-b5b6-3ee8cb87d964" xmlns:ns3="e5ba6352-0726-4226-96e7-82f7f1c59ac0" targetNamespace="http://schemas.microsoft.com/office/2006/metadata/properties" ma:root="true" ma:fieldsID="0760925279f4376d2d8626e0085fb012" ns2:_="" ns3:_="">
    <xsd:import namespace="cbbfa1f3-60c2-42de-b5b6-3ee8cb87d964"/>
    <xsd:import namespace="e5ba6352-0726-4226-96e7-82f7f1c59ac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Dateofreleas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DateTaken"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bfa1f3-60c2-42de-b5b6-3ee8cb87d9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Dateofrelease" ma:index="14" nillable="true" ma:displayName="Date of release" ma:format="Dropdown" ma:internalName="Dateofrelease">
      <xsd:simpleType>
        <xsd:restriction base="dms:Text">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51e10cb2-14f7-4eda-9ec0-27c7232f3f48"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ternalName="MediaServiceDateTake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ba6352-0726-4226-96e7-82f7f1c59ac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a5fc3690-ba4d-4b93-9ca3-ace776e65a5b}" ma:internalName="TaxCatchAll" ma:showField="CatchAllData" ma:web="e5ba6352-0726-4226-96e7-82f7f1c59a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5ba6352-0726-4226-96e7-82f7f1c59ac0" xsi:nil="true"/>
    <Dateofrelease xmlns="cbbfa1f3-60c2-42de-b5b6-3ee8cb87d964" xsi:nil="true"/>
    <lcf76f155ced4ddcb4097134ff3c332f xmlns="cbbfa1f3-60c2-42de-b5b6-3ee8cb87d96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620B528-A52D-4A7D-BA72-76895AB575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bfa1f3-60c2-42de-b5b6-3ee8cb87d964"/>
    <ds:schemaRef ds:uri="e5ba6352-0726-4226-96e7-82f7f1c59a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29BB5A6-9C9C-4509-BBBE-0C2B5904D093}">
  <ds:schemaRefs>
    <ds:schemaRef ds:uri="http://schemas.microsoft.com/sharepoint/v3/contenttype/forms"/>
  </ds:schemaRefs>
</ds:datastoreItem>
</file>

<file path=customXml/itemProps3.xml><?xml version="1.0" encoding="utf-8"?>
<ds:datastoreItem xmlns:ds="http://schemas.openxmlformats.org/officeDocument/2006/customXml" ds:itemID="{E1581EFF-75CA-400B-8B14-07B3BB5FE4A6}">
  <ds:schemaRefs>
    <ds:schemaRef ds:uri="http://schemas.microsoft.com/office/2006/metadata/properties"/>
    <ds:schemaRef ds:uri="http://schemas.microsoft.com/office/infopath/2007/PartnerControls"/>
    <ds:schemaRef ds:uri="e5ba6352-0726-4226-96e7-82f7f1c59ac0"/>
    <ds:schemaRef ds:uri="cbbfa1f3-60c2-42de-b5b6-3ee8cb87d964"/>
  </ds:schemaRefs>
</ds:datastoreItem>
</file>

<file path=docProps/app.xml><?xml version="1.0" encoding="utf-8"?>
<Properties xmlns="http://schemas.openxmlformats.org/officeDocument/2006/extended-properties" xmlns:vt="http://schemas.openxmlformats.org/officeDocument/2006/docPropsVTypes">
  <Template/>
  <TotalTime>0</TotalTime>
  <Words>470</Words>
  <Application>Microsoft Office PowerPoint</Application>
  <PresentationFormat>Breitbild</PresentationFormat>
  <Paragraphs>39</Paragraphs>
  <Slides>3</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vt:i4>
      </vt:variant>
    </vt:vector>
  </HeadingPairs>
  <TitlesOfParts>
    <vt:vector size="7" baseType="lpstr">
      <vt:lpstr>Arial</vt:lpstr>
      <vt:lpstr>Calibri</vt:lpstr>
      <vt:lpstr>Wingdings</vt:lpstr>
      <vt:lpstr>EUROfusion.1line_5_3_2019</vt:lpstr>
      <vt:lpstr>WP PWIE</vt:lpstr>
      <vt:lpstr>Input up to know … </vt:lpstr>
      <vt:lpstr>Where we could help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Fabio Vinagre</dc:creator>
  <cp:lastModifiedBy>Sebastijan Brezinsek</cp:lastModifiedBy>
  <cp:revision>23</cp:revision>
  <dcterms:created xsi:type="dcterms:W3CDTF">2023-11-15T09:40:03Z</dcterms:created>
  <dcterms:modified xsi:type="dcterms:W3CDTF">2024-07-21T07:35:55Z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0x0101006C5E97A0C0FEBC408E67B127B9678D93</vt:lpwstr>
  </property>
</Properties>
</file>