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 id="2147483671" r:id="rId5"/>
  </p:sldMasterIdLst>
  <p:notesMasterIdLst>
    <p:notesMasterId r:id="rId18"/>
  </p:notesMasterIdLst>
  <p:sldIdLst>
    <p:sldId id="256" r:id="rId6"/>
    <p:sldId id="272" r:id="rId7"/>
    <p:sldId id="273" r:id="rId8"/>
    <p:sldId id="274" r:id="rId9"/>
    <p:sldId id="266" r:id="rId10"/>
    <p:sldId id="265" r:id="rId11"/>
    <p:sldId id="267" r:id="rId12"/>
    <p:sldId id="268" r:id="rId13"/>
    <p:sldId id="269" r:id="rId14"/>
    <p:sldId id="270" r:id="rId15"/>
    <p:sldId id="271"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807" autoAdjust="0"/>
  </p:normalViewPr>
  <p:slideViewPr>
    <p:cSldViewPr snapToGrid="0">
      <p:cViewPr varScale="1">
        <p:scale>
          <a:sx n="76" d="100"/>
          <a:sy n="76" d="100"/>
        </p:scale>
        <p:origin x="2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tond Meszaros" userId="5d125e73-0147-4210-b9aa-ece7352d8cd3" providerId="ADAL" clId="{E9096AAF-EDB4-43DC-A37B-B247C92032B7}"/>
    <pc:docChg chg="custSel addSld modSld">
      <pc:chgData name="Botond Meszaros" userId="5d125e73-0147-4210-b9aa-ece7352d8cd3" providerId="ADAL" clId="{E9096AAF-EDB4-43DC-A37B-B247C92032B7}" dt="2024-03-14T13:28:09.638" v="196" actId="20577"/>
      <pc:docMkLst>
        <pc:docMk/>
      </pc:docMkLst>
      <pc:sldChg chg="modSp mod">
        <pc:chgData name="Botond Meszaros" userId="5d125e73-0147-4210-b9aa-ece7352d8cd3" providerId="ADAL" clId="{E9096AAF-EDB4-43DC-A37B-B247C92032B7}" dt="2024-03-14T13:25:40.922" v="6" actId="20577"/>
        <pc:sldMkLst>
          <pc:docMk/>
          <pc:sldMk cId="897904941" sldId="256"/>
        </pc:sldMkLst>
        <pc:spChg chg="mod">
          <ac:chgData name="Botond Meszaros" userId="5d125e73-0147-4210-b9aa-ece7352d8cd3" providerId="ADAL" clId="{E9096AAF-EDB4-43DC-A37B-B247C92032B7}" dt="2024-03-14T13:25:40.922" v="6" actId="20577"/>
          <ac:spMkLst>
            <pc:docMk/>
            <pc:sldMk cId="897904941" sldId="256"/>
            <ac:spMk id="2" creationId="{9701D66E-0F32-BE59-B5D3-B7F670660DB7}"/>
          </ac:spMkLst>
        </pc:spChg>
      </pc:sldChg>
      <pc:sldChg chg="modSp mod">
        <pc:chgData name="Botond Meszaros" userId="5d125e73-0147-4210-b9aa-ece7352d8cd3" providerId="ADAL" clId="{E9096AAF-EDB4-43DC-A37B-B247C92032B7}" dt="2024-03-14T13:26:56.833" v="85" actId="20577"/>
        <pc:sldMkLst>
          <pc:docMk/>
          <pc:sldMk cId="1317891138" sldId="257"/>
        </pc:sldMkLst>
        <pc:spChg chg="mod">
          <ac:chgData name="Botond Meszaros" userId="5d125e73-0147-4210-b9aa-ece7352d8cd3" providerId="ADAL" clId="{E9096AAF-EDB4-43DC-A37B-B247C92032B7}" dt="2024-03-14T13:26:56.833" v="85" actId="20577"/>
          <ac:spMkLst>
            <pc:docMk/>
            <pc:sldMk cId="1317891138" sldId="257"/>
            <ac:spMk id="2" creationId="{ED37ED80-6BD9-6516-90D7-1D34C3638E6B}"/>
          </ac:spMkLst>
        </pc:spChg>
      </pc:sldChg>
      <pc:sldChg chg="modSp add mod">
        <pc:chgData name="Botond Meszaros" userId="5d125e73-0147-4210-b9aa-ece7352d8cd3" providerId="ADAL" clId="{E9096AAF-EDB4-43DC-A37B-B247C92032B7}" dt="2024-03-14T13:26:53.439" v="84" actId="20577"/>
        <pc:sldMkLst>
          <pc:docMk/>
          <pc:sldMk cId="385941632" sldId="258"/>
        </pc:sldMkLst>
        <pc:spChg chg="mod">
          <ac:chgData name="Botond Meszaros" userId="5d125e73-0147-4210-b9aa-ece7352d8cd3" providerId="ADAL" clId="{E9096AAF-EDB4-43DC-A37B-B247C92032B7}" dt="2024-03-14T13:26:53.439" v="84" actId="20577"/>
          <ac:spMkLst>
            <pc:docMk/>
            <pc:sldMk cId="385941632" sldId="258"/>
            <ac:spMk id="2" creationId="{ED37ED80-6BD9-6516-90D7-1D34C3638E6B}"/>
          </ac:spMkLst>
        </pc:spChg>
      </pc:sldChg>
      <pc:sldChg chg="modSp add mod">
        <pc:chgData name="Botond Meszaros" userId="5d125e73-0147-4210-b9aa-ece7352d8cd3" providerId="ADAL" clId="{E9096AAF-EDB4-43DC-A37B-B247C92032B7}" dt="2024-03-14T13:27:17.729" v="133" actId="20577"/>
        <pc:sldMkLst>
          <pc:docMk/>
          <pc:sldMk cId="1267405921" sldId="259"/>
        </pc:sldMkLst>
        <pc:spChg chg="mod">
          <ac:chgData name="Botond Meszaros" userId="5d125e73-0147-4210-b9aa-ece7352d8cd3" providerId="ADAL" clId="{E9096AAF-EDB4-43DC-A37B-B247C92032B7}" dt="2024-03-14T13:27:17.729" v="133" actId="20577"/>
          <ac:spMkLst>
            <pc:docMk/>
            <pc:sldMk cId="1267405921" sldId="259"/>
            <ac:spMk id="2" creationId="{ED37ED80-6BD9-6516-90D7-1D34C3638E6B}"/>
          </ac:spMkLst>
        </pc:spChg>
      </pc:sldChg>
      <pc:sldChg chg="modSp add mod">
        <pc:chgData name="Botond Meszaros" userId="5d125e73-0147-4210-b9aa-ece7352d8cd3" providerId="ADAL" clId="{E9096AAF-EDB4-43DC-A37B-B247C92032B7}" dt="2024-03-14T13:27:46.272" v="168" actId="20577"/>
        <pc:sldMkLst>
          <pc:docMk/>
          <pc:sldMk cId="3318103327" sldId="260"/>
        </pc:sldMkLst>
        <pc:spChg chg="mod">
          <ac:chgData name="Botond Meszaros" userId="5d125e73-0147-4210-b9aa-ece7352d8cd3" providerId="ADAL" clId="{E9096AAF-EDB4-43DC-A37B-B247C92032B7}" dt="2024-03-14T13:27:46.272" v="168" actId="20577"/>
          <ac:spMkLst>
            <pc:docMk/>
            <pc:sldMk cId="3318103327" sldId="260"/>
            <ac:spMk id="2" creationId="{ED37ED80-6BD9-6516-90D7-1D34C3638E6B}"/>
          </ac:spMkLst>
        </pc:spChg>
      </pc:sldChg>
      <pc:sldChg chg="modSp add mod">
        <pc:chgData name="Botond Meszaros" userId="5d125e73-0147-4210-b9aa-ece7352d8cd3" providerId="ADAL" clId="{E9096AAF-EDB4-43DC-A37B-B247C92032B7}" dt="2024-03-14T13:28:00.179" v="192" actId="20577"/>
        <pc:sldMkLst>
          <pc:docMk/>
          <pc:sldMk cId="304806032" sldId="261"/>
        </pc:sldMkLst>
        <pc:spChg chg="mod">
          <ac:chgData name="Botond Meszaros" userId="5d125e73-0147-4210-b9aa-ece7352d8cd3" providerId="ADAL" clId="{E9096AAF-EDB4-43DC-A37B-B247C92032B7}" dt="2024-03-14T13:28:00.179" v="192" actId="20577"/>
          <ac:spMkLst>
            <pc:docMk/>
            <pc:sldMk cId="304806032" sldId="261"/>
            <ac:spMk id="2" creationId="{ED37ED80-6BD9-6516-90D7-1D34C3638E6B}"/>
          </ac:spMkLst>
        </pc:spChg>
      </pc:sldChg>
      <pc:sldChg chg="modSp add mod">
        <pc:chgData name="Botond Meszaros" userId="5d125e73-0147-4210-b9aa-ece7352d8cd3" providerId="ADAL" clId="{E9096AAF-EDB4-43DC-A37B-B247C92032B7}" dt="2024-03-14T13:28:09.638" v="196" actId="20577"/>
        <pc:sldMkLst>
          <pc:docMk/>
          <pc:sldMk cId="3264614169" sldId="262"/>
        </pc:sldMkLst>
        <pc:spChg chg="mod">
          <ac:chgData name="Botond Meszaros" userId="5d125e73-0147-4210-b9aa-ece7352d8cd3" providerId="ADAL" clId="{E9096AAF-EDB4-43DC-A37B-B247C92032B7}" dt="2024-03-14T13:28:09.638" v="196" actId="20577"/>
          <ac:spMkLst>
            <pc:docMk/>
            <pc:sldMk cId="3264614169" sldId="262"/>
            <ac:spMk id="2" creationId="{ED37ED80-6BD9-6516-90D7-1D34C3638E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AA660-D58D-4FE4-AA2B-702EA9D02456}" type="datetimeFigureOut">
              <a:rPr lang="fr-FR" smtClean="0"/>
              <a:t>16/07/2024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FD08F-F030-41E3-BF02-4A796692215E}" type="slidenum">
              <a:rPr lang="fr-FR" smtClean="0"/>
              <a:t>‹N°›</a:t>
            </a:fld>
            <a:endParaRPr lang="fr-FR"/>
          </a:p>
        </p:txBody>
      </p:sp>
    </p:spTree>
    <p:extLst>
      <p:ext uri="{BB962C8B-B14F-4D97-AF65-F5344CB8AC3E}">
        <p14:creationId xmlns:p14="http://schemas.microsoft.com/office/powerpoint/2010/main" val="112958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pPr>
              <a:defRPr/>
            </a:pPr>
            <a:fld id="{00AD0C84-AC27-44FF-A245-DEF0C09BE5E0}" type="slidenum">
              <a:rPr lang="fr-FR" altLang="fr-FR" smtClean="0">
                <a:solidFill>
                  <a:prstClr val="black"/>
                </a:solidFill>
              </a:rPr>
              <a:pPr>
                <a:defRPr/>
              </a:pPr>
              <a:t>5</a:t>
            </a:fld>
            <a:endParaRPr lang="fr-FR" altLang="fr-FR">
              <a:solidFill>
                <a:prstClr val="black"/>
              </a:solidFill>
            </a:endParaRPr>
          </a:p>
        </p:txBody>
      </p:sp>
    </p:spTree>
    <p:extLst>
      <p:ext uri="{BB962C8B-B14F-4D97-AF65-F5344CB8AC3E}">
        <p14:creationId xmlns:p14="http://schemas.microsoft.com/office/powerpoint/2010/main" val="3806180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721"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721"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kumimoji="0"/>
            </a:lvl1pPr>
          </a:lstStyle>
          <a:p>
            <a:pPr>
              <a:defRPr/>
            </a:pPr>
            <a:endParaRPr lang="en-US" altLang="ja-JP"/>
          </a:p>
        </p:txBody>
      </p:sp>
      <p:sp>
        <p:nvSpPr>
          <p:cNvPr id="8" name="Rectangle 5"/>
          <p:cNvSpPr>
            <a:spLocks noGrp="1" noChangeArrowheads="1"/>
          </p:cNvSpPr>
          <p:nvPr>
            <p:ph type="ftr" sz="quarter" idx="11"/>
          </p:nvPr>
        </p:nvSpPr>
        <p:spPr/>
        <p:txBody>
          <a:bodyPr/>
          <a:lstStyle>
            <a:lvl1pPr>
              <a:defRPr kumimoji="0"/>
            </a:lvl1pPr>
          </a:lstStyle>
          <a:p>
            <a:pPr>
              <a:defRPr/>
            </a:pPr>
            <a:r>
              <a:rPr lang="en-US" altLang="ja-JP" smtClean="0"/>
              <a:t>G Falchetto JT60SA W Transition Meeting  19/07/2024</a:t>
            </a:r>
            <a:endParaRPr lang="en-US" altLang="ja-JP"/>
          </a:p>
        </p:txBody>
      </p:sp>
      <p:sp>
        <p:nvSpPr>
          <p:cNvPr id="9" name="Rectangle 6"/>
          <p:cNvSpPr>
            <a:spLocks noGrp="1" noChangeArrowheads="1"/>
          </p:cNvSpPr>
          <p:nvPr>
            <p:ph type="sldNum" sz="quarter" idx="12"/>
          </p:nvPr>
        </p:nvSpPr>
        <p:spPr/>
        <p:txBody>
          <a:bodyPr/>
          <a:lstStyle>
            <a:lvl1pPr>
              <a:defRPr kumimoji="0"/>
            </a:lvl1pPr>
          </a:lstStyle>
          <a:p>
            <a:pPr>
              <a:defRPr/>
            </a:pPr>
            <a:fld id="{2995E26E-4D26-524F-94D0-A7884540EE46}" type="slidenum">
              <a:rPr lang="en-US" altLang="ja-JP"/>
              <a:pPr>
                <a:defRPr/>
              </a:pPr>
              <a:t>‹N°›</a:t>
            </a:fld>
            <a:endParaRPr lang="en-US" altLang="ja-JP"/>
          </a:p>
        </p:txBody>
      </p:sp>
    </p:spTree>
    <p:extLst>
      <p:ext uri="{BB962C8B-B14F-4D97-AF65-F5344CB8AC3E}">
        <p14:creationId xmlns:p14="http://schemas.microsoft.com/office/powerpoint/2010/main" val="356415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kumimoji="0"/>
            </a:lvl1pPr>
          </a:lstStyle>
          <a:p>
            <a:pPr>
              <a:defRPr/>
            </a:pPr>
            <a:endParaRPr lang="en-US" altLang="ja-JP"/>
          </a:p>
        </p:txBody>
      </p:sp>
      <p:sp>
        <p:nvSpPr>
          <p:cNvPr id="4" name="Rectangle 5"/>
          <p:cNvSpPr>
            <a:spLocks noGrp="1" noChangeArrowheads="1"/>
          </p:cNvSpPr>
          <p:nvPr>
            <p:ph type="ftr" sz="quarter" idx="11"/>
          </p:nvPr>
        </p:nvSpPr>
        <p:spPr/>
        <p:txBody>
          <a:bodyPr/>
          <a:lstStyle>
            <a:lvl1pPr>
              <a:defRPr kumimoji="0"/>
            </a:lvl1pPr>
          </a:lstStyle>
          <a:p>
            <a:pPr>
              <a:defRPr/>
            </a:pPr>
            <a:r>
              <a:rPr lang="en-US" altLang="ja-JP" smtClean="0"/>
              <a:t>G Falchetto JT60SA W Transition Meeting  19/07/2024</a:t>
            </a:r>
            <a:endParaRPr lang="en-US" altLang="ja-JP"/>
          </a:p>
        </p:txBody>
      </p:sp>
      <p:sp>
        <p:nvSpPr>
          <p:cNvPr id="5" name="Rectangle 6"/>
          <p:cNvSpPr>
            <a:spLocks noGrp="1" noChangeArrowheads="1"/>
          </p:cNvSpPr>
          <p:nvPr>
            <p:ph type="sldNum" sz="quarter" idx="12"/>
          </p:nvPr>
        </p:nvSpPr>
        <p:spPr/>
        <p:txBody>
          <a:bodyPr/>
          <a:lstStyle>
            <a:lvl1pPr>
              <a:defRPr kumimoji="0"/>
            </a:lvl1pPr>
          </a:lstStyle>
          <a:p>
            <a:pPr>
              <a:defRPr/>
            </a:pPr>
            <a:fld id="{11522FA9-5108-0B49-90D0-D76A82B38076}" type="slidenum">
              <a:rPr lang="en-US" altLang="ja-JP"/>
              <a:pPr>
                <a:defRPr/>
              </a:pPr>
              <a:t>‹N°›</a:t>
            </a:fld>
            <a:endParaRPr lang="en-US" altLang="ja-JP"/>
          </a:p>
        </p:txBody>
      </p:sp>
    </p:spTree>
    <p:extLst>
      <p:ext uri="{BB962C8B-B14F-4D97-AF65-F5344CB8AC3E}">
        <p14:creationId xmlns:p14="http://schemas.microsoft.com/office/powerpoint/2010/main" val="3634478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kumimoji="0"/>
            </a:lvl1pPr>
          </a:lstStyle>
          <a:p>
            <a:pPr>
              <a:defRPr/>
            </a:pPr>
            <a:endParaRPr lang="en-US" altLang="ja-JP"/>
          </a:p>
        </p:txBody>
      </p:sp>
      <p:sp>
        <p:nvSpPr>
          <p:cNvPr id="3" name="Rectangle 5"/>
          <p:cNvSpPr>
            <a:spLocks noGrp="1" noChangeArrowheads="1"/>
          </p:cNvSpPr>
          <p:nvPr>
            <p:ph type="ftr" sz="quarter" idx="11"/>
          </p:nvPr>
        </p:nvSpPr>
        <p:spPr/>
        <p:txBody>
          <a:bodyPr/>
          <a:lstStyle>
            <a:lvl1pPr>
              <a:defRPr kumimoji="0"/>
            </a:lvl1pPr>
          </a:lstStyle>
          <a:p>
            <a:pPr>
              <a:defRPr/>
            </a:pPr>
            <a:r>
              <a:rPr lang="en-US" altLang="ja-JP" smtClean="0"/>
              <a:t>G Falchetto JT60SA W Transition Meeting  19/07/2024</a:t>
            </a:r>
            <a:endParaRPr lang="en-US" altLang="ja-JP"/>
          </a:p>
        </p:txBody>
      </p:sp>
      <p:sp>
        <p:nvSpPr>
          <p:cNvPr id="4" name="Rectangle 6"/>
          <p:cNvSpPr>
            <a:spLocks noGrp="1" noChangeArrowheads="1"/>
          </p:cNvSpPr>
          <p:nvPr>
            <p:ph type="sldNum" sz="quarter" idx="12"/>
          </p:nvPr>
        </p:nvSpPr>
        <p:spPr/>
        <p:txBody>
          <a:bodyPr/>
          <a:lstStyle>
            <a:lvl1pPr>
              <a:defRPr kumimoji="0"/>
            </a:lvl1pPr>
          </a:lstStyle>
          <a:p>
            <a:pPr>
              <a:defRPr/>
            </a:pPr>
            <a:fld id="{B46D2C3C-BB4B-7A49-ACAE-61746F9609A1}" type="slidenum">
              <a:rPr lang="en-US" altLang="ja-JP"/>
              <a:pPr>
                <a:defRPr/>
              </a:pPr>
              <a:t>‹N°›</a:t>
            </a:fld>
            <a:endParaRPr lang="en-US" altLang="ja-JP"/>
          </a:p>
        </p:txBody>
      </p:sp>
    </p:spTree>
    <p:extLst>
      <p:ext uri="{BB962C8B-B14F-4D97-AF65-F5344CB8AC3E}">
        <p14:creationId xmlns:p14="http://schemas.microsoft.com/office/powerpoint/2010/main" val="2587370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10" y="273050"/>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84" y="273093"/>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10" y="1435103"/>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a:defRPr kumimoji="0"/>
            </a:lvl1pPr>
          </a:lstStyle>
          <a:p>
            <a:pPr>
              <a:defRPr/>
            </a:pPr>
            <a:r>
              <a:rPr lang="en-US" altLang="ja-JP" smtClean="0"/>
              <a:t>G Falchetto JT60SA W Transition Meeting  19/07/2024</a:t>
            </a:r>
            <a:endParaRPr lang="en-US" altLang="ja-JP"/>
          </a:p>
        </p:txBody>
      </p:sp>
      <p:sp>
        <p:nvSpPr>
          <p:cNvPr id="7" name="Rectangle 6"/>
          <p:cNvSpPr>
            <a:spLocks noGrp="1" noChangeArrowheads="1"/>
          </p:cNvSpPr>
          <p:nvPr>
            <p:ph type="sldNum" sz="quarter" idx="12"/>
          </p:nvPr>
        </p:nvSpPr>
        <p:spPr/>
        <p:txBody>
          <a:bodyPr/>
          <a:lstStyle>
            <a:lvl1pPr>
              <a:defRPr kumimoji="0"/>
            </a:lvl1pPr>
          </a:lstStyle>
          <a:p>
            <a:pPr>
              <a:defRPr/>
            </a:pPr>
            <a:fld id="{F8E1323A-A7AD-B64A-BDC4-559BF789421B}" type="slidenum">
              <a:rPr lang="en-US" altLang="ja-JP"/>
              <a:pPr>
                <a:defRPr/>
              </a:pPr>
              <a:t>‹N°›</a:t>
            </a:fld>
            <a:endParaRPr lang="en-US" altLang="ja-JP"/>
          </a:p>
        </p:txBody>
      </p:sp>
    </p:spTree>
    <p:extLst>
      <p:ext uri="{BB962C8B-B14F-4D97-AF65-F5344CB8AC3E}">
        <p14:creationId xmlns:p14="http://schemas.microsoft.com/office/powerpoint/2010/main" val="2164219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4"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a:defRPr kumimoji="0"/>
            </a:lvl1pPr>
          </a:lstStyle>
          <a:p>
            <a:pPr>
              <a:defRPr/>
            </a:pPr>
            <a:r>
              <a:rPr lang="en-US" altLang="ja-JP" smtClean="0"/>
              <a:t>G Falchetto JT60SA W Transition Meeting  19/07/2024</a:t>
            </a:r>
            <a:endParaRPr lang="en-US" altLang="ja-JP"/>
          </a:p>
        </p:txBody>
      </p:sp>
      <p:sp>
        <p:nvSpPr>
          <p:cNvPr id="7" name="Rectangle 6"/>
          <p:cNvSpPr>
            <a:spLocks noGrp="1" noChangeArrowheads="1"/>
          </p:cNvSpPr>
          <p:nvPr>
            <p:ph type="sldNum" sz="quarter" idx="12"/>
          </p:nvPr>
        </p:nvSpPr>
        <p:spPr/>
        <p:txBody>
          <a:bodyPr/>
          <a:lstStyle>
            <a:lvl1pPr>
              <a:defRPr kumimoji="0"/>
            </a:lvl1pPr>
          </a:lstStyle>
          <a:p>
            <a:pPr>
              <a:defRPr/>
            </a:pPr>
            <a:fld id="{FF17E946-63E5-D941-8994-F332BDE4BA4A}" type="slidenum">
              <a:rPr lang="en-US" altLang="ja-JP"/>
              <a:pPr>
                <a:defRPr/>
              </a:pPr>
              <a:t>‹N°›</a:t>
            </a:fld>
            <a:endParaRPr lang="en-US" altLang="ja-JP"/>
          </a:p>
        </p:txBody>
      </p:sp>
    </p:spTree>
    <p:extLst>
      <p:ext uri="{BB962C8B-B14F-4D97-AF65-F5344CB8AC3E}">
        <p14:creationId xmlns:p14="http://schemas.microsoft.com/office/powerpoint/2010/main" val="1868497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a:defRPr kumimoji="0"/>
            </a:lvl1pPr>
          </a:lstStyle>
          <a:p>
            <a:pPr>
              <a:defRPr/>
            </a:pPr>
            <a:r>
              <a:rPr lang="en-US" altLang="ja-JP" smtClean="0"/>
              <a:t>G Falchetto JT60SA W Transition Meeting  19/07/2024</a:t>
            </a:r>
            <a:endParaRPr lang="en-US" altLang="ja-JP"/>
          </a:p>
        </p:txBody>
      </p:sp>
      <p:sp>
        <p:nvSpPr>
          <p:cNvPr id="6" name="Rectangle 6"/>
          <p:cNvSpPr>
            <a:spLocks noGrp="1" noChangeArrowheads="1"/>
          </p:cNvSpPr>
          <p:nvPr>
            <p:ph type="sldNum" sz="quarter" idx="12"/>
          </p:nvPr>
        </p:nvSpPr>
        <p:spPr/>
        <p:txBody>
          <a:bodyPr/>
          <a:lstStyle>
            <a:lvl1pPr>
              <a:defRPr kumimoji="0"/>
            </a:lvl1pPr>
          </a:lstStyle>
          <a:p>
            <a:pPr>
              <a:defRPr/>
            </a:pPr>
            <a:fld id="{1739DFBA-2EED-914A-9E16-97C3B4C5BA51}" type="slidenum">
              <a:rPr lang="en-US" altLang="ja-JP"/>
              <a:pPr>
                <a:defRPr/>
              </a:pPr>
              <a:t>‹N°›</a:t>
            </a:fld>
            <a:endParaRPr lang="en-US" altLang="ja-JP"/>
          </a:p>
        </p:txBody>
      </p:sp>
    </p:spTree>
    <p:extLst>
      <p:ext uri="{BB962C8B-B14F-4D97-AF65-F5344CB8AC3E}">
        <p14:creationId xmlns:p14="http://schemas.microsoft.com/office/powerpoint/2010/main" val="4109669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81"/>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10" y="274681"/>
            <a:ext cx="804203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a:defRPr kumimoji="0"/>
            </a:lvl1pPr>
          </a:lstStyle>
          <a:p>
            <a:pPr>
              <a:defRPr/>
            </a:pPr>
            <a:r>
              <a:rPr lang="en-US" altLang="ja-JP" smtClean="0"/>
              <a:t>G Falchetto JT60SA W Transition Meeting  19/07/2024</a:t>
            </a:r>
            <a:endParaRPr lang="en-US" altLang="ja-JP"/>
          </a:p>
        </p:txBody>
      </p:sp>
      <p:sp>
        <p:nvSpPr>
          <p:cNvPr id="6" name="Rectangle 6"/>
          <p:cNvSpPr>
            <a:spLocks noGrp="1" noChangeArrowheads="1"/>
          </p:cNvSpPr>
          <p:nvPr>
            <p:ph type="sldNum" sz="quarter" idx="12"/>
          </p:nvPr>
        </p:nvSpPr>
        <p:spPr/>
        <p:txBody>
          <a:bodyPr/>
          <a:lstStyle>
            <a:lvl1pPr>
              <a:defRPr kumimoji="0"/>
            </a:lvl1pPr>
          </a:lstStyle>
          <a:p>
            <a:pPr>
              <a:defRPr/>
            </a:pPr>
            <a:fld id="{3BED9345-B598-A949-A0A6-409AC8D9FFE8}" type="slidenum">
              <a:rPr lang="en-US" altLang="ja-JP"/>
              <a:pPr>
                <a:defRPr/>
              </a:pPr>
              <a:t>‹N°›</a:t>
            </a:fld>
            <a:endParaRPr lang="en-US" altLang="ja-JP"/>
          </a:p>
        </p:txBody>
      </p:sp>
    </p:spTree>
    <p:extLst>
      <p:ext uri="{BB962C8B-B14F-4D97-AF65-F5344CB8AC3E}">
        <p14:creationId xmlns:p14="http://schemas.microsoft.com/office/powerpoint/2010/main" val="3644504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w/o machine">
    <p:spTree>
      <p:nvGrpSpPr>
        <p:cNvPr id="1" name=""/>
        <p:cNvGrpSpPr/>
        <p:nvPr/>
      </p:nvGrpSpPr>
      <p:grpSpPr>
        <a:xfrm>
          <a:off x="0" y="0"/>
          <a:ext cx="0" cy="0"/>
          <a:chOff x="0" y="0"/>
          <a:chExt cx="0" cy="0"/>
        </a:xfrm>
      </p:grpSpPr>
      <p:sp>
        <p:nvSpPr>
          <p:cNvPr id="13" name="Titel 12"/>
          <p:cNvSpPr>
            <a:spLocks noGrp="1"/>
          </p:cNvSpPr>
          <p:nvPr>
            <p:ph type="title" hasCustomPrompt="1"/>
          </p:nvPr>
        </p:nvSpPr>
        <p:spPr>
          <a:xfrm>
            <a:off x="400001" y="36002"/>
            <a:ext cx="10515600" cy="640303"/>
          </a:xfrm>
          <a:prstGeom prst="rect">
            <a:avLst/>
          </a:prstGeom>
        </p:spPr>
        <p:txBody>
          <a:bodyPr anchor="ctr">
            <a:normAutofit/>
          </a:bodyPr>
          <a:lstStyle>
            <a:lvl1pPr>
              <a:defRPr sz="2889" b="1">
                <a:solidFill>
                  <a:srgbClr val="3F7EC1"/>
                </a:solidFill>
                <a:latin typeface="Arial Narrow" panose="020B0606020202030204" pitchFamily="34" charset="0"/>
              </a:defRPr>
            </a:lvl1pPr>
          </a:lstStyle>
          <a:p>
            <a:r>
              <a:rPr lang="de-DE" dirty="0"/>
              <a:t>Titelmasterformat durch Klicken bearbeiten</a:t>
            </a:r>
          </a:p>
        </p:txBody>
      </p:sp>
      <p:sp>
        <p:nvSpPr>
          <p:cNvPr id="4" name="Fußzeilenplatzhalter 3"/>
          <p:cNvSpPr>
            <a:spLocks noGrp="1"/>
          </p:cNvSpPr>
          <p:nvPr>
            <p:ph type="ftr" sz="quarter" idx="11"/>
          </p:nvPr>
        </p:nvSpPr>
        <p:spPr>
          <a:xfrm>
            <a:off x="1813846" y="6458402"/>
            <a:ext cx="8564311" cy="365125"/>
          </a:xfrm>
          <a:prstGeom prst="rect">
            <a:avLst/>
          </a:prstGeom>
        </p:spPr>
        <p:txBody>
          <a:bodyPr/>
          <a:lstStyle>
            <a:lvl1pPr>
              <a:defRPr lang="en-US" sz="903" b="0" kern="1200" dirty="0" smtClean="0">
                <a:solidFill>
                  <a:schemeClr val="tx1">
                    <a:lumMod val="75000"/>
                    <a:lumOff val="25000"/>
                  </a:schemeClr>
                </a:solidFill>
                <a:latin typeface="Arial Narrow" panose="020B0606020202030204" pitchFamily="34" charset="0"/>
                <a:ea typeface="+mn-ea"/>
                <a:cs typeface="+mn-cs"/>
              </a:defRPr>
            </a:lvl1pPr>
          </a:lstStyle>
          <a:p>
            <a:r>
              <a:rPr lang="de-DE" smtClean="0"/>
              <a:t>G Falchetto JT60SA W Transition Meeting  19/07/2024</a:t>
            </a:r>
            <a:endParaRPr lang="de-DE"/>
          </a:p>
        </p:txBody>
      </p:sp>
      <p:sp>
        <p:nvSpPr>
          <p:cNvPr id="5" name="Foliennummernplatzhalter 4"/>
          <p:cNvSpPr>
            <a:spLocks noGrp="1"/>
          </p:cNvSpPr>
          <p:nvPr>
            <p:ph type="sldNum" sz="quarter" idx="12"/>
          </p:nvPr>
        </p:nvSpPr>
        <p:spPr>
          <a:xfrm>
            <a:off x="10712000" y="6458402"/>
            <a:ext cx="1080000" cy="365125"/>
          </a:xfrm>
          <a:prstGeom prst="rect">
            <a:avLst/>
          </a:prstGeom>
        </p:spPr>
        <p:txBody>
          <a:bodyPr/>
          <a:lstStyle>
            <a:lvl1pPr>
              <a:defRPr lang="de-DE" sz="903"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a:t>
            </a:fld>
            <a:endParaRPr lang="de-DE"/>
          </a:p>
        </p:txBody>
      </p:sp>
      <p:cxnSp>
        <p:nvCxnSpPr>
          <p:cNvPr id="11" name="Gerader Verbinder 10"/>
          <p:cNvCxnSpPr>
            <a:cxnSpLocks/>
          </p:cNvCxnSpPr>
          <p:nvPr userDrawn="1"/>
        </p:nvCxnSpPr>
        <p:spPr bwMode="auto">
          <a:xfrm>
            <a:off x="500001" y="720000"/>
            <a:ext cx="11292466"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p:spPr>
      </p:cxnSp>
      <p:sp>
        <p:nvSpPr>
          <p:cNvPr id="23" name="Textplatzhalter 22"/>
          <p:cNvSpPr>
            <a:spLocks noGrp="1"/>
          </p:cNvSpPr>
          <p:nvPr>
            <p:ph type="body" sz="quarter" idx="13" hasCustomPrompt="1"/>
          </p:nvPr>
        </p:nvSpPr>
        <p:spPr>
          <a:xfrm>
            <a:off x="400000" y="900000"/>
            <a:ext cx="11392000" cy="1793696"/>
          </a:xfrm>
          <a:prstGeom prst="rect">
            <a:avLst/>
          </a:prstGeom>
        </p:spPr>
        <p:txBody>
          <a:bodyPr>
            <a:spAutoFit/>
          </a:bodyPr>
          <a:lstStyle>
            <a:lvl1pPr>
              <a:lnSpc>
                <a:spcPct val="100000"/>
              </a:lnSpc>
              <a:spcBef>
                <a:spcPts val="542"/>
              </a:spcBef>
              <a:defRPr sz="1986" b="1">
                <a:solidFill>
                  <a:schemeClr val="tx1"/>
                </a:solidFill>
                <a:latin typeface="Arial" panose="020B0604020202020204" pitchFamily="34" charset="0"/>
                <a:cs typeface="Arial" panose="020B0604020202020204" pitchFamily="34" charset="0"/>
              </a:defRPr>
            </a:lvl1pPr>
            <a:lvl2pPr>
              <a:lnSpc>
                <a:spcPct val="100000"/>
              </a:lnSpc>
              <a:spcBef>
                <a:spcPts val="542"/>
              </a:spcBef>
              <a:defRPr sz="1986" b="0">
                <a:solidFill>
                  <a:schemeClr val="tx1"/>
                </a:solidFill>
                <a:latin typeface="Arial" panose="020B0604020202020204" pitchFamily="34" charset="0"/>
                <a:cs typeface="Arial" panose="020B0604020202020204" pitchFamily="34" charset="0"/>
              </a:defRPr>
            </a:lvl2pPr>
            <a:lvl3pPr>
              <a:lnSpc>
                <a:spcPct val="100000"/>
              </a:lnSpc>
              <a:spcBef>
                <a:spcPts val="542"/>
              </a:spcBef>
              <a:defRPr sz="1806">
                <a:solidFill>
                  <a:schemeClr val="tx1"/>
                </a:solidFill>
                <a:latin typeface="Arial" panose="020B0604020202020204" pitchFamily="34" charset="0"/>
                <a:cs typeface="Arial" panose="020B0604020202020204" pitchFamily="34" charset="0"/>
              </a:defRPr>
            </a:lvl3pPr>
            <a:lvl4pPr>
              <a:lnSpc>
                <a:spcPct val="100000"/>
              </a:lnSpc>
              <a:spcBef>
                <a:spcPts val="542"/>
              </a:spcBef>
              <a:defRPr sz="1806">
                <a:solidFill>
                  <a:schemeClr val="tx1"/>
                </a:solidFill>
                <a:latin typeface="Arial" panose="020B0604020202020204" pitchFamily="34" charset="0"/>
                <a:cs typeface="Arial" panose="020B0604020202020204" pitchFamily="34" charset="0"/>
              </a:defRPr>
            </a:lvl4pPr>
            <a:lvl5pPr>
              <a:lnSpc>
                <a:spcPct val="100000"/>
              </a:lnSpc>
              <a:spcBef>
                <a:spcPts val="542"/>
              </a:spcBef>
              <a:defRPr sz="1806">
                <a:solidFill>
                  <a:schemeClr val="tx1"/>
                </a:solidFill>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 name="Picture 9">
            <a:extLst>
              <a:ext uri="{FF2B5EF4-FFF2-40B4-BE49-F238E27FC236}">
                <a16:creationId xmlns:a16="http://schemas.microsoft.com/office/drawing/2014/main" id="{AEF50B21-B0C4-3044-BBE9-C62B8A84F75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73981" y="55011"/>
            <a:ext cx="618020" cy="612000"/>
          </a:xfrm>
          <a:prstGeom prst="rect">
            <a:avLst/>
          </a:prstGeom>
        </p:spPr>
      </p:pic>
      <p:sp>
        <p:nvSpPr>
          <p:cNvPr id="12" name="Datumsplatzhalter 2">
            <a:extLst>
              <a:ext uri="{FF2B5EF4-FFF2-40B4-BE49-F238E27FC236}">
                <a16:creationId xmlns:a16="http://schemas.microsoft.com/office/drawing/2014/main" id="{A963EE98-872E-014F-A593-7E19DAA3E1D1}"/>
              </a:ext>
            </a:extLst>
          </p:cNvPr>
          <p:cNvSpPr>
            <a:spLocks noGrp="1"/>
          </p:cNvSpPr>
          <p:nvPr>
            <p:ph type="dt" sz="half" idx="2"/>
          </p:nvPr>
        </p:nvSpPr>
        <p:spPr>
          <a:xfrm>
            <a:off x="400000" y="6458400"/>
            <a:ext cx="1080000" cy="363600"/>
          </a:xfrm>
          <a:prstGeom prst="rect">
            <a:avLst/>
          </a:prstGeom>
        </p:spPr>
        <p:txBody>
          <a:bodyPr anchor="ctr"/>
          <a:lstStyle>
            <a:lvl1pPr>
              <a:defRPr lang="de-DE" sz="903" b="0" kern="1200" smtClean="0">
                <a:solidFill>
                  <a:schemeClr val="tx1">
                    <a:lumMod val="75000"/>
                    <a:lumOff val="25000"/>
                  </a:schemeClr>
                </a:solidFill>
                <a:latin typeface="Arial Narrow" panose="020B0606020202030204" pitchFamily="34" charset="0"/>
                <a:ea typeface="+mn-ea"/>
                <a:cs typeface="+mn-cs"/>
              </a:defRPr>
            </a:lvl1pPr>
          </a:lstStyle>
          <a:p>
            <a:endParaRPr lang="de-DE"/>
          </a:p>
        </p:txBody>
      </p:sp>
    </p:spTree>
    <p:extLst>
      <p:ext uri="{BB962C8B-B14F-4D97-AF65-F5344CB8AC3E}">
        <p14:creationId xmlns:p14="http://schemas.microsoft.com/office/powerpoint/2010/main" val="609806083"/>
      </p:ext>
    </p:extLst>
  </p:cSld>
  <p:clrMapOvr>
    <a:masterClrMapping/>
  </p:clrMapOvr>
  <p:extLst mod="1">
    <p:ext uri="{DCECCB84-F9BA-43D5-87BE-67443E8EF086}">
      <p15:sldGuideLst xmlns:p15="http://schemas.microsoft.com/office/powerpoint/2012/main">
        <p15:guide id="1" orient="horz" pos="482">
          <p15:clr>
            <a:srgbClr val="FBAE40"/>
          </p15:clr>
        </p15:guide>
        <p15:guide id="2" pos="3456">
          <p15:clr>
            <a:srgbClr val="FBAE40"/>
          </p15:clr>
        </p15:guide>
        <p15:guide id="3" orient="horz" pos="119">
          <p15:clr>
            <a:srgbClr val="FBAE40"/>
          </p15:clr>
        </p15:guide>
        <p15:guide id="4" orient="horz" pos="2160">
          <p15:clr>
            <a:srgbClr val="FBAE40"/>
          </p15:clr>
        </p15:guide>
        <p15:guide id="5" pos="231">
          <p15:clr>
            <a:srgbClr val="FBAE40"/>
          </p15:clr>
        </p15:guide>
        <p15:guide id="7" pos="293">
          <p15:clr>
            <a:srgbClr val="FBAE40"/>
          </p15:clr>
        </p15:guide>
        <p15:guide id="8" pos="6641">
          <p15:clr>
            <a:srgbClr val="FBAE40"/>
          </p15:clr>
        </p15:guide>
        <p15:guide id="9" orient="horz" pos="5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smtClean="0">
                <a:solidFill>
                  <a:prstClr val="white"/>
                </a:solidFill>
              </a:rPr>
              <a:t>G Falchetto JT60SA W Transition Meeting  19/07/2024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0"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smtClean="0">
                <a:solidFill>
                  <a:prstClr val="white"/>
                </a:solidFill>
              </a:rPr>
              <a:t>G Falchetto JT60SA W Transition Meeting  19/07/2024</a:t>
            </a:r>
            <a:endParaRPr lang="en-GB" dirty="0">
              <a:solidFill>
                <a:prstClr val="white"/>
              </a:solidFill>
            </a:endParaRPr>
          </a:p>
        </p:txBody>
      </p:sp>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US" smtClean="0">
                <a:solidFill>
                  <a:prstClr val="white"/>
                </a:solidFill>
              </a:rPr>
              <a:t>G Falchetto JT60SA W Transition Meeting  19/07/2024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82600" y="69851"/>
            <a:ext cx="8976784" cy="541338"/>
          </a:xfrm>
        </p:spPr>
        <p:txBody>
          <a:bodyPr/>
          <a:lstStyle>
            <a:lvl1pPr>
              <a:defRPr sz="2400">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396525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6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a:defRPr kumimoji="0"/>
            </a:lvl1pPr>
          </a:lstStyle>
          <a:p>
            <a:pPr>
              <a:defRPr/>
            </a:pPr>
            <a:r>
              <a:rPr lang="en-US" altLang="ja-JP" smtClean="0"/>
              <a:t>G Falchetto JT60SA W Transition Meeting  19/07/2024</a:t>
            </a:r>
            <a:endParaRPr lang="en-US" altLang="ja-JP"/>
          </a:p>
        </p:txBody>
      </p:sp>
      <p:sp>
        <p:nvSpPr>
          <p:cNvPr id="6" name="Rectangle 6"/>
          <p:cNvSpPr>
            <a:spLocks noGrp="1" noChangeArrowheads="1"/>
          </p:cNvSpPr>
          <p:nvPr>
            <p:ph type="sldNum" sz="quarter" idx="12"/>
          </p:nvPr>
        </p:nvSpPr>
        <p:spPr/>
        <p:txBody>
          <a:bodyPr/>
          <a:lstStyle>
            <a:lvl1pPr>
              <a:defRPr kumimoji="0"/>
            </a:lvl1pPr>
          </a:lstStyle>
          <a:p>
            <a:pPr>
              <a:defRPr/>
            </a:pPr>
            <a:fld id="{820430F1-E4A6-B64E-B29D-8AC9A995602E}" type="slidenum">
              <a:rPr lang="en-US" altLang="ja-JP"/>
              <a:pPr>
                <a:defRPr/>
              </a:pPr>
              <a:t>‹N°›</a:t>
            </a:fld>
            <a:endParaRPr lang="en-US" altLang="ja-JP"/>
          </a:p>
        </p:txBody>
      </p:sp>
    </p:spTree>
    <p:extLst>
      <p:ext uri="{BB962C8B-B14F-4D97-AF65-F5344CB8AC3E}">
        <p14:creationId xmlns:p14="http://schemas.microsoft.com/office/powerpoint/2010/main" val="135198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a:defRPr kumimoji="0"/>
            </a:lvl1pPr>
          </a:lstStyle>
          <a:p>
            <a:pPr>
              <a:defRPr/>
            </a:pPr>
            <a:r>
              <a:rPr lang="en-US" altLang="ja-JP" smtClean="0"/>
              <a:t>G Falchetto JT60SA W Transition Meeting  19/07/2024</a:t>
            </a:r>
            <a:endParaRPr lang="en-US" altLang="ja-JP"/>
          </a:p>
        </p:txBody>
      </p:sp>
      <p:sp>
        <p:nvSpPr>
          <p:cNvPr id="6" name="Rectangle 6"/>
          <p:cNvSpPr>
            <a:spLocks noGrp="1" noChangeArrowheads="1"/>
          </p:cNvSpPr>
          <p:nvPr>
            <p:ph type="sldNum" sz="quarter" idx="12"/>
          </p:nvPr>
        </p:nvSpPr>
        <p:spPr/>
        <p:txBody>
          <a:bodyPr/>
          <a:lstStyle>
            <a:lvl1pPr>
              <a:defRPr kumimoji="0"/>
            </a:lvl1pPr>
          </a:lstStyle>
          <a:p>
            <a:pPr>
              <a:defRPr/>
            </a:pPr>
            <a:fld id="{AB485607-6697-EF45-9894-27A4BCF84121}" type="slidenum">
              <a:rPr lang="en-US" altLang="ja-JP"/>
              <a:pPr>
                <a:defRPr/>
              </a:pPr>
              <a:t>‹N°›</a:t>
            </a:fld>
            <a:endParaRPr lang="en-US" altLang="ja-JP"/>
          </a:p>
        </p:txBody>
      </p:sp>
    </p:spTree>
    <p:extLst>
      <p:ext uri="{BB962C8B-B14F-4D97-AF65-F5344CB8AC3E}">
        <p14:creationId xmlns:p14="http://schemas.microsoft.com/office/powerpoint/2010/main" val="232157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7" y="4406943"/>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a:defRPr kumimoji="0"/>
            </a:lvl1pPr>
          </a:lstStyle>
          <a:p>
            <a:pPr>
              <a:defRPr/>
            </a:pPr>
            <a:r>
              <a:rPr lang="en-US" altLang="ja-JP" smtClean="0"/>
              <a:t>G Falchetto JT60SA W Transition Meeting  19/07/2024</a:t>
            </a:r>
            <a:endParaRPr lang="en-US" altLang="ja-JP"/>
          </a:p>
        </p:txBody>
      </p:sp>
      <p:sp>
        <p:nvSpPr>
          <p:cNvPr id="6" name="Rectangle 6"/>
          <p:cNvSpPr>
            <a:spLocks noGrp="1" noChangeArrowheads="1"/>
          </p:cNvSpPr>
          <p:nvPr>
            <p:ph type="sldNum" sz="quarter" idx="12"/>
          </p:nvPr>
        </p:nvSpPr>
        <p:spPr/>
        <p:txBody>
          <a:bodyPr/>
          <a:lstStyle>
            <a:lvl1pPr>
              <a:defRPr kumimoji="0"/>
            </a:lvl1pPr>
          </a:lstStyle>
          <a:p>
            <a:pPr>
              <a:defRPr/>
            </a:pPr>
            <a:fld id="{057C8478-0F3E-0048-A4FE-DFF5D9F2C384}" type="slidenum">
              <a:rPr lang="en-US" altLang="ja-JP"/>
              <a:pPr>
                <a:defRPr/>
              </a:pPr>
              <a:t>‹N°›</a:t>
            </a:fld>
            <a:endParaRPr lang="en-US" altLang="ja-JP"/>
          </a:p>
        </p:txBody>
      </p:sp>
    </p:spTree>
    <p:extLst>
      <p:ext uri="{BB962C8B-B14F-4D97-AF65-F5344CB8AC3E}">
        <p14:creationId xmlns:p14="http://schemas.microsoft.com/office/powerpoint/2010/main" val="154425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4"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784"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a:defRPr kumimoji="0"/>
            </a:lvl1pPr>
          </a:lstStyle>
          <a:p>
            <a:pPr>
              <a:defRPr/>
            </a:pPr>
            <a:r>
              <a:rPr lang="en-US" altLang="ja-JP" smtClean="0"/>
              <a:t>G Falchetto JT60SA W Transition Meeting  19/07/2024</a:t>
            </a:r>
            <a:endParaRPr lang="en-US" altLang="ja-JP"/>
          </a:p>
        </p:txBody>
      </p:sp>
      <p:sp>
        <p:nvSpPr>
          <p:cNvPr id="7" name="Rectangle 6"/>
          <p:cNvSpPr>
            <a:spLocks noGrp="1" noChangeArrowheads="1"/>
          </p:cNvSpPr>
          <p:nvPr>
            <p:ph type="sldNum" sz="quarter" idx="12"/>
          </p:nvPr>
        </p:nvSpPr>
        <p:spPr/>
        <p:txBody>
          <a:bodyPr/>
          <a:lstStyle>
            <a:lvl1pPr>
              <a:defRPr kumimoji="0"/>
            </a:lvl1pPr>
          </a:lstStyle>
          <a:p>
            <a:pPr>
              <a:defRPr/>
            </a:pPr>
            <a:fld id="{818F5C89-3E55-904A-B96F-3E72544C46BB}" type="slidenum">
              <a:rPr lang="en-US" altLang="ja-JP"/>
              <a:pPr>
                <a:defRPr/>
              </a:pPr>
              <a:t>‹N°›</a:t>
            </a:fld>
            <a:endParaRPr lang="en-US" altLang="ja-JP"/>
          </a:p>
        </p:txBody>
      </p:sp>
    </p:spTree>
    <p:extLst>
      <p:ext uri="{BB962C8B-B14F-4D97-AF65-F5344CB8AC3E}">
        <p14:creationId xmlns:p14="http://schemas.microsoft.com/office/powerpoint/2010/main" val="2665080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7.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70" r:id="rId5"/>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4710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000000"/>
                </a:solidFill>
                <a:latin typeface="Arial" pitchFamily="-109" charset="0"/>
                <a:ea typeface="ＭＳ Ｐゴシック" pitchFamily="-109" charset="-128"/>
                <a:cs typeface="ＭＳ Ｐゴシック" pitchFamily="-109"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000000"/>
                </a:solidFill>
                <a:latin typeface="Arial" pitchFamily="-109" charset="0"/>
                <a:ea typeface="ＭＳ Ｐゴシック" pitchFamily="-109" charset="-128"/>
                <a:cs typeface="ＭＳ Ｐゴシック" pitchFamily="-109" charset="-128"/>
              </a:defRPr>
            </a:lvl1pPr>
          </a:lstStyle>
          <a:p>
            <a:pPr>
              <a:defRPr/>
            </a:pPr>
            <a:r>
              <a:rPr lang="en-US" altLang="ja-JP" smtClean="0"/>
              <a:t>G Falchetto JT60SA W Transition Meeting  19/07/2024</a:t>
            </a:r>
            <a:endParaRPr lang="en-US" altLang="ja-JP"/>
          </a:p>
        </p:txBody>
      </p:sp>
      <p:sp>
        <p:nvSpPr>
          <p:cNvPr id="1030" name="Rectangle 6"/>
          <p:cNvSpPr>
            <a:spLocks noGrp="1" noChangeArrowheads="1"/>
          </p:cNvSpPr>
          <p:nvPr>
            <p:ph type="sldNum" sz="quarter" idx="4"/>
          </p:nvPr>
        </p:nvSpPr>
        <p:spPr bwMode="auto">
          <a:xfrm>
            <a:off x="11723077" y="0"/>
            <a:ext cx="46892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000000"/>
                </a:solidFill>
                <a:latin typeface="Arial" pitchFamily="-109" charset="0"/>
                <a:ea typeface="ＭＳ Ｐゴシック" pitchFamily="-109" charset="-128"/>
                <a:cs typeface="ＭＳ Ｐゴシック" pitchFamily="-109" charset="-128"/>
              </a:defRPr>
            </a:lvl1pPr>
          </a:lstStyle>
          <a:p>
            <a:pPr>
              <a:defRPr/>
            </a:pPr>
            <a:fld id="{4589F2A7-5E26-1B4D-B67B-910285E3CE8F}" type="slidenum">
              <a:rPr lang="en-US" altLang="ja-JP"/>
              <a:pPr>
                <a:defRPr/>
              </a:pPr>
              <a:t>‹N°›</a:t>
            </a:fld>
            <a:endParaRPr lang="en-US" altLang="ja-JP"/>
          </a:p>
        </p:txBody>
      </p:sp>
      <p:grpSp>
        <p:nvGrpSpPr>
          <p:cNvPr id="47111" name="図形グループ 10"/>
          <p:cNvGrpSpPr>
            <a:grpSpLocks/>
          </p:cNvGrpSpPr>
          <p:nvPr userDrawn="1"/>
        </p:nvGrpSpPr>
        <p:grpSpPr bwMode="auto">
          <a:xfrm>
            <a:off x="0" y="728663"/>
            <a:ext cx="12098215" cy="139700"/>
            <a:chOff x="0" y="727954"/>
            <a:chExt cx="9829800" cy="139700"/>
          </a:xfrm>
        </p:grpSpPr>
        <p:sp>
          <p:nvSpPr>
            <p:cNvPr id="47114" name="Rectangle 5"/>
            <p:cNvSpPr>
              <a:spLocks noChangeArrowheads="1"/>
            </p:cNvSpPr>
            <p:nvPr/>
          </p:nvSpPr>
          <p:spPr bwMode="gray">
            <a:xfrm>
              <a:off x="0" y="777166"/>
              <a:ext cx="9772650" cy="90488"/>
            </a:xfrm>
            <a:prstGeom prst="rect">
              <a:avLst/>
            </a:prstGeom>
            <a:gradFill rotWithShape="0">
              <a:gsLst>
                <a:gs pos="0">
                  <a:srgbClr val="858585"/>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323" tIns="48161" rIns="96323" bIns="48161" anchor="ctr"/>
            <a:lstStyle/>
            <a:p>
              <a:pPr algn="ctr" eaLnBrk="1" hangingPunct="1"/>
              <a:endParaRPr kumimoji="1" lang="en-US" altLang="ja-JP" sz="2500">
                <a:solidFill>
                  <a:srgbClr val="000000"/>
                </a:solidFill>
                <a:latin typeface="ＭＳ Ｐゴシック" charset="-128"/>
              </a:endParaRPr>
            </a:p>
          </p:txBody>
        </p:sp>
        <p:sp>
          <p:nvSpPr>
            <p:cNvPr id="47115" name="Rectangle 6"/>
            <p:cNvSpPr>
              <a:spLocks noChangeArrowheads="1"/>
            </p:cNvSpPr>
            <p:nvPr/>
          </p:nvSpPr>
          <p:spPr bwMode="gray">
            <a:xfrm>
              <a:off x="0" y="727954"/>
              <a:ext cx="9829800" cy="90487"/>
            </a:xfrm>
            <a:prstGeom prst="rect">
              <a:avLst/>
            </a:prstGeom>
            <a:gradFill rotWithShape="0">
              <a:gsLst>
                <a:gs pos="0">
                  <a:srgbClr val="0705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323" tIns="48161" rIns="96323" bIns="48161" anchor="ctr"/>
            <a:lstStyle/>
            <a:p>
              <a:pPr algn="ctr" eaLnBrk="1" hangingPunct="1"/>
              <a:endParaRPr kumimoji="1" lang="en-US" altLang="ja-JP" sz="2500">
                <a:solidFill>
                  <a:srgbClr val="000000"/>
                </a:solidFill>
                <a:latin typeface="ＭＳ Ｐゴシック" charset="-128"/>
              </a:endParaRPr>
            </a:p>
          </p:txBody>
        </p:sp>
      </p:grpSp>
      <p:pic>
        <p:nvPicPr>
          <p:cNvPr id="47112" name="Picture 10" descr="logo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60326"/>
            <a:ext cx="304604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図 5" descr="QST_LOGO_YOKO.psd"/>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806724" y="579438"/>
            <a:ext cx="1385276"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87431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kumimoji="1"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kumimoji="1"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kumimoji="1"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kumimoji="1"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kumimoji="1"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kumimoji="1"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kumimoji="1" sz="4400">
          <a:solidFill>
            <a:schemeClr val="tx2"/>
          </a:solidFill>
          <a:latin typeface="Arial" pitchFamily="-97" charset="0"/>
          <a:ea typeface="ＭＳ Ｐゴシック" pitchFamily="-97" charset="-128"/>
          <a:cs typeface="ＭＳ Ｐゴシック" pitchFamily="-97"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sers.jt60sa.org/?uid=25KZ3G" TargetMode="External"/><Relationship Id="rId2" Type="http://schemas.openxmlformats.org/officeDocument/2006/relationships/hyperlink" Target="https://users.jt60sa.org/?uid=238J7D"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users.jt60sa.org/?uid=24VEMJ"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8" y="2074188"/>
            <a:ext cx="10115851" cy="653109"/>
          </a:xfrm>
        </p:spPr>
        <p:txBody>
          <a:bodyPr>
            <a:normAutofit fontScale="90000"/>
          </a:bodyPr>
          <a:lstStyle/>
          <a:p>
            <a:r>
              <a:rPr lang="en-US" dirty="0"/>
              <a:t>E</a:t>
            </a:r>
            <a:r>
              <a:rPr lang="en-US" dirty="0" smtClean="0"/>
              <a:t>dge/SOL </a:t>
            </a:r>
            <a:r>
              <a:rPr lang="en-US" dirty="0"/>
              <a:t>modelling activities </a:t>
            </a:r>
            <a:r>
              <a:rPr lang="en-US" dirty="0" smtClean="0"/>
              <a:t>in WPSA</a:t>
            </a:r>
            <a:br>
              <a:rPr lang="en-US" dirty="0" smtClean="0"/>
            </a:br>
            <a:r>
              <a:rPr lang="en-US" dirty="0" smtClean="0"/>
              <a:t>in support to </a:t>
            </a:r>
            <a:r>
              <a:rPr lang="en-US" dirty="0"/>
              <a:t>JT-60SA </a:t>
            </a:r>
            <a:r>
              <a:rPr lang="en-US" dirty="0" smtClean="0"/>
              <a:t>transition to W</a:t>
            </a:r>
            <a:endParaRPr lang="en-GB" dirty="0"/>
          </a:p>
        </p:txBody>
      </p:sp>
      <p:sp>
        <p:nvSpPr>
          <p:cNvPr id="3" name="Text Placeholder 2">
            <a:extLst>
              <a:ext uri="{FF2B5EF4-FFF2-40B4-BE49-F238E27FC236}">
                <a16:creationId xmlns:a16="http://schemas.microsoft.com/office/drawing/2014/main" id="{3F90FBB7-7774-9167-16B7-8537F07AD58D}"/>
              </a:ext>
            </a:extLst>
          </p:cNvPr>
          <p:cNvSpPr>
            <a:spLocks noGrp="1"/>
          </p:cNvSpPr>
          <p:nvPr>
            <p:ph type="body" sz="quarter" idx="10"/>
          </p:nvPr>
        </p:nvSpPr>
        <p:spPr>
          <a:xfrm>
            <a:off x="478930" y="3923661"/>
            <a:ext cx="6589780" cy="568825"/>
          </a:xfrm>
        </p:spPr>
        <p:txBody>
          <a:bodyPr>
            <a:normAutofit fontScale="85000" lnSpcReduction="10000"/>
          </a:bodyPr>
          <a:lstStyle/>
          <a:p>
            <a:r>
              <a:rPr lang="en-GB" dirty="0" smtClean="0"/>
              <a:t>G. Falchetto WPSA Code Management Area Coordinator</a:t>
            </a:r>
            <a:endParaRPr lang="en-GB" dirty="0"/>
          </a:p>
        </p:txBody>
      </p:sp>
    </p:spTree>
    <p:extLst>
      <p:ext uri="{BB962C8B-B14F-4D97-AF65-F5344CB8AC3E}">
        <p14:creationId xmlns:p14="http://schemas.microsoft.com/office/powerpoint/2010/main" val="89790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3611711" y="131833"/>
            <a:ext cx="7437289" cy="461665"/>
          </a:xfrm>
          <a:prstGeom prst="rect">
            <a:avLst/>
          </a:prstGeom>
        </p:spPr>
        <p:txBody>
          <a:bodyPr wrap="square">
            <a:spAutoFit/>
          </a:bodyPr>
          <a:lstStyle/>
          <a:p>
            <a:pPr marL="455613" lvl="1" indent="1588" eaLnBrk="0" fontAlgn="base" hangingPunct="0">
              <a:spcBef>
                <a:spcPct val="0"/>
              </a:spcBef>
              <a:spcAft>
                <a:spcPct val="0"/>
              </a:spcAft>
            </a:pPr>
            <a:r>
              <a:rPr lang="en-US" altLang="ja-JP" sz="2400" b="1" dirty="0">
                <a:solidFill>
                  <a:srgbClr val="000090"/>
                </a:solidFill>
                <a:latin typeface="Arial"/>
                <a:ea typeface="ＭＳ Ｐゴシック" charset="-128"/>
                <a:cs typeface="Arial"/>
              </a:rPr>
              <a:t>Call for volunteers on simulation </a:t>
            </a:r>
          </a:p>
        </p:txBody>
      </p:sp>
      <p:sp>
        <p:nvSpPr>
          <p:cNvPr id="6" name="テキスト ボックス 5"/>
          <p:cNvSpPr txBox="1"/>
          <p:nvPr/>
        </p:nvSpPr>
        <p:spPr>
          <a:xfrm>
            <a:off x="1143001" y="801925"/>
            <a:ext cx="9692639" cy="5447645"/>
          </a:xfrm>
          <a:prstGeom prst="rect">
            <a:avLst/>
          </a:prstGeom>
          <a:noFill/>
        </p:spPr>
        <p:txBody>
          <a:bodyPr wrap="square" rtlCol="0">
            <a:spAutoFit/>
          </a:bodyPr>
          <a:lstStyle/>
          <a:p>
            <a:pPr marL="800100" indent="-342900" eaLnBrk="0" fontAlgn="base" hangingPunct="0">
              <a:spcBef>
                <a:spcPct val="0"/>
              </a:spcBef>
              <a:buFontTx/>
              <a:buAutoNum type="arabicPeriod"/>
            </a:pPr>
            <a:r>
              <a:rPr lang="en-US" sz="2400" dirty="0">
                <a:solidFill>
                  <a:srgbClr val="000000"/>
                </a:solidFill>
                <a:latin typeface="Arial" panose="020B0604020202020204" pitchFamily="34" charset="0"/>
                <a:ea typeface="Yu Gothic UI" panose="020B0500000000000000" pitchFamily="34" charset="-128"/>
                <a:cs typeface="Arial" panose="020B0604020202020204" pitchFamily="34" charset="0"/>
              </a:rPr>
              <a:t>Scenario development in line with research plan</a:t>
            </a:r>
          </a:p>
          <a:p>
            <a:pPr marL="800100"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Scenario #2 (5.5 MA/2.3 T, 41 MW heating, </a:t>
            </a:r>
            <a:r>
              <a:rPr lang="en-GB" altLang="ja-JP" dirty="0" err="1">
                <a:solidFill>
                  <a:srgbClr val="000000"/>
                </a:solidFill>
                <a:latin typeface="Symbol" pitchFamily="2" charset="2"/>
                <a:ea typeface="ＭＳ Ｐゴシック" charset="-128"/>
                <a:cs typeface="Arial" panose="020B0604020202020204" pitchFamily="34" charset="0"/>
              </a:rPr>
              <a:t>G</a:t>
            </a:r>
            <a:r>
              <a:rPr lang="en-GB" altLang="ja-JP" baseline="-25000" dirty="0" err="1">
                <a:solidFill>
                  <a:srgbClr val="000000"/>
                </a:solidFill>
                <a:latin typeface="Arial" panose="020B0604020202020204" pitchFamily="34" charset="0"/>
                <a:ea typeface="ＭＳ Ｐゴシック" charset="-128"/>
                <a:cs typeface="Arial" panose="020B0604020202020204" pitchFamily="34" charset="0"/>
              </a:rPr>
              <a:t>div</a:t>
            </a:r>
            <a:r>
              <a:rPr lang="en-GB" altLang="ja-JP" dirty="0">
                <a:solidFill>
                  <a:srgbClr val="000000"/>
                </a:solidFill>
                <a:latin typeface="Arial" panose="020B0604020202020204" pitchFamily="34" charset="0"/>
                <a:ea typeface="ＭＳ Ｐゴシック" charset="-128"/>
                <a:cs typeface="Arial" panose="020B0604020202020204" pitchFamily="34" charset="0"/>
              </a:rPr>
              <a:t> &lt; XX MW/m</a:t>
            </a:r>
            <a:r>
              <a:rPr lang="en-GB" altLang="ja-JP" baseline="30000" dirty="0">
                <a:solidFill>
                  <a:srgbClr val="000000"/>
                </a:solidFill>
                <a:latin typeface="Arial" panose="020B0604020202020204" pitchFamily="34" charset="0"/>
                <a:ea typeface="ＭＳ Ｐゴシック" charset="-128"/>
                <a:cs typeface="Arial" panose="020B0604020202020204" pitchFamily="34" charset="0"/>
              </a:rPr>
              <a:t>2</a:t>
            </a:r>
            <a:r>
              <a:rPr lang="en-GB" altLang="ja-JP" dirty="0">
                <a:solidFill>
                  <a:srgbClr val="000000"/>
                </a:solidFill>
                <a:latin typeface="Arial" panose="020B0604020202020204" pitchFamily="34" charset="0"/>
                <a:ea typeface="ＭＳ Ｐゴシック" charset="-128"/>
                <a:cs typeface="Arial" panose="020B0604020202020204" pitchFamily="34" charset="0"/>
              </a:rPr>
              <a:t>):</a:t>
            </a:r>
          </a:p>
          <a:p>
            <a:pPr marL="1255713" lvl="1" indent="-342900" eaLnBrk="0" fontAlgn="base" hangingPunct="0">
              <a:spcBef>
                <a:spcPct val="0"/>
              </a:spcBef>
              <a:buFont typeface="Arial" panose="020B0604020202020204" pitchFamily="34" charset="0"/>
              <a:buChar char="•"/>
            </a:pPr>
            <a:r>
              <a:rPr lang="en-GB" sz="1600" dirty="0">
                <a:solidFill>
                  <a:srgbClr val="000000"/>
                </a:solidFill>
                <a:latin typeface="Calibri" panose="020F0502020204030204" pitchFamily="34" charset="0"/>
                <a:ea typeface="ＭＳ Ｐゴシック" charset="-128"/>
              </a:rPr>
              <a:t>Piotr Chmielewski</a:t>
            </a:r>
            <a:r>
              <a:rPr lang="en-GB" sz="1600" dirty="0">
                <a:solidFill>
                  <a:srgbClr val="000000"/>
                </a:solidFill>
                <a:latin typeface="Arial" panose="020B0604020202020204" pitchFamily="34" charset="0"/>
                <a:ea typeface="ＭＳ Ｐゴシック" charset="-128"/>
                <a:cs typeface="Arial" panose="020B0604020202020204" pitchFamily="34" charset="0"/>
              </a:rPr>
              <a:t> (SOFT 2024)</a:t>
            </a:r>
            <a:r>
              <a:rPr lang="en-GB" altLang="ja-JP" sz="1600" dirty="0">
                <a:solidFill>
                  <a:srgbClr val="FF0000"/>
                </a:solidFill>
                <a:latin typeface="Arial" panose="020B0604020202020204" pitchFamily="34" charset="0"/>
                <a:ea typeface="ＭＳ Ｐゴシック" charset="-128"/>
                <a:cs typeface="Arial" panose="020B0604020202020204" pitchFamily="34" charset="0"/>
              </a:rPr>
              <a:t> on-going</a:t>
            </a:r>
            <a:endParaRPr lang="en-GB" sz="1600" dirty="0">
              <a:solidFill>
                <a:srgbClr val="000000"/>
              </a:solidFill>
              <a:latin typeface="Arial" panose="020B0604020202020204" pitchFamily="34" charset="0"/>
              <a:ea typeface="ＭＳ Ｐゴシック" charset="-128"/>
              <a:cs typeface="Arial" panose="020B0604020202020204" pitchFamily="34" charset="0"/>
            </a:endParaRPr>
          </a:p>
          <a:p>
            <a:pPr marL="1255713" lvl="1" indent="-342900" eaLnBrk="0" fontAlgn="base" hangingPunct="0">
              <a:spcBef>
                <a:spcPct val="0"/>
              </a:spcBef>
              <a:buFont typeface="Arial" panose="020B0604020202020204" pitchFamily="34" charset="0"/>
              <a:buChar char="•"/>
            </a:pPr>
            <a:r>
              <a:rPr lang="en-GB" altLang="ja-JP" sz="1600" dirty="0" err="1">
                <a:solidFill>
                  <a:srgbClr val="000000"/>
                </a:solidFill>
                <a:latin typeface="Arial" panose="020B0604020202020204" pitchFamily="34" charset="0"/>
                <a:ea typeface="ＭＳ Ｐゴシック" charset="-128"/>
                <a:cs typeface="Arial" panose="020B0604020202020204" pitchFamily="34" charset="0"/>
              </a:rPr>
              <a:t>Yamoto</a:t>
            </a:r>
            <a:r>
              <a:rPr lang="en-GB" altLang="ja-JP" sz="1600" dirty="0">
                <a:solidFill>
                  <a:srgbClr val="000000"/>
                </a:solidFill>
                <a:latin typeface="Arial" panose="020B0604020202020204" pitchFamily="34" charset="0"/>
                <a:ea typeface="ＭＳ Ｐゴシック" charset="-128"/>
                <a:cs typeface="Arial" panose="020B0604020202020204" pitchFamily="34" charset="0"/>
              </a:rPr>
              <a:t> </a:t>
            </a:r>
            <a:r>
              <a:rPr lang="en-GB" altLang="ja-JP" sz="1600" dirty="0">
                <a:solidFill>
                  <a:srgbClr val="FF0000"/>
                </a:solidFill>
                <a:latin typeface="Arial" panose="020B0604020202020204" pitchFamily="34" charset="0"/>
                <a:ea typeface="ＭＳ Ｐゴシック" charset="-128"/>
                <a:cs typeface="Arial" panose="020B0604020202020204" pitchFamily="34" charset="0"/>
              </a:rPr>
              <a:t>to start </a:t>
            </a:r>
            <a:endParaRPr lang="en-GB" altLang="ja-JP" sz="1600" dirty="0">
              <a:solidFill>
                <a:srgbClr val="000000"/>
              </a:solidFill>
              <a:latin typeface="Arial" panose="020B0604020202020204" pitchFamily="34" charset="0"/>
              <a:ea typeface="ＭＳ Ｐゴシック" charset="-128"/>
              <a:cs typeface="Arial" panose="020B0604020202020204" pitchFamily="34" charset="0"/>
            </a:endParaRPr>
          </a:p>
          <a:p>
            <a:pPr marL="800100"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Scenario #3 (5.5 MA/2.3 T, 30 MW, 0.8 n</a:t>
            </a:r>
            <a:r>
              <a:rPr lang="en-GB" altLang="ja-JP" baseline="-25000" dirty="0">
                <a:solidFill>
                  <a:srgbClr val="000000"/>
                </a:solidFill>
                <a:latin typeface="Arial" panose="020B0604020202020204" pitchFamily="34" charset="0"/>
                <a:ea typeface="ＭＳ Ｐゴシック" charset="-128"/>
                <a:cs typeface="Arial" panose="020B0604020202020204" pitchFamily="34" charset="0"/>
              </a:rPr>
              <a:t>e</a:t>
            </a:r>
            <a:r>
              <a:rPr lang="en-GB" altLang="ja-JP" dirty="0">
                <a:solidFill>
                  <a:srgbClr val="000000"/>
                </a:solidFill>
                <a:latin typeface="Arial" panose="020B0604020202020204" pitchFamily="34" charset="0"/>
                <a:ea typeface="ＭＳ Ｐゴシック" charset="-128"/>
                <a:cs typeface="Arial" panose="020B0604020202020204" pitchFamily="34" charset="0"/>
              </a:rPr>
              <a:t>/</a:t>
            </a:r>
            <a:r>
              <a:rPr lang="en-GB" altLang="ja-JP" dirty="0" err="1">
                <a:solidFill>
                  <a:srgbClr val="000000"/>
                </a:solidFill>
                <a:latin typeface="Arial" panose="020B0604020202020204" pitchFamily="34" charset="0"/>
                <a:ea typeface="ＭＳ Ｐゴシック" charset="-128"/>
                <a:cs typeface="Arial" panose="020B0604020202020204" pitchFamily="34" charset="0"/>
              </a:rPr>
              <a:t>n</a:t>
            </a:r>
            <a:r>
              <a:rPr lang="en-GB" altLang="ja-JP" baseline="-25000" dirty="0" err="1">
                <a:solidFill>
                  <a:srgbClr val="000000"/>
                </a:solidFill>
                <a:latin typeface="Arial" panose="020B0604020202020204" pitchFamily="34" charset="0"/>
                <a:ea typeface="ＭＳ Ｐゴシック" charset="-128"/>
                <a:cs typeface="Arial" panose="020B0604020202020204" pitchFamily="34" charset="0"/>
              </a:rPr>
              <a:t>e</a:t>
            </a:r>
            <a:r>
              <a:rPr lang="en-GB" altLang="ja-JP" baseline="30000" dirty="0" err="1">
                <a:solidFill>
                  <a:srgbClr val="000000"/>
                </a:solidFill>
                <a:latin typeface="Arial" panose="020B0604020202020204" pitchFamily="34" charset="0"/>
                <a:ea typeface="ＭＳ Ｐゴシック" charset="-128"/>
                <a:cs typeface="Arial" panose="020B0604020202020204" pitchFamily="34" charset="0"/>
              </a:rPr>
              <a:t>GW</a:t>
            </a:r>
            <a:r>
              <a:rPr lang="en-GB" altLang="ja-JP" dirty="0">
                <a:solidFill>
                  <a:srgbClr val="000000"/>
                </a:solidFill>
                <a:latin typeface="Arial" panose="020B0604020202020204" pitchFamily="34" charset="0"/>
                <a:ea typeface="ＭＳ Ｐゴシック" charset="-128"/>
                <a:cs typeface="Arial" panose="020B0604020202020204" pitchFamily="34" charset="0"/>
              </a:rPr>
              <a:t>)=&gt; </a:t>
            </a:r>
            <a:r>
              <a:rPr lang="en-GB" altLang="ja-JP" i="1" u="sng" dirty="0">
                <a:solidFill>
                  <a:srgbClr val="FF0000"/>
                </a:solidFill>
                <a:latin typeface="Arial" panose="020B0604020202020204" pitchFamily="34" charset="0"/>
                <a:ea typeface="ＭＳ Ｐゴシック" charset="-128"/>
                <a:cs typeface="Arial" panose="020B0604020202020204" pitchFamily="34" charset="0"/>
              </a:rPr>
              <a:t>done</a:t>
            </a:r>
          </a:p>
          <a:p>
            <a:pPr marL="1255713" lvl="1" indent="-342900" eaLnBrk="0" fontAlgn="base" hangingPunct="0">
              <a:spcBef>
                <a:spcPct val="0"/>
              </a:spcBef>
              <a:buFont typeface="Arial" panose="020B0604020202020204" pitchFamily="34" charset="0"/>
              <a:buChar char="•"/>
            </a:pPr>
            <a:r>
              <a:rPr lang="en-GB" altLang="ja-JP" sz="1600" dirty="0">
                <a:solidFill>
                  <a:srgbClr val="000000"/>
                </a:solidFill>
                <a:latin typeface="Arial" panose="020B0604020202020204" pitchFamily="34" charset="0"/>
                <a:ea typeface="ＭＳ Ｐゴシック" charset="-128"/>
                <a:cs typeface="Arial" panose="020B0604020202020204" pitchFamily="34" charset="0"/>
              </a:rPr>
              <a:t>Kawashima,,, many others</a:t>
            </a:r>
          </a:p>
          <a:p>
            <a:pPr marL="800100"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Scenario #4 ITER-like(4.6 MA/2.3T): </a:t>
            </a:r>
            <a:r>
              <a:rPr lang="en-GB" altLang="ja-JP" dirty="0">
                <a:solidFill>
                  <a:srgbClr val="FF0000"/>
                </a:solidFill>
                <a:latin typeface="Arial" panose="020B0604020202020204" pitchFamily="34" charset="0"/>
                <a:ea typeface="ＭＳ Ｐゴシック" charset="-128"/>
                <a:cs typeface="Arial" panose="020B0604020202020204" pitchFamily="34" charset="0"/>
              </a:rPr>
              <a:t>on-going</a:t>
            </a:r>
            <a:r>
              <a:rPr lang="en-GB" altLang="ja-JP" dirty="0">
                <a:solidFill>
                  <a:srgbClr val="000000"/>
                </a:solidFill>
                <a:latin typeface="Arial" panose="020B0604020202020204" pitchFamily="34" charset="0"/>
                <a:ea typeface="ＭＳ Ｐゴシック" charset="-128"/>
                <a:cs typeface="Arial" panose="020B0604020202020204" pitchFamily="34" charset="0"/>
              </a:rPr>
              <a:t> (</a:t>
            </a:r>
            <a:r>
              <a:rPr lang="en-GB" altLang="ja-JP" dirty="0" err="1">
                <a:solidFill>
                  <a:srgbClr val="000000"/>
                </a:solidFill>
                <a:latin typeface="Arial" panose="020B0604020202020204" pitchFamily="34" charset="0"/>
                <a:ea typeface="ＭＳ Ｐゴシック" charset="-128"/>
                <a:cs typeface="Arial" panose="020B0604020202020204" pitchFamily="34" charset="0"/>
              </a:rPr>
              <a:t>Yamoto</a:t>
            </a:r>
            <a:r>
              <a:rPr lang="en-GB" altLang="ja-JP" dirty="0">
                <a:solidFill>
                  <a:srgbClr val="000000"/>
                </a:solidFill>
                <a:latin typeface="Arial" panose="020B0604020202020204" pitchFamily="34" charset="0"/>
                <a:ea typeface="ＭＳ Ｐゴシック" charset="-128"/>
                <a:cs typeface="Arial" panose="020B0604020202020204" pitchFamily="34" charset="0"/>
              </a:rPr>
              <a:t>, QST)</a:t>
            </a:r>
          </a:p>
          <a:p>
            <a:pPr marL="800100"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Scenario #5 like (2.3 MA/1.7T, 24 MW heating, </a:t>
            </a:r>
            <a:r>
              <a:rPr lang="en-GB" altLang="ja-JP" dirty="0" err="1">
                <a:solidFill>
                  <a:srgbClr val="000000"/>
                </a:solidFill>
                <a:latin typeface="Symbol" pitchFamily="2" charset="2"/>
                <a:ea typeface="ＭＳ Ｐゴシック" charset="-128"/>
                <a:cs typeface="Arial" panose="020B0604020202020204" pitchFamily="34" charset="0"/>
              </a:rPr>
              <a:t>G</a:t>
            </a:r>
            <a:r>
              <a:rPr lang="en-GB" altLang="ja-JP" baseline="-25000" dirty="0" err="1">
                <a:solidFill>
                  <a:srgbClr val="000000"/>
                </a:solidFill>
                <a:latin typeface="Arial" panose="020B0604020202020204" pitchFamily="34" charset="0"/>
                <a:ea typeface="ＭＳ Ｐゴシック" charset="-128"/>
                <a:cs typeface="Arial" panose="020B0604020202020204" pitchFamily="34" charset="0"/>
              </a:rPr>
              <a:t>div</a:t>
            </a:r>
            <a:r>
              <a:rPr lang="en-GB" altLang="ja-JP" dirty="0">
                <a:solidFill>
                  <a:srgbClr val="000000"/>
                </a:solidFill>
                <a:latin typeface="Arial" panose="020B0604020202020204" pitchFamily="34" charset="0"/>
                <a:ea typeface="ＭＳ Ｐゴシック" charset="-128"/>
                <a:cs typeface="Arial" panose="020B0604020202020204" pitchFamily="34" charset="0"/>
              </a:rPr>
              <a:t> &lt; 10 MW/m</a:t>
            </a:r>
            <a:r>
              <a:rPr lang="en-GB" altLang="ja-JP" baseline="30000" dirty="0">
                <a:solidFill>
                  <a:srgbClr val="000000"/>
                </a:solidFill>
                <a:latin typeface="Arial" panose="020B0604020202020204" pitchFamily="34" charset="0"/>
                <a:ea typeface="ＭＳ Ｐゴシック" charset="-128"/>
                <a:cs typeface="Arial" panose="020B0604020202020204" pitchFamily="34" charset="0"/>
              </a:rPr>
              <a:t>2</a:t>
            </a:r>
            <a:r>
              <a:rPr lang="en-GB" altLang="ja-JP" dirty="0">
                <a:solidFill>
                  <a:srgbClr val="000000"/>
                </a:solidFill>
                <a:latin typeface="Arial" panose="020B0604020202020204" pitchFamily="34" charset="0"/>
                <a:ea typeface="ＭＳ Ｐゴシック" charset="-128"/>
                <a:cs typeface="Arial" panose="020B0604020202020204" pitchFamily="34" charset="0"/>
              </a:rPr>
              <a:t>)</a:t>
            </a:r>
            <a:r>
              <a:rPr lang="en-GB" altLang="ja-JP" i="1" u="sng" dirty="0">
                <a:solidFill>
                  <a:srgbClr val="000000"/>
                </a:solidFill>
                <a:latin typeface="Arial" panose="020B0604020202020204" pitchFamily="34" charset="0"/>
                <a:ea typeface="ＭＳ Ｐゴシック" charset="-128"/>
                <a:cs typeface="Arial" panose="020B0604020202020204" pitchFamily="34" charset="0"/>
              </a:rPr>
              <a:t> </a:t>
            </a:r>
            <a:r>
              <a:rPr lang="en-GB" altLang="ja-JP" i="1" u="sng" dirty="0">
                <a:solidFill>
                  <a:srgbClr val="FF0000"/>
                </a:solidFill>
                <a:latin typeface="Arial" panose="020B0604020202020204" pitchFamily="34" charset="0"/>
                <a:ea typeface="ＭＳ Ｐゴシック" charset="-128"/>
                <a:cs typeface="Arial" panose="020B0604020202020204" pitchFamily="34" charset="0"/>
              </a:rPr>
              <a:t>done</a:t>
            </a:r>
            <a:endParaRPr lang="en-GB" altLang="ja-JP" dirty="0">
              <a:solidFill>
                <a:srgbClr val="FF0000"/>
              </a:solidFill>
              <a:latin typeface="Arial" panose="020B0604020202020204" pitchFamily="34" charset="0"/>
              <a:ea typeface="ＭＳ Ｐゴシック" charset="-128"/>
              <a:cs typeface="Arial" panose="020B0604020202020204" pitchFamily="34" charset="0"/>
            </a:endParaRPr>
          </a:p>
          <a:p>
            <a:pPr marL="1255713" lvl="1" indent="-342900" eaLnBrk="0" fontAlgn="base" hangingPunct="0">
              <a:spcBef>
                <a:spcPct val="0"/>
              </a:spcBef>
              <a:buFont typeface="Arial" panose="020B0604020202020204" pitchFamily="34" charset="0"/>
              <a:buChar char="•"/>
            </a:pPr>
            <a:r>
              <a:rPr lang="en-GB" sz="1600" dirty="0">
                <a:solidFill>
                  <a:srgbClr val="000000"/>
                </a:solidFill>
                <a:latin typeface="Arial" panose="020B0604020202020204" pitchFamily="34" charset="0"/>
                <a:ea typeface="Yu Gothic UI" panose="020B0500000000000000" pitchFamily="34" charset="-128"/>
                <a:cs typeface="Arial" panose="020B0604020202020204" pitchFamily="34" charset="0"/>
              </a:rPr>
              <a:t>N. Hayashi NF 58 (2018) 0660011</a:t>
            </a:r>
            <a:endParaRPr lang="en-US" sz="1600" dirty="0">
              <a:solidFill>
                <a:srgbClr val="000000"/>
              </a:solidFill>
              <a:latin typeface="Arial" panose="020B0604020202020204" pitchFamily="34" charset="0"/>
              <a:ea typeface="Yu Gothic UI" panose="020B0500000000000000" pitchFamily="34" charset="-128"/>
              <a:cs typeface="Arial" panose="020B0604020202020204" pitchFamily="34" charset="0"/>
            </a:endParaRPr>
          </a:p>
          <a:p>
            <a:pPr marL="800100"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Scenario #5 like (2.3 MA/1.7T, 37 MW heating, </a:t>
            </a:r>
            <a:r>
              <a:rPr lang="en-GB" altLang="ja-JP" dirty="0" err="1">
                <a:solidFill>
                  <a:srgbClr val="000000"/>
                </a:solidFill>
                <a:latin typeface="Symbol" pitchFamily="2" charset="2"/>
                <a:ea typeface="ＭＳ Ｐゴシック" charset="-128"/>
                <a:cs typeface="Arial" panose="020B0604020202020204" pitchFamily="34" charset="0"/>
              </a:rPr>
              <a:t>G</a:t>
            </a:r>
            <a:r>
              <a:rPr lang="en-GB" altLang="ja-JP" baseline="-25000" dirty="0" err="1">
                <a:solidFill>
                  <a:srgbClr val="000000"/>
                </a:solidFill>
                <a:latin typeface="Arial" panose="020B0604020202020204" pitchFamily="34" charset="0"/>
                <a:ea typeface="ＭＳ Ｐゴシック" charset="-128"/>
                <a:cs typeface="Arial" panose="020B0604020202020204" pitchFamily="34" charset="0"/>
              </a:rPr>
              <a:t>div</a:t>
            </a:r>
            <a:r>
              <a:rPr lang="en-GB" altLang="ja-JP" dirty="0">
                <a:solidFill>
                  <a:srgbClr val="000000"/>
                </a:solidFill>
                <a:latin typeface="Arial" panose="020B0604020202020204" pitchFamily="34" charset="0"/>
                <a:ea typeface="ＭＳ Ｐゴシック" charset="-128"/>
                <a:cs typeface="Arial" panose="020B0604020202020204" pitchFamily="34" charset="0"/>
              </a:rPr>
              <a:t> &lt; 10 MW/m</a:t>
            </a:r>
            <a:r>
              <a:rPr lang="en-GB" altLang="ja-JP" baseline="30000" dirty="0">
                <a:solidFill>
                  <a:srgbClr val="000000"/>
                </a:solidFill>
                <a:latin typeface="Arial" panose="020B0604020202020204" pitchFamily="34" charset="0"/>
                <a:ea typeface="ＭＳ Ｐゴシック" charset="-128"/>
                <a:cs typeface="Arial" panose="020B0604020202020204" pitchFamily="34" charset="0"/>
              </a:rPr>
              <a:t>2</a:t>
            </a:r>
            <a:r>
              <a:rPr lang="en-GB" altLang="ja-JP" dirty="0">
                <a:solidFill>
                  <a:srgbClr val="000000"/>
                </a:solidFill>
                <a:latin typeface="Arial" panose="020B0604020202020204" pitchFamily="34" charset="0"/>
                <a:ea typeface="ＭＳ Ｐゴシック" charset="-128"/>
                <a:cs typeface="Arial" panose="020B0604020202020204" pitchFamily="34" charset="0"/>
              </a:rPr>
              <a:t>)</a:t>
            </a:r>
            <a:r>
              <a:rPr lang="en-GB" altLang="ja-JP" i="1" u="sng" dirty="0">
                <a:solidFill>
                  <a:srgbClr val="000000"/>
                </a:solidFill>
                <a:latin typeface="Arial" panose="020B0604020202020204" pitchFamily="34" charset="0"/>
                <a:ea typeface="ＭＳ Ｐゴシック" charset="-128"/>
                <a:cs typeface="Arial" panose="020B0604020202020204" pitchFamily="34" charset="0"/>
              </a:rPr>
              <a:t> </a:t>
            </a:r>
            <a:r>
              <a:rPr lang="en-GB" altLang="ja-JP" i="1" u="sng" dirty="0">
                <a:solidFill>
                  <a:srgbClr val="FF0000"/>
                </a:solidFill>
                <a:latin typeface="Arial" panose="020B0604020202020204" pitchFamily="34" charset="0"/>
                <a:ea typeface="ＭＳ Ｐゴシック" charset="-128"/>
                <a:cs typeface="Arial" panose="020B0604020202020204" pitchFamily="34" charset="0"/>
              </a:rPr>
              <a:t>done</a:t>
            </a:r>
            <a:endParaRPr lang="en-GB" altLang="ja-JP" dirty="0">
              <a:solidFill>
                <a:srgbClr val="FF0000"/>
              </a:solidFill>
              <a:latin typeface="Arial" panose="020B0604020202020204" pitchFamily="34" charset="0"/>
              <a:ea typeface="ＭＳ Ｐゴシック" charset="-128"/>
              <a:cs typeface="Arial" panose="020B0604020202020204" pitchFamily="34" charset="0"/>
            </a:endParaRPr>
          </a:p>
          <a:p>
            <a:pPr marL="1255713" lvl="1" indent="-342900" eaLnBrk="0" fontAlgn="base" hangingPunct="0">
              <a:spcBef>
                <a:spcPct val="0"/>
              </a:spcBef>
              <a:buFont typeface="Arial" panose="020B0604020202020204" pitchFamily="34" charset="0"/>
              <a:buChar char="•"/>
            </a:pPr>
            <a:r>
              <a:rPr lang="en-GB" sz="1600" dirty="0">
                <a:solidFill>
                  <a:srgbClr val="000000"/>
                </a:solidFill>
                <a:latin typeface="Arial" panose="020B0604020202020204" pitchFamily="34" charset="0"/>
                <a:ea typeface="Yu Gothic UI" panose="020B0500000000000000" pitchFamily="34" charset="-128"/>
                <a:cs typeface="Arial" panose="020B0604020202020204" pitchFamily="34" charset="0"/>
              </a:rPr>
              <a:t>K. Hoshino Contrib. Plasma Phys. 54 (2014) 404</a:t>
            </a:r>
            <a:endParaRPr lang="en-US" sz="1600" dirty="0">
              <a:solidFill>
                <a:srgbClr val="000000"/>
              </a:solidFill>
              <a:latin typeface="Arial" panose="020B0604020202020204" pitchFamily="34" charset="0"/>
              <a:ea typeface="Yu Gothic UI" panose="020B0500000000000000" pitchFamily="34" charset="-128"/>
              <a:cs typeface="Arial" panose="020B0604020202020204" pitchFamily="34" charset="0"/>
            </a:endParaRPr>
          </a:p>
          <a:p>
            <a:pPr marL="457200" eaLnBrk="0" fontAlgn="base" hangingPunct="0">
              <a:spcBef>
                <a:spcPct val="0"/>
              </a:spcBef>
            </a:pPr>
            <a:endParaRPr lang="en-US" dirty="0">
              <a:solidFill>
                <a:srgbClr val="000000"/>
              </a:solidFill>
              <a:latin typeface="Arial" panose="020B0604020202020204" pitchFamily="34" charset="0"/>
              <a:ea typeface="Yu Gothic UI" panose="020B0500000000000000" pitchFamily="34" charset="-128"/>
              <a:cs typeface="Arial" panose="020B0604020202020204" pitchFamily="34" charset="0"/>
            </a:endParaRPr>
          </a:p>
          <a:p>
            <a:pPr marL="457200" eaLnBrk="0" fontAlgn="base" hangingPunct="0">
              <a:spcBef>
                <a:spcPct val="0"/>
              </a:spcBef>
            </a:pPr>
            <a:endParaRPr lang="en-US" dirty="0">
              <a:solidFill>
                <a:srgbClr val="000000"/>
              </a:solidFill>
              <a:latin typeface="Arial" panose="020B0604020202020204" pitchFamily="34" charset="0"/>
              <a:ea typeface="Yu Gothic UI" panose="020B0500000000000000" pitchFamily="34" charset="-128"/>
              <a:cs typeface="Arial" panose="020B0604020202020204" pitchFamily="34" charset="0"/>
            </a:endParaRPr>
          </a:p>
          <a:p>
            <a:pPr marL="457200" eaLnBrk="0" fontAlgn="base" hangingPunct="0">
              <a:spcBef>
                <a:spcPct val="0"/>
              </a:spcBef>
            </a:pPr>
            <a:endParaRPr lang="en-US" dirty="0">
              <a:solidFill>
                <a:srgbClr val="000000"/>
              </a:solidFill>
              <a:latin typeface="Arial" panose="020B0604020202020204" pitchFamily="34" charset="0"/>
              <a:ea typeface="Yu Gothic UI" panose="020B0500000000000000" pitchFamily="34" charset="-128"/>
              <a:cs typeface="Arial" panose="020B0604020202020204" pitchFamily="34" charset="0"/>
            </a:endParaRPr>
          </a:p>
          <a:p>
            <a:pPr marL="457200" eaLnBrk="0" fontAlgn="base" hangingPunct="0">
              <a:spcBef>
                <a:spcPct val="0"/>
              </a:spcBef>
            </a:pPr>
            <a:endParaRPr lang="en-US" dirty="0">
              <a:solidFill>
                <a:srgbClr val="000000"/>
              </a:solidFill>
              <a:latin typeface="Arial" panose="020B0604020202020204" pitchFamily="34" charset="0"/>
              <a:ea typeface="Yu Gothic UI" panose="020B0500000000000000" pitchFamily="34" charset="-128"/>
              <a:cs typeface="Arial" panose="020B0604020202020204" pitchFamily="34" charset="0"/>
            </a:endParaRPr>
          </a:p>
          <a:p>
            <a:pPr marL="457200" eaLnBrk="0" fontAlgn="base" hangingPunct="0">
              <a:spcBef>
                <a:spcPct val="0"/>
              </a:spcBef>
            </a:pPr>
            <a:endParaRPr lang="en-US" dirty="0">
              <a:solidFill>
                <a:srgbClr val="000000"/>
              </a:solidFill>
              <a:latin typeface="Arial" panose="020B0604020202020204" pitchFamily="34" charset="0"/>
              <a:ea typeface="Yu Gothic UI" panose="020B0500000000000000" pitchFamily="34" charset="-128"/>
              <a:cs typeface="Arial" panose="020B0604020202020204" pitchFamily="34" charset="0"/>
            </a:endParaRPr>
          </a:p>
          <a:p>
            <a:pPr marL="457200" eaLnBrk="0" fontAlgn="base" hangingPunct="0">
              <a:spcBef>
                <a:spcPct val="0"/>
              </a:spcBef>
            </a:pPr>
            <a:endParaRPr lang="en-US" dirty="0">
              <a:solidFill>
                <a:srgbClr val="000000"/>
              </a:solidFill>
              <a:latin typeface="Arial" panose="020B0604020202020204" pitchFamily="34" charset="0"/>
              <a:ea typeface="Yu Gothic UI" panose="020B0500000000000000" pitchFamily="34" charset="-128"/>
              <a:cs typeface="Arial" panose="020B0604020202020204" pitchFamily="34" charset="0"/>
            </a:endParaRPr>
          </a:p>
          <a:p>
            <a:pPr marL="457200" eaLnBrk="0" fontAlgn="base" hangingPunct="0">
              <a:spcBef>
                <a:spcPct val="0"/>
              </a:spcBef>
            </a:pPr>
            <a:endParaRPr lang="en-US" dirty="0">
              <a:solidFill>
                <a:srgbClr val="000000"/>
              </a:solidFill>
              <a:latin typeface="Arial" panose="020B0604020202020204" pitchFamily="34" charset="0"/>
              <a:ea typeface="Yu Gothic UI" panose="020B0500000000000000" pitchFamily="34" charset="-128"/>
              <a:cs typeface="Arial" panose="020B0604020202020204" pitchFamily="34" charset="0"/>
            </a:endParaRPr>
          </a:p>
          <a:p>
            <a:pPr marL="457200" eaLnBrk="0" fontAlgn="base" hangingPunct="0">
              <a:spcBef>
                <a:spcPct val="0"/>
              </a:spcBef>
            </a:pPr>
            <a:endParaRPr lang="en-US" dirty="0">
              <a:solidFill>
                <a:srgbClr val="000000"/>
              </a:solidFill>
              <a:latin typeface="Arial" panose="020B0604020202020204" pitchFamily="34" charset="0"/>
              <a:ea typeface="Yu Gothic UI" panose="020B0500000000000000" pitchFamily="34" charset="-128"/>
              <a:cs typeface="Arial" panose="020B0604020202020204" pitchFamily="34" charset="0"/>
            </a:endParaRPr>
          </a:p>
        </p:txBody>
      </p:sp>
      <p:pic>
        <p:nvPicPr>
          <p:cNvPr id="2" name="Picture 1">
            <a:extLst>
              <a:ext uri="{FF2B5EF4-FFF2-40B4-BE49-F238E27FC236}">
                <a16:creationId xmlns:a16="http://schemas.microsoft.com/office/drawing/2014/main" id="{7890D1C4-5EEF-B654-5806-DF64BF3BB275}"/>
              </a:ext>
            </a:extLst>
          </p:cNvPr>
          <p:cNvPicPr>
            <a:picLocks noChangeAspect="1"/>
          </p:cNvPicPr>
          <p:nvPr/>
        </p:nvPicPr>
        <p:blipFill>
          <a:blip r:embed="rId2"/>
          <a:stretch>
            <a:fillRect/>
          </a:stretch>
        </p:blipFill>
        <p:spPr>
          <a:xfrm>
            <a:off x="3863148" y="4113772"/>
            <a:ext cx="6428502" cy="2728765"/>
          </a:xfrm>
          <a:prstGeom prst="rect">
            <a:avLst/>
          </a:prstGeom>
        </p:spPr>
      </p:pic>
      <p:sp>
        <p:nvSpPr>
          <p:cNvPr id="3" name="TextBox 2">
            <a:extLst>
              <a:ext uri="{FF2B5EF4-FFF2-40B4-BE49-F238E27FC236}">
                <a16:creationId xmlns:a16="http://schemas.microsoft.com/office/drawing/2014/main" id="{37A886A6-CAD0-0951-F0B8-B9FA84D9B197}"/>
              </a:ext>
            </a:extLst>
          </p:cNvPr>
          <p:cNvSpPr txBox="1"/>
          <p:nvPr/>
        </p:nvSpPr>
        <p:spPr>
          <a:xfrm>
            <a:off x="1676400" y="4249006"/>
            <a:ext cx="1983235" cy="2308324"/>
          </a:xfrm>
          <a:prstGeom prst="rect">
            <a:avLst/>
          </a:prstGeom>
          <a:noFill/>
        </p:spPr>
        <p:txBody>
          <a:bodyPr wrap="none" rtlCol="0">
            <a:spAutoFit/>
          </a:bodyPr>
          <a:lstStyle/>
          <a:p>
            <a:pPr eaLnBrk="0" fontAlgn="base" hangingPunct="0">
              <a:spcBef>
                <a:spcPct val="0"/>
              </a:spcBef>
              <a:spcAft>
                <a:spcPct val="0"/>
              </a:spcAft>
            </a:pPr>
            <a:r>
              <a:rPr lang="en-GB" dirty="0" err="1">
                <a:solidFill>
                  <a:srgbClr val="000000"/>
                </a:solidFill>
                <a:effectLst>
                  <a:glow rad="127000">
                    <a:srgbClr val="FFFFFF"/>
                  </a:glow>
                </a:effectLst>
                <a:latin typeface="Arial" charset="0"/>
                <a:ea typeface="ＭＳ Ｐゴシック" charset="-128"/>
              </a:rPr>
              <a:t>P</a:t>
            </a:r>
            <a:r>
              <a:rPr lang="en-GB" baseline="-25000" dirty="0" err="1">
                <a:solidFill>
                  <a:srgbClr val="000000"/>
                </a:solidFill>
                <a:effectLst>
                  <a:glow rad="127000">
                    <a:srgbClr val="FFFFFF"/>
                  </a:glow>
                </a:effectLst>
                <a:latin typeface="Arial" charset="0"/>
                <a:ea typeface="ＭＳ Ｐゴシック" charset="-128"/>
              </a:rPr>
              <a:t>Ar</a:t>
            </a:r>
            <a:r>
              <a:rPr lang="en-GB" dirty="0">
                <a:solidFill>
                  <a:srgbClr val="000000"/>
                </a:solidFill>
                <a:effectLst>
                  <a:glow rad="127000">
                    <a:srgbClr val="FFFFFF"/>
                  </a:glow>
                </a:effectLst>
                <a:latin typeface="Arial" charset="0"/>
                <a:ea typeface="ＭＳ Ｐゴシック" charset="-128"/>
              </a:rPr>
              <a:t>=14 MW</a:t>
            </a:r>
          </a:p>
          <a:p>
            <a:pPr eaLnBrk="0" fontAlgn="base" hangingPunct="0">
              <a:spcBef>
                <a:spcPct val="0"/>
              </a:spcBef>
              <a:spcAft>
                <a:spcPct val="0"/>
              </a:spcAft>
            </a:pPr>
            <a:r>
              <a:rPr lang="en-GB" dirty="0">
                <a:solidFill>
                  <a:srgbClr val="000000"/>
                </a:solidFill>
                <a:effectLst>
                  <a:glow rad="127000">
                    <a:srgbClr val="FFFFFF"/>
                  </a:glow>
                </a:effectLst>
                <a:latin typeface="Arial" charset="0"/>
                <a:ea typeface="ＭＳ Ｐゴシック" charset="-128"/>
              </a:rPr>
              <a:t>P</a:t>
            </a:r>
            <a:r>
              <a:rPr lang="en-GB" baseline="-25000" dirty="0">
                <a:solidFill>
                  <a:srgbClr val="000000"/>
                </a:solidFill>
                <a:effectLst>
                  <a:glow rad="127000">
                    <a:srgbClr val="FFFFFF"/>
                  </a:glow>
                </a:effectLst>
                <a:latin typeface="Arial" charset="0"/>
                <a:ea typeface="ＭＳ Ｐゴシック" charset="-128"/>
              </a:rPr>
              <a:t>C</a:t>
            </a:r>
            <a:r>
              <a:rPr lang="en-GB" dirty="0">
                <a:solidFill>
                  <a:srgbClr val="000000"/>
                </a:solidFill>
                <a:effectLst>
                  <a:glow rad="127000">
                    <a:srgbClr val="FFFFFF"/>
                  </a:glow>
                </a:effectLst>
                <a:latin typeface="Arial" charset="0"/>
                <a:ea typeface="ＭＳ Ｐゴシック" charset="-128"/>
              </a:rPr>
              <a:t>=13 MW</a:t>
            </a:r>
          </a:p>
          <a:p>
            <a:pPr eaLnBrk="0" fontAlgn="base" hangingPunct="0">
              <a:spcBef>
                <a:spcPct val="0"/>
              </a:spcBef>
              <a:spcAft>
                <a:spcPct val="0"/>
              </a:spcAft>
            </a:pPr>
            <a:r>
              <a:rPr lang="en-GB" dirty="0" err="1">
                <a:solidFill>
                  <a:srgbClr val="000000"/>
                </a:solidFill>
                <a:effectLst>
                  <a:glow rad="127000">
                    <a:srgbClr val="FFFFFF"/>
                  </a:glow>
                </a:effectLst>
                <a:latin typeface="Symbol" pitchFamily="2" charset="2"/>
                <a:ea typeface="ＭＳ Ｐゴシック" charset="-128"/>
              </a:rPr>
              <a:t>G</a:t>
            </a:r>
            <a:r>
              <a:rPr lang="en-GB" baseline="-25000" dirty="0" err="1">
                <a:solidFill>
                  <a:srgbClr val="000000"/>
                </a:solidFill>
                <a:effectLst>
                  <a:glow rad="127000">
                    <a:srgbClr val="FFFFFF"/>
                  </a:glow>
                </a:effectLst>
                <a:latin typeface="Arial" charset="0"/>
                <a:ea typeface="ＭＳ Ｐゴシック" charset="-128"/>
              </a:rPr>
              <a:t>Ar</a:t>
            </a:r>
            <a:r>
              <a:rPr lang="en-GB" dirty="0">
                <a:solidFill>
                  <a:srgbClr val="000000"/>
                </a:solidFill>
                <a:effectLst>
                  <a:glow rad="127000">
                    <a:srgbClr val="FFFFFF"/>
                  </a:glow>
                </a:effectLst>
                <a:latin typeface="Arial" charset="0"/>
                <a:ea typeface="ＭＳ Ｐゴシック" charset="-128"/>
              </a:rPr>
              <a:t>=0.86 Pam</a:t>
            </a:r>
            <a:r>
              <a:rPr lang="en-GB" baseline="30000" dirty="0">
                <a:solidFill>
                  <a:srgbClr val="000000"/>
                </a:solidFill>
                <a:effectLst>
                  <a:glow rad="127000">
                    <a:srgbClr val="FFFFFF"/>
                  </a:glow>
                </a:effectLst>
                <a:latin typeface="Arial" charset="0"/>
                <a:ea typeface="ＭＳ Ｐゴシック" charset="-128"/>
              </a:rPr>
              <a:t>3</a:t>
            </a:r>
            <a:r>
              <a:rPr lang="en-GB" dirty="0">
                <a:solidFill>
                  <a:srgbClr val="000000"/>
                </a:solidFill>
                <a:effectLst>
                  <a:glow rad="127000">
                    <a:srgbClr val="FFFFFF"/>
                  </a:glow>
                </a:effectLst>
                <a:latin typeface="Arial" charset="0"/>
                <a:ea typeface="ＭＳ Ｐゴシック" charset="-128"/>
              </a:rPr>
              <a:t>/s</a:t>
            </a:r>
          </a:p>
          <a:p>
            <a:pPr eaLnBrk="0" fontAlgn="base" hangingPunct="0">
              <a:spcBef>
                <a:spcPct val="0"/>
              </a:spcBef>
              <a:spcAft>
                <a:spcPct val="0"/>
              </a:spcAft>
            </a:pPr>
            <a:r>
              <a:rPr lang="en-GB" dirty="0">
                <a:solidFill>
                  <a:srgbClr val="000000"/>
                </a:solidFill>
                <a:effectLst>
                  <a:glow rad="127000">
                    <a:srgbClr val="FFFFFF"/>
                  </a:glow>
                </a:effectLst>
                <a:latin typeface="Symbol" pitchFamily="2" charset="2"/>
                <a:ea typeface="ＭＳ Ｐゴシック" charset="-128"/>
              </a:rPr>
              <a:t>G</a:t>
            </a:r>
            <a:r>
              <a:rPr lang="en-GB" baseline="-25000" dirty="0">
                <a:solidFill>
                  <a:srgbClr val="000000"/>
                </a:solidFill>
                <a:effectLst>
                  <a:glow rad="127000">
                    <a:srgbClr val="FFFFFF"/>
                  </a:glow>
                </a:effectLst>
                <a:latin typeface="Arial" panose="020B0604020202020204" pitchFamily="34" charset="0"/>
                <a:ea typeface="ＭＳ Ｐゴシック" charset="-128"/>
                <a:cs typeface="Arial" panose="020B0604020202020204" pitchFamily="34" charset="0"/>
              </a:rPr>
              <a:t>D</a:t>
            </a:r>
            <a:r>
              <a:rPr lang="en-GB" baseline="-25000" dirty="0">
                <a:solidFill>
                  <a:srgbClr val="000000"/>
                </a:solidFill>
                <a:effectLst>
                  <a:glow rad="127000">
                    <a:srgbClr val="FFFFFF"/>
                  </a:glow>
                </a:effectLst>
                <a:latin typeface="Symbol" pitchFamily="2" charset="2"/>
                <a:ea typeface="ＭＳ Ｐゴシック" charset="-128"/>
              </a:rPr>
              <a:t>2</a:t>
            </a:r>
            <a:r>
              <a:rPr lang="en-GB" dirty="0">
                <a:solidFill>
                  <a:srgbClr val="000000"/>
                </a:solidFill>
                <a:effectLst>
                  <a:glow rad="127000">
                    <a:srgbClr val="FFFFFF"/>
                  </a:glow>
                </a:effectLst>
                <a:latin typeface="Arial" charset="0"/>
                <a:ea typeface="ＭＳ Ｐゴシック" charset="-128"/>
              </a:rPr>
              <a:t>=7.0 x10</a:t>
            </a:r>
            <a:r>
              <a:rPr lang="en-GB" baseline="30000" dirty="0">
                <a:solidFill>
                  <a:srgbClr val="000000"/>
                </a:solidFill>
                <a:effectLst>
                  <a:glow rad="127000">
                    <a:srgbClr val="FFFFFF"/>
                  </a:glow>
                </a:effectLst>
                <a:latin typeface="Arial" charset="0"/>
                <a:ea typeface="ＭＳ Ｐゴシック" charset="-128"/>
              </a:rPr>
              <a:t>21</a:t>
            </a:r>
            <a:r>
              <a:rPr lang="en-GB" dirty="0">
                <a:solidFill>
                  <a:srgbClr val="000000"/>
                </a:solidFill>
                <a:effectLst>
                  <a:glow rad="127000">
                    <a:srgbClr val="FFFFFF"/>
                  </a:glow>
                </a:effectLst>
                <a:latin typeface="Arial" charset="0"/>
                <a:ea typeface="ＭＳ Ｐゴシック" charset="-128"/>
              </a:rPr>
              <a:t>/s</a:t>
            </a:r>
          </a:p>
          <a:p>
            <a:pPr eaLnBrk="0" fontAlgn="base" hangingPunct="0">
              <a:spcBef>
                <a:spcPct val="0"/>
              </a:spcBef>
              <a:spcAft>
                <a:spcPct val="0"/>
              </a:spcAft>
            </a:pPr>
            <a:r>
              <a:rPr lang="en-GB" dirty="0" err="1">
                <a:solidFill>
                  <a:srgbClr val="000000"/>
                </a:solidFill>
                <a:effectLst>
                  <a:glow rad="127000">
                    <a:srgbClr val="FFFFFF"/>
                  </a:glow>
                </a:effectLst>
                <a:latin typeface="Arial" charset="0"/>
                <a:ea typeface="ＭＳ Ｐゴシック" charset="-128"/>
              </a:rPr>
              <a:t>S</a:t>
            </a:r>
            <a:r>
              <a:rPr lang="en-GB" baseline="-25000" dirty="0" err="1">
                <a:solidFill>
                  <a:srgbClr val="000000"/>
                </a:solidFill>
                <a:effectLst>
                  <a:glow rad="127000">
                    <a:srgbClr val="FFFFFF"/>
                  </a:glow>
                </a:effectLst>
                <a:latin typeface="Arial" charset="0"/>
                <a:ea typeface="ＭＳ Ｐゴシック" charset="-128"/>
              </a:rPr>
              <a:t>pump</a:t>
            </a:r>
            <a:r>
              <a:rPr lang="en-GB" dirty="0">
                <a:solidFill>
                  <a:srgbClr val="000000"/>
                </a:solidFill>
                <a:effectLst>
                  <a:glow rad="127000">
                    <a:srgbClr val="FFFFFF"/>
                  </a:glow>
                </a:effectLst>
                <a:latin typeface="Arial" charset="0"/>
                <a:ea typeface="ＭＳ Ｐゴシック" charset="-128"/>
              </a:rPr>
              <a:t>=50 m</a:t>
            </a:r>
            <a:r>
              <a:rPr lang="en-GB" baseline="30000" dirty="0">
                <a:solidFill>
                  <a:srgbClr val="000000"/>
                </a:solidFill>
                <a:effectLst>
                  <a:glow rad="127000">
                    <a:srgbClr val="FFFFFF"/>
                  </a:glow>
                </a:effectLst>
                <a:latin typeface="Arial" charset="0"/>
                <a:ea typeface="ＭＳ Ｐゴシック" charset="-128"/>
              </a:rPr>
              <a:t>3</a:t>
            </a:r>
            <a:r>
              <a:rPr lang="en-GB" dirty="0">
                <a:solidFill>
                  <a:srgbClr val="000000"/>
                </a:solidFill>
                <a:effectLst>
                  <a:glow rad="127000">
                    <a:srgbClr val="FFFFFF"/>
                  </a:glow>
                </a:effectLst>
                <a:latin typeface="Arial" charset="0"/>
                <a:ea typeface="ＭＳ Ｐゴシック" charset="-128"/>
              </a:rPr>
              <a:t>/s</a:t>
            </a:r>
          </a:p>
          <a:p>
            <a:pPr eaLnBrk="0" fontAlgn="base" hangingPunct="0">
              <a:spcBef>
                <a:spcPct val="0"/>
              </a:spcBef>
              <a:spcAft>
                <a:spcPct val="0"/>
              </a:spcAft>
            </a:pPr>
            <a:r>
              <a:rPr lang="en-GB" dirty="0">
                <a:solidFill>
                  <a:srgbClr val="000000"/>
                </a:solidFill>
                <a:effectLst>
                  <a:glow rad="127000">
                    <a:srgbClr val="FFFFFF"/>
                  </a:glow>
                </a:effectLst>
                <a:latin typeface="Arial" charset="0"/>
                <a:ea typeface="ＭＳ Ｐゴシック" charset="-128"/>
              </a:rPr>
              <a:t>D=0.3 m</a:t>
            </a:r>
            <a:r>
              <a:rPr lang="en-GB" baseline="30000" dirty="0">
                <a:solidFill>
                  <a:srgbClr val="000000"/>
                </a:solidFill>
                <a:effectLst>
                  <a:glow rad="127000">
                    <a:srgbClr val="FFFFFF"/>
                  </a:glow>
                </a:effectLst>
                <a:latin typeface="Arial" charset="0"/>
                <a:ea typeface="ＭＳ Ｐゴシック" charset="-128"/>
              </a:rPr>
              <a:t>2</a:t>
            </a:r>
            <a:r>
              <a:rPr lang="en-GB" dirty="0">
                <a:solidFill>
                  <a:srgbClr val="000000"/>
                </a:solidFill>
                <a:effectLst>
                  <a:glow rad="127000">
                    <a:srgbClr val="FFFFFF"/>
                  </a:glow>
                </a:effectLst>
                <a:latin typeface="Arial" charset="0"/>
                <a:ea typeface="ＭＳ Ｐゴシック" charset="-128"/>
              </a:rPr>
              <a:t>/s</a:t>
            </a:r>
          </a:p>
          <a:p>
            <a:pPr eaLnBrk="0" fontAlgn="base" hangingPunct="0">
              <a:spcBef>
                <a:spcPct val="0"/>
              </a:spcBef>
              <a:spcAft>
                <a:spcPct val="0"/>
              </a:spcAft>
            </a:pPr>
            <a:r>
              <a:rPr lang="en-GB" dirty="0">
                <a:solidFill>
                  <a:srgbClr val="000000"/>
                </a:solidFill>
                <a:effectLst>
                  <a:glow rad="127000">
                    <a:srgbClr val="FFFFFF"/>
                  </a:glow>
                </a:effectLst>
                <a:latin typeface="Symbol" pitchFamily="2" charset="2"/>
                <a:ea typeface="ＭＳ Ｐゴシック" charset="-128"/>
              </a:rPr>
              <a:t>c</a:t>
            </a:r>
            <a:r>
              <a:rPr lang="en-GB" dirty="0">
                <a:solidFill>
                  <a:srgbClr val="000000"/>
                </a:solidFill>
                <a:effectLst>
                  <a:glow rad="127000">
                    <a:srgbClr val="FFFFFF"/>
                  </a:glow>
                </a:effectLst>
                <a:latin typeface="Arial" charset="0"/>
                <a:ea typeface="ＭＳ Ｐゴシック" charset="-128"/>
              </a:rPr>
              <a:t> = 1.0 m</a:t>
            </a:r>
            <a:r>
              <a:rPr lang="en-GB" baseline="30000" dirty="0">
                <a:solidFill>
                  <a:srgbClr val="000000"/>
                </a:solidFill>
                <a:effectLst>
                  <a:glow rad="127000">
                    <a:srgbClr val="FFFFFF"/>
                  </a:glow>
                </a:effectLst>
                <a:latin typeface="Arial" charset="0"/>
                <a:ea typeface="ＭＳ Ｐゴシック" charset="-128"/>
              </a:rPr>
              <a:t>2</a:t>
            </a:r>
            <a:r>
              <a:rPr lang="en-GB" dirty="0">
                <a:solidFill>
                  <a:srgbClr val="000000"/>
                </a:solidFill>
                <a:effectLst>
                  <a:glow rad="127000">
                    <a:srgbClr val="FFFFFF"/>
                  </a:glow>
                </a:effectLst>
                <a:latin typeface="Arial" charset="0"/>
                <a:ea typeface="ＭＳ Ｐゴシック" charset="-128"/>
              </a:rPr>
              <a:t>/s</a:t>
            </a:r>
          </a:p>
          <a:p>
            <a:pPr eaLnBrk="0" fontAlgn="base" hangingPunct="0">
              <a:spcBef>
                <a:spcPct val="0"/>
              </a:spcBef>
              <a:spcAft>
                <a:spcPct val="0"/>
              </a:spcAft>
            </a:pPr>
            <a:r>
              <a:rPr lang="en-GB" dirty="0" err="1">
                <a:solidFill>
                  <a:srgbClr val="000000"/>
                </a:solidFill>
                <a:effectLst>
                  <a:glow rad="127000">
                    <a:srgbClr val="FFFFFF"/>
                  </a:glow>
                </a:effectLst>
                <a:latin typeface="Arial" charset="0"/>
                <a:ea typeface="ＭＳ Ｐゴシック" charset="-128"/>
              </a:rPr>
              <a:t>n</a:t>
            </a:r>
            <a:r>
              <a:rPr lang="en-GB" baseline="-25000" dirty="0" err="1">
                <a:solidFill>
                  <a:srgbClr val="000000"/>
                </a:solidFill>
                <a:effectLst>
                  <a:glow rad="127000">
                    <a:srgbClr val="FFFFFF"/>
                  </a:glow>
                </a:effectLst>
                <a:latin typeface="Arial" charset="0"/>
                <a:ea typeface="ＭＳ Ｐゴシック" charset="-128"/>
              </a:rPr>
              <a:t>e</a:t>
            </a:r>
            <a:r>
              <a:rPr lang="en-GB" baseline="30000" dirty="0" err="1">
                <a:solidFill>
                  <a:srgbClr val="000000"/>
                </a:solidFill>
                <a:effectLst>
                  <a:glow rad="127000">
                    <a:srgbClr val="FFFFFF"/>
                  </a:glow>
                </a:effectLst>
                <a:latin typeface="Arial" charset="0"/>
                <a:ea typeface="ＭＳ Ｐゴシック" charset="-128"/>
              </a:rPr>
              <a:t>sep</a:t>
            </a:r>
            <a:r>
              <a:rPr lang="en-GB" dirty="0">
                <a:solidFill>
                  <a:srgbClr val="000000"/>
                </a:solidFill>
                <a:effectLst>
                  <a:glow rad="127000">
                    <a:srgbClr val="FFFFFF"/>
                  </a:glow>
                </a:effectLst>
                <a:latin typeface="Arial" charset="0"/>
                <a:ea typeface="ＭＳ Ｐゴシック" charset="-128"/>
              </a:rPr>
              <a:t>=1.5x10</a:t>
            </a:r>
            <a:r>
              <a:rPr lang="en-GB" baseline="30000" dirty="0">
                <a:solidFill>
                  <a:srgbClr val="000000"/>
                </a:solidFill>
                <a:effectLst>
                  <a:glow rad="127000">
                    <a:srgbClr val="FFFFFF"/>
                  </a:glow>
                </a:effectLst>
                <a:latin typeface="Arial" charset="0"/>
                <a:ea typeface="ＭＳ Ｐゴシック" charset="-128"/>
              </a:rPr>
              <a:t>19</a:t>
            </a:r>
            <a:r>
              <a:rPr lang="en-GB" dirty="0">
                <a:solidFill>
                  <a:srgbClr val="000000"/>
                </a:solidFill>
                <a:effectLst>
                  <a:glow rad="127000">
                    <a:srgbClr val="FFFFFF"/>
                  </a:glow>
                </a:effectLst>
                <a:latin typeface="Arial" charset="0"/>
                <a:ea typeface="ＭＳ Ｐゴシック" charset="-128"/>
              </a:rPr>
              <a:t>/m</a:t>
            </a:r>
            <a:r>
              <a:rPr lang="en-GB" baseline="30000" dirty="0">
                <a:solidFill>
                  <a:srgbClr val="000000"/>
                </a:solidFill>
                <a:effectLst>
                  <a:glow rad="127000">
                    <a:srgbClr val="FFFFFF"/>
                  </a:glow>
                </a:effectLst>
                <a:latin typeface="Arial" charset="0"/>
                <a:ea typeface="ＭＳ Ｐゴシック" charset="-128"/>
              </a:rPr>
              <a:t>3</a:t>
            </a:r>
          </a:p>
        </p:txBody>
      </p:sp>
      <p:sp>
        <p:nvSpPr>
          <p:cNvPr id="4" name="Espace réservé du pied de page 3"/>
          <p:cNvSpPr>
            <a:spLocks noGrp="1"/>
          </p:cNvSpPr>
          <p:nvPr>
            <p:ph type="ftr" sz="quarter" idx="11"/>
          </p:nvPr>
        </p:nvSpPr>
        <p:spPr>
          <a:xfrm>
            <a:off x="-1107440" y="6557330"/>
            <a:ext cx="3860800" cy="476250"/>
          </a:xfrm>
        </p:spPr>
        <p:txBody>
          <a:bodyPr/>
          <a:lstStyle/>
          <a:p>
            <a:pPr>
              <a:defRPr/>
            </a:pPr>
            <a:r>
              <a:rPr lang="en-US" altLang="ja-JP" smtClean="0"/>
              <a:t>G Falchetto JT60SA W Transition Meeting  19/07/2024</a:t>
            </a:r>
            <a:endParaRPr lang="en-US" altLang="ja-JP" dirty="0"/>
          </a:p>
        </p:txBody>
      </p:sp>
      <p:sp>
        <p:nvSpPr>
          <p:cNvPr id="7" name="Espace réservé du numéro de diapositive 6"/>
          <p:cNvSpPr>
            <a:spLocks noGrp="1"/>
          </p:cNvSpPr>
          <p:nvPr>
            <p:ph type="sldNum" sz="quarter" idx="12"/>
          </p:nvPr>
        </p:nvSpPr>
        <p:spPr/>
        <p:txBody>
          <a:bodyPr/>
          <a:lstStyle/>
          <a:p>
            <a:pPr>
              <a:defRPr/>
            </a:pPr>
            <a:fld id="{AB485607-6697-EF45-9894-27A4BCF84121}" type="slidenum">
              <a:rPr lang="en-US" altLang="ja-JP" smtClean="0"/>
              <a:pPr>
                <a:defRPr/>
              </a:pPr>
              <a:t>10</a:t>
            </a:fld>
            <a:endParaRPr lang="en-US" altLang="ja-JP"/>
          </a:p>
        </p:txBody>
      </p:sp>
    </p:spTree>
    <p:extLst>
      <p:ext uri="{BB962C8B-B14F-4D97-AF65-F5344CB8AC3E}">
        <p14:creationId xmlns:p14="http://schemas.microsoft.com/office/powerpoint/2010/main" val="351609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3611711" y="131833"/>
            <a:ext cx="7437289" cy="461665"/>
          </a:xfrm>
          <a:prstGeom prst="rect">
            <a:avLst/>
          </a:prstGeom>
        </p:spPr>
        <p:txBody>
          <a:bodyPr wrap="square">
            <a:spAutoFit/>
          </a:bodyPr>
          <a:lstStyle/>
          <a:p>
            <a:pPr marL="455613" lvl="1" indent="1588" eaLnBrk="0" fontAlgn="base" hangingPunct="0">
              <a:spcBef>
                <a:spcPct val="0"/>
              </a:spcBef>
              <a:spcAft>
                <a:spcPct val="0"/>
              </a:spcAft>
            </a:pPr>
            <a:r>
              <a:rPr lang="en-US" altLang="ja-JP" sz="2400" b="1" dirty="0">
                <a:solidFill>
                  <a:srgbClr val="000090"/>
                </a:solidFill>
                <a:latin typeface="Arial"/>
                <a:ea typeface="ＭＳ Ｐゴシック" charset="-128"/>
                <a:cs typeface="Arial"/>
              </a:rPr>
              <a:t>Call for volunteers on simulation </a:t>
            </a:r>
          </a:p>
        </p:txBody>
      </p:sp>
      <p:sp>
        <p:nvSpPr>
          <p:cNvPr id="6" name="テキスト ボックス 5"/>
          <p:cNvSpPr txBox="1"/>
          <p:nvPr/>
        </p:nvSpPr>
        <p:spPr>
          <a:xfrm>
            <a:off x="1143001" y="801924"/>
            <a:ext cx="9692639" cy="3785652"/>
          </a:xfrm>
          <a:prstGeom prst="rect">
            <a:avLst/>
          </a:prstGeom>
          <a:noFill/>
        </p:spPr>
        <p:txBody>
          <a:bodyPr wrap="square" rtlCol="0">
            <a:spAutoFit/>
          </a:bodyPr>
          <a:lstStyle/>
          <a:p>
            <a:pPr marL="457200" eaLnBrk="0" fontAlgn="base" hangingPunct="0">
              <a:spcBef>
                <a:spcPct val="0"/>
              </a:spcBef>
            </a:pPr>
            <a:r>
              <a:rPr lang="en-US" sz="2400" dirty="0">
                <a:solidFill>
                  <a:srgbClr val="000000"/>
                </a:solidFill>
                <a:latin typeface="Arial" panose="020B0604020202020204" pitchFamily="34" charset="0"/>
                <a:ea typeface="Yu Gothic UI" panose="020B0500000000000000" pitchFamily="34" charset="-128"/>
                <a:cs typeface="Arial" panose="020B0604020202020204" pitchFamily="34" charset="0"/>
              </a:rPr>
              <a:t>2. Physics studies in line with research plan</a:t>
            </a:r>
          </a:p>
          <a:p>
            <a:pPr marL="1255713" lvl="1" indent="-342900" eaLnBrk="0" fontAlgn="base" hangingPunct="0">
              <a:spcBef>
                <a:spcPct val="0"/>
              </a:spcBef>
              <a:buFont typeface="Arial" panose="020B0604020202020204" pitchFamily="34" charset="0"/>
              <a:buChar char="•"/>
            </a:pPr>
            <a:r>
              <a:rPr lang="en-GB" dirty="0">
                <a:solidFill>
                  <a:srgbClr val="000000"/>
                </a:solidFill>
                <a:latin typeface="Arial" panose="020B0604020202020204" pitchFamily="34" charset="0"/>
                <a:ea typeface="ＭＳ Ｐゴシック" charset="-128"/>
                <a:cs typeface="Arial" panose="020B0604020202020204" pitchFamily="34" charset="0"/>
              </a:rPr>
              <a:t>Radiation transport (D</a:t>
            </a:r>
            <a:r>
              <a:rPr lang="en-GB" dirty="0">
                <a:solidFill>
                  <a:srgbClr val="000000"/>
                </a:solidFill>
                <a:latin typeface="Symbol" pitchFamily="2" charset="2"/>
                <a:ea typeface="ＭＳ Ｐゴシック" charset="-128"/>
                <a:cs typeface="Arial" panose="020B0604020202020204" pitchFamily="34" charset="0"/>
              </a:rPr>
              <a:t>a</a:t>
            </a:r>
            <a:r>
              <a:rPr lang="en-GB" dirty="0">
                <a:solidFill>
                  <a:srgbClr val="000000"/>
                </a:solidFill>
                <a:latin typeface="Arial" panose="020B0604020202020204" pitchFamily="34" charset="0"/>
                <a:ea typeface="ＭＳ Ｐゴシック" charset="-128"/>
                <a:cs typeface="Arial" panose="020B0604020202020204" pitchFamily="34" charset="0"/>
              </a:rPr>
              <a:t> / He I)</a:t>
            </a:r>
          </a:p>
          <a:p>
            <a:pPr marL="1255713" lvl="1" indent="-342900" eaLnBrk="0" fontAlgn="base" hangingPunct="0">
              <a:spcBef>
                <a:spcPct val="0"/>
              </a:spcBef>
              <a:buFont typeface="Arial" panose="020B0604020202020204" pitchFamily="34" charset="0"/>
              <a:buChar char="•"/>
            </a:pPr>
            <a:r>
              <a:rPr lang="en-GB" altLang="ja-JP" dirty="0">
                <a:solidFill>
                  <a:srgbClr val="FFFFFF">
                    <a:lumMod val="75000"/>
                  </a:srgbClr>
                </a:solidFill>
                <a:latin typeface="Arial" panose="020B0604020202020204" pitchFamily="34" charset="0"/>
                <a:ea typeface="ＭＳ Ｐゴシック" charset="-128"/>
                <a:cs typeface="Arial" panose="020B0604020202020204" pitchFamily="34" charset="0"/>
              </a:rPr>
              <a:t>Neutral compression (geometry effect)</a:t>
            </a:r>
          </a:p>
          <a:p>
            <a:pPr marL="1255713" lvl="1"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Multi-impurity simulation (</a:t>
            </a:r>
            <a:r>
              <a:rPr lang="en-GB" altLang="ja-JP" dirty="0" err="1">
                <a:solidFill>
                  <a:srgbClr val="000000"/>
                </a:solidFill>
                <a:latin typeface="Arial" panose="020B0604020202020204" pitchFamily="34" charset="0"/>
                <a:ea typeface="ＭＳ Ｐゴシック" charset="-128"/>
                <a:cs typeface="Arial" panose="020B0604020202020204" pitchFamily="34" charset="0"/>
              </a:rPr>
              <a:t>C+Ne</a:t>
            </a:r>
            <a:r>
              <a:rPr lang="en-GB" altLang="ja-JP" dirty="0">
                <a:solidFill>
                  <a:srgbClr val="000000"/>
                </a:solidFill>
                <a:latin typeface="Arial" panose="020B0604020202020204" pitchFamily="34" charset="0"/>
                <a:ea typeface="ＭＳ Ｐゴシック" charset="-128"/>
                <a:cs typeface="Arial" panose="020B0604020202020204" pitchFamily="34" charset="0"/>
              </a:rPr>
              <a:t>/</a:t>
            </a:r>
            <a:r>
              <a:rPr lang="en-GB" altLang="ja-JP" dirty="0" err="1">
                <a:solidFill>
                  <a:srgbClr val="000000"/>
                </a:solidFill>
                <a:latin typeface="Arial" panose="020B0604020202020204" pitchFamily="34" charset="0"/>
                <a:ea typeface="ＭＳ Ｐゴシック" charset="-128"/>
                <a:cs typeface="Arial" panose="020B0604020202020204" pitchFamily="34" charset="0"/>
              </a:rPr>
              <a:t>Ar+He</a:t>
            </a:r>
            <a:r>
              <a:rPr lang="en-GB" altLang="ja-JP" dirty="0">
                <a:solidFill>
                  <a:srgbClr val="000000"/>
                </a:solidFill>
                <a:latin typeface="Arial" panose="020B0604020202020204" pitchFamily="34" charset="0"/>
                <a:ea typeface="ＭＳ Ｐゴシック" charset="-128"/>
                <a:cs typeface="Arial" panose="020B0604020202020204" pitchFamily="34" charset="0"/>
              </a:rPr>
              <a:t>) =&gt; already available with SONIC</a:t>
            </a:r>
          </a:p>
          <a:p>
            <a:pPr marL="1255713" lvl="1"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Time-dependent SONIC + core transport model</a:t>
            </a:r>
          </a:p>
          <a:p>
            <a:pPr marL="1255713" lvl="1"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Impurity-impurity collision </a:t>
            </a:r>
          </a:p>
          <a:p>
            <a:pPr marL="1255713" lvl="1"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H/D transport</a:t>
            </a:r>
          </a:p>
          <a:p>
            <a:pPr marL="1255713" lvl="1"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Elastic collision (ex. </a:t>
            </a:r>
            <a:r>
              <a:rPr lang="en-GB" altLang="ja-JP" dirty="0" err="1">
                <a:solidFill>
                  <a:srgbClr val="000000"/>
                </a:solidFill>
                <a:latin typeface="Arial" panose="020B0604020202020204" pitchFamily="34" charset="0"/>
                <a:ea typeface="ＭＳ Ｐゴシック" charset="-128"/>
                <a:cs typeface="Arial" panose="020B0604020202020204" pitchFamily="34" charset="0"/>
              </a:rPr>
              <a:t>He+D</a:t>
            </a:r>
            <a:r>
              <a:rPr lang="en-GB" altLang="ja-JP" baseline="30000" dirty="0">
                <a:solidFill>
                  <a:srgbClr val="000000"/>
                </a:solidFill>
                <a:latin typeface="Arial" panose="020B0604020202020204" pitchFamily="34" charset="0"/>
                <a:ea typeface="ＭＳ Ｐゴシック" charset="-128"/>
                <a:cs typeface="Arial" panose="020B0604020202020204" pitchFamily="34" charset="0"/>
              </a:rPr>
              <a:t>+</a:t>
            </a:r>
            <a:r>
              <a:rPr lang="en-GB" altLang="ja-JP" dirty="0">
                <a:solidFill>
                  <a:srgbClr val="000000"/>
                </a:solidFill>
                <a:latin typeface="Arial" panose="020B0604020202020204" pitchFamily="34" charset="0"/>
                <a:ea typeface="ＭＳ Ｐゴシック" charset="-128"/>
                <a:cs typeface="Arial" panose="020B0604020202020204" pitchFamily="34" charset="0"/>
              </a:rPr>
              <a:t>)</a:t>
            </a:r>
          </a:p>
          <a:p>
            <a:pPr marL="1255713" lvl="1"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He metastable</a:t>
            </a:r>
          </a:p>
          <a:p>
            <a:pPr marL="1255713" lvl="1"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Molecules (</a:t>
            </a:r>
            <a:r>
              <a:rPr lang="en-GB" altLang="ja-JP" dirty="0" err="1">
                <a:solidFill>
                  <a:srgbClr val="000000"/>
                </a:solidFill>
                <a:latin typeface="Arial" panose="020B0604020202020204" pitchFamily="34" charset="0"/>
                <a:ea typeface="ＭＳ Ｐゴシック" charset="-128"/>
                <a:cs typeface="Arial" panose="020B0604020202020204" pitchFamily="34" charset="0"/>
              </a:rPr>
              <a:t>HeH</a:t>
            </a:r>
            <a:r>
              <a:rPr lang="en-GB" altLang="ja-JP" dirty="0">
                <a:solidFill>
                  <a:srgbClr val="000000"/>
                </a:solidFill>
                <a:latin typeface="Arial" panose="020B0604020202020204" pitchFamily="34" charset="0"/>
                <a:ea typeface="ＭＳ Ｐゴシック" charset="-128"/>
                <a:cs typeface="Arial" panose="020B0604020202020204" pitchFamily="34" charset="0"/>
              </a:rPr>
              <a:t>, HD, D</a:t>
            </a:r>
            <a:r>
              <a:rPr lang="en-GB" altLang="ja-JP" baseline="-25000" dirty="0">
                <a:solidFill>
                  <a:srgbClr val="000000"/>
                </a:solidFill>
                <a:latin typeface="Arial" panose="020B0604020202020204" pitchFamily="34" charset="0"/>
                <a:ea typeface="ＭＳ Ｐゴシック" charset="-128"/>
                <a:cs typeface="Arial" panose="020B0604020202020204" pitchFamily="34" charset="0"/>
              </a:rPr>
              <a:t>2</a:t>
            </a:r>
            <a:r>
              <a:rPr lang="en-GB" altLang="ja-JP" dirty="0">
                <a:solidFill>
                  <a:srgbClr val="000000"/>
                </a:solidFill>
                <a:latin typeface="Arial" panose="020B0604020202020204" pitchFamily="34" charset="0"/>
                <a:ea typeface="ＭＳ Ｐゴシック" charset="-128"/>
                <a:cs typeface="Arial" panose="020B0604020202020204" pitchFamily="34" charset="0"/>
              </a:rPr>
              <a:t> ,,,)</a:t>
            </a:r>
          </a:p>
          <a:p>
            <a:pPr marL="1255713" lvl="1"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W transport (</a:t>
            </a:r>
            <a:r>
              <a:rPr lang="en-GB" altLang="ja-JP" dirty="0" err="1">
                <a:solidFill>
                  <a:srgbClr val="000000"/>
                </a:solidFill>
                <a:latin typeface="Arial" panose="020B0604020202020204" pitchFamily="34" charset="0"/>
                <a:ea typeface="ＭＳ Ｐゴシック" charset="-128"/>
                <a:cs typeface="Arial" panose="020B0604020202020204" pitchFamily="34" charset="0"/>
              </a:rPr>
              <a:t>ImpGyro</a:t>
            </a:r>
            <a:r>
              <a:rPr lang="en-GB" altLang="ja-JP" dirty="0">
                <a:solidFill>
                  <a:srgbClr val="000000"/>
                </a:solidFill>
                <a:latin typeface="Arial" panose="020B0604020202020204" pitchFamily="34" charset="0"/>
                <a:ea typeface="ＭＳ Ｐゴシック" charset="-128"/>
                <a:cs typeface="Arial" panose="020B0604020202020204" pitchFamily="34" charset="0"/>
              </a:rPr>
              <a:t> + SONIC coupling)</a:t>
            </a:r>
          </a:p>
          <a:p>
            <a:pPr marL="1255713" lvl="1"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PWI simulation (MD + PWI + Edge plasma code coupling)</a:t>
            </a:r>
          </a:p>
          <a:p>
            <a:pPr marL="1255713" lvl="1" indent="-342900" eaLnBrk="0" fontAlgn="base" hangingPunct="0">
              <a:spcBef>
                <a:spcPct val="0"/>
              </a:spcBef>
              <a:buFont typeface="Arial" panose="020B0604020202020204" pitchFamily="34" charset="0"/>
              <a:buChar char="•"/>
            </a:pPr>
            <a:r>
              <a:rPr lang="en-GB" altLang="ja-JP" dirty="0">
                <a:solidFill>
                  <a:srgbClr val="000000"/>
                </a:solidFill>
                <a:latin typeface="Arial" panose="020B0604020202020204" pitchFamily="34" charset="0"/>
                <a:ea typeface="ＭＳ Ｐゴシック" charset="-128"/>
                <a:cs typeface="Arial" panose="020B0604020202020204" pitchFamily="34" charset="0"/>
              </a:rPr>
              <a:t>3D simulation</a:t>
            </a:r>
            <a:endParaRPr lang="en-US" dirty="0">
              <a:solidFill>
                <a:srgbClr val="000000"/>
              </a:solidFill>
              <a:latin typeface="Arial" panose="020B0604020202020204" pitchFamily="34" charset="0"/>
              <a:ea typeface="Yu Gothic UI" panose="020B0500000000000000" pitchFamily="34" charset="-128"/>
              <a:cs typeface="Arial" panose="020B0604020202020204" pitchFamily="34" charset="0"/>
            </a:endParaRPr>
          </a:p>
        </p:txBody>
      </p:sp>
      <p:sp>
        <p:nvSpPr>
          <p:cNvPr id="4" name="TextBox 3">
            <a:extLst>
              <a:ext uri="{FF2B5EF4-FFF2-40B4-BE49-F238E27FC236}">
                <a16:creationId xmlns:a16="http://schemas.microsoft.com/office/drawing/2014/main" id="{BD4AB209-A4FF-093B-D6BC-C72F7D8B3CE2}"/>
              </a:ext>
            </a:extLst>
          </p:cNvPr>
          <p:cNvSpPr txBox="1"/>
          <p:nvPr/>
        </p:nvSpPr>
        <p:spPr>
          <a:xfrm>
            <a:off x="1833242" y="5972879"/>
            <a:ext cx="8561832" cy="646331"/>
          </a:xfrm>
          <a:prstGeom prst="rect">
            <a:avLst/>
          </a:prstGeom>
          <a:noFill/>
        </p:spPr>
        <p:txBody>
          <a:bodyPr wrap="square" rtlCol="0">
            <a:spAutoFit/>
          </a:bodyPr>
          <a:lstStyle/>
          <a:p>
            <a:pPr eaLnBrk="0" fontAlgn="base" hangingPunct="0">
              <a:spcBef>
                <a:spcPct val="0"/>
              </a:spcBef>
              <a:spcAft>
                <a:spcPct val="0"/>
              </a:spcAft>
            </a:pPr>
            <a:r>
              <a:rPr lang="en-GB" dirty="0">
                <a:solidFill>
                  <a:srgbClr val="000000"/>
                </a:solidFill>
                <a:latin typeface="Arial" charset="0"/>
                <a:ea typeface="ＭＳ Ｐゴシック" charset="-128"/>
              </a:rPr>
              <a:t>QST concentrates on Scenario #2 development.</a:t>
            </a:r>
          </a:p>
          <a:p>
            <a:pPr eaLnBrk="0" fontAlgn="base" hangingPunct="0">
              <a:spcBef>
                <a:spcPct val="0"/>
              </a:spcBef>
              <a:spcAft>
                <a:spcPct val="0"/>
              </a:spcAft>
            </a:pPr>
            <a:r>
              <a:rPr lang="en-GB" dirty="0">
                <a:solidFill>
                  <a:srgbClr val="000000"/>
                </a:solidFill>
                <a:latin typeface="Arial" charset="0"/>
                <a:ea typeface="ＭＳ Ｐゴシック" charset="-128"/>
              </a:rPr>
              <a:t>Any contributors from EU side?</a:t>
            </a:r>
          </a:p>
        </p:txBody>
      </p:sp>
      <p:sp>
        <p:nvSpPr>
          <p:cNvPr id="7" name="Espace réservé du pied de page 3"/>
          <p:cNvSpPr>
            <a:spLocks noGrp="1"/>
          </p:cNvSpPr>
          <p:nvPr>
            <p:ph type="ftr" sz="quarter" idx="11"/>
          </p:nvPr>
        </p:nvSpPr>
        <p:spPr>
          <a:xfrm>
            <a:off x="-1107440" y="6557330"/>
            <a:ext cx="3860800" cy="476250"/>
          </a:xfrm>
        </p:spPr>
        <p:txBody>
          <a:bodyPr/>
          <a:lstStyle/>
          <a:p>
            <a:pPr>
              <a:defRPr/>
            </a:pPr>
            <a:r>
              <a:rPr lang="en-US" altLang="ja-JP" smtClean="0"/>
              <a:t>G Falchetto JT60SA W Transition Meeting  19/07/2024</a:t>
            </a:r>
            <a:endParaRPr lang="en-US" altLang="ja-JP" dirty="0"/>
          </a:p>
        </p:txBody>
      </p:sp>
      <p:sp>
        <p:nvSpPr>
          <p:cNvPr id="2" name="Espace réservé du numéro de diapositive 1"/>
          <p:cNvSpPr>
            <a:spLocks noGrp="1"/>
          </p:cNvSpPr>
          <p:nvPr>
            <p:ph type="sldNum" sz="quarter" idx="12"/>
          </p:nvPr>
        </p:nvSpPr>
        <p:spPr/>
        <p:txBody>
          <a:bodyPr/>
          <a:lstStyle/>
          <a:p>
            <a:pPr>
              <a:defRPr/>
            </a:pPr>
            <a:fld id="{AB485607-6697-EF45-9894-27A4BCF84121}" type="slidenum">
              <a:rPr lang="en-US" altLang="ja-JP" smtClean="0"/>
              <a:pPr>
                <a:defRPr/>
              </a:pPr>
              <a:t>11</a:t>
            </a:fld>
            <a:endParaRPr lang="en-US" altLang="ja-JP"/>
          </a:p>
        </p:txBody>
      </p:sp>
    </p:spTree>
    <p:extLst>
      <p:ext uri="{BB962C8B-B14F-4D97-AF65-F5344CB8AC3E}">
        <p14:creationId xmlns:p14="http://schemas.microsoft.com/office/powerpoint/2010/main" val="63558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References</a:t>
            </a:r>
            <a:r>
              <a:rPr lang="fr-FR" dirty="0" smtClean="0"/>
              <a:t> </a:t>
            </a:r>
            <a:r>
              <a:rPr lang="fr-FR" dirty="0" err="1" smtClean="0"/>
              <a:t>integrated</a:t>
            </a:r>
            <a:r>
              <a:rPr lang="fr-FR" dirty="0" smtClean="0"/>
              <a:t> </a:t>
            </a:r>
            <a:r>
              <a:rPr lang="fr-FR" dirty="0" err="1" smtClean="0"/>
              <a:t>modelling</a:t>
            </a:r>
            <a:endParaRPr lang="fr-FR" dirty="0"/>
          </a:p>
        </p:txBody>
      </p:sp>
      <p:sp>
        <p:nvSpPr>
          <p:cNvPr id="3" name="Espace réservé du contenu 2"/>
          <p:cNvSpPr>
            <a:spLocks noGrp="1"/>
          </p:cNvSpPr>
          <p:nvPr>
            <p:ph idx="1"/>
          </p:nvPr>
        </p:nvSpPr>
        <p:spPr>
          <a:xfrm>
            <a:off x="609601" y="836712"/>
            <a:ext cx="5473147" cy="848965"/>
          </a:xfrm>
        </p:spPr>
        <p:txBody>
          <a:bodyPr>
            <a:noAutofit/>
          </a:bodyPr>
          <a:lstStyle/>
          <a:p>
            <a:r>
              <a:rPr lang="it-IT" sz="2000" dirty="0"/>
              <a:t>M. Romanelli et al </a:t>
            </a:r>
            <a:r>
              <a:rPr lang="en-US" sz="2000" i="1" kern="0" dirty="0" smtClean="0">
                <a:solidFill>
                  <a:srgbClr val="0000FF"/>
                </a:solidFill>
                <a:latin typeface="+mj-lt"/>
                <a:cs typeface="+mn-cs"/>
              </a:rPr>
              <a:t>“Investigation </a:t>
            </a:r>
            <a:r>
              <a:rPr lang="en-US" sz="2000" i="1" kern="0" dirty="0">
                <a:solidFill>
                  <a:srgbClr val="0000FF"/>
                </a:solidFill>
                <a:latin typeface="+mj-lt"/>
                <a:cs typeface="+mn-cs"/>
              </a:rPr>
              <a:t>of sustainable high-β scenarios in </a:t>
            </a:r>
            <a:r>
              <a:rPr lang="en-US" sz="2000" i="1" kern="0" dirty="0" smtClean="0">
                <a:solidFill>
                  <a:srgbClr val="0000FF"/>
                </a:solidFill>
                <a:latin typeface="+mj-lt"/>
                <a:cs typeface="+mn-cs"/>
              </a:rPr>
              <a:t>the</a:t>
            </a:r>
            <a:r>
              <a:rPr lang="fr-FR" sz="2000" i="1" kern="0" dirty="0" smtClean="0">
                <a:solidFill>
                  <a:srgbClr val="0000FF"/>
                </a:solidFill>
                <a:latin typeface="+mj-lt"/>
                <a:cs typeface="+mn-cs"/>
              </a:rPr>
              <a:t>JT-60SA C-</a:t>
            </a:r>
            <a:r>
              <a:rPr lang="fr-FR" sz="2000" i="1" kern="0" dirty="0" err="1" smtClean="0">
                <a:solidFill>
                  <a:srgbClr val="0000FF"/>
                </a:solidFill>
                <a:latin typeface="+mj-lt"/>
                <a:cs typeface="+mn-cs"/>
              </a:rPr>
              <a:t>wall</a:t>
            </a:r>
            <a:r>
              <a:rPr lang="fr-FR" sz="2000" i="1" kern="0" dirty="0" smtClean="0">
                <a:solidFill>
                  <a:srgbClr val="0000FF"/>
                </a:solidFill>
                <a:latin typeface="+mj-lt"/>
                <a:cs typeface="+mn-cs"/>
              </a:rPr>
              <a:t> »,    </a:t>
            </a:r>
            <a:r>
              <a:rPr lang="it-IT" sz="2000" i="1" kern="0" dirty="0" smtClean="0">
                <a:solidFill>
                  <a:srgbClr val="0000FF"/>
                </a:solidFill>
                <a:latin typeface="+mj-lt"/>
                <a:cs typeface="+mn-cs"/>
              </a:rPr>
              <a:t> </a:t>
            </a:r>
            <a:r>
              <a:rPr lang="it-IT" sz="2000" dirty="0" smtClean="0"/>
              <a:t>Nuclear Fusion </a:t>
            </a:r>
            <a:r>
              <a:rPr lang="it-IT" sz="2000" dirty="0"/>
              <a:t>57 </a:t>
            </a:r>
            <a:r>
              <a:rPr lang="it-IT" sz="2000" dirty="0" smtClean="0"/>
              <a:t>(2017) 116010 </a:t>
            </a:r>
          </a:p>
          <a:p>
            <a:pPr marL="0" indent="0">
              <a:buNone/>
            </a:pPr>
            <a:r>
              <a:rPr lang="it-IT" sz="2000" dirty="0" smtClean="0"/>
              <a:t>     Scenario #5.1</a:t>
            </a:r>
            <a:endParaRPr lang="fr-FR" sz="2000" dirty="0"/>
          </a:p>
        </p:txBody>
      </p:sp>
      <p:sp>
        <p:nvSpPr>
          <p:cNvPr id="4" name="Espace réservé du pied de page 3"/>
          <p:cNvSpPr>
            <a:spLocks noGrp="1"/>
          </p:cNvSpPr>
          <p:nvPr>
            <p:ph type="ftr" sz="quarter" idx="11"/>
          </p:nvPr>
        </p:nvSpPr>
        <p:spPr/>
        <p:txBody>
          <a:bodyPr/>
          <a:lstStyle/>
          <a:p>
            <a:r>
              <a:rPr lang="en-US" smtClean="0">
                <a:solidFill>
                  <a:prstClr val="white"/>
                </a:solidFill>
              </a:rPr>
              <a:t>G Falchetto JT60SA W Transition Meeting  19/07/2024</a:t>
            </a:r>
            <a:endParaRPr lang="en-GB" dirty="0">
              <a:solidFill>
                <a:prstClr val="white"/>
              </a:solidFill>
            </a:endParaRP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6" name="Rectangle 5"/>
          <p:cNvSpPr/>
          <p:nvPr/>
        </p:nvSpPr>
        <p:spPr>
          <a:xfrm>
            <a:off x="720080" y="4599631"/>
            <a:ext cx="4742466" cy="1323439"/>
          </a:xfrm>
          <a:prstGeom prst="rect">
            <a:avLst/>
          </a:prstGeom>
        </p:spPr>
        <p:txBody>
          <a:bodyPr wrap="square">
            <a:spAutoFit/>
          </a:bodyPr>
          <a:lstStyle/>
          <a:p>
            <a:pPr marL="285750" indent="-285750">
              <a:spcAft>
                <a:spcPts val="0"/>
              </a:spcAft>
              <a:buFont typeface="Arial" panose="020B0604020202020204" pitchFamily="34" charset="0"/>
              <a:buChar char="•"/>
            </a:pPr>
            <a:r>
              <a:rPr lang="en-GB" sz="2000" u="sng" kern="0" dirty="0">
                <a:solidFill>
                  <a:srgbClr val="000000"/>
                </a:solidFill>
                <a:latin typeface="+mj-lt"/>
              </a:rPr>
              <a:t>N. Hayashi et al</a:t>
            </a:r>
            <a:r>
              <a:rPr lang="en-GB" sz="2000" u="sng" kern="0" dirty="0" smtClean="0">
                <a:solidFill>
                  <a:srgbClr val="000000"/>
                </a:solidFill>
                <a:latin typeface="+mj-lt"/>
              </a:rPr>
              <a:t>., </a:t>
            </a:r>
            <a:r>
              <a:rPr lang="en-GB" sz="2000" dirty="0" smtClean="0">
                <a:solidFill>
                  <a:srgbClr val="1F497D"/>
                </a:solidFill>
                <a:latin typeface="+mj-lt"/>
                <a:ea typeface="Calibri" panose="020F0502020204030204" pitchFamily="34" charset="0"/>
              </a:rPr>
              <a:t>“</a:t>
            </a:r>
            <a:r>
              <a:rPr lang="en-GB" sz="2000" i="1" kern="0" dirty="0" smtClean="0">
                <a:solidFill>
                  <a:srgbClr val="0000FF"/>
                </a:solidFill>
                <a:latin typeface="+mj-lt"/>
              </a:rPr>
              <a:t>Predictive </a:t>
            </a:r>
            <a:r>
              <a:rPr lang="en-GB" sz="2000" i="1" kern="0" dirty="0">
                <a:solidFill>
                  <a:srgbClr val="0000FF"/>
                </a:solidFill>
                <a:latin typeface="+mj-lt"/>
              </a:rPr>
              <a:t>modelling </a:t>
            </a:r>
            <a:r>
              <a:rPr lang="en-GB" sz="2000" i="1" kern="0" dirty="0" smtClean="0">
                <a:solidFill>
                  <a:srgbClr val="0000FF"/>
                </a:solidFill>
                <a:latin typeface="+mj-lt"/>
              </a:rPr>
              <a:t> of </a:t>
            </a:r>
            <a:r>
              <a:rPr lang="en-GB" sz="2000" i="1" kern="0" dirty="0">
                <a:solidFill>
                  <a:srgbClr val="0000FF"/>
                </a:solidFill>
                <a:latin typeface="+mj-lt"/>
              </a:rPr>
              <a:t>JT-60SA high-beta steady-state plasma with impurity </a:t>
            </a:r>
            <a:r>
              <a:rPr lang="en-GB" sz="2000" i="1" kern="0" dirty="0" smtClean="0">
                <a:solidFill>
                  <a:srgbClr val="0000FF"/>
                </a:solidFill>
                <a:latin typeface="+mj-lt"/>
              </a:rPr>
              <a:t>accumulation”,         </a:t>
            </a:r>
            <a:r>
              <a:rPr lang="it-IT" sz="2000" kern="0" dirty="0" smtClean="0">
                <a:solidFill>
                  <a:srgbClr val="000000"/>
                </a:solidFill>
                <a:latin typeface="+mj-lt"/>
              </a:rPr>
              <a:t>Nuclear Fusion </a:t>
            </a:r>
            <a:r>
              <a:rPr lang="it-IT" sz="2000" kern="0" dirty="0">
                <a:solidFill>
                  <a:srgbClr val="000000"/>
                </a:solidFill>
                <a:latin typeface="+mj-lt"/>
              </a:rPr>
              <a:t>58 (2018) </a:t>
            </a:r>
            <a:r>
              <a:rPr lang="it-IT" sz="2000" kern="0" dirty="0" smtClean="0">
                <a:solidFill>
                  <a:srgbClr val="000000"/>
                </a:solidFill>
                <a:latin typeface="+mj-lt"/>
              </a:rPr>
              <a:t>066001</a:t>
            </a:r>
            <a:endParaRPr lang="fr-FR" sz="2000" i="1" kern="0" dirty="0">
              <a:solidFill>
                <a:srgbClr val="0000FF"/>
              </a:solidFill>
              <a:latin typeface="+mj-lt"/>
            </a:endParaRPr>
          </a:p>
        </p:txBody>
      </p:sp>
      <p:pic>
        <p:nvPicPr>
          <p:cNvPr id="7" name="Image 6"/>
          <p:cNvPicPr>
            <a:picLocks noChangeAspect="1"/>
          </p:cNvPicPr>
          <p:nvPr/>
        </p:nvPicPr>
        <p:blipFill>
          <a:blip r:embed="rId2"/>
          <a:stretch>
            <a:fillRect/>
          </a:stretch>
        </p:blipFill>
        <p:spPr>
          <a:xfrm>
            <a:off x="6250017" y="4548165"/>
            <a:ext cx="5176007" cy="1730637"/>
          </a:xfrm>
          <a:prstGeom prst="rect">
            <a:avLst/>
          </a:prstGeom>
        </p:spPr>
      </p:pic>
      <p:pic>
        <p:nvPicPr>
          <p:cNvPr id="8" name="Image 7"/>
          <p:cNvPicPr>
            <a:picLocks noChangeAspect="1"/>
          </p:cNvPicPr>
          <p:nvPr/>
        </p:nvPicPr>
        <p:blipFill>
          <a:blip r:embed="rId3"/>
          <a:stretch>
            <a:fillRect/>
          </a:stretch>
        </p:blipFill>
        <p:spPr>
          <a:xfrm>
            <a:off x="6250017" y="714886"/>
            <a:ext cx="5250617" cy="3495112"/>
          </a:xfrm>
          <a:prstGeom prst="rect">
            <a:avLst/>
          </a:prstGeom>
        </p:spPr>
      </p:pic>
    </p:spTree>
    <p:extLst>
      <p:ext uri="{BB962C8B-B14F-4D97-AF65-F5344CB8AC3E}">
        <p14:creationId xmlns:p14="http://schemas.microsoft.com/office/powerpoint/2010/main" val="289258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ED80-6BD9-6516-90D7-1D34C3638E6B}"/>
              </a:ext>
            </a:extLst>
          </p:cNvPr>
          <p:cNvSpPr>
            <a:spLocks noGrp="1"/>
          </p:cNvSpPr>
          <p:nvPr>
            <p:ph type="title"/>
          </p:nvPr>
        </p:nvSpPr>
        <p:spPr/>
        <p:txBody>
          <a:bodyPr/>
          <a:lstStyle/>
          <a:p>
            <a:r>
              <a:rPr lang="en-US" dirty="0"/>
              <a:t>2024 – </a:t>
            </a:r>
            <a:r>
              <a:rPr lang="en-US" dirty="0" smtClean="0"/>
              <a:t>New task</a:t>
            </a:r>
            <a:endParaRPr lang="en-GB" dirty="0"/>
          </a:p>
        </p:txBody>
      </p:sp>
      <p:sp>
        <p:nvSpPr>
          <p:cNvPr id="3" name="Content Placeholder 2">
            <a:extLst>
              <a:ext uri="{FF2B5EF4-FFF2-40B4-BE49-F238E27FC236}">
                <a16:creationId xmlns:a16="http://schemas.microsoft.com/office/drawing/2014/main" id="{DB196AF5-7E30-8807-8600-59064AC13D62}"/>
              </a:ext>
            </a:extLst>
          </p:cNvPr>
          <p:cNvSpPr>
            <a:spLocks noGrp="1"/>
          </p:cNvSpPr>
          <p:nvPr>
            <p:ph idx="1"/>
          </p:nvPr>
        </p:nvSpPr>
        <p:spPr>
          <a:xfrm>
            <a:off x="472370" y="736044"/>
            <a:ext cx="11277600" cy="4473519"/>
          </a:xfrm>
        </p:spPr>
        <p:txBody>
          <a:bodyPr>
            <a:normAutofit lnSpcReduction="10000"/>
          </a:bodyPr>
          <a:lstStyle/>
          <a:p>
            <a:pPr marL="0" indent="0">
              <a:buNone/>
            </a:pPr>
            <a:r>
              <a:rPr lang="en-US" sz="2000" b="1" dirty="0"/>
              <a:t>S</a:t>
            </a:r>
            <a:r>
              <a:rPr lang="fr-FR" sz="2000" b="1" dirty="0" smtClean="0"/>
              <a:t>A-SE.CM.M.03-T007</a:t>
            </a:r>
            <a:r>
              <a:rPr lang="en-US" sz="2000" b="1" dirty="0" smtClean="0"/>
              <a:t>: Assessment </a:t>
            </a:r>
            <a:r>
              <a:rPr lang="en-US" sz="2000" b="1" dirty="0"/>
              <a:t>of SOL and </a:t>
            </a:r>
            <a:r>
              <a:rPr lang="en-US" sz="2000" b="1" dirty="0" err="1"/>
              <a:t>divertor</a:t>
            </a:r>
            <a:r>
              <a:rPr lang="en-US" sz="2000" b="1" dirty="0"/>
              <a:t> plasma conditions in JT-60SA with W wall in high performance scenarios	</a:t>
            </a:r>
            <a:endParaRPr lang="en-US" sz="2000" b="1" dirty="0" smtClean="0"/>
          </a:p>
          <a:p>
            <a:pPr marL="0" indent="0">
              <a:buNone/>
            </a:pPr>
            <a:r>
              <a:rPr lang="en-US" sz="2000" dirty="0" smtClean="0"/>
              <a:t>Plasma </a:t>
            </a:r>
            <a:r>
              <a:rPr lang="en-US" sz="2000" dirty="0"/>
              <a:t>edge/SOL modelling of JT-60SA scenario with SOLEDGE3X and SOLPS-ITER transport codes -in support to PFC design -  under request of </a:t>
            </a:r>
            <a:r>
              <a:rPr lang="en-US" sz="2000" dirty="0" smtClean="0"/>
              <a:t>F4E</a:t>
            </a:r>
          </a:p>
          <a:p>
            <a:pPr marL="0" indent="0">
              <a:buNone/>
            </a:pPr>
            <a:r>
              <a:rPr lang="en-US" sz="2000" dirty="0" smtClean="0"/>
              <a:t>The </a:t>
            </a:r>
            <a:r>
              <a:rPr lang="en-US" sz="2000" dirty="0"/>
              <a:t>modelling with SOL/edge codes will have as objective</a:t>
            </a:r>
            <a:r>
              <a:rPr lang="en-US" sz="2000" dirty="0" smtClean="0"/>
              <a:t>:</a:t>
            </a:r>
          </a:p>
          <a:p>
            <a:pPr marL="457200" indent="-457200">
              <a:buAutoNum type="arabicParenR"/>
            </a:pPr>
            <a:r>
              <a:rPr lang="en-US" sz="2000" dirty="0" smtClean="0"/>
              <a:t>Define </a:t>
            </a:r>
            <a:r>
              <a:rPr lang="en-US" sz="2000" dirty="0"/>
              <a:t>the radiative patterns necessary to ensure a sustainable load to the </a:t>
            </a:r>
            <a:r>
              <a:rPr lang="en-US" sz="2000" dirty="0" err="1" smtClean="0"/>
              <a:t>divertor</a:t>
            </a:r>
            <a:r>
              <a:rPr lang="en-US" sz="2000" dirty="0"/>
              <a:t>,</a:t>
            </a:r>
            <a:r>
              <a:rPr lang="en-US" sz="2000" dirty="0" smtClean="0"/>
              <a:t> </a:t>
            </a:r>
            <a:r>
              <a:rPr lang="en-US" sz="2000" dirty="0"/>
              <a:t>that will guarantee </a:t>
            </a:r>
            <a:r>
              <a:rPr lang="en-US" sz="2000" dirty="0" smtClean="0"/>
              <a:t>achievement </a:t>
            </a:r>
            <a:r>
              <a:rPr lang="en-US" sz="2000" dirty="0"/>
              <a:t>of the performance required by the core </a:t>
            </a:r>
            <a:r>
              <a:rPr lang="en-US" sz="2000" dirty="0" smtClean="0"/>
              <a:t>plasma.</a:t>
            </a:r>
          </a:p>
          <a:p>
            <a:pPr marL="457200" indent="-457200">
              <a:buAutoNum type="arabicParenR"/>
            </a:pPr>
            <a:r>
              <a:rPr lang="en-US" sz="2000" dirty="0" smtClean="0"/>
              <a:t>Generate </a:t>
            </a:r>
            <a:r>
              <a:rPr lang="en-US" sz="2000" dirty="0"/>
              <a:t>a set of fundamental parameters for </a:t>
            </a:r>
            <a:r>
              <a:rPr lang="en-US" sz="2000" dirty="0" err="1"/>
              <a:t>optimising</a:t>
            </a:r>
            <a:r>
              <a:rPr lang="en-US" sz="2000" dirty="0"/>
              <a:t> core scenarios (&lt;</a:t>
            </a:r>
            <a:r>
              <a:rPr lang="en-US" sz="2000" dirty="0" err="1"/>
              <a:t>Te</a:t>
            </a:r>
            <a:r>
              <a:rPr lang="en-US" sz="2000" dirty="0"/>
              <a:t>&gt;</a:t>
            </a:r>
            <a:r>
              <a:rPr lang="en-US" sz="2000" dirty="0" err="1"/>
              <a:t>sep</a:t>
            </a:r>
            <a:r>
              <a:rPr lang="en-US" sz="2000" dirty="0"/>
              <a:t>, neutral penetration, impurity concentration</a:t>
            </a:r>
            <a:r>
              <a:rPr lang="en-US" sz="2000" dirty="0" smtClean="0"/>
              <a:t>).</a:t>
            </a:r>
          </a:p>
          <a:p>
            <a:pPr marL="457200" indent="-457200">
              <a:buAutoNum type="arabicParenR"/>
            </a:pPr>
            <a:r>
              <a:rPr lang="en-US" sz="2000" dirty="0" smtClean="0"/>
              <a:t>Evaluate </a:t>
            </a:r>
            <a:r>
              <a:rPr lang="en-US" sz="2000" dirty="0"/>
              <a:t>the </a:t>
            </a:r>
            <a:r>
              <a:rPr lang="en-US" sz="2000" dirty="0" smtClean="0"/>
              <a:t>thermal </a:t>
            </a:r>
            <a:r>
              <a:rPr lang="en-US" sz="2000" dirty="0"/>
              <a:t>loads at the </a:t>
            </a:r>
            <a:r>
              <a:rPr lang="en-US" sz="2000" dirty="0" err="1"/>
              <a:t>divertor</a:t>
            </a:r>
            <a:r>
              <a:rPr lang="en-US" sz="2000" dirty="0"/>
              <a:t> and first wall</a:t>
            </a:r>
            <a:r>
              <a:rPr lang="en-US" sz="2000" dirty="0" smtClean="0"/>
              <a:t>.</a:t>
            </a:r>
          </a:p>
          <a:p>
            <a:pPr marL="0" indent="0">
              <a:buNone/>
            </a:pPr>
            <a:endParaRPr lang="en-US" sz="2000" dirty="0" smtClean="0"/>
          </a:p>
          <a:p>
            <a:pPr marL="0" indent="0">
              <a:buNone/>
            </a:pPr>
            <a:r>
              <a:rPr lang="en-US" sz="2000" b="1" dirty="0" smtClean="0">
                <a:solidFill>
                  <a:srgbClr val="FF0000"/>
                </a:solidFill>
              </a:rPr>
              <a:t>Team</a:t>
            </a:r>
            <a:r>
              <a:rPr lang="en-US" sz="2000" dirty="0" smtClean="0"/>
              <a:t>: </a:t>
            </a:r>
            <a:r>
              <a:rPr lang="en-US" sz="2000" u="sng" dirty="0" smtClean="0"/>
              <a:t>Luca Balbinot, Giulio Rubino, </a:t>
            </a:r>
            <a:r>
              <a:rPr lang="en-US" sz="2000" dirty="0"/>
              <a:t>Krzysztof Galazka (</a:t>
            </a:r>
            <a:r>
              <a:rPr lang="en-US" sz="2000" dirty="0" smtClean="0"/>
              <a:t>IPPLM), Guido </a:t>
            </a:r>
            <a:r>
              <a:rPr lang="en-US" sz="2000" dirty="0" err="1" smtClean="0"/>
              <a:t>Ciraolo</a:t>
            </a:r>
            <a:r>
              <a:rPr lang="en-US" sz="2000" dirty="0" smtClean="0"/>
              <a:t> (CEA)</a:t>
            </a:r>
          </a:p>
          <a:p>
            <a:pPr marL="0" indent="0">
              <a:buNone/>
            </a:pPr>
            <a:r>
              <a:rPr lang="en-US" sz="2000" b="1" dirty="0" smtClean="0">
                <a:solidFill>
                  <a:srgbClr val="FF0000"/>
                </a:solidFill>
              </a:rPr>
              <a:t>Resources: 8PM </a:t>
            </a:r>
            <a:r>
              <a:rPr lang="en-US" sz="2000" dirty="0" smtClean="0"/>
              <a:t>+ 5PM AR IPPLM</a:t>
            </a:r>
            <a:endParaRPr lang="en-GB" sz="2000" dirty="0"/>
          </a:p>
        </p:txBody>
      </p:sp>
      <p:sp>
        <p:nvSpPr>
          <p:cNvPr id="4" name="Footer Placeholder 3">
            <a:extLst>
              <a:ext uri="{FF2B5EF4-FFF2-40B4-BE49-F238E27FC236}">
                <a16:creationId xmlns:a16="http://schemas.microsoft.com/office/drawing/2014/main" id="{FF1B0F75-82C2-B2C5-58B4-AB41F41C5429}"/>
              </a:ext>
            </a:extLst>
          </p:cNvPr>
          <p:cNvSpPr>
            <a:spLocks noGrp="1"/>
          </p:cNvSpPr>
          <p:nvPr>
            <p:ph type="ftr" sz="quarter" idx="11"/>
          </p:nvPr>
        </p:nvSpPr>
        <p:spPr/>
        <p:txBody>
          <a:bodyPr/>
          <a:lstStyle/>
          <a:p>
            <a:r>
              <a:rPr lang="en-US" smtClean="0">
                <a:solidFill>
                  <a:prstClr val="white"/>
                </a:solidFill>
              </a:rPr>
              <a:t>G Falchetto JT60SA W Transition Meeting  19/07/2024</a:t>
            </a:r>
            <a:endParaRPr lang="en-GB" dirty="0">
              <a:solidFill>
                <a:prstClr val="white"/>
              </a:solidFill>
            </a:endParaRPr>
          </a:p>
        </p:txBody>
      </p:sp>
      <p:sp>
        <p:nvSpPr>
          <p:cNvPr id="5" name="Slide Number Placeholder 4">
            <a:extLst>
              <a:ext uri="{FF2B5EF4-FFF2-40B4-BE49-F238E27FC236}">
                <a16:creationId xmlns:a16="http://schemas.microsoft.com/office/drawing/2014/main" id="{B8367AA9-F911-2704-CE91-6DC430D56FAE}"/>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7" name="ZoneTexte 6"/>
          <p:cNvSpPr txBox="1"/>
          <p:nvPr/>
        </p:nvSpPr>
        <p:spPr>
          <a:xfrm>
            <a:off x="472370" y="5079381"/>
            <a:ext cx="11277600" cy="1323439"/>
          </a:xfrm>
          <a:prstGeom prst="rect">
            <a:avLst/>
          </a:prstGeom>
          <a:noFill/>
        </p:spPr>
        <p:txBody>
          <a:bodyPr wrap="square" rtlCol="0">
            <a:spAutoFit/>
          </a:bodyPr>
          <a:lstStyle/>
          <a:p>
            <a:pPr algn="l"/>
            <a:r>
              <a:rPr lang="fr-FR" sz="2000" b="1" dirty="0" smtClean="0"/>
              <a:t>KOM 19/03 </a:t>
            </a:r>
            <a:r>
              <a:rPr lang="fr-FR" sz="2000" b="1" dirty="0" err="1" smtClean="0"/>
              <a:t>with</a:t>
            </a:r>
            <a:r>
              <a:rPr lang="fr-FR" sz="2000" b="1" dirty="0" smtClean="0"/>
              <a:t> F4E :</a:t>
            </a:r>
          </a:p>
          <a:p>
            <a:pPr algn="l"/>
            <a:r>
              <a:rPr lang="fr-FR" sz="2000" dirty="0" err="1" smtClean="0"/>
              <a:t>agreed</a:t>
            </a:r>
            <a:r>
              <a:rPr lang="fr-FR" sz="2000" dirty="0" smtClean="0"/>
              <a:t> to </a:t>
            </a:r>
            <a:r>
              <a:rPr lang="fr-FR" sz="2000" dirty="0" err="1" smtClean="0"/>
              <a:t>start</a:t>
            </a:r>
            <a:r>
              <a:rPr lang="fr-FR" sz="2000" dirty="0" smtClean="0"/>
              <a:t> </a:t>
            </a:r>
            <a:r>
              <a:rPr lang="fr-FR" sz="2000" dirty="0" err="1" smtClean="0"/>
              <a:t>from</a:t>
            </a:r>
            <a:r>
              <a:rPr lang="fr-FR" sz="2000" dirty="0" smtClean="0"/>
              <a:t> </a:t>
            </a:r>
            <a:r>
              <a:rPr lang="fr-FR" sz="2000" dirty="0" err="1" smtClean="0"/>
              <a:t>technical</a:t>
            </a:r>
            <a:r>
              <a:rPr lang="fr-FR" sz="2000" dirty="0" smtClean="0"/>
              <a:t> </a:t>
            </a:r>
            <a:r>
              <a:rPr lang="fr-FR" sz="2000" dirty="0" err="1" smtClean="0"/>
              <a:t>constraints</a:t>
            </a:r>
            <a:r>
              <a:rPr lang="fr-FR" sz="2000" dirty="0" smtClean="0"/>
              <a:t> on PFC </a:t>
            </a:r>
            <a:endParaRPr lang="fr-FR" sz="2000" dirty="0"/>
          </a:p>
          <a:p>
            <a:pPr algn="l"/>
            <a:r>
              <a:rPr lang="fr-FR" sz="2000" dirty="0" err="1" smtClean="0"/>
              <a:t>investigate</a:t>
            </a:r>
            <a:r>
              <a:rPr lang="fr-FR" sz="2000" dirty="0" smtClean="0"/>
              <a:t> </a:t>
            </a:r>
            <a:r>
              <a:rPr lang="fr-FR" sz="2000" dirty="0" err="1" smtClean="0"/>
              <a:t>most</a:t>
            </a:r>
            <a:r>
              <a:rPr lang="fr-FR" sz="2000" dirty="0" smtClean="0"/>
              <a:t> </a:t>
            </a:r>
            <a:r>
              <a:rPr lang="fr-FR" sz="2000" dirty="0" err="1" smtClean="0"/>
              <a:t>challenging</a:t>
            </a:r>
            <a:r>
              <a:rPr lang="fr-FR" sz="2000" dirty="0" smtClean="0"/>
              <a:t> scenario – </a:t>
            </a:r>
            <a:r>
              <a:rPr lang="fr-FR" sz="2000" dirty="0" err="1" smtClean="0"/>
              <a:t>using</a:t>
            </a:r>
            <a:r>
              <a:rPr lang="fr-FR" sz="2000" dirty="0" smtClean="0"/>
              <a:t> </a:t>
            </a:r>
            <a:r>
              <a:rPr lang="fr-FR" sz="2000" dirty="0" err="1" smtClean="0"/>
              <a:t>core</a:t>
            </a:r>
            <a:r>
              <a:rPr lang="fr-FR" sz="2000" dirty="0" smtClean="0"/>
              <a:t> BC </a:t>
            </a:r>
            <a:r>
              <a:rPr lang="fr-FR" sz="2000" dirty="0" err="1" smtClean="0"/>
              <a:t>from</a:t>
            </a:r>
            <a:r>
              <a:rPr lang="fr-FR" sz="2000" dirty="0" smtClean="0"/>
              <a:t> </a:t>
            </a:r>
            <a:r>
              <a:rPr lang="fr-FR" sz="2000" dirty="0" err="1" smtClean="0"/>
              <a:t>integrated</a:t>
            </a:r>
            <a:r>
              <a:rPr lang="fr-FR" sz="2000" dirty="0" smtClean="0"/>
              <a:t> </a:t>
            </a:r>
            <a:r>
              <a:rPr lang="fr-FR" sz="2000" dirty="0" err="1" smtClean="0"/>
              <a:t>modelling</a:t>
            </a:r>
            <a:r>
              <a:rPr lang="fr-FR" sz="2000" dirty="0" smtClean="0"/>
              <a:t> (</a:t>
            </a:r>
            <a:r>
              <a:rPr lang="fr-FR" sz="2000" dirty="0" err="1" smtClean="0"/>
              <a:t>eg</a:t>
            </a:r>
            <a:r>
              <a:rPr lang="fr-FR" sz="2000" dirty="0" smtClean="0"/>
              <a:t> </a:t>
            </a:r>
            <a:r>
              <a:rPr lang="fr-FR" sz="2000" dirty="0" err="1" smtClean="0"/>
              <a:t>Romanelli</a:t>
            </a:r>
            <a:r>
              <a:rPr lang="fr-FR" sz="2000" dirty="0" smtClean="0"/>
              <a:t> NF 57, 2017)</a:t>
            </a:r>
          </a:p>
          <a:p>
            <a:pPr algn="l"/>
            <a:r>
              <a:rPr lang="fr-FR" sz="2000" dirty="0" err="1" smtClean="0"/>
              <a:t>Modelling</a:t>
            </a:r>
            <a:r>
              <a:rPr lang="fr-FR" sz="2000" dirty="0" smtClean="0"/>
              <a:t> </a:t>
            </a:r>
            <a:r>
              <a:rPr lang="fr-FR" sz="2000" dirty="0" err="1" smtClean="0"/>
              <a:t>can</a:t>
            </a:r>
            <a:r>
              <a:rPr lang="fr-FR" sz="2000" dirty="0" smtClean="0"/>
              <a:t> first </a:t>
            </a:r>
            <a:r>
              <a:rPr lang="fr-FR" sz="2000" dirty="0" err="1" smtClean="0"/>
              <a:t>provide</a:t>
            </a:r>
            <a:r>
              <a:rPr lang="fr-FR" sz="2000" dirty="0" smtClean="0"/>
              <a:t>: CX &amp; photons to the </a:t>
            </a:r>
            <a:r>
              <a:rPr lang="fr-FR" sz="2000" dirty="0" err="1" smtClean="0"/>
              <a:t>dome</a:t>
            </a:r>
            <a:r>
              <a:rPr lang="fr-FR" sz="2000" dirty="0" smtClean="0"/>
              <a:t>, power fluxes </a:t>
            </a:r>
            <a:r>
              <a:rPr lang="fr-FR" sz="2000" dirty="0" err="1" smtClean="0"/>
              <a:t>using</a:t>
            </a:r>
            <a:r>
              <a:rPr lang="fr-FR" sz="2000" dirty="0" smtClean="0"/>
              <a:t> </a:t>
            </a:r>
            <a:r>
              <a:rPr lang="fr-FR" sz="2000" dirty="0" err="1" smtClean="0"/>
              <a:t>optical</a:t>
            </a:r>
            <a:r>
              <a:rPr lang="fr-FR" sz="2000" dirty="0" smtClean="0"/>
              <a:t> approximation</a:t>
            </a:r>
          </a:p>
        </p:txBody>
      </p:sp>
    </p:spTree>
    <p:extLst>
      <p:ext uri="{BB962C8B-B14F-4D97-AF65-F5344CB8AC3E}">
        <p14:creationId xmlns:p14="http://schemas.microsoft.com/office/powerpoint/2010/main" val="213260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8259" y="470810"/>
            <a:ext cx="10958208" cy="457200"/>
          </a:xfrm>
        </p:spPr>
        <p:txBody>
          <a:bodyPr/>
          <a:lstStyle/>
          <a:p>
            <a:pPr>
              <a:lnSpc>
                <a:spcPct val="100000"/>
              </a:lnSpc>
            </a:pPr>
            <a:r>
              <a:rPr lang="fr-FR" dirty="0" err="1" smtClean="0"/>
              <a:t>Deliverable</a:t>
            </a:r>
            <a:r>
              <a:rPr lang="fr-FR" dirty="0" smtClean="0"/>
              <a:t> : </a:t>
            </a:r>
            <a:r>
              <a:rPr lang="en-US" dirty="0"/>
              <a:t>p</a:t>
            </a:r>
            <a:r>
              <a:rPr lang="en-US" dirty="0" smtClean="0"/>
              <a:t>rovide </a:t>
            </a:r>
            <a:r>
              <a:rPr lang="en-US" dirty="0"/>
              <a:t>thermal loads at the </a:t>
            </a:r>
            <a:r>
              <a:rPr lang="en-US" dirty="0" err="1"/>
              <a:t>divertor</a:t>
            </a:r>
            <a:r>
              <a:rPr lang="en-US" dirty="0"/>
              <a:t> and wall in support to PFC design.</a:t>
            </a:r>
            <a:r>
              <a:rPr lang="en-GB" dirty="0"/>
              <a:t/>
            </a:r>
            <a:br>
              <a:rPr lang="en-GB" dirty="0"/>
            </a:br>
            <a:endParaRPr lang="fr-FR" dirty="0"/>
          </a:p>
        </p:txBody>
      </p:sp>
      <p:sp>
        <p:nvSpPr>
          <p:cNvPr id="3" name="Espace réservé du contenu 2"/>
          <p:cNvSpPr>
            <a:spLocks noGrp="1"/>
          </p:cNvSpPr>
          <p:nvPr>
            <p:ph idx="1"/>
          </p:nvPr>
        </p:nvSpPr>
        <p:spPr>
          <a:xfrm>
            <a:off x="948259" y="1004323"/>
            <a:ext cx="10636792" cy="1720475"/>
          </a:xfrm>
        </p:spPr>
        <p:txBody>
          <a:bodyPr>
            <a:normAutofit lnSpcReduction="10000"/>
          </a:bodyPr>
          <a:lstStyle/>
          <a:p>
            <a:pPr marL="0" indent="0">
              <a:buNone/>
            </a:pPr>
            <a:r>
              <a:rPr lang="en-GB" sz="2000" dirty="0" smtClean="0"/>
              <a:t>D1 - </a:t>
            </a:r>
            <a:r>
              <a:rPr lang="en-US" sz="2000" b="1" i="1" dirty="0" smtClean="0">
                <a:solidFill>
                  <a:srgbClr val="0070C0"/>
                </a:solidFill>
              </a:rPr>
              <a:t>SOLPS-ITER</a:t>
            </a:r>
            <a:r>
              <a:rPr lang="en-US" sz="2000" dirty="0" smtClean="0"/>
              <a:t> </a:t>
            </a:r>
            <a:r>
              <a:rPr lang="en-US" sz="2000" dirty="0"/>
              <a:t>modeling of a provided JT-60SA high performance scenario with tungsten wall and </a:t>
            </a:r>
            <a:r>
              <a:rPr lang="en-US" sz="2000" dirty="0">
                <a:solidFill>
                  <a:srgbClr val="0070C0"/>
                </a:solidFill>
              </a:rPr>
              <a:t>Ne or mixed impurity seeding </a:t>
            </a:r>
            <a:r>
              <a:rPr lang="en-US" sz="2000" dirty="0">
                <a:solidFill>
                  <a:srgbClr val="FF0000"/>
                </a:solidFill>
              </a:rPr>
              <a:t>(without </a:t>
            </a:r>
            <a:r>
              <a:rPr lang="en-US" sz="2000" dirty="0" smtClean="0">
                <a:solidFill>
                  <a:srgbClr val="FF0000"/>
                </a:solidFill>
              </a:rPr>
              <a:t>drifts). - </a:t>
            </a:r>
            <a:r>
              <a:rPr lang="en-GB" sz="2000" dirty="0" smtClean="0"/>
              <a:t>G </a:t>
            </a:r>
            <a:r>
              <a:rPr lang="en-GB" sz="2000" dirty="0"/>
              <a:t>Rubino </a:t>
            </a:r>
            <a:r>
              <a:rPr lang="en-GB" sz="2000" dirty="0" smtClean="0"/>
              <a:t>(ISTP </a:t>
            </a:r>
            <a:r>
              <a:rPr lang="en-GB" sz="2000" dirty="0"/>
              <a:t>CNR </a:t>
            </a:r>
            <a:r>
              <a:rPr lang="en-GB" sz="2000" dirty="0" smtClean="0"/>
              <a:t>Bari)</a:t>
            </a:r>
            <a:endParaRPr lang="en-GB" sz="2000" dirty="0"/>
          </a:p>
          <a:p>
            <a:pPr marL="0" indent="0">
              <a:buNone/>
            </a:pPr>
            <a:r>
              <a:rPr lang="en-GB" sz="2000" dirty="0"/>
              <a:t>D2 – </a:t>
            </a:r>
            <a:r>
              <a:rPr lang="en-US" sz="2000" b="1" i="1" dirty="0">
                <a:solidFill>
                  <a:srgbClr val="0070C0"/>
                </a:solidFill>
              </a:rPr>
              <a:t>SOLEDGE3X</a:t>
            </a:r>
            <a:r>
              <a:rPr lang="en-US" sz="2000" dirty="0"/>
              <a:t> modeling of a provided JT-60SA high performance scenario with tungsten wall and </a:t>
            </a:r>
            <a:r>
              <a:rPr lang="en-US" sz="2000" dirty="0" err="1">
                <a:solidFill>
                  <a:srgbClr val="0070C0"/>
                </a:solidFill>
              </a:rPr>
              <a:t>Ar</a:t>
            </a:r>
            <a:r>
              <a:rPr lang="en-US" sz="2000" dirty="0">
                <a:solidFill>
                  <a:srgbClr val="0070C0"/>
                </a:solidFill>
              </a:rPr>
              <a:t> or mixed impurity </a:t>
            </a:r>
            <a:r>
              <a:rPr lang="en-US" sz="2000" dirty="0" smtClean="0">
                <a:solidFill>
                  <a:srgbClr val="0070C0"/>
                </a:solidFill>
              </a:rPr>
              <a:t>seeding </a:t>
            </a:r>
            <a:r>
              <a:rPr lang="en-GB" sz="2000" dirty="0" smtClean="0"/>
              <a:t>- L </a:t>
            </a:r>
            <a:r>
              <a:rPr lang="en-GB" sz="2000" dirty="0"/>
              <a:t>Balbinot </a:t>
            </a:r>
            <a:r>
              <a:rPr lang="en-GB" sz="2000" dirty="0" smtClean="0"/>
              <a:t>(</a:t>
            </a:r>
            <a:r>
              <a:rPr lang="en-GB" sz="2000" dirty="0" err="1" smtClean="0"/>
              <a:t>Univ</a:t>
            </a:r>
            <a:r>
              <a:rPr lang="en-GB" sz="2000" dirty="0" smtClean="0"/>
              <a:t> </a:t>
            </a:r>
            <a:r>
              <a:rPr lang="en-GB" sz="2000" dirty="0" err="1" smtClean="0"/>
              <a:t>Tuscia</a:t>
            </a:r>
            <a:r>
              <a:rPr lang="en-GB" sz="2000" dirty="0" smtClean="0"/>
              <a:t>) </a:t>
            </a:r>
            <a:r>
              <a:rPr lang="en-GB" sz="2000" dirty="0"/>
              <a:t>+ CEA </a:t>
            </a:r>
            <a:endParaRPr lang="en-GB" sz="2000" dirty="0" smtClean="0"/>
          </a:p>
          <a:p>
            <a:pPr marL="0" indent="0">
              <a:buNone/>
            </a:pPr>
            <a:r>
              <a:rPr lang="en-GB" sz="2000" dirty="0" smtClean="0"/>
              <a:t>+ IPPLM </a:t>
            </a:r>
            <a:r>
              <a:rPr lang="en-GB" sz="2000" dirty="0"/>
              <a:t>K </a:t>
            </a:r>
            <a:r>
              <a:rPr lang="en-GB" sz="2000" dirty="0" smtClean="0"/>
              <a:t>Galazka – COREDIV/TECXY</a:t>
            </a:r>
            <a:endParaRPr lang="fr-FR" sz="2000" dirty="0"/>
          </a:p>
        </p:txBody>
      </p:sp>
      <p:sp>
        <p:nvSpPr>
          <p:cNvPr id="4" name="Espace réservé du pied de page 3"/>
          <p:cNvSpPr>
            <a:spLocks noGrp="1"/>
          </p:cNvSpPr>
          <p:nvPr>
            <p:ph type="ftr" sz="quarter" idx="11"/>
          </p:nvPr>
        </p:nvSpPr>
        <p:spPr/>
        <p:txBody>
          <a:bodyPr/>
          <a:lstStyle/>
          <a:p>
            <a:r>
              <a:rPr lang="en-US" smtClean="0">
                <a:solidFill>
                  <a:prstClr val="white"/>
                </a:solidFill>
              </a:rPr>
              <a:t>G Falchetto JT60SA W Transition Meeting  19/07/2024</a:t>
            </a:r>
            <a:endParaRPr lang="en-GB" dirty="0">
              <a:solidFill>
                <a:prstClr val="white"/>
              </a:solidFill>
            </a:endParaRP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6" name="Rectangle 5"/>
          <p:cNvSpPr/>
          <p:nvPr/>
        </p:nvSpPr>
        <p:spPr>
          <a:xfrm>
            <a:off x="6875982" y="2885926"/>
            <a:ext cx="5155997" cy="2031325"/>
          </a:xfrm>
          <a:prstGeom prst="rect">
            <a:avLst/>
          </a:prstGeom>
        </p:spPr>
        <p:txBody>
          <a:bodyPr wrap="square">
            <a:spAutoFit/>
          </a:bodyPr>
          <a:lstStyle/>
          <a:p>
            <a:pPr marL="285750" indent="-285750">
              <a:buFont typeface="Wingdings" panose="05000000000000000000" pitchFamily="2" charset="2"/>
              <a:buChar char="Ø"/>
            </a:pPr>
            <a:r>
              <a:rPr lang="en-US" dirty="0" smtClean="0"/>
              <a:t>Inputs from QST Nakano san:</a:t>
            </a:r>
          </a:p>
          <a:p>
            <a:r>
              <a:rPr lang="en-US" dirty="0" smtClean="0"/>
              <a:t>JT-60SA </a:t>
            </a:r>
            <a:r>
              <a:rPr lang="en-US" dirty="0"/>
              <a:t>DMS  </a:t>
            </a:r>
            <a:r>
              <a:rPr lang="en-US" dirty="0">
                <a:hlinkClick r:id="rId2"/>
              </a:rPr>
              <a:t>https://users.jt60sa.org/?</a:t>
            </a:r>
            <a:r>
              <a:rPr lang="en-US" dirty="0" smtClean="0">
                <a:hlinkClick r:id="rId2"/>
              </a:rPr>
              <a:t>uid=238J7D</a:t>
            </a:r>
            <a:r>
              <a:rPr lang="en-US" dirty="0" smtClean="0"/>
              <a:t> </a:t>
            </a:r>
          </a:p>
          <a:p>
            <a:r>
              <a:rPr lang="en-US" b="1" dirty="0" smtClean="0">
                <a:solidFill>
                  <a:srgbClr val="0070C0"/>
                </a:solidFill>
              </a:rPr>
              <a:t>Scenario 2</a:t>
            </a:r>
            <a:endParaRPr lang="en-US" dirty="0"/>
          </a:p>
          <a:p>
            <a:r>
              <a:rPr lang="en-US" dirty="0">
                <a:solidFill>
                  <a:srgbClr val="0070C0"/>
                </a:solidFill>
              </a:rPr>
              <a:t>Geometry:</a:t>
            </a:r>
            <a:r>
              <a:rPr lang="en-US" dirty="0"/>
              <a:t>  </a:t>
            </a:r>
            <a:r>
              <a:rPr lang="en-US" dirty="0">
                <a:hlinkClick r:id="rId3"/>
              </a:rPr>
              <a:t>https://users.jt60sa.org/?</a:t>
            </a:r>
            <a:r>
              <a:rPr lang="en-US" dirty="0" smtClean="0">
                <a:hlinkClick r:id="rId3"/>
              </a:rPr>
              <a:t>uid=25KZ3G</a:t>
            </a:r>
            <a:r>
              <a:rPr lang="en-US" dirty="0" smtClean="0"/>
              <a:t> </a:t>
            </a:r>
            <a:endParaRPr lang="en-US" dirty="0"/>
          </a:p>
          <a:p>
            <a:r>
              <a:rPr lang="en-US" dirty="0" smtClean="0">
                <a:solidFill>
                  <a:srgbClr val="0070C0"/>
                </a:solidFill>
              </a:rPr>
              <a:t>Equilibrium </a:t>
            </a:r>
            <a:r>
              <a:rPr lang="en-US" dirty="0">
                <a:solidFill>
                  <a:srgbClr val="0070C0"/>
                </a:solidFill>
              </a:rPr>
              <a:t>and other data: </a:t>
            </a:r>
            <a:r>
              <a:rPr lang="en-US" dirty="0">
                <a:hlinkClick r:id="rId4"/>
              </a:rPr>
              <a:t>https://users.jt60sa.org/?</a:t>
            </a:r>
            <a:r>
              <a:rPr lang="en-US" dirty="0" smtClean="0">
                <a:hlinkClick r:id="rId4"/>
              </a:rPr>
              <a:t>uid=24VEMJ</a:t>
            </a:r>
            <a:endParaRPr lang="en-US" dirty="0" smtClean="0"/>
          </a:p>
          <a:p>
            <a:r>
              <a:rPr lang="en-US" dirty="0" smtClean="0"/>
              <a:t>Gas puff ports not in DMS/from PID.</a:t>
            </a:r>
            <a:endParaRPr lang="en-US" dirty="0"/>
          </a:p>
        </p:txBody>
      </p:sp>
      <p:sp>
        <p:nvSpPr>
          <p:cNvPr id="7" name="Rectangle 6"/>
          <p:cNvSpPr/>
          <p:nvPr/>
        </p:nvSpPr>
        <p:spPr>
          <a:xfrm>
            <a:off x="360040" y="2873735"/>
            <a:ext cx="6231592" cy="923330"/>
          </a:xfrm>
          <a:prstGeom prst="rect">
            <a:avLst/>
          </a:prstGeom>
        </p:spPr>
        <p:txBody>
          <a:bodyPr wrap="square">
            <a:spAutoFit/>
          </a:bodyPr>
          <a:lstStyle/>
          <a:p>
            <a:pPr marL="285750" indent="-285750">
              <a:buFont typeface="Wingdings" panose="05000000000000000000" pitchFamily="2" charset="2"/>
              <a:buChar char="Ø"/>
            </a:pPr>
            <a:r>
              <a:rPr lang="en-US" dirty="0" smtClean="0"/>
              <a:t>Technical constraints from F4E:</a:t>
            </a:r>
          </a:p>
          <a:p>
            <a:r>
              <a:rPr lang="en-US" dirty="0" smtClean="0"/>
              <a:t>Engineering </a:t>
            </a:r>
            <a:r>
              <a:rPr lang="en-US" dirty="0"/>
              <a:t>loads </a:t>
            </a:r>
            <a:r>
              <a:rPr lang="en-US" dirty="0" smtClean="0"/>
              <a:t>in </a:t>
            </a:r>
            <a:r>
              <a:rPr lang="en-US" dirty="0"/>
              <a:t>the tungsten </a:t>
            </a:r>
            <a:r>
              <a:rPr lang="en-US" dirty="0" err="1"/>
              <a:t>divertor</a:t>
            </a:r>
            <a:r>
              <a:rPr lang="en-US" dirty="0"/>
              <a:t> PFCs (except </a:t>
            </a:r>
            <a:r>
              <a:rPr lang="en-US" dirty="0" smtClean="0"/>
              <a:t> </a:t>
            </a:r>
            <a:r>
              <a:rPr lang="en-US" dirty="0"/>
              <a:t>targets). </a:t>
            </a:r>
            <a:endParaRPr lang="en-US" dirty="0" smtClean="0"/>
          </a:p>
          <a:p>
            <a:r>
              <a:rPr lang="en-US" dirty="0"/>
              <a:t>E</a:t>
            </a:r>
            <a:r>
              <a:rPr lang="en-US" dirty="0" smtClean="0"/>
              <a:t>nsuring T&lt; 1000 °C </a:t>
            </a:r>
            <a:r>
              <a:rPr lang="en-US" dirty="0"/>
              <a:t>for steady state operation everywhere. </a:t>
            </a:r>
            <a:endParaRPr lang="fr-FR" dirty="0"/>
          </a:p>
        </p:txBody>
      </p:sp>
      <p:pic>
        <p:nvPicPr>
          <p:cNvPr id="1026" name="Picture 3"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375" y="3850195"/>
            <a:ext cx="4667728" cy="168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6499353" y="5463872"/>
            <a:ext cx="4884088" cy="1015663"/>
          </a:xfrm>
          <a:prstGeom prst="rect">
            <a:avLst/>
          </a:prstGeom>
          <a:noFill/>
        </p:spPr>
        <p:txBody>
          <a:bodyPr wrap="square" rtlCol="0">
            <a:spAutoFit/>
          </a:bodyPr>
          <a:lstStyle/>
          <a:p>
            <a:r>
              <a:rPr lang="fr-FR" sz="2000" b="1" dirty="0" smtClean="0"/>
              <a:t>First </a:t>
            </a:r>
            <a:r>
              <a:rPr lang="fr-FR" sz="2000" b="1" dirty="0" err="1" smtClean="0"/>
              <a:t>Task</a:t>
            </a:r>
            <a:r>
              <a:rPr lang="fr-FR" sz="2000" b="1" dirty="0" smtClean="0"/>
              <a:t> </a:t>
            </a:r>
            <a:r>
              <a:rPr lang="fr-FR" sz="2000" b="1" dirty="0" err="1" smtClean="0"/>
              <a:t>technical</a:t>
            </a:r>
            <a:r>
              <a:rPr lang="fr-FR" sz="2000" b="1" dirty="0" smtClean="0"/>
              <a:t> meeting </a:t>
            </a:r>
            <a:r>
              <a:rPr lang="fr-FR" sz="2000" b="1" dirty="0" smtClean="0"/>
              <a:t>26/03</a:t>
            </a:r>
            <a:endParaRPr lang="fr-FR" sz="2000" b="1" dirty="0" smtClean="0"/>
          </a:p>
          <a:p>
            <a:r>
              <a:rPr lang="fr-FR" sz="2000" b="1" dirty="0" err="1" smtClean="0"/>
              <a:t>monthly</a:t>
            </a:r>
            <a:r>
              <a:rPr lang="fr-FR" sz="2000" b="1" dirty="0" smtClean="0"/>
              <a:t> </a:t>
            </a:r>
            <a:r>
              <a:rPr lang="fr-FR" sz="2000" b="1" dirty="0" err="1" smtClean="0"/>
              <a:t>follow</a:t>
            </a:r>
            <a:r>
              <a:rPr lang="fr-FR" sz="2000" b="1" dirty="0" smtClean="0"/>
              <a:t> up </a:t>
            </a:r>
            <a:r>
              <a:rPr lang="fr-FR" sz="2000" b="1" dirty="0" err="1" smtClean="0"/>
              <a:t>with</a:t>
            </a:r>
            <a:r>
              <a:rPr lang="fr-FR" sz="2000" b="1" dirty="0" smtClean="0"/>
              <a:t> </a:t>
            </a:r>
            <a:r>
              <a:rPr lang="fr-FR" sz="2000" b="1" dirty="0" smtClean="0"/>
              <a:t>F4E/WPDIV</a:t>
            </a:r>
          </a:p>
          <a:p>
            <a:r>
              <a:rPr lang="fr-FR" sz="2000" b="1" dirty="0" err="1" smtClean="0"/>
              <a:t>Next</a:t>
            </a:r>
            <a:r>
              <a:rPr lang="fr-FR" sz="2000" b="1" dirty="0" smtClean="0"/>
              <a:t> meeting 29/07</a:t>
            </a:r>
            <a:endParaRPr lang="fr-FR" sz="2000" b="1" dirty="0" smtClean="0"/>
          </a:p>
        </p:txBody>
      </p:sp>
    </p:spTree>
    <p:extLst>
      <p:ext uri="{BB962C8B-B14F-4D97-AF65-F5344CB8AC3E}">
        <p14:creationId xmlns:p14="http://schemas.microsoft.com/office/powerpoint/2010/main" val="295625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633" y="649715"/>
            <a:ext cx="11615958" cy="5868531"/>
          </a:xfrm>
          <a:prstGeom prst="rect">
            <a:avLst/>
          </a:prstGeom>
        </p:spPr>
        <p:txBody>
          <a:bodyPr wrap="square">
            <a:spAutoFit/>
          </a:bodyPr>
          <a:lstStyle/>
          <a:p>
            <a:r>
              <a:rPr lang="en-US" dirty="0" smtClean="0">
                <a:solidFill>
                  <a:srgbClr val="FF0000"/>
                </a:solidFill>
                <a:latin typeface="+mj-lt"/>
              </a:rPr>
              <a:t>Power exhaust ! Critical issue</a:t>
            </a:r>
            <a:endParaRPr lang="en-US" dirty="0">
              <a:solidFill>
                <a:srgbClr val="FF0000"/>
              </a:solidFill>
              <a:latin typeface="+mj-lt"/>
            </a:endParaRPr>
          </a:p>
          <a:p>
            <a:r>
              <a:rPr lang="en-US" dirty="0" smtClean="0">
                <a:latin typeface="+mj-lt"/>
              </a:rPr>
              <a:t>● </a:t>
            </a:r>
            <a:r>
              <a:rPr lang="en-US" dirty="0">
                <a:latin typeface="+mj-lt"/>
              </a:rPr>
              <a:t>Power density flux can be reduced below 10MW, but with high density </a:t>
            </a:r>
            <a:r>
              <a:rPr lang="en-US" dirty="0" smtClean="0">
                <a:latin typeface="+mj-lt"/>
              </a:rPr>
              <a:t>and high </a:t>
            </a:r>
            <a:r>
              <a:rPr lang="en-US" dirty="0">
                <a:latin typeface="+mj-lt"/>
              </a:rPr>
              <a:t>impurity concentration</a:t>
            </a:r>
          </a:p>
          <a:p>
            <a:r>
              <a:rPr lang="en-US" dirty="0">
                <a:latin typeface="+mj-lt"/>
              </a:rPr>
              <a:t>● Possible strong impact on core performance</a:t>
            </a:r>
          </a:p>
          <a:p>
            <a:r>
              <a:rPr lang="en-US" dirty="0">
                <a:latin typeface="+mj-lt"/>
              </a:rPr>
              <a:t>● </a:t>
            </a:r>
            <a:r>
              <a:rPr lang="en-US" dirty="0" smtClean="0">
                <a:latin typeface="+mj-lt"/>
              </a:rPr>
              <a:t>Study of the </a:t>
            </a:r>
            <a:r>
              <a:rPr lang="en-US" dirty="0">
                <a:latin typeface="+mj-lt"/>
              </a:rPr>
              <a:t>effect of </a:t>
            </a:r>
            <a:r>
              <a:rPr lang="en-US" dirty="0" err="1">
                <a:latin typeface="+mj-lt"/>
              </a:rPr>
              <a:t>λq</a:t>
            </a:r>
            <a:r>
              <a:rPr lang="en-US" dirty="0">
                <a:latin typeface="+mj-lt"/>
              </a:rPr>
              <a:t> predictability ongoing (with SOLEDGE/</a:t>
            </a:r>
            <a:r>
              <a:rPr lang="en-US" dirty="0" err="1">
                <a:latin typeface="+mj-lt"/>
              </a:rPr>
              <a:t>Ar</a:t>
            </a:r>
            <a:r>
              <a:rPr lang="en-US" dirty="0">
                <a:latin typeface="+mj-lt"/>
              </a:rPr>
              <a:t> seeding)</a:t>
            </a:r>
          </a:p>
          <a:p>
            <a:r>
              <a:rPr lang="en-US" dirty="0">
                <a:solidFill>
                  <a:srgbClr val="0070C0"/>
                </a:solidFill>
                <a:latin typeface="+mj-lt"/>
              </a:rPr>
              <a:t>Pumping</a:t>
            </a:r>
          </a:p>
          <a:p>
            <a:r>
              <a:rPr lang="en-US" dirty="0">
                <a:latin typeface="+mj-lt"/>
              </a:rPr>
              <a:t>● SOLPS: Assessment of the effect of albedo in attached conditions (pure D)</a:t>
            </a:r>
          </a:p>
          <a:p>
            <a:r>
              <a:rPr lang="en-US" dirty="0" smtClean="0">
                <a:latin typeface="+mj-lt"/>
              </a:rPr>
              <a:t>	➔ </a:t>
            </a:r>
            <a:r>
              <a:rPr lang="en-US" dirty="0">
                <a:latin typeface="+mj-lt"/>
              </a:rPr>
              <a:t>pumping rates rescaled as the albedo</a:t>
            </a:r>
          </a:p>
          <a:p>
            <a:r>
              <a:rPr lang="en-US" dirty="0" smtClean="0">
                <a:latin typeface="+mj-lt"/>
              </a:rPr>
              <a:t>	➔ </a:t>
            </a:r>
            <a:r>
              <a:rPr lang="en-US" dirty="0">
                <a:latin typeface="+mj-lt"/>
              </a:rPr>
              <a:t>No effect of the albedo on </a:t>
            </a:r>
            <a:r>
              <a:rPr lang="en-US" dirty="0" err="1">
                <a:latin typeface="+mj-lt"/>
              </a:rPr>
              <a:t>subdivertor</a:t>
            </a:r>
            <a:r>
              <a:rPr lang="en-US" dirty="0">
                <a:latin typeface="+mj-lt"/>
              </a:rPr>
              <a:t> conditions</a:t>
            </a:r>
          </a:p>
          <a:p>
            <a:r>
              <a:rPr lang="en-US" dirty="0">
                <a:latin typeface="+mj-lt"/>
              </a:rPr>
              <a:t>● SOLEDGE: evaluate the effect of </a:t>
            </a:r>
            <a:r>
              <a:rPr lang="en-US" dirty="0" err="1">
                <a:latin typeface="+mj-lt"/>
              </a:rPr>
              <a:t>divertor</a:t>
            </a:r>
            <a:r>
              <a:rPr lang="en-US" dirty="0">
                <a:latin typeface="+mj-lt"/>
              </a:rPr>
              <a:t> geometry and </a:t>
            </a:r>
            <a:r>
              <a:rPr lang="en-US" dirty="0" smtClean="0">
                <a:latin typeface="+mj-lt"/>
              </a:rPr>
              <a:t>strike points </a:t>
            </a:r>
            <a:r>
              <a:rPr lang="en-US" dirty="0">
                <a:latin typeface="+mj-lt"/>
              </a:rPr>
              <a:t>position</a:t>
            </a:r>
          </a:p>
          <a:p>
            <a:r>
              <a:rPr lang="en-US" dirty="0" smtClean="0">
                <a:latin typeface="+mj-lt"/>
              </a:rPr>
              <a:t>	➔ </a:t>
            </a:r>
            <a:r>
              <a:rPr lang="en-US" dirty="0">
                <a:latin typeface="+mj-lt"/>
              </a:rPr>
              <a:t>Pumping rate can be increased with both </a:t>
            </a:r>
            <a:r>
              <a:rPr lang="en-US" dirty="0" smtClean="0">
                <a:latin typeface="+mj-lt"/>
              </a:rPr>
              <a:t>solutions</a:t>
            </a:r>
          </a:p>
          <a:p>
            <a:r>
              <a:rPr lang="en-US" dirty="0" smtClean="0">
                <a:solidFill>
                  <a:srgbClr val="FF0000"/>
                </a:solidFill>
                <a:latin typeface="+mj-lt"/>
              </a:rPr>
              <a:t>Conclusions </a:t>
            </a:r>
            <a:r>
              <a:rPr lang="en-US" dirty="0">
                <a:solidFill>
                  <a:srgbClr val="FF0000"/>
                </a:solidFill>
                <a:latin typeface="+mj-lt"/>
              </a:rPr>
              <a:t>on power exhaust mitigation</a:t>
            </a:r>
          </a:p>
          <a:p>
            <a:r>
              <a:rPr lang="en-US" dirty="0">
                <a:latin typeface="+mj-lt"/>
              </a:rPr>
              <a:t>● Even in case of compatible power load (</a:t>
            </a:r>
            <a:r>
              <a:rPr lang="en-US" dirty="0" err="1">
                <a:latin typeface="+mj-lt"/>
              </a:rPr>
              <a:t>PmaxOT</a:t>
            </a:r>
            <a:r>
              <a:rPr lang="en-US" dirty="0">
                <a:latin typeface="+mj-lt"/>
              </a:rPr>
              <a:t> &lt; 10MW/m2) </a:t>
            </a:r>
            <a:r>
              <a:rPr lang="en-US" dirty="0" smtClean="0">
                <a:latin typeface="+mj-lt"/>
              </a:rPr>
              <a:t>sputtering </a:t>
            </a:r>
            <a:r>
              <a:rPr lang="fr-FR" dirty="0" err="1" smtClean="0">
                <a:latin typeface="+mj-lt"/>
              </a:rPr>
              <a:t>is</a:t>
            </a:r>
            <a:r>
              <a:rPr lang="fr-FR" dirty="0" smtClean="0">
                <a:latin typeface="+mj-lt"/>
              </a:rPr>
              <a:t> </a:t>
            </a:r>
            <a:r>
              <a:rPr lang="fr-FR" dirty="0">
                <a:latin typeface="+mj-lt"/>
              </a:rPr>
              <a:t>a major issue</a:t>
            </a:r>
          </a:p>
          <a:p>
            <a:r>
              <a:rPr lang="en-US" dirty="0">
                <a:latin typeface="+mj-lt"/>
              </a:rPr>
              <a:t>● In the case of detachment onset the problem is mitigated, but must </a:t>
            </a:r>
            <a:r>
              <a:rPr lang="en-US" dirty="0" smtClean="0">
                <a:latin typeface="+mj-lt"/>
              </a:rPr>
              <a:t>be </a:t>
            </a:r>
            <a:r>
              <a:rPr lang="fr-FR" dirty="0" err="1" smtClean="0">
                <a:latin typeface="+mj-lt"/>
              </a:rPr>
              <a:t>investigated</a:t>
            </a:r>
            <a:endParaRPr lang="fr-FR" dirty="0">
              <a:latin typeface="+mj-lt"/>
            </a:endParaRPr>
          </a:p>
          <a:p>
            <a:r>
              <a:rPr lang="en-US" dirty="0">
                <a:latin typeface="+mj-lt"/>
              </a:rPr>
              <a:t>● Compatibility with core must be addressed</a:t>
            </a:r>
          </a:p>
          <a:p>
            <a:r>
              <a:rPr lang="en-US" dirty="0">
                <a:latin typeface="+mj-lt"/>
              </a:rPr>
              <a:t>● The effect of </a:t>
            </a:r>
            <a:r>
              <a:rPr lang="en-US" dirty="0" err="1">
                <a:latin typeface="+mj-lt"/>
              </a:rPr>
              <a:t>λq</a:t>
            </a:r>
            <a:r>
              <a:rPr lang="en-US" dirty="0">
                <a:latin typeface="+mj-lt"/>
              </a:rPr>
              <a:t> predictability will be </a:t>
            </a:r>
            <a:r>
              <a:rPr lang="en-US" dirty="0" smtClean="0">
                <a:latin typeface="+mj-lt"/>
              </a:rPr>
              <a:t>addressed</a:t>
            </a:r>
          </a:p>
          <a:p>
            <a:r>
              <a:rPr lang="en-US" dirty="0">
                <a:solidFill>
                  <a:srgbClr val="0070C0"/>
                </a:solidFill>
                <a:latin typeface="+mj-lt"/>
              </a:rPr>
              <a:t>Can pumping rate be increased?</a:t>
            </a:r>
          </a:p>
          <a:p>
            <a:r>
              <a:rPr lang="en-US" dirty="0">
                <a:latin typeface="+mj-lt"/>
              </a:rPr>
              <a:t>● A strong increase in the pumping capability is observed when </a:t>
            </a:r>
            <a:r>
              <a:rPr lang="en-US" dirty="0" smtClean="0">
                <a:latin typeface="+mj-lt"/>
              </a:rPr>
              <a:t>the ionization </a:t>
            </a:r>
            <a:r>
              <a:rPr lang="en-US" dirty="0">
                <a:latin typeface="+mj-lt"/>
              </a:rPr>
              <a:t>front locates above the V-shaped corner</a:t>
            </a:r>
          </a:p>
          <a:p>
            <a:r>
              <a:rPr lang="en-US" dirty="0">
                <a:latin typeface="+mj-lt"/>
              </a:rPr>
              <a:t>➔ Neutrals (molecules) are now able to reach the </a:t>
            </a:r>
            <a:r>
              <a:rPr lang="en-US" dirty="0" err="1">
                <a:latin typeface="+mj-lt"/>
              </a:rPr>
              <a:t>subdivertor</a:t>
            </a:r>
            <a:endParaRPr lang="en-US" dirty="0">
              <a:latin typeface="+mj-lt"/>
            </a:endParaRPr>
          </a:p>
          <a:p>
            <a:r>
              <a:rPr lang="en-US" dirty="0">
                <a:latin typeface="+mj-lt"/>
              </a:rPr>
              <a:t>● The (D2) pressure sits to ~ </a:t>
            </a:r>
            <a:r>
              <a:rPr lang="en-US" dirty="0" smtClean="0">
                <a:latin typeface="+mj-lt"/>
              </a:rPr>
              <a:t>1Pa </a:t>
            </a:r>
            <a:r>
              <a:rPr lang="el-GR" dirty="0" smtClean="0">
                <a:latin typeface="+mj-lt"/>
              </a:rPr>
              <a:t> </a:t>
            </a:r>
            <a:r>
              <a:rPr lang="el-GR" dirty="0">
                <a:latin typeface="+mj-lt"/>
              </a:rPr>
              <a:t>Γ</a:t>
            </a:r>
            <a:r>
              <a:rPr lang="fr-FR" dirty="0" err="1">
                <a:latin typeface="+mj-lt"/>
              </a:rPr>
              <a:t>pump</a:t>
            </a:r>
            <a:r>
              <a:rPr lang="fr-FR" dirty="0">
                <a:latin typeface="+mj-lt"/>
              </a:rPr>
              <a:t> ~ 1.5e22 D/s</a:t>
            </a:r>
          </a:p>
          <a:p>
            <a:r>
              <a:rPr lang="en-US" dirty="0">
                <a:latin typeface="+mj-lt"/>
              </a:rPr>
              <a:t>● The analysis strengthens the possibility to increase the pumping </a:t>
            </a:r>
            <a:r>
              <a:rPr lang="en-US" dirty="0" smtClean="0">
                <a:latin typeface="+mj-lt"/>
              </a:rPr>
              <a:t>rate  by </a:t>
            </a:r>
            <a:r>
              <a:rPr lang="en-US" dirty="0">
                <a:latin typeface="+mj-lt"/>
              </a:rPr>
              <a:t>acting on the geometry (either no corner or higher SP)</a:t>
            </a:r>
            <a:endParaRPr lang="fr-FR" dirty="0">
              <a:latin typeface="+mj-lt"/>
            </a:endParaRPr>
          </a:p>
        </p:txBody>
      </p:sp>
      <p:sp>
        <p:nvSpPr>
          <p:cNvPr id="5" name="Titre 4"/>
          <p:cNvSpPr>
            <a:spLocks noGrp="1"/>
          </p:cNvSpPr>
          <p:nvPr>
            <p:ph type="title"/>
          </p:nvPr>
        </p:nvSpPr>
        <p:spPr>
          <a:xfrm>
            <a:off x="983432" y="158959"/>
            <a:ext cx="10954102" cy="457200"/>
          </a:xfrm>
        </p:spPr>
        <p:txBody>
          <a:bodyPr/>
          <a:lstStyle/>
          <a:p>
            <a:r>
              <a:rPr lang="fr-FR" dirty="0" err="1" smtClean="0"/>
              <a:t>Outcomes</a:t>
            </a:r>
            <a:r>
              <a:rPr lang="fr-FR" dirty="0" smtClean="0"/>
              <a:t> of the SOLEDGE/SOLPS </a:t>
            </a:r>
            <a:r>
              <a:rPr lang="fr-FR" dirty="0" err="1" smtClean="0"/>
              <a:t>modelling</a:t>
            </a:r>
            <a:r>
              <a:rPr lang="fr-FR" dirty="0" smtClean="0"/>
              <a:t>  </a:t>
            </a:r>
            <a:r>
              <a:rPr lang="fr-FR" sz="2000" dirty="0" smtClean="0">
                <a:solidFill>
                  <a:srgbClr val="FF0000"/>
                </a:solidFill>
              </a:rPr>
              <a:t>(update Balbinot Rubino 27/06)</a:t>
            </a:r>
            <a:endParaRPr lang="fr-FR" sz="2000" dirty="0">
              <a:solidFill>
                <a:srgbClr val="FF0000"/>
              </a:solidFill>
            </a:endParaRPr>
          </a:p>
        </p:txBody>
      </p:sp>
      <p:sp>
        <p:nvSpPr>
          <p:cNvPr id="7" name="Espace réservé du pied de page 6"/>
          <p:cNvSpPr>
            <a:spLocks noGrp="1"/>
          </p:cNvSpPr>
          <p:nvPr>
            <p:ph type="ftr" sz="quarter" idx="11"/>
          </p:nvPr>
        </p:nvSpPr>
        <p:spPr>
          <a:xfrm>
            <a:off x="825623" y="6555770"/>
            <a:ext cx="4484607" cy="233441"/>
          </a:xfrm>
        </p:spPr>
        <p:txBody>
          <a:bodyPr/>
          <a:lstStyle/>
          <a:p>
            <a:r>
              <a:rPr lang="en-GB" dirty="0" smtClean="0">
                <a:solidFill>
                  <a:prstClr val="white"/>
                </a:solidFill>
              </a:rPr>
              <a:t>G Falchetto JT60SA W Transition Meeting  19/07/2024</a:t>
            </a:r>
            <a:endParaRPr lang="en-GB" dirty="0">
              <a:solidFill>
                <a:prstClr val="white"/>
              </a:solidFill>
            </a:endParaRPr>
          </a:p>
        </p:txBody>
      </p:sp>
      <p:sp>
        <p:nvSpPr>
          <p:cNvPr id="8" name="Espace réservé du numéro de diapositive 7"/>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Tree>
    <p:extLst>
      <p:ext uri="{BB962C8B-B14F-4D97-AF65-F5344CB8AC3E}">
        <p14:creationId xmlns:p14="http://schemas.microsoft.com/office/powerpoint/2010/main" val="2019979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fr-FR" dirty="0" smtClean="0"/>
              <a:t>JT-60SA </a:t>
            </a:r>
            <a:r>
              <a:rPr lang="en-US" altLang="fr-FR" dirty="0"/>
              <a:t>Research Plan </a:t>
            </a:r>
            <a:r>
              <a:rPr lang="en-US" altLang="fr-FR" sz="2000" dirty="0"/>
              <a:t>v4.0 2018, Sec. 3, </a:t>
            </a:r>
            <a:r>
              <a:rPr lang="en-US" altLang="fr-FR" sz="2000" dirty="0" smtClean="0"/>
              <a:t>page </a:t>
            </a:r>
            <a:r>
              <a:rPr lang="en-US" altLang="fr-FR" sz="2000" dirty="0"/>
              <a:t>58</a:t>
            </a:r>
          </a:p>
        </p:txBody>
      </p:sp>
      <p:sp>
        <p:nvSpPr>
          <p:cNvPr id="5" name="Espace réservé du contenu 4"/>
          <p:cNvSpPr>
            <a:spLocks noGrp="1"/>
          </p:cNvSpPr>
          <p:nvPr>
            <p:ph idx="1"/>
          </p:nvPr>
        </p:nvSpPr>
        <p:spPr/>
        <p:txBody>
          <a:bodyPr/>
          <a:lstStyle/>
          <a:p>
            <a:endParaRPr lang="fr-FR" dirty="0"/>
          </a:p>
        </p:txBody>
      </p:sp>
      <p:pic>
        <p:nvPicPr>
          <p:cNvPr id="2" name="Image 1"/>
          <p:cNvPicPr>
            <a:picLocks noChangeAspect="1"/>
          </p:cNvPicPr>
          <p:nvPr/>
        </p:nvPicPr>
        <p:blipFill>
          <a:blip r:embed="rId3"/>
          <a:stretch>
            <a:fillRect/>
          </a:stretch>
        </p:blipFill>
        <p:spPr>
          <a:xfrm>
            <a:off x="983432" y="649715"/>
            <a:ext cx="8063674" cy="5782890"/>
          </a:xfrm>
          <a:prstGeom prst="rect">
            <a:avLst/>
          </a:prstGeom>
        </p:spPr>
      </p:pic>
      <p:sp>
        <p:nvSpPr>
          <p:cNvPr id="6" name="Espace réservé du pied de page 5"/>
          <p:cNvSpPr>
            <a:spLocks noGrp="1"/>
          </p:cNvSpPr>
          <p:nvPr>
            <p:ph type="ftr" sz="quarter" idx="11"/>
          </p:nvPr>
        </p:nvSpPr>
        <p:spPr/>
        <p:txBody>
          <a:bodyPr/>
          <a:lstStyle/>
          <a:p>
            <a:r>
              <a:rPr lang="en-GB" smtClean="0">
                <a:solidFill>
                  <a:prstClr val="white"/>
                </a:solidFill>
              </a:rPr>
              <a:t>G Falchetto JT60SA W Transition Meeting  19/07/2024</a:t>
            </a:r>
            <a:endParaRPr lang="en-GB" dirty="0">
              <a:solidFill>
                <a:prstClr val="white"/>
              </a:solidFill>
            </a:endParaRPr>
          </a:p>
        </p:txBody>
      </p:sp>
      <p:sp>
        <p:nvSpPr>
          <p:cNvPr id="7" name="Espace réservé du numéro de diapositive 6"/>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Tree>
    <p:extLst>
      <p:ext uri="{BB962C8B-B14F-4D97-AF65-F5344CB8AC3E}">
        <p14:creationId xmlns:p14="http://schemas.microsoft.com/office/powerpoint/2010/main" val="274986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p:cNvSpPr>
          <p:nvPr>
            <p:ph type="title"/>
          </p:nvPr>
        </p:nvSpPr>
        <p:spPr/>
        <p:txBody>
          <a:bodyPr/>
          <a:lstStyle/>
          <a:p>
            <a:pPr eaLnBrk="1" hangingPunct="1"/>
            <a:r>
              <a:rPr lang="en-GB" altLang="fr-FR" dirty="0" smtClean="0"/>
              <a:t>EU publications on W </a:t>
            </a:r>
            <a:r>
              <a:rPr lang="en-GB" altLang="fr-FR" dirty="0" err="1" smtClean="0"/>
              <a:t>divertor</a:t>
            </a:r>
            <a:r>
              <a:rPr lang="en-GB" altLang="fr-FR" dirty="0" smtClean="0"/>
              <a:t> modelling for JT-60SA</a:t>
            </a:r>
            <a:endParaRPr lang="fr-FR" altLang="fr-FR" dirty="0" smtClean="0"/>
          </a:p>
        </p:txBody>
      </p:sp>
      <p:sp>
        <p:nvSpPr>
          <p:cNvPr id="5" name="Rectangle 2"/>
          <p:cNvSpPr txBox="1">
            <a:spLocks noChangeArrowheads="1"/>
          </p:cNvSpPr>
          <p:nvPr/>
        </p:nvSpPr>
        <p:spPr>
          <a:xfrm>
            <a:off x="546109" y="741249"/>
            <a:ext cx="10927622" cy="1953078"/>
          </a:xfrm>
          <a:prstGeom prst="rect">
            <a:avLst/>
          </a:prstGeom>
        </p:spPr>
        <p:txBody>
          <a:bodyPr/>
          <a:lstStyle>
            <a:lvl1pPr marL="923925" indent="-923925" algn="l" rtl="0" eaLnBrk="0" fontAlgn="base" hangingPunct="0">
              <a:spcBef>
                <a:spcPct val="0"/>
              </a:spcBef>
              <a:spcAft>
                <a:spcPts val="400"/>
              </a:spcAft>
              <a:buFont typeface="Arial" pitchFamily="34" charset="0"/>
              <a:defRPr sz="2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2"/>
              </a:buBlip>
              <a:defRPr sz="1600">
                <a:solidFill>
                  <a:srgbClr val="666666"/>
                </a:solidFill>
                <a:latin typeface="+mn-lt"/>
              </a:defRPr>
            </a:lvl2pPr>
            <a:lvl3pPr marL="361950" indent="552450" algn="l" rtl="0" eaLnBrk="0" fontAlgn="base" hangingPunct="0">
              <a:lnSpc>
                <a:spcPts val="2000"/>
              </a:lnSpc>
              <a:spcBef>
                <a:spcPct val="0"/>
              </a:spcBef>
              <a:spcAft>
                <a:spcPct val="0"/>
              </a:spcAft>
              <a:buSzPct val="36000"/>
              <a:buFont typeface="Arial" pitchFamily="34" charset="0"/>
              <a:defRPr sz="1600">
                <a:solidFill>
                  <a:srgbClr val="666666"/>
                </a:solidFill>
                <a:latin typeface="+mn-lt"/>
              </a:defRPr>
            </a:lvl3pPr>
            <a:lvl4pPr marL="1009650" indent="-238125" algn="l" rtl="0" eaLnBrk="0" fontAlgn="base" hangingPunct="0">
              <a:lnSpc>
                <a:spcPts val="2000"/>
              </a:lnSpc>
              <a:spcBef>
                <a:spcPct val="0"/>
              </a:spcBef>
              <a:spcAft>
                <a:spcPct val="0"/>
              </a:spcAft>
              <a:buClr>
                <a:srgbClr val="666666"/>
              </a:buClr>
              <a:buSzPct val="36000"/>
              <a:buBlip>
                <a:blip r:embed="rId3"/>
              </a:buBlip>
              <a:defRPr sz="1600">
                <a:solidFill>
                  <a:srgbClr val="666666"/>
                </a:solidFill>
                <a:latin typeface="+mn-lt"/>
              </a:defRPr>
            </a:lvl4pPr>
            <a:lvl5pPr marL="1133475" indent="-114300" algn="l" rtl="0" eaLnBrk="0" fontAlgn="base" hangingPunct="0">
              <a:lnSpc>
                <a:spcPts val="2000"/>
              </a:lnSpc>
              <a:spcBef>
                <a:spcPct val="0"/>
              </a:spcBef>
              <a:spcAft>
                <a:spcPct val="0"/>
              </a:spcAft>
              <a:buClr>
                <a:srgbClr val="666666"/>
              </a:buClr>
              <a:buFont typeface="Arial" pitchFamily="34" charset="0"/>
              <a:buChar char="-"/>
              <a:defRPr sz="1600">
                <a:solidFill>
                  <a:srgbClr val="666666"/>
                </a:solidFill>
                <a:latin typeface="+mn-lt"/>
              </a:defRPr>
            </a:lvl5pPr>
            <a:lvl6pPr marL="15906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6pPr>
            <a:lvl7pPr marL="20478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7pPr>
            <a:lvl8pPr marL="25050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8pPr>
            <a:lvl9pPr marL="29622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9pPr>
          </a:lstStyle>
          <a:p>
            <a:pPr marL="180975" indent="-180975">
              <a:spcBef>
                <a:spcPts val="600"/>
              </a:spcBef>
              <a:spcAft>
                <a:spcPts val="0"/>
              </a:spcAft>
              <a:buClr>
                <a:srgbClr val="DC0528"/>
              </a:buClr>
              <a:buSzPct val="45000"/>
              <a:buFont typeface="Wingdings" pitchFamily="2" charset="2"/>
              <a:buChar char=""/>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r>
              <a:rPr lang="en-US" altLang="fr-FR" sz="1800" u="sng" kern="0" dirty="0">
                <a:solidFill>
                  <a:srgbClr val="000000"/>
                </a:solidFill>
              </a:rPr>
              <a:t>K. Gałązka et al.</a:t>
            </a:r>
            <a:r>
              <a:rPr lang="en-US" altLang="fr-FR" sz="1800" kern="0" dirty="0">
                <a:solidFill>
                  <a:srgbClr val="000000"/>
                </a:solidFill>
              </a:rPr>
              <a:t>, </a:t>
            </a:r>
            <a:r>
              <a:rPr lang="en-US" altLang="fr-FR" sz="1800" i="1" kern="0" dirty="0">
                <a:solidFill>
                  <a:srgbClr val="0000FF"/>
                </a:solidFill>
              </a:rPr>
              <a:t>"Numerical analyses of JT-60SA with tungsten </a:t>
            </a:r>
            <a:r>
              <a:rPr lang="en-US" altLang="fr-FR" sz="1800" i="1" kern="0" dirty="0" err="1">
                <a:solidFill>
                  <a:srgbClr val="0000FF"/>
                </a:solidFill>
              </a:rPr>
              <a:t>divertor</a:t>
            </a:r>
            <a:r>
              <a:rPr lang="en-US" altLang="fr-FR" sz="1800" i="1" kern="0" dirty="0">
                <a:solidFill>
                  <a:srgbClr val="0000FF"/>
                </a:solidFill>
              </a:rPr>
              <a:t> by COREDIV code"</a:t>
            </a:r>
            <a:r>
              <a:rPr lang="en-US" altLang="fr-FR" sz="1800" kern="0" dirty="0">
                <a:solidFill>
                  <a:schemeClr val="tx1"/>
                </a:solidFill>
              </a:rPr>
              <a:t>, </a:t>
            </a:r>
            <a:r>
              <a:rPr lang="en-US" altLang="fr-FR" sz="1800" kern="0" dirty="0" smtClean="0">
                <a:solidFill>
                  <a:schemeClr val="tx1"/>
                </a:solidFill>
              </a:rPr>
              <a:t>				</a:t>
            </a:r>
            <a:r>
              <a:rPr lang="it-IT" altLang="fr-FR" sz="1800" kern="0" dirty="0" smtClean="0">
                <a:solidFill>
                  <a:srgbClr val="000000"/>
                </a:solidFill>
              </a:rPr>
              <a:t>Plasma </a:t>
            </a:r>
            <a:r>
              <a:rPr lang="it-IT" altLang="fr-FR" sz="1800" kern="0" dirty="0">
                <a:solidFill>
                  <a:srgbClr val="000000"/>
                </a:solidFill>
              </a:rPr>
              <a:t>Phys. Contr. Fusion </a:t>
            </a:r>
            <a:r>
              <a:rPr lang="it-IT" altLang="fr-FR" sz="1800" b="1" kern="0" dirty="0">
                <a:solidFill>
                  <a:srgbClr val="000000"/>
                </a:solidFill>
              </a:rPr>
              <a:t>59</a:t>
            </a:r>
            <a:r>
              <a:rPr lang="it-IT" altLang="fr-FR" sz="1800" kern="0" dirty="0">
                <a:solidFill>
                  <a:srgbClr val="000000"/>
                </a:solidFill>
              </a:rPr>
              <a:t> (2017) 045011.</a:t>
            </a:r>
          </a:p>
          <a:p>
            <a:pPr marL="180975" indent="-180975">
              <a:spcBef>
                <a:spcPts val="600"/>
              </a:spcBef>
              <a:spcAft>
                <a:spcPts val="0"/>
              </a:spcAft>
              <a:buClr>
                <a:srgbClr val="DC0528"/>
              </a:buClr>
              <a:buSzPct val="45000"/>
              <a:buFont typeface="Wingdings" pitchFamily="2" charset="2"/>
              <a:buChar char=""/>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r>
              <a:rPr lang="en-US" altLang="fr-FR" sz="1800" u="sng" kern="0" dirty="0">
                <a:solidFill>
                  <a:srgbClr val="000000"/>
                </a:solidFill>
              </a:rPr>
              <a:t>R. </a:t>
            </a:r>
            <a:r>
              <a:rPr lang="en-US" altLang="fr-FR" sz="1800" u="sng" kern="0" dirty="0" err="1">
                <a:solidFill>
                  <a:srgbClr val="000000"/>
                </a:solidFill>
              </a:rPr>
              <a:t>Zagórski</a:t>
            </a:r>
            <a:r>
              <a:rPr lang="en-US" altLang="fr-FR" sz="1800" u="sng" kern="0" dirty="0">
                <a:solidFill>
                  <a:srgbClr val="000000"/>
                </a:solidFill>
              </a:rPr>
              <a:t> et al.</a:t>
            </a:r>
            <a:r>
              <a:rPr lang="en-US" altLang="fr-FR" sz="1800" kern="0" dirty="0">
                <a:solidFill>
                  <a:srgbClr val="000000"/>
                </a:solidFill>
              </a:rPr>
              <a:t>, </a:t>
            </a:r>
            <a:r>
              <a:rPr lang="en-US" altLang="fr-FR" sz="1800" i="1" kern="0" dirty="0">
                <a:solidFill>
                  <a:srgbClr val="0000FF"/>
                </a:solidFill>
              </a:rPr>
              <a:t>"Numerical analyses of baseline JT-60SA design concepts with the COREDIV code"</a:t>
            </a:r>
            <a:r>
              <a:rPr lang="en-US" altLang="fr-FR" sz="1800" kern="0" dirty="0">
                <a:solidFill>
                  <a:srgbClr val="000000"/>
                </a:solidFill>
              </a:rPr>
              <a:t>, </a:t>
            </a:r>
            <a:r>
              <a:rPr lang="en-US" altLang="fr-FR" sz="1800" kern="0" dirty="0" smtClean="0">
                <a:solidFill>
                  <a:srgbClr val="000000"/>
                </a:solidFill>
              </a:rPr>
              <a:t>		</a:t>
            </a:r>
            <a:r>
              <a:rPr lang="it-IT" altLang="fr-FR" sz="1800" kern="0" dirty="0" smtClean="0">
                <a:solidFill>
                  <a:srgbClr val="000000"/>
                </a:solidFill>
              </a:rPr>
              <a:t>Nucl</a:t>
            </a:r>
            <a:r>
              <a:rPr lang="it-IT" altLang="fr-FR" sz="1800" kern="0" dirty="0">
                <a:solidFill>
                  <a:srgbClr val="000000"/>
                </a:solidFill>
              </a:rPr>
              <a:t>. Fusion </a:t>
            </a:r>
            <a:r>
              <a:rPr lang="it-IT" altLang="fr-FR" sz="1800" b="1" kern="0" dirty="0">
                <a:solidFill>
                  <a:srgbClr val="000000"/>
                </a:solidFill>
              </a:rPr>
              <a:t>57</a:t>
            </a:r>
            <a:r>
              <a:rPr lang="it-IT" altLang="fr-FR" sz="1800" kern="0" dirty="0">
                <a:solidFill>
                  <a:srgbClr val="000000"/>
                </a:solidFill>
              </a:rPr>
              <a:t> (2017) 066035</a:t>
            </a:r>
            <a:r>
              <a:rPr lang="en-US" altLang="fr-FR" sz="1800" kern="0" dirty="0">
                <a:solidFill>
                  <a:srgbClr val="000000"/>
                </a:solidFill>
              </a:rPr>
              <a:t>.</a:t>
            </a:r>
          </a:p>
          <a:p>
            <a:pPr marL="180975" indent="-180975">
              <a:spcBef>
                <a:spcPts val="600"/>
              </a:spcBef>
              <a:spcAft>
                <a:spcPts val="0"/>
              </a:spcAft>
              <a:buClr>
                <a:srgbClr val="DC0528"/>
              </a:buClr>
              <a:buSzPct val="45000"/>
              <a:buFont typeface="Wingdings" pitchFamily="2" charset="2"/>
              <a:buChar char=""/>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r>
              <a:rPr lang="en-US" altLang="fr-FR" sz="1800" u="sng" kern="0" dirty="0">
                <a:solidFill>
                  <a:srgbClr val="000000"/>
                </a:solidFill>
              </a:rPr>
              <a:t>G. Rubino et al</a:t>
            </a:r>
            <a:r>
              <a:rPr lang="en-US" altLang="fr-FR" sz="1800" kern="0" dirty="0">
                <a:solidFill>
                  <a:srgbClr val="000000"/>
                </a:solidFill>
              </a:rPr>
              <a:t>., </a:t>
            </a:r>
            <a:r>
              <a:rPr lang="en-US" altLang="fr-FR" sz="1800" i="1" kern="0" dirty="0">
                <a:solidFill>
                  <a:srgbClr val="0000FF"/>
                </a:solidFill>
              </a:rPr>
              <a:t>"Assessment of Scrape-Off Layer and </a:t>
            </a:r>
            <a:r>
              <a:rPr lang="en-US" altLang="fr-FR" sz="1800" i="1" kern="0" dirty="0" err="1">
                <a:solidFill>
                  <a:srgbClr val="0000FF"/>
                </a:solidFill>
              </a:rPr>
              <a:t>divertor</a:t>
            </a:r>
            <a:r>
              <a:rPr lang="en-US" altLang="fr-FR" sz="1800" i="1" kern="0" dirty="0">
                <a:solidFill>
                  <a:srgbClr val="0000FF"/>
                </a:solidFill>
              </a:rPr>
              <a:t> plasma conditions in JT-60SA with tungsten wall and nitrogen injection"</a:t>
            </a:r>
            <a:r>
              <a:rPr lang="en-US" altLang="fr-FR" sz="1800" kern="0" dirty="0">
                <a:solidFill>
                  <a:srgbClr val="000000"/>
                </a:solidFill>
              </a:rPr>
              <a:t>, </a:t>
            </a:r>
            <a:r>
              <a:rPr lang="it-IT" altLang="fr-FR" sz="1800" kern="0" dirty="0">
                <a:solidFill>
                  <a:srgbClr val="000000"/>
                </a:solidFill>
              </a:rPr>
              <a:t>Nuclear Materials and Energy </a:t>
            </a:r>
            <a:r>
              <a:rPr lang="it-IT" altLang="fr-FR" sz="1800" b="1" kern="0" dirty="0">
                <a:solidFill>
                  <a:srgbClr val="000000"/>
                </a:solidFill>
              </a:rPr>
              <a:t>26</a:t>
            </a:r>
            <a:r>
              <a:rPr lang="it-IT" altLang="fr-FR" sz="1800" kern="0" dirty="0">
                <a:solidFill>
                  <a:srgbClr val="000000"/>
                </a:solidFill>
              </a:rPr>
              <a:t> (2021) 100895</a:t>
            </a:r>
            <a:r>
              <a:rPr lang="en-US" altLang="fr-FR" sz="1800" kern="0" dirty="0">
                <a:solidFill>
                  <a:srgbClr val="000000"/>
                </a:solidFill>
              </a:rPr>
              <a:t>.</a:t>
            </a:r>
          </a:p>
          <a:p>
            <a:pPr marL="0" indent="0">
              <a:spcBef>
                <a:spcPts val="600"/>
              </a:spcBef>
              <a:spcAft>
                <a:spcPts val="0"/>
              </a:spcAft>
              <a:buClr>
                <a:srgbClr val="DC0528"/>
              </a:buClr>
              <a:buSzPct val="45000"/>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endParaRPr lang="en-US" altLang="fr-FR" sz="1800" kern="0" dirty="0">
              <a:solidFill>
                <a:srgbClr val="000000"/>
              </a:solidFill>
            </a:endParaRPr>
          </a:p>
          <a:p>
            <a:pPr marL="0" indent="0">
              <a:spcBef>
                <a:spcPts val="600"/>
              </a:spcBef>
              <a:spcAft>
                <a:spcPts val="0"/>
              </a:spcAft>
              <a:buClr>
                <a:srgbClr val="DC0528"/>
              </a:buClr>
              <a:buSzPct val="45000"/>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endParaRPr lang="en-US" altLang="fr-FR" sz="1800" kern="0" dirty="0">
              <a:solidFill>
                <a:srgbClr val="000000"/>
              </a:solidFill>
            </a:endParaRPr>
          </a:p>
          <a:p>
            <a:pPr marL="0" indent="0">
              <a:spcBef>
                <a:spcPts val="600"/>
              </a:spcBef>
              <a:spcAft>
                <a:spcPts val="0"/>
              </a:spcAft>
              <a:buClr>
                <a:srgbClr val="DC0528"/>
              </a:buClr>
              <a:buSzPct val="45000"/>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r>
              <a:rPr lang="en-US" altLang="fr-FR" sz="1800" kern="0" dirty="0" smtClean="0">
                <a:solidFill>
                  <a:srgbClr val="000000"/>
                </a:solidFill>
              </a:rPr>
              <a:t>	</a:t>
            </a:r>
            <a:endParaRPr lang="en-US" altLang="fr-FR" sz="1800" i="1" kern="0" dirty="0">
              <a:solidFill>
                <a:srgbClr val="000000"/>
              </a:solidFill>
            </a:endParaRPr>
          </a:p>
        </p:txBody>
      </p:sp>
      <p:grpSp>
        <p:nvGrpSpPr>
          <p:cNvPr id="2" name="Groupe 1"/>
          <p:cNvGrpSpPr/>
          <p:nvPr/>
        </p:nvGrpSpPr>
        <p:grpSpPr>
          <a:xfrm>
            <a:off x="5053083" y="2735568"/>
            <a:ext cx="3142329" cy="3748535"/>
            <a:chOff x="166688" y="972315"/>
            <a:chExt cx="3394971" cy="3993736"/>
          </a:xfrm>
        </p:grpSpPr>
        <p:pic>
          <p:nvPicPr>
            <p:cNvPr id="4" name="Picture 187"/>
            <p:cNvPicPr>
              <a:picLocks noChangeAspect="1" noChangeArrowheads="1"/>
            </p:cNvPicPr>
            <p:nvPr/>
          </p:nvPicPr>
          <p:blipFill rotWithShape="1">
            <a:blip r:embed="rId4"/>
            <a:srcRect r="81637" b="21684"/>
            <a:stretch/>
          </p:blipFill>
          <p:spPr bwMode="auto">
            <a:xfrm>
              <a:off x="166688" y="972315"/>
              <a:ext cx="1606541" cy="396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187"/>
            <p:cNvPicPr>
              <a:picLocks noChangeAspect="1" noChangeArrowheads="1"/>
            </p:cNvPicPr>
            <p:nvPr/>
          </p:nvPicPr>
          <p:blipFill rotWithShape="1">
            <a:blip r:embed="rId4"/>
            <a:srcRect l="28353" r="51263" b="21286"/>
            <a:stretch/>
          </p:blipFill>
          <p:spPr bwMode="auto">
            <a:xfrm>
              <a:off x="1778281" y="977367"/>
              <a:ext cx="1783378" cy="398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cxnSp>
        <p:nvCxnSpPr>
          <p:cNvPr id="7" name="Connecteur droit avec flèche 6"/>
          <p:cNvCxnSpPr/>
          <p:nvPr/>
        </p:nvCxnSpPr>
        <p:spPr bwMode="auto">
          <a:xfrm flipH="1">
            <a:off x="8292891" y="5515457"/>
            <a:ext cx="722427" cy="0"/>
          </a:xfrm>
          <a:prstGeom prst="straightConnector1">
            <a:avLst/>
          </a:prstGeom>
          <a:solidFill>
            <a:schemeClr val="accent1"/>
          </a:solidFill>
          <a:ln w="539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necteur droit avec flèche 8"/>
          <p:cNvCxnSpPr/>
          <p:nvPr/>
        </p:nvCxnSpPr>
        <p:spPr bwMode="auto">
          <a:xfrm flipH="1">
            <a:off x="8292891" y="6095866"/>
            <a:ext cx="722427" cy="0"/>
          </a:xfrm>
          <a:prstGeom prst="straightConnector1">
            <a:avLst/>
          </a:prstGeom>
          <a:solidFill>
            <a:schemeClr val="accent1"/>
          </a:solidFill>
          <a:ln w="539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Espace réservé du pied de page 12"/>
          <p:cNvSpPr>
            <a:spLocks noGrp="1"/>
          </p:cNvSpPr>
          <p:nvPr>
            <p:ph type="ftr" sz="quarter" idx="11"/>
          </p:nvPr>
        </p:nvSpPr>
        <p:spPr/>
        <p:txBody>
          <a:bodyPr/>
          <a:lstStyle/>
          <a:p>
            <a:r>
              <a:rPr lang="en-GB" smtClean="0">
                <a:solidFill>
                  <a:prstClr val="white"/>
                </a:solidFill>
              </a:rPr>
              <a:t>G Falchetto JT60SA W Transition Meeting  19/07/2024</a:t>
            </a:r>
            <a:endParaRPr lang="en-GB" dirty="0">
              <a:solidFill>
                <a:prstClr val="white"/>
              </a:solidFill>
            </a:endParaRPr>
          </a:p>
        </p:txBody>
      </p:sp>
      <p:sp>
        <p:nvSpPr>
          <p:cNvPr id="14" name="Espace réservé du numéro de diapositive 13"/>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Tree>
    <p:extLst>
      <p:ext uri="{BB962C8B-B14F-4D97-AF65-F5344CB8AC3E}">
        <p14:creationId xmlns:p14="http://schemas.microsoft.com/office/powerpoint/2010/main" val="2920719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p:cNvSpPr>
          <p:nvPr>
            <p:ph type="title"/>
          </p:nvPr>
        </p:nvSpPr>
        <p:spPr/>
        <p:txBody>
          <a:bodyPr/>
          <a:lstStyle/>
          <a:p>
            <a:pPr eaLnBrk="1" hangingPunct="1"/>
            <a:r>
              <a:rPr lang="en-GB" altLang="fr-FR" smtClean="0"/>
              <a:t>Modelling with COREDIV : W-PFC</a:t>
            </a:r>
            <a:endParaRPr lang="fr-FR" altLang="fr-FR" smtClean="0"/>
          </a:p>
        </p:txBody>
      </p:sp>
      <p:sp>
        <p:nvSpPr>
          <p:cNvPr id="9" name="Rectangle 2"/>
          <p:cNvSpPr txBox="1">
            <a:spLocks noChangeArrowheads="1"/>
          </p:cNvSpPr>
          <p:nvPr/>
        </p:nvSpPr>
        <p:spPr>
          <a:xfrm>
            <a:off x="825624" y="669161"/>
            <a:ext cx="9130627" cy="679991"/>
          </a:xfrm>
          <a:prstGeom prst="rect">
            <a:avLst/>
          </a:prstGeom>
        </p:spPr>
        <p:txBody>
          <a:bodyPr/>
          <a:lstStyle>
            <a:lvl1pPr marL="923925" indent="-923925" algn="l" rtl="0" eaLnBrk="0" fontAlgn="base" hangingPunct="0">
              <a:spcBef>
                <a:spcPct val="0"/>
              </a:spcBef>
              <a:spcAft>
                <a:spcPts val="400"/>
              </a:spcAft>
              <a:buFont typeface="Arial" pitchFamily="34" charset="0"/>
              <a:defRPr sz="2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2"/>
              </a:buBlip>
              <a:defRPr sz="1600">
                <a:solidFill>
                  <a:srgbClr val="666666"/>
                </a:solidFill>
                <a:latin typeface="+mn-lt"/>
              </a:defRPr>
            </a:lvl2pPr>
            <a:lvl3pPr marL="361950" indent="552450" algn="l" rtl="0" eaLnBrk="0" fontAlgn="base" hangingPunct="0">
              <a:lnSpc>
                <a:spcPts val="2000"/>
              </a:lnSpc>
              <a:spcBef>
                <a:spcPct val="0"/>
              </a:spcBef>
              <a:spcAft>
                <a:spcPct val="0"/>
              </a:spcAft>
              <a:buSzPct val="36000"/>
              <a:buFont typeface="Arial" pitchFamily="34" charset="0"/>
              <a:defRPr sz="1600">
                <a:solidFill>
                  <a:srgbClr val="666666"/>
                </a:solidFill>
                <a:latin typeface="+mn-lt"/>
              </a:defRPr>
            </a:lvl3pPr>
            <a:lvl4pPr marL="1009650" indent="-238125" algn="l" rtl="0" eaLnBrk="0" fontAlgn="base" hangingPunct="0">
              <a:lnSpc>
                <a:spcPts val="2000"/>
              </a:lnSpc>
              <a:spcBef>
                <a:spcPct val="0"/>
              </a:spcBef>
              <a:spcAft>
                <a:spcPct val="0"/>
              </a:spcAft>
              <a:buClr>
                <a:srgbClr val="666666"/>
              </a:buClr>
              <a:buSzPct val="36000"/>
              <a:buBlip>
                <a:blip r:embed="rId3"/>
              </a:buBlip>
              <a:defRPr sz="1600">
                <a:solidFill>
                  <a:srgbClr val="666666"/>
                </a:solidFill>
                <a:latin typeface="+mn-lt"/>
              </a:defRPr>
            </a:lvl4pPr>
            <a:lvl5pPr marL="1133475" indent="-114300" algn="l" rtl="0" eaLnBrk="0" fontAlgn="base" hangingPunct="0">
              <a:lnSpc>
                <a:spcPts val="2000"/>
              </a:lnSpc>
              <a:spcBef>
                <a:spcPct val="0"/>
              </a:spcBef>
              <a:spcAft>
                <a:spcPct val="0"/>
              </a:spcAft>
              <a:buClr>
                <a:srgbClr val="666666"/>
              </a:buClr>
              <a:buFont typeface="Arial" pitchFamily="34" charset="0"/>
              <a:buChar char="-"/>
              <a:defRPr sz="1600">
                <a:solidFill>
                  <a:srgbClr val="666666"/>
                </a:solidFill>
                <a:latin typeface="+mn-lt"/>
              </a:defRPr>
            </a:lvl5pPr>
            <a:lvl6pPr marL="15906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6pPr>
            <a:lvl7pPr marL="20478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7pPr>
            <a:lvl8pPr marL="25050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8pPr>
            <a:lvl9pPr marL="29622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9pPr>
          </a:lstStyle>
          <a:p>
            <a:pPr marL="180975" indent="-180975">
              <a:spcBef>
                <a:spcPts val="600"/>
              </a:spcBef>
              <a:spcAft>
                <a:spcPts val="0"/>
              </a:spcAft>
              <a:buClr>
                <a:srgbClr val="DC0528"/>
              </a:buClr>
              <a:buSzPct val="45000"/>
              <a:buFont typeface="Wingdings" pitchFamily="2" charset="2"/>
              <a:buChar char=""/>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r>
              <a:rPr lang="en-US" altLang="fr-FR" sz="1800" u="sng" kern="0" dirty="0">
                <a:solidFill>
                  <a:srgbClr val="000000"/>
                </a:solidFill>
              </a:rPr>
              <a:t>K. Gałązka et al.</a:t>
            </a:r>
            <a:r>
              <a:rPr lang="en-US" altLang="fr-FR" sz="1800" kern="0" dirty="0">
                <a:solidFill>
                  <a:srgbClr val="000000"/>
                </a:solidFill>
              </a:rPr>
              <a:t>, </a:t>
            </a:r>
            <a:r>
              <a:rPr lang="en-US" altLang="fr-FR" sz="1800" i="1" kern="0" dirty="0">
                <a:solidFill>
                  <a:srgbClr val="0000FF"/>
                </a:solidFill>
              </a:rPr>
              <a:t>"Numerical analyses of JT-60SA with tungsten </a:t>
            </a:r>
            <a:r>
              <a:rPr lang="en-US" altLang="fr-FR" sz="1800" i="1" kern="0" dirty="0" err="1">
                <a:solidFill>
                  <a:srgbClr val="0000FF"/>
                </a:solidFill>
              </a:rPr>
              <a:t>divertor</a:t>
            </a:r>
            <a:r>
              <a:rPr lang="en-US" altLang="fr-FR" sz="1800" i="1" kern="0" dirty="0">
                <a:solidFill>
                  <a:srgbClr val="0000FF"/>
                </a:solidFill>
              </a:rPr>
              <a:t> by COREDIV code"</a:t>
            </a:r>
            <a:r>
              <a:rPr lang="en-US" altLang="fr-FR" sz="1800" kern="0" dirty="0">
                <a:solidFill>
                  <a:schemeClr val="tx1"/>
                </a:solidFill>
              </a:rPr>
              <a:t>, </a:t>
            </a:r>
            <a:r>
              <a:rPr lang="it-IT" altLang="fr-FR" sz="1800" kern="0" dirty="0">
                <a:solidFill>
                  <a:srgbClr val="000000"/>
                </a:solidFill>
              </a:rPr>
              <a:t>Plasma Phys. Contr. Fusion </a:t>
            </a:r>
            <a:r>
              <a:rPr lang="it-IT" altLang="fr-FR" sz="1800" b="1" kern="0" dirty="0">
                <a:solidFill>
                  <a:srgbClr val="000000"/>
                </a:solidFill>
              </a:rPr>
              <a:t>59</a:t>
            </a:r>
            <a:r>
              <a:rPr lang="it-IT" altLang="fr-FR" sz="1800" kern="0" dirty="0">
                <a:solidFill>
                  <a:srgbClr val="000000"/>
                </a:solidFill>
              </a:rPr>
              <a:t> (2017) 045011.</a:t>
            </a:r>
          </a:p>
          <a:p>
            <a:pPr marL="0" indent="0">
              <a:spcBef>
                <a:spcPts val="600"/>
              </a:spcBef>
              <a:spcAft>
                <a:spcPts val="0"/>
              </a:spcAft>
              <a:buClr>
                <a:srgbClr val="DC0528"/>
              </a:buClr>
              <a:buSzPct val="45000"/>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endParaRPr lang="en-US" altLang="fr-FR" sz="1800" kern="0" dirty="0">
              <a:solidFill>
                <a:srgbClr val="000000"/>
              </a:solidFill>
              <a:latin typeface="Arial" pitchFamily="34" charset="0"/>
            </a:endParaRPr>
          </a:p>
          <a:p>
            <a:pPr marL="0" indent="0">
              <a:spcBef>
                <a:spcPts val="600"/>
              </a:spcBef>
              <a:spcAft>
                <a:spcPts val="0"/>
              </a:spcAft>
              <a:buClr>
                <a:srgbClr val="DC0528"/>
              </a:buClr>
              <a:buSzPct val="45000"/>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endParaRPr lang="en-US" altLang="fr-FR" sz="1800" kern="0" dirty="0">
              <a:solidFill>
                <a:srgbClr val="000000"/>
              </a:solidFill>
            </a:endParaRPr>
          </a:p>
          <a:p>
            <a:pPr marL="0" indent="0">
              <a:spcBef>
                <a:spcPts val="600"/>
              </a:spcBef>
              <a:spcAft>
                <a:spcPts val="0"/>
              </a:spcAft>
              <a:buClr>
                <a:srgbClr val="DC0528"/>
              </a:buClr>
              <a:buSzPct val="45000"/>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r>
              <a:rPr lang="en-US" altLang="fr-FR" sz="1800" kern="0" dirty="0">
                <a:solidFill>
                  <a:srgbClr val="000000"/>
                </a:solidFill>
              </a:rPr>
              <a:t>	</a:t>
            </a:r>
            <a:endParaRPr lang="en-US" altLang="fr-FR" sz="1800" i="1" kern="0" dirty="0">
              <a:solidFill>
                <a:srgbClr val="000000"/>
              </a:solidFill>
            </a:endParaRPr>
          </a:p>
        </p:txBody>
      </p:sp>
      <p:pic>
        <p:nvPicPr>
          <p:cNvPr id="3" name="Image 2"/>
          <p:cNvPicPr>
            <a:picLocks noChangeAspect="1"/>
          </p:cNvPicPr>
          <p:nvPr/>
        </p:nvPicPr>
        <p:blipFill>
          <a:blip r:embed="rId4"/>
          <a:stretch>
            <a:fillRect/>
          </a:stretch>
        </p:blipFill>
        <p:spPr>
          <a:xfrm>
            <a:off x="1356105" y="1425528"/>
            <a:ext cx="3905145" cy="2119358"/>
          </a:xfrm>
          <a:prstGeom prst="rect">
            <a:avLst/>
          </a:prstGeom>
        </p:spPr>
      </p:pic>
      <p:pic>
        <p:nvPicPr>
          <p:cNvPr id="10" name="Image 9"/>
          <p:cNvPicPr>
            <a:picLocks noChangeAspect="1"/>
          </p:cNvPicPr>
          <p:nvPr/>
        </p:nvPicPr>
        <p:blipFill>
          <a:blip r:embed="rId5"/>
          <a:stretch>
            <a:fillRect/>
          </a:stretch>
        </p:blipFill>
        <p:spPr>
          <a:xfrm>
            <a:off x="5738659" y="1444854"/>
            <a:ext cx="1656406" cy="1061519"/>
          </a:xfrm>
          <a:prstGeom prst="rect">
            <a:avLst/>
          </a:prstGeom>
        </p:spPr>
      </p:pic>
      <p:pic>
        <p:nvPicPr>
          <p:cNvPr id="11" name="Image 10"/>
          <p:cNvPicPr>
            <a:picLocks noChangeAspect="1"/>
          </p:cNvPicPr>
          <p:nvPr/>
        </p:nvPicPr>
        <p:blipFill rotWithShape="1">
          <a:blip r:embed="rId6"/>
          <a:srcRect l="42083"/>
          <a:stretch/>
        </p:blipFill>
        <p:spPr>
          <a:xfrm>
            <a:off x="5534518" y="3446124"/>
            <a:ext cx="3089973" cy="2745653"/>
          </a:xfrm>
          <a:prstGeom prst="rect">
            <a:avLst/>
          </a:prstGeom>
        </p:spPr>
      </p:pic>
      <p:pic>
        <p:nvPicPr>
          <p:cNvPr id="12" name="Image 11"/>
          <p:cNvPicPr>
            <a:picLocks noChangeAspect="1"/>
          </p:cNvPicPr>
          <p:nvPr/>
        </p:nvPicPr>
        <p:blipFill>
          <a:blip r:embed="rId7"/>
          <a:stretch>
            <a:fillRect/>
          </a:stretch>
        </p:blipFill>
        <p:spPr>
          <a:xfrm>
            <a:off x="8897759" y="1268770"/>
            <a:ext cx="2627913" cy="5163243"/>
          </a:xfrm>
          <a:prstGeom prst="rect">
            <a:avLst/>
          </a:prstGeom>
        </p:spPr>
      </p:pic>
      <p:sp>
        <p:nvSpPr>
          <p:cNvPr id="13" name="ZoneTexte 12"/>
          <p:cNvSpPr txBox="1"/>
          <p:nvPr/>
        </p:nvSpPr>
        <p:spPr>
          <a:xfrm>
            <a:off x="825624" y="3664788"/>
            <a:ext cx="4303975" cy="2308324"/>
          </a:xfrm>
          <a:prstGeom prst="rect">
            <a:avLst/>
          </a:prstGeom>
          <a:noFill/>
        </p:spPr>
        <p:txBody>
          <a:bodyPr wrap="square" rtlCol="0">
            <a:spAutoFit/>
          </a:bodyPr>
          <a:lstStyle/>
          <a:p>
            <a:r>
              <a:rPr lang="fr-FR" b="1" dirty="0"/>
              <a:t>Main conclusions:</a:t>
            </a:r>
          </a:p>
          <a:p>
            <a:r>
              <a:rPr lang="fr-FR" u="sng" dirty="0"/>
              <a:t>Scenario #2</a:t>
            </a:r>
            <a:r>
              <a:rPr lang="fr-FR" dirty="0"/>
              <a:t>: </a:t>
            </a:r>
            <a:r>
              <a:rPr lang="fr-FR" dirty="0" err="1"/>
              <a:t>strong</a:t>
            </a:r>
            <a:r>
              <a:rPr lang="fr-FR" dirty="0"/>
              <a:t> </a:t>
            </a:r>
            <a:r>
              <a:rPr lang="fr-FR" dirty="0" err="1"/>
              <a:t>seeding</a:t>
            </a:r>
            <a:r>
              <a:rPr lang="fr-FR" dirty="0"/>
              <a:t>, </a:t>
            </a:r>
            <a:r>
              <a:rPr lang="fr-FR" dirty="0" err="1" smtClean="0"/>
              <a:t>possibly</a:t>
            </a:r>
            <a:r>
              <a:rPr lang="fr-FR" dirty="0" smtClean="0"/>
              <a:t> </a:t>
            </a:r>
            <a:r>
              <a:rPr lang="fr-FR" dirty="0"/>
              <a:t>by Kr, </a:t>
            </a:r>
            <a:endParaRPr lang="fr-FR" dirty="0" smtClean="0"/>
          </a:p>
          <a:p>
            <a:r>
              <a:rPr lang="fr-FR" dirty="0" err="1" smtClean="0"/>
              <a:t>mandatory</a:t>
            </a:r>
            <a:r>
              <a:rPr lang="fr-FR" dirty="0" smtClean="0"/>
              <a:t> </a:t>
            </a:r>
            <a:r>
              <a:rPr lang="fr-FR" dirty="0" smtClean="0">
                <a:sym typeface="Wingdings" panose="05000000000000000000" pitchFamily="2" charset="2"/>
              </a:rPr>
              <a:t></a:t>
            </a:r>
            <a:r>
              <a:rPr lang="fr-FR" dirty="0" err="1" smtClean="0">
                <a:sym typeface="Wingdings" panose="05000000000000000000" pitchFamily="2" charset="2"/>
              </a:rPr>
              <a:t>however</a:t>
            </a:r>
            <a:r>
              <a:rPr lang="fr-FR" dirty="0" smtClean="0">
                <a:sym typeface="Wingdings" panose="05000000000000000000" pitchFamily="2" charset="2"/>
              </a:rPr>
              <a:t> </a:t>
            </a:r>
            <a:r>
              <a:rPr lang="fr-FR" dirty="0" err="1">
                <a:sym typeface="Wingdings" panose="05000000000000000000" pitchFamily="2" charset="2"/>
              </a:rPr>
              <a:t>with</a:t>
            </a:r>
            <a:r>
              <a:rPr lang="fr-FR" dirty="0">
                <a:sym typeface="Wingdings" panose="05000000000000000000" pitchFamily="2" charset="2"/>
              </a:rPr>
              <a:t> high </a:t>
            </a:r>
            <a:r>
              <a:rPr lang="fr-FR" dirty="0" err="1">
                <a:sym typeface="Wingdings" panose="05000000000000000000" pitchFamily="2" charset="2"/>
              </a:rPr>
              <a:t>Z</a:t>
            </a:r>
            <a:r>
              <a:rPr lang="fr-FR" baseline="-25000" dirty="0" err="1">
                <a:sym typeface="Wingdings" panose="05000000000000000000" pitchFamily="2" charset="2"/>
              </a:rPr>
              <a:t>eff</a:t>
            </a:r>
            <a:r>
              <a:rPr lang="fr-FR" baseline="-25000" dirty="0">
                <a:sym typeface="Wingdings" panose="05000000000000000000" pitchFamily="2" charset="2"/>
              </a:rPr>
              <a:t> </a:t>
            </a:r>
            <a:endParaRPr lang="fr-FR" baseline="-25000" dirty="0" smtClean="0">
              <a:sym typeface="Wingdings" panose="05000000000000000000" pitchFamily="2" charset="2"/>
            </a:endParaRPr>
          </a:p>
          <a:p>
            <a:r>
              <a:rPr lang="fr-FR" dirty="0" smtClean="0">
                <a:sym typeface="Wingdings" panose="05000000000000000000" pitchFamily="2" charset="2"/>
              </a:rPr>
              <a:t> </a:t>
            </a:r>
            <a:r>
              <a:rPr lang="fr-FR" dirty="0" err="1" smtClean="0">
                <a:sym typeface="Wingdings" panose="05000000000000000000" pitchFamily="2" charset="2"/>
              </a:rPr>
              <a:t>very</a:t>
            </a:r>
            <a:r>
              <a:rPr lang="fr-FR" dirty="0" smtClean="0">
                <a:sym typeface="Wingdings" panose="05000000000000000000" pitchFamily="2" charset="2"/>
              </a:rPr>
              <a:t> </a:t>
            </a:r>
            <a:r>
              <a:rPr lang="fr-FR" dirty="0" err="1" smtClean="0">
                <a:sym typeface="Wingdings" panose="05000000000000000000" pitchFamily="2" charset="2"/>
              </a:rPr>
              <a:t>narrow</a:t>
            </a:r>
            <a:r>
              <a:rPr lang="fr-FR" dirty="0" smtClean="0">
                <a:sym typeface="Wingdings" panose="05000000000000000000" pitchFamily="2" charset="2"/>
              </a:rPr>
              <a:t> </a:t>
            </a:r>
            <a:r>
              <a:rPr lang="fr-FR" dirty="0" err="1">
                <a:sym typeface="Wingdings" panose="05000000000000000000" pitchFamily="2" charset="2"/>
              </a:rPr>
              <a:t>operation</a:t>
            </a:r>
            <a:r>
              <a:rPr lang="fr-FR" dirty="0">
                <a:sym typeface="Wingdings" panose="05000000000000000000" pitchFamily="2" charset="2"/>
              </a:rPr>
              <a:t> </a:t>
            </a:r>
            <a:r>
              <a:rPr lang="fr-FR" dirty="0" err="1">
                <a:sym typeface="Wingdings" panose="05000000000000000000" pitchFamily="2" charset="2"/>
              </a:rPr>
              <a:t>window</a:t>
            </a:r>
            <a:endParaRPr lang="fr-FR" dirty="0">
              <a:sym typeface="Wingdings" panose="05000000000000000000" pitchFamily="2" charset="2"/>
            </a:endParaRPr>
          </a:p>
          <a:p>
            <a:endParaRPr lang="fr-FR" dirty="0">
              <a:sym typeface="Wingdings" panose="05000000000000000000" pitchFamily="2" charset="2"/>
            </a:endParaRPr>
          </a:p>
          <a:p>
            <a:r>
              <a:rPr lang="fr-FR" u="sng" dirty="0"/>
              <a:t>Scenario #3</a:t>
            </a:r>
            <a:r>
              <a:rPr lang="fr-FR" dirty="0"/>
              <a:t>: </a:t>
            </a:r>
            <a:r>
              <a:rPr lang="fr-FR" dirty="0" err="1"/>
              <a:t>comfortable</a:t>
            </a:r>
            <a:r>
              <a:rPr lang="fr-FR" dirty="0"/>
              <a:t> </a:t>
            </a:r>
            <a:r>
              <a:rPr lang="fr-FR" dirty="0" err="1"/>
              <a:t>operation</a:t>
            </a:r>
            <a:r>
              <a:rPr lang="fr-FR" dirty="0"/>
              <a:t> </a:t>
            </a:r>
            <a:r>
              <a:rPr lang="fr-FR" dirty="0" err="1"/>
              <a:t>window</a:t>
            </a:r>
            <a:r>
              <a:rPr lang="fr-FR" dirty="0"/>
              <a:t>, </a:t>
            </a:r>
            <a:r>
              <a:rPr lang="fr-FR" dirty="0" err="1"/>
              <a:t>similar</a:t>
            </a:r>
            <a:r>
              <a:rPr lang="fr-FR" dirty="0"/>
              <a:t> to the C-PFC case, </a:t>
            </a:r>
            <a:r>
              <a:rPr lang="fr-FR" dirty="0" err="1"/>
              <a:t>moderate</a:t>
            </a:r>
            <a:r>
              <a:rPr lang="fr-FR" dirty="0"/>
              <a:t> Ne </a:t>
            </a:r>
            <a:r>
              <a:rPr lang="fr-FR" dirty="0" err="1"/>
              <a:t>seeding</a:t>
            </a:r>
            <a:endParaRPr lang="en-GB" baseline="-25000" dirty="0"/>
          </a:p>
        </p:txBody>
      </p:sp>
      <p:sp>
        <p:nvSpPr>
          <p:cNvPr id="5" name="Espace réservé du pied de page 4"/>
          <p:cNvSpPr>
            <a:spLocks noGrp="1"/>
          </p:cNvSpPr>
          <p:nvPr>
            <p:ph type="ftr" sz="quarter" idx="11"/>
          </p:nvPr>
        </p:nvSpPr>
        <p:spPr/>
        <p:txBody>
          <a:bodyPr/>
          <a:lstStyle/>
          <a:p>
            <a:r>
              <a:rPr lang="en-GB" smtClean="0">
                <a:solidFill>
                  <a:prstClr val="white"/>
                </a:solidFill>
              </a:rPr>
              <a:t>G Falchetto JT60SA W Transition Meeting  19/07/2024</a:t>
            </a:r>
            <a:endParaRPr lang="en-GB" dirty="0">
              <a:solidFill>
                <a:prstClr val="white"/>
              </a:solidFill>
            </a:endParaRPr>
          </a:p>
        </p:txBody>
      </p:sp>
      <p:sp>
        <p:nvSpPr>
          <p:cNvPr id="6" name="Espace réservé du numéro de diapositive 5"/>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Tree>
    <p:extLst>
      <p:ext uri="{BB962C8B-B14F-4D97-AF65-F5344CB8AC3E}">
        <p14:creationId xmlns:p14="http://schemas.microsoft.com/office/powerpoint/2010/main" val="3326907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p:cNvSpPr>
          <p:nvPr>
            <p:ph type="title"/>
          </p:nvPr>
        </p:nvSpPr>
        <p:spPr/>
        <p:txBody>
          <a:bodyPr/>
          <a:lstStyle/>
          <a:p>
            <a:pPr eaLnBrk="1" hangingPunct="1"/>
            <a:r>
              <a:rPr lang="en-GB" altLang="fr-FR" smtClean="0"/>
              <a:t>Modelling with COREDIV : C/W comparison</a:t>
            </a:r>
            <a:endParaRPr lang="fr-FR" altLang="fr-FR" smtClean="0"/>
          </a:p>
        </p:txBody>
      </p:sp>
      <p:sp>
        <p:nvSpPr>
          <p:cNvPr id="14" name="Rectangle 2"/>
          <p:cNvSpPr txBox="1">
            <a:spLocks noChangeArrowheads="1"/>
          </p:cNvSpPr>
          <p:nvPr/>
        </p:nvSpPr>
        <p:spPr>
          <a:xfrm>
            <a:off x="825624" y="666421"/>
            <a:ext cx="9703121" cy="624420"/>
          </a:xfrm>
          <a:prstGeom prst="rect">
            <a:avLst/>
          </a:prstGeom>
        </p:spPr>
        <p:txBody>
          <a:bodyPr/>
          <a:lstStyle>
            <a:lvl1pPr marL="923925" indent="-923925" algn="l" rtl="0" eaLnBrk="0" fontAlgn="base" hangingPunct="0">
              <a:spcBef>
                <a:spcPct val="0"/>
              </a:spcBef>
              <a:spcAft>
                <a:spcPts val="400"/>
              </a:spcAft>
              <a:buFont typeface="Arial" pitchFamily="34" charset="0"/>
              <a:defRPr sz="2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2"/>
              </a:buBlip>
              <a:defRPr sz="1600">
                <a:solidFill>
                  <a:srgbClr val="666666"/>
                </a:solidFill>
                <a:latin typeface="+mn-lt"/>
              </a:defRPr>
            </a:lvl2pPr>
            <a:lvl3pPr marL="361950" indent="552450" algn="l" rtl="0" eaLnBrk="0" fontAlgn="base" hangingPunct="0">
              <a:lnSpc>
                <a:spcPts val="2000"/>
              </a:lnSpc>
              <a:spcBef>
                <a:spcPct val="0"/>
              </a:spcBef>
              <a:spcAft>
                <a:spcPct val="0"/>
              </a:spcAft>
              <a:buSzPct val="36000"/>
              <a:buFont typeface="Arial" pitchFamily="34" charset="0"/>
              <a:defRPr sz="1600">
                <a:solidFill>
                  <a:srgbClr val="666666"/>
                </a:solidFill>
                <a:latin typeface="+mn-lt"/>
              </a:defRPr>
            </a:lvl3pPr>
            <a:lvl4pPr marL="1009650" indent="-238125" algn="l" rtl="0" eaLnBrk="0" fontAlgn="base" hangingPunct="0">
              <a:lnSpc>
                <a:spcPts val="2000"/>
              </a:lnSpc>
              <a:spcBef>
                <a:spcPct val="0"/>
              </a:spcBef>
              <a:spcAft>
                <a:spcPct val="0"/>
              </a:spcAft>
              <a:buClr>
                <a:srgbClr val="666666"/>
              </a:buClr>
              <a:buSzPct val="36000"/>
              <a:buBlip>
                <a:blip r:embed="rId3"/>
              </a:buBlip>
              <a:defRPr sz="1600">
                <a:solidFill>
                  <a:srgbClr val="666666"/>
                </a:solidFill>
                <a:latin typeface="+mn-lt"/>
              </a:defRPr>
            </a:lvl4pPr>
            <a:lvl5pPr marL="1133475" indent="-114300" algn="l" rtl="0" eaLnBrk="0" fontAlgn="base" hangingPunct="0">
              <a:lnSpc>
                <a:spcPts val="2000"/>
              </a:lnSpc>
              <a:spcBef>
                <a:spcPct val="0"/>
              </a:spcBef>
              <a:spcAft>
                <a:spcPct val="0"/>
              </a:spcAft>
              <a:buClr>
                <a:srgbClr val="666666"/>
              </a:buClr>
              <a:buFont typeface="Arial" pitchFamily="34" charset="0"/>
              <a:buChar char="-"/>
              <a:defRPr sz="1600">
                <a:solidFill>
                  <a:srgbClr val="666666"/>
                </a:solidFill>
                <a:latin typeface="+mn-lt"/>
              </a:defRPr>
            </a:lvl5pPr>
            <a:lvl6pPr marL="15906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6pPr>
            <a:lvl7pPr marL="20478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7pPr>
            <a:lvl8pPr marL="25050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8pPr>
            <a:lvl9pPr marL="29622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9pPr>
          </a:lstStyle>
          <a:p>
            <a:pPr marL="180975" indent="-180975">
              <a:spcBef>
                <a:spcPts val="600"/>
              </a:spcBef>
              <a:spcAft>
                <a:spcPts val="0"/>
              </a:spcAft>
              <a:buClr>
                <a:srgbClr val="DC0528"/>
              </a:buClr>
              <a:buSzPct val="45000"/>
              <a:buFont typeface="Wingdings" pitchFamily="2" charset="2"/>
              <a:buChar char=""/>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r>
              <a:rPr lang="en-US" altLang="fr-FR" sz="1600" u="sng" kern="0" dirty="0">
                <a:solidFill>
                  <a:srgbClr val="000000"/>
                </a:solidFill>
                <a:latin typeface="Arial" pitchFamily="34" charset="0"/>
              </a:rPr>
              <a:t>R. </a:t>
            </a:r>
            <a:r>
              <a:rPr lang="en-US" altLang="fr-FR" sz="1600" u="sng" kern="0" dirty="0" err="1">
                <a:solidFill>
                  <a:srgbClr val="000000"/>
                </a:solidFill>
                <a:latin typeface="Arial" pitchFamily="34" charset="0"/>
              </a:rPr>
              <a:t>Zagórski</a:t>
            </a:r>
            <a:r>
              <a:rPr lang="en-US" altLang="fr-FR" sz="1600" u="sng" kern="0" dirty="0">
                <a:solidFill>
                  <a:srgbClr val="000000"/>
                </a:solidFill>
                <a:latin typeface="Arial" pitchFamily="34" charset="0"/>
              </a:rPr>
              <a:t> et al.</a:t>
            </a:r>
            <a:r>
              <a:rPr lang="en-US" altLang="fr-FR" sz="1600" kern="0" dirty="0">
                <a:solidFill>
                  <a:srgbClr val="000000"/>
                </a:solidFill>
                <a:latin typeface="Arial" pitchFamily="34" charset="0"/>
              </a:rPr>
              <a:t>, </a:t>
            </a:r>
            <a:r>
              <a:rPr lang="en-US" altLang="fr-FR" sz="1600" i="1" kern="0" dirty="0">
                <a:solidFill>
                  <a:srgbClr val="0000FF"/>
                </a:solidFill>
                <a:latin typeface="Arial" pitchFamily="34" charset="0"/>
              </a:rPr>
              <a:t>"Numerical analyses of baseline JT-60SA design concepts with the COREDIV code"</a:t>
            </a:r>
            <a:r>
              <a:rPr lang="en-US" altLang="fr-FR" sz="1600" kern="0" dirty="0">
                <a:solidFill>
                  <a:srgbClr val="000000"/>
                </a:solidFill>
                <a:latin typeface="Arial" pitchFamily="34" charset="0"/>
              </a:rPr>
              <a:t>, </a:t>
            </a:r>
            <a:r>
              <a:rPr lang="it-IT" altLang="fr-FR" sz="1600" kern="0" dirty="0">
                <a:solidFill>
                  <a:srgbClr val="000000"/>
                </a:solidFill>
                <a:latin typeface="Arial" pitchFamily="34" charset="0"/>
              </a:rPr>
              <a:t>Nucl. Fusion </a:t>
            </a:r>
            <a:r>
              <a:rPr lang="it-IT" altLang="fr-FR" sz="1600" b="1" kern="0" dirty="0">
                <a:solidFill>
                  <a:srgbClr val="000000"/>
                </a:solidFill>
                <a:latin typeface="Arial" pitchFamily="34" charset="0"/>
              </a:rPr>
              <a:t>57</a:t>
            </a:r>
            <a:r>
              <a:rPr lang="it-IT" altLang="fr-FR" sz="1600" kern="0" dirty="0">
                <a:solidFill>
                  <a:srgbClr val="000000"/>
                </a:solidFill>
                <a:latin typeface="Arial" pitchFamily="34" charset="0"/>
              </a:rPr>
              <a:t> (2017) 066035</a:t>
            </a:r>
            <a:r>
              <a:rPr lang="en-US" altLang="fr-FR" sz="1600" kern="0" dirty="0">
                <a:solidFill>
                  <a:srgbClr val="000000"/>
                </a:solidFill>
                <a:latin typeface="Arial" pitchFamily="34" charset="0"/>
              </a:rPr>
              <a:t>.</a:t>
            </a:r>
          </a:p>
          <a:p>
            <a:pPr marL="0" indent="0">
              <a:spcBef>
                <a:spcPts val="600"/>
              </a:spcBef>
              <a:spcAft>
                <a:spcPts val="0"/>
              </a:spcAft>
              <a:buClr>
                <a:srgbClr val="DC0528"/>
              </a:buClr>
              <a:buSzPct val="45000"/>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endParaRPr lang="en-US" altLang="fr-FR" sz="1600" kern="0" dirty="0">
              <a:solidFill>
                <a:srgbClr val="000000"/>
              </a:solidFill>
              <a:latin typeface="Arial" pitchFamily="34" charset="0"/>
            </a:endParaRPr>
          </a:p>
          <a:p>
            <a:pPr marL="0" indent="0">
              <a:spcBef>
                <a:spcPts val="600"/>
              </a:spcBef>
              <a:spcAft>
                <a:spcPts val="0"/>
              </a:spcAft>
              <a:buClr>
                <a:srgbClr val="DC0528"/>
              </a:buClr>
              <a:buSzPct val="45000"/>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endParaRPr lang="en-US" altLang="fr-FR" sz="1600" kern="0" dirty="0">
              <a:solidFill>
                <a:srgbClr val="000000"/>
              </a:solidFill>
            </a:endParaRPr>
          </a:p>
          <a:p>
            <a:pPr marL="0" indent="0">
              <a:spcBef>
                <a:spcPts val="600"/>
              </a:spcBef>
              <a:spcAft>
                <a:spcPts val="0"/>
              </a:spcAft>
              <a:buClr>
                <a:srgbClr val="DC0528"/>
              </a:buClr>
              <a:buSzPct val="45000"/>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r>
              <a:rPr lang="en-US" altLang="fr-FR" sz="1600" kern="0" dirty="0">
                <a:solidFill>
                  <a:srgbClr val="000000"/>
                </a:solidFill>
              </a:rPr>
              <a:t>	</a:t>
            </a:r>
            <a:endParaRPr lang="en-US" altLang="fr-FR" sz="1600" i="1" kern="0" dirty="0">
              <a:solidFill>
                <a:srgbClr val="000000"/>
              </a:solidFill>
            </a:endParaRPr>
          </a:p>
        </p:txBody>
      </p:sp>
      <p:pic>
        <p:nvPicPr>
          <p:cNvPr id="2" name="Image 1"/>
          <p:cNvPicPr>
            <a:picLocks noChangeAspect="1"/>
          </p:cNvPicPr>
          <p:nvPr/>
        </p:nvPicPr>
        <p:blipFill rotWithShape="1">
          <a:blip r:embed="rId4"/>
          <a:srcRect l="-1" r="65985"/>
          <a:stretch/>
        </p:blipFill>
        <p:spPr>
          <a:xfrm>
            <a:off x="9526909" y="4421855"/>
            <a:ext cx="2665091" cy="1831282"/>
          </a:xfrm>
          <a:prstGeom prst="rect">
            <a:avLst/>
          </a:prstGeom>
        </p:spPr>
      </p:pic>
      <p:pic>
        <p:nvPicPr>
          <p:cNvPr id="4" name="Image 3"/>
          <p:cNvPicPr>
            <a:picLocks noChangeAspect="1"/>
          </p:cNvPicPr>
          <p:nvPr/>
        </p:nvPicPr>
        <p:blipFill>
          <a:blip r:embed="rId5"/>
          <a:stretch>
            <a:fillRect/>
          </a:stretch>
        </p:blipFill>
        <p:spPr>
          <a:xfrm>
            <a:off x="6232411" y="1090709"/>
            <a:ext cx="5951028" cy="2940602"/>
          </a:xfrm>
          <a:prstGeom prst="rect">
            <a:avLst/>
          </a:prstGeom>
        </p:spPr>
      </p:pic>
      <p:pic>
        <p:nvPicPr>
          <p:cNvPr id="15" name="Image 14"/>
          <p:cNvPicPr>
            <a:picLocks noChangeAspect="1"/>
          </p:cNvPicPr>
          <p:nvPr/>
        </p:nvPicPr>
        <p:blipFill rotWithShape="1">
          <a:blip r:embed="rId4"/>
          <a:srcRect l="33311" r="-1"/>
          <a:stretch/>
        </p:blipFill>
        <p:spPr>
          <a:xfrm>
            <a:off x="4301899" y="4421855"/>
            <a:ext cx="5225010" cy="1831282"/>
          </a:xfrm>
          <a:prstGeom prst="rect">
            <a:avLst/>
          </a:prstGeom>
        </p:spPr>
      </p:pic>
      <p:sp>
        <p:nvSpPr>
          <p:cNvPr id="5" name="ZoneTexte 4"/>
          <p:cNvSpPr txBox="1"/>
          <p:nvPr/>
        </p:nvSpPr>
        <p:spPr>
          <a:xfrm flipH="1">
            <a:off x="5709320" y="3036860"/>
            <a:ext cx="662597" cy="1384995"/>
          </a:xfrm>
          <a:prstGeom prst="rect">
            <a:avLst/>
          </a:prstGeom>
          <a:noFill/>
        </p:spPr>
        <p:txBody>
          <a:bodyPr wrap="square" rtlCol="0">
            <a:spAutoFit/>
          </a:bodyPr>
          <a:lstStyle/>
          <a:p>
            <a:r>
              <a:rPr lang="fr-FR" sz="2800" b="1" dirty="0">
                <a:solidFill>
                  <a:srgbClr val="0000FF"/>
                </a:solidFill>
              </a:rPr>
              <a:t>C</a:t>
            </a:r>
          </a:p>
          <a:p>
            <a:endParaRPr lang="fr-FR" sz="2800" b="1" dirty="0">
              <a:solidFill>
                <a:srgbClr val="FF0000"/>
              </a:solidFill>
            </a:endParaRPr>
          </a:p>
          <a:p>
            <a:r>
              <a:rPr lang="fr-FR" sz="2800" b="1" dirty="0">
                <a:solidFill>
                  <a:srgbClr val="FF0000"/>
                </a:solidFill>
              </a:rPr>
              <a:t>W</a:t>
            </a:r>
            <a:endParaRPr lang="en-GB" sz="2800" b="1" dirty="0">
              <a:solidFill>
                <a:srgbClr val="FF0000"/>
              </a:solidFill>
            </a:endParaRPr>
          </a:p>
        </p:txBody>
      </p:sp>
      <p:sp>
        <p:nvSpPr>
          <p:cNvPr id="19" name="Rectangle 18"/>
          <p:cNvSpPr/>
          <p:nvPr/>
        </p:nvSpPr>
        <p:spPr>
          <a:xfrm>
            <a:off x="650691" y="3783377"/>
            <a:ext cx="3584328" cy="2308324"/>
          </a:xfrm>
          <a:prstGeom prst="rect">
            <a:avLst/>
          </a:prstGeom>
        </p:spPr>
        <p:txBody>
          <a:bodyPr wrap="square">
            <a:spAutoFit/>
          </a:bodyPr>
          <a:lstStyle/>
          <a:p>
            <a:r>
              <a:rPr lang="en-GB" dirty="0" smtClean="0">
                <a:solidFill>
                  <a:srgbClr val="FF0000"/>
                </a:solidFill>
              </a:rPr>
              <a:t>For </a:t>
            </a:r>
            <a:r>
              <a:rPr lang="en-GB" dirty="0">
                <a:solidFill>
                  <a:srgbClr val="FF0000"/>
                </a:solidFill>
              </a:rPr>
              <a:t>a </a:t>
            </a:r>
            <a:r>
              <a:rPr lang="en-GB" b="1" dirty="0">
                <a:solidFill>
                  <a:srgbClr val="FF0000"/>
                </a:solidFill>
              </a:rPr>
              <a:t>W </a:t>
            </a:r>
            <a:r>
              <a:rPr lang="en-GB" b="1" dirty="0" err="1">
                <a:solidFill>
                  <a:srgbClr val="FF0000"/>
                </a:solidFill>
              </a:rPr>
              <a:t>divertor</a:t>
            </a:r>
            <a:r>
              <a:rPr lang="en-GB" dirty="0">
                <a:solidFill>
                  <a:srgbClr val="FF0000"/>
                </a:solidFill>
              </a:rPr>
              <a:t>, </a:t>
            </a:r>
            <a:r>
              <a:rPr lang="en-GB" dirty="0"/>
              <a:t>the power load to the plate is mitigated by seeding and the central plasma dilution is smaller compared to the C </a:t>
            </a:r>
            <a:r>
              <a:rPr lang="en-GB" dirty="0" err="1"/>
              <a:t>divertor</a:t>
            </a:r>
            <a:r>
              <a:rPr lang="en-GB" dirty="0"/>
              <a:t>. </a:t>
            </a:r>
          </a:p>
          <a:p>
            <a:r>
              <a:rPr lang="en-GB" dirty="0">
                <a:solidFill>
                  <a:srgbClr val="FF0000"/>
                </a:solidFill>
              </a:rPr>
              <a:t>For </a:t>
            </a:r>
            <a:r>
              <a:rPr lang="en-GB" b="1" dirty="0">
                <a:solidFill>
                  <a:srgbClr val="FF0000"/>
                </a:solidFill>
              </a:rPr>
              <a:t>scenario #3</a:t>
            </a:r>
            <a:r>
              <a:rPr lang="en-GB" dirty="0">
                <a:solidFill>
                  <a:srgbClr val="FF0000"/>
                </a:solidFill>
              </a:rPr>
              <a:t> with </a:t>
            </a:r>
            <a:r>
              <a:rPr lang="en-GB" b="1" dirty="0">
                <a:solidFill>
                  <a:srgbClr val="FF0000"/>
                </a:solidFill>
              </a:rPr>
              <a:t>Ne seeding</a:t>
            </a:r>
            <a:r>
              <a:rPr lang="en-GB" dirty="0">
                <a:solidFill>
                  <a:srgbClr val="FF0000"/>
                </a:solidFill>
              </a:rPr>
              <a:t>, </a:t>
            </a:r>
            <a:r>
              <a:rPr lang="en-GB" b="1" dirty="0">
                <a:solidFill>
                  <a:srgbClr val="FF0000"/>
                </a:solidFill>
              </a:rPr>
              <a:t>full detachment is predicted. </a:t>
            </a:r>
          </a:p>
          <a:p>
            <a:r>
              <a:rPr lang="en-GB" dirty="0"/>
              <a:t>For </a:t>
            </a:r>
            <a:r>
              <a:rPr lang="en-GB" b="1" dirty="0"/>
              <a:t>scenario #2</a:t>
            </a:r>
            <a:r>
              <a:rPr lang="en-GB" dirty="0"/>
              <a:t>, </a:t>
            </a:r>
            <a:r>
              <a:rPr lang="en-GB" b="1" dirty="0" err="1"/>
              <a:t>Ar</a:t>
            </a:r>
            <a:r>
              <a:rPr lang="en-GB" dirty="0"/>
              <a:t> seems</a:t>
            </a:r>
          </a:p>
          <a:p>
            <a:r>
              <a:rPr lang="en-GB" dirty="0"/>
              <a:t>to be an optimal choice</a:t>
            </a:r>
          </a:p>
        </p:txBody>
      </p:sp>
      <p:sp>
        <p:nvSpPr>
          <p:cNvPr id="3" name="Rectangle 2"/>
          <p:cNvSpPr/>
          <p:nvPr/>
        </p:nvSpPr>
        <p:spPr>
          <a:xfrm>
            <a:off x="717570" y="1466011"/>
            <a:ext cx="5381080" cy="1477328"/>
          </a:xfrm>
          <a:prstGeom prst="rect">
            <a:avLst/>
          </a:prstGeom>
        </p:spPr>
        <p:txBody>
          <a:bodyPr wrap="square">
            <a:spAutoFit/>
          </a:bodyPr>
          <a:lstStyle/>
          <a:p>
            <a:r>
              <a:rPr lang="en-GB" dirty="0">
                <a:solidFill>
                  <a:srgbClr val="0000FF"/>
                </a:solidFill>
              </a:rPr>
              <a:t>For </a:t>
            </a:r>
            <a:r>
              <a:rPr lang="en-GB" b="1" dirty="0">
                <a:solidFill>
                  <a:srgbClr val="0000FF"/>
                </a:solidFill>
              </a:rPr>
              <a:t>scenario #3 </a:t>
            </a:r>
            <a:r>
              <a:rPr lang="en-GB" dirty="0">
                <a:solidFill>
                  <a:srgbClr val="0000FF"/>
                </a:solidFill>
              </a:rPr>
              <a:t>in</a:t>
            </a:r>
            <a:r>
              <a:rPr lang="en-GB" b="1" dirty="0">
                <a:solidFill>
                  <a:srgbClr val="0000FF"/>
                </a:solidFill>
              </a:rPr>
              <a:t> C,</a:t>
            </a:r>
            <a:r>
              <a:rPr lang="en-GB" dirty="0"/>
              <a:t> the regime of detachment on </a:t>
            </a:r>
            <a:r>
              <a:rPr lang="en-GB" dirty="0" err="1"/>
              <a:t>divertor</a:t>
            </a:r>
            <a:r>
              <a:rPr lang="en-GB" dirty="0"/>
              <a:t> plates can be achieved with N or Ne seeding.</a:t>
            </a:r>
          </a:p>
          <a:p>
            <a:r>
              <a:rPr lang="en-GB" dirty="0"/>
              <a:t>For</a:t>
            </a:r>
            <a:r>
              <a:rPr lang="en-GB" b="1" dirty="0"/>
              <a:t> scenario #2</a:t>
            </a:r>
            <a:r>
              <a:rPr lang="en-GB" dirty="0"/>
              <a:t>, the C and </a:t>
            </a:r>
            <a:r>
              <a:rPr lang="en-GB" dirty="0" smtClean="0"/>
              <a:t>seeding impurity </a:t>
            </a:r>
            <a:r>
              <a:rPr lang="en-GB" dirty="0"/>
              <a:t>radiation does not effectively reduce power to the targets. </a:t>
            </a:r>
            <a:endParaRPr lang="en-GB" dirty="0" smtClean="0"/>
          </a:p>
          <a:p>
            <a:r>
              <a:rPr lang="en-GB" b="1" dirty="0" smtClean="0"/>
              <a:t>Kr</a:t>
            </a:r>
            <a:r>
              <a:rPr lang="en-GB" dirty="0" smtClean="0"/>
              <a:t> </a:t>
            </a:r>
            <a:r>
              <a:rPr lang="en-GB" dirty="0"/>
              <a:t>seeding might help to get semi-detached </a:t>
            </a:r>
            <a:r>
              <a:rPr lang="en-GB" dirty="0" smtClean="0"/>
              <a:t>conditions. </a:t>
            </a:r>
            <a:endParaRPr lang="en-GB" dirty="0"/>
          </a:p>
        </p:txBody>
      </p:sp>
      <p:sp>
        <p:nvSpPr>
          <p:cNvPr id="8" name="Espace réservé du pied de page 7"/>
          <p:cNvSpPr>
            <a:spLocks noGrp="1"/>
          </p:cNvSpPr>
          <p:nvPr>
            <p:ph type="ftr" sz="quarter" idx="11"/>
          </p:nvPr>
        </p:nvSpPr>
        <p:spPr/>
        <p:txBody>
          <a:bodyPr/>
          <a:lstStyle/>
          <a:p>
            <a:r>
              <a:rPr lang="en-GB" smtClean="0">
                <a:solidFill>
                  <a:prstClr val="white"/>
                </a:solidFill>
              </a:rPr>
              <a:t>G Falchetto JT60SA W Transition Meeting  19/07/2024</a:t>
            </a:r>
            <a:endParaRPr lang="en-GB" dirty="0">
              <a:solidFill>
                <a:prstClr val="white"/>
              </a:solidFill>
            </a:endParaRPr>
          </a:p>
        </p:txBody>
      </p:sp>
      <p:sp>
        <p:nvSpPr>
          <p:cNvPr id="9" name="Espace réservé du numéro de diapositive 8"/>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Tree>
    <p:extLst>
      <p:ext uri="{BB962C8B-B14F-4D97-AF65-F5344CB8AC3E}">
        <p14:creationId xmlns:p14="http://schemas.microsoft.com/office/powerpoint/2010/main" val="2505632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p:cNvSpPr>
          <p:nvPr>
            <p:ph type="title"/>
          </p:nvPr>
        </p:nvSpPr>
        <p:spPr/>
        <p:txBody>
          <a:bodyPr/>
          <a:lstStyle/>
          <a:p>
            <a:pPr eaLnBrk="1" hangingPunct="1"/>
            <a:r>
              <a:rPr lang="en-GB" altLang="fr-FR" smtClean="0"/>
              <a:t>Modelling with SOLPS-ITER : W-PFC</a:t>
            </a:r>
            <a:endParaRPr lang="fr-FR" altLang="fr-FR" smtClean="0"/>
          </a:p>
        </p:txBody>
      </p:sp>
      <p:sp>
        <p:nvSpPr>
          <p:cNvPr id="5" name="Rectangle 2"/>
          <p:cNvSpPr txBox="1">
            <a:spLocks noChangeArrowheads="1"/>
          </p:cNvSpPr>
          <p:nvPr/>
        </p:nvSpPr>
        <p:spPr>
          <a:xfrm>
            <a:off x="983432" y="688602"/>
            <a:ext cx="10836929" cy="882067"/>
          </a:xfrm>
          <a:prstGeom prst="rect">
            <a:avLst/>
          </a:prstGeom>
        </p:spPr>
        <p:txBody>
          <a:bodyPr/>
          <a:lstStyle>
            <a:lvl1pPr marL="923925" indent="-923925" algn="l" rtl="0" eaLnBrk="0" fontAlgn="base" hangingPunct="0">
              <a:spcBef>
                <a:spcPct val="0"/>
              </a:spcBef>
              <a:spcAft>
                <a:spcPts val="400"/>
              </a:spcAft>
              <a:buFont typeface="Arial" pitchFamily="34" charset="0"/>
              <a:defRPr sz="2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2"/>
              </a:buBlip>
              <a:defRPr sz="1600">
                <a:solidFill>
                  <a:srgbClr val="666666"/>
                </a:solidFill>
                <a:latin typeface="+mn-lt"/>
              </a:defRPr>
            </a:lvl2pPr>
            <a:lvl3pPr marL="361950" indent="552450" algn="l" rtl="0" eaLnBrk="0" fontAlgn="base" hangingPunct="0">
              <a:lnSpc>
                <a:spcPts val="2000"/>
              </a:lnSpc>
              <a:spcBef>
                <a:spcPct val="0"/>
              </a:spcBef>
              <a:spcAft>
                <a:spcPct val="0"/>
              </a:spcAft>
              <a:buSzPct val="36000"/>
              <a:buFont typeface="Arial" pitchFamily="34" charset="0"/>
              <a:defRPr sz="1600">
                <a:solidFill>
                  <a:srgbClr val="666666"/>
                </a:solidFill>
                <a:latin typeface="+mn-lt"/>
              </a:defRPr>
            </a:lvl3pPr>
            <a:lvl4pPr marL="1009650" indent="-238125" algn="l" rtl="0" eaLnBrk="0" fontAlgn="base" hangingPunct="0">
              <a:lnSpc>
                <a:spcPts val="2000"/>
              </a:lnSpc>
              <a:spcBef>
                <a:spcPct val="0"/>
              </a:spcBef>
              <a:spcAft>
                <a:spcPct val="0"/>
              </a:spcAft>
              <a:buClr>
                <a:srgbClr val="666666"/>
              </a:buClr>
              <a:buSzPct val="36000"/>
              <a:buBlip>
                <a:blip r:embed="rId3"/>
              </a:buBlip>
              <a:defRPr sz="1600">
                <a:solidFill>
                  <a:srgbClr val="666666"/>
                </a:solidFill>
                <a:latin typeface="+mn-lt"/>
              </a:defRPr>
            </a:lvl4pPr>
            <a:lvl5pPr marL="1133475" indent="-114300" algn="l" rtl="0" eaLnBrk="0" fontAlgn="base" hangingPunct="0">
              <a:lnSpc>
                <a:spcPts val="2000"/>
              </a:lnSpc>
              <a:spcBef>
                <a:spcPct val="0"/>
              </a:spcBef>
              <a:spcAft>
                <a:spcPct val="0"/>
              </a:spcAft>
              <a:buClr>
                <a:srgbClr val="666666"/>
              </a:buClr>
              <a:buFont typeface="Arial" pitchFamily="34" charset="0"/>
              <a:buChar char="-"/>
              <a:defRPr sz="1600">
                <a:solidFill>
                  <a:srgbClr val="666666"/>
                </a:solidFill>
                <a:latin typeface="+mn-lt"/>
              </a:defRPr>
            </a:lvl5pPr>
            <a:lvl6pPr marL="15906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6pPr>
            <a:lvl7pPr marL="20478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7pPr>
            <a:lvl8pPr marL="25050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8pPr>
            <a:lvl9pPr marL="2962275" indent="-114300" algn="l" rtl="0" fontAlgn="base">
              <a:lnSpc>
                <a:spcPts val="2000"/>
              </a:lnSpc>
              <a:spcBef>
                <a:spcPct val="0"/>
              </a:spcBef>
              <a:spcAft>
                <a:spcPct val="0"/>
              </a:spcAft>
              <a:buClr>
                <a:srgbClr val="666666"/>
              </a:buClr>
              <a:buFont typeface="Arial" charset="0"/>
              <a:buChar char="-"/>
              <a:defRPr sz="1600">
                <a:solidFill>
                  <a:srgbClr val="666666"/>
                </a:solidFill>
                <a:latin typeface="+mn-lt"/>
              </a:defRPr>
            </a:lvl9pPr>
          </a:lstStyle>
          <a:p>
            <a:pPr marL="180975" indent="-180975">
              <a:spcBef>
                <a:spcPts val="600"/>
              </a:spcBef>
              <a:spcAft>
                <a:spcPts val="0"/>
              </a:spcAft>
              <a:buClr>
                <a:srgbClr val="DC0528"/>
              </a:buClr>
              <a:buSzPct val="45000"/>
              <a:buFont typeface="Wingdings" pitchFamily="2" charset="2"/>
              <a:buChar char=""/>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r>
              <a:rPr lang="en-US" altLang="fr-FR" sz="1800" u="sng" kern="0" dirty="0">
                <a:solidFill>
                  <a:srgbClr val="000000"/>
                </a:solidFill>
              </a:rPr>
              <a:t>G. Rubino et al</a:t>
            </a:r>
            <a:r>
              <a:rPr lang="en-US" altLang="fr-FR" sz="1800" kern="0" dirty="0">
                <a:solidFill>
                  <a:srgbClr val="000000"/>
                </a:solidFill>
              </a:rPr>
              <a:t>., </a:t>
            </a:r>
            <a:r>
              <a:rPr lang="en-US" altLang="fr-FR" sz="1800" i="1" kern="0" dirty="0">
                <a:solidFill>
                  <a:srgbClr val="0000FF"/>
                </a:solidFill>
              </a:rPr>
              <a:t>"Assessment of Scrape-Off Layer and </a:t>
            </a:r>
            <a:r>
              <a:rPr lang="en-US" altLang="fr-FR" sz="1800" i="1" kern="0" dirty="0" err="1">
                <a:solidFill>
                  <a:srgbClr val="0000FF"/>
                </a:solidFill>
              </a:rPr>
              <a:t>divertor</a:t>
            </a:r>
            <a:r>
              <a:rPr lang="en-US" altLang="fr-FR" sz="1800" i="1" kern="0" dirty="0">
                <a:solidFill>
                  <a:srgbClr val="0000FF"/>
                </a:solidFill>
              </a:rPr>
              <a:t> plasma conditions in JT-60SA with tungsten wall and nitrogen injection"</a:t>
            </a:r>
            <a:r>
              <a:rPr lang="en-US" altLang="fr-FR" sz="1800" kern="0" dirty="0">
                <a:solidFill>
                  <a:srgbClr val="000000"/>
                </a:solidFill>
              </a:rPr>
              <a:t>, </a:t>
            </a:r>
            <a:r>
              <a:rPr lang="it-IT" altLang="fr-FR" sz="1800" kern="0" dirty="0">
                <a:solidFill>
                  <a:srgbClr val="000000"/>
                </a:solidFill>
              </a:rPr>
              <a:t>Nuclear Materials and Energy </a:t>
            </a:r>
            <a:r>
              <a:rPr lang="it-IT" altLang="fr-FR" sz="1800" b="1" kern="0" dirty="0">
                <a:solidFill>
                  <a:srgbClr val="000000"/>
                </a:solidFill>
              </a:rPr>
              <a:t>26</a:t>
            </a:r>
            <a:r>
              <a:rPr lang="it-IT" altLang="fr-FR" sz="1800" kern="0" dirty="0">
                <a:solidFill>
                  <a:srgbClr val="000000"/>
                </a:solidFill>
              </a:rPr>
              <a:t> (2021) 100895</a:t>
            </a:r>
            <a:r>
              <a:rPr lang="en-US" altLang="fr-FR" sz="1800" kern="0" dirty="0">
                <a:solidFill>
                  <a:srgbClr val="000000"/>
                </a:solidFill>
              </a:rPr>
              <a:t>.</a:t>
            </a:r>
          </a:p>
          <a:p>
            <a:pPr marL="0" indent="0">
              <a:spcBef>
                <a:spcPts val="600"/>
              </a:spcBef>
              <a:spcAft>
                <a:spcPts val="0"/>
              </a:spcAft>
              <a:buClr>
                <a:srgbClr val="DC0528"/>
              </a:buClr>
              <a:buSzPct val="45000"/>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endParaRPr lang="en-US" altLang="fr-FR" sz="1800" kern="0" dirty="0">
              <a:solidFill>
                <a:srgbClr val="000000"/>
              </a:solidFill>
              <a:latin typeface="Arial" pitchFamily="34" charset="0"/>
            </a:endParaRPr>
          </a:p>
          <a:p>
            <a:pPr marL="0" indent="0">
              <a:spcBef>
                <a:spcPts val="600"/>
              </a:spcBef>
              <a:spcAft>
                <a:spcPts val="0"/>
              </a:spcAft>
              <a:buClr>
                <a:srgbClr val="DC0528"/>
              </a:buClr>
              <a:buSzPct val="45000"/>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endParaRPr lang="en-US" altLang="fr-FR" sz="1800" kern="0" dirty="0">
              <a:solidFill>
                <a:srgbClr val="000000"/>
              </a:solidFill>
            </a:endParaRPr>
          </a:p>
          <a:p>
            <a:pPr marL="0" indent="0">
              <a:spcBef>
                <a:spcPts val="600"/>
              </a:spcBef>
              <a:spcAft>
                <a:spcPts val="0"/>
              </a:spcAft>
              <a:buClr>
                <a:srgbClr val="DC0528"/>
              </a:buClr>
              <a:buSzPct val="45000"/>
              <a:tabLst>
                <a:tab pos="179388" algn="l"/>
                <a:tab pos="219075" algn="l"/>
                <a:tab pos="676275" algn="l"/>
                <a:tab pos="1133475" algn="l"/>
                <a:tab pos="1590675" algn="l"/>
                <a:tab pos="2047875" algn="l"/>
                <a:tab pos="2505075" algn="l"/>
                <a:tab pos="2962275" algn="l"/>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Lst>
            </a:pPr>
            <a:r>
              <a:rPr lang="en-US" altLang="fr-FR" sz="1800" kern="0" dirty="0">
                <a:solidFill>
                  <a:srgbClr val="000000"/>
                </a:solidFill>
              </a:rPr>
              <a:t>	</a:t>
            </a:r>
            <a:endParaRPr lang="en-US" altLang="fr-FR" sz="1800" i="1" kern="0" dirty="0">
              <a:solidFill>
                <a:srgbClr val="000000"/>
              </a:solidFill>
            </a:endParaRPr>
          </a:p>
        </p:txBody>
      </p:sp>
      <p:sp>
        <p:nvSpPr>
          <p:cNvPr id="2" name="Rectangle 1"/>
          <p:cNvSpPr/>
          <p:nvPr/>
        </p:nvSpPr>
        <p:spPr>
          <a:xfrm>
            <a:off x="5709320" y="2771349"/>
            <a:ext cx="4566361" cy="923330"/>
          </a:xfrm>
          <a:prstGeom prst="rect">
            <a:avLst/>
          </a:prstGeom>
        </p:spPr>
        <p:txBody>
          <a:bodyPr wrap="square">
            <a:spAutoFit/>
          </a:bodyPr>
          <a:lstStyle/>
          <a:p>
            <a:r>
              <a:rPr lang="en-GB" dirty="0"/>
              <a:t>engineering limits in steady state defined by </a:t>
            </a:r>
            <a:r>
              <a:rPr lang="en-GB" dirty="0" smtClean="0"/>
              <a:t> </a:t>
            </a:r>
            <a:r>
              <a:rPr lang="en-GB" i="1" dirty="0" smtClean="0"/>
              <a:t>𝑃</a:t>
            </a:r>
            <a:r>
              <a:rPr lang="en-GB" i="1" baseline="-25000" dirty="0" smtClean="0"/>
              <a:t>𝑂𝑇</a:t>
            </a:r>
            <a:r>
              <a:rPr lang="en-GB" i="1" dirty="0" smtClean="0"/>
              <a:t> </a:t>
            </a:r>
            <a:r>
              <a:rPr lang="en-GB" i="1" dirty="0"/>
              <a:t>&lt; </a:t>
            </a:r>
            <a:r>
              <a:rPr lang="en-GB" dirty="0"/>
              <a:t>10 MW/m</a:t>
            </a:r>
            <a:r>
              <a:rPr lang="en-GB" baseline="30000" dirty="0"/>
              <a:t>2 </a:t>
            </a:r>
            <a:r>
              <a:rPr lang="en-GB" dirty="0"/>
              <a:t>and </a:t>
            </a:r>
            <a:r>
              <a:rPr lang="en-GB" i="1" dirty="0"/>
              <a:t>𝑇</a:t>
            </a:r>
            <a:r>
              <a:rPr lang="en-GB" i="1" baseline="-25000" dirty="0"/>
              <a:t>𝑒</a:t>
            </a:r>
            <a:r>
              <a:rPr lang="en-GB" i="1" dirty="0"/>
              <a:t> </a:t>
            </a:r>
            <a:r>
              <a:rPr lang="en-GB" dirty="0"/>
              <a:t>= 5 eV at outer target. </a:t>
            </a:r>
          </a:p>
          <a:p>
            <a:r>
              <a:rPr lang="en-GB" dirty="0" smtClean="0"/>
              <a:t>N </a:t>
            </a:r>
            <a:r>
              <a:rPr lang="en-GB" dirty="0"/>
              <a:t>seeding considered</a:t>
            </a:r>
          </a:p>
        </p:txBody>
      </p:sp>
      <p:pic>
        <p:nvPicPr>
          <p:cNvPr id="4" name="Image 3"/>
          <p:cNvPicPr>
            <a:picLocks noChangeAspect="1"/>
          </p:cNvPicPr>
          <p:nvPr/>
        </p:nvPicPr>
        <p:blipFill>
          <a:blip r:embed="rId4"/>
          <a:stretch>
            <a:fillRect/>
          </a:stretch>
        </p:blipFill>
        <p:spPr>
          <a:xfrm>
            <a:off x="927773" y="1489806"/>
            <a:ext cx="8745784" cy="1158797"/>
          </a:xfrm>
          <a:prstGeom prst="rect">
            <a:avLst/>
          </a:prstGeom>
        </p:spPr>
      </p:pic>
      <p:pic>
        <p:nvPicPr>
          <p:cNvPr id="6" name="Image 5"/>
          <p:cNvPicPr>
            <a:picLocks noChangeAspect="1"/>
          </p:cNvPicPr>
          <p:nvPr/>
        </p:nvPicPr>
        <p:blipFill rotWithShape="1">
          <a:blip r:embed="rId5"/>
          <a:srcRect l="2875" r="2924" b="21599"/>
          <a:stretch/>
        </p:blipFill>
        <p:spPr>
          <a:xfrm>
            <a:off x="848259" y="3038453"/>
            <a:ext cx="4679013" cy="3446433"/>
          </a:xfrm>
          <a:prstGeom prst="rect">
            <a:avLst/>
          </a:prstGeom>
        </p:spPr>
      </p:pic>
      <p:pic>
        <p:nvPicPr>
          <p:cNvPr id="8" name="Image 7"/>
          <p:cNvPicPr>
            <a:picLocks noChangeAspect="1"/>
          </p:cNvPicPr>
          <p:nvPr/>
        </p:nvPicPr>
        <p:blipFill rotWithShape="1">
          <a:blip r:embed="rId5"/>
          <a:srcRect t="79126"/>
          <a:stretch/>
        </p:blipFill>
        <p:spPr>
          <a:xfrm>
            <a:off x="6094023" y="5440402"/>
            <a:ext cx="4851880" cy="896319"/>
          </a:xfrm>
          <a:prstGeom prst="rect">
            <a:avLst/>
          </a:prstGeom>
        </p:spPr>
      </p:pic>
      <p:pic>
        <p:nvPicPr>
          <p:cNvPr id="7" name="Image 6"/>
          <p:cNvPicPr>
            <a:picLocks noChangeAspect="1"/>
          </p:cNvPicPr>
          <p:nvPr/>
        </p:nvPicPr>
        <p:blipFill>
          <a:blip r:embed="rId6"/>
          <a:stretch>
            <a:fillRect/>
          </a:stretch>
        </p:blipFill>
        <p:spPr>
          <a:xfrm>
            <a:off x="6094023" y="4093575"/>
            <a:ext cx="4273750" cy="1027443"/>
          </a:xfrm>
          <a:prstGeom prst="rect">
            <a:avLst/>
          </a:prstGeom>
        </p:spPr>
      </p:pic>
      <p:sp>
        <p:nvSpPr>
          <p:cNvPr id="10" name="Espace réservé du pied de page 9"/>
          <p:cNvSpPr>
            <a:spLocks noGrp="1"/>
          </p:cNvSpPr>
          <p:nvPr>
            <p:ph type="ftr" sz="quarter" idx="11"/>
          </p:nvPr>
        </p:nvSpPr>
        <p:spPr/>
        <p:txBody>
          <a:bodyPr/>
          <a:lstStyle/>
          <a:p>
            <a:r>
              <a:rPr lang="en-GB" smtClean="0">
                <a:solidFill>
                  <a:prstClr val="white"/>
                </a:solidFill>
              </a:rPr>
              <a:t>G Falchetto JT60SA W Transition Meeting  19/07/2024</a:t>
            </a:r>
            <a:endParaRPr lang="en-GB" dirty="0">
              <a:solidFill>
                <a:prstClr val="white"/>
              </a:solidFill>
            </a:endParaRPr>
          </a:p>
        </p:txBody>
      </p:sp>
      <p:sp>
        <p:nvSpPr>
          <p:cNvPr id="11" name="Espace réservé du numéro de diapositive 10"/>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Tree>
    <p:extLst>
      <p:ext uri="{BB962C8B-B14F-4D97-AF65-F5344CB8AC3E}">
        <p14:creationId xmlns:p14="http://schemas.microsoft.com/office/powerpoint/2010/main" val="1113054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spcBef>
            <a:spcPts val="600"/>
          </a:spcBef>
          <a:buFont typeface="Wingdings" charset="2"/>
          <a:buChar char="l"/>
          <a:defRPr sz="2000" b="1" dirty="0">
            <a:solidFill>
              <a:srgbClr val="008000"/>
            </a:solidFill>
            <a:latin typeface="Arial" pitchFamily="-109" charset="0"/>
            <a:ea typeface="ＭＳ Ｐゴシック" pitchFamily="-109" charset="-128"/>
            <a:cs typeface="ＭＳ Ｐゴシック" pitchFamily="-109" charset="-128"/>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E1581EFF-75CA-400B-8B14-07B3BB5FE4A6}">
  <ds:schemaRefs>
    <ds:schemaRef ds:uri="http://purl.org/dc/elements/1.1/"/>
    <ds:schemaRef ds:uri="http://schemas.microsoft.com/office/2006/metadata/properties"/>
    <ds:schemaRef ds:uri="cbbfa1f3-60c2-42de-b5b6-3ee8cb87d96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5ba6352-0726-4226-96e7-82f7f1c59ac0"/>
    <ds:schemaRef ds:uri="http://www.w3.org/XML/1998/namespace"/>
    <ds:schemaRef ds:uri="http://purl.org/dc/dcmitype/"/>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433</TotalTime>
  <Words>1411</Words>
  <Application>Microsoft Office PowerPoint</Application>
  <PresentationFormat>Grand écran</PresentationFormat>
  <Paragraphs>163</Paragraphs>
  <Slides>12</Slides>
  <Notes>1</Notes>
  <HiddenSlides>3</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12</vt:i4>
      </vt:variant>
    </vt:vector>
  </HeadingPairs>
  <TitlesOfParts>
    <vt:vector size="21" baseType="lpstr">
      <vt:lpstr>ＭＳ Ｐゴシック</vt:lpstr>
      <vt:lpstr>Yu Gothic UI</vt:lpstr>
      <vt:lpstr>Arial</vt:lpstr>
      <vt:lpstr>Arial Narrow</vt:lpstr>
      <vt:lpstr>Calibri</vt:lpstr>
      <vt:lpstr>Symbol</vt:lpstr>
      <vt:lpstr>Wingdings</vt:lpstr>
      <vt:lpstr>EUROfusion.1line_5_3_2019</vt:lpstr>
      <vt:lpstr>標準デザイン</vt:lpstr>
      <vt:lpstr>Edge/SOL modelling activities in WPSA in support to JT-60SA transition to W</vt:lpstr>
      <vt:lpstr>2024 – New task</vt:lpstr>
      <vt:lpstr>Deliverable : provide thermal loads at the divertor and wall in support to PFC design. </vt:lpstr>
      <vt:lpstr>Outcomes of the SOLEDGE/SOLPS modelling  (update Balbinot Rubino 27/06)</vt:lpstr>
      <vt:lpstr>JT-60SA Research Plan v4.0 2018, Sec. 3, page 58</vt:lpstr>
      <vt:lpstr>EU publications on W divertor modelling for JT-60SA</vt:lpstr>
      <vt:lpstr>Modelling with COREDIV : W-PFC</vt:lpstr>
      <vt:lpstr>Modelling with COREDIV : C/W comparison</vt:lpstr>
      <vt:lpstr>Modelling with SOLPS-ITER : W-PFC</vt:lpstr>
      <vt:lpstr>Présentation PowerPoint</vt:lpstr>
      <vt:lpstr>Présentation PowerPoint</vt:lpstr>
      <vt:lpstr>References integrated modelling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FALCHETTO Gloria</cp:lastModifiedBy>
  <cp:revision>36</cp:revision>
  <dcterms:created xsi:type="dcterms:W3CDTF">2023-11-15T09:40:03Z</dcterms:created>
  <dcterms:modified xsi:type="dcterms:W3CDTF">2024-07-16T09:38:54Z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