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92" r:id="rId3"/>
    <p:sldId id="293" r:id="rId4"/>
    <p:sldId id="306" r:id="rId5"/>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prstClr val="black"/>
        </a:fontRef>
        <a:schemeClr val="dk1"/>
      </a:tcTxStyle>
      <a:tcStyle>
        <a:tcBdr>
          <a:left>
            <a:ln w="12700">
              <a:solidFill>
                <a:schemeClr val="accent6"/>
              </a:solidFill>
            </a:ln>
          </a:left>
          <a:right>
            <a:ln w="12700">
              <a:solidFill>
                <a:schemeClr val="accent6"/>
              </a:solidFill>
            </a:ln>
          </a:right>
          <a:top>
            <a:ln w="12700">
              <a:solidFill>
                <a:schemeClr val="accent6"/>
              </a:solidFill>
            </a:ln>
          </a:top>
          <a:bottom>
            <a:ln w="12700">
              <a:solidFill>
                <a:schemeClr val="accent6"/>
              </a:solidFill>
            </a:ln>
          </a:bottom>
          <a:insideH>
            <a:ln w="12700">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2H>
      <a:tcStyle>
        <a:tcBdr/>
      </a:tcStyle>
    </a:band2H>
    <a:band1V>
      <a:tcStyle>
        <a:tcBdr/>
        <a:fill>
          <a:solidFill>
            <a:schemeClr val="accent6">
              <a:tint val="2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6"/>
              </a:solidFill>
            </a:ln>
          </a:top>
        </a:tcBdr>
        <a:fill>
          <a:solidFill>
            <a:schemeClr val="lt1"/>
          </a:solidFill>
        </a:fill>
      </a:tcStyle>
    </a:lastRow>
    <a:seCell>
      <a:tcStyle>
        <a:tcBdr/>
      </a:tcStyle>
    </a:seCell>
    <a:swCell>
      <a:tcStyle>
        <a:tcBdr/>
      </a:tcStyle>
    </a:swCell>
    <a:firstRow>
      <a:tcTxStyle b="on">
        <a:fontRef idx="minor">
          <a:prstClr val="black"/>
        </a:fontRef>
        <a:schemeClr val="lt1"/>
      </a:tcTxStyle>
      <a:tcStyle>
        <a:tcBdr>
          <a:bottom>
            <a:ln w="38100">
              <a:solidFill>
                <a:schemeClr val="accent6"/>
              </a:solidFill>
            </a:ln>
          </a:bottom>
        </a:tcBdr>
        <a:fill>
          <a:solidFill>
            <a:schemeClr val="accent6"/>
          </a:solidFill>
        </a:fill>
      </a:tcStyle>
    </a:firstRow>
    <a:neCell>
      <a:tcStyle>
        <a:tcBdr/>
      </a:tcStyle>
    </a:neCell>
    <a:nwCell>
      <a:tcStyle>
        <a:tcBdr/>
      </a:tcStyle>
    </a:nwCell>
  </a:tblStyle>
  <a:tblStyle styleId="{5940675A-B579-460E-94D1-54222C63F5DA}" styleName="No Style, Table Grid">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solidFill>
                <a:schemeClr val="lt1"/>
              </a:solid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58" autoAdjust="0"/>
  </p:normalViewPr>
  <p:slideViewPr>
    <p:cSldViewPr snapToGrid="0">
      <p:cViewPr varScale="1">
        <p:scale>
          <a:sx n="72" d="100"/>
          <a:sy n="72" d="100"/>
        </p:scale>
        <p:origin x="218" y="3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78B7191-D182-4CAA-AB7E-B6D5518FB6BF}" type="datetimeFigureOut">
              <a:rPr lang="en-GB"/>
              <a:t>19/07/2024</a:t>
            </a:fld>
            <a:endParaRPr lang="en-GB"/>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FEB600C-8908-4F0D-ABD7-11D8EEEC4A4B}" type="slidenum">
              <a:rPr lang="en-GB"/>
              <a:t>‹Nr.›</a:t>
            </a:fld>
            <a:endParaRPr lang="en-GB"/>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34D280-FB15-411B-7718-309E0EEBB4C5}" type="slidenum">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dirty="0">
                <a:solidFill>
                  <a:prstClr val="white"/>
                </a:solidFill>
              </a:rPr>
              <a:t>Author | Event | </a:t>
            </a:r>
            <a:r>
              <a:rPr lang="en-GB" dirty="0" err="1">
                <a:solidFill>
                  <a:prstClr val="white"/>
                </a:solidFill>
              </a:rPr>
              <a:t>dd</a:t>
            </a:r>
            <a:r>
              <a:rPr lang="en-GB" dirty="0">
                <a:solidFill>
                  <a:prstClr val="white"/>
                </a:solidFill>
              </a:rPr>
              <a:t>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dirty="0">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Author | Event | dd Month yyyy</a:t>
            </a: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a:solidFill>
                  <a:prstClr val="white"/>
                </a:solidFill>
              </a:rPr>
              <a:t>EUROfusion Values | Event | dd Month yyyy</a:t>
            </a:r>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‹Nr.›</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7193058" cy="620251"/>
          </a:xfrm>
        </p:spPr>
        <p:txBody>
          <a:bodyPr>
            <a:normAutofit/>
          </a:bodyPr>
          <a:lstStyle/>
          <a:p>
            <a:pPr>
              <a:defRPr/>
            </a:pPr>
            <a:r>
              <a:rPr lang="en-US" dirty="0"/>
              <a:t>WPDIV</a:t>
            </a:r>
            <a:endParaRPr dirty="0"/>
          </a:p>
        </p:txBody>
      </p:sp>
      <p:sp>
        <p:nvSpPr>
          <p:cNvPr id="3" name="Text Placeholder 2"/>
          <p:cNvSpPr>
            <a:spLocks noGrp="1"/>
          </p:cNvSpPr>
          <p:nvPr>
            <p:ph type="body" sz="quarter" idx="10"/>
          </p:nvPr>
        </p:nvSpPr>
        <p:spPr bwMode="auto">
          <a:xfrm>
            <a:off x="407368" y="3693074"/>
            <a:ext cx="6446193" cy="457848"/>
          </a:xfrm>
        </p:spPr>
        <p:txBody>
          <a:bodyPr/>
          <a:lstStyle/>
          <a:p>
            <a:pPr>
              <a:defRPr/>
            </a:pPr>
            <a:r>
              <a:rPr lang="fr-FR" dirty="0"/>
              <a:t>M. Richou, </a:t>
            </a:r>
            <a:r>
              <a:rPr lang="fr-FR" u="sng" dirty="0"/>
              <a:t>R. Neu</a:t>
            </a:r>
            <a:endParaRPr u="sng" dirty="0"/>
          </a:p>
          <a:p>
            <a:pPr>
              <a:defRPr/>
            </a:pPr>
            <a:endParaRPr lang="en-GB" dirty="0"/>
          </a:p>
        </p:txBody>
      </p:sp>
      <p:sp>
        <p:nvSpPr>
          <p:cNvPr id="4" name="Text Placeholder 3"/>
          <p:cNvSpPr>
            <a:spLocks noGrp="1"/>
          </p:cNvSpPr>
          <p:nvPr>
            <p:ph type="body" sz="quarter" idx="11"/>
          </p:nvPr>
        </p:nvSpPr>
        <p:spPr bwMode="auto"/>
        <p:txBody>
          <a:bodyPr>
            <a:normAutofit fontScale="40000" lnSpcReduction="20000"/>
          </a:bodyPr>
          <a:lstStyle/>
          <a:p>
            <a:r>
              <a:rPr lang="en-US" dirty="0"/>
              <a:t>PSD Meeting on the </a:t>
            </a:r>
            <a:r>
              <a:rPr lang="en-US" dirty="0" err="1"/>
              <a:t>EUROfusion</a:t>
            </a:r>
            <a:r>
              <a:rPr lang="en-US" dirty="0"/>
              <a:t> </a:t>
            </a:r>
            <a:r>
              <a:rPr lang="en-US" dirty="0" err="1"/>
              <a:t>workplan</a:t>
            </a:r>
            <a:r>
              <a:rPr lang="en-US" dirty="0"/>
              <a:t> for the transition of JT60-SA to W</a:t>
            </a:r>
          </a:p>
          <a:p>
            <a:br>
              <a:rPr lang="en-US" dirty="0"/>
            </a:br>
            <a:r>
              <a:rPr lang="en-US" dirty="0"/>
              <a:t>19 </a:t>
            </a:r>
            <a:r>
              <a:rPr lang="en-US" dirty="0" err="1"/>
              <a:t>th</a:t>
            </a:r>
            <a:r>
              <a:rPr lang="en-US" dirty="0"/>
              <a:t> </a:t>
            </a:r>
            <a:r>
              <a:rPr lang="en-US" dirty="0" err="1"/>
              <a:t>oj</a:t>
            </a:r>
            <a:r>
              <a:rPr lang="en-US" dirty="0"/>
              <a:t> July 2024</a:t>
            </a:r>
            <a:endParaRPr lang="en-GB" dirty="0"/>
          </a:p>
        </p:txBody>
      </p:sp>
      <p:pic>
        <p:nvPicPr>
          <p:cNvPr id="6" name="Picture 3"/>
          <p:cNvPicPr>
            <a:picLocks noChangeAspect="1"/>
          </p:cNvPicPr>
          <p:nvPr/>
        </p:nvPicPr>
        <p:blipFill>
          <a:blip r:embed="rId3"/>
          <a:stretch>
            <a:fillRect/>
          </a:stretch>
        </p:blipFill>
        <p:spPr>
          <a:xfrm>
            <a:off x="194755" y="5149558"/>
            <a:ext cx="2400188" cy="612766"/>
          </a:xfrm>
          <a:prstGeom prst="rect">
            <a:avLst/>
          </a:prstGeom>
        </p:spPr>
      </p:pic>
      <p:sp>
        <p:nvSpPr>
          <p:cNvPr id="7" name="Espace réservé du texte 6"/>
          <p:cNvSpPr>
            <a:spLocks noGrp="1"/>
          </p:cNvSpPr>
          <p:nvPr>
            <p:ph type="body" sz="quarter" idx="12"/>
          </p:nvPr>
        </p:nvSpPr>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p:cNvSpPr txBox="1">
            <a:spLocks/>
          </p:cNvSpPr>
          <p:nvPr/>
        </p:nvSpPr>
        <p:spPr bwMode="auto">
          <a:xfrm>
            <a:off x="1025474" y="137730"/>
            <a:ext cx="9451776" cy="457200"/>
          </a:xfrm>
          <a:prstGeom prst="rect">
            <a:avLst/>
          </a:prstGeom>
        </p:spPr>
        <p:txBody>
          <a:bodyPr vert="horz" lIns="91440" tIns="45720" rIns="91440" bIns="45720" rtlCol="0" anchor="ctr">
            <a:noAutofit/>
          </a:bodyPr>
          <a:lstStyle>
            <a:lvl1pPr algn="l" defTabSz="685800">
              <a:lnSpc>
                <a:spcPts val="2400"/>
              </a:lnSpc>
              <a:spcBef>
                <a:spcPts val="0"/>
              </a:spcBef>
              <a:buNone/>
              <a:defRPr sz="2800" b="1">
                <a:solidFill>
                  <a:schemeClr val="tx2"/>
                </a:solidFill>
                <a:latin typeface="+mn-lt"/>
                <a:ea typeface="+mj-ea"/>
                <a:cs typeface="Arial"/>
              </a:defRPr>
            </a:lvl1pPr>
          </a:lstStyle>
          <a:p>
            <a:r>
              <a:rPr lang="fr-FR" dirty="0"/>
              <a:t>WPDIV-JT60SA (Main objectives)</a:t>
            </a:r>
            <a:endParaRPr lang="en-US" dirty="0"/>
          </a:p>
        </p:txBody>
      </p:sp>
      <p:sp>
        <p:nvSpPr>
          <p:cNvPr id="6" name="Espace réservé du contenu 2"/>
          <p:cNvSpPr txBox="1">
            <a:spLocks/>
          </p:cNvSpPr>
          <p:nvPr/>
        </p:nvSpPr>
        <p:spPr>
          <a:xfrm>
            <a:off x="132049" y="887630"/>
            <a:ext cx="9597659" cy="5082739"/>
          </a:xfrm>
          <a:prstGeom prst="rect">
            <a:avLst/>
          </a:prstGeom>
        </p:spPr>
        <p:txBody>
          <a:bodyPr>
            <a:normAutofit/>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r>
              <a:rPr lang="en-US" sz="1800" dirty="0"/>
              <a:t>For the </a:t>
            </a:r>
            <a:r>
              <a:rPr lang="en-US" sz="1800" b="1" dirty="0"/>
              <a:t>C-ACD, </a:t>
            </a:r>
            <a:r>
              <a:rPr lang="en-US" sz="1800" dirty="0"/>
              <a:t>the objective of  WPDIV JT-60SA subproject consists in providing </a:t>
            </a:r>
            <a:r>
              <a:rPr lang="en-US" sz="1800" b="1" dirty="0"/>
              <a:t>support to F4E</a:t>
            </a:r>
            <a:r>
              <a:rPr lang="en-US" sz="1800" dirty="0"/>
              <a:t> to run the C-ACD series manufacturing (thermo-mechanical analysis, Electromagnetic loads analysis, mechanical testing, high heat flux tests)</a:t>
            </a:r>
          </a:p>
          <a:p>
            <a:r>
              <a:rPr lang="en-GB" sz="1800" dirty="0"/>
              <a:t>For the </a:t>
            </a:r>
            <a:r>
              <a:rPr lang="en-GB" sz="1800" b="1" dirty="0"/>
              <a:t>W-ACD,</a:t>
            </a:r>
            <a:r>
              <a:rPr lang="en-GB" sz="1800" dirty="0"/>
              <a:t>  WPDIV JT-60SA subproject has the responsibility to </a:t>
            </a:r>
            <a:r>
              <a:rPr lang="en-GB" sz="1800" b="1" dirty="0"/>
              <a:t>design and develop the W-ACD by full scale prototype manufacturing and high-heat-flux testing</a:t>
            </a:r>
            <a:r>
              <a:rPr lang="en-GB" sz="1800" dirty="0"/>
              <a:t>. For this, the first assumption, in order to save cost and R&amp;D time, is to keep the same interfaces and boundary conditions as the ones taken for the design of C-ACD (heat flux, cooling capability, interfaces…), while developing PFC solution(s) compatible with an industrial fabrication </a:t>
            </a:r>
          </a:p>
          <a:p>
            <a:pPr marL="0" indent="0">
              <a:buFont typeface="Arial"/>
              <a:buNone/>
            </a:pPr>
            <a:endParaRPr lang="en-US" sz="1800" dirty="0"/>
          </a:p>
        </p:txBody>
      </p:sp>
      <p:sp>
        <p:nvSpPr>
          <p:cNvPr id="7" name="Espace réservé du numéro de diapositive 3"/>
          <p:cNvSpPr txBox="1">
            <a:spLocks/>
          </p:cNvSpPr>
          <p:nvPr/>
        </p:nvSpPr>
        <p:spPr bwMode="auto">
          <a:xfrm>
            <a:off x="0" y="0"/>
            <a:ext cx="0" cy="0"/>
          </a:xfrm>
          <a:prstGeom prst="rect">
            <a:avLst/>
          </a:prstGeom>
        </p:spPr>
        <p:txBody>
          <a:bodyPr vert="horz" lIns="91440" tIns="45720" rIns="91440" bIns="45720" rtlCol="0" anchor="ctr"/>
          <a:lstStyle>
            <a:defPPr>
              <a:defRPr lang="en-US"/>
            </a:defPPr>
            <a:lvl1pPr marL="0" algn="r" defTabSz="914400">
              <a:defRPr sz="10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rtl="0">
              <a:defRPr/>
            </a:pPr>
            <a:fld id="{5455EFC8-7735-4AFA-B741-F1E10DD30CC1}" type="slidenum">
              <a:rPr lang="en-GB" sz="1200" kern="1200" smtClean="0">
                <a:solidFill>
                  <a:prstClr val="black">
                    <a:tint val="75000"/>
                  </a:prstClr>
                </a:solidFill>
                <a:latin typeface="Arial" panose="020B0604020202020204" pitchFamily="34" charset="0"/>
                <a:ea typeface="ＭＳ Ｐゴシック" pitchFamily="34" charset="-128"/>
              </a:rPr>
              <a:pPr rtl="0">
                <a:defRPr/>
              </a:pPr>
              <a:t>2</a:t>
            </a:fld>
            <a:endParaRPr lang="en-GB" sz="1200" kern="1200" dirty="0">
              <a:solidFill>
                <a:prstClr val="black">
                  <a:tint val="75000"/>
                </a:prstClr>
              </a:solidFill>
              <a:latin typeface="Arial" panose="020B0604020202020204" pitchFamily="34" charset="0"/>
              <a:ea typeface="ＭＳ Ｐゴシック" pitchFamily="34" charset="-128"/>
            </a:endParaRPr>
          </a:p>
        </p:txBody>
      </p:sp>
      <p:grpSp>
        <p:nvGrpSpPr>
          <p:cNvPr id="8" name="Groupe 7"/>
          <p:cNvGrpSpPr>
            <a:grpSpLocks noChangeAspect="1"/>
          </p:cNvGrpSpPr>
          <p:nvPr/>
        </p:nvGrpSpPr>
        <p:grpSpPr>
          <a:xfrm>
            <a:off x="6871566" y="3288288"/>
            <a:ext cx="4809157" cy="3077006"/>
            <a:chOff x="3383904" y="1773238"/>
            <a:chExt cx="3942823" cy="2894296"/>
          </a:xfrm>
        </p:grpSpPr>
        <p:pic>
          <p:nvPicPr>
            <p:cNvPr id="9" name="Image 8"/>
            <p:cNvPicPr>
              <a:picLocks noChangeAspect="1"/>
            </p:cNvPicPr>
            <p:nvPr/>
          </p:nvPicPr>
          <p:blipFill>
            <a:blip r:embed="rId2"/>
            <a:stretch>
              <a:fillRect/>
            </a:stretch>
          </p:blipFill>
          <p:spPr>
            <a:xfrm>
              <a:off x="3383904" y="1773238"/>
              <a:ext cx="3942823" cy="2749959"/>
            </a:xfrm>
            <a:prstGeom prst="rect">
              <a:avLst/>
            </a:prstGeom>
          </p:spPr>
        </p:pic>
        <p:sp>
          <p:nvSpPr>
            <p:cNvPr id="10" name="Rectangle 9"/>
            <p:cNvSpPr/>
            <p:nvPr/>
          </p:nvSpPr>
          <p:spPr>
            <a:xfrm>
              <a:off x="4216417" y="2876527"/>
              <a:ext cx="1037230" cy="5049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7422" y="3381494"/>
              <a:ext cx="519305" cy="1286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Connecteur droit avec flèche 11"/>
          <p:cNvCxnSpPr/>
          <p:nvPr/>
        </p:nvCxnSpPr>
        <p:spPr>
          <a:xfrm flipH="1">
            <a:off x="8688288" y="5445225"/>
            <a:ext cx="288032" cy="17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bwMode="auto">
          <a:xfrm>
            <a:off x="720080" y="3429000"/>
            <a:ext cx="4294765" cy="646331"/>
          </a:xfrm>
          <a:prstGeom prst="rect">
            <a:avLst/>
          </a:prstGeom>
          <a:noFill/>
        </p:spPr>
        <p:txBody>
          <a:bodyPr wrap="none" rtlCol="0">
            <a:spAutoFit/>
          </a:bodyPr>
          <a:lstStyle/>
          <a:p>
            <a:r>
              <a:rPr lang="fr-FR" dirty="0">
                <a:sym typeface="Wingdings" panose="05000000000000000000" pitchFamily="2" charset="2"/>
              </a:rPr>
              <a:t> </a:t>
            </a:r>
            <a:r>
              <a:rPr lang="fr-FR" dirty="0" err="1"/>
              <a:t>Started</a:t>
            </a:r>
            <a:r>
              <a:rPr lang="fr-FR" dirty="0"/>
              <a:t> in 2024, to </a:t>
            </a:r>
            <a:r>
              <a:rPr lang="fr-FR" dirty="0" err="1"/>
              <a:t>be</a:t>
            </a:r>
            <a:r>
              <a:rPr lang="fr-FR" dirty="0"/>
              <a:t> </a:t>
            </a:r>
            <a:r>
              <a:rPr lang="fr-FR" dirty="0" err="1"/>
              <a:t>continued</a:t>
            </a:r>
            <a:r>
              <a:rPr lang="fr-FR" dirty="0"/>
              <a:t> in 2025:</a:t>
            </a:r>
          </a:p>
          <a:p>
            <a:r>
              <a:rPr lang="fr-FR" dirty="0"/>
              <a:t>	For the W-ACD, support to F4E</a:t>
            </a:r>
            <a:endParaRPr lang="en-US" dirty="0"/>
          </a:p>
        </p:txBody>
      </p:sp>
      <p:sp>
        <p:nvSpPr>
          <p:cNvPr id="14" name="Espace réservé du pied de page 2"/>
          <p:cNvSpPr>
            <a:spLocks noGrp="1"/>
          </p:cNvSpPr>
          <p:nvPr>
            <p:ph type="ftr" sz="quarter" idx="11"/>
          </p:nvPr>
        </p:nvSpPr>
        <p:spPr>
          <a:xfrm>
            <a:off x="825624" y="6555770"/>
            <a:ext cx="4277318" cy="302230"/>
          </a:xfrm>
        </p:spPr>
        <p:txBody>
          <a:bodyPr/>
          <a:lstStyle/>
          <a:p>
            <a:pPr algn="r"/>
            <a:r>
              <a:rPr lang="en-US" dirty="0"/>
              <a:t>M. Richou |  PSD meeting W transition| 19</a:t>
            </a:r>
            <a:r>
              <a:rPr lang="en-US" baseline="30000" dirty="0"/>
              <a:t>th</a:t>
            </a:r>
            <a:r>
              <a:rPr lang="en-US" dirty="0"/>
              <a:t> of July 2024</a:t>
            </a:r>
          </a:p>
        </p:txBody>
      </p:sp>
    </p:spTree>
    <p:extLst>
      <p:ext uri="{BB962C8B-B14F-4D97-AF65-F5344CB8AC3E}">
        <p14:creationId xmlns:p14="http://schemas.microsoft.com/office/powerpoint/2010/main" val="20363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7" name="Espace réservé du numéro de diapositive 3"/>
          <p:cNvSpPr txBox="1">
            <a:spLocks/>
          </p:cNvSpPr>
          <p:nvPr/>
        </p:nvSpPr>
        <p:spPr bwMode="auto">
          <a:xfrm>
            <a:off x="0" y="0"/>
            <a:ext cx="0" cy="0"/>
          </a:xfrm>
          <a:prstGeom prst="rect">
            <a:avLst/>
          </a:prstGeom>
        </p:spPr>
        <p:txBody>
          <a:bodyPr vert="horz" lIns="91440" tIns="45720" rIns="91440" bIns="45720" rtlCol="0" anchor="ctr"/>
          <a:lstStyle>
            <a:defPPr>
              <a:defRPr lang="en-US"/>
            </a:defPPr>
            <a:lvl1pPr marL="0" algn="r" defTabSz="914400">
              <a:defRPr sz="10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rtl="0">
              <a:defRPr/>
            </a:pPr>
            <a:fld id="{5455EFC8-7735-4AFA-B741-F1E10DD30CC1}" type="slidenum">
              <a:rPr lang="en-GB" sz="1200" kern="1200" smtClean="0">
                <a:solidFill>
                  <a:prstClr val="black">
                    <a:tint val="75000"/>
                  </a:prstClr>
                </a:solidFill>
                <a:latin typeface="Arial" panose="020B0604020202020204" pitchFamily="34" charset="0"/>
                <a:ea typeface="ＭＳ Ｐゴシック" pitchFamily="34" charset="-128"/>
              </a:rPr>
              <a:pPr rtl="0">
                <a:defRPr/>
              </a:pPr>
              <a:t>3</a:t>
            </a:fld>
            <a:endParaRPr lang="en-GB" sz="1200" kern="1200" dirty="0">
              <a:solidFill>
                <a:prstClr val="black">
                  <a:tint val="75000"/>
                </a:prstClr>
              </a:solidFill>
              <a:latin typeface="Arial" panose="020B0604020202020204" pitchFamily="34" charset="0"/>
              <a:ea typeface="ＭＳ Ｐゴシック" pitchFamily="34" charset="-128"/>
            </a:endParaRPr>
          </a:p>
        </p:txBody>
      </p:sp>
      <p:sp>
        <p:nvSpPr>
          <p:cNvPr id="14" name="Titre 1"/>
          <p:cNvSpPr>
            <a:spLocks noGrp="1"/>
          </p:cNvSpPr>
          <p:nvPr>
            <p:ph type="title"/>
          </p:nvPr>
        </p:nvSpPr>
        <p:spPr>
          <a:xfrm>
            <a:off x="983432" y="192515"/>
            <a:ext cx="9451776" cy="457200"/>
          </a:xfrm>
        </p:spPr>
        <p:txBody>
          <a:bodyPr/>
          <a:lstStyle/>
          <a:p>
            <a:r>
              <a:rPr lang="fr-FR" dirty="0" err="1"/>
              <a:t>Assessed</a:t>
            </a:r>
            <a:r>
              <a:rPr lang="fr-FR" dirty="0"/>
              <a:t> concepts</a:t>
            </a:r>
            <a:endParaRPr lang="en-US" dirty="0"/>
          </a:p>
        </p:txBody>
      </p:sp>
      <p:sp>
        <p:nvSpPr>
          <p:cNvPr id="15" name="Rectangle 14"/>
          <p:cNvSpPr/>
          <p:nvPr/>
        </p:nvSpPr>
        <p:spPr>
          <a:xfrm>
            <a:off x="1934016" y="1611905"/>
            <a:ext cx="2236310" cy="31753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W – 3 mm</a:t>
            </a:r>
          </a:p>
        </p:txBody>
      </p:sp>
      <p:sp>
        <p:nvSpPr>
          <p:cNvPr id="16" name="Rectangle 15"/>
          <p:cNvSpPr/>
          <p:nvPr/>
        </p:nvSpPr>
        <p:spPr>
          <a:xfrm>
            <a:off x="1939623" y="1925144"/>
            <a:ext cx="2236310" cy="155773"/>
          </a:xfrm>
          <a:prstGeom prst="rect">
            <a:avLst/>
          </a:prstGeom>
          <a:solidFill>
            <a:srgbClr val="FF33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Interlayer – 1 mm</a:t>
            </a:r>
          </a:p>
        </p:txBody>
      </p:sp>
      <p:sp>
        <p:nvSpPr>
          <p:cNvPr id="17" name="Rectangle 16"/>
          <p:cNvSpPr/>
          <p:nvPr/>
        </p:nvSpPr>
        <p:spPr>
          <a:xfrm>
            <a:off x="1939622" y="2080916"/>
            <a:ext cx="2236310" cy="115309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347887" lvl="4" indent="138014" algn="ctr"/>
            <a:endParaRPr lang="en-US" dirty="0"/>
          </a:p>
          <a:p>
            <a:pPr marL="1347887" lvl="4" indent="138014" algn="ctr"/>
            <a:endParaRPr lang="en-US" dirty="0"/>
          </a:p>
          <a:p>
            <a:pPr marL="1347887" lvl="4" indent="138014" algn="ctr"/>
            <a:endParaRPr lang="en-US" dirty="0"/>
          </a:p>
          <a:p>
            <a:pPr indent="1" algn="ctr"/>
            <a:r>
              <a:rPr lang="en-US" sz="1400" dirty="0"/>
              <a:t>Heat sink ( TZM, </a:t>
            </a:r>
            <a:r>
              <a:rPr lang="en-US" sz="1400" dirty="0" err="1"/>
              <a:t>CuCrZr</a:t>
            </a:r>
            <a:r>
              <a:rPr lang="en-US" sz="1400" dirty="0"/>
              <a:t>…)</a:t>
            </a:r>
          </a:p>
        </p:txBody>
      </p:sp>
      <p:sp>
        <p:nvSpPr>
          <p:cNvPr id="18" name="Ellipse 17"/>
          <p:cNvSpPr>
            <a:spLocks/>
          </p:cNvSpPr>
          <p:nvPr/>
        </p:nvSpPr>
        <p:spPr>
          <a:xfrm>
            <a:off x="2713294" y="2302089"/>
            <a:ext cx="702000" cy="703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Connecteur droit avec flèche 18"/>
          <p:cNvCxnSpPr/>
          <p:nvPr/>
        </p:nvCxnSpPr>
        <p:spPr>
          <a:xfrm flipV="1">
            <a:off x="2788325" y="2427219"/>
            <a:ext cx="531784" cy="45159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ZoneTexte 19"/>
              <p:cNvSpPr txBox="1"/>
              <p:nvPr/>
            </p:nvSpPr>
            <p:spPr>
              <a:xfrm rot="19359034">
                <a:off x="2646420" y="2417880"/>
                <a:ext cx="572995" cy="2235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853" i="1">
                          <a:latin typeface="Cambria Math" panose="02040503050406030204" pitchFamily="18" charset="0"/>
                        </a:rPr>
                        <m:t>𝜙</m:t>
                      </m:r>
                      <m:r>
                        <a:rPr lang="en-US" sz="853" i="1">
                          <a:latin typeface="Cambria Math" panose="02040503050406030204" pitchFamily="18" charset="0"/>
                        </a:rPr>
                        <m:t> 12</m:t>
                      </m:r>
                      <m:r>
                        <a:rPr lang="en-US" sz="853">
                          <a:latin typeface="Cambria Math" panose="02040503050406030204" pitchFamily="18" charset="0"/>
                        </a:rPr>
                        <m:t> </m:t>
                      </m:r>
                      <m:r>
                        <m:rPr>
                          <m:sty m:val="p"/>
                        </m:rPr>
                        <a:rPr lang="en-US" sz="853">
                          <a:latin typeface="Cambria Math" panose="02040503050406030204" pitchFamily="18" charset="0"/>
                        </a:rPr>
                        <m:t>mm</m:t>
                      </m:r>
                    </m:oMath>
                  </m:oMathPara>
                </a14:m>
                <a:endParaRPr lang="en-US" sz="853" dirty="0"/>
              </a:p>
            </p:txBody>
          </p:sp>
        </mc:Choice>
        <mc:Fallback xmlns="">
          <p:sp>
            <p:nvSpPr>
              <p:cNvPr id="20" name="ZoneTexte 19"/>
              <p:cNvSpPr txBox="1">
                <a:spLocks noRot="1" noChangeAspect="1" noMove="1" noResize="1" noEditPoints="1" noAdjustHandles="1" noChangeArrowheads="1" noChangeShapeType="1" noTextEdit="1"/>
              </p:cNvSpPr>
              <p:nvPr/>
            </p:nvSpPr>
            <p:spPr>
              <a:xfrm rot="19359034">
                <a:off x="2646420" y="2417880"/>
                <a:ext cx="572995" cy="223587"/>
              </a:xfrm>
              <a:prstGeom prst="rect">
                <a:avLst/>
              </a:prstGeom>
              <a:blipFill>
                <a:blip r:embed="rId2"/>
                <a:stretch>
                  <a:fillRect/>
                </a:stretch>
              </a:blipFill>
            </p:spPr>
            <p:txBody>
              <a:bodyPr/>
              <a:lstStyle/>
              <a:p>
                <a:r>
                  <a:rPr lang="en-US">
                    <a:noFill/>
                  </a:rPr>
                  <a:t> </a:t>
                </a:r>
              </a:p>
            </p:txBody>
          </p:sp>
        </mc:Fallback>
      </mc:AlternateContent>
      <p:cxnSp>
        <p:nvCxnSpPr>
          <p:cNvPr id="21" name="Connecteur droit avec flèche 20"/>
          <p:cNvCxnSpPr/>
          <p:nvPr/>
        </p:nvCxnSpPr>
        <p:spPr>
          <a:xfrm flipH="1">
            <a:off x="3686252" y="1340166"/>
            <a:ext cx="11937" cy="257471"/>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029553" y="1196267"/>
            <a:ext cx="1582484" cy="369332"/>
          </a:xfrm>
          <a:prstGeom prst="rect">
            <a:avLst/>
          </a:prstGeom>
          <a:noFill/>
        </p:spPr>
        <p:txBody>
          <a:bodyPr wrap="none" rtlCol="0">
            <a:spAutoFit/>
          </a:bodyPr>
          <a:lstStyle/>
          <a:p>
            <a:r>
              <a:rPr lang="en-US" dirty="0">
                <a:solidFill>
                  <a:srgbClr val="FF0000"/>
                </a:solidFill>
              </a:rPr>
              <a:t>10-15 MW/m²</a:t>
            </a:r>
          </a:p>
        </p:txBody>
      </p:sp>
      <p:cxnSp>
        <p:nvCxnSpPr>
          <p:cNvPr id="23" name="Connecteur droit avec flèche 22"/>
          <p:cNvCxnSpPr/>
          <p:nvPr/>
        </p:nvCxnSpPr>
        <p:spPr>
          <a:xfrm>
            <a:off x="1804200" y="1921660"/>
            <a:ext cx="384" cy="124511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160190" y="2212986"/>
            <a:ext cx="840295" cy="369332"/>
          </a:xfrm>
          <a:prstGeom prst="rect">
            <a:avLst/>
          </a:prstGeom>
          <a:noFill/>
        </p:spPr>
        <p:txBody>
          <a:bodyPr wrap="none" rtlCol="0">
            <a:spAutoFit/>
          </a:bodyPr>
          <a:lstStyle/>
          <a:p>
            <a:r>
              <a:rPr lang="en-US" dirty="0"/>
              <a:t>27 mm</a:t>
            </a:r>
          </a:p>
        </p:txBody>
      </p:sp>
      <p:cxnSp>
        <p:nvCxnSpPr>
          <p:cNvPr id="25" name="Connecteur droit avec flèche 24"/>
          <p:cNvCxnSpPr/>
          <p:nvPr/>
        </p:nvCxnSpPr>
        <p:spPr>
          <a:xfrm flipH="1">
            <a:off x="1928410" y="3289629"/>
            <a:ext cx="2223123" cy="969"/>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197177" y="3021775"/>
            <a:ext cx="840295" cy="369332"/>
          </a:xfrm>
          <a:prstGeom prst="rect">
            <a:avLst/>
          </a:prstGeom>
          <a:noFill/>
        </p:spPr>
        <p:txBody>
          <a:bodyPr wrap="none" rtlCol="0">
            <a:spAutoFit/>
          </a:bodyPr>
          <a:lstStyle/>
          <a:p>
            <a:r>
              <a:rPr lang="en-US" dirty="0"/>
              <a:t>32 mm</a:t>
            </a:r>
          </a:p>
        </p:txBody>
      </p:sp>
      <p:cxnSp>
        <p:nvCxnSpPr>
          <p:cNvPr id="27" name="Connecteur droit avec flèche 26"/>
          <p:cNvCxnSpPr/>
          <p:nvPr/>
        </p:nvCxnSpPr>
        <p:spPr>
          <a:xfrm flipH="1">
            <a:off x="3045499" y="2064321"/>
            <a:ext cx="0" cy="23428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152906" y="2077432"/>
            <a:ext cx="723275" cy="369332"/>
          </a:xfrm>
          <a:prstGeom prst="rect">
            <a:avLst/>
          </a:prstGeom>
          <a:noFill/>
        </p:spPr>
        <p:txBody>
          <a:bodyPr wrap="none" rtlCol="0">
            <a:spAutoFit/>
          </a:bodyPr>
          <a:lstStyle/>
          <a:p>
            <a:r>
              <a:rPr lang="en-US" dirty="0"/>
              <a:t>3 mm</a:t>
            </a:r>
          </a:p>
        </p:txBody>
      </p:sp>
      <p:sp>
        <p:nvSpPr>
          <p:cNvPr id="29" name="ZoneTexte 28"/>
          <p:cNvSpPr txBox="1"/>
          <p:nvPr/>
        </p:nvSpPr>
        <p:spPr>
          <a:xfrm>
            <a:off x="2575741" y="886658"/>
            <a:ext cx="901209" cy="369332"/>
          </a:xfrm>
          <a:prstGeom prst="rect">
            <a:avLst/>
          </a:prstGeom>
          <a:noFill/>
        </p:spPr>
        <p:txBody>
          <a:bodyPr wrap="none" rtlCol="0">
            <a:spAutoFit/>
          </a:bodyPr>
          <a:lstStyle/>
          <a:p>
            <a:r>
              <a:rPr lang="fr-FR" b="1" dirty="0"/>
              <a:t>Flat </a:t>
            </a:r>
            <a:r>
              <a:rPr lang="fr-FR" b="1" dirty="0" err="1"/>
              <a:t>tile</a:t>
            </a:r>
            <a:endParaRPr lang="en-US" b="1" dirty="0"/>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834" y="950477"/>
            <a:ext cx="2673805" cy="210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Connecteur droit avec flèche 30"/>
          <p:cNvCxnSpPr/>
          <p:nvPr/>
        </p:nvCxnSpPr>
        <p:spPr>
          <a:xfrm>
            <a:off x="7856407" y="938586"/>
            <a:ext cx="352106" cy="14213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876300" y="709568"/>
            <a:ext cx="955711" cy="369332"/>
          </a:xfrm>
          <a:prstGeom prst="rect">
            <a:avLst/>
          </a:prstGeom>
          <a:noFill/>
        </p:spPr>
        <p:txBody>
          <a:bodyPr wrap="none" rtlCol="0">
            <a:spAutoFit/>
          </a:bodyPr>
          <a:lstStyle/>
          <a:p>
            <a:r>
              <a:rPr lang="en-US" dirty="0"/>
              <a:t>~28 mm</a:t>
            </a:r>
          </a:p>
        </p:txBody>
      </p:sp>
      <p:cxnSp>
        <p:nvCxnSpPr>
          <p:cNvPr id="33" name="Connecteur droit avec flèche 32"/>
          <p:cNvCxnSpPr/>
          <p:nvPr/>
        </p:nvCxnSpPr>
        <p:spPr>
          <a:xfrm flipH="1">
            <a:off x="7781525" y="809346"/>
            <a:ext cx="11937" cy="257471"/>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919141" y="523086"/>
            <a:ext cx="1249060" cy="369332"/>
          </a:xfrm>
          <a:prstGeom prst="rect">
            <a:avLst/>
          </a:prstGeom>
          <a:noFill/>
        </p:spPr>
        <p:txBody>
          <a:bodyPr wrap="none" rtlCol="0">
            <a:spAutoFit/>
          </a:bodyPr>
          <a:lstStyle/>
          <a:p>
            <a:r>
              <a:rPr lang="en-US" dirty="0">
                <a:solidFill>
                  <a:srgbClr val="FF0000"/>
                </a:solidFill>
              </a:rPr>
              <a:t>20 MW/m²</a:t>
            </a:r>
          </a:p>
        </p:txBody>
      </p:sp>
      <p:sp>
        <p:nvSpPr>
          <p:cNvPr id="35" name="ZoneTexte 34"/>
          <p:cNvSpPr txBox="1"/>
          <p:nvPr/>
        </p:nvSpPr>
        <p:spPr>
          <a:xfrm>
            <a:off x="7150528" y="80343"/>
            <a:ext cx="1266693" cy="369332"/>
          </a:xfrm>
          <a:prstGeom prst="rect">
            <a:avLst/>
          </a:prstGeom>
          <a:noFill/>
        </p:spPr>
        <p:txBody>
          <a:bodyPr wrap="none" rtlCol="0">
            <a:spAutoFit/>
          </a:bodyPr>
          <a:lstStyle/>
          <a:p>
            <a:r>
              <a:rPr lang="fr-FR" b="1" dirty="0" err="1"/>
              <a:t>Monoblock</a:t>
            </a:r>
            <a:endParaRPr lang="en-US" b="1" dirty="0"/>
          </a:p>
        </p:txBody>
      </p:sp>
      <p:grpSp>
        <p:nvGrpSpPr>
          <p:cNvPr id="36" name="Group 4"/>
          <p:cNvGrpSpPr>
            <a:grpSpLocks noChangeAspect="1"/>
          </p:cNvGrpSpPr>
          <p:nvPr/>
        </p:nvGrpSpPr>
        <p:grpSpPr bwMode="auto">
          <a:xfrm>
            <a:off x="4685808" y="5131300"/>
            <a:ext cx="3555915" cy="1237369"/>
            <a:chOff x="2855" y="518"/>
            <a:chExt cx="4338" cy="1229"/>
          </a:xfrm>
        </p:grpSpPr>
        <p:sp>
          <p:nvSpPr>
            <p:cNvPr id="37" name="AutoShape 3"/>
            <p:cNvSpPr>
              <a:spLocks noChangeAspect="1" noChangeArrowheads="1" noTextEdit="1"/>
            </p:cNvSpPr>
            <p:nvPr/>
          </p:nvSpPr>
          <p:spPr bwMode="auto">
            <a:xfrm>
              <a:off x="2855" y="769"/>
              <a:ext cx="4252"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nvGrpSpPr>
            <p:cNvPr id="38" name="Group 41"/>
            <p:cNvGrpSpPr>
              <a:grpSpLocks/>
            </p:cNvGrpSpPr>
            <p:nvPr/>
          </p:nvGrpSpPr>
          <p:grpSpPr bwMode="auto">
            <a:xfrm>
              <a:off x="2860" y="774"/>
              <a:ext cx="856" cy="952"/>
              <a:chOff x="2860" y="774"/>
              <a:chExt cx="856" cy="952"/>
            </a:xfrm>
          </p:grpSpPr>
          <p:sp>
            <p:nvSpPr>
              <p:cNvPr id="151" name="Rectangle 5"/>
              <p:cNvSpPr>
                <a:spLocks noChangeArrowheads="1"/>
              </p:cNvSpPr>
              <p:nvPr/>
            </p:nvSpPr>
            <p:spPr bwMode="auto">
              <a:xfrm>
                <a:off x="3554" y="896"/>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52" name="Rectangle 6"/>
              <p:cNvSpPr>
                <a:spLocks noChangeArrowheads="1"/>
              </p:cNvSpPr>
              <p:nvPr/>
            </p:nvSpPr>
            <p:spPr bwMode="auto">
              <a:xfrm>
                <a:off x="3608" y="904"/>
                <a:ext cx="8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fr-FR" sz="975" dirty="0">
                    <a:solidFill>
                      <a:srgbClr val="000000"/>
                    </a:solidFill>
                  </a:rPr>
                  <a:t>6</a:t>
                </a:r>
                <a:endParaRPr lang="en-US" altLang="fr-FR" sz="1463" dirty="0"/>
              </a:p>
            </p:txBody>
          </p:sp>
          <p:sp>
            <p:nvSpPr>
              <p:cNvPr id="153" name="Rectangle 7"/>
              <p:cNvSpPr>
                <a:spLocks noChangeArrowheads="1"/>
              </p:cNvSpPr>
              <p:nvPr/>
            </p:nvSpPr>
            <p:spPr bwMode="auto">
              <a:xfrm>
                <a:off x="3093" y="1610"/>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nvGrpSpPr>
              <p:cNvPr id="154" name="Group 40"/>
              <p:cNvGrpSpPr>
                <a:grpSpLocks/>
              </p:cNvGrpSpPr>
              <p:nvPr/>
            </p:nvGrpSpPr>
            <p:grpSpPr bwMode="auto">
              <a:xfrm>
                <a:off x="2860" y="774"/>
                <a:ext cx="681" cy="861"/>
                <a:chOff x="2860" y="774"/>
                <a:chExt cx="681" cy="861"/>
              </a:xfrm>
            </p:grpSpPr>
            <p:sp>
              <p:nvSpPr>
                <p:cNvPr id="155" name="Line 9"/>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56" name="Line 10"/>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157" name="Group 14"/>
                <p:cNvGrpSpPr>
                  <a:grpSpLocks/>
                </p:cNvGrpSpPr>
                <p:nvPr/>
              </p:nvGrpSpPr>
              <p:grpSpPr bwMode="auto">
                <a:xfrm>
                  <a:off x="3499" y="851"/>
                  <a:ext cx="42" cy="178"/>
                  <a:chOff x="3499" y="851"/>
                  <a:chExt cx="42" cy="178"/>
                </a:xfrm>
              </p:grpSpPr>
              <p:sp>
                <p:nvSpPr>
                  <p:cNvPr id="183" name="Line 11"/>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84" name="Freeform 12"/>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85" name="Freeform 13"/>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58" name="Group 21"/>
                <p:cNvGrpSpPr>
                  <a:grpSpLocks/>
                </p:cNvGrpSpPr>
                <p:nvPr/>
              </p:nvGrpSpPr>
              <p:grpSpPr bwMode="auto">
                <a:xfrm>
                  <a:off x="2897" y="844"/>
                  <a:ext cx="563" cy="655"/>
                  <a:chOff x="2897" y="844"/>
                  <a:chExt cx="563" cy="655"/>
                </a:xfrm>
              </p:grpSpPr>
              <p:sp>
                <p:nvSpPr>
                  <p:cNvPr id="177" name="Rectangle 15"/>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178" name="Freeform 16"/>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179" name="Rectangle 17"/>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180" name="Group 20"/>
                  <p:cNvGrpSpPr>
                    <a:grpSpLocks/>
                  </p:cNvGrpSpPr>
                  <p:nvPr/>
                </p:nvGrpSpPr>
                <p:grpSpPr bwMode="auto">
                  <a:xfrm>
                    <a:off x="2897" y="844"/>
                    <a:ext cx="563" cy="186"/>
                    <a:chOff x="2897" y="844"/>
                    <a:chExt cx="563" cy="186"/>
                  </a:xfrm>
                </p:grpSpPr>
                <p:sp>
                  <p:nvSpPr>
                    <p:cNvPr id="181" name="Rectangle 18"/>
                    <p:cNvSpPr>
                      <a:spLocks noChangeArrowheads="1"/>
                    </p:cNvSpPr>
                    <p:nvPr/>
                  </p:nvSpPr>
                  <p:spPr bwMode="auto">
                    <a:xfrm>
                      <a:off x="2897" y="844"/>
                      <a:ext cx="562" cy="18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82" name="Rectangle 19"/>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159" name="Line 22"/>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60" name="Line 23"/>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161" name="Group 27"/>
                <p:cNvGrpSpPr>
                  <a:grpSpLocks/>
                </p:cNvGrpSpPr>
                <p:nvPr/>
              </p:nvGrpSpPr>
              <p:grpSpPr bwMode="auto">
                <a:xfrm>
                  <a:off x="2889" y="1539"/>
                  <a:ext cx="566" cy="41"/>
                  <a:chOff x="2889" y="1539"/>
                  <a:chExt cx="566" cy="41"/>
                </a:xfrm>
              </p:grpSpPr>
              <p:sp>
                <p:nvSpPr>
                  <p:cNvPr id="174" name="Line 24"/>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75" name="Freeform 25"/>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76" name="Freeform 26"/>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62" name="Group 30"/>
                <p:cNvGrpSpPr>
                  <a:grpSpLocks/>
                </p:cNvGrpSpPr>
                <p:nvPr/>
              </p:nvGrpSpPr>
              <p:grpSpPr bwMode="auto">
                <a:xfrm>
                  <a:off x="3361" y="774"/>
                  <a:ext cx="99" cy="69"/>
                  <a:chOff x="3361" y="774"/>
                  <a:chExt cx="99" cy="69"/>
                </a:xfrm>
              </p:grpSpPr>
              <p:sp>
                <p:nvSpPr>
                  <p:cNvPr id="172" name="Line 28"/>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73" name="Freeform 29"/>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63" name="Group 33"/>
                <p:cNvGrpSpPr>
                  <a:grpSpLocks/>
                </p:cNvGrpSpPr>
                <p:nvPr/>
              </p:nvGrpSpPr>
              <p:grpSpPr bwMode="auto">
                <a:xfrm>
                  <a:off x="3030" y="774"/>
                  <a:ext cx="99" cy="69"/>
                  <a:chOff x="3030" y="774"/>
                  <a:chExt cx="99" cy="69"/>
                </a:xfrm>
              </p:grpSpPr>
              <p:sp>
                <p:nvSpPr>
                  <p:cNvPr id="170" name="Line 31"/>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71" name="Freeform 32"/>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64" name="Group 36"/>
                <p:cNvGrpSpPr>
                  <a:grpSpLocks/>
                </p:cNvGrpSpPr>
                <p:nvPr/>
              </p:nvGrpSpPr>
              <p:grpSpPr bwMode="auto">
                <a:xfrm>
                  <a:off x="3209" y="774"/>
                  <a:ext cx="99" cy="69"/>
                  <a:chOff x="3209" y="774"/>
                  <a:chExt cx="99" cy="69"/>
                </a:xfrm>
              </p:grpSpPr>
              <p:sp>
                <p:nvSpPr>
                  <p:cNvPr id="168" name="Line 34"/>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69" name="Freeform 35"/>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65" name="Group 39"/>
                <p:cNvGrpSpPr>
                  <a:grpSpLocks/>
                </p:cNvGrpSpPr>
                <p:nvPr/>
              </p:nvGrpSpPr>
              <p:grpSpPr bwMode="auto">
                <a:xfrm>
                  <a:off x="2860" y="774"/>
                  <a:ext cx="99" cy="69"/>
                  <a:chOff x="2860" y="774"/>
                  <a:chExt cx="99" cy="69"/>
                </a:xfrm>
              </p:grpSpPr>
              <p:sp>
                <p:nvSpPr>
                  <p:cNvPr id="166" name="Line 37"/>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67" name="Freeform 38"/>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grpSp>
        <p:grpSp>
          <p:nvGrpSpPr>
            <p:cNvPr id="39" name="Group 44"/>
            <p:cNvGrpSpPr>
              <a:grpSpLocks/>
            </p:cNvGrpSpPr>
            <p:nvPr/>
          </p:nvGrpSpPr>
          <p:grpSpPr bwMode="auto">
            <a:xfrm>
              <a:off x="3835" y="790"/>
              <a:ext cx="3262" cy="936"/>
              <a:chOff x="3835" y="790"/>
              <a:chExt cx="3262" cy="936"/>
            </a:xfrm>
          </p:grpSpPr>
          <p:sp>
            <p:nvSpPr>
              <p:cNvPr id="149" name="Rectangle 42"/>
              <p:cNvSpPr>
                <a:spLocks noChangeArrowheads="1"/>
              </p:cNvSpPr>
              <p:nvPr/>
            </p:nvSpPr>
            <p:spPr bwMode="auto">
              <a:xfrm>
                <a:off x="3840" y="790"/>
                <a:ext cx="6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fr-FR" sz="1544" dirty="0">
                    <a:solidFill>
                      <a:srgbClr val="000000"/>
                    </a:solidFill>
                    <a:latin typeface="Times New Roman" panose="02020603050405020304" pitchFamily="18" charset="0"/>
                  </a:rPr>
                  <a:t> </a:t>
                </a:r>
                <a:endParaRPr lang="en-US" altLang="fr-FR" sz="1463" dirty="0"/>
              </a:p>
            </p:txBody>
          </p:sp>
          <p:pic>
            <p:nvPicPr>
              <p:cNvPr id="150"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 y="790"/>
                <a:ext cx="3262"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45"/>
            <p:cNvSpPr>
              <a:spLocks noChangeArrowheads="1"/>
            </p:cNvSpPr>
            <p:nvPr/>
          </p:nvSpPr>
          <p:spPr bwMode="auto">
            <a:xfrm>
              <a:off x="3554" y="896"/>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41" name="Rectangle 46"/>
            <p:cNvSpPr>
              <a:spLocks noChangeArrowheads="1"/>
            </p:cNvSpPr>
            <p:nvPr/>
          </p:nvSpPr>
          <p:spPr bwMode="auto">
            <a:xfrm>
              <a:off x="3608" y="904"/>
              <a:ext cx="8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fr-FR" sz="975" dirty="0">
                  <a:solidFill>
                    <a:srgbClr val="000000"/>
                  </a:solidFill>
                </a:rPr>
                <a:t>6</a:t>
              </a:r>
              <a:endParaRPr lang="en-US" altLang="fr-FR" sz="1463" dirty="0"/>
            </a:p>
          </p:txBody>
        </p:sp>
        <p:sp>
          <p:nvSpPr>
            <p:cNvPr id="42" name="Rectangle 47"/>
            <p:cNvSpPr>
              <a:spLocks noChangeArrowheads="1"/>
            </p:cNvSpPr>
            <p:nvPr/>
          </p:nvSpPr>
          <p:spPr bwMode="auto">
            <a:xfrm>
              <a:off x="3093" y="1610"/>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nvGrpSpPr>
            <p:cNvPr id="43" name="Group 80"/>
            <p:cNvGrpSpPr>
              <a:grpSpLocks/>
            </p:cNvGrpSpPr>
            <p:nvPr/>
          </p:nvGrpSpPr>
          <p:grpSpPr bwMode="auto">
            <a:xfrm>
              <a:off x="2860" y="774"/>
              <a:ext cx="681" cy="861"/>
              <a:chOff x="2860" y="774"/>
              <a:chExt cx="681" cy="861"/>
            </a:xfrm>
          </p:grpSpPr>
          <p:sp>
            <p:nvSpPr>
              <p:cNvPr id="118" name="Line 49"/>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19" name="Line 50"/>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120" name="Group 54"/>
              <p:cNvGrpSpPr>
                <a:grpSpLocks/>
              </p:cNvGrpSpPr>
              <p:nvPr/>
            </p:nvGrpSpPr>
            <p:grpSpPr bwMode="auto">
              <a:xfrm>
                <a:off x="3499" y="851"/>
                <a:ext cx="42" cy="178"/>
                <a:chOff x="3499" y="851"/>
                <a:chExt cx="42" cy="178"/>
              </a:xfrm>
            </p:grpSpPr>
            <p:sp>
              <p:nvSpPr>
                <p:cNvPr id="146" name="Line 51"/>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47" name="Freeform 52"/>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48" name="Freeform 53"/>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21" name="Group 61"/>
              <p:cNvGrpSpPr>
                <a:grpSpLocks/>
              </p:cNvGrpSpPr>
              <p:nvPr/>
            </p:nvGrpSpPr>
            <p:grpSpPr bwMode="auto">
              <a:xfrm>
                <a:off x="2897" y="844"/>
                <a:ext cx="563" cy="655"/>
                <a:chOff x="2897" y="844"/>
                <a:chExt cx="563" cy="655"/>
              </a:xfrm>
            </p:grpSpPr>
            <p:sp>
              <p:nvSpPr>
                <p:cNvPr id="140" name="Rectangle 55"/>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141" name="Freeform 56"/>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142" name="Rectangle 57"/>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143" name="Group 60"/>
                <p:cNvGrpSpPr>
                  <a:grpSpLocks/>
                </p:cNvGrpSpPr>
                <p:nvPr/>
              </p:nvGrpSpPr>
              <p:grpSpPr bwMode="auto">
                <a:xfrm>
                  <a:off x="2897" y="844"/>
                  <a:ext cx="563" cy="186"/>
                  <a:chOff x="2897" y="844"/>
                  <a:chExt cx="563" cy="186"/>
                </a:xfrm>
              </p:grpSpPr>
              <p:sp>
                <p:nvSpPr>
                  <p:cNvPr id="144" name="Rectangle 58"/>
                  <p:cNvSpPr>
                    <a:spLocks noChangeArrowheads="1"/>
                  </p:cNvSpPr>
                  <p:nvPr/>
                </p:nvSpPr>
                <p:spPr bwMode="auto">
                  <a:xfrm>
                    <a:off x="2897" y="844"/>
                    <a:ext cx="562" cy="18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45" name="Rectangle 59"/>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122" name="Line 62"/>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23" name="Line 63"/>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124" name="Group 67"/>
              <p:cNvGrpSpPr>
                <a:grpSpLocks/>
              </p:cNvGrpSpPr>
              <p:nvPr/>
            </p:nvGrpSpPr>
            <p:grpSpPr bwMode="auto">
              <a:xfrm>
                <a:off x="2889" y="1539"/>
                <a:ext cx="566" cy="41"/>
                <a:chOff x="2889" y="1539"/>
                <a:chExt cx="566" cy="41"/>
              </a:xfrm>
            </p:grpSpPr>
            <p:sp>
              <p:nvSpPr>
                <p:cNvPr id="137" name="Line 64"/>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8" name="Freeform 65"/>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39" name="Freeform 66"/>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25" name="Group 70"/>
              <p:cNvGrpSpPr>
                <a:grpSpLocks/>
              </p:cNvGrpSpPr>
              <p:nvPr/>
            </p:nvGrpSpPr>
            <p:grpSpPr bwMode="auto">
              <a:xfrm>
                <a:off x="3361" y="774"/>
                <a:ext cx="99" cy="69"/>
                <a:chOff x="3361" y="774"/>
                <a:chExt cx="99" cy="69"/>
              </a:xfrm>
            </p:grpSpPr>
            <p:sp>
              <p:nvSpPr>
                <p:cNvPr id="135" name="Line 68"/>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6" name="Freeform 69"/>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26" name="Group 73"/>
              <p:cNvGrpSpPr>
                <a:grpSpLocks/>
              </p:cNvGrpSpPr>
              <p:nvPr/>
            </p:nvGrpSpPr>
            <p:grpSpPr bwMode="auto">
              <a:xfrm>
                <a:off x="3030" y="774"/>
                <a:ext cx="99" cy="69"/>
                <a:chOff x="3030" y="774"/>
                <a:chExt cx="99" cy="69"/>
              </a:xfrm>
            </p:grpSpPr>
            <p:sp>
              <p:nvSpPr>
                <p:cNvPr id="133" name="Line 71"/>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4" name="Freeform 72"/>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27" name="Group 76"/>
              <p:cNvGrpSpPr>
                <a:grpSpLocks/>
              </p:cNvGrpSpPr>
              <p:nvPr/>
            </p:nvGrpSpPr>
            <p:grpSpPr bwMode="auto">
              <a:xfrm>
                <a:off x="3209" y="774"/>
                <a:ext cx="99" cy="69"/>
                <a:chOff x="3209" y="774"/>
                <a:chExt cx="99" cy="69"/>
              </a:xfrm>
            </p:grpSpPr>
            <p:sp>
              <p:nvSpPr>
                <p:cNvPr id="131" name="Line 74"/>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2" name="Freeform 75"/>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128" name="Group 79"/>
              <p:cNvGrpSpPr>
                <a:grpSpLocks/>
              </p:cNvGrpSpPr>
              <p:nvPr/>
            </p:nvGrpSpPr>
            <p:grpSpPr bwMode="auto">
              <a:xfrm>
                <a:off x="2860" y="774"/>
                <a:ext cx="99" cy="69"/>
                <a:chOff x="2860" y="774"/>
                <a:chExt cx="99" cy="69"/>
              </a:xfrm>
            </p:grpSpPr>
            <p:sp>
              <p:nvSpPr>
                <p:cNvPr id="129" name="Line 77"/>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30" name="Freeform 78"/>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44" name="Rectangle 81"/>
            <p:cNvSpPr>
              <a:spLocks noChangeArrowheads="1"/>
            </p:cNvSpPr>
            <p:nvPr/>
          </p:nvSpPr>
          <p:spPr bwMode="auto">
            <a:xfrm>
              <a:off x="3554" y="896"/>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45" name="Rectangle 82"/>
            <p:cNvSpPr>
              <a:spLocks noChangeArrowheads="1"/>
            </p:cNvSpPr>
            <p:nvPr/>
          </p:nvSpPr>
          <p:spPr bwMode="auto">
            <a:xfrm>
              <a:off x="3608" y="904"/>
              <a:ext cx="8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fr-FR" sz="975" dirty="0">
                  <a:solidFill>
                    <a:srgbClr val="000000"/>
                  </a:solidFill>
                </a:rPr>
                <a:t>6</a:t>
              </a:r>
              <a:endParaRPr lang="en-US" altLang="fr-FR" sz="1463" dirty="0"/>
            </a:p>
          </p:txBody>
        </p:sp>
        <p:sp>
          <p:nvSpPr>
            <p:cNvPr id="46" name="Rectangle 83"/>
            <p:cNvSpPr>
              <a:spLocks noChangeArrowheads="1"/>
            </p:cNvSpPr>
            <p:nvPr/>
          </p:nvSpPr>
          <p:spPr bwMode="auto">
            <a:xfrm>
              <a:off x="3093" y="1610"/>
              <a:ext cx="1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47" name="Line 85"/>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48" name="Line 86"/>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49" name="Group 90"/>
            <p:cNvGrpSpPr>
              <a:grpSpLocks/>
            </p:cNvGrpSpPr>
            <p:nvPr/>
          </p:nvGrpSpPr>
          <p:grpSpPr bwMode="auto">
            <a:xfrm>
              <a:off x="3499" y="851"/>
              <a:ext cx="42" cy="178"/>
              <a:chOff x="3499" y="851"/>
              <a:chExt cx="42" cy="178"/>
            </a:xfrm>
          </p:grpSpPr>
          <p:sp>
            <p:nvSpPr>
              <p:cNvPr id="115" name="Line 87"/>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16" name="Freeform 88"/>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17" name="Freeform 89"/>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50" name="Group 97"/>
            <p:cNvGrpSpPr>
              <a:grpSpLocks/>
            </p:cNvGrpSpPr>
            <p:nvPr/>
          </p:nvGrpSpPr>
          <p:grpSpPr bwMode="auto">
            <a:xfrm>
              <a:off x="2897" y="844"/>
              <a:ext cx="563" cy="655"/>
              <a:chOff x="2897" y="844"/>
              <a:chExt cx="563" cy="655"/>
            </a:xfrm>
          </p:grpSpPr>
          <p:sp>
            <p:nvSpPr>
              <p:cNvPr id="109" name="Rectangle 91"/>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110" name="Freeform 92"/>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111" name="Rectangle 93"/>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112" name="Group 96"/>
              <p:cNvGrpSpPr>
                <a:grpSpLocks/>
              </p:cNvGrpSpPr>
              <p:nvPr/>
            </p:nvGrpSpPr>
            <p:grpSpPr bwMode="auto">
              <a:xfrm>
                <a:off x="2897" y="844"/>
                <a:ext cx="563" cy="186"/>
                <a:chOff x="2897" y="844"/>
                <a:chExt cx="563" cy="186"/>
              </a:xfrm>
            </p:grpSpPr>
            <p:sp>
              <p:nvSpPr>
                <p:cNvPr id="113" name="Rectangle 94"/>
                <p:cNvSpPr>
                  <a:spLocks noChangeArrowheads="1"/>
                </p:cNvSpPr>
                <p:nvPr/>
              </p:nvSpPr>
              <p:spPr bwMode="auto">
                <a:xfrm>
                  <a:off x="2897" y="844"/>
                  <a:ext cx="562" cy="18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14" name="Rectangle 95"/>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sp>
          <p:nvSpPr>
            <p:cNvPr id="51" name="Line 98"/>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52" name="Line 99"/>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53" name="Group 103"/>
            <p:cNvGrpSpPr>
              <a:grpSpLocks/>
            </p:cNvGrpSpPr>
            <p:nvPr/>
          </p:nvGrpSpPr>
          <p:grpSpPr bwMode="auto">
            <a:xfrm>
              <a:off x="2889" y="1539"/>
              <a:ext cx="566" cy="41"/>
              <a:chOff x="2889" y="1539"/>
              <a:chExt cx="566" cy="41"/>
            </a:xfrm>
          </p:grpSpPr>
          <p:sp>
            <p:nvSpPr>
              <p:cNvPr id="106" name="Line 100"/>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7" name="Freeform 101"/>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108" name="Freeform 102"/>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54" name="Group 106"/>
            <p:cNvGrpSpPr>
              <a:grpSpLocks/>
            </p:cNvGrpSpPr>
            <p:nvPr/>
          </p:nvGrpSpPr>
          <p:grpSpPr bwMode="auto">
            <a:xfrm>
              <a:off x="3361" y="774"/>
              <a:ext cx="99" cy="69"/>
              <a:chOff x="3361" y="774"/>
              <a:chExt cx="99" cy="69"/>
            </a:xfrm>
          </p:grpSpPr>
          <p:sp>
            <p:nvSpPr>
              <p:cNvPr id="104" name="Line 104"/>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5" name="Freeform 105"/>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55" name="Group 109"/>
            <p:cNvGrpSpPr>
              <a:grpSpLocks/>
            </p:cNvGrpSpPr>
            <p:nvPr/>
          </p:nvGrpSpPr>
          <p:grpSpPr bwMode="auto">
            <a:xfrm>
              <a:off x="3030" y="774"/>
              <a:ext cx="99" cy="69"/>
              <a:chOff x="3030" y="774"/>
              <a:chExt cx="99" cy="69"/>
            </a:xfrm>
          </p:grpSpPr>
          <p:sp>
            <p:nvSpPr>
              <p:cNvPr id="102" name="Line 107"/>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3" name="Freeform 108"/>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56" name="Group 112"/>
            <p:cNvGrpSpPr>
              <a:grpSpLocks/>
            </p:cNvGrpSpPr>
            <p:nvPr/>
          </p:nvGrpSpPr>
          <p:grpSpPr bwMode="auto">
            <a:xfrm>
              <a:off x="3209" y="774"/>
              <a:ext cx="99" cy="69"/>
              <a:chOff x="3209" y="774"/>
              <a:chExt cx="99" cy="69"/>
            </a:xfrm>
          </p:grpSpPr>
          <p:sp>
            <p:nvSpPr>
              <p:cNvPr id="100" name="Line 110"/>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101" name="Freeform 111"/>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57" name="Group 115"/>
            <p:cNvGrpSpPr>
              <a:grpSpLocks/>
            </p:cNvGrpSpPr>
            <p:nvPr/>
          </p:nvGrpSpPr>
          <p:grpSpPr bwMode="auto">
            <a:xfrm>
              <a:off x="2860" y="774"/>
              <a:ext cx="99" cy="69"/>
              <a:chOff x="2860" y="774"/>
              <a:chExt cx="99" cy="69"/>
            </a:xfrm>
          </p:grpSpPr>
          <p:sp>
            <p:nvSpPr>
              <p:cNvPr id="98" name="Line 113"/>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99" name="Freeform 114"/>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sp>
          <p:nvSpPr>
            <p:cNvPr id="58" name="Line 116"/>
            <p:cNvSpPr>
              <a:spLocks noChangeShapeType="1"/>
            </p:cNvSpPr>
            <p:nvPr/>
          </p:nvSpPr>
          <p:spPr bwMode="auto">
            <a:xfrm>
              <a:off x="3381" y="845"/>
              <a:ext cx="15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59" name="Line 117"/>
            <p:cNvSpPr>
              <a:spLocks noChangeShapeType="1"/>
            </p:cNvSpPr>
            <p:nvPr/>
          </p:nvSpPr>
          <p:spPr bwMode="auto">
            <a:xfrm>
              <a:off x="3376" y="1028"/>
              <a:ext cx="15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60" name="Group 121"/>
            <p:cNvGrpSpPr>
              <a:grpSpLocks/>
            </p:cNvGrpSpPr>
            <p:nvPr/>
          </p:nvGrpSpPr>
          <p:grpSpPr bwMode="auto">
            <a:xfrm>
              <a:off x="3499" y="851"/>
              <a:ext cx="42" cy="178"/>
              <a:chOff x="3499" y="851"/>
              <a:chExt cx="42" cy="178"/>
            </a:xfrm>
          </p:grpSpPr>
          <p:sp>
            <p:nvSpPr>
              <p:cNvPr id="95" name="Line 118"/>
              <p:cNvSpPr>
                <a:spLocks noChangeShapeType="1"/>
              </p:cNvSpPr>
              <p:nvPr/>
            </p:nvSpPr>
            <p:spPr bwMode="auto">
              <a:xfrm flipH="1">
                <a:off x="3519" y="877"/>
                <a:ext cx="1" cy="12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96" name="Freeform 119"/>
              <p:cNvSpPr>
                <a:spLocks/>
              </p:cNvSpPr>
              <p:nvPr/>
            </p:nvSpPr>
            <p:spPr bwMode="auto">
              <a:xfrm>
                <a:off x="3500" y="851"/>
                <a:ext cx="41" cy="41"/>
              </a:xfrm>
              <a:custGeom>
                <a:avLst/>
                <a:gdLst>
                  <a:gd name="T0" fmla="*/ 41 w 41"/>
                  <a:gd name="T1" fmla="*/ 41 h 41"/>
                  <a:gd name="T2" fmla="*/ 21 w 41"/>
                  <a:gd name="T3" fmla="*/ 0 h 41"/>
                  <a:gd name="T4" fmla="*/ 0 w 41"/>
                  <a:gd name="T5" fmla="*/ 41 h 41"/>
                  <a:gd name="T6" fmla="*/ 21 w 41"/>
                  <a:gd name="T7" fmla="*/ 29 h 41"/>
                  <a:gd name="T8" fmla="*/ 41 w 41"/>
                  <a:gd name="T9" fmla="*/ 41 h 41"/>
                </a:gdLst>
                <a:ahLst/>
                <a:cxnLst>
                  <a:cxn ang="0">
                    <a:pos x="T0" y="T1"/>
                  </a:cxn>
                  <a:cxn ang="0">
                    <a:pos x="T2" y="T3"/>
                  </a:cxn>
                  <a:cxn ang="0">
                    <a:pos x="T4" y="T5"/>
                  </a:cxn>
                  <a:cxn ang="0">
                    <a:pos x="T6" y="T7"/>
                  </a:cxn>
                  <a:cxn ang="0">
                    <a:pos x="T8" y="T9"/>
                  </a:cxn>
                </a:cxnLst>
                <a:rect l="0" t="0" r="r" b="b"/>
                <a:pathLst>
                  <a:path w="41" h="41">
                    <a:moveTo>
                      <a:pt x="41" y="41"/>
                    </a:moveTo>
                    <a:lnTo>
                      <a:pt x="21" y="0"/>
                    </a:lnTo>
                    <a:lnTo>
                      <a:pt x="0" y="41"/>
                    </a:lnTo>
                    <a:lnTo>
                      <a:pt x="21" y="29"/>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97" name="Freeform 120"/>
              <p:cNvSpPr>
                <a:spLocks/>
              </p:cNvSpPr>
              <p:nvPr/>
            </p:nvSpPr>
            <p:spPr bwMode="auto">
              <a:xfrm>
                <a:off x="3499" y="989"/>
                <a:ext cx="41" cy="40"/>
              </a:xfrm>
              <a:custGeom>
                <a:avLst/>
                <a:gdLst>
                  <a:gd name="T0" fmla="*/ 0 w 41"/>
                  <a:gd name="T1" fmla="*/ 0 h 40"/>
                  <a:gd name="T2" fmla="*/ 20 w 41"/>
                  <a:gd name="T3" fmla="*/ 40 h 40"/>
                  <a:gd name="T4" fmla="*/ 41 w 41"/>
                  <a:gd name="T5" fmla="*/ 0 h 40"/>
                  <a:gd name="T6" fmla="*/ 20 w 41"/>
                  <a:gd name="T7" fmla="*/ 12 h 40"/>
                  <a:gd name="T8" fmla="*/ 0 w 41"/>
                  <a:gd name="T9" fmla="*/ 0 h 40"/>
                </a:gdLst>
                <a:ahLst/>
                <a:cxnLst>
                  <a:cxn ang="0">
                    <a:pos x="T0" y="T1"/>
                  </a:cxn>
                  <a:cxn ang="0">
                    <a:pos x="T2" y="T3"/>
                  </a:cxn>
                  <a:cxn ang="0">
                    <a:pos x="T4" y="T5"/>
                  </a:cxn>
                  <a:cxn ang="0">
                    <a:pos x="T6" y="T7"/>
                  </a:cxn>
                  <a:cxn ang="0">
                    <a:pos x="T8" y="T9"/>
                  </a:cxn>
                </a:cxnLst>
                <a:rect l="0" t="0" r="r" b="b"/>
                <a:pathLst>
                  <a:path w="41" h="40">
                    <a:moveTo>
                      <a:pt x="0" y="0"/>
                    </a:moveTo>
                    <a:lnTo>
                      <a:pt x="20" y="40"/>
                    </a:lnTo>
                    <a:lnTo>
                      <a:pt x="41" y="0"/>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61" name="Group 155"/>
            <p:cNvGrpSpPr>
              <a:grpSpLocks/>
            </p:cNvGrpSpPr>
            <p:nvPr/>
          </p:nvGrpSpPr>
          <p:grpSpPr bwMode="auto">
            <a:xfrm>
              <a:off x="2855" y="518"/>
              <a:ext cx="4338" cy="1229"/>
              <a:chOff x="2855" y="518"/>
              <a:chExt cx="4338" cy="1229"/>
            </a:xfrm>
          </p:grpSpPr>
          <p:sp>
            <p:nvSpPr>
              <p:cNvPr id="62" name="Rectangle 122"/>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63" name="Freeform 123"/>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64" name="Rectangle 124"/>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65" name="Group 127"/>
              <p:cNvGrpSpPr>
                <a:grpSpLocks/>
              </p:cNvGrpSpPr>
              <p:nvPr/>
            </p:nvGrpSpPr>
            <p:grpSpPr bwMode="auto">
              <a:xfrm>
                <a:off x="2897" y="844"/>
                <a:ext cx="563" cy="186"/>
                <a:chOff x="2897" y="844"/>
                <a:chExt cx="563" cy="186"/>
              </a:xfrm>
            </p:grpSpPr>
            <p:sp>
              <p:nvSpPr>
                <p:cNvPr id="93" name="Rectangle 125"/>
                <p:cNvSpPr>
                  <a:spLocks noChangeArrowheads="1"/>
                </p:cNvSpPr>
                <p:nvPr/>
              </p:nvSpPr>
              <p:spPr bwMode="auto">
                <a:xfrm>
                  <a:off x="2897" y="844"/>
                  <a:ext cx="562" cy="18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94" name="Rectangle 126"/>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sp>
            <p:nvSpPr>
              <p:cNvPr id="66" name="Rectangle 128"/>
              <p:cNvSpPr>
                <a:spLocks noChangeArrowheads="1"/>
              </p:cNvSpPr>
              <p:nvPr/>
            </p:nvSpPr>
            <p:spPr bwMode="auto">
              <a:xfrm>
                <a:off x="2899" y="1023"/>
                <a:ext cx="559" cy="474"/>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sp>
            <p:nvSpPr>
              <p:cNvPr id="67" name="Freeform 129"/>
              <p:cNvSpPr>
                <a:spLocks/>
              </p:cNvSpPr>
              <p:nvPr/>
            </p:nvSpPr>
            <p:spPr bwMode="auto">
              <a:xfrm>
                <a:off x="2983" y="1097"/>
                <a:ext cx="388" cy="228"/>
              </a:xfrm>
              <a:custGeom>
                <a:avLst/>
                <a:gdLst>
                  <a:gd name="T0" fmla="*/ 0 w 388"/>
                  <a:gd name="T1" fmla="*/ 0 h 228"/>
                  <a:gd name="T2" fmla="*/ 27 w 388"/>
                  <a:gd name="T3" fmla="*/ 0 h 228"/>
                  <a:gd name="T4" fmla="*/ 27 w 388"/>
                  <a:gd name="T5" fmla="*/ 78 h 228"/>
                  <a:gd name="T6" fmla="*/ 359 w 388"/>
                  <a:gd name="T7" fmla="*/ 78 h 228"/>
                  <a:gd name="T8" fmla="*/ 359 w 388"/>
                  <a:gd name="T9" fmla="*/ 0 h 228"/>
                  <a:gd name="T10" fmla="*/ 388 w 388"/>
                  <a:gd name="T11" fmla="*/ 0 h 228"/>
                  <a:gd name="T12" fmla="*/ 388 w 388"/>
                  <a:gd name="T13" fmla="*/ 228 h 228"/>
                  <a:gd name="T14" fmla="*/ 2 w 388"/>
                  <a:gd name="T15" fmla="*/ 228 h 228"/>
                  <a:gd name="T16" fmla="*/ 0 w 388"/>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28">
                    <a:moveTo>
                      <a:pt x="0" y="0"/>
                    </a:moveTo>
                    <a:lnTo>
                      <a:pt x="27" y="0"/>
                    </a:lnTo>
                    <a:lnTo>
                      <a:pt x="27" y="78"/>
                    </a:lnTo>
                    <a:lnTo>
                      <a:pt x="359" y="78"/>
                    </a:lnTo>
                    <a:lnTo>
                      <a:pt x="359" y="0"/>
                    </a:lnTo>
                    <a:lnTo>
                      <a:pt x="388" y="0"/>
                    </a:lnTo>
                    <a:lnTo>
                      <a:pt x="388" y="228"/>
                    </a:lnTo>
                    <a:lnTo>
                      <a:pt x="2" y="228"/>
                    </a:lnTo>
                    <a:lnTo>
                      <a:pt x="0" y="0"/>
                    </a:lnTo>
                    <a:close/>
                  </a:path>
                </a:pathLst>
              </a:custGeom>
              <a:solidFill>
                <a:srgbClr val="FFFFFF"/>
              </a:solidFill>
              <a:ln w="12700">
                <a:solidFill>
                  <a:srgbClr val="000000"/>
                </a:solidFill>
                <a:prstDash val="solid"/>
                <a:round/>
                <a:headEnd/>
                <a:tailEnd/>
              </a:ln>
            </p:spPr>
            <p:txBody>
              <a:bodyPr vert="horz" wrap="square" lIns="74295" tIns="37148" rIns="74295" bIns="37148" numCol="1" anchor="t" anchorCtr="0" compatLnSpc="1">
                <a:prstTxWarp prst="textNoShape">
                  <a:avLst/>
                </a:prstTxWarp>
              </a:bodyPr>
              <a:lstStyle/>
              <a:p>
                <a:endParaRPr lang="en-US" dirty="0"/>
              </a:p>
            </p:txBody>
          </p:sp>
          <p:sp>
            <p:nvSpPr>
              <p:cNvPr id="68" name="Rectangle 130"/>
              <p:cNvSpPr>
                <a:spLocks noChangeArrowheads="1"/>
              </p:cNvSpPr>
              <p:nvPr/>
            </p:nvSpPr>
            <p:spPr bwMode="auto">
              <a:xfrm>
                <a:off x="2951" y="1294"/>
                <a:ext cx="447" cy="205"/>
              </a:xfrm>
              <a:prstGeom prst="rect">
                <a:avLst/>
              </a:prstGeom>
              <a:solidFill>
                <a:srgbClr val="FFCC99"/>
              </a:solidFill>
              <a:ln w="12700">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US" dirty="0"/>
              </a:p>
            </p:txBody>
          </p:sp>
          <p:grpSp>
            <p:nvGrpSpPr>
              <p:cNvPr id="69" name="Group 133"/>
              <p:cNvGrpSpPr>
                <a:grpSpLocks/>
              </p:cNvGrpSpPr>
              <p:nvPr/>
            </p:nvGrpSpPr>
            <p:grpSpPr bwMode="auto">
              <a:xfrm>
                <a:off x="2897" y="844"/>
                <a:ext cx="563" cy="186"/>
                <a:chOff x="2897" y="844"/>
                <a:chExt cx="563" cy="186"/>
              </a:xfrm>
            </p:grpSpPr>
            <p:sp>
              <p:nvSpPr>
                <p:cNvPr id="91" name="Rectangle 131"/>
                <p:cNvSpPr>
                  <a:spLocks noChangeArrowheads="1"/>
                </p:cNvSpPr>
                <p:nvPr/>
              </p:nvSpPr>
              <p:spPr bwMode="auto">
                <a:xfrm>
                  <a:off x="2897" y="844"/>
                  <a:ext cx="562" cy="18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92" name="Rectangle 132"/>
                <p:cNvSpPr>
                  <a:spLocks noChangeArrowheads="1"/>
                </p:cNvSpPr>
                <p:nvPr/>
              </p:nvSpPr>
              <p:spPr bwMode="auto">
                <a:xfrm>
                  <a:off x="2897" y="844"/>
                  <a:ext cx="563" cy="186"/>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sp>
            <p:nvSpPr>
              <p:cNvPr id="70" name="Line 134"/>
              <p:cNvSpPr>
                <a:spLocks noChangeShapeType="1"/>
              </p:cNvSpPr>
              <p:nvPr/>
            </p:nvSpPr>
            <p:spPr bwMode="auto">
              <a:xfrm>
                <a:off x="2894" y="1459"/>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71" name="Line 135"/>
              <p:cNvSpPr>
                <a:spLocks noChangeShapeType="1"/>
              </p:cNvSpPr>
              <p:nvPr/>
            </p:nvSpPr>
            <p:spPr bwMode="auto">
              <a:xfrm>
                <a:off x="3454" y="1456"/>
                <a:ext cx="0" cy="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grpSp>
            <p:nvGrpSpPr>
              <p:cNvPr id="72" name="Group 139"/>
              <p:cNvGrpSpPr>
                <a:grpSpLocks/>
              </p:cNvGrpSpPr>
              <p:nvPr/>
            </p:nvGrpSpPr>
            <p:grpSpPr bwMode="auto">
              <a:xfrm>
                <a:off x="2889" y="1539"/>
                <a:ext cx="566" cy="41"/>
                <a:chOff x="2889" y="1539"/>
                <a:chExt cx="566" cy="41"/>
              </a:xfrm>
            </p:grpSpPr>
            <p:sp>
              <p:nvSpPr>
                <p:cNvPr id="88" name="Line 136"/>
                <p:cNvSpPr>
                  <a:spLocks noChangeShapeType="1"/>
                </p:cNvSpPr>
                <p:nvPr/>
              </p:nvSpPr>
              <p:spPr bwMode="auto">
                <a:xfrm>
                  <a:off x="2914" y="1559"/>
                  <a:ext cx="5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89" name="Freeform 137"/>
                <p:cNvSpPr>
                  <a:spLocks/>
                </p:cNvSpPr>
                <p:nvPr/>
              </p:nvSpPr>
              <p:spPr bwMode="auto">
                <a:xfrm>
                  <a:off x="2889" y="1539"/>
                  <a:ext cx="40" cy="41"/>
                </a:xfrm>
                <a:custGeom>
                  <a:avLst/>
                  <a:gdLst>
                    <a:gd name="T0" fmla="*/ 40 w 40"/>
                    <a:gd name="T1" fmla="*/ 0 h 41"/>
                    <a:gd name="T2" fmla="*/ 0 w 40"/>
                    <a:gd name="T3" fmla="*/ 20 h 41"/>
                    <a:gd name="T4" fmla="*/ 40 w 40"/>
                    <a:gd name="T5" fmla="*/ 41 h 41"/>
                    <a:gd name="T6" fmla="*/ 28 w 40"/>
                    <a:gd name="T7" fmla="*/ 20 h 41"/>
                    <a:gd name="T8" fmla="*/ 40 w 40"/>
                    <a:gd name="T9" fmla="*/ 0 h 41"/>
                  </a:gdLst>
                  <a:ahLst/>
                  <a:cxnLst>
                    <a:cxn ang="0">
                      <a:pos x="T0" y="T1"/>
                    </a:cxn>
                    <a:cxn ang="0">
                      <a:pos x="T2" y="T3"/>
                    </a:cxn>
                    <a:cxn ang="0">
                      <a:pos x="T4" y="T5"/>
                    </a:cxn>
                    <a:cxn ang="0">
                      <a:pos x="T6" y="T7"/>
                    </a:cxn>
                    <a:cxn ang="0">
                      <a:pos x="T8" y="T9"/>
                    </a:cxn>
                  </a:cxnLst>
                  <a:rect l="0" t="0" r="r" b="b"/>
                  <a:pathLst>
                    <a:path w="40" h="41">
                      <a:moveTo>
                        <a:pt x="40" y="0"/>
                      </a:moveTo>
                      <a:lnTo>
                        <a:pt x="0" y="20"/>
                      </a:lnTo>
                      <a:lnTo>
                        <a:pt x="40" y="41"/>
                      </a:lnTo>
                      <a:lnTo>
                        <a:pt x="28" y="2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sp>
              <p:nvSpPr>
                <p:cNvPr id="90" name="Freeform 138"/>
                <p:cNvSpPr>
                  <a:spLocks/>
                </p:cNvSpPr>
                <p:nvPr/>
              </p:nvSpPr>
              <p:spPr bwMode="auto">
                <a:xfrm>
                  <a:off x="3415" y="1539"/>
                  <a:ext cx="40" cy="41"/>
                </a:xfrm>
                <a:custGeom>
                  <a:avLst/>
                  <a:gdLst>
                    <a:gd name="T0" fmla="*/ 0 w 40"/>
                    <a:gd name="T1" fmla="*/ 41 h 41"/>
                    <a:gd name="T2" fmla="*/ 40 w 40"/>
                    <a:gd name="T3" fmla="*/ 20 h 41"/>
                    <a:gd name="T4" fmla="*/ 0 w 40"/>
                    <a:gd name="T5" fmla="*/ 0 h 41"/>
                    <a:gd name="T6" fmla="*/ 12 w 40"/>
                    <a:gd name="T7" fmla="*/ 20 h 41"/>
                    <a:gd name="T8" fmla="*/ 0 w 40"/>
                    <a:gd name="T9" fmla="*/ 41 h 41"/>
                  </a:gdLst>
                  <a:ahLst/>
                  <a:cxnLst>
                    <a:cxn ang="0">
                      <a:pos x="T0" y="T1"/>
                    </a:cxn>
                    <a:cxn ang="0">
                      <a:pos x="T2" y="T3"/>
                    </a:cxn>
                    <a:cxn ang="0">
                      <a:pos x="T4" y="T5"/>
                    </a:cxn>
                    <a:cxn ang="0">
                      <a:pos x="T6" y="T7"/>
                    </a:cxn>
                    <a:cxn ang="0">
                      <a:pos x="T8" y="T9"/>
                    </a:cxn>
                  </a:cxnLst>
                  <a:rect l="0" t="0" r="r" b="b"/>
                  <a:pathLst>
                    <a:path w="40" h="41">
                      <a:moveTo>
                        <a:pt x="0" y="41"/>
                      </a:moveTo>
                      <a:lnTo>
                        <a:pt x="40" y="20"/>
                      </a:lnTo>
                      <a:lnTo>
                        <a:pt x="0" y="0"/>
                      </a:lnTo>
                      <a:lnTo>
                        <a:pt x="12" y="2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73" name="Group 142"/>
              <p:cNvGrpSpPr>
                <a:grpSpLocks/>
              </p:cNvGrpSpPr>
              <p:nvPr/>
            </p:nvGrpSpPr>
            <p:grpSpPr bwMode="auto">
              <a:xfrm>
                <a:off x="3361" y="774"/>
                <a:ext cx="99" cy="69"/>
                <a:chOff x="3361" y="774"/>
                <a:chExt cx="99" cy="69"/>
              </a:xfrm>
            </p:grpSpPr>
            <p:sp>
              <p:nvSpPr>
                <p:cNvPr id="86" name="Line 140"/>
                <p:cNvSpPr>
                  <a:spLocks noChangeShapeType="1"/>
                </p:cNvSpPr>
                <p:nvPr/>
              </p:nvSpPr>
              <p:spPr bwMode="auto">
                <a:xfrm>
                  <a:off x="3410"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87" name="Freeform 141"/>
                <p:cNvSpPr>
                  <a:spLocks/>
                </p:cNvSpPr>
                <p:nvPr/>
              </p:nvSpPr>
              <p:spPr bwMode="auto">
                <a:xfrm>
                  <a:off x="3361"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74" name="Group 145"/>
              <p:cNvGrpSpPr>
                <a:grpSpLocks/>
              </p:cNvGrpSpPr>
              <p:nvPr/>
            </p:nvGrpSpPr>
            <p:grpSpPr bwMode="auto">
              <a:xfrm>
                <a:off x="3030" y="774"/>
                <a:ext cx="99" cy="69"/>
                <a:chOff x="3030" y="774"/>
                <a:chExt cx="99" cy="69"/>
              </a:xfrm>
            </p:grpSpPr>
            <p:sp>
              <p:nvSpPr>
                <p:cNvPr id="84" name="Line 143"/>
                <p:cNvSpPr>
                  <a:spLocks noChangeShapeType="1"/>
                </p:cNvSpPr>
                <p:nvPr/>
              </p:nvSpPr>
              <p:spPr bwMode="auto">
                <a:xfrm>
                  <a:off x="307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85" name="Freeform 144"/>
                <p:cNvSpPr>
                  <a:spLocks/>
                </p:cNvSpPr>
                <p:nvPr/>
              </p:nvSpPr>
              <p:spPr bwMode="auto">
                <a:xfrm>
                  <a:off x="303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75" name="Group 148"/>
              <p:cNvGrpSpPr>
                <a:grpSpLocks/>
              </p:cNvGrpSpPr>
              <p:nvPr/>
            </p:nvGrpSpPr>
            <p:grpSpPr bwMode="auto">
              <a:xfrm>
                <a:off x="3209" y="774"/>
                <a:ext cx="99" cy="69"/>
                <a:chOff x="3209" y="774"/>
                <a:chExt cx="99" cy="69"/>
              </a:xfrm>
            </p:grpSpPr>
            <p:sp>
              <p:nvSpPr>
                <p:cNvPr id="82" name="Line 146"/>
                <p:cNvSpPr>
                  <a:spLocks noChangeShapeType="1"/>
                </p:cNvSpPr>
                <p:nvPr/>
              </p:nvSpPr>
              <p:spPr bwMode="auto">
                <a:xfrm>
                  <a:off x="3258"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83" name="Freeform 147"/>
                <p:cNvSpPr>
                  <a:spLocks/>
                </p:cNvSpPr>
                <p:nvPr/>
              </p:nvSpPr>
              <p:spPr bwMode="auto">
                <a:xfrm>
                  <a:off x="3209" y="775"/>
                  <a:ext cx="99" cy="68"/>
                </a:xfrm>
                <a:custGeom>
                  <a:avLst/>
                  <a:gdLst>
                    <a:gd name="T0" fmla="*/ 0 w 99"/>
                    <a:gd name="T1" fmla="*/ 0 h 68"/>
                    <a:gd name="T2" fmla="*/ 50 w 99"/>
                    <a:gd name="T3" fmla="*/ 68 h 68"/>
                    <a:gd name="T4" fmla="*/ 99 w 99"/>
                    <a:gd name="T5" fmla="*/ 0 h 68"/>
                  </a:gdLst>
                  <a:ahLst/>
                  <a:cxnLst>
                    <a:cxn ang="0">
                      <a:pos x="T0" y="T1"/>
                    </a:cxn>
                    <a:cxn ang="0">
                      <a:pos x="T2" y="T3"/>
                    </a:cxn>
                    <a:cxn ang="0">
                      <a:pos x="T4" y="T5"/>
                    </a:cxn>
                  </a:cxnLst>
                  <a:rect l="0" t="0" r="r" b="b"/>
                  <a:pathLst>
                    <a:path w="99" h="68">
                      <a:moveTo>
                        <a:pt x="0" y="0"/>
                      </a:moveTo>
                      <a:lnTo>
                        <a:pt x="50"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76" name="Group 151"/>
              <p:cNvGrpSpPr>
                <a:grpSpLocks/>
              </p:cNvGrpSpPr>
              <p:nvPr/>
            </p:nvGrpSpPr>
            <p:grpSpPr bwMode="auto">
              <a:xfrm>
                <a:off x="2860" y="774"/>
                <a:ext cx="99" cy="69"/>
                <a:chOff x="2860" y="774"/>
                <a:chExt cx="99" cy="69"/>
              </a:xfrm>
            </p:grpSpPr>
            <p:sp>
              <p:nvSpPr>
                <p:cNvPr id="80" name="Line 149"/>
                <p:cNvSpPr>
                  <a:spLocks noChangeShapeType="1"/>
                </p:cNvSpPr>
                <p:nvPr/>
              </p:nvSpPr>
              <p:spPr bwMode="auto">
                <a:xfrm>
                  <a:off x="2909" y="774"/>
                  <a:ext cx="0" cy="68"/>
                </a:xfrm>
                <a:prstGeom prst="line">
                  <a:avLst/>
                </a:prstGeom>
                <a:noFill/>
                <a:ln w="1270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dirty="0"/>
                </a:p>
              </p:txBody>
            </p:sp>
            <p:sp>
              <p:nvSpPr>
                <p:cNvPr id="81" name="Freeform 150"/>
                <p:cNvSpPr>
                  <a:spLocks/>
                </p:cNvSpPr>
                <p:nvPr/>
              </p:nvSpPr>
              <p:spPr bwMode="auto">
                <a:xfrm>
                  <a:off x="2860" y="775"/>
                  <a:ext cx="99" cy="68"/>
                </a:xfrm>
                <a:custGeom>
                  <a:avLst/>
                  <a:gdLst>
                    <a:gd name="T0" fmla="*/ 0 w 99"/>
                    <a:gd name="T1" fmla="*/ 0 h 68"/>
                    <a:gd name="T2" fmla="*/ 49 w 99"/>
                    <a:gd name="T3" fmla="*/ 68 h 68"/>
                    <a:gd name="T4" fmla="*/ 99 w 99"/>
                    <a:gd name="T5" fmla="*/ 0 h 68"/>
                  </a:gdLst>
                  <a:ahLst/>
                  <a:cxnLst>
                    <a:cxn ang="0">
                      <a:pos x="T0" y="T1"/>
                    </a:cxn>
                    <a:cxn ang="0">
                      <a:pos x="T2" y="T3"/>
                    </a:cxn>
                    <a:cxn ang="0">
                      <a:pos x="T4" y="T5"/>
                    </a:cxn>
                  </a:cxnLst>
                  <a:rect l="0" t="0" r="r" b="b"/>
                  <a:pathLst>
                    <a:path w="99" h="68">
                      <a:moveTo>
                        <a:pt x="0" y="0"/>
                      </a:moveTo>
                      <a:lnTo>
                        <a:pt x="49" y="68"/>
                      </a:lnTo>
                      <a:lnTo>
                        <a:pt x="99" y="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dirty="0"/>
                </a:p>
              </p:txBody>
            </p:sp>
          </p:grpSp>
          <p:grpSp>
            <p:nvGrpSpPr>
              <p:cNvPr id="77" name="Group 154"/>
              <p:cNvGrpSpPr>
                <a:grpSpLocks/>
              </p:cNvGrpSpPr>
              <p:nvPr/>
            </p:nvGrpSpPr>
            <p:grpSpPr bwMode="auto">
              <a:xfrm>
                <a:off x="2855" y="518"/>
                <a:ext cx="4338" cy="1229"/>
                <a:chOff x="2855" y="518"/>
                <a:chExt cx="4338" cy="1229"/>
              </a:xfrm>
            </p:grpSpPr>
            <p:sp>
              <p:nvSpPr>
                <p:cNvPr id="78" name="Rectangle 152"/>
                <p:cNvSpPr>
                  <a:spLocks noChangeArrowheads="1"/>
                </p:cNvSpPr>
                <p:nvPr/>
              </p:nvSpPr>
              <p:spPr bwMode="auto">
                <a:xfrm>
                  <a:off x="3840" y="790"/>
                  <a:ext cx="6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742950"/>
                  <a:r>
                    <a:rPr lang="en-US" altLang="fr-FR" sz="1544" dirty="0">
                      <a:solidFill>
                        <a:srgbClr val="000000"/>
                      </a:solidFill>
                      <a:latin typeface="Times New Roman" panose="02020603050405020304" pitchFamily="18" charset="0"/>
                    </a:rPr>
                    <a:t> </a:t>
                  </a:r>
                  <a:endParaRPr lang="en-US" altLang="fr-FR" sz="1463" dirty="0"/>
                </a:p>
              </p:txBody>
            </p:sp>
            <p:pic>
              <p:nvPicPr>
                <p:cNvPr id="79" name="Picture 1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5" y="518"/>
                  <a:ext cx="4338"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186" name="Picture 6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9725"/>
          <a:stretch/>
        </p:blipFill>
        <p:spPr bwMode="auto">
          <a:xfrm>
            <a:off x="8763639" y="5374186"/>
            <a:ext cx="2257559" cy="112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ZoneTexte 186"/>
          <p:cNvSpPr txBox="1"/>
          <p:nvPr/>
        </p:nvSpPr>
        <p:spPr>
          <a:xfrm>
            <a:off x="4556317" y="4897339"/>
            <a:ext cx="2841040" cy="267446"/>
          </a:xfrm>
          <a:prstGeom prst="rect">
            <a:avLst/>
          </a:prstGeom>
          <a:noFill/>
        </p:spPr>
        <p:txBody>
          <a:bodyPr wrap="square" rtlCol="0">
            <a:spAutoFit/>
          </a:bodyPr>
          <a:lstStyle/>
          <a:p>
            <a:pPr algn="ctr"/>
            <a:r>
              <a:rPr lang="en-US" sz="1138" u="sng" dirty="0"/>
              <a:t>Example of </a:t>
            </a:r>
            <a:r>
              <a:rPr lang="en-US" sz="1138" u="sng" dirty="0" err="1"/>
              <a:t>Hypervapotron</a:t>
            </a:r>
            <a:r>
              <a:rPr lang="en-US" sz="1138" u="sng" dirty="0"/>
              <a:t> mock-up</a:t>
            </a:r>
          </a:p>
        </p:txBody>
      </p:sp>
      <p:sp>
        <p:nvSpPr>
          <p:cNvPr id="188" name="ZoneTexte 187"/>
          <p:cNvSpPr txBox="1"/>
          <p:nvPr/>
        </p:nvSpPr>
        <p:spPr>
          <a:xfrm>
            <a:off x="8643914" y="4701042"/>
            <a:ext cx="1961648" cy="267446"/>
          </a:xfrm>
          <a:prstGeom prst="rect">
            <a:avLst/>
          </a:prstGeom>
          <a:noFill/>
        </p:spPr>
        <p:txBody>
          <a:bodyPr wrap="square" rtlCol="0">
            <a:spAutoFit/>
          </a:bodyPr>
          <a:lstStyle/>
          <a:p>
            <a:pPr algn="ctr"/>
            <a:r>
              <a:rPr lang="en-US" sz="1138" u="sng" dirty="0"/>
              <a:t>Schematic cut view</a:t>
            </a:r>
          </a:p>
        </p:txBody>
      </p:sp>
      <p:sp>
        <p:nvSpPr>
          <p:cNvPr id="189" name="ZoneTexte 188"/>
          <p:cNvSpPr txBox="1"/>
          <p:nvPr/>
        </p:nvSpPr>
        <p:spPr>
          <a:xfrm>
            <a:off x="9377749" y="5893843"/>
            <a:ext cx="825867" cy="369332"/>
          </a:xfrm>
          <a:prstGeom prst="rect">
            <a:avLst/>
          </a:prstGeom>
          <a:noFill/>
        </p:spPr>
        <p:txBody>
          <a:bodyPr wrap="none" rtlCol="0">
            <a:spAutoFit/>
          </a:bodyPr>
          <a:lstStyle/>
          <a:p>
            <a:r>
              <a:rPr lang="en-US" b="1" dirty="0" err="1"/>
              <a:t>CuCrZr</a:t>
            </a:r>
            <a:endParaRPr lang="en-US" b="1" dirty="0"/>
          </a:p>
        </p:txBody>
      </p:sp>
      <p:sp>
        <p:nvSpPr>
          <p:cNvPr id="190" name="ZoneTexte 189"/>
          <p:cNvSpPr txBox="1"/>
          <p:nvPr/>
        </p:nvSpPr>
        <p:spPr>
          <a:xfrm>
            <a:off x="9377748" y="5376322"/>
            <a:ext cx="825867" cy="369332"/>
          </a:xfrm>
          <a:prstGeom prst="rect">
            <a:avLst/>
          </a:prstGeom>
          <a:noFill/>
        </p:spPr>
        <p:txBody>
          <a:bodyPr wrap="none" rtlCol="0">
            <a:spAutoFit/>
          </a:bodyPr>
          <a:lstStyle/>
          <a:p>
            <a:r>
              <a:rPr lang="en-US" b="1" dirty="0" err="1"/>
              <a:t>CuCrZr</a:t>
            </a:r>
            <a:endParaRPr lang="en-US" b="1" dirty="0"/>
          </a:p>
        </p:txBody>
      </p:sp>
      <p:cxnSp>
        <p:nvCxnSpPr>
          <p:cNvPr id="191" name="Connecteur droit avec flèche 190"/>
          <p:cNvCxnSpPr/>
          <p:nvPr/>
        </p:nvCxnSpPr>
        <p:spPr>
          <a:xfrm>
            <a:off x="4910408" y="5943794"/>
            <a:ext cx="316026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2" name="ZoneTexte 191"/>
          <p:cNvSpPr txBox="1"/>
          <p:nvPr/>
        </p:nvSpPr>
        <p:spPr>
          <a:xfrm>
            <a:off x="7308181" y="5158418"/>
            <a:ext cx="957313" cy="369332"/>
          </a:xfrm>
          <a:prstGeom prst="rect">
            <a:avLst/>
          </a:prstGeom>
          <a:noFill/>
        </p:spPr>
        <p:txBody>
          <a:bodyPr wrap="none" rtlCol="0">
            <a:spAutoFit/>
          </a:bodyPr>
          <a:lstStyle/>
          <a:p>
            <a:r>
              <a:rPr lang="en-US" dirty="0">
                <a:solidFill>
                  <a:schemeClr val="bg1"/>
                </a:solidFill>
              </a:rPr>
              <a:t>491 mm</a:t>
            </a:r>
          </a:p>
        </p:txBody>
      </p:sp>
      <p:sp>
        <p:nvSpPr>
          <p:cNvPr id="193" name="Rectangle 192"/>
          <p:cNvSpPr/>
          <p:nvPr/>
        </p:nvSpPr>
        <p:spPr>
          <a:xfrm>
            <a:off x="10548296" y="5938576"/>
            <a:ext cx="503156" cy="426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4" name="Connecteur droit avec flèche 193"/>
          <p:cNvCxnSpPr/>
          <p:nvPr/>
        </p:nvCxnSpPr>
        <p:spPr>
          <a:xfrm flipH="1">
            <a:off x="9583576" y="5184053"/>
            <a:ext cx="11937" cy="257471"/>
          </a:xfrm>
          <a:prstGeom prst="straightConnector1">
            <a:avLst/>
          </a:prstGeom>
          <a:ln w="5715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95" name="ZoneTexte 194"/>
          <p:cNvSpPr txBox="1"/>
          <p:nvPr/>
        </p:nvSpPr>
        <p:spPr>
          <a:xfrm>
            <a:off x="9434786" y="4867231"/>
            <a:ext cx="1582484" cy="369332"/>
          </a:xfrm>
          <a:prstGeom prst="rect">
            <a:avLst/>
          </a:prstGeom>
          <a:noFill/>
        </p:spPr>
        <p:txBody>
          <a:bodyPr wrap="none" rtlCol="0">
            <a:spAutoFit/>
          </a:bodyPr>
          <a:lstStyle/>
          <a:p>
            <a:r>
              <a:rPr lang="en-US" dirty="0">
                <a:solidFill>
                  <a:srgbClr val="FF0000"/>
                </a:solidFill>
              </a:rPr>
              <a:t>10-25 MW/m²</a:t>
            </a:r>
          </a:p>
        </p:txBody>
      </p:sp>
      <p:sp>
        <p:nvSpPr>
          <p:cNvPr id="196" name="ZoneTexte 195"/>
          <p:cNvSpPr txBox="1"/>
          <p:nvPr/>
        </p:nvSpPr>
        <p:spPr>
          <a:xfrm>
            <a:off x="4133516" y="4483752"/>
            <a:ext cx="6034024" cy="369332"/>
          </a:xfrm>
          <a:prstGeom prst="rect">
            <a:avLst/>
          </a:prstGeom>
          <a:noFill/>
        </p:spPr>
        <p:txBody>
          <a:bodyPr wrap="none" rtlCol="0">
            <a:spAutoFit/>
          </a:bodyPr>
          <a:lstStyle/>
          <a:p>
            <a:r>
              <a:rPr lang="fr-FR" b="1" dirty="0" err="1"/>
              <a:t>Enhanced</a:t>
            </a:r>
            <a:r>
              <a:rPr lang="fr-FR" b="1" dirty="0"/>
              <a:t> </a:t>
            </a:r>
            <a:r>
              <a:rPr lang="en-AE" b="1" dirty="0"/>
              <a:t>–</a:t>
            </a:r>
            <a:r>
              <a:rPr lang="fr-FR" b="1" dirty="0"/>
              <a:t> WPDIV focus </a:t>
            </a:r>
            <a:r>
              <a:rPr lang="fr-FR" b="1" dirty="0" err="1"/>
              <a:t>from</a:t>
            </a:r>
            <a:r>
              <a:rPr lang="fr-FR" b="1" dirty="0"/>
              <a:t> a </a:t>
            </a:r>
            <a:r>
              <a:rPr lang="fr-FR" b="1" dirty="0" err="1"/>
              <a:t>manufacturing</a:t>
            </a:r>
            <a:r>
              <a:rPr lang="fr-FR" b="1" dirty="0"/>
              <a:t> point of </a:t>
            </a:r>
            <a:r>
              <a:rPr lang="fr-FR" b="1" dirty="0" err="1"/>
              <a:t>view</a:t>
            </a:r>
            <a:endParaRPr lang="en-US" b="1" dirty="0"/>
          </a:p>
        </p:txBody>
      </p:sp>
      <p:sp>
        <p:nvSpPr>
          <p:cNvPr id="197" name="ZoneTexte 196"/>
          <p:cNvSpPr txBox="1"/>
          <p:nvPr/>
        </p:nvSpPr>
        <p:spPr>
          <a:xfrm>
            <a:off x="7856407" y="2544928"/>
            <a:ext cx="3946801" cy="1200329"/>
          </a:xfrm>
          <a:prstGeom prst="rect">
            <a:avLst/>
          </a:prstGeom>
          <a:noFill/>
        </p:spPr>
        <p:txBody>
          <a:bodyPr wrap="square" rtlCol="0">
            <a:spAutoFit/>
          </a:bodyPr>
          <a:lstStyle/>
          <a:p>
            <a:r>
              <a:rPr lang="fr-FR" b="1" dirty="0">
                <a:solidFill>
                  <a:schemeClr val="accent3"/>
                </a:solidFill>
              </a:rPr>
              <a:t>-Mature fabrication</a:t>
            </a:r>
          </a:p>
          <a:p>
            <a:r>
              <a:rPr lang="fr-FR" b="1" dirty="0">
                <a:solidFill>
                  <a:schemeClr val="accent3"/>
                </a:solidFill>
              </a:rPr>
              <a:t>Design </a:t>
            </a:r>
            <a:r>
              <a:rPr lang="fr-FR" b="1" dirty="0" err="1">
                <a:solidFill>
                  <a:schemeClr val="accent3"/>
                </a:solidFill>
              </a:rPr>
              <a:t>limit</a:t>
            </a:r>
            <a:r>
              <a:rPr lang="fr-FR" b="1" dirty="0">
                <a:solidFill>
                  <a:schemeClr val="accent3"/>
                </a:solidFill>
              </a:rPr>
              <a:t> for JT60SA </a:t>
            </a:r>
            <a:r>
              <a:rPr lang="fr-FR" b="1" dirty="0" err="1">
                <a:solidFill>
                  <a:schemeClr val="accent3"/>
                </a:solidFill>
              </a:rPr>
              <a:t>defined</a:t>
            </a:r>
            <a:r>
              <a:rPr lang="fr-FR" b="1" dirty="0">
                <a:solidFill>
                  <a:schemeClr val="accent3"/>
                </a:solidFill>
              </a:rPr>
              <a:t> in </a:t>
            </a:r>
            <a:r>
              <a:rPr lang="fr-FR" b="1" dirty="0">
                <a:solidFill>
                  <a:srgbClr val="FF0000"/>
                </a:solidFill>
              </a:rPr>
              <a:t>2024</a:t>
            </a:r>
          </a:p>
          <a:p>
            <a:r>
              <a:rPr lang="fr-FR" b="1" dirty="0">
                <a:solidFill>
                  <a:srgbClr val="FF0000"/>
                </a:solidFill>
              </a:rPr>
              <a:t>Under </a:t>
            </a:r>
            <a:r>
              <a:rPr lang="fr-FR" b="1" dirty="0" err="1">
                <a:solidFill>
                  <a:srgbClr val="FF0000"/>
                </a:solidFill>
              </a:rPr>
              <a:t>study</a:t>
            </a:r>
            <a:r>
              <a:rPr lang="fr-FR" b="1" dirty="0">
                <a:solidFill>
                  <a:srgbClr val="FF0000"/>
                </a:solidFill>
              </a:rPr>
              <a:t> by F4E (</a:t>
            </a:r>
            <a:r>
              <a:rPr lang="fr-FR" b="1" dirty="0" err="1">
                <a:solidFill>
                  <a:srgbClr val="FF0000"/>
                </a:solidFill>
              </a:rPr>
              <a:t>mock</a:t>
            </a:r>
            <a:r>
              <a:rPr lang="fr-FR" b="1" dirty="0">
                <a:solidFill>
                  <a:srgbClr val="FF0000"/>
                </a:solidFill>
              </a:rPr>
              <a:t>-up </a:t>
            </a:r>
            <a:r>
              <a:rPr lang="fr-FR" b="1" dirty="0" err="1">
                <a:solidFill>
                  <a:srgbClr val="FF0000"/>
                </a:solidFill>
              </a:rPr>
              <a:t>planned</a:t>
            </a:r>
            <a:r>
              <a:rPr lang="fr-FR" b="1" dirty="0">
                <a:solidFill>
                  <a:srgbClr val="FF0000"/>
                </a:solidFill>
              </a:rPr>
              <a:t> to </a:t>
            </a:r>
            <a:r>
              <a:rPr lang="fr-FR" b="1" dirty="0" err="1">
                <a:solidFill>
                  <a:srgbClr val="FF0000"/>
                </a:solidFill>
              </a:rPr>
              <a:t>be</a:t>
            </a:r>
            <a:r>
              <a:rPr lang="fr-FR" b="1" dirty="0">
                <a:solidFill>
                  <a:srgbClr val="FF0000"/>
                </a:solidFill>
              </a:rPr>
              <a:t> </a:t>
            </a:r>
            <a:r>
              <a:rPr lang="fr-FR" b="1" dirty="0" err="1">
                <a:solidFill>
                  <a:srgbClr val="FF0000"/>
                </a:solidFill>
              </a:rPr>
              <a:t>manufactured</a:t>
            </a:r>
            <a:r>
              <a:rPr lang="fr-FR" b="1" dirty="0">
                <a:solidFill>
                  <a:srgbClr val="FF0000"/>
                </a:solidFill>
              </a:rPr>
              <a:t>)</a:t>
            </a:r>
            <a:endParaRPr lang="en-US" b="1" dirty="0">
              <a:solidFill>
                <a:srgbClr val="FF0000"/>
              </a:solidFill>
            </a:endParaRPr>
          </a:p>
        </p:txBody>
      </p:sp>
      <p:sp>
        <p:nvSpPr>
          <p:cNvPr id="198" name="ZoneTexte 197"/>
          <p:cNvSpPr txBox="1"/>
          <p:nvPr/>
        </p:nvSpPr>
        <p:spPr>
          <a:xfrm>
            <a:off x="410963" y="3362564"/>
            <a:ext cx="5078164" cy="1200329"/>
          </a:xfrm>
          <a:prstGeom prst="rect">
            <a:avLst/>
          </a:prstGeom>
          <a:noFill/>
        </p:spPr>
        <p:txBody>
          <a:bodyPr wrap="square" rtlCol="0">
            <a:spAutoFit/>
          </a:bodyPr>
          <a:lstStyle/>
          <a:p>
            <a:r>
              <a:rPr lang="fr-FR" b="1" dirty="0">
                <a:solidFill>
                  <a:schemeClr val="accent3"/>
                </a:solidFill>
              </a:rPr>
              <a:t>-Mature fabrication for W/</a:t>
            </a:r>
            <a:r>
              <a:rPr lang="fr-FR" b="1" dirty="0" err="1">
                <a:solidFill>
                  <a:schemeClr val="accent3"/>
                </a:solidFill>
              </a:rPr>
              <a:t>CuCrZr</a:t>
            </a:r>
            <a:endParaRPr lang="fr-FR" b="1" dirty="0">
              <a:solidFill>
                <a:schemeClr val="accent3"/>
              </a:solidFill>
            </a:endParaRPr>
          </a:p>
          <a:p>
            <a:r>
              <a:rPr lang="fr-FR" b="1" dirty="0">
                <a:solidFill>
                  <a:schemeClr val="accent3"/>
                </a:solidFill>
              </a:rPr>
              <a:t>Design </a:t>
            </a:r>
            <a:r>
              <a:rPr lang="fr-FR" b="1" dirty="0" err="1">
                <a:solidFill>
                  <a:schemeClr val="accent3"/>
                </a:solidFill>
              </a:rPr>
              <a:t>limit</a:t>
            </a:r>
            <a:r>
              <a:rPr lang="fr-FR" b="1" dirty="0">
                <a:solidFill>
                  <a:schemeClr val="accent3"/>
                </a:solidFill>
              </a:rPr>
              <a:t> </a:t>
            </a:r>
            <a:r>
              <a:rPr lang="fr-FR" b="1" dirty="0" err="1">
                <a:solidFill>
                  <a:schemeClr val="accent3"/>
                </a:solidFill>
              </a:rPr>
              <a:t>defined</a:t>
            </a:r>
            <a:r>
              <a:rPr lang="fr-FR" b="1" dirty="0">
                <a:solidFill>
                  <a:schemeClr val="accent3"/>
                </a:solidFill>
              </a:rPr>
              <a:t> in 2023</a:t>
            </a:r>
          </a:p>
          <a:p>
            <a:r>
              <a:rPr lang="fr-FR" b="1" dirty="0">
                <a:solidFill>
                  <a:srgbClr val="FF0000"/>
                </a:solidFill>
              </a:rPr>
              <a:t>Under </a:t>
            </a:r>
            <a:r>
              <a:rPr lang="fr-FR" b="1" dirty="0" err="1">
                <a:solidFill>
                  <a:srgbClr val="FF0000"/>
                </a:solidFill>
              </a:rPr>
              <a:t>study</a:t>
            </a:r>
            <a:r>
              <a:rPr lang="fr-FR" b="1" dirty="0">
                <a:solidFill>
                  <a:srgbClr val="FF0000"/>
                </a:solidFill>
              </a:rPr>
              <a:t> by F4E (</a:t>
            </a:r>
            <a:r>
              <a:rPr lang="fr-FR" b="1" dirty="0" err="1">
                <a:solidFill>
                  <a:srgbClr val="FF0000"/>
                </a:solidFill>
              </a:rPr>
              <a:t>mock</a:t>
            </a:r>
            <a:r>
              <a:rPr lang="fr-FR" b="1" dirty="0">
                <a:solidFill>
                  <a:srgbClr val="FF0000"/>
                </a:solidFill>
              </a:rPr>
              <a:t>-up </a:t>
            </a:r>
            <a:r>
              <a:rPr lang="fr-FR" b="1" dirty="0" err="1">
                <a:solidFill>
                  <a:srgbClr val="FF0000"/>
                </a:solidFill>
              </a:rPr>
              <a:t>manufactured</a:t>
            </a:r>
            <a:r>
              <a:rPr lang="fr-FR" b="1" dirty="0">
                <a:solidFill>
                  <a:srgbClr val="FF0000"/>
                </a:solidFill>
              </a:rPr>
              <a:t>)</a:t>
            </a:r>
            <a:endParaRPr lang="en-US" b="1" dirty="0">
              <a:solidFill>
                <a:srgbClr val="FF0000"/>
              </a:solidFill>
            </a:endParaRPr>
          </a:p>
          <a:p>
            <a:endParaRPr lang="en-US" b="1" dirty="0">
              <a:solidFill>
                <a:schemeClr val="accent3"/>
              </a:solidFill>
            </a:endParaRPr>
          </a:p>
        </p:txBody>
      </p:sp>
      <p:sp>
        <p:nvSpPr>
          <p:cNvPr id="2" name="Rectangle 1"/>
          <p:cNvSpPr/>
          <p:nvPr/>
        </p:nvSpPr>
        <p:spPr>
          <a:xfrm>
            <a:off x="38301" y="5265036"/>
            <a:ext cx="4342856" cy="923330"/>
          </a:xfrm>
          <a:prstGeom prst="rect">
            <a:avLst/>
          </a:prstGeom>
        </p:spPr>
        <p:txBody>
          <a:bodyPr wrap="none">
            <a:spAutoFit/>
          </a:bodyPr>
          <a:lstStyle/>
          <a:p>
            <a:pPr marL="285750" indent="-285750">
              <a:buFontTx/>
              <a:buChar char="-"/>
            </a:pPr>
            <a:r>
              <a:rPr lang="fr-FR" b="1" dirty="0">
                <a:solidFill>
                  <a:schemeClr val="accent3"/>
                </a:solidFill>
              </a:rPr>
              <a:t>Fabrication </a:t>
            </a:r>
            <a:r>
              <a:rPr lang="fr-FR" b="1" dirty="0" err="1">
                <a:solidFill>
                  <a:schemeClr val="accent3"/>
                </a:solidFill>
              </a:rPr>
              <a:t>maturity</a:t>
            </a:r>
            <a:r>
              <a:rPr lang="fr-FR" b="1" dirty="0">
                <a:solidFill>
                  <a:schemeClr val="accent3"/>
                </a:solidFill>
              </a:rPr>
              <a:t> </a:t>
            </a:r>
            <a:r>
              <a:rPr lang="fr-FR" b="1" dirty="0" err="1">
                <a:solidFill>
                  <a:schemeClr val="accent3"/>
                </a:solidFill>
              </a:rPr>
              <a:t>under</a:t>
            </a:r>
            <a:r>
              <a:rPr lang="fr-FR" b="1" dirty="0">
                <a:solidFill>
                  <a:schemeClr val="accent3"/>
                </a:solidFill>
              </a:rPr>
              <a:t> investigation</a:t>
            </a:r>
          </a:p>
          <a:p>
            <a:pPr marL="285750" indent="-285750">
              <a:buFontTx/>
              <a:buChar char="-"/>
            </a:pPr>
            <a:r>
              <a:rPr lang="fr-FR" b="1" dirty="0">
                <a:solidFill>
                  <a:schemeClr val="accent3"/>
                </a:solidFill>
              </a:rPr>
              <a:t>Design </a:t>
            </a:r>
            <a:r>
              <a:rPr lang="fr-FR" b="1" dirty="0" err="1">
                <a:solidFill>
                  <a:schemeClr val="accent3"/>
                </a:solidFill>
              </a:rPr>
              <a:t>limit</a:t>
            </a:r>
            <a:r>
              <a:rPr lang="fr-FR" b="1" dirty="0">
                <a:solidFill>
                  <a:schemeClr val="accent3"/>
                </a:solidFill>
              </a:rPr>
              <a:t> </a:t>
            </a:r>
            <a:r>
              <a:rPr lang="fr-FR" b="1" dirty="0" err="1">
                <a:solidFill>
                  <a:schemeClr val="accent3"/>
                </a:solidFill>
              </a:rPr>
              <a:t>defined</a:t>
            </a:r>
            <a:r>
              <a:rPr lang="fr-FR" b="1" dirty="0">
                <a:solidFill>
                  <a:schemeClr val="accent3"/>
                </a:solidFill>
              </a:rPr>
              <a:t> in </a:t>
            </a:r>
            <a:r>
              <a:rPr lang="fr-FR" b="1" dirty="0">
                <a:solidFill>
                  <a:srgbClr val="FF0000"/>
                </a:solidFill>
              </a:rPr>
              <a:t>2024</a:t>
            </a:r>
          </a:p>
          <a:p>
            <a:pPr marL="285750" indent="-285750">
              <a:buFontTx/>
              <a:buChar char="-"/>
            </a:pPr>
            <a:r>
              <a:rPr lang="fr-FR" b="1" dirty="0">
                <a:solidFill>
                  <a:srgbClr val="FF0000"/>
                </a:solidFill>
              </a:rPr>
              <a:t>First </a:t>
            </a:r>
            <a:r>
              <a:rPr lang="fr-FR" b="1" dirty="0" err="1">
                <a:solidFill>
                  <a:srgbClr val="FF0000"/>
                </a:solidFill>
              </a:rPr>
              <a:t>manufacturing</a:t>
            </a:r>
            <a:r>
              <a:rPr lang="fr-FR" b="1" dirty="0">
                <a:solidFill>
                  <a:srgbClr val="FF0000"/>
                </a:solidFill>
              </a:rPr>
              <a:t> </a:t>
            </a:r>
            <a:r>
              <a:rPr lang="fr-FR" b="1" dirty="0" err="1">
                <a:solidFill>
                  <a:srgbClr val="FF0000"/>
                </a:solidFill>
              </a:rPr>
              <a:t>autumn</a:t>
            </a:r>
            <a:r>
              <a:rPr lang="fr-FR" b="1" dirty="0">
                <a:solidFill>
                  <a:srgbClr val="FF0000"/>
                </a:solidFill>
              </a:rPr>
              <a:t> 2024</a:t>
            </a:r>
            <a:endParaRPr lang="en-US" b="1" dirty="0">
              <a:solidFill>
                <a:srgbClr val="FF0000"/>
              </a:solidFill>
            </a:endParaRPr>
          </a:p>
        </p:txBody>
      </p:sp>
      <p:sp>
        <p:nvSpPr>
          <p:cNvPr id="3" name="Étoile à 5 branches 2"/>
          <p:cNvSpPr/>
          <p:nvPr/>
        </p:nvSpPr>
        <p:spPr>
          <a:xfrm>
            <a:off x="11051452" y="4483752"/>
            <a:ext cx="1066976" cy="1086517"/>
          </a:xfrm>
          <a:prstGeom prst="star5">
            <a:avLst>
              <a:gd name="adj" fmla="val 2784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WPDIV</a:t>
            </a:r>
          </a:p>
        </p:txBody>
      </p:sp>
      <p:sp>
        <p:nvSpPr>
          <p:cNvPr id="200" name="Espace réservé du pied de page 2"/>
          <p:cNvSpPr>
            <a:spLocks noGrp="1"/>
          </p:cNvSpPr>
          <p:nvPr>
            <p:ph type="ftr" sz="quarter" idx="11"/>
          </p:nvPr>
        </p:nvSpPr>
        <p:spPr>
          <a:xfrm>
            <a:off x="825624" y="6555770"/>
            <a:ext cx="4277318" cy="302230"/>
          </a:xfrm>
        </p:spPr>
        <p:txBody>
          <a:bodyPr/>
          <a:lstStyle/>
          <a:p>
            <a:pPr algn="r"/>
            <a:r>
              <a:rPr lang="en-US" dirty="0"/>
              <a:t>M. Richou |  PSD meeting W transition| 19</a:t>
            </a:r>
            <a:r>
              <a:rPr lang="en-US" baseline="30000" dirty="0"/>
              <a:t>th</a:t>
            </a:r>
            <a:r>
              <a:rPr lang="en-US" dirty="0"/>
              <a:t> of July 2024</a:t>
            </a:r>
          </a:p>
        </p:txBody>
      </p:sp>
    </p:spTree>
    <p:extLst>
      <p:ext uri="{BB962C8B-B14F-4D97-AF65-F5344CB8AC3E}">
        <p14:creationId xmlns:p14="http://schemas.microsoft.com/office/powerpoint/2010/main" val="20550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8" grpId="0"/>
      <p:bldP spid="189" grpId="0"/>
      <p:bldP spid="190" grpId="0"/>
      <p:bldP spid="192" grpId="0"/>
      <p:bldP spid="193" grpId="0" animBg="1"/>
      <p:bldP spid="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Involvement from design to manufacturing</a:t>
            </a:r>
          </a:p>
        </p:txBody>
      </p:sp>
      <p:sp>
        <p:nvSpPr>
          <p:cNvPr id="4" name="Espace réservé du numéro de diapositive 3"/>
          <p:cNvSpPr>
            <a:spLocks noGrp="1"/>
          </p:cNvSpPr>
          <p:nvPr>
            <p:ph type="sldNum" sz="quarter" idx="12"/>
          </p:nvPr>
        </p:nvSpPr>
        <p:spPr/>
        <p:txBody>
          <a:bodyPr/>
          <a:lstStyle/>
          <a:p>
            <a:pPr>
              <a:defRPr/>
            </a:pPr>
            <a:fld id="{6A6D9FA1-99C7-4910-8E32-B85D378B0060}" type="slidenum">
              <a:rPr lang="en-US" smtClean="0">
                <a:solidFill>
                  <a:prstClr val="white"/>
                </a:solidFill>
              </a:rPr>
              <a:t>4</a:t>
            </a:fld>
            <a:endParaRPr lang="en-US" dirty="0">
              <a:solidFill>
                <a:prstClr val="white"/>
              </a:solidFill>
            </a:endParaRPr>
          </a:p>
        </p:txBody>
      </p:sp>
      <p:sp>
        <p:nvSpPr>
          <p:cNvPr id="5" name="Espace réservé du pied de page 2"/>
          <p:cNvSpPr>
            <a:spLocks noGrp="1"/>
          </p:cNvSpPr>
          <p:nvPr>
            <p:ph type="ftr" sz="quarter" idx="11"/>
          </p:nvPr>
        </p:nvSpPr>
        <p:spPr>
          <a:xfrm>
            <a:off x="825624" y="6555770"/>
            <a:ext cx="4277318" cy="302230"/>
          </a:xfrm>
        </p:spPr>
        <p:txBody>
          <a:bodyPr/>
          <a:lstStyle/>
          <a:p>
            <a:pPr algn="r"/>
            <a:r>
              <a:rPr lang="en-US" dirty="0"/>
              <a:t>M. Richou |  PSD meeting W transition| 19</a:t>
            </a:r>
            <a:r>
              <a:rPr lang="en-US" baseline="30000" dirty="0"/>
              <a:t>th</a:t>
            </a:r>
            <a:r>
              <a:rPr lang="en-US" dirty="0"/>
              <a:t> of July 2024</a:t>
            </a:r>
          </a:p>
        </p:txBody>
      </p:sp>
      <p:sp>
        <p:nvSpPr>
          <p:cNvPr id="7" name="ZoneTexte 6"/>
          <p:cNvSpPr txBox="1"/>
          <p:nvPr/>
        </p:nvSpPr>
        <p:spPr bwMode="auto">
          <a:xfrm>
            <a:off x="1135116" y="1240221"/>
            <a:ext cx="10720553" cy="4524315"/>
          </a:xfrm>
          <a:prstGeom prst="rect">
            <a:avLst/>
          </a:prstGeom>
          <a:noFill/>
        </p:spPr>
        <p:txBody>
          <a:bodyPr wrap="square" rtlCol="0">
            <a:spAutoFit/>
          </a:bodyPr>
          <a:lstStyle/>
          <a:p>
            <a:r>
              <a:rPr lang="en-US" u="sng" dirty="0"/>
              <a:t>Experimental – Academic </a:t>
            </a:r>
          </a:p>
          <a:p>
            <a:r>
              <a:rPr lang="en-US" i="1" dirty="0"/>
              <a:t>Innovation : </a:t>
            </a:r>
            <a:r>
              <a:rPr lang="en-US" dirty="0"/>
              <a:t>Development of hydraulic set-up to define adequate hydraulic correlation</a:t>
            </a:r>
          </a:p>
          <a:p>
            <a:endParaRPr lang="en-US" dirty="0"/>
          </a:p>
          <a:p>
            <a:r>
              <a:rPr lang="en-US" u="sng" dirty="0"/>
              <a:t>Manufacturing</a:t>
            </a:r>
          </a:p>
          <a:p>
            <a:r>
              <a:rPr lang="en-US" i="1" dirty="0"/>
              <a:t>Innovation</a:t>
            </a:r>
            <a:r>
              <a:rPr lang="en-US" dirty="0"/>
              <a:t> : </a:t>
            </a:r>
            <a:r>
              <a:rPr lang="en-US" dirty="0" err="1"/>
              <a:t>CuCrZr</a:t>
            </a:r>
            <a:r>
              <a:rPr lang="en-US" dirty="0"/>
              <a:t> additive manufacturing</a:t>
            </a:r>
          </a:p>
          <a:p>
            <a:r>
              <a:rPr lang="en-US" dirty="0"/>
              <a:t>Use of conventional manufacturing process (Hot Isostatic pressing available at CEA) already proven to work</a:t>
            </a:r>
          </a:p>
          <a:p>
            <a:r>
              <a:rPr lang="en-US" dirty="0"/>
              <a:t>Use of  W or W alloy available in industry (feedback from WPDIV W7X)</a:t>
            </a:r>
          </a:p>
          <a:p>
            <a:endParaRPr lang="en-US" dirty="0"/>
          </a:p>
          <a:p>
            <a:r>
              <a:rPr lang="en-US" u="sng" dirty="0"/>
              <a:t>Design and shaping</a:t>
            </a:r>
          </a:p>
          <a:p>
            <a:r>
              <a:rPr lang="en-US" dirty="0"/>
              <a:t>Thermo-mechanical analysis - Methods used for other components no new development to help in the definition of the design limit</a:t>
            </a:r>
          </a:p>
          <a:p>
            <a:r>
              <a:rPr lang="en-US" dirty="0"/>
              <a:t>Shaping of plasma facing surface </a:t>
            </a:r>
          </a:p>
          <a:p>
            <a:r>
              <a:rPr lang="en-US" dirty="0"/>
              <a:t>	Enhanced concept (conical shape, task with Jamie Gunn)</a:t>
            </a:r>
          </a:p>
          <a:p>
            <a:r>
              <a:rPr lang="en-US" dirty="0"/>
              <a:t>	Conventional flat tile surface as support to F4E need consideration assembly tolerances</a:t>
            </a:r>
          </a:p>
          <a:p>
            <a:endParaRPr lang="en-US" dirty="0"/>
          </a:p>
          <a:p>
            <a:endParaRPr lang="en-US" dirty="0"/>
          </a:p>
        </p:txBody>
      </p:sp>
      <p:sp>
        <p:nvSpPr>
          <p:cNvPr id="8" name="ZoneTexte 7"/>
          <p:cNvSpPr txBox="1"/>
          <p:nvPr/>
        </p:nvSpPr>
        <p:spPr bwMode="auto">
          <a:xfrm>
            <a:off x="360040" y="5790821"/>
            <a:ext cx="9047670" cy="369332"/>
          </a:xfrm>
          <a:prstGeom prst="rect">
            <a:avLst/>
          </a:prstGeom>
          <a:noFill/>
        </p:spPr>
        <p:txBody>
          <a:bodyPr wrap="none" rtlCol="0">
            <a:spAutoFit/>
          </a:bodyPr>
          <a:lstStyle/>
          <a:p>
            <a:r>
              <a:rPr lang="fr-FR" dirty="0" err="1"/>
              <a:t>Aside</a:t>
            </a:r>
            <a:r>
              <a:rPr lang="fr-FR" dirty="0"/>
              <a:t> but to </a:t>
            </a:r>
            <a:r>
              <a:rPr lang="fr-FR" dirty="0" err="1"/>
              <a:t>take</a:t>
            </a:r>
            <a:r>
              <a:rPr lang="fr-FR" dirty="0"/>
              <a:t> </a:t>
            </a:r>
            <a:r>
              <a:rPr lang="fr-FR" dirty="0" err="1"/>
              <a:t>into</a:t>
            </a:r>
            <a:r>
              <a:rPr lang="fr-FR" dirty="0"/>
              <a:t> </a:t>
            </a:r>
            <a:r>
              <a:rPr lang="fr-FR" dirty="0" err="1"/>
              <a:t>account</a:t>
            </a:r>
            <a:r>
              <a:rPr lang="fr-FR" dirty="0"/>
              <a:t> in </a:t>
            </a:r>
            <a:r>
              <a:rPr lang="fr-FR" dirty="0" err="1"/>
              <a:t>EUROfusion</a:t>
            </a:r>
            <a:r>
              <a:rPr lang="fr-FR" dirty="0"/>
              <a:t> : Diagnostic to </a:t>
            </a:r>
            <a:r>
              <a:rPr lang="fr-FR" dirty="0" err="1"/>
              <a:t>measure</a:t>
            </a:r>
            <a:r>
              <a:rPr lang="fr-FR" dirty="0"/>
              <a:t> </a:t>
            </a:r>
            <a:r>
              <a:rPr lang="fr-FR" dirty="0" err="1"/>
              <a:t>evolution</a:t>
            </a:r>
            <a:r>
              <a:rPr lang="fr-FR" dirty="0"/>
              <a:t> of the W-</a:t>
            </a:r>
            <a:r>
              <a:rPr lang="fr-FR" dirty="0" err="1"/>
              <a:t>PFCs</a:t>
            </a:r>
            <a:r>
              <a:rPr lang="fr-FR" dirty="0"/>
              <a:t> </a:t>
            </a:r>
          </a:p>
        </p:txBody>
      </p:sp>
    </p:spTree>
    <p:extLst>
      <p:ext uri="{BB962C8B-B14F-4D97-AF65-F5344CB8AC3E}">
        <p14:creationId xmlns:p14="http://schemas.microsoft.com/office/powerpoint/2010/main" val="280264024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467</Words>
  <Application>Microsoft Office PowerPoint</Application>
  <DocSecurity>0</DocSecurity>
  <PresentationFormat>Breitbild</PresentationFormat>
  <Paragraphs>71</Paragraphs>
  <Slides>4</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ＭＳ Ｐゴシック</vt:lpstr>
      <vt:lpstr>Arial</vt:lpstr>
      <vt:lpstr>Calibri</vt:lpstr>
      <vt:lpstr>Cambria Math</vt:lpstr>
      <vt:lpstr>Times New Roman</vt:lpstr>
      <vt:lpstr>Wingdings</vt:lpstr>
      <vt:lpstr>EUROfusion.1line_5_3_2019</vt:lpstr>
      <vt:lpstr>WPDIV</vt:lpstr>
      <vt:lpstr>PowerPoint-Präsentation</vt:lpstr>
      <vt:lpstr>Assessed concepts</vt:lpstr>
      <vt:lpstr>Involvement from design to manufacturing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Rudolf Neu</cp:lastModifiedBy>
  <cp:revision>69</cp:revision>
  <dcterms:created xsi:type="dcterms:W3CDTF">2023-11-15T09:40:03Z</dcterms:created>
  <dcterms:modified xsi:type="dcterms:W3CDTF">2024-07-19T06:27:22Z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