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0" r:id="rId5"/>
  </p:sldMasterIdLst>
  <p:notesMasterIdLst>
    <p:notesMasterId r:id="rId16"/>
  </p:notesMasterIdLst>
  <p:sldIdLst>
    <p:sldId id="256" r:id="rId6"/>
    <p:sldId id="284" r:id="rId7"/>
    <p:sldId id="293" r:id="rId8"/>
    <p:sldId id="294" r:id="rId9"/>
    <p:sldId id="491" r:id="rId10"/>
    <p:sldId id="295" r:id="rId11"/>
    <p:sldId id="288" r:id="rId12"/>
    <p:sldId id="289" r:id="rId13"/>
    <p:sldId id="484" r:id="rId14"/>
    <p:sldId id="4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009" autoAdjust="0"/>
    <p:restoredTop sz="94660"/>
  </p:normalViewPr>
  <p:slideViewPr>
    <p:cSldViewPr snapToGrid="0">
      <p:cViewPr varScale="1">
        <p:scale>
          <a:sx n="108" d="100"/>
          <a:sy n="108" d="100"/>
        </p:scale>
        <p:origin x="8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 userId="7afb9819-80e0-4104-aeac-525ba7aaeaad" providerId="ADAL" clId="{8C948B59-E29B-408C-A88B-85092266946E}"/>
    <pc:docChg chg="delSld">
      <pc:chgData name="Carlo" userId="7afb9819-80e0-4104-aeac-525ba7aaeaad" providerId="ADAL" clId="{8C948B59-E29B-408C-A88B-85092266946E}" dt="2024-07-18T16:04:30.290" v="1" actId="47"/>
      <pc:docMkLst>
        <pc:docMk/>
      </pc:docMkLst>
      <pc:sldChg chg="del">
        <pc:chgData name="Carlo" userId="7afb9819-80e0-4104-aeac-525ba7aaeaad" providerId="ADAL" clId="{8C948B59-E29B-408C-A88B-85092266946E}" dt="2024-07-18T16:04:14.748" v="0" actId="47"/>
        <pc:sldMkLst>
          <pc:docMk/>
          <pc:sldMk cId="1842253190" sldId="474"/>
        </pc:sldMkLst>
      </pc:sldChg>
      <pc:sldChg chg="del">
        <pc:chgData name="Carlo" userId="7afb9819-80e0-4104-aeac-525ba7aaeaad" providerId="ADAL" clId="{8C948B59-E29B-408C-A88B-85092266946E}" dt="2024-07-18T16:04:14.748" v="0" actId="47"/>
        <pc:sldMkLst>
          <pc:docMk/>
          <pc:sldMk cId="4005192404" sldId="478"/>
        </pc:sldMkLst>
      </pc:sldChg>
      <pc:sldChg chg="del">
        <pc:chgData name="Carlo" userId="7afb9819-80e0-4104-aeac-525ba7aaeaad" providerId="ADAL" clId="{8C948B59-E29B-408C-A88B-85092266946E}" dt="2024-07-18T16:04:14.748" v="0" actId="47"/>
        <pc:sldMkLst>
          <pc:docMk/>
          <pc:sldMk cId="2897902969" sldId="481"/>
        </pc:sldMkLst>
      </pc:sldChg>
      <pc:sldChg chg="del">
        <pc:chgData name="Carlo" userId="7afb9819-80e0-4104-aeac-525ba7aaeaad" providerId="ADAL" clId="{8C948B59-E29B-408C-A88B-85092266946E}" dt="2024-07-18T16:04:14.748" v="0" actId="47"/>
        <pc:sldMkLst>
          <pc:docMk/>
          <pc:sldMk cId="2562661872" sldId="485"/>
        </pc:sldMkLst>
      </pc:sldChg>
      <pc:sldChg chg="del">
        <pc:chgData name="Carlo" userId="7afb9819-80e0-4104-aeac-525ba7aaeaad" providerId="ADAL" clId="{8C948B59-E29B-408C-A88B-85092266946E}" dt="2024-07-18T16:04:14.748" v="0" actId="47"/>
        <pc:sldMkLst>
          <pc:docMk/>
          <pc:sldMk cId="3863532829" sldId="486"/>
        </pc:sldMkLst>
      </pc:sldChg>
      <pc:sldChg chg="del">
        <pc:chgData name="Carlo" userId="7afb9819-80e0-4104-aeac-525ba7aaeaad" providerId="ADAL" clId="{8C948B59-E29B-408C-A88B-85092266946E}" dt="2024-07-18T16:04:14.748" v="0" actId="47"/>
        <pc:sldMkLst>
          <pc:docMk/>
          <pc:sldMk cId="441888194" sldId="487"/>
        </pc:sldMkLst>
      </pc:sldChg>
      <pc:sldChg chg="del">
        <pc:chgData name="Carlo" userId="7afb9819-80e0-4104-aeac-525ba7aaeaad" providerId="ADAL" clId="{8C948B59-E29B-408C-A88B-85092266946E}" dt="2024-07-18T16:04:14.748" v="0" actId="47"/>
        <pc:sldMkLst>
          <pc:docMk/>
          <pc:sldMk cId="3875171584" sldId="488"/>
        </pc:sldMkLst>
      </pc:sldChg>
      <pc:sldChg chg="del">
        <pc:chgData name="Carlo" userId="7afb9819-80e0-4104-aeac-525ba7aaeaad" providerId="ADAL" clId="{8C948B59-E29B-408C-A88B-85092266946E}" dt="2024-07-18T16:04:14.748" v="0" actId="47"/>
        <pc:sldMkLst>
          <pc:docMk/>
          <pc:sldMk cId="1629554982" sldId="489"/>
        </pc:sldMkLst>
      </pc:sldChg>
      <pc:sldChg chg="del">
        <pc:chgData name="Carlo" userId="7afb9819-80e0-4104-aeac-525ba7aaeaad" providerId="ADAL" clId="{8C948B59-E29B-408C-A88B-85092266946E}" dt="2024-07-18T16:04:30.290" v="1" actId="47"/>
        <pc:sldMkLst>
          <pc:docMk/>
          <pc:sldMk cId="2236157260" sldId="4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6603C-3497-4153-ACE6-A8274B2A362A}" type="datetimeFigureOut">
              <a:rPr lang="en-US" smtClean="0"/>
              <a:t>7/17/2024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433CE-82F9-4BAD-BAD5-4169175F183D}" type="slidenum">
              <a:rPr lang="en-US" smtClean="0"/>
              <a:t>‹#›</a:t>
            </a:fld>
            <a:endParaRPr lang="en-US"/>
          </a:p>
        </p:txBody>
      </p:sp>
    </p:spTree>
    <p:extLst>
      <p:ext uri="{BB962C8B-B14F-4D97-AF65-F5344CB8AC3E}">
        <p14:creationId xmlns:p14="http://schemas.microsoft.com/office/powerpoint/2010/main" val="349267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7304916" cy="329614"/>
          </a:xfrm>
          <a:prstGeom prst="rect">
            <a:avLst/>
          </a:prstGeom>
        </p:spPr>
        <p:txBody>
          <a:bodyPr anchor="t"/>
          <a:lstStyle>
            <a:lvl1pPr>
              <a:defRPr sz="1200">
                <a:solidFill>
                  <a:schemeClr val="bg1"/>
                </a:solidFill>
              </a:defRPr>
            </a:lvl1p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286004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55770"/>
            <a:ext cx="6710557" cy="329614"/>
          </a:xfrm>
          <a:prstGeom prst="rect">
            <a:avLst/>
          </a:prstGeom>
        </p:spPr>
        <p:txBody>
          <a:bodyPr anchor="t"/>
          <a:lstStyle>
            <a:lvl1pPr>
              <a:defRPr sz="1200">
                <a:solidFill>
                  <a:schemeClr val="bg1"/>
                </a:solidFill>
              </a:defRPr>
            </a:lvl1p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10" name="Picture 4">
            <a:extLst>
              <a:ext uri="{FF2B5EF4-FFF2-40B4-BE49-F238E27FC236}">
                <a16:creationId xmlns:a16="http://schemas.microsoft.com/office/drawing/2014/main" id="{D1451941-7795-40FB-8069-8013BDF6EB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5208" y="200048"/>
            <a:ext cx="1667115" cy="46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93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240246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628148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32114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C:\Users\Utente\OneDrive%20-%20Istituto%20di%20scienza%20e%20Tecnologia%20del%20plasma\shared\workDocuments\WPSA\WPSA-2024\W_wall\1stEUROfusionMeetingOnJT-60SA_W-trans\Wactivities.xls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pj-conferences.org/articles/epjconf/pdf/2012/14/epjconf_ec2012_02017.pdf" TargetMode="External"/><Relationship Id="rId2" Type="http://schemas.openxmlformats.org/officeDocument/2006/relationships/hyperlink" Target="https://idm.euro-fusion.org/?uid=2R8S4H&amp;version=v1.1"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iopscience.iop.org/article/10.1088/0029-5515/51/8/083013/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7" y="2259522"/>
            <a:ext cx="7430346" cy="620251"/>
          </a:xfrm>
        </p:spPr>
        <p:txBody>
          <a:bodyPr>
            <a:normAutofit fontScale="90000"/>
          </a:bodyPr>
          <a:lstStyle/>
          <a:p>
            <a:r>
              <a:rPr lang="en-US" dirty="0"/>
              <a:t>Upgrade/adaptation of subsystems (heating, diagnostics </a:t>
            </a:r>
            <a:r>
              <a:rPr lang="en-US" dirty="0" err="1"/>
              <a:t>etc</a:t>
            </a:r>
            <a:r>
              <a:rPr lang="en-US" dirty="0"/>
              <a:t>) to support W-wall operation</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Carlo Sozzi</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p:txBody>
          <a:bodyPr/>
          <a:lstStyle/>
          <a:p>
            <a:r>
              <a:rPr lang="en-US" dirty="0"/>
              <a:t>WPSA PL</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a:xfrm>
            <a:off x="407367" y="1650286"/>
            <a:ext cx="6254689" cy="338554"/>
          </a:xfrm>
        </p:spPr>
        <p:txBody>
          <a:bodyPr>
            <a:normAutofit fontScale="92500"/>
          </a:bodyPr>
          <a:lstStyle/>
          <a:p>
            <a:r>
              <a:rPr lang="en-US" dirty="0"/>
              <a:t>PSD Meeting on the </a:t>
            </a:r>
            <a:r>
              <a:rPr lang="en-US" dirty="0" err="1"/>
              <a:t>EUROfusion</a:t>
            </a:r>
            <a:r>
              <a:rPr lang="en-US" dirty="0"/>
              <a:t> workplan for the transition of JT60-SA to W</a:t>
            </a:r>
          </a:p>
        </p:txBody>
      </p:sp>
      <p:pic>
        <p:nvPicPr>
          <p:cNvPr id="8" name="Picture 4">
            <a:extLst>
              <a:ext uri="{FF2B5EF4-FFF2-40B4-BE49-F238E27FC236}">
                <a16:creationId xmlns:a16="http://schemas.microsoft.com/office/drawing/2014/main" id="{D896CA18-7D58-42AB-9B5A-74B9FEF2D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523" y="4887790"/>
            <a:ext cx="2264299" cy="62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a:extLst>
              <a:ext uri="{FF2B5EF4-FFF2-40B4-BE49-F238E27FC236}">
                <a16:creationId xmlns:a16="http://schemas.microsoft.com/office/drawing/2014/main" id="{8E87ACE4-F2FA-4EA5-9FD1-BAEAD976B23C}"/>
              </a:ext>
            </a:extLst>
          </p:cNvPr>
          <p:cNvPicPr>
            <a:picLocks noChangeAspect="1"/>
          </p:cNvPicPr>
          <p:nvPr/>
        </p:nvPicPr>
        <p:blipFill>
          <a:blip r:embed="rId3"/>
          <a:stretch>
            <a:fillRect/>
          </a:stretch>
        </p:blipFill>
        <p:spPr>
          <a:xfrm>
            <a:off x="489412" y="4791598"/>
            <a:ext cx="2264299" cy="715918"/>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587E-1985-46BB-98DD-236DB4B74B35}"/>
              </a:ext>
            </a:extLst>
          </p:cNvPr>
          <p:cNvSpPr>
            <a:spLocks noGrp="1"/>
          </p:cNvSpPr>
          <p:nvPr>
            <p:ph type="title"/>
          </p:nvPr>
        </p:nvSpPr>
        <p:spPr>
          <a:xfrm>
            <a:off x="825623" y="192515"/>
            <a:ext cx="9828003" cy="457200"/>
          </a:xfrm>
        </p:spPr>
        <p:txBody>
          <a:bodyPr/>
          <a:lstStyle/>
          <a:p>
            <a:r>
              <a:rPr lang="en-US" dirty="0"/>
              <a:t>Preparation of the transition to the tungsten wall (SARP 4, 2018) </a:t>
            </a:r>
          </a:p>
        </p:txBody>
      </p:sp>
      <p:sp>
        <p:nvSpPr>
          <p:cNvPr id="3" name="Content Placeholder 2">
            <a:extLst>
              <a:ext uri="{FF2B5EF4-FFF2-40B4-BE49-F238E27FC236}">
                <a16:creationId xmlns:a16="http://schemas.microsoft.com/office/drawing/2014/main" id="{1FF61BD4-C03C-4FBC-B778-DA7AF6B9C25E}"/>
              </a:ext>
            </a:extLst>
          </p:cNvPr>
          <p:cNvSpPr>
            <a:spLocks noGrp="1"/>
          </p:cNvSpPr>
          <p:nvPr>
            <p:ph idx="1"/>
          </p:nvPr>
        </p:nvSpPr>
        <p:spPr/>
        <p:txBody>
          <a:bodyPr>
            <a:normAutofit fontScale="77500" lnSpcReduction="20000"/>
          </a:bodyPr>
          <a:lstStyle/>
          <a:p>
            <a:r>
              <a:rPr lang="en-US" dirty="0"/>
              <a:t>The transition to the tungsten wall will imply a large number of additional technical and operational requirements for the main scenarios of JT-60SA. As drawn from the experience in JET and AUG, the following prerequisite should be examined prior to the transition to the tungsten wall: </a:t>
            </a:r>
          </a:p>
          <a:p>
            <a:r>
              <a:rPr lang="en-US" dirty="0"/>
              <a:t>High density/large gas puff will be required in the W-wall to avoid W influx and accumulation. This needs to be tested well in non-inductive scenarios in particular.</a:t>
            </a:r>
          </a:p>
          <a:p>
            <a:r>
              <a:rPr lang="en-US" dirty="0"/>
              <a:t>Some of the ECRH power will be dedicated to W control and this needs to be tested in advance in relevant scenarios by injecting W or high Z species. </a:t>
            </a:r>
          </a:p>
          <a:p>
            <a:r>
              <a:rPr lang="en-US" dirty="0"/>
              <a:t>Shine-through with the available NB power needs to be re-assessed for scenarios.</a:t>
            </a:r>
          </a:p>
          <a:p>
            <a:r>
              <a:rPr lang="en-US" dirty="0"/>
              <a:t>Integrated disruption control and mitigation system will be required systematically to avoid or mitigate electro-magnetic and heat loads in high performance scenarios. This will need to be prepared in advance of the transition to W. </a:t>
            </a:r>
          </a:p>
          <a:p>
            <a:r>
              <a:rPr lang="en-US" dirty="0"/>
              <a:t>New wall protection system and associated set of diagnostics (IR camera, thermocouple, Langmuir probes, pyrometers, spectroscopy, </a:t>
            </a:r>
            <a:r>
              <a:rPr lang="en-US" dirty="0" err="1"/>
              <a:t>etc</a:t>
            </a:r>
            <a:r>
              <a:rPr lang="en-US" dirty="0"/>
              <a:t>) will need to be installed and commissioned.</a:t>
            </a:r>
          </a:p>
          <a:p>
            <a:r>
              <a:rPr lang="en-US" dirty="0"/>
              <a:t>ELM energy impact assessment, ELM mitigation and control or small ELM regime should be established before the installation of the new wall.</a:t>
            </a:r>
          </a:p>
          <a:p>
            <a:r>
              <a:rPr lang="en-US" dirty="0"/>
              <a:t>Tungsten sputtering and erosion in the main chamber need to be minimized by careful plasma control clearance. </a:t>
            </a:r>
          </a:p>
          <a:p>
            <a:r>
              <a:rPr lang="en-US" dirty="0"/>
              <a:t>Physics of low </a:t>
            </a:r>
            <a:r>
              <a:rPr lang="en-US" dirty="0" err="1"/>
              <a:t>collisionality</a:t>
            </a:r>
            <a:r>
              <a:rPr lang="en-US" dirty="0"/>
              <a:t> will be more difficult to access with the metallic-wall, therefore this part of the program should be done before the transition. </a:t>
            </a:r>
          </a:p>
          <a:p>
            <a:r>
              <a:rPr lang="en-US" dirty="0"/>
              <a:t>Many of these points are also related to ITER and DEMO research issues and therefore should strongly contribute to the development of DEMO scenario design.</a:t>
            </a:r>
          </a:p>
        </p:txBody>
      </p:sp>
      <p:sp>
        <p:nvSpPr>
          <p:cNvPr id="4" name="Footer Placeholder 3">
            <a:extLst>
              <a:ext uri="{FF2B5EF4-FFF2-40B4-BE49-F238E27FC236}">
                <a16:creationId xmlns:a16="http://schemas.microsoft.com/office/drawing/2014/main" id="{1276C61C-7661-4A56-B0AF-9956535AAD16}"/>
              </a:ext>
            </a:extLst>
          </p:cNvPr>
          <p:cNvSpPr>
            <a:spLocks noGrp="1"/>
          </p:cNvSpPr>
          <p:nvPr>
            <p:ph type="ftr" sz="quarter" idx="11"/>
          </p:nvPr>
        </p:nvSpPr>
        <p:spPr/>
        <p:txBody>
          <a:body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5" name="Slide Number Placeholder 4">
            <a:extLst>
              <a:ext uri="{FF2B5EF4-FFF2-40B4-BE49-F238E27FC236}">
                <a16:creationId xmlns:a16="http://schemas.microsoft.com/office/drawing/2014/main" id="{318AAB64-2633-41F7-BC15-53974E8A1058}"/>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Tree>
    <p:extLst>
      <p:ext uri="{BB962C8B-B14F-4D97-AF65-F5344CB8AC3E}">
        <p14:creationId xmlns:p14="http://schemas.microsoft.com/office/powerpoint/2010/main" val="40219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B3DF-F161-474E-9B47-2E2EA41728F3}"/>
              </a:ext>
            </a:extLst>
          </p:cNvPr>
          <p:cNvSpPr>
            <a:spLocks noGrp="1"/>
          </p:cNvSpPr>
          <p:nvPr>
            <p:ph type="title"/>
          </p:nvPr>
        </p:nvSpPr>
        <p:spPr/>
        <p:txBody>
          <a:bodyPr/>
          <a:lstStyle/>
          <a:p>
            <a:r>
              <a:rPr lang="en-US" dirty="0"/>
              <a:t>Switch to W</a:t>
            </a:r>
          </a:p>
        </p:txBody>
      </p:sp>
      <p:sp>
        <p:nvSpPr>
          <p:cNvPr id="3" name="Content Placeholder 2">
            <a:extLst>
              <a:ext uri="{FF2B5EF4-FFF2-40B4-BE49-F238E27FC236}">
                <a16:creationId xmlns:a16="http://schemas.microsoft.com/office/drawing/2014/main" id="{1D536110-4E1B-4A0C-A284-BE313F5765ED}"/>
              </a:ext>
            </a:extLst>
          </p:cNvPr>
          <p:cNvSpPr>
            <a:spLocks noGrp="1"/>
          </p:cNvSpPr>
          <p:nvPr>
            <p:ph idx="1"/>
          </p:nvPr>
        </p:nvSpPr>
        <p:spPr>
          <a:xfrm>
            <a:off x="202346" y="873836"/>
            <a:ext cx="11787307" cy="4603687"/>
          </a:xfrm>
        </p:spPr>
        <p:txBody>
          <a:bodyPr>
            <a:normAutofit/>
          </a:bodyPr>
          <a:lstStyle/>
          <a:p>
            <a:pPr marL="385762" indent="-342900"/>
            <a:r>
              <a:rPr lang="en-US" dirty="0"/>
              <a:t>Transition to W wall involves a number of modifications and upgrades to be taken into consideration, </a:t>
            </a:r>
            <a:r>
              <a:rPr lang="en-US" dirty="0">
                <a:solidFill>
                  <a:schemeClr val="accent1"/>
                </a:solidFill>
              </a:rPr>
              <a:t>besides the choice of the technology solution </a:t>
            </a:r>
            <a:r>
              <a:rPr lang="en-US" dirty="0"/>
              <a:t>for the PFCs and the physics modeling</a:t>
            </a:r>
          </a:p>
          <a:p>
            <a:pPr marL="385762" indent="-342900"/>
            <a:r>
              <a:rPr lang="en-US" dirty="0">
                <a:solidFill>
                  <a:srgbClr val="0070C0"/>
                </a:solidFill>
              </a:rPr>
              <a:t>Heating mix</a:t>
            </a:r>
          </a:p>
          <a:p>
            <a:pPr marL="385762" indent="-342900"/>
            <a:r>
              <a:rPr lang="en-US" dirty="0">
                <a:solidFill>
                  <a:srgbClr val="0070C0"/>
                </a:solidFill>
              </a:rPr>
              <a:t>Diagnostics</a:t>
            </a:r>
          </a:p>
          <a:p>
            <a:pPr marL="385762" indent="-342900"/>
            <a:r>
              <a:rPr lang="en-US" dirty="0">
                <a:solidFill>
                  <a:srgbClr val="0070C0"/>
                </a:solidFill>
              </a:rPr>
              <a:t>Protection system</a:t>
            </a:r>
          </a:p>
          <a:p>
            <a:pPr marL="385762" indent="-342900"/>
            <a:r>
              <a:rPr lang="en-US" dirty="0">
                <a:solidFill>
                  <a:srgbClr val="0070C0"/>
                </a:solidFill>
              </a:rPr>
              <a:t>Other supporting technologies and technical aspects</a:t>
            </a:r>
          </a:p>
          <a:p>
            <a:pPr marL="42862" indent="0">
              <a:buNone/>
            </a:pPr>
            <a:endParaRPr lang="en-US" dirty="0"/>
          </a:p>
          <a:p>
            <a:pPr marL="385762" indent="-342900"/>
            <a:r>
              <a:rPr lang="en-US" b="1" dirty="0">
                <a:solidFill>
                  <a:schemeClr val="accent1"/>
                </a:solidFill>
              </a:rPr>
              <a:t>DISCLAIMER: this is just a tentative list of items not to forget in developing the planning (to be complemented and analyzed in deep) </a:t>
            </a:r>
          </a:p>
          <a:p>
            <a:pPr marL="342900" lvl="1" indent="0">
              <a:buNone/>
            </a:pPr>
            <a:endParaRPr lang="en-US" dirty="0"/>
          </a:p>
          <a:p>
            <a:endParaRPr lang="en-US" dirty="0"/>
          </a:p>
        </p:txBody>
      </p:sp>
      <p:sp>
        <p:nvSpPr>
          <p:cNvPr id="4" name="Footer Placeholder 3">
            <a:extLst>
              <a:ext uri="{FF2B5EF4-FFF2-40B4-BE49-F238E27FC236}">
                <a16:creationId xmlns:a16="http://schemas.microsoft.com/office/drawing/2014/main" id="{FB2CE63C-1B55-42FE-A00A-214C9D63E9F4}"/>
              </a:ext>
            </a:extLst>
          </p:cNvPr>
          <p:cNvSpPr>
            <a:spLocks noGrp="1"/>
          </p:cNvSpPr>
          <p:nvPr>
            <p:ph type="ftr" sz="quarter" idx="11"/>
          </p:nvPr>
        </p:nvSpPr>
        <p:spPr/>
        <p:txBody>
          <a:bodyPr/>
          <a:lstStyle/>
          <a:p>
            <a:r>
              <a:rPr lang="en-US">
                <a:solidFill>
                  <a:prstClr val="white"/>
                </a:solidFill>
              </a:rPr>
              <a:t>C. Sozzi | FSD Science Coordination Meeting | 26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64252D5F-A0B4-4D8A-BFBF-02A280C7EBE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207781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CA4E-7C4E-46D7-8CD3-C12DC63B26E8}"/>
              </a:ext>
            </a:extLst>
          </p:cNvPr>
          <p:cNvSpPr>
            <a:spLocks noGrp="1"/>
          </p:cNvSpPr>
          <p:nvPr>
            <p:ph type="title"/>
          </p:nvPr>
        </p:nvSpPr>
        <p:spPr>
          <a:xfrm>
            <a:off x="983432" y="99892"/>
            <a:ext cx="9451776" cy="549823"/>
          </a:xfrm>
        </p:spPr>
        <p:txBody>
          <a:bodyPr/>
          <a:lstStyle/>
          <a:p>
            <a:r>
              <a:rPr lang="en-US" sz="2400" dirty="0"/>
              <a:t>Conclusions (from FSD Science Coordination Meeting </a:t>
            </a:r>
            <a:br>
              <a:rPr lang="en-US" sz="2400" dirty="0"/>
            </a:br>
            <a:r>
              <a:rPr lang="en-US" sz="2400" dirty="0"/>
              <a:t>on the transition of JT-60SA to W, - 26 March 2024)</a:t>
            </a:r>
          </a:p>
        </p:txBody>
      </p:sp>
      <p:sp>
        <p:nvSpPr>
          <p:cNvPr id="4" name="Footer Placeholder 3">
            <a:extLst>
              <a:ext uri="{FF2B5EF4-FFF2-40B4-BE49-F238E27FC236}">
                <a16:creationId xmlns:a16="http://schemas.microsoft.com/office/drawing/2014/main" id="{01AE88AC-6233-4D76-8931-34A797637E2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C. Sozzi | PSD Meeting on the EUROfusion workplan for the transition of JT60-SA to W | 19 July 2024</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68F9DBC-821D-4E74-8C91-726BD6622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878CCE1D-600A-46AC-852A-9A6D4FC0319C}"/>
              </a:ext>
            </a:extLst>
          </p:cNvPr>
          <p:cNvSpPr>
            <a:spLocks noGrp="1"/>
          </p:cNvSpPr>
          <p:nvPr>
            <p:ph idx="1"/>
          </p:nvPr>
        </p:nvSpPr>
        <p:spPr>
          <a:xfrm>
            <a:off x="202346" y="780343"/>
            <a:ext cx="11787307" cy="3747269"/>
          </a:xfrm>
        </p:spPr>
        <p:txBody>
          <a:bodyPr>
            <a:normAutofit/>
          </a:bodyPr>
          <a:lstStyle/>
          <a:p>
            <a:pPr marL="385762" indent="-342900"/>
            <a:r>
              <a:rPr lang="en-US" dirty="0"/>
              <a:t>Transition to W wall involves a number of modifications and upgrades to be taken into consideration, besides the choice of the technology solution for the PFCs, the physics modeling and preparation experiments</a:t>
            </a:r>
          </a:p>
          <a:p>
            <a:pPr marL="685800" lvl="1" indent="-342900"/>
            <a:r>
              <a:rPr lang="en-US" dirty="0">
                <a:solidFill>
                  <a:schemeClr val="tx2"/>
                </a:solidFill>
              </a:rPr>
              <a:t>Upgrading of the heating mix toward more central electron heating, and consider risks (NBI </a:t>
            </a:r>
            <a:r>
              <a:rPr lang="en-US" dirty="0" err="1">
                <a:solidFill>
                  <a:schemeClr val="tx2"/>
                </a:solidFill>
              </a:rPr>
              <a:t>shinethrough</a:t>
            </a:r>
            <a:r>
              <a:rPr lang="en-US" dirty="0">
                <a:solidFill>
                  <a:schemeClr val="tx2"/>
                </a:solidFill>
              </a:rPr>
              <a:t>, EC stray) </a:t>
            </a:r>
          </a:p>
          <a:p>
            <a:pPr marL="685800" lvl="1" indent="-342900"/>
            <a:r>
              <a:rPr lang="en-US" dirty="0">
                <a:solidFill>
                  <a:schemeClr val="tx2"/>
                </a:solidFill>
              </a:rPr>
              <a:t>Extend divertor and wall monitoring diagnostics</a:t>
            </a:r>
          </a:p>
          <a:p>
            <a:pPr marL="685800" lvl="1" indent="-342900"/>
            <a:r>
              <a:rPr lang="en-US" dirty="0">
                <a:solidFill>
                  <a:schemeClr val="tx2"/>
                </a:solidFill>
              </a:rPr>
              <a:t>Extended revision of the spectroscopy diagnostics for W source and transport</a:t>
            </a:r>
          </a:p>
          <a:p>
            <a:pPr marL="685800" lvl="1" indent="-342900"/>
            <a:r>
              <a:rPr lang="en-US" dirty="0">
                <a:solidFill>
                  <a:schemeClr val="tx2"/>
                </a:solidFill>
              </a:rPr>
              <a:t>revision/upgrading of the protection system, including disruption management (prevention, avoidance, mitigation, runaway electrons)</a:t>
            </a:r>
          </a:p>
          <a:p>
            <a:pPr marL="342900" lvl="1" indent="0">
              <a:buNone/>
            </a:pPr>
            <a:endParaRPr lang="en-US" dirty="0"/>
          </a:p>
          <a:p>
            <a:pPr marL="42862" indent="0">
              <a:buNone/>
            </a:pPr>
            <a:endParaRPr lang="en-US" dirty="0"/>
          </a:p>
        </p:txBody>
      </p:sp>
      <p:sp>
        <p:nvSpPr>
          <p:cNvPr id="3" name="TextBox 2">
            <a:extLst>
              <a:ext uri="{FF2B5EF4-FFF2-40B4-BE49-F238E27FC236}">
                <a16:creationId xmlns:a16="http://schemas.microsoft.com/office/drawing/2014/main" id="{4538705A-139A-4FCE-AF33-78DD193889CB}"/>
              </a:ext>
            </a:extLst>
          </p:cNvPr>
          <p:cNvSpPr txBox="1"/>
          <p:nvPr/>
        </p:nvSpPr>
        <p:spPr>
          <a:xfrm>
            <a:off x="720080" y="3748116"/>
            <a:ext cx="2212913" cy="646331"/>
          </a:xfrm>
          <a:prstGeom prst="rect">
            <a:avLst/>
          </a:prstGeom>
          <a:noFill/>
        </p:spPr>
        <p:txBody>
          <a:bodyPr wrap="none" rtlCol="0">
            <a:spAutoFit/>
          </a:bodyPr>
          <a:lstStyle/>
          <a:p>
            <a:r>
              <a:rPr lang="en-US" sz="3600" dirty="0">
                <a:hlinkClick r:id="rId2" action="ppaction://hlinkfile"/>
              </a:rPr>
              <a:t>Tasks table</a:t>
            </a:r>
            <a:endParaRPr lang="en-US" sz="3600" dirty="0"/>
          </a:p>
        </p:txBody>
      </p:sp>
    </p:spTree>
    <p:extLst>
      <p:ext uri="{BB962C8B-B14F-4D97-AF65-F5344CB8AC3E}">
        <p14:creationId xmlns:p14="http://schemas.microsoft.com/office/powerpoint/2010/main" val="395538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D9C7-8D6F-4682-84E2-2B2492D217E0}"/>
              </a:ext>
            </a:extLst>
          </p:cNvPr>
          <p:cNvSpPr>
            <a:spLocks noGrp="1"/>
          </p:cNvSpPr>
          <p:nvPr>
            <p:ph type="title"/>
          </p:nvPr>
        </p:nvSpPr>
        <p:spPr>
          <a:xfrm>
            <a:off x="921960" y="253026"/>
            <a:ext cx="9451776" cy="457200"/>
          </a:xfrm>
        </p:spPr>
        <p:txBody>
          <a:bodyPr/>
          <a:lstStyle/>
          <a:p>
            <a:r>
              <a:rPr lang="en-US" dirty="0">
                <a:solidFill>
                  <a:schemeClr val="tx2"/>
                </a:solidFill>
              </a:rPr>
              <a:t>Upgrading of the heating mix toward more central electron heating</a:t>
            </a:r>
            <a:endParaRPr lang="en-US" dirty="0"/>
          </a:p>
        </p:txBody>
      </p:sp>
      <p:sp>
        <p:nvSpPr>
          <p:cNvPr id="4" name="Footer Placeholder 3">
            <a:extLst>
              <a:ext uri="{FF2B5EF4-FFF2-40B4-BE49-F238E27FC236}">
                <a16:creationId xmlns:a16="http://schemas.microsoft.com/office/drawing/2014/main" id="{824572B3-E488-43C0-BB8E-F411646B4D2C}"/>
              </a:ext>
            </a:extLst>
          </p:cNvPr>
          <p:cNvSpPr>
            <a:spLocks noGrp="1"/>
          </p:cNvSpPr>
          <p:nvPr>
            <p:ph type="ftr" sz="quarter" idx="11"/>
          </p:nvPr>
        </p:nvSpPr>
        <p:spPr/>
        <p:txBody>
          <a:bodyPr/>
          <a:lstStyle/>
          <a:p>
            <a:r>
              <a:rPr lang="en-US">
                <a:solidFill>
                  <a:prstClr val="white"/>
                </a:solidFill>
              </a:rPr>
              <a:t>C. Sozzi | FSD Science Coordination Meeting | 26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1088EF9C-8799-4E42-B7EB-DC26027AF120}"/>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8" name="Content Placeholder 2">
            <a:extLst>
              <a:ext uri="{FF2B5EF4-FFF2-40B4-BE49-F238E27FC236}">
                <a16:creationId xmlns:a16="http://schemas.microsoft.com/office/drawing/2014/main" id="{D0CD1D1C-8E72-44C6-B74A-015D08755521}"/>
              </a:ext>
            </a:extLst>
          </p:cNvPr>
          <p:cNvSpPr>
            <a:spLocks noGrp="1"/>
          </p:cNvSpPr>
          <p:nvPr>
            <p:ph idx="1"/>
          </p:nvPr>
        </p:nvSpPr>
        <p:spPr>
          <a:xfrm>
            <a:off x="0" y="910342"/>
            <a:ext cx="7225998" cy="5445312"/>
          </a:xfrm>
        </p:spPr>
        <p:txBody>
          <a:bodyPr>
            <a:normAutofit lnSpcReduction="10000"/>
          </a:bodyPr>
          <a:lstStyle/>
          <a:p>
            <a:r>
              <a:rPr lang="en-US" sz="2000" dirty="0"/>
              <a:t>3 MW of ECRF power foreseen until OP4, 7 MW later (from OP5, y&gt;2029)</a:t>
            </a:r>
          </a:p>
          <a:p>
            <a:r>
              <a:rPr lang="en-US" sz="2000" dirty="0"/>
              <a:t>The power of 3MW of ECRF seems </a:t>
            </a:r>
            <a:r>
              <a:rPr lang="en-US" sz="2000" b="1" i="1" dirty="0">
                <a:solidFill>
                  <a:schemeClr val="accent1"/>
                </a:solidFill>
              </a:rPr>
              <a:t>marginally</a:t>
            </a:r>
            <a:r>
              <a:rPr lang="en-US" sz="2000" dirty="0"/>
              <a:t> sufficient for stabilization of NTM(2,1) in fully inductive scenario (Ip=5.5 MA) at low density 7.6 10</a:t>
            </a:r>
            <a:r>
              <a:rPr lang="en-US" sz="2000" baseline="30000" dirty="0"/>
              <a:t>19</a:t>
            </a:r>
            <a:r>
              <a:rPr lang="en-US" sz="2000" dirty="0"/>
              <a:t>, </a:t>
            </a:r>
            <a:r>
              <a:rPr lang="en-US" sz="2000" b="1" i="1" dirty="0">
                <a:solidFill>
                  <a:srgbClr val="0070C0"/>
                </a:solidFill>
              </a:rPr>
              <a:t>insufficient at high density </a:t>
            </a:r>
            <a:r>
              <a:rPr lang="en-US" sz="2000" dirty="0"/>
              <a:t>(1.1 10</a:t>
            </a:r>
            <a:r>
              <a:rPr lang="en-US" sz="2000" baseline="30000" dirty="0"/>
              <a:t>20</a:t>
            </a:r>
            <a:r>
              <a:rPr lang="en-US" sz="2000" dirty="0"/>
              <a:t>). </a:t>
            </a:r>
          </a:p>
          <a:p>
            <a:r>
              <a:rPr lang="en-US" sz="2000" dirty="0"/>
              <a:t>Similar (slightly better) for hybrid scenario</a:t>
            </a:r>
          </a:p>
          <a:p>
            <a:r>
              <a:rPr lang="en-US" sz="1400" dirty="0">
                <a:hlinkClick r:id="rId2"/>
              </a:rPr>
              <a:t>https://idm.euro-fusion.org/?uid=2R8S4H&amp;version=v1.1</a:t>
            </a:r>
            <a:r>
              <a:rPr lang="en-US" sz="1400" dirty="0"/>
              <a:t>, </a:t>
            </a:r>
          </a:p>
          <a:p>
            <a:r>
              <a:rPr lang="en-US" sz="1400" dirty="0">
                <a:hlinkClick r:id="rId3"/>
              </a:rPr>
              <a:t>https://www.epj-conferences.org/articles/epjconf/pdf/2012/14/epjconf_ec2012_02017.pdf</a:t>
            </a:r>
            <a:r>
              <a:rPr lang="en-US" sz="1400" dirty="0"/>
              <a:t> </a:t>
            </a:r>
          </a:p>
          <a:p>
            <a:endParaRPr lang="en-US" sz="2000" dirty="0"/>
          </a:p>
          <a:p>
            <a:r>
              <a:rPr lang="en-US" sz="2000" dirty="0"/>
              <a:t>Impurity control requires central electron heating (</a:t>
            </a:r>
            <a:r>
              <a:rPr lang="el-GR" sz="2000" dirty="0"/>
              <a:t>ρ</a:t>
            </a:r>
            <a:r>
              <a:rPr lang="en-US" sz="2000" dirty="0"/>
              <a:t>&lt;0.2), power amount to be evaluated (1~2 in AUG </a:t>
            </a:r>
            <a:r>
              <a:rPr lang="en-US" sz="1400" dirty="0">
                <a:hlinkClick r:id="rId4"/>
              </a:rPr>
              <a:t>https://iopscience.iop.org/article/10.1088/0029-5515/51/8/083013/pdf</a:t>
            </a:r>
            <a:r>
              <a:rPr lang="en-US" sz="1400" dirty="0"/>
              <a:t> </a:t>
            </a:r>
            <a:r>
              <a:rPr lang="en-US" sz="2000" dirty="0"/>
              <a:t>)</a:t>
            </a:r>
          </a:p>
          <a:p>
            <a:r>
              <a:rPr lang="en-US" sz="2000" dirty="0"/>
              <a:t>Scaling law not known (hopefully NOT plasma volume, V</a:t>
            </a:r>
            <a:r>
              <a:rPr lang="en-US" sz="2000" baseline="-25000" dirty="0"/>
              <a:t>JT-60SA</a:t>
            </a:r>
            <a:r>
              <a:rPr lang="en-US" sz="2000" dirty="0">
                <a:sym typeface="Symbol" panose="05050102010706020507" pitchFamily="18" charset="2"/>
              </a:rPr>
              <a:t>10 V</a:t>
            </a:r>
            <a:r>
              <a:rPr lang="en-US" sz="2000" baseline="-25000" dirty="0">
                <a:sym typeface="Symbol" panose="05050102010706020507" pitchFamily="18" charset="2"/>
              </a:rPr>
              <a:t>AUG</a:t>
            </a:r>
            <a:r>
              <a:rPr lang="en-US" sz="2000" dirty="0">
                <a:sym typeface="Symbol" panose="05050102010706020507" pitchFamily="18" charset="2"/>
              </a:rPr>
              <a:t>) </a:t>
            </a:r>
            <a:r>
              <a:rPr lang="en-US" sz="2000" dirty="0">
                <a:solidFill>
                  <a:srgbClr val="FF0000"/>
                </a:solidFill>
                <a:sym typeface="Symbol" panose="05050102010706020507" pitchFamily="18" charset="2"/>
              </a:rPr>
              <a:t>(JG just suggested 3-7 MW on the basis of JET)</a:t>
            </a:r>
          </a:p>
          <a:p>
            <a:endParaRPr lang="en-US" sz="2000" dirty="0">
              <a:sym typeface="Symbol" panose="05050102010706020507" pitchFamily="18" charset="2"/>
            </a:endParaRPr>
          </a:p>
          <a:p>
            <a:r>
              <a:rPr lang="en-US" sz="2000" dirty="0">
                <a:sym typeface="Symbol" panose="05050102010706020507" pitchFamily="18" charset="2"/>
              </a:rPr>
              <a:t>Foreseen power already low for the development of high beta scenario in C</a:t>
            </a:r>
            <a:endParaRPr lang="en-US" sz="2000" dirty="0"/>
          </a:p>
        </p:txBody>
      </p:sp>
      <p:pic>
        <p:nvPicPr>
          <p:cNvPr id="6" name="Picture 5">
            <a:extLst>
              <a:ext uri="{FF2B5EF4-FFF2-40B4-BE49-F238E27FC236}">
                <a16:creationId xmlns:a16="http://schemas.microsoft.com/office/drawing/2014/main" id="{B950D043-6B43-4B99-80E5-79288DC37678}"/>
              </a:ext>
            </a:extLst>
          </p:cNvPr>
          <p:cNvPicPr>
            <a:picLocks noChangeAspect="1"/>
          </p:cNvPicPr>
          <p:nvPr/>
        </p:nvPicPr>
        <p:blipFill>
          <a:blip r:embed="rId5"/>
          <a:stretch>
            <a:fillRect/>
          </a:stretch>
        </p:blipFill>
        <p:spPr>
          <a:xfrm>
            <a:off x="7391594" y="1015653"/>
            <a:ext cx="3243433" cy="2353595"/>
          </a:xfrm>
          <a:prstGeom prst="rect">
            <a:avLst/>
          </a:prstGeom>
        </p:spPr>
      </p:pic>
      <p:sp>
        <p:nvSpPr>
          <p:cNvPr id="11" name="TextBox 10">
            <a:extLst>
              <a:ext uri="{FF2B5EF4-FFF2-40B4-BE49-F238E27FC236}">
                <a16:creationId xmlns:a16="http://schemas.microsoft.com/office/drawing/2014/main" id="{02AC7371-9E5A-4D68-B8A9-F7BFF6EF4B9A}"/>
              </a:ext>
            </a:extLst>
          </p:cNvPr>
          <p:cNvSpPr txBox="1"/>
          <p:nvPr/>
        </p:nvSpPr>
        <p:spPr>
          <a:xfrm>
            <a:off x="7391594" y="3416449"/>
            <a:ext cx="4800406" cy="3416320"/>
          </a:xfrm>
          <a:prstGeom prst="rect">
            <a:avLst/>
          </a:prstGeom>
          <a:noFill/>
        </p:spPr>
        <p:txBody>
          <a:bodyPr wrap="square" rtlCol="0">
            <a:spAutoFit/>
          </a:bodyPr>
          <a:lstStyle/>
          <a:p>
            <a:pPr marL="342900" indent="-342900" algn="l">
              <a:buFont typeface="Arial" panose="020B0604020202020204" pitchFamily="34" charset="0"/>
              <a:buChar char="•"/>
            </a:pPr>
            <a:r>
              <a:rPr lang="en-US" dirty="0"/>
              <a:t>Full system 9 sources</a:t>
            </a:r>
            <a:r>
              <a:rPr lang="en-US" dirty="0">
                <a:sym typeface="Symbol" panose="05050102010706020507" pitchFamily="18" charset="2"/>
              </a:rPr>
              <a:t>7MW to plasma</a:t>
            </a:r>
            <a:r>
              <a:rPr lang="en-US" dirty="0"/>
              <a:t> </a:t>
            </a:r>
          </a:p>
          <a:p>
            <a:pPr marL="342900" indent="-342900" algn="l">
              <a:buFont typeface="Arial" panose="020B0604020202020204" pitchFamily="34" charset="0"/>
              <a:buChar char="•"/>
            </a:pPr>
            <a:r>
              <a:rPr lang="en-US" dirty="0"/>
              <a:t>3 launchers X 2 WGs +</a:t>
            </a:r>
          </a:p>
          <a:p>
            <a:pPr marL="342900" indent="-342900" algn="l">
              <a:buFont typeface="Arial" panose="020B0604020202020204" pitchFamily="34" charset="0"/>
              <a:buChar char="•"/>
            </a:pPr>
            <a:r>
              <a:rPr lang="en-US" dirty="0"/>
              <a:t>1 launcher X 3 WGs with limited steering</a:t>
            </a:r>
          </a:p>
          <a:p>
            <a:pPr marL="342900" indent="-342900" algn="l">
              <a:buFont typeface="Arial" panose="020B0604020202020204" pitchFamily="34" charset="0"/>
              <a:buChar char="•"/>
            </a:pPr>
            <a:r>
              <a:rPr lang="en-US" dirty="0"/>
              <a:t>Limited accesses =&gt; develop specialized (compact) launchers for core heating, no (or) minimal steering? (4x1.5 MW sources might fit in the 4</a:t>
            </a:r>
            <a:r>
              <a:rPr lang="en-US" baseline="30000" dirty="0"/>
              <a:t>th</a:t>
            </a:r>
            <a:r>
              <a:rPr lang="en-US" dirty="0"/>
              <a:t> launcher)</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Under consideration also the upgrading existing equipment e.g. from 1MW/tube to 1.5MW</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49354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B11E-1FA2-49D9-82AD-D8BE0FC18709}"/>
              </a:ext>
            </a:extLst>
          </p:cNvPr>
          <p:cNvSpPr>
            <a:spLocks noGrp="1"/>
          </p:cNvSpPr>
          <p:nvPr>
            <p:ph type="title"/>
          </p:nvPr>
        </p:nvSpPr>
        <p:spPr/>
        <p:txBody>
          <a:bodyPr/>
          <a:lstStyle/>
          <a:p>
            <a:r>
              <a:rPr lang="en-US" dirty="0"/>
              <a:t>ECRF: possibility to be assessed</a:t>
            </a:r>
          </a:p>
        </p:txBody>
      </p:sp>
      <p:sp>
        <p:nvSpPr>
          <p:cNvPr id="3" name="Content Placeholder 2">
            <a:extLst>
              <a:ext uri="{FF2B5EF4-FFF2-40B4-BE49-F238E27FC236}">
                <a16:creationId xmlns:a16="http://schemas.microsoft.com/office/drawing/2014/main" id="{ECE34AAE-2955-47A2-BF06-06C7F70B198A}"/>
              </a:ext>
            </a:extLst>
          </p:cNvPr>
          <p:cNvSpPr>
            <a:spLocks noGrp="1"/>
          </p:cNvSpPr>
          <p:nvPr>
            <p:ph idx="1"/>
          </p:nvPr>
        </p:nvSpPr>
        <p:spPr/>
        <p:txBody>
          <a:bodyPr/>
          <a:lstStyle/>
          <a:p>
            <a:r>
              <a:rPr lang="en-US" dirty="0"/>
              <a:t>Full system 9 sources for about 7MW to plasma, distributed in </a:t>
            </a:r>
          </a:p>
          <a:p>
            <a:pPr lvl="1"/>
            <a:r>
              <a:rPr lang="en-US" dirty="0"/>
              <a:t>3 launchers X 2 WGs, full steering capabilities (2 of them being installed in ME1)</a:t>
            </a:r>
          </a:p>
          <a:p>
            <a:pPr lvl="1"/>
            <a:r>
              <a:rPr lang="en-US" dirty="0"/>
              <a:t>Foreseen 1 launcher X 3 WGs with limited steering, not yet developed</a:t>
            </a:r>
          </a:p>
          <a:p>
            <a:pPr marL="342900" lvl="1" indent="0">
              <a:buNone/>
            </a:pPr>
            <a:endParaRPr lang="en-US" dirty="0"/>
          </a:p>
          <a:p>
            <a:r>
              <a:rPr lang="en-US" dirty="0"/>
              <a:t>To overcome limited accesses =&gt; develop a specialized (compact) launcher for core heating, with no (or minimal) steering</a:t>
            </a:r>
          </a:p>
          <a:p>
            <a:pPr lvl="1"/>
            <a:r>
              <a:rPr lang="en-US" dirty="0"/>
              <a:t>WG diameter/ port size =80mm/480mm</a:t>
            </a:r>
          </a:p>
          <a:p>
            <a:pPr lvl="1"/>
            <a:r>
              <a:rPr lang="en-US" dirty="0"/>
              <a:t>4x (or 6x) gyrotron sources might fit in the 4th launcher</a:t>
            </a:r>
          </a:p>
          <a:p>
            <a:pPr marL="342900" lvl="1" indent="0">
              <a:buNone/>
            </a:pPr>
            <a:endParaRPr lang="en-US" dirty="0"/>
          </a:p>
          <a:p>
            <a:r>
              <a:rPr lang="en-US" dirty="0"/>
              <a:t>Some margins to increase the power/gyrotron at 110 and 138 GHz, for limited pulse duration</a:t>
            </a:r>
          </a:p>
          <a:p>
            <a:r>
              <a:rPr lang="en-US" dirty="0"/>
              <a:t>Under consideration also the upgrading existing equipment e.g. from 1MW/tube to 1.5MW</a:t>
            </a:r>
          </a:p>
          <a:p>
            <a:endParaRPr lang="en-US" dirty="0"/>
          </a:p>
        </p:txBody>
      </p:sp>
      <p:sp>
        <p:nvSpPr>
          <p:cNvPr id="4" name="Footer Placeholder 3">
            <a:extLst>
              <a:ext uri="{FF2B5EF4-FFF2-40B4-BE49-F238E27FC236}">
                <a16:creationId xmlns:a16="http://schemas.microsoft.com/office/drawing/2014/main" id="{A41ACD71-C787-461E-B9B8-1C15A30D5D77}"/>
              </a:ext>
            </a:extLst>
          </p:cNvPr>
          <p:cNvSpPr>
            <a:spLocks noGrp="1"/>
          </p:cNvSpPr>
          <p:nvPr>
            <p:ph type="ftr" sz="quarter" idx="11"/>
          </p:nvPr>
        </p:nvSpPr>
        <p:spPr/>
        <p:txBody>
          <a:bodyPr/>
          <a:lstStyle/>
          <a:p>
            <a:r>
              <a:rPr lang="en-US">
                <a:solidFill>
                  <a:prstClr val="white"/>
                </a:solidFill>
              </a:rPr>
              <a:t>C. Sozzi | PSD Meeting on the EUROfusion workplan for the transition of JT60-SA to W | 19 July 2024</a:t>
            </a:r>
            <a:endParaRPr lang="en-GB" dirty="0">
              <a:solidFill>
                <a:prstClr val="white"/>
              </a:solidFill>
            </a:endParaRPr>
          </a:p>
        </p:txBody>
      </p:sp>
      <p:sp>
        <p:nvSpPr>
          <p:cNvPr id="5" name="Slide Number Placeholder 4">
            <a:extLst>
              <a:ext uri="{FF2B5EF4-FFF2-40B4-BE49-F238E27FC236}">
                <a16:creationId xmlns:a16="http://schemas.microsoft.com/office/drawing/2014/main" id="{3CFA2A99-A635-4AC5-AEB3-0A01F24FCD34}"/>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107242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356A-CA8D-446B-8148-80C9405C17D4}"/>
              </a:ext>
            </a:extLst>
          </p:cNvPr>
          <p:cNvSpPr>
            <a:spLocks noGrp="1"/>
          </p:cNvSpPr>
          <p:nvPr>
            <p:ph type="title"/>
          </p:nvPr>
        </p:nvSpPr>
        <p:spPr/>
        <p:txBody>
          <a:bodyPr/>
          <a:lstStyle/>
          <a:p>
            <a:r>
              <a:rPr lang="en-US" dirty="0">
                <a:solidFill>
                  <a:schemeClr val="tx2"/>
                </a:solidFill>
              </a:rPr>
              <a:t>Emission (spectroscopic) diagnostics</a:t>
            </a:r>
            <a:endParaRPr lang="en-US" dirty="0"/>
          </a:p>
        </p:txBody>
      </p:sp>
      <p:sp>
        <p:nvSpPr>
          <p:cNvPr id="3" name="Content Placeholder 2">
            <a:extLst>
              <a:ext uri="{FF2B5EF4-FFF2-40B4-BE49-F238E27FC236}">
                <a16:creationId xmlns:a16="http://schemas.microsoft.com/office/drawing/2014/main" id="{59A8C225-6DA6-451B-AFC4-0123F17E0C0E}"/>
              </a:ext>
            </a:extLst>
          </p:cNvPr>
          <p:cNvSpPr>
            <a:spLocks noGrp="1"/>
          </p:cNvSpPr>
          <p:nvPr>
            <p:ph idx="1"/>
          </p:nvPr>
        </p:nvSpPr>
        <p:spPr>
          <a:xfrm>
            <a:off x="6303640" y="836712"/>
            <a:ext cx="5408984" cy="5688632"/>
          </a:xfrm>
        </p:spPr>
        <p:txBody>
          <a:bodyPr/>
          <a:lstStyle/>
          <a:p>
            <a:pPr algn="l"/>
            <a:r>
              <a:rPr lang="en-US" sz="1800" b="0" i="0" u="none" strike="noStrike" baseline="0" dirty="0"/>
              <a:t>C=&gt;W Change of the dominant impurity</a:t>
            </a:r>
          </a:p>
          <a:p>
            <a:pPr algn="l"/>
            <a:r>
              <a:rPr lang="en-US" sz="1800" b="0" i="0" u="none" strike="noStrike" baseline="0" dirty="0"/>
              <a:t>W has 74 ionization stages</a:t>
            </a:r>
          </a:p>
          <a:p>
            <a:pPr algn="l"/>
            <a:r>
              <a:rPr lang="en-US" sz="1800" b="0" i="0" u="none" strike="noStrike" baseline="0" dirty="0"/>
              <a:t>Change in the wall material results in qualitatively different spectroscopic needs with respect the C wall for spectroscopic diagnostics in the visible, extreme ultraviolet, vacuum ultraviolet, and x-ray spectral regions</a:t>
            </a:r>
          </a:p>
          <a:p>
            <a:pPr algn="l"/>
            <a:r>
              <a:rPr lang="en-US" sz="1800" dirty="0"/>
              <a:t>Erosion rate</a:t>
            </a:r>
          </a:p>
          <a:p>
            <a:pPr algn="l"/>
            <a:r>
              <a:rPr lang="en-US" sz="1800" dirty="0"/>
              <a:t>Melting</a:t>
            </a:r>
          </a:p>
          <a:p>
            <a:pPr algn="l"/>
            <a:r>
              <a:rPr lang="en-US" sz="1800" dirty="0"/>
              <a:t>Redeposition</a:t>
            </a:r>
          </a:p>
          <a:p>
            <a:pPr algn="l"/>
            <a:r>
              <a:rPr lang="en-US" sz="1800" dirty="0"/>
              <a:t>Transport and core concentration</a:t>
            </a:r>
          </a:p>
          <a:p>
            <a:pPr algn="l"/>
            <a:r>
              <a:rPr lang="en-US" sz="1800" dirty="0"/>
              <a:t>Radiated power and Zeff</a:t>
            </a:r>
          </a:p>
          <a:p>
            <a:pPr algn="l"/>
            <a:endParaRPr lang="en-US" sz="1800" dirty="0"/>
          </a:p>
          <a:p>
            <a:pPr algn="l"/>
            <a:r>
              <a:rPr lang="en-US" sz="1800" dirty="0"/>
              <a:t>Revision needed for physics, operational and machine protection tasks</a:t>
            </a:r>
            <a:endParaRPr lang="en-US" dirty="0"/>
          </a:p>
        </p:txBody>
      </p:sp>
      <p:sp>
        <p:nvSpPr>
          <p:cNvPr id="4" name="Footer Placeholder 3">
            <a:extLst>
              <a:ext uri="{FF2B5EF4-FFF2-40B4-BE49-F238E27FC236}">
                <a16:creationId xmlns:a16="http://schemas.microsoft.com/office/drawing/2014/main" id="{DBCA17C6-B49A-4006-80C2-0F6AADD42072}"/>
              </a:ext>
            </a:extLst>
          </p:cNvPr>
          <p:cNvSpPr>
            <a:spLocks noGrp="1"/>
          </p:cNvSpPr>
          <p:nvPr>
            <p:ph type="ftr" sz="quarter" idx="11"/>
          </p:nvPr>
        </p:nvSpPr>
        <p:spPr/>
        <p:txBody>
          <a:bodyPr/>
          <a:lstStyle/>
          <a:p>
            <a:r>
              <a:rPr lang="en-US">
                <a:solidFill>
                  <a:prstClr val="white"/>
                </a:solidFill>
              </a:rPr>
              <a:t>C. Sozzi | FSD Science Coordination Meeting | 26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4D37659E-E2A0-427E-8882-EE174B4429CF}"/>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7" name="Picture 6">
            <a:extLst>
              <a:ext uri="{FF2B5EF4-FFF2-40B4-BE49-F238E27FC236}">
                <a16:creationId xmlns:a16="http://schemas.microsoft.com/office/drawing/2014/main" id="{7B337294-5C25-49B7-B522-62EBC95ED709}"/>
              </a:ext>
            </a:extLst>
          </p:cNvPr>
          <p:cNvPicPr>
            <a:picLocks noChangeAspect="1"/>
          </p:cNvPicPr>
          <p:nvPr/>
        </p:nvPicPr>
        <p:blipFill>
          <a:blip r:embed="rId2"/>
          <a:stretch>
            <a:fillRect/>
          </a:stretch>
        </p:blipFill>
        <p:spPr>
          <a:xfrm>
            <a:off x="360040" y="836712"/>
            <a:ext cx="5943600" cy="3514725"/>
          </a:xfrm>
          <a:prstGeom prst="rect">
            <a:avLst/>
          </a:prstGeom>
        </p:spPr>
      </p:pic>
      <p:sp>
        <p:nvSpPr>
          <p:cNvPr id="8" name="TextBox 7">
            <a:extLst>
              <a:ext uri="{FF2B5EF4-FFF2-40B4-BE49-F238E27FC236}">
                <a16:creationId xmlns:a16="http://schemas.microsoft.com/office/drawing/2014/main" id="{65723F17-859D-4EB6-9D89-929114F92CA9}"/>
              </a:ext>
            </a:extLst>
          </p:cNvPr>
          <p:cNvSpPr txBox="1"/>
          <p:nvPr/>
        </p:nvSpPr>
        <p:spPr>
          <a:xfrm>
            <a:off x="360040" y="4538434"/>
            <a:ext cx="4935069" cy="369332"/>
          </a:xfrm>
          <a:prstGeom prst="rect">
            <a:avLst/>
          </a:prstGeom>
          <a:noFill/>
        </p:spPr>
        <p:txBody>
          <a:bodyPr wrap="none" rtlCol="0">
            <a:spAutoFit/>
          </a:bodyPr>
          <a:lstStyle/>
          <a:p>
            <a:pPr algn="l"/>
            <a:r>
              <a:rPr lang="da-DK" dirty="0"/>
              <a:t>O’Mullane et al. Rev. Sci. Instrum. 77, 10F520 2006</a:t>
            </a:r>
            <a:endParaRPr lang="en-US" b="1" dirty="0"/>
          </a:p>
        </p:txBody>
      </p:sp>
    </p:spTree>
    <p:extLst>
      <p:ext uri="{BB962C8B-B14F-4D97-AF65-F5344CB8AC3E}">
        <p14:creationId xmlns:p14="http://schemas.microsoft.com/office/powerpoint/2010/main" val="174864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E198CA6-4945-4491-AB93-D00DFEAE834C}"/>
              </a:ext>
            </a:extLst>
          </p:cNvPr>
          <p:cNvPicPr>
            <a:picLocks noChangeAspect="1"/>
          </p:cNvPicPr>
          <p:nvPr/>
        </p:nvPicPr>
        <p:blipFill>
          <a:blip r:embed="rId2"/>
          <a:stretch>
            <a:fillRect/>
          </a:stretch>
        </p:blipFill>
        <p:spPr>
          <a:xfrm>
            <a:off x="5041846" y="839322"/>
            <a:ext cx="4231072" cy="4570101"/>
          </a:xfrm>
          <a:prstGeom prst="rect">
            <a:avLst/>
          </a:prstGeom>
        </p:spPr>
      </p:pic>
      <p:sp>
        <p:nvSpPr>
          <p:cNvPr id="2" name="Title 1">
            <a:extLst>
              <a:ext uri="{FF2B5EF4-FFF2-40B4-BE49-F238E27FC236}">
                <a16:creationId xmlns:a16="http://schemas.microsoft.com/office/drawing/2014/main" id="{D90224E3-B4E4-4D46-A3A6-16E75D71FCCE}"/>
              </a:ext>
            </a:extLst>
          </p:cNvPr>
          <p:cNvSpPr>
            <a:spLocks noGrp="1"/>
          </p:cNvSpPr>
          <p:nvPr>
            <p:ph type="title"/>
          </p:nvPr>
        </p:nvSpPr>
        <p:spPr/>
        <p:txBody>
          <a:bodyPr/>
          <a:lstStyle/>
          <a:p>
            <a:r>
              <a:rPr lang="en-US" dirty="0">
                <a:solidFill>
                  <a:schemeClr val="tx2"/>
                </a:solidFill>
              </a:rPr>
              <a:t>Divertor and wall monitoring diagnostics</a:t>
            </a:r>
            <a:endParaRPr lang="en-US" dirty="0"/>
          </a:p>
        </p:txBody>
      </p:sp>
      <p:sp>
        <p:nvSpPr>
          <p:cNvPr id="4" name="Footer Placeholder 3">
            <a:extLst>
              <a:ext uri="{FF2B5EF4-FFF2-40B4-BE49-F238E27FC236}">
                <a16:creationId xmlns:a16="http://schemas.microsoft.com/office/drawing/2014/main" id="{BBE26E61-531D-403D-AAFA-B3A9E40BC052}"/>
              </a:ext>
            </a:extLst>
          </p:cNvPr>
          <p:cNvSpPr>
            <a:spLocks noGrp="1"/>
          </p:cNvSpPr>
          <p:nvPr>
            <p:ph type="ftr" sz="quarter" idx="11"/>
          </p:nvPr>
        </p:nvSpPr>
        <p:spPr/>
        <p:txBody>
          <a:bodyPr/>
          <a:lstStyle/>
          <a:p>
            <a:r>
              <a:rPr lang="en-US">
                <a:solidFill>
                  <a:prstClr val="white"/>
                </a:solidFill>
              </a:rPr>
              <a:t>C. Sozzi | FSD Science Coordination Meeting | 26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0BE2E6FB-57EE-4CF4-AB7C-E49A2199CA38}"/>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7" name="Picture 6">
            <a:extLst>
              <a:ext uri="{FF2B5EF4-FFF2-40B4-BE49-F238E27FC236}">
                <a16:creationId xmlns:a16="http://schemas.microsoft.com/office/drawing/2014/main" id="{CA5D755E-3CEF-46A5-B160-180A5A37510B}"/>
              </a:ext>
            </a:extLst>
          </p:cNvPr>
          <p:cNvPicPr>
            <a:picLocks noChangeAspect="1"/>
          </p:cNvPicPr>
          <p:nvPr/>
        </p:nvPicPr>
        <p:blipFill>
          <a:blip r:embed="rId3"/>
          <a:stretch>
            <a:fillRect/>
          </a:stretch>
        </p:blipFill>
        <p:spPr>
          <a:xfrm>
            <a:off x="73398" y="775848"/>
            <a:ext cx="5272324" cy="2992400"/>
          </a:xfrm>
          <a:prstGeom prst="rect">
            <a:avLst/>
          </a:prstGeom>
        </p:spPr>
      </p:pic>
      <p:sp>
        <p:nvSpPr>
          <p:cNvPr id="8" name="TextBox 7">
            <a:extLst>
              <a:ext uri="{FF2B5EF4-FFF2-40B4-BE49-F238E27FC236}">
                <a16:creationId xmlns:a16="http://schemas.microsoft.com/office/drawing/2014/main" id="{7A329E12-D2B5-4DF5-8517-F5DF248D7E55}"/>
              </a:ext>
            </a:extLst>
          </p:cNvPr>
          <p:cNvSpPr txBox="1"/>
          <p:nvPr/>
        </p:nvSpPr>
        <p:spPr>
          <a:xfrm>
            <a:off x="3436724" y="1686407"/>
            <a:ext cx="1788420" cy="923330"/>
          </a:xfrm>
          <a:prstGeom prst="rect">
            <a:avLst/>
          </a:prstGeom>
          <a:noFill/>
        </p:spPr>
        <p:txBody>
          <a:bodyPr wrap="square" rtlCol="0">
            <a:spAutoFit/>
          </a:bodyPr>
          <a:lstStyle/>
          <a:p>
            <a:pPr algn="l"/>
            <a:r>
              <a:rPr lang="en-US" dirty="0">
                <a:solidFill>
                  <a:schemeClr val="bg1"/>
                </a:solidFill>
              </a:rPr>
              <a:t>Field-of-view ~20° , 1 cm spatial resolution</a:t>
            </a:r>
            <a:endParaRPr lang="en-US" b="1" dirty="0">
              <a:solidFill>
                <a:schemeClr val="bg1"/>
              </a:solidFill>
            </a:endParaRPr>
          </a:p>
        </p:txBody>
      </p:sp>
      <p:sp>
        <p:nvSpPr>
          <p:cNvPr id="9" name="TextBox 8">
            <a:extLst>
              <a:ext uri="{FF2B5EF4-FFF2-40B4-BE49-F238E27FC236}">
                <a16:creationId xmlns:a16="http://schemas.microsoft.com/office/drawing/2014/main" id="{3D5213B5-EB09-446F-B719-1199F9A4CB8C}"/>
              </a:ext>
            </a:extLst>
          </p:cNvPr>
          <p:cNvSpPr txBox="1"/>
          <p:nvPr/>
        </p:nvSpPr>
        <p:spPr>
          <a:xfrm>
            <a:off x="834946" y="512727"/>
            <a:ext cx="5046190" cy="400110"/>
          </a:xfrm>
          <a:prstGeom prst="rect">
            <a:avLst/>
          </a:prstGeom>
          <a:noFill/>
        </p:spPr>
        <p:txBody>
          <a:bodyPr wrap="none" rtlCol="0">
            <a:spAutoFit/>
          </a:bodyPr>
          <a:lstStyle/>
          <a:p>
            <a:pPr algn="l"/>
            <a:r>
              <a:rPr lang="en-US" sz="2000" dirty="0"/>
              <a:t>Infrared TV camera （divertor and wide </a:t>
            </a:r>
            <a:r>
              <a:rPr lang="en-US" sz="2000" dirty="0" err="1"/>
              <a:t>FoV</a:t>
            </a:r>
            <a:r>
              <a:rPr lang="en-US" sz="2000" dirty="0"/>
              <a:t>）</a:t>
            </a:r>
            <a:endParaRPr lang="en-US" sz="2000" b="1" dirty="0"/>
          </a:p>
        </p:txBody>
      </p:sp>
      <p:pic>
        <p:nvPicPr>
          <p:cNvPr id="11" name="Picture 10">
            <a:extLst>
              <a:ext uri="{FF2B5EF4-FFF2-40B4-BE49-F238E27FC236}">
                <a16:creationId xmlns:a16="http://schemas.microsoft.com/office/drawing/2014/main" id="{0A9CE409-45EE-496D-B60B-A88D626B784E}"/>
              </a:ext>
            </a:extLst>
          </p:cNvPr>
          <p:cNvPicPr>
            <a:picLocks noChangeAspect="1"/>
          </p:cNvPicPr>
          <p:nvPr/>
        </p:nvPicPr>
        <p:blipFill>
          <a:blip r:embed="rId4"/>
          <a:stretch>
            <a:fillRect/>
          </a:stretch>
        </p:blipFill>
        <p:spPr>
          <a:xfrm>
            <a:off x="152758" y="3873834"/>
            <a:ext cx="4429446" cy="2636406"/>
          </a:xfrm>
          <a:prstGeom prst="rect">
            <a:avLst/>
          </a:prstGeom>
        </p:spPr>
      </p:pic>
      <p:sp>
        <p:nvSpPr>
          <p:cNvPr id="12" name="TextBox 11">
            <a:extLst>
              <a:ext uri="{FF2B5EF4-FFF2-40B4-BE49-F238E27FC236}">
                <a16:creationId xmlns:a16="http://schemas.microsoft.com/office/drawing/2014/main" id="{C3CEEBCC-440A-4840-A869-A5710EEFF972}"/>
              </a:ext>
            </a:extLst>
          </p:cNvPr>
          <p:cNvSpPr txBox="1"/>
          <p:nvPr/>
        </p:nvSpPr>
        <p:spPr>
          <a:xfrm>
            <a:off x="3836294" y="4217142"/>
            <a:ext cx="1509428" cy="1200329"/>
          </a:xfrm>
          <a:prstGeom prst="rect">
            <a:avLst/>
          </a:prstGeom>
          <a:noFill/>
        </p:spPr>
        <p:txBody>
          <a:bodyPr wrap="square" rtlCol="0">
            <a:spAutoFit/>
          </a:bodyPr>
          <a:lstStyle/>
          <a:p>
            <a:pPr algn="l"/>
            <a:r>
              <a:rPr lang="en-US" dirty="0"/>
              <a:t>Field-of-view ~80° , 2 cm spatial resolution</a:t>
            </a:r>
            <a:endParaRPr lang="en-US" b="1" dirty="0"/>
          </a:p>
        </p:txBody>
      </p:sp>
      <p:pic>
        <p:nvPicPr>
          <p:cNvPr id="16" name="Picture 15">
            <a:extLst>
              <a:ext uri="{FF2B5EF4-FFF2-40B4-BE49-F238E27FC236}">
                <a16:creationId xmlns:a16="http://schemas.microsoft.com/office/drawing/2014/main" id="{7F2A5FB2-DB31-4F7E-B4FA-D5047F7F7B75}"/>
              </a:ext>
            </a:extLst>
          </p:cNvPr>
          <p:cNvPicPr>
            <a:picLocks noChangeAspect="1"/>
          </p:cNvPicPr>
          <p:nvPr/>
        </p:nvPicPr>
        <p:blipFill>
          <a:blip r:embed="rId5"/>
          <a:stretch>
            <a:fillRect/>
          </a:stretch>
        </p:blipFill>
        <p:spPr>
          <a:xfrm>
            <a:off x="8606989" y="775848"/>
            <a:ext cx="3511613" cy="1945401"/>
          </a:xfrm>
          <a:prstGeom prst="rect">
            <a:avLst/>
          </a:prstGeom>
        </p:spPr>
      </p:pic>
      <p:sp>
        <p:nvSpPr>
          <p:cNvPr id="3" name="TextBox 2">
            <a:extLst>
              <a:ext uri="{FF2B5EF4-FFF2-40B4-BE49-F238E27FC236}">
                <a16:creationId xmlns:a16="http://schemas.microsoft.com/office/drawing/2014/main" id="{D148DDDC-51F4-47FE-B5C0-2B4DAF5BF62D}"/>
              </a:ext>
            </a:extLst>
          </p:cNvPr>
          <p:cNvSpPr txBox="1"/>
          <p:nvPr/>
        </p:nvSpPr>
        <p:spPr>
          <a:xfrm>
            <a:off x="9366703" y="3355669"/>
            <a:ext cx="2496206" cy="2554545"/>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Previous review performed by EU experts indicate some weak point (coverage, spatial resolution, number of  covered sectors)</a:t>
            </a:r>
          </a:p>
        </p:txBody>
      </p:sp>
      <p:sp>
        <p:nvSpPr>
          <p:cNvPr id="13" name="TextBox 12">
            <a:extLst>
              <a:ext uri="{FF2B5EF4-FFF2-40B4-BE49-F238E27FC236}">
                <a16:creationId xmlns:a16="http://schemas.microsoft.com/office/drawing/2014/main" id="{8E563401-8E55-460C-A3D8-8031B973E1CD}"/>
              </a:ext>
            </a:extLst>
          </p:cNvPr>
          <p:cNvSpPr txBox="1"/>
          <p:nvPr/>
        </p:nvSpPr>
        <p:spPr>
          <a:xfrm>
            <a:off x="6536812" y="512727"/>
            <a:ext cx="1534331" cy="400110"/>
          </a:xfrm>
          <a:prstGeom prst="rect">
            <a:avLst/>
          </a:prstGeom>
          <a:noFill/>
        </p:spPr>
        <p:txBody>
          <a:bodyPr wrap="none" rtlCol="0">
            <a:spAutoFit/>
          </a:bodyPr>
          <a:lstStyle/>
          <a:p>
            <a:pPr algn="l"/>
            <a:r>
              <a:rPr lang="en-US" sz="2000" dirty="0"/>
              <a:t>Bolometry）</a:t>
            </a:r>
            <a:endParaRPr lang="en-US" sz="2000" b="1" dirty="0"/>
          </a:p>
        </p:txBody>
      </p:sp>
    </p:spTree>
    <p:extLst>
      <p:ext uri="{BB962C8B-B14F-4D97-AF65-F5344CB8AC3E}">
        <p14:creationId xmlns:p14="http://schemas.microsoft.com/office/powerpoint/2010/main" val="341831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3609-3CAF-4801-B718-B3F8FF06A69D}"/>
              </a:ext>
            </a:extLst>
          </p:cNvPr>
          <p:cNvSpPr>
            <a:spLocks noGrp="1"/>
          </p:cNvSpPr>
          <p:nvPr>
            <p:ph type="title"/>
          </p:nvPr>
        </p:nvSpPr>
        <p:spPr/>
        <p:txBody>
          <a:bodyPr/>
          <a:lstStyle/>
          <a:p>
            <a:r>
              <a:rPr lang="en-US" dirty="0">
                <a:solidFill>
                  <a:schemeClr val="tx2"/>
                </a:solidFill>
              </a:rPr>
              <a:t>revision/upgrading of the protection system</a:t>
            </a:r>
            <a:endParaRPr lang="en-US" dirty="0"/>
          </a:p>
        </p:txBody>
      </p:sp>
      <p:sp>
        <p:nvSpPr>
          <p:cNvPr id="3" name="Content Placeholder 2">
            <a:extLst>
              <a:ext uri="{FF2B5EF4-FFF2-40B4-BE49-F238E27FC236}">
                <a16:creationId xmlns:a16="http://schemas.microsoft.com/office/drawing/2014/main" id="{2F343D85-AEB8-49B9-A868-84104C720366}"/>
              </a:ext>
            </a:extLst>
          </p:cNvPr>
          <p:cNvSpPr>
            <a:spLocks noGrp="1"/>
          </p:cNvSpPr>
          <p:nvPr>
            <p:ph idx="1"/>
          </p:nvPr>
        </p:nvSpPr>
        <p:spPr>
          <a:xfrm>
            <a:off x="320168" y="851841"/>
            <a:ext cx="5775832" cy="5688632"/>
          </a:xfrm>
        </p:spPr>
        <p:txBody>
          <a:bodyPr>
            <a:normAutofit fontScale="92500" lnSpcReduction="10000"/>
          </a:bodyPr>
          <a:lstStyle/>
          <a:p>
            <a:r>
              <a:rPr lang="en-US" sz="2400" dirty="0"/>
              <a:t>For reference: The JET real-time plasma-wall load monitoring </a:t>
            </a:r>
            <a:r>
              <a:rPr lang="en-US" dirty="0"/>
              <a:t>system </a:t>
            </a:r>
            <a:r>
              <a:rPr lang="en-US" sz="1500" dirty="0"/>
              <a:t>(</a:t>
            </a:r>
            <a:r>
              <a:rPr lang="en-US" sz="1500" dirty="0" err="1"/>
              <a:t>Valcarcel</a:t>
            </a:r>
            <a:r>
              <a:rPr lang="en-US" sz="1500" dirty="0"/>
              <a:t>, FED 89 2014 243–258)</a:t>
            </a:r>
            <a:endParaRPr lang="en-US" dirty="0"/>
          </a:p>
          <a:p>
            <a:r>
              <a:rPr lang="en-US" dirty="0"/>
              <a:t>Thermal monitoring of the first wall (IR cameras)</a:t>
            </a:r>
          </a:p>
          <a:p>
            <a:r>
              <a:rPr lang="en-US" dirty="0"/>
              <a:t>Surface temperature calculation of the limiter tiles and the bulk energy of the divertor tiles =&gt; Vessel Thermal Map uses the surface temperature map, to raise alarms in case of hot-spots.</a:t>
            </a:r>
          </a:p>
          <a:p>
            <a:r>
              <a:rPr lang="en-US" dirty="0"/>
              <a:t>Integration in a system providing a model-based thermal map (not relying on IR data)</a:t>
            </a:r>
          </a:p>
          <a:p>
            <a:r>
              <a:rPr lang="en-US" dirty="0"/>
              <a:t>Calculation of the power density deposition</a:t>
            </a:r>
          </a:p>
          <a:p>
            <a:r>
              <a:rPr lang="en-US" dirty="0"/>
              <a:t>Distance to the plasma boundary</a:t>
            </a:r>
          </a:p>
          <a:p>
            <a:r>
              <a:rPr lang="en-US" dirty="0"/>
              <a:t>Divertor strike point position</a:t>
            </a:r>
          </a:p>
          <a:p>
            <a:r>
              <a:rPr lang="en-US" dirty="0"/>
              <a:t>Alarm condition when machine’s operational limits exceeded</a:t>
            </a:r>
          </a:p>
          <a:p>
            <a:endParaRPr lang="en-US" dirty="0"/>
          </a:p>
          <a:p>
            <a:endParaRPr lang="en-US" dirty="0"/>
          </a:p>
        </p:txBody>
      </p:sp>
      <p:sp>
        <p:nvSpPr>
          <p:cNvPr id="4" name="Footer Placeholder 3">
            <a:extLst>
              <a:ext uri="{FF2B5EF4-FFF2-40B4-BE49-F238E27FC236}">
                <a16:creationId xmlns:a16="http://schemas.microsoft.com/office/drawing/2014/main" id="{CB4B11B5-66DA-48F7-9BB1-0A1B37EF9BCB}"/>
              </a:ext>
            </a:extLst>
          </p:cNvPr>
          <p:cNvSpPr>
            <a:spLocks noGrp="1"/>
          </p:cNvSpPr>
          <p:nvPr>
            <p:ph type="ftr" sz="quarter" idx="11"/>
          </p:nvPr>
        </p:nvSpPr>
        <p:spPr/>
        <p:txBody>
          <a:bodyPr/>
          <a:lstStyle/>
          <a:p>
            <a:r>
              <a:rPr lang="en-US">
                <a:solidFill>
                  <a:prstClr val="white"/>
                </a:solidFill>
              </a:rPr>
              <a:t>C. Sozzi | FSD Science Coordination Meeting | 26 March 2024</a:t>
            </a:r>
            <a:endParaRPr lang="en-GB" dirty="0">
              <a:solidFill>
                <a:prstClr val="white"/>
              </a:solidFill>
            </a:endParaRPr>
          </a:p>
        </p:txBody>
      </p:sp>
      <p:sp>
        <p:nvSpPr>
          <p:cNvPr id="5" name="Slide Number Placeholder 4">
            <a:extLst>
              <a:ext uri="{FF2B5EF4-FFF2-40B4-BE49-F238E27FC236}">
                <a16:creationId xmlns:a16="http://schemas.microsoft.com/office/drawing/2014/main" id="{3FE19F26-6BFA-4E9A-973F-372CCF3DC2C4}"/>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8" name="TextBox 7">
            <a:extLst>
              <a:ext uri="{FF2B5EF4-FFF2-40B4-BE49-F238E27FC236}">
                <a16:creationId xmlns:a16="http://schemas.microsoft.com/office/drawing/2014/main" id="{389056B7-191B-4F87-9450-ED5691341132}"/>
              </a:ext>
            </a:extLst>
          </p:cNvPr>
          <p:cNvSpPr txBox="1"/>
          <p:nvPr/>
        </p:nvSpPr>
        <p:spPr>
          <a:xfrm>
            <a:off x="6096000" y="4441631"/>
            <a:ext cx="5907381" cy="2154436"/>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From C to W: More stringent requirements on </a:t>
            </a:r>
            <a:r>
              <a:rPr lang="en-US" sz="1800" b="0" i="0" u="none" strike="noStrike" baseline="0" dirty="0">
                <a:solidFill>
                  <a:srgbClr val="000000"/>
                </a:solidFill>
              </a:rPr>
              <a:t>plasma position and current control to minimize the possibility of damages</a:t>
            </a:r>
          </a:p>
          <a:p>
            <a:pPr marL="800100" lvl="1" indent="-342900">
              <a:buFont typeface="Arial" panose="020B0604020202020204" pitchFamily="34" charset="0"/>
              <a:buChar char="•"/>
            </a:pPr>
            <a:r>
              <a:rPr lang="en-US" dirty="0">
                <a:solidFill>
                  <a:srgbClr val="000000"/>
                </a:solidFill>
              </a:rPr>
              <a:t>Vertical stabilization</a:t>
            </a:r>
          </a:p>
          <a:p>
            <a:pPr marL="800100" lvl="1" indent="-342900">
              <a:buFont typeface="Arial" panose="020B0604020202020204" pitchFamily="34" charset="0"/>
              <a:buChar char="•"/>
            </a:pPr>
            <a:r>
              <a:rPr lang="en-US" sz="2000" dirty="0">
                <a:solidFill>
                  <a:srgbClr val="000000"/>
                </a:solidFill>
              </a:rPr>
              <a:t>Shape </a:t>
            </a:r>
            <a:r>
              <a:rPr lang="en-US" dirty="0">
                <a:solidFill>
                  <a:srgbClr val="000000"/>
                </a:solidFill>
              </a:rPr>
              <a:t>Controller</a:t>
            </a:r>
          </a:p>
          <a:p>
            <a:pPr marL="800100" lvl="1" indent="-342900">
              <a:buFont typeface="Arial" panose="020B0604020202020204" pitchFamily="34" charset="0"/>
              <a:buChar char="•"/>
            </a:pPr>
            <a:r>
              <a:rPr lang="en-US" sz="2000" dirty="0"/>
              <a:t>Termination management system</a:t>
            </a:r>
          </a:p>
          <a:p>
            <a:pPr marL="342900" indent="-342900">
              <a:buFont typeface="Arial" panose="020B0604020202020204" pitchFamily="34" charset="0"/>
              <a:buChar char="•"/>
            </a:pPr>
            <a:r>
              <a:rPr lang="en-US" sz="2000" dirty="0"/>
              <a:t>Disruption management</a:t>
            </a:r>
          </a:p>
        </p:txBody>
      </p:sp>
      <p:grpSp>
        <p:nvGrpSpPr>
          <p:cNvPr id="10" name="Group 9">
            <a:extLst>
              <a:ext uri="{FF2B5EF4-FFF2-40B4-BE49-F238E27FC236}">
                <a16:creationId xmlns:a16="http://schemas.microsoft.com/office/drawing/2014/main" id="{6839AA0D-065B-413A-AEE4-E78B9F7498C8}"/>
              </a:ext>
            </a:extLst>
          </p:cNvPr>
          <p:cNvGrpSpPr/>
          <p:nvPr/>
        </p:nvGrpSpPr>
        <p:grpSpPr>
          <a:xfrm>
            <a:off x="6096000" y="786775"/>
            <a:ext cx="5366734" cy="3599645"/>
            <a:chOff x="485347" y="2101241"/>
            <a:chExt cx="5366734" cy="3599645"/>
          </a:xfrm>
        </p:grpSpPr>
        <p:pic>
          <p:nvPicPr>
            <p:cNvPr id="7" name="Picture 6">
              <a:extLst>
                <a:ext uri="{FF2B5EF4-FFF2-40B4-BE49-F238E27FC236}">
                  <a16:creationId xmlns:a16="http://schemas.microsoft.com/office/drawing/2014/main" id="{A591BA3A-8679-48AA-9829-94EB6C430E35}"/>
                </a:ext>
              </a:extLst>
            </p:cNvPr>
            <p:cNvPicPr>
              <a:picLocks noChangeAspect="1"/>
            </p:cNvPicPr>
            <p:nvPr/>
          </p:nvPicPr>
          <p:blipFill>
            <a:blip r:embed="rId2"/>
            <a:stretch>
              <a:fillRect/>
            </a:stretch>
          </p:blipFill>
          <p:spPr>
            <a:xfrm>
              <a:off x="485347" y="2101241"/>
              <a:ext cx="5200650" cy="3486150"/>
            </a:xfrm>
            <a:prstGeom prst="rect">
              <a:avLst/>
            </a:prstGeom>
            <a:ln>
              <a:solidFill>
                <a:srgbClr val="0070C0"/>
              </a:solidFill>
            </a:ln>
          </p:spPr>
        </p:pic>
        <p:sp>
          <p:nvSpPr>
            <p:cNvPr id="9" name="TextBox 8">
              <a:extLst>
                <a:ext uri="{FF2B5EF4-FFF2-40B4-BE49-F238E27FC236}">
                  <a16:creationId xmlns:a16="http://schemas.microsoft.com/office/drawing/2014/main" id="{0DE2F280-1A8E-422D-A94C-DE3CB4212C9C}"/>
                </a:ext>
              </a:extLst>
            </p:cNvPr>
            <p:cNvSpPr txBox="1"/>
            <p:nvPr/>
          </p:nvSpPr>
          <p:spPr>
            <a:xfrm>
              <a:off x="485347" y="5054555"/>
              <a:ext cx="5366734" cy="646331"/>
            </a:xfrm>
            <a:prstGeom prst="rect">
              <a:avLst/>
            </a:prstGeom>
            <a:solidFill>
              <a:schemeClr val="bg1"/>
            </a:solidFill>
            <a:ln>
              <a:solidFill>
                <a:srgbClr val="0070C0"/>
              </a:solidFill>
            </a:ln>
          </p:spPr>
          <p:txBody>
            <a:bodyPr wrap="square" rtlCol="0">
              <a:spAutoFit/>
            </a:bodyPr>
            <a:lstStyle/>
            <a:p>
              <a:pPr algn="l"/>
              <a:r>
                <a:rPr lang="en-US" dirty="0"/>
                <a:t>JET REAL TIME DATA NETWORK and interaction among systems (diagnostics, heating, models, protection)</a:t>
              </a:r>
            </a:p>
          </p:txBody>
        </p:sp>
      </p:grpSp>
      <p:sp>
        <p:nvSpPr>
          <p:cNvPr id="11" name="TextBox 10">
            <a:extLst>
              <a:ext uri="{FF2B5EF4-FFF2-40B4-BE49-F238E27FC236}">
                <a16:creationId xmlns:a16="http://schemas.microsoft.com/office/drawing/2014/main" id="{2B38819C-17B9-47F8-AF20-165B51B46C2B}"/>
              </a:ext>
            </a:extLst>
          </p:cNvPr>
          <p:cNvSpPr txBox="1"/>
          <p:nvPr/>
        </p:nvSpPr>
        <p:spPr>
          <a:xfrm>
            <a:off x="8696325" y="5155669"/>
            <a:ext cx="2897012" cy="307777"/>
          </a:xfrm>
          <a:prstGeom prst="rect">
            <a:avLst/>
          </a:prstGeom>
          <a:noFill/>
        </p:spPr>
        <p:txBody>
          <a:bodyPr wrap="none" rtlCol="0">
            <a:spAutoFit/>
          </a:bodyPr>
          <a:lstStyle/>
          <a:p>
            <a:pPr algn="l"/>
            <a:r>
              <a:rPr lang="en-US" sz="1400" dirty="0"/>
              <a:t>De </a:t>
            </a:r>
            <a:r>
              <a:rPr lang="en-US" sz="1400" dirty="0" err="1"/>
              <a:t>Tommasi</a:t>
            </a:r>
            <a:r>
              <a:rPr lang="en-US" sz="1400" dirty="0"/>
              <a:t>, FED </a:t>
            </a:r>
            <a:r>
              <a:rPr lang="en-US" sz="1400" i="0" u="none" strike="noStrike" baseline="0" dirty="0"/>
              <a:t>89 (2014) 233–242 </a:t>
            </a:r>
            <a:endParaRPr lang="en-US" sz="1400" dirty="0"/>
          </a:p>
        </p:txBody>
      </p:sp>
    </p:spTree>
    <p:extLst>
      <p:ext uri="{BB962C8B-B14F-4D97-AF65-F5344CB8AC3E}">
        <p14:creationId xmlns:p14="http://schemas.microsoft.com/office/powerpoint/2010/main" val="338934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133F-A2E9-47DF-925D-9208CB1B2C50}"/>
              </a:ext>
            </a:extLst>
          </p:cNvPr>
          <p:cNvSpPr>
            <a:spLocks noGrp="1"/>
          </p:cNvSpPr>
          <p:nvPr>
            <p:ph type="title"/>
          </p:nvPr>
        </p:nvSpPr>
        <p:spPr/>
        <p:txBody>
          <a:bodyPr/>
          <a:lstStyle/>
          <a:p>
            <a:r>
              <a:rPr lang="en-US" dirty="0"/>
              <a:t>Other items to be developed</a:t>
            </a:r>
          </a:p>
        </p:txBody>
      </p:sp>
      <p:sp>
        <p:nvSpPr>
          <p:cNvPr id="3" name="Content Placeholder 2">
            <a:extLst>
              <a:ext uri="{FF2B5EF4-FFF2-40B4-BE49-F238E27FC236}">
                <a16:creationId xmlns:a16="http://schemas.microsoft.com/office/drawing/2014/main" id="{1254DF36-2FD0-4776-8E2B-EF8782486086}"/>
              </a:ext>
            </a:extLst>
          </p:cNvPr>
          <p:cNvSpPr>
            <a:spLocks noGrp="1"/>
          </p:cNvSpPr>
          <p:nvPr>
            <p:ph idx="1"/>
          </p:nvPr>
        </p:nvSpPr>
        <p:spPr/>
        <p:txBody>
          <a:bodyPr/>
          <a:lstStyle/>
          <a:p>
            <a:pPr marL="385762" indent="-342900"/>
            <a:r>
              <a:rPr lang="en-US" dirty="0"/>
              <a:t>Long pulse operation also requires</a:t>
            </a:r>
          </a:p>
          <a:p>
            <a:pPr marL="685800" lvl="1" indent="-342900"/>
            <a:r>
              <a:rPr lang="en-US" dirty="0">
                <a:solidFill>
                  <a:schemeClr val="tx2"/>
                </a:solidFill>
              </a:rPr>
              <a:t>Upgrade of the primary water cooling system</a:t>
            </a:r>
          </a:p>
          <a:p>
            <a:pPr marL="685800" lvl="1" indent="-342900"/>
            <a:r>
              <a:rPr lang="en-US" dirty="0">
                <a:solidFill>
                  <a:schemeClr val="tx2"/>
                </a:solidFill>
              </a:rPr>
              <a:t>Motor generator for high power-long pulse</a:t>
            </a:r>
          </a:p>
          <a:p>
            <a:pPr marL="342900" lvl="1" indent="0">
              <a:buNone/>
            </a:pPr>
            <a:endParaRPr lang="en-US" dirty="0">
              <a:solidFill>
                <a:schemeClr val="tx2"/>
              </a:solidFill>
            </a:endParaRPr>
          </a:p>
          <a:p>
            <a:pPr marL="385762" indent="-342900"/>
            <a:r>
              <a:rPr lang="en-US" dirty="0"/>
              <a:t>Development of remote handling: if and when is needed</a:t>
            </a:r>
          </a:p>
          <a:p>
            <a:pPr marL="685800" lvl="1" indent="-342900"/>
            <a:r>
              <a:rPr lang="en-US" dirty="0">
                <a:solidFill>
                  <a:schemeClr val="tx2"/>
                </a:solidFill>
              </a:rPr>
              <a:t>Not necessary for the installation of W PFCs (tbc)</a:t>
            </a:r>
          </a:p>
          <a:p>
            <a:pPr marL="685800" lvl="1" indent="-342900"/>
            <a:r>
              <a:rPr lang="en-US" dirty="0">
                <a:solidFill>
                  <a:schemeClr val="tx2"/>
                </a:solidFill>
              </a:rPr>
              <a:t>Necessary after campaigns with high performance, long pulses (tbc)</a:t>
            </a:r>
          </a:p>
          <a:p>
            <a:endParaRPr lang="en-US" dirty="0"/>
          </a:p>
        </p:txBody>
      </p:sp>
      <p:sp>
        <p:nvSpPr>
          <p:cNvPr id="4" name="Footer Placeholder 3">
            <a:extLst>
              <a:ext uri="{FF2B5EF4-FFF2-40B4-BE49-F238E27FC236}">
                <a16:creationId xmlns:a16="http://schemas.microsoft.com/office/drawing/2014/main" id="{372A26A8-AF71-4FD5-8EFF-93BEE96125E6}"/>
              </a:ext>
            </a:extLst>
          </p:cNvPr>
          <p:cNvSpPr>
            <a:spLocks noGrp="1"/>
          </p:cNvSpPr>
          <p:nvPr>
            <p:ph type="ftr" sz="quarter" idx="11"/>
          </p:nvPr>
        </p:nvSpPr>
        <p:spPr/>
        <p:txBody>
          <a:bodyPr/>
          <a:lstStyle/>
          <a:p>
            <a:r>
              <a:rPr lang="en-US" dirty="0">
                <a:solidFill>
                  <a:prstClr val="white"/>
                </a:solidFill>
              </a:rPr>
              <a:t>C. Sozzi | PSD Meeting on the </a:t>
            </a:r>
            <a:r>
              <a:rPr lang="en-US" dirty="0" err="1">
                <a:solidFill>
                  <a:prstClr val="white"/>
                </a:solidFill>
              </a:rPr>
              <a:t>EUROfusion</a:t>
            </a:r>
            <a:r>
              <a:rPr lang="en-US" dirty="0">
                <a:solidFill>
                  <a:prstClr val="white"/>
                </a:solidFill>
              </a:rPr>
              <a:t> workplan for the transition of JT60-SA to W | 19 July 2024</a:t>
            </a:r>
            <a:endParaRPr lang="en-GB" dirty="0">
              <a:solidFill>
                <a:prstClr val="white"/>
              </a:solidFill>
            </a:endParaRPr>
          </a:p>
        </p:txBody>
      </p:sp>
      <p:sp>
        <p:nvSpPr>
          <p:cNvPr id="5" name="Slide Number Placeholder 4">
            <a:extLst>
              <a:ext uri="{FF2B5EF4-FFF2-40B4-BE49-F238E27FC236}">
                <a16:creationId xmlns:a16="http://schemas.microsoft.com/office/drawing/2014/main" id="{E8EBA1EF-AC06-40E9-BE1B-E45D31E25491}"/>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347313897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1_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3784</TotalTime>
  <Words>1421</Words>
  <Application>Microsoft Office PowerPoint</Application>
  <PresentationFormat>Widescreen</PresentationFormat>
  <Paragraphs>118</Paragraphs>
  <Slides>10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EUROfusion.1line_5_3_2019</vt:lpstr>
      <vt:lpstr>1_EUROfusion.1line_5_3_2019</vt:lpstr>
      <vt:lpstr>Upgrade/adaptation of subsystems (heating, diagnostics etc) to support W-wall operation</vt:lpstr>
      <vt:lpstr>Switch to W</vt:lpstr>
      <vt:lpstr>Conclusions (from FSD Science Coordination Meeting  on the transition of JT-60SA to W, - 26 March 2024)</vt:lpstr>
      <vt:lpstr>Upgrading of the heating mix toward more central electron heating</vt:lpstr>
      <vt:lpstr>ECRF: possibility to be assessed</vt:lpstr>
      <vt:lpstr>Emission (spectroscopic) diagnostics</vt:lpstr>
      <vt:lpstr>Divertor and wall monitoring diagnostics</vt:lpstr>
      <vt:lpstr>revision/upgrading of the protection system</vt:lpstr>
      <vt:lpstr>Other items to be developed</vt:lpstr>
      <vt:lpstr>Preparation of the transition to the tungsten wall (SARP 4, 2018)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Carlo Sozzi</cp:lastModifiedBy>
  <cp:revision>71</cp:revision>
  <dcterms:created xsi:type="dcterms:W3CDTF">2023-11-15T09:40:03Z</dcterms:created>
  <dcterms:modified xsi:type="dcterms:W3CDTF">2024-07-18T16:04:33Z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