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handoutMasterIdLst>
    <p:handoutMasterId r:id="rId22"/>
  </p:handoutMasterIdLst>
  <p:sldIdLst>
    <p:sldId id="256" r:id="rId2"/>
    <p:sldId id="398" r:id="rId3"/>
    <p:sldId id="465" r:id="rId4"/>
    <p:sldId id="466" r:id="rId5"/>
    <p:sldId id="340" r:id="rId6"/>
    <p:sldId id="449" r:id="rId7"/>
    <p:sldId id="450" r:id="rId8"/>
    <p:sldId id="451" r:id="rId9"/>
    <p:sldId id="453" r:id="rId10"/>
    <p:sldId id="469" r:id="rId11"/>
    <p:sldId id="470" r:id="rId12"/>
    <p:sldId id="452" r:id="rId13"/>
    <p:sldId id="456" r:id="rId14"/>
    <p:sldId id="461" r:id="rId15"/>
    <p:sldId id="460" r:id="rId16"/>
    <p:sldId id="459" r:id="rId17"/>
    <p:sldId id="468" r:id="rId18"/>
    <p:sldId id="455" r:id="rId19"/>
    <p:sldId id="45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00FF"/>
    <a:srgbClr val="FF33CC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63" autoAdjust="0"/>
  </p:normalViewPr>
  <p:slideViewPr>
    <p:cSldViewPr snapToGrid="0">
      <p:cViewPr varScale="1">
        <p:scale>
          <a:sx n="65" d="100"/>
          <a:sy n="65" d="100"/>
        </p:scale>
        <p:origin x="652" y="60"/>
      </p:cViewPr>
      <p:guideLst/>
    </p:cSldViewPr>
  </p:slideViewPr>
  <p:outlineViewPr>
    <p:cViewPr>
      <p:scale>
        <a:sx n="33" d="100"/>
        <a:sy n="33" d="100"/>
      </p:scale>
      <p:origin x="0" y="-87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680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ECE2C-7FA4-4924-BCA1-8B4ED46791C5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29B93-2AC3-4332-9422-7CFDAF1E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4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CE0C7-FD4A-4F62-B272-59DCCC8B723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B8B68-2978-4633-A729-8D9356993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2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B8B68-2978-4633-A729-8D9356993C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9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34758-43E5-4687-ACD5-79360B5BD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1388" y="2407474"/>
            <a:ext cx="9144000" cy="1122363"/>
          </a:xfrm>
          <a:ln>
            <a:solidFill>
              <a:schemeClr val="tx2"/>
            </a:solidFill>
          </a:ln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A650B4-20D6-4889-AB43-E4CEFE9E0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1388" y="3691489"/>
            <a:ext cx="9144000" cy="80099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5E196-AE88-4FB2-AFFD-8B67093249AA}"/>
              </a:ext>
            </a:extLst>
          </p:cNvPr>
          <p:cNvSpPr/>
          <p:nvPr/>
        </p:nvSpPr>
        <p:spPr>
          <a:xfrm>
            <a:off x="0" y="0"/>
            <a:ext cx="1961388" cy="1321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A1511-EF32-421C-803E-595E76111EB4}"/>
              </a:ext>
            </a:extLst>
          </p:cNvPr>
          <p:cNvSpPr/>
          <p:nvPr/>
        </p:nvSpPr>
        <p:spPr>
          <a:xfrm>
            <a:off x="0" y="5536096"/>
            <a:ext cx="1961388" cy="1321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40F990C-AD5D-4FEE-AD5F-055BEC4523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" y="141699"/>
            <a:ext cx="1937008" cy="83896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7BDB2B2-7760-4F95-AF5E-DB0759E857C7}"/>
              </a:ext>
            </a:extLst>
          </p:cNvPr>
          <p:cNvSpPr>
            <a:spLocks noChangeAspect="1"/>
          </p:cNvSpPr>
          <p:nvPr/>
        </p:nvSpPr>
        <p:spPr>
          <a:xfrm>
            <a:off x="35998" y="6066000"/>
            <a:ext cx="126288" cy="1052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99241A8-71C4-42B6-B36E-9A6DC4C6B986}"/>
              </a:ext>
            </a:extLst>
          </p:cNvPr>
          <p:cNvSpPr txBox="1"/>
          <p:nvPr/>
        </p:nvSpPr>
        <p:spPr>
          <a:xfrm>
            <a:off x="167256" y="5934670"/>
            <a:ext cx="1252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SWISS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AA3CF9-BAA0-43D1-BC84-F1A0A67CAA13}"/>
              </a:ext>
            </a:extLst>
          </p:cNvPr>
          <p:cNvSpPr/>
          <p:nvPr userDrawn="1"/>
        </p:nvSpPr>
        <p:spPr>
          <a:xfrm>
            <a:off x="0" y="0"/>
            <a:ext cx="1961388" cy="1321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44EE92-B97F-468E-AEB2-1B4EE80F7351}"/>
              </a:ext>
            </a:extLst>
          </p:cNvPr>
          <p:cNvSpPr/>
          <p:nvPr userDrawn="1"/>
        </p:nvSpPr>
        <p:spPr>
          <a:xfrm>
            <a:off x="0" y="5536096"/>
            <a:ext cx="1961388" cy="1321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5D64AE9-0514-4FC8-A30A-76E39B9DA2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" y="141699"/>
            <a:ext cx="1937008" cy="8389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34194AD-76C3-4507-B072-FAC31D3DA804}"/>
              </a:ext>
            </a:extLst>
          </p:cNvPr>
          <p:cNvSpPr>
            <a:spLocks noChangeAspect="1"/>
          </p:cNvSpPr>
          <p:nvPr userDrawn="1"/>
        </p:nvSpPr>
        <p:spPr>
          <a:xfrm>
            <a:off x="35998" y="6066000"/>
            <a:ext cx="126288" cy="1052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B6F395-B689-44FA-973B-90AE29DC2134}"/>
              </a:ext>
            </a:extLst>
          </p:cNvPr>
          <p:cNvSpPr txBox="1"/>
          <p:nvPr userDrawn="1"/>
        </p:nvSpPr>
        <p:spPr>
          <a:xfrm>
            <a:off x="167256" y="5934670"/>
            <a:ext cx="1252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SWISS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2856954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21781-3034-4259-9001-273D7582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992206-BC18-454B-A90F-ED1B65B74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242569-A300-481D-A2DE-A37FE9DD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5B6471-E513-49B3-AA37-7F9A676FB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6DBF26-31CC-49D1-B7C2-D3C4275A6805}"/>
              </a:ext>
            </a:extLst>
          </p:cNvPr>
          <p:cNvSpPr/>
          <p:nvPr userDrawn="1"/>
        </p:nvSpPr>
        <p:spPr>
          <a:xfrm>
            <a:off x="1216152" y="1005841"/>
            <a:ext cx="10975848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2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C4DB9B-E94D-48AF-95FC-7E26BE188C94}"/>
              </a:ext>
            </a:extLst>
          </p:cNvPr>
          <p:cNvSpPr/>
          <p:nvPr/>
        </p:nvSpPr>
        <p:spPr>
          <a:xfrm>
            <a:off x="1216151" y="6471475"/>
            <a:ext cx="10975847" cy="38652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603D01-B35A-4615-A6A2-F28D2FAC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152" y="136525"/>
            <a:ext cx="10634472" cy="91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EAB1D6-680B-4A7C-AA73-A44F57F35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6152" y="1289304"/>
            <a:ext cx="106344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BF7C0D-8308-4CF1-8C3E-AAC3CACB6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16152" y="6471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63A669-A9F0-424A-8170-A1AA38306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5988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CDAE0D-B2ED-4B8B-9A0C-D74C68739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424" y="6471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A285B5-CB1B-436C-99CE-ED484756034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D42651-C3F6-4B4F-A3FB-7B283E0042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" y="342353"/>
            <a:ext cx="1162205" cy="5033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A0C8F7-5062-4FFC-9B54-502813FDE6D0}"/>
              </a:ext>
            </a:extLst>
          </p:cNvPr>
          <p:cNvSpPr>
            <a:spLocks noChangeAspect="1"/>
          </p:cNvSpPr>
          <p:nvPr/>
        </p:nvSpPr>
        <p:spPr>
          <a:xfrm>
            <a:off x="36000" y="6264000"/>
            <a:ext cx="86400" cy="7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99B1EF-D581-463D-9EC9-222B8BE09FFB}"/>
              </a:ext>
            </a:extLst>
          </p:cNvPr>
          <p:cNvSpPr txBox="1"/>
          <p:nvPr/>
        </p:nvSpPr>
        <p:spPr>
          <a:xfrm>
            <a:off x="122533" y="6126911"/>
            <a:ext cx="125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SWISS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766BD9-5B88-4E0B-8AF7-FE4CBCAF3C5C}"/>
              </a:ext>
            </a:extLst>
          </p:cNvPr>
          <p:cNvSpPr/>
          <p:nvPr userDrawn="1"/>
        </p:nvSpPr>
        <p:spPr>
          <a:xfrm>
            <a:off x="1216151" y="6471475"/>
            <a:ext cx="10975847" cy="38652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2440BD0-92A3-4797-9F93-C3AD614F78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" y="342353"/>
            <a:ext cx="1162205" cy="5033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452B97-1F3A-4A10-8988-F5F885C3BA62}"/>
              </a:ext>
            </a:extLst>
          </p:cNvPr>
          <p:cNvSpPr>
            <a:spLocks noChangeAspect="1"/>
          </p:cNvSpPr>
          <p:nvPr userDrawn="1"/>
        </p:nvSpPr>
        <p:spPr>
          <a:xfrm>
            <a:off x="36000" y="6264000"/>
            <a:ext cx="86400" cy="7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C28D1AA-A430-4A93-89C8-E951702E2CD7}"/>
              </a:ext>
            </a:extLst>
          </p:cNvPr>
          <p:cNvSpPr txBox="1"/>
          <p:nvPr userDrawn="1"/>
        </p:nvSpPr>
        <p:spPr>
          <a:xfrm>
            <a:off x="122533" y="6126911"/>
            <a:ext cx="125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SWISS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56AFFA41-D23C-4FB9-AB0F-89FD38FC6898}"/>
              </a:ext>
            </a:extLst>
          </p:cNvPr>
          <p:cNvSpPr txBox="1">
            <a:spLocks/>
          </p:cNvSpPr>
          <p:nvPr userDrawn="1"/>
        </p:nvSpPr>
        <p:spPr>
          <a:xfrm>
            <a:off x="4036251" y="6471474"/>
            <a:ext cx="5772768" cy="3651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G. Di Giannatale, </a:t>
            </a:r>
            <a:r>
              <a:rPr lang="fr-CH" sz="1600" dirty="0" smtClean="0"/>
              <a:t>TSVV1 </a:t>
            </a:r>
            <a:r>
              <a:rPr lang="fr-CH" sz="1600" dirty="0" err="1" smtClean="0"/>
              <a:t>annual</a:t>
            </a:r>
            <a:r>
              <a:rPr lang="fr-CH" sz="1600" dirty="0" smtClean="0"/>
              <a:t> meeting</a:t>
            </a:r>
            <a:r>
              <a:rPr lang="en-US" sz="1600" dirty="0" smtClean="0"/>
              <a:t>, Sept 18</a:t>
            </a:r>
            <a:r>
              <a:rPr lang="en-US" sz="1600" baseline="30000" dirty="0" smtClean="0"/>
              <a:t>th</a:t>
            </a:r>
            <a:r>
              <a:rPr lang="en-US" sz="1600" baseline="0" dirty="0" smtClean="0"/>
              <a:t> </a:t>
            </a:r>
            <a:r>
              <a:rPr lang="en-US" sz="1600" dirty="0" smtClean="0"/>
              <a:t>2024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195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accent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9803" y="2631319"/>
            <a:ext cx="6060442" cy="1291038"/>
          </a:xfrm>
        </p:spPr>
        <p:txBody>
          <a:bodyPr>
            <a:normAutofit/>
          </a:bodyPr>
          <a:lstStyle/>
          <a:p>
            <a:r>
              <a:rPr lang="fr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Di </a:t>
            </a: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Giannatale </a:t>
            </a:r>
            <a:r>
              <a:rPr lang="it-IT" sz="2000" kern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2000" kern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Balestri</a:t>
            </a: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kern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2000" kern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kern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A. Bottino </a:t>
            </a:r>
            <a:r>
              <a:rPr lang="it-IT" sz="2000" kern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000" kern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Brunner </a:t>
            </a:r>
            <a:r>
              <a:rPr lang="it-IT" sz="2000" kern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M. Murugappan </a:t>
            </a:r>
            <a:r>
              <a:rPr lang="it-IT" sz="2000" kern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2000" kern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H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Villard </a:t>
            </a:r>
            <a:r>
              <a:rPr lang="it-IT" sz="2000" kern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2000" kern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fr-CH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H" sz="1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1569" y="3745037"/>
            <a:ext cx="10260431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EPFL, SPC, CH-1015 Lausanne, Switzerland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Planck Institute for Plasma Physics, Garching,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Germany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18290" y="599090"/>
            <a:ext cx="9840312" cy="191205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gradient-driven and flux-driven gyrokinetic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on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and negative triangularity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0"/>
    </mc:Choice>
    <mc:Fallback xmlns="">
      <p:transition spd="slow" advTm="2808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4193" y="1135216"/>
            <a:ext cx="8222445" cy="5210135"/>
            <a:chOff x="704193" y="1135216"/>
            <a:chExt cx="8222445" cy="52101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193" y="1135216"/>
              <a:ext cx="8222445" cy="52101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 rot="16200000">
                  <a:off x="326400" y="4612949"/>
                  <a:ext cx="177950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r>
                    <a:rPr lang="en-US" dirty="0" smtClean="0"/>
                    <a:t> flux electrons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26400" y="4612949"/>
                  <a:ext cx="1779505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8197" r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 rot="16200000">
                  <a:off x="201747" y="2176570"/>
                  <a:ext cx="177950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a14:m>
                  <a:r>
                    <a:rPr lang="en-US" dirty="0" smtClean="0"/>
                    <a:t> flux electrons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01747" y="2176570"/>
                  <a:ext cx="177950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000" r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 </a:t>
            </a:r>
            <a:r>
              <a:rPr lang="en-US" dirty="0" smtClean="0"/>
              <a:t>– electrons energy flux spectrum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10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57560" y="1803962"/>
            <a:ext cx="620744" cy="53537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84956" y="2337315"/>
            <a:ext cx="1394129" cy="35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collision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664212" y="4529929"/>
            <a:ext cx="620744" cy="53537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74584" y="5065303"/>
            <a:ext cx="1394129" cy="35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collision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45004" y="1471484"/>
            <a:ext cx="38469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Clear effects on the electron energy flux spectrum: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low n (TEM) there is a strong reduction when collisions are inserted and the difference PT/NT fades out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high n (TEM-ITG) the effect is also very strong but PT has still higher flux than 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 </a:t>
            </a:r>
            <a:r>
              <a:rPr lang="en-US" dirty="0" smtClean="0"/>
              <a:t>– ions heat flux spectrum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6152" y="1165219"/>
            <a:ext cx="9449010" cy="269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low n part of the spectrum of ion heat flux there not the same drop as for electrons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linear simulations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high n part of the spectrum goes up with collisions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Overall, collisions do increase the heat flux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34" y="3473543"/>
            <a:ext cx="7439299" cy="28285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6200000">
                <a:off x="511067" y="4365956"/>
                <a:ext cx="177950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/>
                  <a:t> flux ions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1067" y="4365956"/>
                <a:ext cx="1779505" cy="369332"/>
              </a:xfrm>
              <a:prstGeom prst="rect">
                <a:avLst/>
              </a:prstGeom>
              <a:blipFill>
                <a:blip r:embed="rId3"/>
                <a:stretch>
                  <a:fillRect l="-10000"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>
            <a:endCxn id="10" idx="1"/>
          </p:cNvCxnSpPr>
          <p:nvPr/>
        </p:nvCxnSpPr>
        <p:spPr>
          <a:xfrm flipV="1">
            <a:off x="3552497" y="3544550"/>
            <a:ext cx="298430" cy="97489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50927" y="3359884"/>
            <a:ext cx="139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Flux-driven simulations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Flux-driven simulations are more self-consistent compared to GD simulations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power contains both source and sink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 the integral is &gt; 0 and an additional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is inserted (s&gt;0.9) to dissipate what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simulations per triangularity: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Real-collisionality (Fontana 2020 NF)</a:t>
            </a:r>
          </a:p>
          <a:p>
            <a:pPr lvl="1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collisionality increased x10</a:t>
            </a:r>
          </a:p>
          <a:p>
            <a:pPr marL="457200" lvl="1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variate adaptation scheme is used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[M. Murugappan PhD]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16" y="2317105"/>
            <a:ext cx="4719484" cy="337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 case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simulations going?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which state are they?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flux balance is respected but there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still an evolution of density profile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change of instability drive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3454" r="8794" b="3519"/>
          <a:stretch/>
        </p:blipFill>
        <p:spPr>
          <a:xfrm>
            <a:off x="6371304" y="1094204"/>
            <a:ext cx="5764310" cy="52906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899355" y="2959510"/>
            <a:ext cx="648929" cy="9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91898" y="2774844"/>
            <a:ext cx="214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flux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899355" y="5402827"/>
            <a:ext cx="648929" cy="9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50894" y="5218161"/>
            <a:ext cx="214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flux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7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216152" y="1289304"/>
            <a:ext cx="106344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heat losses are compensated by the input power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Nevertheless profiles are still evolving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change of the drive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/>
          <a:stretch/>
        </p:blipFill>
        <p:spPr>
          <a:xfrm>
            <a:off x="1290116" y="1846504"/>
            <a:ext cx="5985756" cy="24061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81" y="2541479"/>
            <a:ext cx="4699819" cy="3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9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 case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Spontaneous development of a pedestal for NT!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ions and electrons channels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09" y="2541479"/>
            <a:ext cx="9092812" cy="38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121445" y="2495221"/>
            <a:ext cx="3991602" cy="3976255"/>
            <a:chOff x="7744771" y="2344190"/>
            <a:chExt cx="4014316" cy="4050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30"/>
            <a:stretch/>
          </p:blipFill>
          <p:spPr>
            <a:xfrm>
              <a:off x="7836309" y="2344190"/>
              <a:ext cx="3922778" cy="4050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744771" y="2605548"/>
              <a:ext cx="474995" cy="3048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 in progress for the flux-driven collisional cases</a:t>
                </a:r>
              </a:p>
              <a:p>
                <a:pPr lvl="1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far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evolution is coherent with Temperature gradient driven results</a:t>
                </a:r>
              </a:p>
              <a:p>
                <a:pPr lvl="1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 (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CH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CH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CH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fr-CH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fr-CH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fr-CH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&gt;600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runs with collisions not very reliable:</a:t>
                </a:r>
                <a:b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signal/noise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i.e. a measure of how much the system respond</a:t>
                </a:r>
                <a:b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GK modes versus how much the system develops non-GK </a:t>
                </a:r>
                <a:b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modes,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becomes small </a:t>
                </a:r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simulation unreliable</a:t>
                </a:r>
              </a:p>
              <a:p>
                <a:pPr lvl="1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lvl="1"/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lvl="1"/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03" t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 case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16</a:t>
            </a:fld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306529" y="3803904"/>
            <a:ext cx="521109" cy="103238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61652" y="5116072"/>
            <a:ext cx="6550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We can start a new simulation using as initial profile the final profile of another simulation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/>
            </a:r>
            <a:b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endParaRPr lang="en-US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53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Unfortunately there are complications… as usual…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r="48474"/>
          <a:stretch/>
        </p:blipFill>
        <p:spPr>
          <a:xfrm>
            <a:off x="1337187" y="3523397"/>
            <a:ext cx="3671268" cy="29579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6152" y="1289304"/>
            <a:ext cx="106344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the initial profile affect the results? It seems so.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 ratio of the fluxes at the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end of simulation 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and at the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beginning of simulation 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 not the same</a:t>
            </a:r>
          </a:p>
          <a:p>
            <a:pPr lvl="2"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Ions flux is consistent, electrons flux is not. Much lower at the end of the first simulation</a:t>
            </a:r>
          </a:p>
          <a:p>
            <a:pPr lvl="1">
              <a:spcAft>
                <a:spcPts val="8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How much starting from a non-turbulent state does change the turbulent feature?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r="8757"/>
          <a:stretch/>
        </p:blipFill>
        <p:spPr>
          <a:xfrm>
            <a:off x="5996413" y="3598603"/>
            <a:ext cx="5537188" cy="28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ZF shearing rate at different collisionality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3020" r="7434" b="3109"/>
          <a:stretch/>
        </p:blipFill>
        <p:spPr>
          <a:xfrm>
            <a:off x="2310581" y="1219200"/>
            <a:ext cx="7728154" cy="52110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ORB5 - Code, equations and approximations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216152" y="1162878"/>
                <a:ext cx="10634472" cy="5308598"/>
              </a:xfrm>
            </p:spPr>
            <p:txBody>
              <a:bodyPr>
                <a:noAutofit/>
              </a:bodyPr>
              <a:lstStyle/>
              <a:p>
                <a:pPr marL="228600" lvl="1" algn="just">
                  <a:spcBef>
                    <a:spcPts val="1000"/>
                  </a:spcBef>
                  <a:spcAft>
                    <a:spcPts val="1200"/>
                  </a:spcAft>
                </a:pPr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ORB5 is an EM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flux-driven, global, PIC GK 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code based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 a Lagrangian </a:t>
                </a:r>
                <a:r>
                  <a:rPr lang="en-US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variational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description 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1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Tronko</a:t>
                </a:r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PoP</a:t>
                </a:r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2016, 2019; </a:t>
                </a:r>
                <a:r>
                  <a:rPr lang="en-US" sz="1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Tronko</a:t>
                </a:r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PPCF 2017]</a:t>
                </a:r>
                <a:endPara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120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ORB5 solves a full-</a:t>
                </a: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Vlasov equation, in spite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splitting used as control variate. The total distribution function is represented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sz="2000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only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discretized using markers</a:t>
                </a:r>
              </a:p>
              <a:p>
                <a:pPr lvl="1" algn="just">
                  <a:spcAft>
                    <a:spcPts val="1200"/>
                  </a:spcAft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leads to noise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reduction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initial phase space is sampled with markers. Such markers are evolved and their orbits are followed during the simulation in the 5D phase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120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Fields solved with 2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3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order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B-splines</a:t>
                </a:r>
              </a:p>
              <a:p>
                <a:pPr algn="just">
                  <a:spcAft>
                    <a:spcPts val="1200"/>
                  </a:spcAft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code is massively parallelized, with both distributed memory (MPI) and shared memory (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OpenMP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models. It is GPU-enabled (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OpenACC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It has been ported on many clusters (Leonardo, Piz-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Daint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Summit, Marconi, M100 etc..)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152" y="1162878"/>
                <a:ext cx="10634472" cy="5308598"/>
              </a:xfrm>
              <a:blipFill>
                <a:blip r:embed="rId2"/>
                <a:stretch>
                  <a:fillRect l="-516" t="-1263" r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76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8"/>
    </mc:Choice>
    <mc:Fallback xmlns="">
      <p:transition spd="slow" advTm="8362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16152" y="1289304"/>
                <a:ext cx="7744968" cy="50292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Equilibria obtained with CHEASE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TCV equilibria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been taken, #60797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#58499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b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(Fontana 2020 PPCF)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Radial coordinate in this presentation: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2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a:fld id="{9E77FBAB-FD64-450D-B876-7188DE4C0C3E}" type="mathplaceholder">
                      <a:rPr lang="en-US" i="1">
                        <a:latin typeface="Cambria Math" panose="02040503050406030204" pitchFamily="18" charset="0"/>
                      </a:rPr>
                      <a:t>Type equation here.</a:t>
                    </a:fld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152" y="1289304"/>
                <a:ext cx="7744968" cy="5029200"/>
              </a:xfrm>
              <a:blipFill>
                <a:blip r:embed="rId2"/>
                <a:stretch>
                  <a:fillRect l="-1102" t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equilibria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15" y="2278291"/>
            <a:ext cx="5844253" cy="41931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39" y="3898669"/>
            <a:ext cx="3051882" cy="2175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096" y="1449206"/>
            <a:ext cx="3013489" cy="2372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533388" y="2301122"/>
                <a:ext cx="1619482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fr-CH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388" y="2301122"/>
                <a:ext cx="1619482" cy="563680"/>
              </a:xfrm>
              <a:prstGeom prst="rect">
                <a:avLst/>
              </a:prstGeom>
              <a:blipFill>
                <a:blip r:embed="rId6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15" y="3739649"/>
            <a:ext cx="3628585" cy="2617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15" y="1336825"/>
            <a:ext cx="3525461" cy="2523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12" y="1186719"/>
            <a:ext cx="3708617" cy="263480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5922838" y="2839094"/>
            <a:ext cx="914172" cy="287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922777" y="2841971"/>
            <a:ext cx="61" cy="15521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608487" y="4394133"/>
            <a:ext cx="31429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42805" y="4417569"/>
                <a:ext cx="3142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2805" y="4417569"/>
                <a:ext cx="3142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835114" y="4440299"/>
                <a:ext cx="9180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𝛿</m:t>
                      </m:r>
                      <m:box>
                        <m:box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≔</m:t>
                          </m:r>
                        </m:e>
                      </m:box>
                      <m:r>
                        <a:rPr lang="fr-CH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114" y="4440299"/>
                <a:ext cx="918072" cy="276999"/>
              </a:xfrm>
              <a:prstGeom prst="rect">
                <a:avLst/>
              </a:prstGeom>
              <a:blipFill>
                <a:blip r:embed="rId11"/>
                <a:stretch>
                  <a:fillRect l="-5960" t="-2174" r="-2649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59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Flux-tube GENE simulations setup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r="15273"/>
          <a:stretch/>
        </p:blipFill>
        <p:spPr>
          <a:xfrm>
            <a:off x="7728155" y="1130710"/>
            <a:ext cx="4139380" cy="53262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6152" y="1187704"/>
            <a:ext cx="10634472" cy="4072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Miller parametrization on the selected flux-surfaces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Logarithmic gradients chosen as converged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collisionless global ORB5 simulations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20" y="3389060"/>
            <a:ext cx="4306997" cy="30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8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 of the simulations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152" y="1187704"/>
            <a:ext cx="10634472" cy="407240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r-CH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 flux-tube simulations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fr-CH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Collisionality scan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Gradient-driven flux-tube simulations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Temperature-gradient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driven simulations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 and collisional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driven simulations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Collisionless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collisional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3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 analysis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Linear analysis have been performed at several radial position and NT has always lower growth rates compared to PT for both ITG and TEM modes (real frequencies).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Collisionality reduces the growth rate for both PT and NT making NT more advantageous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H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fr-CH" sz="2200" b="0" i="1" smtClean="0">
                            <a:latin typeface="Cambria Math" panose="02040503050406030204" pitchFamily="18" charset="0"/>
                          </a:rPr>
                          <m:t>𝑁𝑇</m:t>
                        </m:r>
                      </m:sup>
                    </m:sSup>
                    <m:r>
                      <a:rPr lang="fr-CH" sz="2200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fr-CH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fr-CH" sz="2200" b="0" i="1" smtClean="0">
                            <a:latin typeface="Cambria Math" panose="02040503050406030204" pitchFamily="18" charset="0"/>
                          </a:rPr>
                          <m:t>𝑃𝑇</m:t>
                        </m:r>
                      </m:sup>
                    </m:sSup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decreases with collisionality).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31" t="-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6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2" y="3174040"/>
            <a:ext cx="4445171" cy="3177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07" y="3275142"/>
            <a:ext cx="4000299" cy="307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3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nonlinear flux-tube simulations (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fr-CH" b="0" i="1" smtClean="0">
                        <a:latin typeface="Cambria Math" panose="02040503050406030204" pitchFamily="18" charset="0"/>
                      </a:rPr>
                      <m:t>=0.6, 0.7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Collisionless simulations do agree with ORB5 results,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CH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CH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fr-CH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CH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fr-CH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≃1</m:t>
                    </m:r>
                  </m:oMath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Collisions make ion and electron heat flux decrease, keeping the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CH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CH" sz="2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fr-CH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CH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CH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fr-CH" sz="2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≃1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Maximum Q is shifted at lower radial location</a:t>
                </a:r>
              </a:p>
              <a:p>
                <a:pPr lvl="2">
                  <a:spcAft>
                    <a:spcPts val="1200"/>
                  </a:spcAft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 on the electron channel is </a:t>
                </a:r>
                <a:b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well understood</a:t>
                </a:r>
              </a:p>
              <a:p>
                <a:pPr lvl="2">
                  <a:spcAft>
                    <a:spcPts val="1200"/>
                  </a:spcAft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 on the ion channel is unclear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spcAft>
                    <a:spcPts val="1200"/>
                  </a:spcAft>
                </a:pPr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be clarified 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3" t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"/>
          <a:stretch/>
        </p:blipFill>
        <p:spPr>
          <a:xfrm>
            <a:off x="6223818" y="3009944"/>
            <a:ext cx="5942519" cy="346153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Nonlinear flux-tube simulations (GENE)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68552" y="288925"/>
            <a:ext cx="10634472" cy="915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Temperature-gradient-driven global simulations (ORB5)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collisions on the electrons is the same as in the flux-tube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heat flux has an opposite trend compared to flux-tube simulations: it grows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1"/>
          <a:stretch/>
        </p:blipFill>
        <p:spPr>
          <a:xfrm>
            <a:off x="4852219" y="2682034"/>
            <a:ext cx="7268661" cy="3712956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2" y="3540739"/>
            <a:ext cx="3894328" cy="2775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9840" y="3237201"/>
            <a:ext cx="258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Linear results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946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Temperature-gradient-driven global simulations (ORB5)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85B5-CB1B-436C-99CE-ED4847560344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collisions on the electrons is the same as in the flux-tube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 heat flux has an opposite trend: heat flux grows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Explained through the ZF dynamics: collisions damp ZFs that are the main players for ITG saturation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ion heat flux saturates at higher values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84" y="3547253"/>
            <a:ext cx="5086971" cy="27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EPFL_good">
  <a:themeElements>
    <a:clrScheme name="EPFL">
      <a:dk1>
        <a:sysClr val="windowText" lastClr="000000"/>
      </a:dk1>
      <a:lt1>
        <a:sysClr val="window" lastClr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EPFL_good" id="{E7097331-0050-4226-8CA5-E490E1AC0C13}" vid="{E72DD1CD-13FB-45AE-BD84-A761F82F90C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Theme_EPFL_good</Template>
  <TotalTime>25352</TotalTime>
  <Words>650</Words>
  <Application>Microsoft Office PowerPoint</Application>
  <PresentationFormat>Widescreen</PresentationFormat>
  <Paragraphs>136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Wingdings</vt:lpstr>
      <vt:lpstr>Theme_EPFL_good</vt:lpstr>
      <vt:lpstr>Global temperature gradient-driven and flux-driven gyrokinetic simulations on positive and negative triangularity</vt:lpstr>
      <vt:lpstr>ORB5 - Code, equations and approximations</vt:lpstr>
      <vt:lpstr>Reconstructed equilibria</vt:lpstr>
      <vt:lpstr>Flux-tube GENE simulations setup</vt:lpstr>
      <vt:lpstr>Outline of the simulations</vt:lpstr>
      <vt:lpstr>Linear analysis</vt:lpstr>
      <vt:lpstr>Nonlinear flux-tube simulations (GENE)</vt:lpstr>
      <vt:lpstr>Temperature-gradient-driven global simulations (ORB5)</vt:lpstr>
      <vt:lpstr>Temperature-gradient-driven global simulations (ORB5)</vt:lpstr>
      <vt:lpstr>Collisions – electrons energy flux spectrum</vt:lpstr>
      <vt:lpstr>Collisions – ions heat flux spectrum</vt:lpstr>
      <vt:lpstr>Flux-driven simulations</vt:lpstr>
      <vt:lpstr>Collisionless case</vt:lpstr>
      <vt:lpstr>The change of the drive</vt:lpstr>
      <vt:lpstr>Collisionless case</vt:lpstr>
      <vt:lpstr>Collisionless case</vt:lpstr>
      <vt:lpstr>Unfortunately there are complications… as usual…</vt:lpstr>
      <vt:lpstr>ZF shearing rate at different collisionality</vt:lpstr>
      <vt:lpstr>Conclusions and 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Cazabonne</dc:creator>
  <cp:lastModifiedBy>Giovanni Di Giannatale</cp:lastModifiedBy>
  <cp:revision>1265</cp:revision>
  <dcterms:created xsi:type="dcterms:W3CDTF">2019-03-27T16:59:17Z</dcterms:created>
  <dcterms:modified xsi:type="dcterms:W3CDTF">2024-09-23T10:21:02Z</dcterms:modified>
</cp:coreProperties>
</file>