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57" r:id="rId2"/>
    <p:sldId id="258" r:id="rId3"/>
    <p:sldId id="346" r:id="rId4"/>
    <p:sldId id="337" r:id="rId5"/>
    <p:sldId id="347" r:id="rId6"/>
    <p:sldId id="339" r:id="rId7"/>
    <p:sldId id="340" r:id="rId8"/>
    <p:sldId id="338" r:id="rId9"/>
    <p:sldId id="342" r:id="rId10"/>
    <p:sldId id="343" r:id="rId11"/>
    <p:sldId id="344" r:id="rId12"/>
    <p:sldId id="345" r:id="rId13"/>
    <p:sldId id="348" r:id="rId14"/>
    <p:sldId id="349" r:id="rId15"/>
    <p:sldId id="323" r:id="rId16"/>
    <p:sldId id="350" r:id="rId17"/>
    <p:sldId id="328" r:id="rId18"/>
    <p:sldId id="351" r:id="rId19"/>
    <p:sldId id="352" r:id="rId20"/>
    <p:sldId id="353" r:id="rId21"/>
    <p:sldId id="358" r:id="rId22"/>
    <p:sldId id="335" r:id="rId23"/>
    <p:sldId id="354" r:id="rId24"/>
    <p:sldId id="355" r:id="rId25"/>
    <p:sldId id="356" r:id="rId26"/>
    <p:sldId id="330" r:id="rId27"/>
    <p:sldId id="357" r:id="rId28"/>
    <p:sldId id="332" r:id="rId29"/>
    <p:sldId id="324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300"/>
    <a:srgbClr val="99FF99"/>
    <a:srgbClr val="00FFFF"/>
    <a:srgbClr val="FFFF99"/>
    <a:srgbClr val="0000FF"/>
    <a:srgbClr val="008000"/>
    <a:srgbClr val="CC00CC"/>
    <a:srgbClr val="00C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0" autoAdjust="0"/>
    <p:restoredTop sz="94694"/>
  </p:normalViewPr>
  <p:slideViewPr>
    <p:cSldViewPr snapToGrid="0">
      <p:cViewPr varScale="1">
        <p:scale>
          <a:sx n="120" d="100"/>
          <a:sy n="120" d="100"/>
        </p:scale>
        <p:origin x="67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7098F-20F8-4CC3-BFD9-4459FBBBD392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3B58C-968B-4D5E-AEE8-762A7FBADDD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3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9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1773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518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233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3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29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46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91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3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05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97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992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21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72775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41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201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65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9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8914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48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44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8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401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67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18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9234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232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2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4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9178B4-D530-1544-B47E-4E68F08892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J. Poley-Sanjuán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53E77-58BB-5342-B218-CB0FEF98A9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6434B2-4029-5643-A09B-C89E26666987}"/>
              </a:ext>
            </a:extLst>
          </p:cNvPr>
          <p:cNvSpPr txBox="1"/>
          <p:nvPr/>
        </p:nvSpPr>
        <p:spPr>
          <a:xfrm>
            <a:off x="445706" y="1002834"/>
            <a:ext cx="40389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+mj-lt"/>
              </a:rPr>
              <a:t>Simulations and experiments of the Fast Ion confinement on Negative and Positive triangularity plasmas on TCV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165894C-F346-7E4B-AE0B-BDADF98A6F16}"/>
              </a:ext>
            </a:extLst>
          </p:cNvPr>
          <p:cNvSpPr txBox="1">
            <a:spLocks/>
          </p:cNvSpPr>
          <p:nvPr/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TCV – 23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58CD9EE-0425-A84C-B269-AF23C00DF653}"/>
              </a:ext>
            </a:extLst>
          </p:cNvPr>
          <p:cNvSpPr txBox="1"/>
          <p:nvPr/>
        </p:nvSpPr>
        <p:spPr>
          <a:xfrm>
            <a:off x="5171846" y="2634049"/>
            <a:ext cx="3526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J. Poley-Sanjuán, A. Jansen V. Vuuren, et. al., and the TCV and </a:t>
            </a:r>
            <a:r>
              <a:rPr lang="en-GB" dirty="0" err="1">
                <a:latin typeface="+mj-lt"/>
              </a:rPr>
              <a:t>EuroFusion</a:t>
            </a:r>
            <a:r>
              <a:rPr lang="en-GB" dirty="0">
                <a:latin typeface="+mj-lt"/>
              </a:rPr>
              <a:t> teams </a:t>
            </a:r>
          </a:p>
        </p:txBody>
      </p:sp>
    </p:spTree>
    <p:extLst>
      <p:ext uri="{BB962C8B-B14F-4D97-AF65-F5344CB8AC3E}">
        <p14:creationId xmlns:p14="http://schemas.microsoft.com/office/powerpoint/2010/main" val="326907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8D9388C0-DB50-8249-AC6E-E75BA8D22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13" y="1668812"/>
            <a:ext cx="3645549" cy="2464095"/>
          </a:xfrm>
          <a:prstGeom prst="rect">
            <a:avLst/>
          </a:prstGeom>
        </p:spPr>
      </p:pic>
      <p:pic>
        <p:nvPicPr>
          <p:cNvPr id="13" name="Imagen 12" descr="Gráfico&#10;&#10;Descripción generada automáticamente">
            <a:extLst>
              <a:ext uri="{FF2B5EF4-FFF2-40B4-BE49-F238E27FC236}">
                <a16:creationId xmlns:a16="http://schemas.microsoft.com/office/drawing/2014/main" id="{43A7F1DC-E5F0-574F-BCE7-B79EC8CB6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7" y="2738659"/>
            <a:ext cx="3287532" cy="2346637"/>
          </a:xfrm>
          <a:prstGeom prst="rect">
            <a:avLst/>
          </a:prstGeom>
        </p:spPr>
      </p:pic>
      <p:pic>
        <p:nvPicPr>
          <p:cNvPr id="8" name="Imagen 7" descr="Gráfico&#10;&#10;Descripción generada automáticamente">
            <a:extLst>
              <a:ext uri="{FF2B5EF4-FFF2-40B4-BE49-F238E27FC236}">
                <a16:creationId xmlns:a16="http://schemas.microsoft.com/office/drawing/2014/main" id="{187C2AA2-60D7-B34D-8FF9-91044B2A1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7" y="482661"/>
            <a:ext cx="3287532" cy="2372301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Experimental scenarios: significant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change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79E3F25-9A4D-9948-9BD2-4102DA37D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03" y="1237852"/>
            <a:ext cx="1817752" cy="354683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DAFBA95-4335-764C-A5A7-D8B1B2A15297}"/>
              </a:ext>
            </a:extLst>
          </p:cNvPr>
          <p:cNvSpPr txBox="1"/>
          <p:nvPr/>
        </p:nvSpPr>
        <p:spPr>
          <a:xfrm>
            <a:off x="4584865" y="4092666"/>
            <a:ext cx="127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Thomson volume averaged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A21124-E871-4F46-9C57-8A9517223585}"/>
              </a:ext>
            </a:extLst>
          </p:cNvPr>
          <p:cNvSpPr txBox="1"/>
          <p:nvPr/>
        </p:nvSpPr>
        <p:spPr>
          <a:xfrm>
            <a:off x="5423781" y="4184823"/>
            <a:ext cx="139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CXRS averaged (0.5 s)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4880747-EB33-A644-8E30-BB404195705C}"/>
              </a:ext>
            </a:extLst>
          </p:cNvPr>
          <p:cNvSpPr/>
          <p:nvPr/>
        </p:nvSpPr>
        <p:spPr>
          <a:xfrm>
            <a:off x="6023955" y="1781855"/>
            <a:ext cx="515853" cy="2346637"/>
          </a:xfrm>
          <a:prstGeom prst="rect">
            <a:avLst/>
          </a:prstGeom>
          <a:solidFill>
            <a:schemeClr val="bg2">
              <a:lumMod val="75000"/>
              <a:alpha val="34961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B4891B5-1B07-E34B-8764-68A2074A40DF}"/>
              </a:ext>
            </a:extLst>
          </p:cNvPr>
          <p:cNvSpPr txBox="1"/>
          <p:nvPr/>
        </p:nvSpPr>
        <p:spPr>
          <a:xfrm>
            <a:off x="3730893" y="886751"/>
            <a:ext cx="2705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Plasma’s toroidal rotation velocity is a 40 % larger in NT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051B9E-9685-BD47-AA37-341507B0DC30}"/>
              </a:ext>
            </a:extLst>
          </p:cNvPr>
          <p:cNvSpPr txBox="1"/>
          <p:nvPr/>
        </p:nvSpPr>
        <p:spPr>
          <a:xfrm>
            <a:off x="1133104" y="655865"/>
            <a:ext cx="1737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CXRS – 0.5 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0DB2928-9D3B-DF4E-8A2B-E12BCCE33604}"/>
              </a:ext>
            </a:extLst>
          </p:cNvPr>
          <p:cNvSpPr txBox="1"/>
          <p:nvPr/>
        </p:nvSpPr>
        <p:spPr>
          <a:xfrm>
            <a:off x="1155805" y="90581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NT #80323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B10DDA8-C6E3-A346-939E-F9673ADADF76}"/>
              </a:ext>
            </a:extLst>
          </p:cNvPr>
          <p:cNvSpPr txBox="1"/>
          <p:nvPr/>
        </p:nvSpPr>
        <p:spPr>
          <a:xfrm>
            <a:off x="1136185" y="285496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PT #80326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5E55E4E-1DDB-4E41-8C54-696FDCC93CBB}"/>
              </a:ext>
            </a:extLst>
          </p:cNvPr>
          <p:cNvSpPr txBox="1"/>
          <p:nvPr/>
        </p:nvSpPr>
        <p:spPr>
          <a:xfrm>
            <a:off x="6276760" y="62870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NT #80323, 𝛅 = -0.25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A09015D-A54D-6E46-958B-1DF5C8C67DAD}"/>
              </a:ext>
            </a:extLst>
          </p:cNvPr>
          <p:cNvSpPr txBox="1"/>
          <p:nvPr/>
        </p:nvSpPr>
        <p:spPr>
          <a:xfrm>
            <a:off x="6271601" y="983641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PT #80326, 𝛅 = -0.25</a:t>
            </a:r>
          </a:p>
        </p:txBody>
      </p:sp>
    </p:spTree>
    <p:extLst>
      <p:ext uri="{BB962C8B-B14F-4D97-AF65-F5344CB8AC3E}">
        <p14:creationId xmlns:p14="http://schemas.microsoft.com/office/powerpoint/2010/main" val="1003522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FA5ADFEC-8FF1-854E-B8CF-FC236D75C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0" y="2714752"/>
            <a:ext cx="3345023" cy="24278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9AAF05-E31E-5448-883C-C12A1ACE1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89" y="491816"/>
            <a:ext cx="4682111" cy="2571751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Fast Ion Losses measurements: FILD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B4891B5-1B07-E34B-8764-68A2074A40DF}"/>
              </a:ext>
            </a:extLst>
          </p:cNvPr>
          <p:cNvSpPr txBox="1"/>
          <p:nvPr/>
        </p:nvSpPr>
        <p:spPr>
          <a:xfrm>
            <a:off x="435159" y="761050"/>
            <a:ext cx="31073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Fast Ion losses are measured with the Fast Ion Loss Detector (FILD)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Fast Ion losses that reach FILD’s location can be collimated and measured</a:t>
            </a:r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E90ECD9-182E-F847-A2B1-AB4A81921553}"/>
              </a:ext>
            </a:extLst>
          </p:cNvPr>
          <p:cNvCxnSpPr>
            <a:cxnSpLocks/>
          </p:cNvCxnSpPr>
          <p:nvPr/>
        </p:nvCxnSpPr>
        <p:spPr>
          <a:xfrm flipV="1">
            <a:off x="4103412" y="873899"/>
            <a:ext cx="1146192" cy="28454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923E02F-C7CD-7A48-AEEA-6931157D450B}"/>
              </a:ext>
            </a:extLst>
          </p:cNvPr>
          <p:cNvCxnSpPr>
            <a:cxnSpLocks/>
          </p:cNvCxnSpPr>
          <p:nvPr/>
        </p:nvCxnSpPr>
        <p:spPr>
          <a:xfrm flipV="1">
            <a:off x="4180703" y="2571750"/>
            <a:ext cx="3192623" cy="12753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E45729D-1F44-854E-A502-9BCBE36DFB00}"/>
              </a:ext>
            </a:extLst>
          </p:cNvPr>
          <p:cNvSpPr txBox="1"/>
          <p:nvPr/>
        </p:nvSpPr>
        <p:spPr>
          <a:xfrm>
            <a:off x="5075820" y="3445650"/>
            <a:ext cx="3107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FILD’s CMOS camera records the strike points of FIs on the FILD’s scintillator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These allow to retrieve the apparent FI’s velocity-space</a:t>
            </a:r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1AD7967-6436-3240-9C70-12DD8435734C}"/>
              </a:ext>
            </a:extLst>
          </p:cNvPr>
          <p:cNvSpPr txBox="1"/>
          <p:nvPr/>
        </p:nvSpPr>
        <p:spPr>
          <a:xfrm>
            <a:off x="4269845" y="3341994"/>
            <a:ext cx="91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B0F0"/>
                </a:solidFill>
              </a:rPr>
              <a:t>FILD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07361D-3735-854B-A316-BD7B7F2D84C2}"/>
              </a:ext>
            </a:extLst>
          </p:cNvPr>
          <p:cNvSpPr txBox="1"/>
          <p:nvPr/>
        </p:nvSpPr>
        <p:spPr>
          <a:xfrm>
            <a:off x="8035330" y="722772"/>
            <a:ext cx="17045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00FF"/>
                </a:solidFill>
              </a:rPr>
              <a:t>Fast Ion </a:t>
            </a:r>
            <a:endParaRPr lang="en-GB" sz="1200" dirty="0">
              <a:solidFill>
                <a:srgbClr val="0000FF"/>
              </a:solidFill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5FF0B51-C42F-0341-801F-FEE182F88981}"/>
              </a:ext>
            </a:extLst>
          </p:cNvPr>
          <p:cNvCxnSpPr>
            <a:cxnSpLocks/>
          </p:cNvCxnSpPr>
          <p:nvPr/>
        </p:nvCxnSpPr>
        <p:spPr>
          <a:xfrm flipH="1">
            <a:off x="4514893" y="1597689"/>
            <a:ext cx="2688988" cy="0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  <a:effectLst>
            <a:glow rad="47230">
              <a:srgbClr val="FFFF99">
                <a:alpha val="40000"/>
              </a:srgbClr>
            </a:glow>
            <a:reflection stA="45000" endPos="0" dist="508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3B61F9A-311B-D041-B4C3-43ABE8D4E188}"/>
              </a:ext>
            </a:extLst>
          </p:cNvPr>
          <p:cNvCxnSpPr>
            <a:cxnSpLocks/>
          </p:cNvCxnSpPr>
          <p:nvPr/>
        </p:nvCxnSpPr>
        <p:spPr>
          <a:xfrm flipH="1">
            <a:off x="4572000" y="1669702"/>
            <a:ext cx="2688988" cy="0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  <a:effectLst>
            <a:glow rad="47230">
              <a:srgbClr val="FFFF99">
                <a:alpha val="40000"/>
              </a:srgbClr>
            </a:glow>
            <a:reflection stA="45000" endPos="0" dist="508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49F15AA-D114-0441-9D7D-24F8746458A5}"/>
              </a:ext>
            </a:extLst>
          </p:cNvPr>
          <p:cNvCxnSpPr>
            <a:cxnSpLocks/>
          </p:cNvCxnSpPr>
          <p:nvPr/>
        </p:nvCxnSpPr>
        <p:spPr>
          <a:xfrm flipH="1">
            <a:off x="4572000" y="1498880"/>
            <a:ext cx="2688988" cy="0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  <a:effectLst>
            <a:glow rad="47230">
              <a:srgbClr val="FFFF99">
                <a:alpha val="40000"/>
              </a:srgbClr>
            </a:glow>
            <a:reflection stA="45000" endPos="0" dist="508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726190-0E98-CE4B-8453-D419779A02F1}"/>
              </a:ext>
            </a:extLst>
          </p:cNvPr>
          <p:cNvSpPr txBox="1"/>
          <p:nvPr/>
        </p:nvSpPr>
        <p:spPr>
          <a:xfrm>
            <a:off x="3589403" y="760216"/>
            <a:ext cx="1383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Light emission from fast ion strike points</a:t>
            </a:r>
          </a:p>
        </p:txBody>
      </p:sp>
    </p:spTree>
    <p:extLst>
      <p:ext uri="{BB962C8B-B14F-4D97-AF65-F5344CB8AC3E}">
        <p14:creationId xmlns:p14="http://schemas.microsoft.com/office/powerpoint/2010/main" val="3512163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Experimental scenarios: higher FILD signal level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B4891B5-1B07-E34B-8764-68A2074A40DF}"/>
              </a:ext>
            </a:extLst>
          </p:cNvPr>
          <p:cNvSpPr txBox="1"/>
          <p:nvPr/>
        </p:nvSpPr>
        <p:spPr>
          <a:xfrm>
            <a:off x="688569" y="1128570"/>
            <a:ext cx="3107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A larger FILD signal level in NT than PT, translated into larger FI losses measured by the FILD in NT</a:t>
            </a:r>
            <a:endParaRPr lang="en-GB" sz="1600" dirty="0">
              <a:solidFill>
                <a:srgbClr val="0000FF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pic>
        <p:nvPicPr>
          <p:cNvPr id="6" name="Imagen 5" descr="Interfaz de usuario gráfica, Gráfico, Gráfico de líneas&#10;&#10;Descripción generada automáticamente">
            <a:extLst>
              <a:ext uri="{FF2B5EF4-FFF2-40B4-BE49-F238E27FC236}">
                <a16:creationId xmlns:a16="http://schemas.microsoft.com/office/drawing/2014/main" id="{1A61FF58-D831-4840-B8FD-1C550325A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0" y="2291400"/>
            <a:ext cx="3757402" cy="2852100"/>
          </a:xfrm>
          <a:prstGeom prst="rect">
            <a:avLst/>
          </a:prstGeom>
        </p:spPr>
      </p:pic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8D4F56D-6D7C-264E-AB0D-EE53BC07F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90" y="2291400"/>
            <a:ext cx="3757402" cy="28521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CEF76F-9668-F445-9CB2-A5BAAA9BAF0F}"/>
              </a:ext>
            </a:extLst>
          </p:cNvPr>
          <p:cNvSpPr txBox="1"/>
          <p:nvPr/>
        </p:nvSpPr>
        <p:spPr>
          <a:xfrm>
            <a:off x="5649626" y="2546252"/>
            <a:ext cx="204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FILD PT / NT ratio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460BE19-35D0-2C47-A22C-F1808EDC494B}"/>
              </a:ext>
            </a:extLst>
          </p:cNvPr>
          <p:cNvSpPr txBox="1"/>
          <p:nvPr/>
        </p:nvSpPr>
        <p:spPr>
          <a:xfrm>
            <a:off x="4094511" y="1152627"/>
            <a:ext cx="3107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Other FI diagnostics (FIDA, CNPA) show similar signal levels between both cases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03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Outline: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1262792" y="2367392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TCV – Internal Campaign,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63C473-A498-AA4F-BCE1-AEE69F5240E1}"/>
              </a:ext>
            </a:extLst>
          </p:cNvPr>
          <p:cNvSpPr txBox="1"/>
          <p:nvPr/>
        </p:nvSpPr>
        <p:spPr>
          <a:xfrm>
            <a:off x="1220481" y="1334851"/>
            <a:ext cx="4923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Introduction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20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Experimental scenarios on TCV: close match in experimental conditions</a:t>
            </a:r>
          </a:p>
          <a:p>
            <a:pPr>
              <a:buClr>
                <a:schemeClr val="accent1"/>
              </a:buClr>
            </a:pPr>
            <a:endParaRPr lang="en-GB" sz="20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/>
              <a:t>Numerical studies in TRANSP and ASCOT5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20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Conclusions and future outlook </a:t>
            </a:r>
          </a:p>
        </p:txBody>
      </p:sp>
    </p:spTree>
    <p:extLst>
      <p:ext uri="{BB962C8B-B14F-4D97-AF65-F5344CB8AC3E}">
        <p14:creationId xmlns:p14="http://schemas.microsoft.com/office/powerpoint/2010/main" val="73554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D2D86F15-F143-A54C-8408-D37C18BF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43" y="2922309"/>
            <a:ext cx="3196256" cy="222119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56374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FI distribution: close match between both cases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7" name="Imagen 16" descr="Interfaz de usuario gráfica, Gráfico, Aplicación&#10;&#10;Descripción generada automáticamente">
            <a:extLst>
              <a:ext uri="{FF2B5EF4-FFF2-40B4-BE49-F238E27FC236}">
                <a16:creationId xmlns:a16="http://schemas.microsoft.com/office/drawing/2014/main" id="{EB2D8268-237B-5642-9017-380C4B6B0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9" y="854603"/>
            <a:ext cx="3279891" cy="2221191"/>
          </a:xfrm>
          <a:prstGeom prst="rect">
            <a:avLst/>
          </a:prstGeom>
        </p:spPr>
      </p:pic>
      <p:pic>
        <p:nvPicPr>
          <p:cNvPr id="22" name="Imagen 21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D924CAE7-5B24-0741-9D59-60C3B861A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72" y="2922310"/>
            <a:ext cx="3130364" cy="2221191"/>
          </a:xfrm>
          <a:prstGeom prst="rect">
            <a:avLst/>
          </a:prstGeom>
        </p:spPr>
      </p:pic>
      <p:pic>
        <p:nvPicPr>
          <p:cNvPr id="19" name="Imagen 18" descr="Gráfico&#10;&#10;Descripción generada automáticamente">
            <a:extLst>
              <a:ext uri="{FF2B5EF4-FFF2-40B4-BE49-F238E27FC236}">
                <a16:creationId xmlns:a16="http://schemas.microsoft.com/office/drawing/2014/main" id="{3E609E4F-B9A9-D548-AE5D-53B2A4DAD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08" y="854603"/>
            <a:ext cx="3279892" cy="2221192"/>
          </a:xfrm>
          <a:prstGeom prst="rect">
            <a:avLst/>
          </a:prstGeom>
        </p:spPr>
      </p:pic>
      <p:sp>
        <p:nvSpPr>
          <p:cNvPr id="24" name="Marcador de fecha 3">
            <a:extLst>
              <a:ext uri="{FF2B5EF4-FFF2-40B4-BE49-F238E27FC236}">
                <a16:creationId xmlns:a16="http://schemas.microsoft.com/office/drawing/2014/main" id="{739CDE2C-737F-C644-8650-DA4B549CDC44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pic>
        <p:nvPicPr>
          <p:cNvPr id="28" name="Imagen 27" descr="Gráfico&#10;&#10;Descripción generada automáticamente">
            <a:extLst>
              <a:ext uri="{FF2B5EF4-FFF2-40B4-BE49-F238E27FC236}">
                <a16:creationId xmlns:a16="http://schemas.microsoft.com/office/drawing/2014/main" id="{0C28F6B8-7BF1-9F4C-97FC-B4D5A1F48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" y="2736154"/>
            <a:ext cx="3033944" cy="212642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6BC6185-AFF9-7049-8C68-CD4E65C78FB6}"/>
              </a:ext>
            </a:extLst>
          </p:cNvPr>
          <p:cNvSpPr txBox="1"/>
          <p:nvPr/>
        </p:nvSpPr>
        <p:spPr>
          <a:xfrm>
            <a:off x="131628" y="1203785"/>
            <a:ext cx="2805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NBI modulations help for modelling validation (neutron, orbit loss)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A close match in FI distribution in NT/PT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412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56374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Close accord with exp. total energy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1AFC8BA-612C-AD4F-9F14-8AEDD70A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68" y="1780017"/>
            <a:ext cx="4646301" cy="300466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AA779B4-B8FE-7B48-8455-0B9598CD9311}"/>
              </a:ext>
            </a:extLst>
          </p:cNvPr>
          <p:cNvSpPr txBox="1"/>
          <p:nvPr/>
        </p:nvSpPr>
        <p:spPr>
          <a:xfrm>
            <a:off x="191275" y="1197173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Total energy</a:t>
            </a:r>
          </a:p>
          <a:p>
            <a:r>
              <a:rPr lang="en-GB" dirty="0">
                <a:solidFill>
                  <a:srgbClr val="00C300"/>
                </a:solidFill>
              </a:rPr>
              <a:t>FI contribution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C527D55-6D0A-784C-9C0D-754E31E79105}"/>
              </a:ext>
            </a:extLst>
          </p:cNvPr>
          <p:cNvSpPr txBox="1"/>
          <p:nvPr/>
        </p:nvSpPr>
        <p:spPr>
          <a:xfrm>
            <a:off x="2934937" y="194577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NT #80323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918C535-3958-404B-841D-4DE4B3A918BB}"/>
              </a:ext>
            </a:extLst>
          </p:cNvPr>
          <p:cNvSpPr txBox="1"/>
          <p:nvPr/>
        </p:nvSpPr>
        <p:spPr>
          <a:xfrm>
            <a:off x="7724482" y="165883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PT #80326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A88B7FC-5FB2-ED46-B1AB-896DCF4F4532}"/>
              </a:ext>
            </a:extLst>
          </p:cNvPr>
          <p:cNvSpPr txBox="1"/>
          <p:nvPr/>
        </p:nvSpPr>
        <p:spPr>
          <a:xfrm>
            <a:off x="5284050" y="665177"/>
            <a:ext cx="3107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TRANPS’ overprediction at 0.5 s for NT ascribed to overestimated </a:t>
            </a:r>
            <a:r>
              <a:rPr lang="en-GB" sz="1600" dirty="0" err="1"/>
              <a:t>W</a:t>
            </a:r>
            <a:r>
              <a:rPr lang="en-GB" sz="1600" baseline="-25000" dirty="0" err="1"/>
              <a:t>thermal</a:t>
            </a:r>
            <a:endParaRPr lang="en-GB" sz="1600" baseline="-25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</p:txBody>
      </p:sp>
      <p:sp>
        <p:nvSpPr>
          <p:cNvPr id="21" name="Marcador de fecha 3">
            <a:extLst>
              <a:ext uri="{FF2B5EF4-FFF2-40B4-BE49-F238E27FC236}">
                <a16:creationId xmlns:a16="http://schemas.microsoft.com/office/drawing/2014/main" id="{AEC8BF21-183F-D140-8DD1-DCF3892CF060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pic>
        <p:nvPicPr>
          <p:cNvPr id="13" name="Imagen 1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B7B1AEE-10A7-DA4B-99B2-6EADD6BA9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1" y="1780017"/>
            <a:ext cx="4475609" cy="300466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61A12D8-86D4-CE4A-B37D-87D5BBBCD2E1}"/>
              </a:ext>
            </a:extLst>
          </p:cNvPr>
          <p:cNvSpPr txBox="1"/>
          <p:nvPr/>
        </p:nvSpPr>
        <p:spPr>
          <a:xfrm>
            <a:off x="3142396" y="165883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NT #80323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CCD0828-A5AC-5747-91E5-481E00E866EA}"/>
              </a:ext>
            </a:extLst>
          </p:cNvPr>
          <p:cNvSpPr txBox="1"/>
          <p:nvPr/>
        </p:nvSpPr>
        <p:spPr>
          <a:xfrm>
            <a:off x="1656334" y="665177"/>
            <a:ext cx="323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Agreement with exp. total energy in NT/PT from 0.5 s on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1A0E8DE-1E4E-584A-8FAF-8388598B6506}"/>
              </a:ext>
            </a:extLst>
          </p:cNvPr>
          <p:cNvSpPr/>
          <p:nvPr/>
        </p:nvSpPr>
        <p:spPr>
          <a:xfrm>
            <a:off x="1144149" y="2008029"/>
            <a:ext cx="2877695" cy="889926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E8FA40F-4261-2340-9ACB-5A57D3CBDC01}"/>
              </a:ext>
            </a:extLst>
          </p:cNvPr>
          <p:cNvSpPr/>
          <p:nvPr/>
        </p:nvSpPr>
        <p:spPr>
          <a:xfrm>
            <a:off x="5169993" y="1945779"/>
            <a:ext cx="3585622" cy="889926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BBC4F85-6AF4-7D4E-9B85-270D11139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48" y="1096008"/>
            <a:ext cx="5222556" cy="38484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01043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TRANSP:  FI content is highly similar between NT and PT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8DBED36-8242-8647-8681-CCBB29BCA055}"/>
              </a:ext>
            </a:extLst>
          </p:cNvPr>
          <p:cNvSpPr txBox="1"/>
          <p:nvPr/>
        </p:nvSpPr>
        <p:spPr>
          <a:xfrm>
            <a:off x="889630" y="1578788"/>
            <a:ext cx="3107326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TRANSP predicts similar FI content in NT and PT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baseline="-25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baseline="-25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The difference in </a:t>
            </a:r>
            <a:r>
              <a:rPr lang="en-GB" sz="1600" dirty="0" err="1"/>
              <a:t>W</a:t>
            </a:r>
            <a:r>
              <a:rPr lang="en-GB" sz="1600" baseline="-25000" dirty="0" err="1"/>
              <a:t>total</a:t>
            </a:r>
            <a:r>
              <a:rPr lang="en-GB" sz="1600" dirty="0"/>
              <a:t> is, thus, attributed to higher thermal energy in NT than in PT; result of higher Ne, </a:t>
            </a:r>
            <a:r>
              <a:rPr lang="en-GB" sz="1600" dirty="0" err="1"/>
              <a:t>Te</a:t>
            </a:r>
            <a:r>
              <a:rPr lang="en-GB" sz="1600" dirty="0"/>
              <a:t> and </a:t>
            </a:r>
            <a:r>
              <a:rPr lang="en-GB" sz="1600" dirty="0" err="1"/>
              <a:t>Ti</a:t>
            </a: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sp>
        <p:nvSpPr>
          <p:cNvPr id="22" name="Marcador de fecha 3">
            <a:extLst>
              <a:ext uri="{FF2B5EF4-FFF2-40B4-BE49-F238E27FC236}">
                <a16:creationId xmlns:a16="http://schemas.microsoft.com/office/drawing/2014/main" id="{41683ABC-07F7-4A43-B968-C8EE7E1E67D9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D2A989-FEA3-B441-B35D-EF7FA33F96FE}"/>
              </a:ext>
            </a:extLst>
          </p:cNvPr>
          <p:cNvSpPr txBox="1"/>
          <p:nvPr/>
        </p:nvSpPr>
        <p:spPr>
          <a:xfrm>
            <a:off x="5885106" y="101911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Fast Ion energy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A59101-5A61-A849-878C-09BC464F20B0}"/>
              </a:ext>
            </a:extLst>
          </p:cNvPr>
          <p:cNvSpPr txBox="1"/>
          <p:nvPr/>
        </p:nvSpPr>
        <p:spPr>
          <a:xfrm>
            <a:off x="6447264" y="1459860"/>
            <a:ext cx="132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FFFF"/>
                </a:solidFill>
              </a:rPr>
              <a:t>NT #80323</a:t>
            </a:r>
          </a:p>
          <a:p>
            <a:r>
              <a:rPr lang="en-GB" dirty="0"/>
              <a:t>PT #80326</a:t>
            </a:r>
          </a:p>
        </p:txBody>
      </p:sp>
    </p:spTree>
    <p:extLst>
      <p:ext uri="{BB962C8B-B14F-4D97-AF65-F5344CB8AC3E}">
        <p14:creationId xmlns:p14="http://schemas.microsoft.com/office/powerpoint/2010/main" val="269925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598101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NBH power losses are also similar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A59D5E4-517E-FF41-92C5-D7BEDACB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2" y="2276538"/>
            <a:ext cx="2956979" cy="2115454"/>
          </a:xfrm>
          <a:prstGeom prst="rect">
            <a:avLst/>
          </a:prstGeom>
        </p:spPr>
      </p:pic>
      <p:pic>
        <p:nvPicPr>
          <p:cNvPr id="8" name="Imagen 7" descr="Gráfico&#10;&#10;Descripción generada automáticamente">
            <a:extLst>
              <a:ext uri="{FF2B5EF4-FFF2-40B4-BE49-F238E27FC236}">
                <a16:creationId xmlns:a16="http://schemas.microsoft.com/office/drawing/2014/main" id="{53FE7D6D-B7DD-4D4D-A11D-8F27767CF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71" y="2276538"/>
            <a:ext cx="3197252" cy="2115454"/>
          </a:xfrm>
          <a:prstGeom prst="rect">
            <a:avLst/>
          </a:prstGeom>
        </p:spPr>
      </p:pic>
      <p:pic>
        <p:nvPicPr>
          <p:cNvPr id="13" name="Imagen 1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4C6C9BB3-199F-1E45-B77C-7B562AF69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16" y="2265175"/>
            <a:ext cx="2743384" cy="211545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6A7460-7F2E-3140-8F90-3F60C4476CA1}"/>
              </a:ext>
            </a:extLst>
          </p:cNvPr>
          <p:cNvSpPr txBox="1"/>
          <p:nvPr/>
        </p:nvSpPr>
        <p:spPr>
          <a:xfrm>
            <a:off x="343514" y="207672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Charge Exchange (CX)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840EE4B-67C9-2048-B9BC-120647B9F4E0}"/>
              </a:ext>
            </a:extLst>
          </p:cNvPr>
          <p:cNvSpPr txBox="1"/>
          <p:nvPr/>
        </p:nvSpPr>
        <p:spPr>
          <a:xfrm>
            <a:off x="3460391" y="208050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Shine-through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B4E2CE4-7DF6-2442-A2D1-E13EF1B9EEE1}"/>
              </a:ext>
            </a:extLst>
          </p:cNvPr>
          <p:cNvSpPr txBox="1"/>
          <p:nvPr/>
        </p:nvSpPr>
        <p:spPr>
          <a:xfrm>
            <a:off x="6782512" y="208050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Orbit loss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EEA864-7D55-1242-8A7A-3A31FCA97ED6}"/>
              </a:ext>
            </a:extLst>
          </p:cNvPr>
          <p:cNvSpPr txBox="1"/>
          <p:nvPr/>
        </p:nvSpPr>
        <p:spPr>
          <a:xfrm>
            <a:off x="7623519" y="144085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NT #80323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E1829F3-76FE-064B-899B-2F2C668A8245}"/>
              </a:ext>
            </a:extLst>
          </p:cNvPr>
          <p:cNvSpPr txBox="1"/>
          <p:nvPr/>
        </p:nvSpPr>
        <p:spPr>
          <a:xfrm>
            <a:off x="7623519" y="179515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PT #80326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0E136E2-A448-E342-BC1D-EB762F68A9FD}"/>
              </a:ext>
            </a:extLst>
          </p:cNvPr>
          <p:cNvSpPr txBox="1"/>
          <p:nvPr/>
        </p:nvSpPr>
        <p:spPr>
          <a:xfrm>
            <a:off x="369959" y="1025359"/>
            <a:ext cx="370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CX losses are slightly larger in PT, linked to a larger gas injection and, thus, larger neutral density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A2B278B-93C8-C642-A68E-CA8A5F513B9B}"/>
              </a:ext>
            </a:extLst>
          </p:cNvPr>
          <p:cNvSpPr txBox="1"/>
          <p:nvPr/>
        </p:nvSpPr>
        <p:spPr>
          <a:xfrm>
            <a:off x="4067824" y="1021321"/>
            <a:ext cx="370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Shine-though and orbit loss are very alike </a:t>
            </a:r>
          </a:p>
        </p:txBody>
      </p:sp>
    </p:spTree>
    <p:extLst>
      <p:ext uri="{BB962C8B-B14F-4D97-AF65-F5344CB8AC3E}">
        <p14:creationId xmlns:p14="http://schemas.microsoft.com/office/powerpoint/2010/main" val="4199212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5DB40847-C751-404B-B801-4E1C1C610EAD}"/>
              </a:ext>
            </a:extLst>
          </p:cNvPr>
          <p:cNvSpPr/>
          <p:nvPr/>
        </p:nvSpPr>
        <p:spPr>
          <a:xfrm rot="16200000">
            <a:off x="2996563" y="3916847"/>
            <a:ext cx="1362565" cy="363373"/>
          </a:xfrm>
          <a:prstGeom prst="rect">
            <a:avLst/>
          </a:prstGeom>
          <a:solidFill>
            <a:schemeClr val="bg2">
              <a:alpha val="64927"/>
            </a:schemeClr>
          </a:solidFill>
          <a:ln w="254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Imagen 11" descr="Interfaz de usuario gráfica, Gráfico&#10;&#10;Descripción generada automáticamente">
            <a:extLst>
              <a:ext uri="{FF2B5EF4-FFF2-40B4-BE49-F238E27FC236}">
                <a16:creationId xmlns:a16="http://schemas.microsoft.com/office/drawing/2014/main" id="{8D36088A-6BE2-D84D-BEB1-CBD87436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62" y="3122711"/>
            <a:ext cx="2306675" cy="1885833"/>
          </a:xfrm>
          <a:prstGeom prst="rect">
            <a:avLst/>
          </a:prstGeom>
        </p:spPr>
      </p:pic>
      <p:pic>
        <p:nvPicPr>
          <p:cNvPr id="21" name="Imagen 20" descr="Gráfico&#10;&#10;Descripción generada automáticamente">
            <a:extLst>
              <a:ext uri="{FF2B5EF4-FFF2-40B4-BE49-F238E27FC236}">
                <a16:creationId xmlns:a16="http://schemas.microsoft.com/office/drawing/2014/main" id="{232D1D54-8AA9-1348-BAD9-C74AA15C7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13" y="522367"/>
            <a:ext cx="4157204" cy="26352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E388CD76-0B98-3243-9581-44703E4C0BD3}"/>
              </a:ext>
            </a:extLst>
          </p:cNvPr>
          <p:cNvSpPr/>
          <p:nvPr/>
        </p:nvSpPr>
        <p:spPr>
          <a:xfrm rot="16200000">
            <a:off x="4089583" y="1567359"/>
            <a:ext cx="1172095" cy="363373"/>
          </a:xfrm>
          <a:prstGeom prst="rect">
            <a:avLst/>
          </a:prstGeom>
          <a:solidFill>
            <a:schemeClr val="bg2">
              <a:alpha val="64927"/>
            </a:schemeClr>
          </a:solidFill>
          <a:ln w="254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56374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TRANSP neutrons closely reproduce the experimental traces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CA7F864C-87E6-1543-9869-AF8493D43B7D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8DBED36-8242-8647-8681-CCBB29BCA055}"/>
              </a:ext>
            </a:extLst>
          </p:cNvPr>
          <p:cNvSpPr txBox="1"/>
          <p:nvPr/>
        </p:nvSpPr>
        <p:spPr>
          <a:xfrm>
            <a:off x="779390" y="1419791"/>
            <a:ext cx="2782349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TRANSP reproduces the experimental change in the neutron rate and the orbit losses (FILD region)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baseline="-25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baseline="-25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This further validates the TRANSP simulations for these cases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pic>
        <p:nvPicPr>
          <p:cNvPr id="10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654C165-46E1-1D47-9DF5-3D157DFF8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11" y="3122711"/>
            <a:ext cx="2306675" cy="188583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173D603-3F59-794C-9D11-D6AF002A8B18}"/>
              </a:ext>
            </a:extLst>
          </p:cNvPr>
          <p:cNvSpPr txBox="1"/>
          <p:nvPr/>
        </p:nvSpPr>
        <p:spPr>
          <a:xfrm>
            <a:off x="4487181" y="391185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NT #80323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01D6978-F2BB-F44E-AE46-97A4E134E3BF}"/>
              </a:ext>
            </a:extLst>
          </p:cNvPr>
          <p:cNvSpPr txBox="1"/>
          <p:nvPr/>
        </p:nvSpPr>
        <p:spPr>
          <a:xfrm>
            <a:off x="7318058" y="391185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PT #80326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5436C78-C513-8C4D-A02A-120CF28D8DAE}"/>
              </a:ext>
            </a:extLst>
          </p:cNvPr>
          <p:cNvSpPr txBox="1"/>
          <p:nvPr/>
        </p:nvSpPr>
        <p:spPr>
          <a:xfrm>
            <a:off x="5630569" y="771774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NT #80323, </a:t>
            </a:r>
            <a:r>
              <a:rPr lang="en-GB" sz="2000" b="1" dirty="0">
                <a:solidFill>
                  <a:srgbClr val="FF0000"/>
                </a:solidFill>
              </a:rPr>
              <a:t>-.-.-.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4D21450-3D7F-F740-B447-E1B5E322CEB2}"/>
              </a:ext>
            </a:extLst>
          </p:cNvPr>
          <p:cNvSpPr txBox="1"/>
          <p:nvPr/>
        </p:nvSpPr>
        <p:spPr>
          <a:xfrm>
            <a:off x="5630569" y="1050459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FFFF"/>
                </a:solidFill>
              </a:rPr>
              <a:t>PT #80326, </a:t>
            </a:r>
            <a:r>
              <a:rPr lang="en-GB" sz="2000" b="1" dirty="0">
                <a:solidFill>
                  <a:srgbClr val="00C300"/>
                </a:solidFill>
              </a:rPr>
              <a:t>-.-.-.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19197D-8F20-2247-B6F0-A5958195C449}"/>
              </a:ext>
            </a:extLst>
          </p:cNvPr>
          <p:cNvSpPr txBox="1"/>
          <p:nvPr/>
        </p:nvSpPr>
        <p:spPr>
          <a:xfrm rot="16200000">
            <a:off x="2914325" y="391838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Orbit Losses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E2F06D1-1637-334C-8670-BB68E4F46633}"/>
              </a:ext>
            </a:extLst>
          </p:cNvPr>
          <p:cNvSpPr txBox="1"/>
          <p:nvPr/>
        </p:nvSpPr>
        <p:spPr>
          <a:xfrm rot="16200000">
            <a:off x="4110429" y="156438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Neutrons</a:t>
            </a:r>
          </a:p>
        </p:txBody>
      </p:sp>
    </p:spTree>
    <p:extLst>
      <p:ext uri="{BB962C8B-B14F-4D97-AF65-F5344CB8AC3E}">
        <p14:creationId xmlns:p14="http://schemas.microsoft.com/office/powerpoint/2010/main" val="227495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4018788" cy="1072753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To better understand the FILD signal, ASCOT5 orbit following is used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ECFF05-694F-DE4C-807B-EAFB2DFE9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38" y="3209673"/>
            <a:ext cx="2091562" cy="19338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2EA2A2-A5A5-DD49-B78D-090620890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59" y="-28346"/>
            <a:ext cx="3048120" cy="342234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A2931D3-A8D1-504D-87AC-DDEE3004A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20" y="3209673"/>
            <a:ext cx="2471814" cy="21010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8E8CDF8-9639-274F-8170-402689655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25" y="58188"/>
            <a:ext cx="2405945" cy="326951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BEEFD3E-E481-0944-BD09-352D4F2BA359}"/>
              </a:ext>
            </a:extLst>
          </p:cNvPr>
          <p:cNvSpPr txBox="1"/>
          <p:nvPr/>
        </p:nvSpPr>
        <p:spPr>
          <a:xfrm>
            <a:off x="642409" y="1682826"/>
            <a:ext cx="2721685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Passing FI losses orbits in NT and PT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Larger time outside of confined plasms in NT</a:t>
            </a:r>
          </a:p>
          <a:p>
            <a:pPr>
              <a:buClr>
                <a:schemeClr val="accent1"/>
              </a:buClr>
            </a:pPr>
            <a:endParaRPr lang="en-GB" sz="1600" baseline="-25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sp>
        <p:nvSpPr>
          <p:cNvPr id="25" name="Marcador de fecha 3">
            <a:extLst>
              <a:ext uri="{FF2B5EF4-FFF2-40B4-BE49-F238E27FC236}">
                <a16:creationId xmlns:a16="http://schemas.microsoft.com/office/drawing/2014/main" id="{D87040BB-F1D7-7147-A0E2-E02E7DB97C87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AF50C6D-7E3E-304A-A0C8-E8C8088543D4}"/>
              </a:ext>
            </a:extLst>
          </p:cNvPr>
          <p:cNvSpPr txBox="1"/>
          <p:nvPr/>
        </p:nvSpPr>
        <p:spPr>
          <a:xfrm>
            <a:off x="4858107" y="58188"/>
            <a:ext cx="704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NT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A2EC3D-8606-9544-A36C-BB0C734759A2}"/>
              </a:ext>
            </a:extLst>
          </p:cNvPr>
          <p:cNvSpPr txBox="1"/>
          <p:nvPr/>
        </p:nvSpPr>
        <p:spPr>
          <a:xfrm>
            <a:off x="7210015" y="58188"/>
            <a:ext cx="704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PT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0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Outline: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1262792" y="2367392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TCV – Internal Campaign,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63C473-A498-AA4F-BCE1-AEE69F5240E1}"/>
              </a:ext>
            </a:extLst>
          </p:cNvPr>
          <p:cNvSpPr txBox="1"/>
          <p:nvPr/>
        </p:nvSpPr>
        <p:spPr>
          <a:xfrm>
            <a:off x="1220481" y="1334851"/>
            <a:ext cx="4923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/>
              <a:t>Introduction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2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/>
              <a:t>Experimental scenarios on TCV: close match in experimental conditions</a:t>
            </a:r>
          </a:p>
          <a:p>
            <a:pPr>
              <a:buClr>
                <a:schemeClr val="accent1"/>
              </a:buClr>
            </a:pPr>
            <a:endParaRPr lang="en-GB" sz="2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/>
              <a:t>Numerical studies in TRANSP and ASCOT5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2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/>
              <a:t>Conclusions and future outlook </a:t>
            </a:r>
          </a:p>
        </p:txBody>
      </p:sp>
    </p:spTree>
    <p:extLst>
      <p:ext uri="{BB962C8B-B14F-4D97-AF65-F5344CB8AC3E}">
        <p14:creationId xmlns:p14="http://schemas.microsoft.com/office/powerpoint/2010/main" val="160533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365720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ASCOT5 predicts larger FI losses on the FILD in NT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BEEFD3E-E481-0944-BD09-352D4F2BA359}"/>
              </a:ext>
            </a:extLst>
          </p:cNvPr>
          <p:cNvSpPr txBox="1"/>
          <p:nvPr/>
        </p:nvSpPr>
        <p:spPr>
          <a:xfrm>
            <a:off x="642409" y="1480994"/>
            <a:ext cx="2721685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Similar passing FI losses orbits in NT and PT</a:t>
            </a:r>
          </a:p>
          <a:p>
            <a:pPr>
              <a:buClr>
                <a:schemeClr val="accent1"/>
              </a:buClr>
            </a:pPr>
            <a:endParaRPr lang="en-GB" sz="1600" baseline="-25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ASCOT5 matches the experimental ratio of FI losses on the FILD: larger in NT than PT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The total losses are, however, slightly larger in PT (as in TRANSP)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pic>
        <p:nvPicPr>
          <p:cNvPr id="3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4E3876A5-50C5-E749-889D-D11F2BE07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81" y="2032120"/>
            <a:ext cx="2750563" cy="2284496"/>
          </a:xfrm>
          <a:prstGeom prst="rect">
            <a:avLst/>
          </a:prstGeom>
        </p:spPr>
      </p:pic>
      <p:pic>
        <p:nvPicPr>
          <p:cNvPr id="12" name="Imagen 1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B841DB1-C043-A447-8A26-00717B5CD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37" y="2032120"/>
            <a:ext cx="2750563" cy="236380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216BF09B-232D-E746-9D3C-D56CCC8FC9C3}"/>
              </a:ext>
            </a:extLst>
          </p:cNvPr>
          <p:cNvSpPr/>
          <p:nvPr/>
        </p:nvSpPr>
        <p:spPr>
          <a:xfrm>
            <a:off x="4247209" y="1662788"/>
            <a:ext cx="1362565" cy="363373"/>
          </a:xfrm>
          <a:prstGeom prst="rect">
            <a:avLst/>
          </a:prstGeom>
          <a:solidFill>
            <a:schemeClr val="bg2">
              <a:alpha val="64927"/>
            </a:schemeClr>
          </a:solidFill>
          <a:ln w="254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D501A8-EC44-6B45-8DEC-1B7C5F5B5F07}"/>
              </a:ext>
            </a:extLst>
          </p:cNvPr>
          <p:cNvSpPr txBox="1"/>
          <p:nvPr/>
        </p:nvSpPr>
        <p:spPr>
          <a:xfrm>
            <a:off x="4369664" y="16627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ASCOT5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BDB7919-244E-D345-BBA8-0D560A2DADC9}"/>
              </a:ext>
            </a:extLst>
          </p:cNvPr>
          <p:cNvSpPr/>
          <p:nvPr/>
        </p:nvSpPr>
        <p:spPr>
          <a:xfrm>
            <a:off x="7166292" y="1663031"/>
            <a:ext cx="1362565" cy="363373"/>
          </a:xfrm>
          <a:prstGeom prst="rect">
            <a:avLst/>
          </a:prstGeom>
          <a:solidFill>
            <a:schemeClr val="bg2">
              <a:alpha val="64927"/>
            </a:schemeClr>
          </a:solidFill>
          <a:ln w="254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67C2D62-A207-9C4F-BAED-CB03ACD34469}"/>
              </a:ext>
            </a:extLst>
          </p:cNvPr>
          <p:cNvSpPr txBox="1"/>
          <p:nvPr/>
        </p:nvSpPr>
        <p:spPr>
          <a:xfrm>
            <a:off x="7505172" y="16515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FILD</a:t>
            </a:r>
          </a:p>
        </p:txBody>
      </p:sp>
      <p:sp>
        <p:nvSpPr>
          <p:cNvPr id="22" name="Marcador de fecha 3">
            <a:extLst>
              <a:ext uri="{FF2B5EF4-FFF2-40B4-BE49-F238E27FC236}">
                <a16:creationId xmlns:a16="http://schemas.microsoft.com/office/drawing/2014/main" id="{A934BB0E-993C-FA4E-8618-41317A44F00E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</p:spTree>
    <p:extLst>
      <p:ext uri="{BB962C8B-B14F-4D97-AF65-F5344CB8AC3E}">
        <p14:creationId xmlns:p14="http://schemas.microsoft.com/office/powerpoint/2010/main" val="2550507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7726363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The strike points are much more spread in the LFS in NT; larger plasma’s cross section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sp>
        <p:nvSpPr>
          <p:cNvPr id="25" name="Marcador de fecha 3">
            <a:extLst>
              <a:ext uri="{FF2B5EF4-FFF2-40B4-BE49-F238E27FC236}">
                <a16:creationId xmlns:a16="http://schemas.microsoft.com/office/drawing/2014/main" id="{D87040BB-F1D7-7147-A0E2-E02E7DB97C87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068C1001-F838-0643-8A26-184D9C080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2" y="1378781"/>
            <a:ext cx="1602045" cy="3341052"/>
          </a:xfrm>
          <a:prstGeom prst="rect">
            <a:avLst/>
          </a:prstGeom>
        </p:spPr>
      </p:pic>
      <p:pic>
        <p:nvPicPr>
          <p:cNvPr id="10" name="Imagen 9" descr="Gráfico&#10;&#10;Descripción generada automáticamente">
            <a:extLst>
              <a:ext uri="{FF2B5EF4-FFF2-40B4-BE49-F238E27FC236}">
                <a16:creationId xmlns:a16="http://schemas.microsoft.com/office/drawing/2014/main" id="{9A90A4F2-CA4E-C245-8B28-E9226E504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15" y="2639122"/>
            <a:ext cx="1427457" cy="2455353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7609E72-01D1-B94C-8CB9-7740036900A5}"/>
              </a:ext>
            </a:extLst>
          </p:cNvPr>
          <p:cNvCxnSpPr>
            <a:cxnSpLocks/>
          </p:cNvCxnSpPr>
          <p:nvPr/>
        </p:nvCxnSpPr>
        <p:spPr>
          <a:xfrm flipH="1">
            <a:off x="2267416" y="2639122"/>
            <a:ext cx="1869687" cy="2081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D5ECDDB-3CA3-CB48-85A5-45533DD5332A}"/>
              </a:ext>
            </a:extLst>
          </p:cNvPr>
          <p:cNvCxnSpPr>
            <a:cxnSpLocks/>
          </p:cNvCxnSpPr>
          <p:nvPr/>
        </p:nvCxnSpPr>
        <p:spPr>
          <a:xfrm flipH="1" flipV="1">
            <a:off x="2152187" y="3902075"/>
            <a:ext cx="1928926" cy="1043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 descr="Gráfico&#10;&#10;Descripción generada automáticamente">
            <a:extLst>
              <a:ext uri="{FF2B5EF4-FFF2-40B4-BE49-F238E27FC236}">
                <a16:creationId xmlns:a16="http://schemas.microsoft.com/office/drawing/2014/main" id="{9BF078C9-91E0-5047-915C-A81BCDFBD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75" y="1378781"/>
            <a:ext cx="1548575" cy="3341052"/>
          </a:xfrm>
          <a:prstGeom prst="rect">
            <a:avLst/>
          </a:prstGeom>
        </p:spPr>
      </p:pic>
      <p:pic>
        <p:nvPicPr>
          <p:cNvPr id="24" name="Imagen 23" descr="Gráfico, Histograma&#10;&#10;Descripción generada automáticamente">
            <a:extLst>
              <a:ext uri="{FF2B5EF4-FFF2-40B4-BE49-F238E27FC236}">
                <a16:creationId xmlns:a16="http://schemas.microsoft.com/office/drawing/2014/main" id="{88656850-61CC-7743-9433-F3703E511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87" y="2571750"/>
            <a:ext cx="1429575" cy="2455352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BE12614-6A06-2B45-82CA-9655AF071212}"/>
              </a:ext>
            </a:extLst>
          </p:cNvPr>
          <p:cNvCxnSpPr>
            <a:cxnSpLocks/>
          </p:cNvCxnSpPr>
          <p:nvPr/>
        </p:nvCxnSpPr>
        <p:spPr>
          <a:xfrm flipH="1">
            <a:off x="5826916" y="2571750"/>
            <a:ext cx="1869687" cy="2081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EF56ACA9-EEB1-C24B-AD0F-0653ED635A7A}"/>
              </a:ext>
            </a:extLst>
          </p:cNvPr>
          <p:cNvCxnSpPr>
            <a:cxnSpLocks/>
          </p:cNvCxnSpPr>
          <p:nvPr/>
        </p:nvCxnSpPr>
        <p:spPr>
          <a:xfrm flipH="1" flipV="1">
            <a:off x="5711687" y="3834703"/>
            <a:ext cx="1928926" cy="1043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978307-3942-C74B-9271-39926482BE1B}"/>
              </a:ext>
            </a:extLst>
          </p:cNvPr>
          <p:cNvSpPr txBox="1"/>
          <p:nvPr/>
        </p:nvSpPr>
        <p:spPr>
          <a:xfrm>
            <a:off x="2429457" y="174239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NT #80323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D1373D1-E63F-9448-AC80-2B3328F62919}"/>
              </a:ext>
            </a:extLst>
          </p:cNvPr>
          <p:cNvSpPr txBox="1"/>
          <p:nvPr/>
        </p:nvSpPr>
        <p:spPr>
          <a:xfrm>
            <a:off x="6692904" y="174239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PT #80326</a:t>
            </a:r>
          </a:p>
        </p:txBody>
      </p:sp>
    </p:spTree>
    <p:extLst>
      <p:ext uri="{BB962C8B-B14F-4D97-AF65-F5344CB8AC3E}">
        <p14:creationId xmlns:p14="http://schemas.microsoft.com/office/powerpoint/2010/main" val="268711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56374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ASCOT5 modelling also predicts</a:t>
            </a:r>
            <a:br>
              <a:rPr lang="en-GB" dirty="0"/>
            </a:br>
            <a:r>
              <a:rPr lang="en-GB" dirty="0"/>
              <a:t>similar FIL’s velocity space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CE5812-89E9-1448-AFEF-8C0E06C0A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6904" y="2743297"/>
            <a:ext cx="2561945" cy="24357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DA6BBE-AAD1-5244-9C1B-E2D477A0B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40" y="-72451"/>
            <a:ext cx="2435703" cy="285016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A92A852-2122-BA48-AB38-6ED8CC917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28" y="2680175"/>
            <a:ext cx="2222460" cy="224871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A024DE7-CED2-D14F-B522-21F275A88EA9}"/>
              </a:ext>
            </a:extLst>
          </p:cNvPr>
          <p:cNvSpPr txBox="1"/>
          <p:nvPr/>
        </p:nvSpPr>
        <p:spPr>
          <a:xfrm>
            <a:off x="6840183" y="159673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PT #80326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C5269DE-805E-0F4E-AC01-5BB5F1E28AFD}"/>
              </a:ext>
            </a:extLst>
          </p:cNvPr>
          <p:cNvSpPr txBox="1"/>
          <p:nvPr/>
        </p:nvSpPr>
        <p:spPr>
          <a:xfrm>
            <a:off x="4050777" y="2387084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PT #80326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C3CE58-FECD-ED45-AF9A-73419BFCCF80}"/>
              </a:ext>
            </a:extLst>
          </p:cNvPr>
          <p:cNvSpPr txBox="1"/>
          <p:nvPr/>
        </p:nvSpPr>
        <p:spPr>
          <a:xfrm>
            <a:off x="645812" y="1407268"/>
            <a:ext cx="2721685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The main NBH energies are identified (25, 12, 6 keV)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The pitch corresponds to passing FIs from booth the HFS and LFS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The spread in energy and pitch is ascribed to collisional scattering  </a:t>
            </a:r>
          </a:p>
          <a:p>
            <a:pPr>
              <a:buClr>
                <a:schemeClr val="accent1"/>
              </a:buClr>
            </a:pPr>
            <a:endParaRPr lang="en-GB" sz="1600" baseline="-25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D52E483D-7285-6945-9DE8-C2BB7AAA1F1E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</p:spTree>
    <p:extLst>
      <p:ext uri="{BB962C8B-B14F-4D97-AF65-F5344CB8AC3E}">
        <p14:creationId xmlns:p14="http://schemas.microsoft.com/office/powerpoint/2010/main" val="1982585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 luz del sol&#10;&#10;Descripción generada automáticamente con confianza baja">
            <a:extLst>
              <a:ext uri="{FF2B5EF4-FFF2-40B4-BE49-F238E27FC236}">
                <a16:creationId xmlns:a16="http://schemas.microsoft.com/office/drawing/2014/main" id="{5B11E55F-64BB-1D4D-B7F9-1B0DC2019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70" y="2622702"/>
            <a:ext cx="3093579" cy="26768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56374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ASCOT5 modelling also predicts</a:t>
            </a:r>
            <a:br>
              <a:rPr lang="en-GB" dirty="0"/>
            </a:br>
            <a:r>
              <a:rPr lang="en-GB" dirty="0"/>
              <a:t>similar FIL’s velocity space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C5269DE-805E-0F4E-AC01-5BB5F1E28AFD}"/>
              </a:ext>
            </a:extLst>
          </p:cNvPr>
          <p:cNvSpPr txBox="1"/>
          <p:nvPr/>
        </p:nvSpPr>
        <p:spPr>
          <a:xfrm>
            <a:off x="4050777" y="2387084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NT #80323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C3CE58-FECD-ED45-AF9A-73419BFCCF80}"/>
              </a:ext>
            </a:extLst>
          </p:cNvPr>
          <p:cNvSpPr txBox="1"/>
          <p:nvPr/>
        </p:nvSpPr>
        <p:spPr>
          <a:xfrm>
            <a:off x="645812" y="1407268"/>
            <a:ext cx="27216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Larger population with high pitch (&gt;0.8) and with the main energy of the NBH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This indicates that the larger amount of FILs on the FILD correspond to prompt losses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D52E483D-7285-6945-9DE8-C2BB7AAA1F1E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767967-6201-6540-AFE7-1332E9A83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12" y="251403"/>
            <a:ext cx="2452510" cy="25717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1329C4A-3EB5-1A44-95D4-AFBB7B4B8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6810" y="2735202"/>
            <a:ext cx="2567340" cy="233374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692843A-5FBD-1540-B998-7FDAD75E90F2}"/>
              </a:ext>
            </a:extLst>
          </p:cNvPr>
          <p:cNvSpPr txBox="1"/>
          <p:nvPr/>
        </p:nvSpPr>
        <p:spPr>
          <a:xfrm>
            <a:off x="6752307" y="482742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NT #80323</a:t>
            </a:r>
          </a:p>
        </p:txBody>
      </p:sp>
    </p:spTree>
    <p:extLst>
      <p:ext uri="{BB962C8B-B14F-4D97-AF65-F5344CB8AC3E}">
        <p14:creationId xmlns:p14="http://schemas.microsoft.com/office/powerpoint/2010/main" val="1171452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56374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Larger amount of prompt losses in the FILD NT vs PT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C3CE58-FECD-ED45-AF9A-73419BFCCF80}"/>
              </a:ext>
            </a:extLst>
          </p:cNvPr>
          <p:cNvSpPr txBox="1"/>
          <p:nvPr/>
        </p:nvSpPr>
        <p:spPr>
          <a:xfrm>
            <a:off x="1169870" y="1674372"/>
            <a:ext cx="27216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The simulation time of the markers hitting the FILD validates the hypothesis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The main discrepancy is at short simulation time, corresponding to the prompt losses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D52E483D-7285-6945-9DE8-C2BB7AAA1F1E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7E6A19-8B1E-E14A-95FB-C22E50748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07" y="1016243"/>
            <a:ext cx="3863251" cy="39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4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Outline: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1262792" y="2367392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TCV – Internal Campaign,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63C473-A498-AA4F-BCE1-AEE69F5240E1}"/>
              </a:ext>
            </a:extLst>
          </p:cNvPr>
          <p:cNvSpPr txBox="1"/>
          <p:nvPr/>
        </p:nvSpPr>
        <p:spPr>
          <a:xfrm>
            <a:off x="1220481" y="1334851"/>
            <a:ext cx="4923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Introduction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20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Experimental scenarios on TCV: close match in experimental conditions</a:t>
            </a:r>
          </a:p>
          <a:p>
            <a:pPr>
              <a:buClr>
                <a:schemeClr val="accent1"/>
              </a:buClr>
            </a:pPr>
            <a:endParaRPr lang="en-GB" sz="20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Numerical studies in TRANSP and ASCOT5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20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/>
              <a:t>Conclusions and future outlook </a:t>
            </a:r>
          </a:p>
        </p:txBody>
      </p:sp>
    </p:spTree>
    <p:extLst>
      <p:ext uri="{BB962C8B-B14F-4D97-AF65-F5344CB8AC3E}">
        <p14:creationId xmlns:p14="http://schemas.microsoft.com/office/powerpoint/2010/main" val="1500575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598101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Conclusions: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880A59-8D53-6A49-A31E-CBC85747C969}"/>
              </a:ext>
            </a:extLst>
          </p:cNvPr>
          <p:cNvSpPr txBox="1"/>
          <p:nvPr/>
        </p:nvSpPr>
        <p:spPr>
          <a:xfrm>
            <a:off x="119211" y="619185"/>
            <a:ext cx="5558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Experiments of NT L-mode plasmas on TCV show that there is no clear detriment nor improvement of the FI confinement in NT vs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Simulations performed in TRANSP exhibit a good agreement with the experiment: this indicates that the FI transport is neoclassical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TRANSP shows, thus, that there is not a detriment nor improvement of the FI </a:t>
            </a:r>
            <a:r>
              <a:rPr lang="en-GB" dirty="0" err="1"/>
              <a:t>confinemen</a:t>
            </a:r>
            <a:r>
              <a:rPr lang="en-GB" dirty="0"/>
              <a:t> in NT vs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Finally, ASCOT5 allows to understand the discrepancy in the FILD signal as a geometrical consequence rather than a poorer FI confinement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Imagen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7EF61304-A5A9-6440-B1CB-CA80768DD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70" y="358815"/>
            <a:ext cx="2879168" cy="1951413"/>
          </a:xfrm>
          <a:prstGeom prst="rect">
            <a:avLst/>
          </a:prstGeom>
        </p:spPr>
      </p:pic>
      <p:pic>
        <p:nvPicPr>
          <p:cNvPr id="8" name="Imagen 7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B6062FD8-1491-F844-B35E-29316AF60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51" y="2833627"/>
            <a:ext cx="2750563" cy="228449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34367CE-1C42-A54B-9670-0D37F803AB68}"/>
              </a:ext>
            </a:extLst>
          </p:cNvPr>
          <p:cNvSpPr/>
          <p:nvPr/>
        </p:nvSpPr>
        <p:spPr>
          <a:xfrm>
            <a:off x="6653980" y="2489672"/>
            <a:ext cx="1362565" cy="363373"/>
          </a:xfrm>
          <a:prstGeom prst="rect">
            <a:avLst/>
          </a:prstGeom>
          <a:solidFill>
            <a:schemeClr val="bg2">
              <a:alpha val="64927"/>
            </a:schemeClr>
          </a:solidFill>
          <a:ln w="254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81D381-D4E3-AB41-9260-0D9226153E5B}"/>
              </a:ext>
            </a:extLst>
          </p:cNvPr>
          <p:cNvSpPr txBox="1"/>
          <p:nvPr/>
        </p:nvSpPr>
        <p:spPr>
          <a:xfrm>
            <a:off x="6776435" y="24896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ASCOT5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18459A-C48F-F849-AB92-515B5A42E74E}"/>
              </a:ext>
            </a:extLst>
          </p:cNvPr>
          <p:cNvSpPr/>
          <p:nvPr/>
        </p:nvSpPr>
        <p:spPr>
          <a:xfrm>
            <a:off x="6563380" y="42907"/>
            <a:ext cx="1362565" cy="363373"/>
          </a:xfrm>
          <a:prstGeom prst="rect">
            <a:avLst/>
          </a:prstGeom>
          <a:solidFill>
            <a:schemeClr val="bg2">
              <a:alpha val="64927"/>
            </a:schemeClr>
          </a:solidFill>
          <a:ln w="254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D20C1E-787D-794B-A8D6-EEE8CE9DA038}"/>
              </a:ext>
            </a:extLst>
          </p:cNvPr>
          <p:cNvSpPr txBox="1"/>
          <p:nvPr/>
        </p:nvSpPr>
        <p:spPr>
          <a:xfrm>
            <a:off x="6685835" y="4290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TRANSP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04FF10-5054-4A48-9BD9-6B9ECE4C456B}"/>
              </a:ext>
            </a:extLst>
          </p:cNvPr>
          <p:cNvSpPr txBox="1"/>
          <p:nvPr/>
        </p:nvSpPr>
        <p:spPr>
          <a:xfrm>
            <a:off x="6935370" y="489327"/>
            <a:ext cx="1465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/>
              <a:t>Avg</a:t>
            </a:r>
            <a:r>
              <a:rPr lang="en-GB" sz="1100" dirty="0"/>
              <a:t>: 0.495 s – 0.8 s </a:t>
            </a:r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9DE50739-2910-6B4B-9965-4F7F5FB5B471}"/>
              </a:ext>
            </a:extLst>
          </p:cNvPr>
          <p:cNvSpPr txBox="1">
            <a:spLocks/>
          </p:cNvSpPr>
          <p:nvPr/>
        </p:nvSpPr>
        <p:spPr>
          <a:xfrm rot="16200000">
            <a:off x="-1262792" y="2367392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TCV – Internal Campaign, 2023</a:t>
            </a:r>
          </a:p>
        </p:txBody>
      </p:sp>
    </p:spTree>
    <p:extLst>
      <p:ext uri="{BB962C8B-B14F-4D97-AF65-F5344CB8AC3E}">
        <p14:creationId xmlns:p14="http://schemas.microsoft.com/office/powerpoint/2010/main" val="79759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77" y="2132832"/>
            <a:ext cx="6856374" cy="1072753"/>
          </a:xfrm>
        </p:spPr>
        <p:txBody>
          <a:bodyPr anchor="t">
            <a:normAutofit/>
          </a:bodyPr>
          <a:lstStyle/>
          <a:p>
            <a:pPr algn="ctr"/>
            <a:r>
              <a:rPr lang="en-GB" dirty="0"/>
              <a:t>BACK - UP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</p:spTree>
    <p:extLst>
      <p:ext uri="{BB962C8B-B14F-4D97-AF65-F5344CB8AC3E}">
        <p14:creationId xmlns:p14="http://schemas.microsoft.com/office/powerpoint/2010/main" val="1599245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56374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Quiescent NT vs PT: good match with DML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215C85-276F-7649-A46E-3861245EE953}"/>
              </a:ext>
            </a:extLst>
          </p:cNvPr>
          <p:cNvSpPr txBox="1"/>
          <p:nvPr/>
        </p:nvSpPr>
        <p:spPr>
          <a:xfrm>
            <a:off x="78897" y="657003"/>
            <a:ext cx="823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non-tweaked has as input the ion conf. time-scaled from the </a:t>
            </a:r>
            <a:r>
              <a:rPr lang="en-GB" dirty="0" err="1"/>
              <a:t>baratron</a:t>
            </a:r>
            <a:r>
              <a:rPr lang="en-GB" dirty="0"/>
              <a:t> in the divertor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tweaked one has been scaled with the mean value of the midplane and divertor baratrons. On top of that, It has been manually adjusted to match the DML. </a:t>
            </a:r>
          </a:p>
        </p:txBody>
      </p: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4A2D7C90-E31D-9443-B174-A2299936E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31" y="1901996"/>
            <a:ext cx="5414943" cy="324150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386BE29-E0E4-7141-ACDA-8CBA009FF0CD}"/>
              </a:ext>
            </a:extLst>
          </p:cNvPr>
          <p:cNvSpPr txBox="1"/>
          <p:nvPr/>
        </p:nvSpPr>
        <p:spPr>
          <a:xfrm>
            <a:off x="3589248" y="187185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#80326</a:t>
            </a:r>
          </a:p>
        </p:txBody>
      </p:sp>
    </p:spTree>
    <p:extLst>
      <p:ext uri="{BB962C8B-B14F-4D97-AF65-F5344CB8AC3E}">
        <p14:creationId xmlns:p14="http://schemas.microsoft.com/office/powerpoint/2010/main" val="2300593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BCE7B1-D0D5-8148-9D1B-1C3EBD3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488491" cy="1072753"/>
          </a:xfrm>
        </p:spPr>
        <p:txBody>
          <a:bodyPr anchor="t">
            <a:normAutofit/>
          </a:bodyPr>
          <a:lstStyle/>
          <a:p>
            <a:r>
              <a:rPr lang="en-GB" dirty="0"/>
              <a:t>The mismatch partially explain by MHD activity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93408-4CB4-C041-BA55-A4848F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1E1CD7C-2161-7D43-862E-CE4C333CD873}" type="slidenum">
              <a:rPr kumimoji="0" lang="fr-FR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CC675E9D-AA99-D64C-9816-B870A4B5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J. Poley-Sanjuán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215C85-276F-7649-A46E-3861245EE953}"/>
              </a:ext>
            </a:extLst>
          </p:cNvPr>
          <p:cNvSpPr txBox="1"/>
          <p:nvPr/>
        </p:nvSpPr>
        <p:spPr>
          <a:xfrm>
            <a:off x="210570" y="1272619"/>
            <a:ext cx="760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Both the magnetics and the FILD show MHD activity at the beginning of the NBI phase</a:t>
            </a:r>
          </a:p>
        </p:txBody>
      </p:sp>
      <p:pic>
        <p:nvPicPr>
          <p:cNvPr id="3" name="Imagen 2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A5E67F7A-A70F-0748-94F9-044F81FB2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53" y="2117587"/>
            <a:ext cx="3552626" cy="2571750"/>
          </a:xfrm>
          <a:prstGeom prst="rect">
            <a:avLst/>
          </a:prstGeom>
        </p:spPr>
      </p:pic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CD81A96-0385-BD48-8C53-99962BFFA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4" y="2117588"/>
            <a:ext cx="3535540" cy="257174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91E3E3-3E4A-3E49-B763-4F2EE33B32F0}"/>
              </a:ext>
            </a:extLst>
          </p:cNvPr>
          <p:cNvSpPr txBox="1"/>
          <p:nvPr/>
        </p:nvSpPr>
        <p:spPr>
          <a:xfrm>
            <a:off x="5059512" y="22638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FILD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DA11B1-528B-0E45-8209-FDF3E6C36255}"/>
              </a:ext>
            </a:extLst>
          </p:cNvPr>
          <p:cNvSpPr txBox="1"/>
          <p:nvPr/>
        </p:nvSpPr>
        <p:spPr>
          <a:xfrm>
            <a:off x="2735903" y="226381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Magnetics</a:t>
            </a:r>
          </a:p>
        </p:txBody>
      </p:sp>
    </p:spTree>
    <p:extLst>
      <p:ext uri="{BB962C8B-B14F-4D97-AF65-F5344CB8AC3E}">
        <p14:creationId xmlns:p14="http://schemas.microsoft.com/office/powerpoint/2010/main" val="65823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Outline: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1262792" y="2367392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TCV – Internal Campaign,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63C473-A498-AA4F-BCE1-AEE69F5240E1}"/>
              </a:ext>
            </a:extLst>
          </p:cNvPr>
          <p:cNvSpPr txBox="1"/>
          <p:nvPr/>
        </p:nvSpPr>
        <p:spPr>
          <a:xfrm>
            <a:off x="1220481" y="1334851"/>
            <a:ext cx="4923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/>
              <a:t>Introduction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2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Experimental scenarios on TCV: close match in experimental conditions</a:t>
            </a:r>
          </a:p>
          <a:p>
            <a:pPr>
              <a:buClr>
                <a:schemeClr val="accent1"/>
              </a:buClr>
            </a:pPr>
            <a:endParaRPr lang="en-GB" sz="20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Numerical studies in TRANSP and ASCOT5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20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Conclusions and future outlook </a:t>
            </a:r>
          </a:p>
        </p:txBody>
      </p:sp>
    </p:spTree>
    <p:extLst>
      <p:ext uri="{BB962C8B-B14F-4D97-AF65-F5344CB8AC3E}">
        <p14:creationId xmlns:p14="http://schemas.microsoft.com/office/powerpoint/2010/main" val="1049127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Introduction:  lack of dedicated studies of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 confinement in NT/PT quiescent plasmas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1262792" y="2367392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63C473-A498-AA4F-BCE1-AEE69F5240E1}"/>
              </a:ext>
            </a:extLst>
          </p:cNvPr>
          <p:cNvSpPr txBox="1"/>
          <p:nvPr/>
        </p:nvSpPr>
        <p:spPr>
          <a:xfrm>
            <a:off x="603437" y="1279827"/>
            <a:ext cx="49231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Fast Ions (FI) are key for self-sustained heating in fusion plasmas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There are studies upon FI confinement in NT/PT with MHD activity </a:t>
            </a:r>
            <a:r>
              <a:rPr lang="en-GB" sz="1600" dirty="0">
                <a:solidFill>
                  <a:srgbClr val="0000FF"/>
                </a:solidFill>
              </a:rPr>
              <a:t>[1,2]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These shown similar FI confinement properties in NT/PT </a:t>
            </a:r>
            <a:r>
              <a:rPr lang="en-GB" sz="1600" dirty="0">
                <a:solidFill>
                  <a:srgbClr val="0000FF"/>
                </a:solidFill>
              </a:rPr>
              <a:t>[1,2]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There is a lack of dedicated studies to compare the FI confinement in NT/PT on MHD-quiet plasmas to further validate this conclusion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01D72D-2CB3-D140-A552-060B1B72AEE3}"/>
              </a:ext>
            </a:extLst>
          </p:cNvPr>
          <p:cNvSpPr txBox="1"/>
          <p:nvPr/>
        </p:nvSpPr>
        <p:spPr>
          <a:xfrm>
            <a:off x="5256135" y="4603813"/>
            <a:ext cx="36455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</a:rPr>
              <a:t>[1] </a:t>
            </a:r>
            <a:r>
              <a:rPr lang="es-ES" sz="11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Vallar, M., </a:t>
            </a:r>
            <a:r>
              <a:rPr lang="es-ES" sz="1100" b="0" i="1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Nuclear </a:t>
            </a:r>
            <a:r>
              <a:rPr lang="es-ES" sz="1100" b="0" i="1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Fusion</a:t>
            </a:r>
            <a:r>
              <a:rPr lang="es-ES" sz="11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s-ES" sz="1100" b="0" i="1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62</a:t>
            </a:r>
            <a:r>
              <a:rPr lang="es-ES" sz="11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(2), 026028 (2022).</a:t>
            </a:r>
          </a:p>
          <a:p>
            <a:r>
              <a:rPr lang="es-ES" sz="1100" dirty="0">
                <a:solidFill>
                  <a:srgbClr val="0000FF"/>
                </a:solidFill>
                <a:latin typeface="Arial" panose="020B0604020202020204" pitchFamily="34" charset="0"/>
              </a:rPr>
              <a:t>[2] </a:t>
            </a:r>
            <a:r>
              <a:rPr lang="es-ES" sz="11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Van </a:t>
            </a:r>
            <a:r>
              <a:rPr lang="es-ES" sz="1100" b="0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Zeeland</a:t>
            </a:r>
            <a:r>
              <a:rPr lang="es-ES" sz="11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s-ES" sz="1100" b="0" i="1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Nuclear </a:t>
            </a:r>
            <a:r>
              <a:rPr lang="es-ES" sz="1100" b="0" i="1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Fusion</a:t>
            </a:r>
            <a:r>
              <a:rPr lang="es-ES" sz="11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s-ES" sz="1100" b="0" i="1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59</a:t>
            </a:r>
            <a:r>
              <a:rPr lang="es-ES" sz="11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(8), 086028 (2019).</a:t>
            </a:r>
            <a:endParaRPr lang="en-GB" sz="1100" dirty="0">
              <a:solidFill>
                <a:srgbClr val="0000FF"/>
              </a:solidFill>
            </a:endParaRPr>
          </a:p>
        </p:txBody>
      </p:sp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E8AA346-5D55-E641-A405-37C5AE084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14" y="1625990"/>
            <a:ext cx="2890822" cy="20568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C4A7DB0-14F5-DB41-B0FD-C4DE5BB04E5D}"/>
              </a:ext>
            </a:extLst>
          </p:cNvPr>
          <p:cNvSpPr txBox="1"/>
          <p:nvPr/>
        </p:nvSpPr>
        <p:spPr>
          <a:xfrm>
            <a:off x="6242371" y="1445118"/>
            <a:ext cx="45963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</a:rPr>
              <a:t>[1]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46444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Outline: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1262792" y="2367392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TCV – Internal Campaign,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63C473-A498-AA4F-BCE1-AEE69F5240E1}"/>
              </a:ext>
            </a:extLst>
          </p:cNvPr>
          <p:cNvSpPr txBox="1"/>
          <p:nvPr/>
        </p:nvSpPr>
        <p:spPr>
          <a:xfrm>
            <a:off x="1220481" y="1334851"/>
            <a:ext cx="4923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Introduction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20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/>
              <a:t>Experimental scenarios on TCV: close match in experimental conditions</a:t>
            </a:r>
          </a:p>
          <a:p>
            <a:pPr>
              <a:buClr>
                <a:schemeClr val="accent1"/>
              </a:buClr>
            </a:pPr>
            <a:endParaRPr lang="en-GB" sz="20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Numerical studies in TRANSP and ASCOT5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2000" dirty="0">
              <a:solidFill>
                <a:schemeClr val="bg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chemeClr val="bg2"/>
                </a:solidFill>
              </a:rPr>
              <a:t>Conclusions and future outlook </a:t>
            </a:r>
          </a:p>
        </p:txBody>
      </p:sp>
    </p:spTree>
    <p:extLst>
      <p:ext uri="{BB962C8B-B14F-4D97-AF65-F5344CB8AC3E}">
        <p14:creationId xmlns:p14="http://schemas.microsoft.com/office/powerpoint/2010/main" val="3678114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CF60AF8-F755-E649-9AD7-94794B032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36" y="3146410"/>
            <a:ext cx="2612249" cy="197299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Experimental scenarios: good match in shapes,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plasma volume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63C473-A498-AA4F-BCE1-AEE69F5240E1}"/>
              </a:ext>
            </a:extLst>
          </p:cNvPr>
          <p:cNvSpPr txBox="1"/>
          <p:nvPr/>
        </p:nvSpPr>
        <p:spPr>
          <a:xfrm>
            <a:off x="484363" y="1035875"/>
            <a:ext cx="3107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Plasma’s shape and position matched to have similar fast ion birth rates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Plasma’s </a:t>
            </a:r>
            <a:r>
              <a:rPr lang="en-GB" sz="1600" dirty="0" err="1"/>
              <a:t>Te</a:t>
            </a:r>
            <a:r>
              <a:rPr lang="en-GB" sz="1600" dirty="0"/>
              <a:t>, Ne, </a:t>
            </a:r>
            <a:r>
              <a:rPr lang="en-GB" sz="1600" dirty="0" err="1"/>
              <a:t>Ti</a:t>
            </a:r>
            <a:r>
              <a:rPr lang="en-GB" sz="1600" dirty="0"/>
              <a:t>, and </a:t>
            </a:r>
            <a:r>
              <a:rPr lang="en-GB" sz="1600" dirty="0" err="1"/>
              <a:t>Vtor</a:t>
            </a:r>
            <a:r>
              <a:rPr lang="en-GB" sz="1600" dirty="0"/>
              <a:t> are enhanced in NT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Larger plasma’s total energy in NT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>
              <a:solidFill>
                <a:srgbClr val="0000FF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pic>
        <p:nvPicPr>
          <p:cNvPr id="15" name="Imagen 1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8D9388C0-DB50-8249-AC6E-E75BA8D2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13" y="1668812"/>
            <a:ext cx="3645549" cy="24640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9E3F25-9A4D-9948-9BD2-4102DA37D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03" y="1237852"/>
            <a:ext cx="1817752" cy="354683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DAFBA95-4335-764C-A5A7-D8B1B2A15297}"/>
              </a:ext>
            </a:extLst>
          </p:cNvPr>
          <p:cNvSpPr txBox="1"/>
          <p:nvPr/>
        </p:nvSpPr>
        <p:spPr>
          <a:xfrm>
            <a:off x="4584865" y="4092666"/>
            <a:ext cx="127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Thomson volume averaged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A21124-E871-4F46-9C57-8A9517223585}"/>
              </a:ext>
            </a:extLst>
          </p:cNvPr>
          <p:cNvSpPr txBox="1"/>
          <p:nvPr/>
        </p:nvSpPr>
        <p:spPr>
          <a:xfrm>
            <a:off x="5423781" y="4184823"/>
            <a:ext cx="139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CXRS averaged (0.5 s)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E8D1072-1FAE-7C4C-A9F3-4260016C50B4}"/>
              </a:ext>
            </a:extLst>
          </p:cNvPr>
          <p:cNvSpPr txBox="1"/>
          <p:nvPr/>
        </p:nvSpPr>
        <p:spPr>
          <a:xfrm>
            <a:off x="6276760" y="62870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NT #80323, 𝛅 = -0.25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9CDA2E-7E87-9A40-A00E-D47691F0EE7D}"/>
              </a:ext>
            </a:extLst>
          </p:cNvPr>
          <p:cNvSpPr txBox="1"/>
          <p:nvPr/>
        </p:nvSpPr>
        <p:spPr>
          <a:xfrm>
            <a:off x="6271601" y="983641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PT #80326, 𝛅 = -0.25</a:t>
            </a:r>
          </a:p>
        </p:txBody>
      </p:sp>
    </p:spTree>
    <p:extLst>
      <p:ext uri="{BB962C8B-B14F-4D97-AF65-F5344CB8AC3E}">
        <p14:creationId xmlns:p14="http://schemas.microsoft.com/office/powerpoint/2010/main" val="1741812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369BD07-D569-AD43-B0BC-E4B5FDB59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3" y="1481768"/>
            <a:ext cx="3359787" cy="261089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Experimental scenarios: enhanced 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pic>
        <p:nvPicPr>
          <p:cNvPr id="15" name="Imagen 1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8D9388C0-DB50-8249-AC6E-E75BA8D2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13" y="1668812"/>
            <a:ext cx="3645549" cy="24640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9E3F25-9A4D-9948-9BD2-4102DA37D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03" y="1237852"/>
            <a:ext cx="1817752" cy="354683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DAFBA95-4335-764C-A5A7-D8B1B2A15297}"/>
              </a:ext>
            </a:extLst>
          </p:cNvPr>
          <p:cNvSpPr txBox="1"/>
          <p:nvPr/>
        </p:nvSpPr>
        <p:spPr>
          <a:xfrm>
            <a:off x="4584865" y="4092666"/>
            <a:ext cx="127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Thomson volume averaged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A21124-E871-4F46-9C57-8A9517223585}"/>
              </a:ext>
            </a:extLst>
          </p:cNvPr>
          <p:cNvSpPr txBox="1"/>
          <p:nvPr/>
        </p:nvSpPr>
        <p:spPr>
          <a:xfrm>
            <a:off x="5423781" y="4184823"/>
            <a:ext cx="139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CXRS averaged (0.5 s)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4880747-EB33-A644-8E30-BB404195705C}"/>
              </a:ext>
            </a:extLst>
          </p:cNvPr>
          <p:cNvSpPr/>
          <p:nvPr/>
        </p:nvSpPr>
        <p:spPr>
          <a:xfrm>
            <a:off x="4455042" y="1786270"/>
            <a:ext cx="515853" cy="2346637"/>
          </a:xfrm>
          <a:prstGeom prst="rect">
            <a:avLst/>
          </a:prstGeom>
          <a:solidFill>
            <a:schemeClr val="bg2">
              <a:lumMod val="75000"/>
              <a:alpha val="34961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0903212-6034-2945-A52B-A1851B556BC0}"/>
              </a:ext>
            </a:extLst>
          </p:cNvPr>
          <p:cNvSpPr txBox="1"/>
          <p:nvPr/>
        </p:nvSpPr>
        <p:spPr>
          <a:xfrm>
            <a:off x="979610" y="1668812"/>
            <a:ext cx="1737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Thomson on-axis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719F476-F286-3F4E-B64C-9EA60FD3AE55}"/>
              </a:ext>
            </a:extLst>
          </p:cNvPr>
          <p:cNvSpPr txBox="1"/>
          <p:nvPr/>
        </p:nvSpPr>
        <p:spPr>
          <a:xfrm>
            <a:off x="752676" y="798684"/>
            <a:ext cx="3107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Larger Ne in NT as in ECRH cases </a:t>
            </a:r>
            <a:r>
              <a:rPr lang="en-GB" sz="1600" dirty="0">
                <a:solidFill>
                  <a:srgbClr val="0000FF"/>
                </a:solidFill>
              </a:rPr>
              <a:t>[3]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57A5C8A-BB33-6044-B586-A9EABA5258C5}"/>
              </a:ext>
            </a:extLst>
          </p:cNvPr>
          <p:cNvSpPr txBox="1"/>
          <p:nvPr/>
        </p:nvSpPr>
        <p:spPr>
          <a:xfrm>
            <a:off x="5640185" y="4826120"/>
            <a:ext cx="2953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</a:rPr>
              <a:t>[3] A. </a:t>
            </a:r>
            <a:r>
              <a:rPr lang="es-ES" sz="1100" b="0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Balestri</a:t>
            </a:r>
            <a:r>
              <a:rPr lang="es-ES" sz="11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s-ES" sz="1100" b="0" i="1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PPCF</a:t>
            </a:r>
            <a:r>
              <a:rPr lang="es-ES" sz="11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s-ES" sz="1100" b="0" i="1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66</a:t>
            </a:r>
            <a:r>
              <a:rPr lang="es-ES" sz="11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(6), 065031. (2024).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54894BB-76A1-8044-8CFF-F75F48C2B44C}"/>
              </a:ext>
            </a:extLst>
          </p:cNvPr>
          <p:cNvSpPr txBox="1"/>
          <p:nvPr/>
        </p:nvSpPr>
        <p:spPr>
          <a:xfrm>
            <a:off x="6276760" y="62870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NT #80323, 𝛅 = -0.25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A0FD3B9-14DF-8C49-8A05-4E5204A6037C}"/>
              </a:ext>
            </a:extLst>
          </p:cNvPr>
          <p:cNvSpPr txBox="1"/>
          <p:nvPr/>
        </p:nvSpPr>
        <p:spPr>
          <a:xfrm>
            <a:off x="6271601" y="983641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PT #80326, 𝛅 = -0.25</a:t>
            </a:r>
          </a:p>
        </p:txBody>
      </p:sp>
    </p:spTree>
    <p:extLst>
      <p:ext uri="{BB962C8B-B14F-4D97-AF65-F5344CB8AC3E}">
        <p14:creationId xmlns:p14="http://schemas.microsoft.com/office/powerpoint/2010/main" val="229756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8439344-A8AA-824D-BC33-C39BB2F3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2" y="1537278"/>
            <a:ext cx="3409774" cy="257175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Experimental scenarios: similar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pic>
        <p:nvPicPr>
          <p:cNvPr id="15" name="Imagen 1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8D9388C0-DB50-8249-AC6E-E75BA8D2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13" y="1668812"/>
            <a:ext cx="3645549" cy="24640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9E3F25-9A4D-9948-9BD2-4102DA37D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03" y="1237852"/>
            <a:ext cx="1817752" cy="354683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DAFBA95-4335-764C-A5A7-D8B1B2A15297}"/>
              </a:ext>
            </a:extLst>
          </p:cNvPr>
          <p:cNvSpPr txBox="1"/>
          <p:nvPr/>
        </p:nvSpPr>
        <p:spPr>
          <a:xfrm>
            <a:off x="4584865" y="4092666"/>
            <a:ext cx="127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Thomson volume averaged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A21124-E871-4F46-9C57-8A9517223585}"/>
              </a:ext>
            </a:extLst>
          </p:cNvPr>
          <p:cNvSpPr txBox="1"/>
          <p:nvPr/>
        </p:nvSpPr>
        <p:spPr>
          <a:xfrm>
            <a:off x="5423781" y="4184823"/>
            <a:ext cx="139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CXRS averaged (0.5 s)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4880747-EB33-A644-8E30-BB404195705C}"/>
              </a:ext>
            </a:extLst>
          </p:cNvPr>
          <p:cNvSpPr/>
          <p:nvPr/>
        </p:nvSpPr>
        <p:spPr>
          <a:xfrm>
            <a:off x="4979245" y="1786270"/>
            <a:ext cx="515853" cy="2346637"/>
          </a:xfrm>
          <a:prstGeom prst="rect">
            <a:avLst/>
          </a:prstGeom>
          <a:solidFill>
            <a:schemeClr val="bg2">
              <a:lumMod val="75000"/>
              <a:alpha val="34961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0903212-6034-2945-A52B-A1851B556BC0}"/>
              </a:ext>
            </a:extLst>
          </p:cNvPr>
          <p:cNvSpPr txBox="1"/>
          <p:nvPr/>
        </p:nvSpPr>
        <p:spPr>
          <a:xfrm>
            <a:off x="979610" y="1668812"/>
            <a:ext cx="1737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Thomson on-axis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9BBB797-DC7C-1147-A1DF-0A94DFDC9773}"/>
              </a:ext>
            </a:extLst>
          </p:cNvPr>
          <p:cNvSpPr txBox="1"/>
          <p:nvPr/>
        </p:nvSpPr>
        <p:spPr>
          <a:xfrm>
            <a:off x="447516" y="967961"/>
            <a:ext cx="3107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No clear difference in </a:t>
            </a:r>
            <a:r>
              <a:rPr lang="en-GB" sz="1600" dirty="0" err="1"/>
              <a:t>Te</a:t>
            </a:r>
            <a:endParaRPr lang="en-GB" sz="1600" dirty="0">
              <a:solidFill>
                <a:srgbClr val="0000FF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C561A74-926A-D74B-B607-D7390966BC6B}"/>
              </a:ext>
            </a:extLst>
          </p:cNvPr>
          <p:cNvSpPr txBox="1"/>
          <p:nvPr/>
        </p:nvSpPr>
        <p:spPr>
          <a:xfrm>
            <a:off x="6276760" y="62870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NT #80323, 𝛅 = -0.25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0068AF4-1E35-6648-8836-815454886175}"/>
              </a:ext>
            </a:extLst>
          </p:cNvPr>
          <p:cNvSpPr txBox="1"/>
          <p:nvPr/>
        </p:nvSpPr>
        <p:spPr>
          <a:xfrm>
            <a:off x="6271601" y="983641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PT #80326, 𝛅 = -0.25</a:t>
            </a:r>
          </a:p>
        </p:txBody>
      </p:sp>
    </p:spTree>
    <p:extLst>
      <p:ext uri="{BB962C8B-B14F-4D97-AF65-F5344CB8AC3E}">
        <p14:creationId xmlns:p14="http://schemas.microsoft.com/office/powerpoint/2010/main" val="1816873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Histograma&#10;&#10;Descripción generada automáticamente">
            <a:extLst>
              <a:ext uri="{FF2B5EF4-FFF2-40B4-BE49-F238E27FC236}">
                <a16:creationId xmlns:a16="http://schemas.microsoft.com/office/drawing/2014/main" id="{B49AEC7C-A1A7-644A-8A48-00A21C5A7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7" y="1506570"/>
            <a:ext cx="3312480" cy="240292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43911"/>
            <a:ext cx="4320268" cy="311880"/>
          </a:xfrm>
        </p:spPr>
        <p:txBody>
          <a:bodyPr wrap="none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Experimental scenarios: higher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i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E67B7CE-2E98-C244-B6AC-83117A6C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J. Poley-Sanjuán  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705B9CBA-BE86-064F-878F-34CACDB66514}"/>
              </a:ext>
            </a:extLst>
          </p:cNvPr>
          <p:cNvSpPr txBox="1">
            <a:spLocks/>
          </p:cNvSpPr>
          <p:nvPr/>
        </p:nvSpPr>
        <p:spPr>
          <a:xfrm rot="16200000">
            <a:off x="-956418" y="2367391"/>
            <a:ext cx="3341052" cy="91152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700" dirty="0">
                <a:solidFill>
                  <a:srgbClr val="FF0000"/>
                </a:solidFill>
              </a:rPr>
              <a:t>TSVV-02, Lausanne Sep-2024</a:t>
            </a:r>
          </a:p>
        </p:txBody>
      </p:sp>
      <p:pic>
        <p:nvPicPr>
          <p:cNvPr id="15" name="Imagen 1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8D9388C0-DB50-8249-AC6E-E75BA8D22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13" y="1668812"/>
            <a:ext cx="3645549" cy="24640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9E3F25-9A4D-9948-9BD2-4102DA37D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03" y="1237852"/>
            <a:ext cx="1817752" cy="354683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DAFBA95-4335-764C-A5A7-D8B1B2A15297}"/>
              </a:ext>
            </a:extLst>
          </p:cNvPr>
          <p:cNvSpPr txBox="1"/>
          <p:nvPr/>
        </p:nvSpPr>
        <p:spPr>
          <a:xfrm>
            <a:off x="4584865" y="4092666"/>
            <a:ext cx="127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Thomson volume averaged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A21124-E871-4F46-9C57-8A9517223585}"/>
              </a:ext>
            </a:extLst>
          </p:cNvPr>
          <p:cNvSpPr txBox="1"/>
          <p:nvPr/>
        </p:nvSpPr>
        <p:spPr>
          <a:xfrm>
            <a:off x="5423781" y="4184823"/>
            <a:ext cx="139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CXRS averaged (0.5 s)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4880747-EB33-A644-8E30-BB404195705C}"/>
              </a:ext>
            </a:extLst>
          </p:cNvPr>
          <p:cNvSpPr/>
          <p:nvPr/>
        </p:nvSpPr>
        <p:spPr>
          <a:xfrm>
            <a:off x="5508102" y="1745677"/>
            <a:ext cx="515853" cy="2346637"/>
          </a:xfrm>
          <a:prstGeom prst="rect">
            <a:avLst/>
          </a:prstGeom>
          <a:solidFill>
            <a:schemeClr val="bg2">
              <a:lumMod val="75000"/>
              <a:alpha val="34961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0903212-6034-2945-A52B-A1851B556BC0}"/>
              </a:ext>
            </a:extLst>
          </p:cNvPr>
          <p:cNvSpPr txBox="1"/>
          <p:nvPr/>
        </p:nvSpPr>
        <p:spPr>
          <a:xfrm>
            <a:off x="979610" y="1668812"/>
            <a:ext cx="1737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CXRS – 0.5 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B4891B5-1B07-E34B-8764-68A2074A40DF}"/>
              </a:ext>
            </a:extLst>
          </p:cNvPr>
          <p:cNvSpPr txBox="1"/>
          <p:nvPr/>
        </p:nvSpPr>
        <p:spPr>
          <a:xfrm>
            <a:off x="447516" y="967961"/>
            <a:ext cx="3107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GB" sz="1600" dirty="0"/>
              <a:t>Higher discrepancy in </a:t>
            </a:r>
            <a:r>
              <a:rPr lang="en-GB" sz="1600" dirty="0" err="1"/>
              <a:t>Ti</a:t>
            </a:r>
            <a:r>
              <a:rPr lang="en-GB" sz="1600" dirty="0"/>
              <a:t> than Ne and </a:t>
            </a:r>
            <a:r>
              <a:rPr lang="en-GB" sz="1600" dirty="0" err="1"/>
              <a:t>Te</a:t>
            </a:r>
            <a:endParaRPr lang="en-GB" sz="1600" dirty="0">
              <a:solidFill>
                <a:srgbClr val="0000FF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GB" sz="1600" dirty="0"/>
          </a:p>
          <a:p>
            <a:pPr>
              <a:buClr>
                <a:schemeClr val="accent1"/>
              </a:buClr>
            </a:pPr>
            <a:r>
              <a:rPr lang="en-GB" sz="1600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2FAED15-4A8F-5C49-BA39-734C2417724B}"/>
              </a:ext>
            </a:extLst>
          </p:cNvPr>
          <p:cNvSpPr txBox="1"/>
          <p:nvPr/>
        </p:nvSpPr>
        <p:spPr>
          <a:xfrm>
            <a:off x="6276760" y="62870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NT #80323, 𝛅 = -0.25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D186CE5-045A-C246-87D9-31132379836D}"/>
              </a:ext>
            </a:extLst>
          </p:cNvPr>
          <p:cNvSpPr txBox="1"/>
          <p:nvPr/>
        </p:nvSpPr>
        <p:spPr>
          <a:xfrm>
            <a:off x="6271601" y="983641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PT #80326, 𝛅 = -0.25</a:t>
            </a:r>
          </a:p>
        </p:txBody>
      </p:sp>
    </p:spTree>
    <p:extLst>
      <p:ext uri="{BB962C8B-B14F-4D97-AF65-F5344CB8AC3E}">
        <p14:creationId xmlns:p14="http://schemas.microsoft.com/office/powerpoint/2010/main" val="2639568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20747</TotalTime>
  <Words>1557</Words>
  <Application>Microsoft Macintosh PowerPoint</Application>
  <PresentationFormat>Presentación en pantalla (16:9)</PresentationFormat>
  <Paragraphs>353</Paragraphs>
  <Slides>29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Franklin Gothic Demi Cond</vt:lpstr>
      <vt:lpstr>Wingdings</vt:lpstr>
      <vt:lpstr>Thème Office</vt:lpstr>
      <vt:lpstr>Presentación de PowerPoint</vt:lpstr>
      <vt:lpstr>Outline:  </vt:lpstr>
      <vt:lpstr>Outline:  </vt:lpstr>
      <vt:lpstr>Introduction:  lack of dedicated studies of  FI confinement in NT/PT quiescent plasmas</vt:lpstr>
      <vt:lpstr>Outline:  </vt:lpstr>
      <vt:lpstr>Experimental scenarios: good match in shapes, plasma volume</vt:lpstr>
      <vt:lpstr>Experimental scenarios: enhanced Ne</vt:lpstr>
      <vt:lpstr>Experimental scenarios: similar Te</vt:lpstr>
      <vt:lpstr>Experimental scenarios: higher Ti</vt:lpstr>
      <vt:lpstr>Experimental scenarios: significant Vtor change</vt:lpstr>
      <vt:lpstr>Fast Ion Losses measurements: FILD</vt:lpstr>
      <vt:lpstr>Experimental scenarios: higher FILD signal level  in NT</vt:lpstr>
      <vt:lpstr>Outline:  </vt:lpstr>
      <vt:lpstr>FI distribution: close match between both cases</vt:lpstr>
      <vt:lpstr>Close accord with exp. total energy </vt:lpstr>
      <vt:lpstr>TRANSP:  FI content is highly similar between NT and PT</vt:lpstr>
      <vt:lpstr>NBH power losses are also similar</vt:lpstr>
      <vt:lpstr>TRANSP neutrons closely reproduce the experimental traces</vt:lpstr>
      <vt:lpstr>To better understand the FILD signal, ASCOT5 orbit following is used</vt:lpstr>
      <vt:lpstr>ASCOT5 predicts larger FI losses on the FILD in NT</vt:lpstr>
      <vt:lpstr>The strike points are much more spread in the LFS in NT; larger plasma’s cross section </vt:lpstr>
      <vt:lpstr>ASCOT5 modelling also predicts similar FIL’s velocity space </vt:lpstr>
      <vt:lpstr>ASCOT5 modelling also predicts similar FIL’s velocity space </vt:lpstr>
      <vt:lpstr>Larger amount of prompt losses in the FILD NT vs PT</vt:lpstr>
      <vt:lpstr>Outline:  </vt:lpstr>
      <vt:lpstr>Conclusions: </vt:lpstr>
      <vt:lpstr>BACK - UP</vt:lpstr>
      <vt:lpstr>Quiescent NT vs PT: good match with DML</vt:lpstr>
      <vt:lpstr>The mismatch partially explain by MHD activity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Mailloux, Joelle</dc:creator>
  <cp:lastModifiedBy>Poley Sanjuán Jesús</cp:lastModifiedBy>
  <cp:revision>572</cp:revision>
  <dcterms:created xsi:type="dcterms:W3CDTF">2018-12-11T11:33:11Z</dcterms:created>
  <dcterms:modified xsi:type="dcterms:W3CDTF">2024-09-24T08:10:48Z</dcterms:modified>
</cp:coreProperties>
</file>