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0" r:id="rId6"/>
    <p:sldId id="281" r:id="rId7"/>
    <p:sldId id="272" r:id="rId8"/>
    <p:sldId id="291" r:id="rId9"/>
    <p:sldId id="273" r:id="rId10"/>
    <p:sldId id="283" r:id="rId11"/>
    <p:sldId id="299" r:id="rId12"/>
    <p:sldId id="292" r:id="rId13"/>
    <p:sldId id="294" r:id="rId14"/>
    <p:sldId id="296" r:id="rId15"/>
    <p:sldId id="297" r:id="rId16"/>
    <p:sldId id="293" r:id="rId17"/>
    <p:sldId id="274" r:id="rId18"/>
    <p:sldId id="285" r:id="rId19"/>
    <p:sldId id="286" r:id="rId20"/>
    <p:sldId id="287" r:id="rId21"/>
    <p:sldId id="288" r:id="rId22"/>
    <p:sldId id="289" r:id="rId23"/>
    <p:sldId id="300" r:id="rId24"/>
    <p:sldId id="301" r:id="rId25"/>
    <p:sldId id="302" r:id="rId2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8" autoAdjust="0"/>
    <p:restoredTop sz="92131" autoAdjust="0"/>
  </p:normalViewPr>
  <p:slideViewPr>
    <p:cSldViewPr snapToGrid="0" snapToObjects="1" showGuides="1">
      <p:cViewPr varScale="1">
        <p:scale>
          <a:sx n="134" d="100"/>
          <a:sy n="134" d="100"/>
        </p:scale>
        <p:origin x="43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22.09.2024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22/09/2024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03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155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48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8630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86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11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755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338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884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6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9784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833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915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99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11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32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67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80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58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64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0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" y="4505348"/>
            <a:ext cx="706306" cy="4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459938"/>
            <a:ext cx="7812087" cy="4683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" y="4505348"/>
            <a:ext cx="706306" cy="4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Speaker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3" y="4635213"/>
            <a:ext cx="502745" cy="315247"/>
          </a:xfrm>
          <a:prstGeom prst="rect">
            <a:avLst/>
          </a:prstGeom>
        </p:spPr>
      </p:pic>
      <p:sp>
        <p:nvSpPr>
          <p:cNvPr id="12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  <a:prstGeom prst="rect">
            <a:avLst/>
          </a:prstGeom>
        </p:spPr>
        <p:txBody>
          <a:bodyPr/>
          <a:lstStyle>
            <a:lvl1pPr algn="r">
              <a:defRPr sz="900" i="1"/>
            </a:lvl1pPr>
          </a:lstStyle>
          <a:p>
            <a:r>
              <a:rPr lang="fr-CH"/>
              <a:t>Event, date,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81" r:id="rId4"/>
    <p:sldLayoutId id="2147483673" r:id="rId5"/>
    <p:sldLayoutId id="2147483662" r:id="rId6"/>
    <p:sldLayoutId id="2147483674" r:id="rId7"/>
    <p:sldLayoutId id="2147483675" r:id="rId8"/>
    <p:sldLayoutId id="2147483682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764" y="571961"/>
            <a:ext cx="8761412" cy="2338387"/>
          </a:xfrm>
        </p:spPr>
        <p:txBody>
          <a:bodyPr>
            <a:normAutofit/>
          </a:bodyPr>
          <a:lstStyle/>
          <a:p>
            <a:r>
              <a:rPr lang="en-US" sz="4400" dirty="0"/>
              <a:t>Experimental studies of fast particles in TCV negative triangularity plasmas 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764" y="2910348"/>
            <a:ext cx="6015036" cy="1187173"/>
          </a:xfrm>
        </p:spPr>
        <p:txBody>
          <a:bodyPr lIns="90000">
            <a:normAutofit/>
          </a:bodyPr>
          <a:lstStyle/>
          <a:p>
            <a:pPr algn="l"/>
            <a:r>
              <a:rPr lang="en-US" sz="1400" b="1" dirty="0"/>
              <a:t>Anton Jansen van Vuuren, J. Poley, A. Karpushov, S. </a:t>
            </a:r>
            <a:r>
              <a:rPr lang="en-US" sz="1400" b="1" dirty="0" err="1"/>
              <a:t>Mazzi</a:t>
            </a:r>
            <a:r>
              <a:rPr lang="en-US" sz="1400" b="1" dirty="0"/>
              <a:t>, M. Dreval and the TCV and WPTE RT09 </a:t>
            </a:r>
            <a:r>
              <a:rPr lang="en-US" sz="1400" b="1" dirty="0" err="1"/>
              <a:t>EUROfusionTeams</a:t>
            </a:r>
            <a:r>
              <a:rPr lang="en-US" sz="1400" b="1" dirty="0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E5AA54-9807-4542-B338-330D2FC67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6" y="4097521"/>
            <a:ext cx="1509307" cy="1045979"/>
          </a:xfrm>
        </p:spPr>
        <p:txBody>
          <a:bodyPr lIns="90000"/>
          <a:lstStyle/>
          <a:p>
            <a:r>
              <a:rPr lang="en-US" sz="1100" b="1" dirty="0"/>
              <a:t>Date: 24/09/2024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953375" cy="605568"/>
          </a:xfrm>
        </p:spPr>
        <p:txBody>
          <a:bodyPr>
            <a:normAutofit/>
          </a:bodyPr>
          <a:lstStyle/>
          <a:p>
            <a:r>
              <a:rPr lang="en-US" sz="2800" dirty="0"/>
              <a:t>Various MHD modes are often observed in NT that expel FIs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39268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NT plasmas were found to be susceptible to various beam driven modes. In this example moving the plasma to z ~ 1cm several modes appear.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Strong chirping modes were often observed in both NT and PT scenarios.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These modes have a strong impact on fast-ion confinement, significantly decreasing the neutron rate and observed in the FILD.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E295F9-7FF3-F32A-3085-AB7E13E9C9E0}"/>
              </a:ext>
            </a:extLst>
          </p:cNvPr>
          <p:cNvGrpSpPr/>
          <p:nvPr/>
        </p:nvGrpSpPr>
        <p:grpSpPr>
          <a:xfrm>
            <a:off x="4311238" y="522367"/>
            <a:ext cx="4320000" cy="4320000"/>
            <a:chOff x="4311238" y="522367"/>
            <a:chExt cx="4320000" cy="4320000"/>
          </a:xfrm>
        </p:grpSpPr>
        <p:pic>
          <p:nvPicPr>
            <p:cNvPr id="9" name="Picture 8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6A563F70-D370-4C78-CA6F-FDDE4FFFC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1238" y="522367"/>
              <a:ext cx="4320000" cy="4320000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347219D-D6EF-0609-C8BD-285EAE54675D}"/>
                </a:ext>
              </a:extLst>
            </p:cNvPr>
            <p:cNvSpPr/>
            <p:nvPr/>
          </p:nvSpPr>
          <p:spPr>
            <a:xfrm>
              <a:off x="5443538" y="1387537"/>
              <a:ext cx="1000124" cy="471486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3645E4B-F693-5B38-7461-AEE93BF80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600" y="3819128"/>
              <a:ext cx="0" cy="2885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67B279-4E30-756B-440F-8472CA310448}"/>
                </a:ext>
              </a:extLst>
            </p:cNvPr>
            <p:cNvSpPr/>
            <p:nvPr/>
          </p:nvSpPr>
          <p:spPr>
            <a:xfrm>
              <a:off x="5393533" y="1878311"/>
              <a:ext cx="404810" cy="288528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C277388-C027-0E48-3819-0AF4AE37B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3087" y="4145359"/>
              <a:ext cx="0" cy="2885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D70ABC-402B-181A-B4E7-C51EAE6FC7F2}"/>
                </a:ext>
              </a:extLst>
            </p:cNvPr>
            <p:cNvSpPr txBox="1"/>
            <p:nvPr/>
          </p:nvSpPr>
          <p:spPr>
            <a:xfrm>
              <a:off x="4768056" y="2786767"/>
              <a:ext cx="5597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FILD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A6D970-D346-0F66-659A-BFF3899D4AA1}"/>
                </a:ext>
              </a:extLst>
            </p:cNvPr>
            <p:cNvSpPr txBox="1"/>
            <p:nvPr/>
          </p:nvSpPr>
          <p:spPr>
            <a:xfrm>
              <a:off x="4762013" y="736601"/>
              <a:ext cx="97334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Magnetics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3177D7C-1DE3-3840-D669-3FB54BE77A58}"/>
              </a:ext>
            </a:extLst>
          </p:cNvPr>
          <p:cNvSpPr/>
          <p:nvPr/>
        </p:nvSpPr>
        <p:spPr>
          <a:xfrm>
            <a:off x="5415171" y="3429166"/>
            <a:ext cx="1000124" cy="235743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Strong chirping modes often observed in NT scenarios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" y="857542"/>
            <a:ext cx="445782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NT plasmas found to be susceptible to beam driven modes. In this example moving the plasma to z ~ 1cm several modes appear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Strong chirping modes were observed in both NT and PT scenarios.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These modes have a strong impact on fast-ion confinement, significantly decreasing the neutron rate and observed in the FILD.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These modes appear to have multiple mode numbers, possible leading to efficient transport of Fis.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563F70-D370-4C78-CA6F-FDDE4FFFC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561"/>
          <a:stretch/>
        </p:blipFill>
        <p:spPr>
          <a:xfrm>
            <a:off x="4311238" y="522367"/>
            <a:ext cx="4320000" cy="2049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D1EAFB-25B8-DD46-80C2-573E0F29C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252270" y="2499174"/>
            <a:ext cx="4320000" cy="2244908"/>
          </a:xfrm>
          <a:prstGeom prst="rect">
            <a:avLst/>
          </a:prstGeom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2F7E55-A548-1727-2475-677618A34759}"/>
              </a:ext>
            </a:extLst>
          </p:cNvPr>
          <p:cNvSpPr/>
          <p:nvPr/>
        </p:nvSpPr>
        <p:spPr>
          <a:xfrm>
            <a:off x="5443538" y="1387537"/>
            <a:ext cx="1000124" cy="471486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E7618-F5F3-F803-8316-34705D5D4A97}"/>
              </a:ext>
            </a:extLst>
          </p:cNvPr>
          <p:cNvSpPr txBox="1"/>
          <p:nvPr/>
        </p:nvSpPr>
        <p:spPr>
          <a:xfrm>
            <a:off x="4762013" y="73660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Magnetics</a:t>
            </a:r>
          </a:p>
        </p:txBody>
      </p:sp>
    </p:spTree>
    <p:extLst>
      <p:ext uri="{BB962C8B-B14F-4D97-AF65-F5344CB8AC3E}">
        <p14:creationId xmlns:p14="http://schemas.microsoft.com/office/powerpoint/2010/main" val="158124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Fishbone and </a:t>
            </a:r>
            <a:r>
              <a:rPr lang="en-US" sz="2800" dirty="0" err="1"/>
              <a:t>Sawteeth</a:t>
            </a:r>
            <a:r>
              <a:rPr lang="en-US" sz="2800" dirty="0"/>
              <a:t> modes observed in NT plasmas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" y="857542"/>
            <a:ext cx="396375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Furthermore, a common observation has been lower frequency modes, especially fishbones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Although these modes produce losses observable in the FILD measurements, the absolute losses appear much weaker w.r.t chirping modes.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 err="1"/>
              <a:t>Sawteeth</a:t>
            </a:r>
            <a:r>
              <a:rPr lang="en-US" altLang="en-US" sz="1400" dirty="0"/>
              <a:t> in NT vs PT plasmas have been studied by M. </a:t>
            </a:r>
            <a:r>
              <a:rPr lang="en-US" altLang="en-US" sz="1400" dirty="0" err="1"/>
              <a:t>Vallar</a:t>
            </a:r>
            <a:r>
              <a:rPr lang="en-US" altLang="en-US" sz="1400" dirty="0"/>
              <a:t> et al. </a:t>
            </a:r>
            <a:r>
              <a:rPr lang="it-IT" altLang="en-US" sz="1400" dirty="0"/>
              <a:t>2022 Nucl. Fusion </a:t>
            </a:r>
            <a:r>
              <a:rPr lang="it-IT" altLang="en-US" sz="1400" b="1" dirty="0"/>
              <a:t>62</a:t>
            </a:r>
            <a:r>
              <a:rPr lang="it-IT" altLang="en-US" sz="1400" dirty="0"/>
              <a:t>. FIDA measurements showed larger retirstribution in NT than PT.</a:t>
            </a:r>
            <a:endParaRPr lang="en-US" altLang="en-US" sz="1400" b="1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9B158AC-92C7-2BBD-7BE0-C2E3A53A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38" y="522367"/>
            <a:ext cx="4320000" cy="43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77B8A1-FFC3-0777-A40D-F8CB5054B74B}"/>
              </a:ext>
            </a:extLst>
          </p:cNvPr>
          <p:cNvSpPr txBox="1"/>
          <p:nvPr/>
        </p:nvSpPr>
        <p:spPr>
          <a:xfrm>
            <a:off x="4768056" y="2786767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BD441-EF62-401E-370B-65E809B9CCCE}"/>
              </a:ext>
            </a:extLst>
          </p:cNvPr>
          <p:cNvSpPr txBox="1"/>
          <p:nvPr/>
        </p:nvSpPr>
        <p:spPr>
          <a:xfrm>
            <a:off x="4762013" y="73660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Magnetics</a:t>
            </a:r>
          </a:p>
        </p:txBody>
      </p:sp>
    </p:spTree>
    <p:extLst>
      <p:ext uri="{BB962C8B-B14F-4D97-AF65-F5344CB8AC3E}">
        <p14:creationId xmlns:p14="http://schemas.microsoft.com/office/powerpoint/2010/main" val="92096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54040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NT vs PT experiments conducted at TCV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MHD quiescent NT and PT scenario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Various MHD modes observed in NT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Investigation of AEs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Conclusions and outlook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</p:spTree>
    <p:extLst>
      <p:ext uri="{BB962C8B-B14F-4D97-AF65-F5344CB8AC3E}">
        <p14:creationId xmlns:p14="http://schemas.microsoft.com/office/powerpoint/2010/main" val="281909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Investigation of AEs in NT vs PT plasmas in TCV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" y="857542"/>
            <a:ext cx="449393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Alfven Eigenmodes are a serious concern for fast-ion confinement in future machines.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Modeling [1] has suggested that TAE amplitudes are lower in TCV like plasmas, thus a systematic experimental investigation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Studies of TAEs in PT found that counter injection is necessary (often highly off-axis z~12cm).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Developed a scenario with on-axis heating, at low plasma current, using ECRH for longer fast-ion slowing down times.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pic>
        <p:nvPicPr>
          <p:cNvPr id="2" name="Picture 1" descr="A graph of a waveform&#10;&#10;Description automatically generated with medium confidence">
            <a:extLst>
              <a:ext uri="{FF2B5EF4-FFF2-40B4-BE49-F238E27FC236}">
                <a16:creationId xmlns:a16="http://schemas.microsoft.com/office/drawing/2014/main" id="{DADC4E96-EE79-7D3D-3A76-23DE3C640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72"/>
          <a:stretch/>
        </p:blipFill>
        <p:spPr>
          <a:xfrm>
            <a:off x="4768056" y="930449"/>
            <a:ext cx="3600000" cy="1641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0FBB0-EC45-8C2E-DB40-530216095A07}"/>
              </a:ext>
            </a:extLst>
          </p:cNvPr>
          <p:cNvSpPr txBox="1"/>
          <p:nvPr/>
        </p:nvSpPr>
        <p:spPr>
          <a:xfrm>
            <a:off x="6423125" y="726131"/>
            <a:ext cx="1883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P. Oyola et al 2023 IAEA FEC</a:t>
            </a:r>
          </a:p>
        </p:txBody>
      </p:sp>
    </p:spTree>
    <p:extLst>
      <p:ext uri="{BB962C8B-B14F-4D97-AF65-F5344CB8AC3E}">
        <p14:creationId xmlns:p14="http://schemas.microsoft.com/office/powerpoint/2010/main" val="171263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AEs in NT plasmas on TCV using counter NBI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465393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1400" dirty="0"/>
              <a:t>NBI1 in counter injection used, with NBI2 at low power to probe AE modes with FILD.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FEA29B-C58E-CB6C-3CEA-C185FC11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36" y="703407"/>
            <a:ext cx="370285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Low freq. mode needed to be suppressed with ECRH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" y="857542"/>
            <a:ext cx="456106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1400" dirty="0"/>
              <a:t>NBI1 in counter injection used, with NBI2 at low power to probe AE modes with FILD.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1400" dirty="0"/>
              <a:t>Typically observe that an EGAM like mode below 100kHz dominates the MHD spectrum in NT. </a:t>
            </a:r>
            <a:br>
              <a:rPr lang="en-GB" altLang="en-US" sz="1400" dirty="0"/>
            </a:br>
            <a:r>
              <a:rPr lang="en-GB" altLang="en-US" sz="1400" dirty="0"/>
              <a:t>Weak TAE like modes observed.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1400" dirty="0"/>
              <a:t>By using localised ECRH heating (</a:t>
            </a:r>
            <a:r>
              <a:rPr lang="en-US" sz="1400" dirty="0"/>
              <a:t>ρ ~ 0.4</a:t>
            </a:r>
            <a:r>
              <a:rPr lang="en-GB" altLang="en-US" sz="1400" dirty="0"/>
              <a:t>), we’re able to suppress the GAM and observe TAE clearly.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pic>
        <p:nvPicPr>
          <p:cNvPr id="6" name="Picture 5" descr="A screenshot of a infrared image&#10;&#10;Description automatically generated">
            <a:extLst>
              <a:ext uri="{FF2B5EF4-FFF2-40B4-BE49-F238E27FC236}">
                <a16:creationId xmlns:a16="http://schemas.microsoft.com/office/drawing/2014/main" id="{36202843-3A55-F0EE-6FE2-645CBD8E4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65" y="703407"/>
            <a:ext cx="4320000" cy="4320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A51BCA9-417D-597B-C576-3098B0CE7917}"/>
              </a:ext>
            </a:extLst>
          </p:cNvPr>
          <p:cNvSpPr/>
          <p:nvPr/>
        </p:nvSpPr>
        <p:spPr>
          <a:xfrm>
            <a:off x="6438900" y="3667125"/>
            <a:ext cx="1009650" cy="4953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B1712-CA1E-94D2-29E0-89FD3416C348}"/>
              </a:ext>
            </a:extLst>
          </p:cNvPr>
          <p:cNvSpPr txBox="1"/>
          <p:nvPr/>
        </p:nvSpPr>
        <p:spPr>
          <a:xfrm>
            <a:off x="7259236" y="3545378"/>
            <a:ext cx="52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7A8C3-B264-6E9B-C7FB-FDE8093FA283}"/>
              </a:ext>
            </a:extLst>
          </p:cNvPr>
          <p:cNvSpPr txBox="1"/>
          <p:nvPr/>
        </p:nvSpPr>
        <p:spPr>
          <a:xfrm>
            <a:off x="5163499" y="1880646"/>
            <a:ext cx="77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EGAM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E54AF3-7121-493F-C4D0-E524B5E2596E}"/>
              </a:ext>
            </a:extLst>
          </p:cNvPr>
          <p:cNvSpPr/>
          <p:nvPr/>
        </p:nvSpPr>
        <p:spPr>
          <a:xfrm>
            <a:off x="5676900" y="2002328"/>
            <a:ext cx="1009650" cy="49530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B3654-B8BF-8CA5-DCF6-DFB66E26C92A}"/>
              </a:ext>
            </a:extLst>
          </p:cNvPr>
          <p:cNvSpPr txBox="1"/>
          <p:nvPr/>
        </p:nvSpPr>
        <p:spPr>
          <a:xfrm>
            <a:off x="5163499" y="886642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BE103-4091-55E6-8D9D-F3AFE3FCE2E1}"/>
              </a:ext>
            </a:extLst>
          </p:cNvPr>
          <p:cNvSpPr txBox="1"/>
          <p:nvPr/>
        </p:nvSpPr>
        <p:spPr>
          <a:xfrm>
            <a:off x="5163498" y="2908164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Magnetics</a:t>
            </a:r>
          </a:p>
        </p:txBody>
      </p:sp>
    </p:spTree>
    <p:extLst>
      <p:ext uri="{BB962C8B-B14F-4D97-AF65-F5344CB8AC3E}">
        <p14:creationId xmlns:p14="http://schemas.microsoft.com/office/powerpoint/2010/main" val="3794007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8089106" cy="60556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TAE clearly observable in FILD, freq. used to localize mode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" y="857542"/>
            <a:ext cx="438246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1400" dirty="0"/>
              <a:t>NBI1 in counter injection used, with NBI2 at low power to probe AE modes with FILD.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1400" dirty="0"/>
              <a:t>Typically observe that an EGAM like mode below 100kHz dominates the MHD spectrum in NT. </a:t>
            </a:r>
            <a:br>
              <a:rPr lang="en-GB" altLang="en-US" sz="1400" dirty="0"/>
            </a:br>
            <a:r>
              <a:rPr lang="en-GB" altLang="en-US" sz="1400" dirty="0"/>
              <a:t>Weak TAE like modes observed.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1400" dirty="0"/>
              <a:t>By using localised ECRH heating (</a:t>
            </a:r>
            <a:r>
              <a:rPr lang="en-US" sz="1400" dirty="0"/>
              <a:t>ρ ~ 0.4</a:t>
            </a:r>
            <a:r>
              <a:rPr lang="en-GB" altLang="en-US" sz="1400" dirty="0"/>
              <a:t>), we’re able to suppress the GAM and observe TAE clearly.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1400" dirty="0"/>
              <a:t>TAE calculated* to be around </a:t>
            </a:r>
            <a:r>
              <a:rPr lang="en-US" sz="1400" dirty="0"/>
              <a:t>ρ ~ 0.85, and losses seen in FILD.</a:t>
            </a:r>
            <a:endParaRPr lang="en-GB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pic>
        <p:nvPicPr>
          <p:cNvPr id="2" name="Picture 1" descr="A blue and orange lines&#10;&#10;Description automatically generated with medium confidence">
            <a:extLst>
              <a:ext uri="{FF2B5EF4-FFF2-40B4-BE49-F238E27FC236}">
                <a16:creationId xmlns:a16="http://schemas.microsoft.com/office/drawing/2014/main" id="{3594E8F9-E3F7-9072-1CFD-3756138FA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03407"/>
            <a:ext cx="4320000" cy="4320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6CA57A-1829-FBD6-283A-C6CF4D7600B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867650" y="1503873"/>
            <a:ext cx="181841" cy="1541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80DF07-B836-9FD6-801C-482B073FD355}"/>
              </a:ext>
            </a:extLst>
          </p:cNvPr>
          <p:cNvSpPr txBox="1"/>
          <p:nvPr/>
        </p:nvSpPr>
        <p:spPr>
          <a:xfrm>
            <a:off x="7583658" y="857542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ρ ~ 0.85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16CAE-7DD2-DE4F-2B0D-7D7F330061AA}"/>
              </a:ext>
            </a:extLst>
          </p:cNvPr>
          <p:cNvSpPr txBox="1"/>
          <p:nvPr/>
        </p:nvSpPr>
        <p:spPr>
          <a:xfrm>
            <a:off x="4975152" y="2906927"/>
            <a:ext cx="58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CD6CE6-820C-8FCC-8A4D-8029888A268B}"/>
              </a:ext>
            </a:extLst>
          </p:cNvPr>
          <p:cNvCxnSpPr>
            <a:cxnSpLocks/>
          </p:cNvCxnSpPr>
          <p:nvPr/>
        </p:nvCxnSpPr>
        <p:spPr>
          <a:xfrm>
            <a:off x="7096125" y="4200525"/>
            <a:ext cx="0" cy="3166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2D2E7E-51BE-8953-9A74-DCDD82760F88}"/>
              </a:ext>
            </a:extLst>
          </p:cNvPr>
          <p:cNvSpPr txBox="1"/>
          <p:nvPr/>
        </p:nvSpPr>
        <p:spPr>
          <a:xfrm>
            <a:off x="7041804" y="4176403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FILD retracts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A0CED-8308-BDFE-DBF2-63500637A3D9}"/>
              </a:ext>
            </a:extLst>
          </p:cNvPr>
          <p:cNvSpPr txBox="1"/>
          <p:nvPr/>
        </p:nvSpPr>
        <p:spPr>
          <a:xfrm>
            <a:off x="5048321" y="931151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C6239-2472-5BD0-F418-3F1C2B0D0ACF}"/>
              </a:ext>
            </a:extLst>
          </p:cNvPr>
          <p:cNvSpPr txBox="1"/>
          <p:nvPr/>
        </p:nvSpPr>
        <p:spPr>
          <a:xfrm>
            <a:off x="1102637" y="484504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200" dirty="0"/>
              <a:t>*Based on formula in </a:t>
            </a:r>
            <a:r>
              <a:rPr lang="en-US" sz="1200" dirty="0"/>
              <a:t>W.W. </a:t>
            </a:r>
            <a:r>
              <a:rPr lang="en-US" sz="1200" dirty="0" err="1"/>
              <a:t>Heidbrink</a:t>
            </a:r>
            <a:r>
              <a:rPr lang="en-US" sz="1200" dirty="0"/>
              <a:t> PRL </a:t>
            </a:r>
            <a:r>
              <a:rPr lang="en-US" sz="1200" b="1" dirty="0"/>
              <a:t>71</a:t>
            </a:r>
            <a:r>
              <a:rPr lang="en-US" sz="1200" dirty="0"/>
              <a:t> (1993)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9140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Mirrored PT discharge carried out to compare NT vs PT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496641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Mirrored PT plasma experiments performed to compare to NT discharges.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Good match in plasma conditions and mirrored absolute triangularity value.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pic>
        <p:nvPicPr>
          <p:cNvPr id="6" name="Picture 5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75538C11-595B-F95F-568A-A990F690F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/>
          <a:stretch/>
        </p:blipFill>
        <p:spPr>
          <a:xfrm>
            <a:off x="5008835" y="857541"/>
            <a:ext cx="3702857" cy="4165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D6775-F7AC-0710-7334-4A8AEC75EF6D}"/>
              </a:ext>
            </a:extLst>
          </p:cNvPr>
          <p:cNvSpPr txBox="1"/>
          <p:nvPr/>
        </p:nvSpPr>
        <p:spPr>
          <a:xfrm>
            <a:off x="5683599" y="1011430"/>
            <a:ext cx="113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NT: 82859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C9BFF-8688-22E0-2EEF-5440A6B62C34}"/>
              </a:ext>
            </a:extLst>
          </p:cNvPr>
          <p:cNvSpPr txBox="1"/>
          <p:nvPr/>
        </p:nvSpPr>
        <p:spPr>
          <a:xfrm>
            <a:off x="5683599" y="1256190"/>
            <a:ext cx="109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PT: 82862</a:t>
            </a:r>
          </a:p>
        </p:txBody>
      </p:sp>
    </p:spTree>
    <p:extLst>
      <p:ext uri="{BB962C8B-B14F-4D97-AF65-F5344CB8AC3E}">
        <p14:creationId xmlns:p14="http://schemas.microsoft.com/office/powerpoint/2010/main" val="23594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TAEs in PT  easy to reproduce and larger amplitude on 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418211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Mirrored PT plasma performed to compare to NT discharges.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Good match in plasma density and mirrored absolute triangularity value.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Low. frequency GAM seen to have lower amplitude in PT scenario with TAE amplitude larger.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1400" dirty="0"/>
              <a:t>Further analyses to be done on comparison of TAEs in NT vs PT, lots of data available!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pic>
        <p:nvPicPr>
          <p:cNvPr id="2" name="Picture 1" descr="A screenshot of a infrared image&#10;&#10;Description automatically generated">
            <a:extLst>
              <a:ext uri="{FF2B5EF4-FFF2-40B4-BE49-F238E27FC236}">
                <a16:creationId xmlns:a16="http://schemas.microsoft.com/office/drawing/2014/main" id="{564045FB-B169-8DA4-244C-C21223DB5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55" y="631967"/>
            <a:ext cx="4320000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5CF59-F464-B67F-070A-7345ED33FF32}"/>
              </a:ext>
            </a:extLst>
          </p:cNvPr>
          <p:cNvSpPr txBox="1"/>
          <p:nvPr/>
        </p:nvSpPr>
        <p:spPr>
          <a:xfrm>
            <a:off x="4610721" y="815418"/>
            <a:ext cx="113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NT: 82859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99759-9C63-446F-C4B5-F00A4C96EA13}"/>
              </a:ext>
            </a:extLst>
          </p:cNvPr>
          <p:cNvSpPr txBox="1"/>
          <p:nvPr/>
        </p:nvSpPr>
        <p:spPr>
          <a:xfrm>
            <a:off x="4610721" y="2791967"/>
            <a:ext cx="109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PT: 82862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EAE903-07AA-9597-E7A2-08D18DBB6C47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542280" y="3161299"/>
            <a:ext cx="1" cy="510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40D327-8FCB-64ED-F944-34C21CD18E7E}"/>
              </a:ext>
            </a:extLst>
          </p:cNvPr>
          <p:cNvSpPr txBox="1"/>
          <p:nvPr/>
        </p:nvSpPr>
        <p:spPr>
          <a:xfrm>
            <a:off x="7280221" y="2791967"/>
            <a:ext cx="52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9938E3-52C3-B2E2-3706-8B8B18B948B0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542280" y="1957385"/>
            <a:ext cx="0" cy="8345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46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Introduction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4318176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NT plasmas exhibit improved thermal plasma confinement w.r.t PT.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But there are few experimental studies on fast-ion confinement in NT plasmas (see [1]).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Numerical studies [2, 3] have found that for the same plasma input TAE grow rates are slower in NT. 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168E86-423B-9B01-C04E-6A37347F0106}"/>
              </a:ext>
            </a:extLst>
          </p:cNvPr>
          <p:cNvSpPr txBox="1"/>
          <p:nvPr/>
        </p:nvSpPr>
        <p:spPr>
          <a:xfrm>
            <a:off x="1220290" y="4435792"/>
            <a:ext cx="3547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[1] M.A. Van Zeeland et al 2019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(top figure)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[2] Y.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Ghai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 2021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[3] P. Oyola et al 2023 IAEA FEC (bottom figure)</a:t>
            </a:r>
          </a:p>
        </p:txBody>
      </p:sp>
      <p:pic>
        <p:nvPicPr>
          <p:cNvPr id="2" name="Picture 1" descr="A graph of a waveform&#10;&#10;Description automatically generated with medium confidence">
            <a:extLst>
              <a:ext uri="{FF2B5EF4-FFF2-40B4-BE49-F238E27FC236}">
                <a16:creationId xmlns:a16="http://schemas.microsoft.com/office/drawing/2014/main" id="{6837131B-8B72-5DE3-4570-BB6BC76C0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16"/>
          <a:stretch/>
        </p:blipFill>
        <p:spPr>
          <a:xfrm>
            <a:off x="4899413" y="2806579"/>
            <a:ext cx="3600000" cy="16295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CC21112-74F7-3ADE-9942-390BFFFF5CD7}"/>
              </a:ext>
            </a:extLst>
          </p:cNvPr>
          <p:cNvGrpSpPr/>
          <p:nvPr/>
        </p:nvGrpSpPr>
        <p:grpSpPr>
          <a:xfrm>
            <a:off x="4965326" y="657984"/>
            <a:ext cx="3600000" cy="1980841"/>
            <a:chOff x="4965326" y="657984"/>
            <a:chExt cx="3600000" cy="1980841"/>
          </a:xfrm>
        </p:grpSpPr>
        <p:pic>
          <p:nvPicPr>
            <p:cNvPr id="7" name="Picture 6" descr="A red and blue and yellow background with white text&#10;&#10;Description automatically generated">
              <a:extLst>
                <a:ext uri="{FF2B5EF4-FFF2-40B4-BE49-F238E27FC236}">
                  <a16:creationId xmlns:a16="http://schemas.microsoft.com/office/drawing/2014/main" id="{28371A2E-9EF8-292C-8FDA-B870FDE4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5326" y="701476"/>
              <a:ext cx="3600000" cy="19373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F266E8-5284-EFC4-9455-FCF16A9B408F}"/>
                </a:ext>
              </a:extLst>
            </p:cNvPr>
            <p:cNvSpPr txBox="1"/>
            <p:nvPr/>
          </p:nvSpPr>
          <p:spPr>
            <a:xfrm>
              <a:off x="7862700" y="657984"/>
              <a:ext cx="63671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DIII-D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96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54040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NT vs PT experiments conducted at TCV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MHD quiescent NT and PT scenario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Various MHD modes observed in NT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Investigation of AEs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Conclusions and outlook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</p:spTree>
    <p:extLst>
      <p:ext uri="{BB962C8B-B14F-4D97-AF65-F5344CB8AC3E}">
        <p14:creationId xmlns:p14="http://schemas.microsoft.com/office/powerpoint/2010/main" val="90612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Final remarks 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" y="857542"/>
            <a:ext cx="862030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Systemic experiments to study the confinement of fast-ions in NT vs PT plasmas has been carried out during the 2023-2024 TCV campaigns.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A scenario of MHD quiescent NT and mirrored PT plasmas has been established, showing similar FI confinement properties in both scenarios.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A multitude of MHD modes have been observed in NT plasmas, with strong chirping modes observed to cause significant fast ion confinement degradation.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 Experiments to study TAEs in NT vs PT plasmas has been carried out on TCV, with TAEs found to be driven unstable when GAMs could be suppressed using localized ECRH.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</p:spTree>
    <p:extLst>
      <p:ext uri="{BB962C8B-B14F-4D97-AF65-F5344CB8AC3E}">
        <p14:creationId xmlns:p14="http://schemas.microsoft.com/office/powerpoint/2010/main" val="167233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Outlook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" y="857542"/>
            <a:ext cx="862030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Analyses of experimental data is ongoing and significant further modelling efforts are needed to quantify the differences between MHD induced FI-transport in NT vs PT.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Modelling of fast-ion transport using ASCOT5 with perturbation fields calculated from MHD codes such as MARS-F (LIGKA, MEGA ?) are planned.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 Large set of experimental data available for theoretical comparison! 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GB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</p:spTree>
    <p:extLst>
      <p:ext uri="{BB962C8B-B14F-4D97-AF65-F5344CB8AC3E}">
        <p14:creationId xmlns:p14="http://schemas.microsoft.com/office/powerpoint/2010/main" val="126559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Introduction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456106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TCV is ideal for studying NT plasmas due to its flexible shaping capabilities.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Additionally, TCV has two (1MW) NBI heating beams to produce fast-ion populations, as well as up to 2MW ECRH.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TCV has several diagnostics to infer fast-ion confinement including FIDA, FILD, NPA and Neutron detectors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pic>
        <p:nvPicPr>
          <p:cNvPr id="13" name="Picture 12" descr="A colorful circle with a red and yellow center&#10;&#10;Description automatically generated">
            <a:extLst>
              <a:ext uri="{FF2B5EF4-FFF2-40B4-BE49-F238E27FC236}">
                <a16:creationId xmlns:a16="http://schemas.microsoft.com/office/drawing/2014/main" id="{8DDC0F7A-C68C-5A31-E5F3-2F276DB4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44" y="293669"/>
            <a:ext cx="652747" cy="1800000"/>
          </a:xfrm>
          <a:prstGeom prst="rect">
            <a:avLst/>
          </a:prstGeom>
        </p:spPr>
      </p:pic>
      <p:pic>
        <p:nvPicPr>
          <p:cNvPr id="18" name="Picture 17" descr="A screen shot of a cell phone&#10;&#10;Description automatically generated">
            <a:extLst>
              <a:ext uri="{FF2B5EF4-FFF2-40B4-BE49-F238E27FC236}">
                <a16:creationId xmlns:a16="http://schemas.microsoft.com/office/drawing/2014/main" id="{D67932F4-54E4-867C-0D99-F8F563DFA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420" y="315384"/>
            <a:ext cx="655223" cy="1800000"/>
          </a:xfrm>
          <a:prstGeom prst="rect">
            <a:avLst/>
          </a:prstGeom>
        </p:spPr>
      </p:pic>
      <p:pic>
        <p:nvPicPr>
          <p:cNvPr id="20" name="Picture 19" descr="A yellow and orange circle&#10;&#10;Description automatically generated with medium confidence">
            <a:extLst>
              <a:ext uri="{FF2B5EF4-FFF2-40B4-BE49-F238E27FC236}">
                <a16:creationId xmlns:a16="http://schemas.microsoft.com/office/drawing/2014/main" id="{BD877BF5-587D-472C-48C1-0C7C318A9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005" y="315384"/>
            <a:ext cx="656808" cy="1800000"/>
          </a:xfrm>
          <a:prstGeom prst="rect">
            <a:avLst/>
          </a:prstGeom>
        </p:spPr>
      </p:pic>
      <p:pic>
        <p:nvPicPr>
          <p:cNvPr id="35" name="Picture 34" descr="A colorful lines and circles on a black background&#10;&#10;Description automatically generated">
            <a:extLst>
              <a:ext uri="{FF2B5EF4-FFF2-40B4-BE49-F238E27FC236}">
                <a16:creationId xmlns:a16="http://schemas.microsoft.com/office/drawing/2014/main" id="{A6866EFC-D730-EFEF-1830-717E31887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846" y="1913669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9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54040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NT vs PT experiments conducted at TCV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MHD quiescent NT and PT scenario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Various MHD modes observed in NT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Investigation of AEs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Conclusions and outlook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</p:spTree>
    <p:extLst>
      <p:ext uri="{BB962C8B-B14F-4D97-AF65-F5344CB8AC3E}">
        <p14:creationId xmlns:p14="http://schemas.microsoft.com/office/powerpoint/2010/main" val="234085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54040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NT vs PT experiments conducted at TCV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MHD quiescent NT and PT scenario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Various MHD modes observed in NT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Investigation of AEs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Conclusions and outlook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</p:spTree>
    <p:extLst>
      <p:ext uri="{BB962C8B-B14F-4D97-AF65-F5344CB8AC3E}">
        <p14:creationId xmlns:p14="http://schemas.microsoft.com/office/powerpoint/2010/main" val="20438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MHD quiescent NT plasma scenario developed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330644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Experiments were caried out with limited NT plasma shapes and strong (1MW) co-NBI heating.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The goal was to obtain a MHD quiescent scenario to compare against neoclassical modelling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NT plasmas found to be susceptible to various MHD modes, but at </a:t>
            </a:r>
            <a:br>
              <a:rPr lang="en-US" altLang="en-US" sz="1400" dirty="0"/>
            </a:br>
            <a:r>
              <a:rPr lang="en-US" altLang="en-US" sz="1400" dirty="0"/>
              <a:t>low I</a:t>
            </a:r>
            <a:r>
              <a:rPr lang="en-US" altLang="en-US" sz="1400" baseline="-25000" dirty="0"/>
              <a:t>p</a:t>
            </a:r>
            <a:r>
              <a:rPr lang="en-US" altLang="en-US" sz="1400" dirty="0"/>
              <a:t>~120kA and around  z=5cm </a:t>
            </a:r>
            <a:br>
              <a:rPr lang="en-US" altLang="en-US" sz="1400" dirty="0"/>
            </a:br>
            <a:r>
              <a:rPr lang="en-US" altLang="en-US" sz="1400" dirty="0"/>
              <a:t>plasma are MHD quiescent.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D4A94B-127E-D7B9-17B9-0F384C450869}"/>
              </a:ext>
            </a:extLst>
          </p:cNvPr>
          <p:cNvGrpSpPr/>
          <p:nvPr/>
        </p:nvGrpSpPr>
        <p:grpSpPr>
          <a:xfrm>
            <a:off x="5105281" y="702877"/>
            <a:ext cx="3702855" cy="4188966"/>
            <a:chOff x="5105281" y="702877"/>
            <a:chExt cx="3702855" cy="4188966"/>
          </a:xfrm>
        </p:grpSpPr>
        <p:pic>
          <p:nvPicPr>
            <p:cNvPr id="8" name="Picture 7" descr="A line graph on a black background&#10;&#10;Description automatically generated">
              <a:extLst>
                <a:ext uri="{FF2B5EF4-FFF2-40B4-BE49-F238E27FC236}">
                  <a16:creationId xmlns:a16="http://schemas.microsoft.com/office/drawing/2014/main" id="{92216B63-C31E-7DEA-F488-363342FA7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813"/>
            <a:stretch/>
          </p:blipFill>
          <p:spPr>
            <a:xfrm>
              <a:off x="5105281" y="736601"/>
              <a:ext cx="3702855" cy="415524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522016-9446-06AC-6801-646157706AE5}"/>
                </a:ext>
              </a:extLst>
            </p:cNvPr>
            <p:cNvSpPr txBox="1"/>
            <p:nvPr/>
          </p:nvSpPr>
          <p:spPr>
            <a:xfrm>
              <a:off x="7422041" y="702877"/>
              <a:ext cx="97340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NT: 80323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6925FD-8BAD-953E-3A49-574EAC48C80A}"/>
                </a:ext>
              </a:extLst>
            </p:cNvPr>
            <p:cNvSpPr txBox="1"/>
            <p:nvPr/>
          </p:nvSpPr>
          <p:spPr>
            <a:xfrm>
              <a:off x="7411108" y="947637"/>
              <a:ext cx="96379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PT: 80326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ADF0CF-CFA5-5036-4D99-67026436F7A3}"/>
              </a:ext>
            </a:extLst>
          </p:cNvPr>
          <p:cNvGrpSpPr/>
          <p:nvPr/>
        </p:nvGrpSpPr>
        <p:grpSpPr>
          <a:xfrm>
            <a:off x="3321844" y="702877"/>
            <a:ext cx="1843088" cy="4188967"/>
            <a:chOff x="3321844" y="702877"/>
            <a:chExt cx="1843088" cy="4188967"/>
          </a:xfrm>
        </p:grpSpPr>
        <p:pic>
          <p:nvPicPr>
            <p:cNvPr id="15" name="Picture 14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58D28319-9FCE-0D6E-AF87-C387A3896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033" r="57336"/>
            <a:stretch/>
          </p:blipFill>
          <p:spPr>
            <a:xfrm>
              <a:off x="3321844" y="702877"/>
              <a:ext cx="1843088" cy="418896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995B1C-D7EC-C77A-9E55-CD76C5E1D3DE}"/>
                </a:ext>
              </a:extLst>
            </p:cNvPr>
            <p:cNvSpPr txBox="1"/>
            <p:nvPr/>
          </p:nvSpPr>
          <p:spPr>
            <a:xfrm>
              <a:off x="3751406" y="947637"/>
              <a:ext cx="82747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/>
                <a:t>δ</a:t>
              </a:r>
              <a:r>
                <a:rPr lang="en-US" b="1" dirty="0"/>
                <a:t> ~ -0.3</a:t>
              </a:r>
            </a:p>
            <a:p>
              <a:r>
                <a:rPr lang="el-GR" b="1" dirty="0">
                  <a:solidFill>
                    <a:srgbClr val="FF0000"/>
                  </a:solidFill>
                </a:rPr>
                <a:t>δ</a:t>
              </a:r>
              <a:r>
                <a:rPr lang="en-US" b="1" dirty="0">
                  <a:solidFill>
                    <a:srgbClr val="FF0000"/>
                  </a:solidFill>
                </a:rPr>
                <a:t> ~ +0.3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29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MHD quiescent scenario successfully established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25DF83-6EF1-D35F-3018-DB8033DD7C8B}"/>
              </a:ext>
            </a:extLst>
          </p:cNvPr>
          <p:cNvGrpSpPr/>
          <p:nvPr/>
        </p:nvGrpSpPr>
        <p:grpSpPr>
          <a:xfrm>
            <a:off x="4311238" y="572373"/>
            <a:ext cx="4320000" cy="4320000"/>
            <a:chOff x="4311238" y="572373"/>
            <a:chExt cx="4320000" cy="4320000"/>
          </a:xfrm>
        </p:grpSpPr>
        <p:pic>
          <p:nvPicPr>
            <p:cNvPr id="13" name="Picture 12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4C269682-4FAE-62AE-6947-01662BB6A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1238" y="572373"/>
              <a:ext cx="4320000" cy="432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568C68-8F63-EEE2-D467-3E7265B61021}"/>
                </a:ext>
              </a:extLst>
            </p:cNvPr>
            <p:cNvSpPr txBox="1"/>
            <p:nvPr/>
          </p:nvSpPr>
          <p:spPr>
            <a:xfrm>
              <a:off x="4768056" y="2786767"/>
              <a:ext cx="5597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FILD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C43C64-20E2-2676-6C94-6CDF5004A3A9}"/>
                </a:ext>
              </a:extLst>
            </p:cNvPr>
            <p:cNvSpPr txBox="1"/>
            <p:nvPr/>
          </p:nvSpPr>
          <p:spPr>
            <a:xfrm>
              <a:off x="4762013" y="736601"/>
              <a:ext cx="97334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Magnetics</a:t>
              </a:r>
            </a:p>
          </p:txBody>
        </p:sp>
      </p:grpSp>
      <p:sp>
        <p:nvSpPr>
          <p:cNvPr id="10" name="Text Box 13">
            <a:extLst>
              <a:ext uri="{FF2B5EF4-FFF2-40B4-BE49-F238E27FC236}">
                <a16:creationId xmlns:a16="http://schemas.microsoft.com/office/drawing/2014/main" id="{27CAB8DA-A9ED-8190-3CFF-C89BBCA8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" y="857542"/>
            <a:ext cx="394163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Experiments were caried out with limited NT plasma shapes and strong co-NBI heating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The goal was to obtain a MHD quiescent scenario to compare against neoclassical modelling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NT plasmas found to be susceptible to various MHD modes, but at </a:t>
            </a:r>
            <a:br>
              <a:rPr lang="en-US" altLang="en-US" sz="1400" dirty="0"/>
            </a:br>
            <a:r>
              <a:rPr lang="en-US" altLang="en-US" sz="1400" dirty="0"/>
              <a:t>Ip 120kA,  z= 5cm </a:t>
            </a:r>
            <a:br>
              <a:rPr lang="en-US" altLang="en-US" sz="1400" dirty="0"/>
            </a:br>
            <a:r>
              <a:rPr lang="en-US" altLang="en-US" sz="1400" dirty="0"/>
              <a:t>plasma are MHD quiescent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446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Similar FI confinement between NT and PT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7CAB8DA-A9ED-8190-3CFF-C89BBCA8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377215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Modelling using the TRANSP and ASCOT codes reproduce experimental data well, as reported by J. Poley in previous talk.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Thus, in the absence of strong MHD modes, fast-ion transport in NT appears neoclassical.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Furthermore, for similar plasma conditions NT show similar fast-ion content as in PT plasmas.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4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400" dirty="0"/>
              <a:t>Therefore, NT is not particularly detrimental to fast-ion confinement!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AAF954-CF68-7AAF-3D7A-7A8716E535AD}"/>
              </a:ext>
            </a:extLst>
          </p:cNvPr>
          <p:cNvGrpSpPr>
            <a:grpSpLocks noChangeAspect="1"/>
          </p:cNvGrpSpPr>
          <p:nvPr/>
        </p:nvGrpSpPr>
        <p:grpSpPr>
          <a:xfrm>
            <a:off x="3998073" y="877909"/>
            <a:ext cx="4418182" cy="3657070"/>
            <a:chOff x="3998073" y="877909"/>
            <a:chExt cx="4418182" cy="3657070"/>
          </a:xfrm>
        </p:grpSpPr>
        <p:pic>
          <p:nvPicPr>
            <p:cNvPr id="6" name="Picture 5" descr="A graph with a red line&#10;&#10;Description automatically generated">
              <a:extLst>
                <a:ext uri="{FF2B5EF4-FFF2-40B4-BE49-F238E27FC236}">
                  <a16:creationId xmlns:a16="http://schemas.microsoft.com/office/drawing/2014/main" id="{33C4FAF0-DCDF-008B-C749-15B9430A8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8073" y="934979"/>
              <a:ext cx="4418182" cy="360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4CE0E4-72BB-D79A-CAB5-1F09DC0D1B7E}"/>
                </a:ext>
              </a:extLst>
            </p:cNvPr>
            <p:cNvSpPr txBox="1"/>
            <p:nvPr/>
          </p:nvSpPr>
          <p:spPr>
            <a:xfrm>
              <a:off x="7333550" y="1113167"/>
              <a:ext cx="97340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NT: 80323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C69F12-C6E6-BAF9-8A22-9472950AB3C5}"/>
                </a:ext>
              </a:extLst>
            </p:cNvPr>
            <p:cNvSpPr txBox="1"/>
            <p:nvPr/>
          </p:nvSpPr>
          <p:spPr>
            <a:xfrm>
              <a:off x="7322617" y="1357927"/>
              <a:ext cx="96379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PT: 80326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5419F3-6E93-BD73-671C-4CE10C5F7947}"/>
                </a:ext>
              </a:extLst>
            </p:cNvPr>
            <p:cNvSpPr txBox="1"/>
            <p:nvPr/>
          </p:nvSpPr>
          <p:spPr>
            <a:xfrm>
              <a:off x="7561332" y="877909"/>
              <a:ext cx="85311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 = 0.54s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73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7726363" cy="605568"/>
          </a:xfrm>
        </p:spPr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Anton Jansen van Vuuren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C3123851-74F0-EFFD-BE7F-AA1260A1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" y="857542"/>
            <a:ext cx="54040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NT vs PT experiments conducted at TCV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MHD quiescent NT and PT scenario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/>
              <a:t>Various MHD modes observed in NT</a:t>
            </a: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1028700" lvl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Investigation of AEs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Conclusions and outlook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1600" dirty="0"/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D505C385-0CBA-9D7E-60DA-B412D32AE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3091" y="4951953"/>
            <a:ext cx="4848147" cy="154995"/>
          </a:xfrm>
        </p:spPr>
        <p:txBody>
          <a:bodyPr/>
          <a:lstStyle/>
          <a:p>
            <a:r>
              <a:rPr lang="en-US" dirty="0"/>
              <a:t>TSVV 2 workshop, 24.09.2024, SPC</a:t>
            </a:r>
          </a:p>
        </p:txBody>
      </p:sp>
    </p:spTree>
    <p:extLst>
      <p:ext uri="{BB962C8B-B14F-4D97-AF65-F5344CB8AC3E}">
        <p14:creationId xmlns:p14="http://schemas.microsoft.com/office/powerpoint/2010/main" val="39508820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6E007DF-1316-8443-8FA9-26CE4B662F63}" vid="{22C073A0-9DC3-C24F-83C0-C694CCC07FF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PFLAuthor xmlns="366578e5-d8fa-4ca3-80b4-96d4f4020af2">
      <UserInfo>
        <DisplayName/>
        <AccountId xsi:nil="true"/>
        <AccountType/>
      </UserInfo>
    </EPFLAuthor>
    <a822da24a7be47f7b2b8d6471b611ecd xmlns="366578e5-d8fa-4ca3-80b4-96d4f4020a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bed90794-060d-40e3-8efd-fc84c2f09e8f</TermId>
        </TermInfo>
      </Terms>
    </a822da24a7be47f7b2b8d6471b611ecd>
    <EPFLUsageTaxHTField0 xmlns="366578e5-d8fa-4ca3-80b4-96d4f4020af2" xsi:nil="true"/>
    <TaxCatchAll xmlns="505a1229-fefc-4964-aa43-a843a2e4cec8">
      <Value>1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FL Document" ma:contentTypeID="0x0101009E359B892F0745A488A3BA50FA95E220008D12AA6DD8705844A8F440FB2627C65C" ma:contentTypeVersion="2" ma:contentTypeDescription="Base Content Type for all EPFL documents" ma:contentTypeScope="" ma:versionID="243fe3aa2b7702eb0a8fc0aba44d7aac">
  <xsd:schema xmlns:xsd="http://www.w3.org/2001/XMLSchema" xmlns:xs="http://www.w3.org/2001/XMLSchema" xmlns:p="http://schemas.microsoft.com/office/2006/metadata/properties" xmlns:ns2="366578e5-d8fa-4ca3-80b4-96d4f4020af2" xmlns:ns3="505a1229-fefc-4964-aa43-a843a2e4cec8" targetNamespace="http://schemas.microsoft.com/office/2006/metadata/properties" ma:root="true" ma:fieldsID="874849853f62a370529474de8c246750" ns2:_="" ns3:_="">
    <xsd:import namespace="366578e5-d8fa-4ca3-80b4-96d4f4020af2"/>
    <xsd:import namespace="505a1229-fefc-4964-aa43-a843a2e4cec8"/>
    <xsd:element name="properties">
      <xsd:complexType>
        <xsd:sequence>
          <xsd:element name="documentManagement">
            <xsd:complexType>
              <xsd:all>
                <xsd:element ref="ns2:EPFLAuthor" minOccurs="0"/>
                <xsd:element ref="ns2:EPFLUsageTaxHTField0" minOccurs="0"/>
                <xsd:element ref="ns2:a822da24a7be47f7b2b8d6471b611ec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578e5-d8fa-4ca3-80b4-96d4f4020af2" elementFormDefault="qualified">
    <xsd:import namespace="http://schemas.microsoft.com/office/2006/documentManagement/types"/>
    <xsd:import namespace="http://schemas.microsoft.com/office/infopath/2007/PartnerControls"/>
    <xsd:element name="EPFLAuthor" ma:index="8" nillable="true" ma:displayName="Author" ma:internalName="EPFL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FLUsageTaxHTField0" ma:index="10" nillable="true" ma:displayName="EPFLUsage_0" ma:hidden="true" ma:internalName="EPFLUsageTaxHTField0">
      <xsd:simpleType>
        <xsd:restriction base="dms:Note"/>
      </xsd:simpleType>
    </xsd:element>
    <xsd:element name="a822da24a7be47f7b2b8d6471b611ecd" ma:index="11" nillable="true" ma:taxonomy="true" ma:internalName="a822da24a7be47f7b2b8d6471b611ecd" ma:taxonomyFieldName="EPFLUsage" ma:displayName="Usage" ma:default="1;#Public|bed90794-060d-40e3-8efd-fc84c2f09e8f" ma:fieldId="{a822da24-a7be-47f7-b2b8-d6471b611ecd}" ma:sspId="4f2e420a-9f6b-4a85-b7a0-ff810e6e8c0b" ma:termSetId="4b8e3540-9bf8-418b-ab3b-31a19bad253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a1229-fefc-4964-aa43-a843a2e4ce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description="" ma:hidden="true" ma:list="{93f37c08-bd19-42a9-9d3a-635e83ef494a}" ma:internalName="TaxCatchAll" ma:showField="CatchAllData" ma:web="505a1229-fefc-4964-aa43-a843a2e4ce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A7CB31-E4DC-4063-BDCD-36DC5F1DA1C8}">
  <ds:schemaRefs>
    <ds:schemaRef ds:uri="http://schemas.microsoft.com/office/2006/metadata/properties"/>
    <ds:schemaRef ds:uri="http://schemas.microsoft.com/office/infopath/2007/PartnerControls"/>
    <ds:schemaRef ds:uri="366578e5-d8fa-4ca3-80b4-96d4f4020af2"/>
    <ds:schemaRef ds:uri="505a1229-fefc-4964-aa43-a843a2e4cec8"/>
  </ds:schemaRefs>
</ds:datastoreItem>
</file>

<file path=customXml/itemProps2.xml><?xml version="1.0" encoding="utf-8"?>
<ds:datastoreItem xmlns:ds="http://schemas.openxmlformats.org/officeDocument/2006/customXml" ds:itemID="{B6EC99A6-5E64-4A2A-9ABF-C3A21F434F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3F701F-4DB5-423A-8196-014F59782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578e5-d8fa-4ca3-80b4-96d4f4020af2"/>
    <ds:schemaRef ds:uri="505a1229-fefc-4964-aa43-a843a2e4c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SPC_Presentation_Template</Template>
  <TotalTime>12266</TotalTime>
  <Words>1650</Words>
  <Application>Microsoft Office PowerPoint</Application>
  <PresentationFormat>On-screen Show (16:9)</PresentationFormat>
  <Paragraphs>341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Franklin Gothic Demi Cond</vt:lpstr>
      <vt:lpstr>Wingdings</vt:lpstr>
      <vt:lpstr>Thème Office</vt:lpstr>
      <vt:lpstr>Experimental studies of fast particles in TCV negative triangularity plasmas </vt:lpstr>
      <vt:lpstr>Introduction</vt:lpstr>
      <vt:lpstr>Introduction</vt:lpstr>
      <vt:lpstr>Outline</vt:lpstr>
      <vt:lpstr>Outline</vt:lpstr>
      <vt:lpstr>MHD quiescent NT plasma scenario developed</vt:lpstr>
      <vt:lpstr>MHD quiescent scenario successfully established</vt:lpstr>
      <vt:lpstr>Similar FI confinement between NT and PT</vt:lpstr>
      <vt:lpstr>Outline</vt:lpstr>
      <vt:lpstr>Various MHD modes are often observed in NT that expel FIs</vt:lpstr>
      <vt:lpstr>Strong chirping modes often observed in NT scenarios</vt:lpstr>
      <vt:lpstr>Fishbone and Sawteeth modes observed in NT plasmas</vt:lpstr>
      <vt:lpstr>Outline</vt:lpstr>
      <vt:lpstr>Investigation of AEs in NT vs PT plasmas in TCV</vt:lpstr>
      <vt:lpstr>AEs in NT plasmas on TCV using counter NBI</vt:lpstr>
      <vt:lpstr>Low freq. mode needed to be suppressed with ECRH</vt:lpstr>
      <vt:lpstr>TAE clearly observable in FILD, freq. used to localize mode</vt:lpstr>
      <vt:lpstr>Mirrored PT discharge carried out to compare NT vs PT</vt:lpstr>
      <vt:lpstr>TAEs in PT  easy to reproduce and larger amplitude on </vt:lpstr>
      <vt:lpstr>Outline</vt:lpstr>
      <vt:lpstr>Final remarks </vt:lpstr>
      <vt:lpstr>Outlook</vt:lpstr>
    </vt:vector>
  </TitlesOfParts>
  <Manager/>
  <Company>EPFL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fast acquisition</dc:title>
  <dc:subject/>
  <dc:creator>Anton Jansen Van Vuuren</dc:creator>
  <cp:keywords/>
  <dc:description/>
  <cp:lastModifiedBy>Anton Jansen Van Vuuren</cp:lastModifiedBy>
  <cp:revision>118</cp:revision>
  <dcterms:created xsi:type="dcterms:W3CDTF">2024-08-14T12:17:17Z</dcterms:created>
  <dcterms:modified xsi:type="dcterms:W3CDTF">2024-09-24T07:53:09Z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0x0101009E359B892F0745A488A3BA50FA95E220008D12AA6DD8705844A8F440FB2627C65C</vt:lpwstr>
  </property>
  <property fmtid="{D5CDD505-2E9C-101B-9397-08002B2CF9AE}" pid="3" name="EPFLUsage">
    <vt:lpwstr>1;#Public|bed90794-060d-40e3-8efd-fc84c2f09e8f</vt:lpwstr>
  </property>
</Properties>
</file>