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374" r:id="rId3"/>
    <p:sldId id="395" r:id="rId4"/>
    <p:sldId id="375" r:id="rId5"/>
    <p:sldId id="376" r:id="rId6"/>
    <p:sldId id="377" r:id="rId7"/>
    <p:sldId id="381" r:id="rId8"/>
    <p:sldId id="384" r:id="rId9"/>
    <p:sldId id="383" r:id="rId10"/>
    <p:sldId id="382" r:id="rId11"/>
    <p:sldId id="385" r:id="rId12"/>
    <p:sldId id="388" r:id="rId13"/>
    <p:sldId id="389" r:id="rId14"/>
    <p:sldId id="390" r:id="rId15"/>
    <p:sldId id="387" r:id="rId16"/>
    <p:sldId id="394" r:id="rId17"/>
    <p:sldId id="391" r:id="rId18"/>
    <p:sldId id="392" r:id="rId19"/>
    <p:sldId id="393" r:id="rId20"/>
    <p:sldId id="396" r:id="rId21"/>
    <p:sldId id="397" r:id="rId22"/>
    <p:sldId id="398" r:id="rId23"/>
    <p:sldId id="368" r:id="rId24"/>
    <p:sldId id="399" r:id="rId25"/>
    <p:sldId id="400" r:id="rId26"/>
    <p:sldId id="401" r:id="rId27"/>
    <p:sldId id="380" r:id="rId28"/>
    <p:sldId id="404" r:id="rId29"/>
    <p:sldId id="373" r:id="rId30"/>
    <p:sldId id="379" r:id="rId31"/>
    <p:sldId id="378" r:id="rId32"/>
    <p:sldId id="372" r:id="rId33"/>
    <p:sldId id="402" r:id="rId34"/>
    <p:sldId id="403" r:id="rId35"/>
    <p:sldId id="386" r:id="rId3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00FF"/>
    <a:srgbClr val="009900"/>
    <a:srgbClr val="CC3399"/>
    <a:srgbClr val="0070C0"/>
    <a:srgbClr val="3399FF"/>
    <a:srgbClr val="33CC33"/>
    <a:srgbClr val="2F528F"/>
    <a:srgbClr val="99000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49" autoAdjust="0"/>
  </p:normalViewPr>
  <p:slideViewPr>
    <p:cSldViewPr snapToGrid="0" snapToObjects="1">
      <p:cViewPr varScale="1">
        <p:scale>
          <a:sx n="67" d="100"/>
          <a:sy n="67" d="100"/>
        </p:scale>
        <p:origin x="1188" y="7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102" d="100"/>
          <a:sy n="102" d="100"/>
        </p:scale>
        <p:origin x="-326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rfxserver.rfxoffline.local\Disk%20R\home6\muscente\DTT\Ch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rfxserver.rfxoffline.local\Disk%20R\home6\muscente\DTT\Ch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rfxserver.rfxoffline.local\Disk%20R\home6\muscente\DTT\Chi.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500" dirty="0">
                <a:latin typeface="+mj-lt"/>
              </a:rPr>
              <a:t>Energy</a:t>
            </a:r>
            <a:r>
              <a:rPr lang="it-IT" sz="1500" baseline="0" dirty="0">
                <a:latin typeface="+mj-lt"/>
              </a:rPr>
              <a:t> </a:t>
            </a:r>
            <a:r>
              <a:rPr lang="it-IT" sz="1500" baseline="0" dirty="0" err="1">
                <a:latin typeface="+mj-lt"/>
              </a:rPr>
              <a:t>diffusion</a:t>
            </a:r>
            <a:endParaRPr lang="en-GB" sz="1500" dirty="0">
              <a:latin typeface="+mj-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3060686470067"/>
          <c:y val="0.11944990689923389"/>
          <c:w val="0.63263360127117807"/>
          <c:h val="0.65345788734757071"/>
        </c:manualLayout>
      </c:layout>
      <c:scatterChart>
        <c:scatterStyle val="lineMarker"/>
        <c:varyColors val="0"/>
        <c:ser>
          <c:idx val="0"/>
          <c:order val="0"/>
          <c:tx>
            <c:v>PT</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Sheet3!$E$37:$E$62</c:f>
              <c:numCache>
                <c:formatCode>General</c:formatCode>
                <c:ptCount val="26"/>
                <c:pt idx="0">
                  <c:v>0.92059135885581722</c:v>
                </c:pt>
                <c:pt idx="1">
                  <c:v>0.93240787748710063</c:v>
                </c:pt>
                <c:pt idx="2">
                  <c:v>0.94384078106426406</c:v>
                </c:pt>
                <c:pt idx="3">
                  <c:v>0.9547083481357016</c:v>
                </c:pt>
                <c:pt idx="4">
                  <c:v>0.96481639704142674</c:v>
                </c:pt>
                <c:pt idx="5">
                  <c:v>0.97396217072327806</c:v>
                </c:pt>
                <c:pt idx="6">
                  <c:v>0.98196289644772217</c:v>
                </c:pt>
                <c:pt idx="7">
                  <c:v>0.98866702685990293</c:v>
                </c:pt>
                <c:pt idx="8">
                  <c:v>0.99392799034940149</c:v>
                </c:pt>
                <c:pt idx="9">
                  <c:v>0.99759286284535942</c:v>
                </c:pt>
                <c:pt idx="10">
                  <c:v>0.99949809904771703</c:v>
                </c:pt>
                <c:pt idx="11">
                  <c:v>1.0002753121016235</c:v>
                </c:pt>
                <c:pt idx="12">
                  <c:v>1.0010077422278012</c:v>
                </c:pt>
                <c:pt idx="13">
                  <c:v>1.0019888721936985</c:v>
                </c:pt>
                <c:pt idx="14">
                  <c:v>1.0031727667754942</c:v>
                </c:pt>
                <c:pt idx="15">
                  <c:v>1.0046341622700274</c:v>
                </c:pt>
                <c:pt idx="16">
                  <c:v>1.0064851215989237</c:v>
                </c:pt>
                <c:pt idx="17">
                  <c:v>1.0088722416639284</c:v>
                </c:pt>
                <c:pt idx="18">
                  <c:v>1.0119649203406214</c:v>
                </c:pt>
                <c:pt idx="19">
                  <c:v>1.0158348783143842</c:v>
                </c:pt>
                <c:pt idx="20">
                  <c:v>1.0198666579509303</c:v>
                </c:pt>
                <c:pt idx="21">
                  <c:v>1.022334436473701</c:v>
                </c:pt>
                <c:pt idx="22">
                  <c:v>1.0251060920704744</c:v>
                </c:pt>
                <c:pt idx="23">
                  <c:v>1.0316190672917984</c:v>
                </c:pt>
                <c:pt idx="24">
                  <c:v>1.0424491354497829</c:v>
                </c:pt>
                <c:pt idx="25">
                  <c:v>1.0576329230881574</c:v>
                </c:pt>
              </c:numCache>
            </c:numRef>
          </c:xVal>
          <c:yVal>
            <c:numRef>
              <c:f>Sheet3!$D$37:$D$62</c:f>
              <c:numCache>
                <c:formatCode>General</c:formatCode>
                <c:ptCount val="26"/>
                <c:pt idx="0">
                  <c:v>0.90620499999999993</c:v>
                </c:pt>
                <c:pt idx="1">
                  <c:v>0.87751679000000005</c:v>
                </c:pt>
                <c:pt idx="2">
                  <c:v>0.79579971000000005</c:v>
                </c:pt>
                <c:pt idx="3">
                  <c:v>0.71710635</c:v>
                </c:pt>
                <c:pt idx="4">
                  <c:v>0.63858543499999998</c:v>
                </c:pt>
                <c:pt idx="5">
                  <c:v>0.54578860500000004</c:v>
                </c:pt>
                <c:pt idx="6">
                  <c:v>0.39751559999999997</c:v>
                </c:pt>
                <c:pt idx="7">
                  <c:v>0.12549651000000001</c:v>
                </c:pt>
                <c:pt idx="8">
                  <c:v>0.116524</c:v>
                </c:pt>
                <c:pt idx="9">
                  <c:v>0.12519247999999999</c:v>
                </c:pt>
                <c:pt idx="10">
                  <c:v>0.152854185</c:v>
                </c:pt>
                <c:pt idx="11">
                  <c:v>0.16217490499999998</c:v>
                </c:pt>
                <c:pt idx="12">
                  <c:v>0.16775155999999999</c:v>
                </c:pt>
                <c:pt idx="13">
                  <c:v>0.175229475</c:v>
                </c:pt>
                <c:pt idx="14">
                  <c:v>0.37393754000000001</c:v>
                </c:pt>
                <c:pt idx="15">
                  <c:v>0.88187557999999999</c:v>
                </c:pt>
                <c:pt idx="16">
                  <c:v>1.5266835999999999</c:v>
                </c:pt>
                <c:pt idx="17">
                  <c:v>2</c:v>
                </c:pt>
                <c:pt idx="18">
                  <c:v>2</c:v>
                </c:pt>
                <c:pt idx="19">
                  <c:v>2</c:v>
                </c:pt>
                <c:pt idx="20">
                  <c:v>2</c:v>
                </c:pt>
                <c:pt idx="21">
                  <c:v>2</c:v>
                </c:pt>
                <c:pt idx="22">
                  <c:v>2</c:v>
                </c:pt>
                <c:pt idx="23">
                  <c:v>2</c:v>
                </c:pt>
                <c:pt idx="24">
                  <c:v>2</c:v>
                </c:pt>
                <c:pt idx="25">
                  <c:v>2</c:v>
                </c:pt>
              </c:numCache>
            </c:numRef>
          </c:yVal>
          <c:smooth val="0"/>
          <c:extLst>
            <c:ext xmlns:c16="http://schemas.microsoft.com/office/drawing/2014/chart" uri="{C3380CC4-5D6E-409C-BE32-E72D297353CC}">
              <c16:uniqueId val="{00000000-29BA-4FDF-8684-21B8B0CA7A2B}"/>
            </c:ext>
          </c:extLst>
        </c:ser>
        <c:ser>
          <c:idx val="1"/>
          <c:order val="1"/>
          <c:tx>
            <c:v>NT</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Sheet3!$M$37:$M$62</c:f>
              <c:numCache>
                <c:formatCode>0.00000E+00</c:formatCode>
                <c:ptCount val="26"/>
                <c:pt idx="0">
                  <c:v>0.92059135885581722</c:v>
                </c:pt>
                <c:pt idx="1">
                  <c:v>0.93240787748710063</c:v>
                </c:pt>
                <c:pt idx="2">
                  <c:v>0.94384078106426406</c:v>
                </c:pt>
                <c:pt idx="3">
                  <c:v>0.9547083481357016</c:v>
                </c:pt>
                <c:pt idx="4">
                  <c:v>0.96481639704142674</c:v>
                </c:pt>
                <c:pt idx="5">
                  <c:v>0.97396217072327806</c:v>
                </c:pt>
                <c:pt idx="6">
                  <c:v>0.98196289644772217</c:v>
                </c:pt>
                <c:pt idx="7">
                  <c:v>0.98866702685990293</c:v>
                </c:pt>
                <c:pt idx="8">
                  <c:v>0.99392799034940149</c:v>
                </c:pt>
                <c:pt idx="9">
                  <c:v>0.99759286284535942</c:v>
                </c:pt>
                <c:pt idx="10">
                  <c:v>0.99949809904771703</c:v>
                </c:pt>
                <c:pt idx="11">
                  <c:v>1.0002753121016235</c:v>
                </c:pt>
                <c:pt idx="12">
                  <c:v>1.0010077422278012</c:v>
                </c:pt>
                <c:pt idx="13">
                  <c:v>1.0019888721936985</c:v>
                </c:pt>
                <c:pt idx="14">
                  <c:v>1.0031727667754942</c:v>
                </c:pt>
                <c:pt idx="15">
                  <c:v>1.0046341622700274</c:v>
                </c:pt>
                <c:pt idx="16">
                  <c:v>1.0064851215989237</c:v>
                </c:pt>
                <c:pt idx="17">
                  <c:v>1.0088722416639284</c:v>
                </c:pt>
                <c:pt idx="18">
                  <c:v>1.0119649203406214</c:v>
                </c:pt>
                <c:pt idx="19">
                  <c:v>1.0158348783143842</c:v>
                </c:pt>
                <c:pt idx="20">
                  <c:v>1.0198666579509303</c:v>
                </c:pt>
                <c:pt idx="21">
                  <c:v>1.022334436473701</c:v>
                </c:pt>
                <c:pt idx="22">
                  <c:v>1.0251060920704744</c:v>
                </c:pt>
                <c:pt idx="23">
                  <c:v>1.0316190672917984</c:v>
                </c:pt>
                <c:pt idx="24">
                  <c:v>1.0424491354497829</c:v>
                </c:pt>
                <c:pt idx="25">
                  <c:v>1.0576329230881574</c:v>
                </c:pt>
              </c:numCache>
            </c:numRef>
          </c:xVal>
          <c:yVal>
            <c:numRef>
              <c:f>Sheet3!$N$37:$N$62</c:f>
              <c:numCache>
                <c:formatCode>0.00000E+00</c:formatCode>
                <c:ptCount val="26"/>
                <c:pt idx="0">
                  <c:v>0.33877113191356578</c:v>
                </c:pt>
                <c:pt idx="1">
                  <c:v>0.33877113191356578</c:v>
                </c:pt>
                <c:pt idx="2">
                  <c:v>0.33877113191356578</c:v>
                </c:pt>
                <c:pt idx="3">
                  <c:v>0.33877113191356578</c:v>
                </c:pt>
                <c:pt idx="4">
                  <c:v>0.33877113191356578</c:v>
                </c:pt>
                <c:pt idx="5">
                  <c:v>0.33877113191356578</c:v>
                </c:pt>
                <c:pt idx="6">
                  <c:v>0.33877113191356578</c:v>
                </c:pt>
                <c:pt idx="7">
                  <c:v>0.33877113191356578</c:v>
                </c:pt>
                <c:pt idx="8">
                  <c:v>0.33877113191356578</c:v>
                </c:pt>
                <c:pt idx="9">
                  <c:v>0.33877113191356578</c:v>
                </c:pt>
                <c:pt idx="10">
                  <c:v>0.33877113191356578</c:v>
                </c:pt>
                <c:pt idx="11">
                  <c:v>0.33877113191356578</c:v>
                </c:pt>
                <c:pt idx="12">
                  <c:v>0.33877113191356578</c:v>
                </c:pt>
                <c:pt idx="13">
                  <c:v>0.33877113191356578</c:v>
                </c:pt>
                <c:pt idx="14">
                  <c:v>0.33877113191356578</c:v>
                </c:pt>
                <c:pt idx="15">
                  <c:v>0.33877113191356578</c:v>
                </c:pt>
                <c:pt idx="16">
                  <c:v>0.33877113191356578</c:v>
                </c:pt>
                <c:pt idx="17">
                  <c:v>1.3805486840794012</c:v>
                </c:pt>
                <c:pt idx="18">
                  <c:v>2.4223262362452367</c:v>
                </c:pt>
                <c:pt idx="19">
                  <c:v>2.4223262362452367</c:v>
                </c:pt>
                <c:pt idx="20">
                  <c:v>2.4223262362452367</c:v>
                </c:pt>
                <c:pt idx="21">
                  <c:v>2.4223262362452367</c:v>
                </c:pt>
                <c:pt idx="22">
                  <c:v>2.4223262362452367</c:v>
                </c:pt>
                <c:pt idx="23">
                  <c:v>2.4223262362452367</c:v>
                </c:pt>
                <c:pt idx="24">
                  <c:v>2.4223262362452367</c:v>
                </c:pt>
                <c:pt idx="25">
                  <c:v>2.4223262362452367</c:v>
                </c:pt>
              </c:numCache>
            </c:numRef>
          </c:yVal>
          <c:smooth val="0"/>
          <c:extLst>
            <c:ext xmlns:c16="http://schemas.microsoft.com/office/drawing/2014/chart" uri="{C3380CC4-5D6E-409C-BE32-E72D297353CC}">
              <c16:uniqueId val="{00000001-29BA-4FDF-8684-21B8B0CA7A2B}"/>
            </c:ext>
          </c:extLst>
        </c:ser>
        <c:dLbls>
          <c:showLegendKey val="0"/>
          <c:showVal val="0"/>
          <c:showCatName val="0"/>
          <c:showSerName val="0"/>
          <c:showPercent val="0"/>
          <c:showBubbleSize val="0"/>
        </c:dLbls>
        <c:axId val="143807712"/>
        <c:axId val="143812704"/>
      </c:scatterChart>
      <c:valAx>
        <c:axId val="143807712"/>
        <c:scaling>
          <c:orientation val="minMax"/>
          <c:min val="0.9"/>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rho_pol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812704"/>
        <c:crosses val="autoZero"/>
        <c:crossBetween val="midCat"/>
      </c:valAx>
      <c:valAx>
        <c:axId val="14381270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Chi (m2/s)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807712"/>
        <c:crosses val="autoZero"/>
        <c:crossBetween val="midCat"/>
      </c:valAx>
      <c:spPr>
        <a:noFill/>
        <a:ln>
          <a:noFill/>
        </a:ln>
        <a:effectLst/>
      </c:spPr>
    </c:plotArea>
    <c:legend>
      <c:legendPos val="r"/>
      <c:layout>
        <c:manualLayout>
          <c:xMode val="edge"/>
          <c:yMode val="edge"/>
          <c:x val="0.70085676718836154"/>
          <c:y val="0.47043247777936859"/>
          <c:w val="0.16894205407051208"/>
          <c:h val="0.208279416330935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'DTT coeff'!$B$1</c:f>
              <c:strCache>
                <c:ptCount val="1"/>
                <c:pt idx="0">
                  <c:v>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'DTT coeff'!$A$2:$A$27</c:f>
              <c:numCache>
                <c:formatCode>General</c:formatCode>
                <c:ptCount val="26"/>
                <c:pt idx="0">
                  <c:v>0.92059135885581722</c:v>
                </c:pt>
                <c:pt idx="1">
                  <c:v>0.93240787748710063</c:v>
                </c:pt>
                <c:pt idx="2">
                  <c:v>0.94384078106426406</c:v>
                </c:pt>
                <c:pt idx="3">
                  <c:v>0.9547083481357016</c:v>
                </c:pt>
                <c:pt idx="4">
                  <c:v>0.96481639704142674</c:v>
                </c:pt>
                <c:pt idx="5">
                  <c:v>0.97396217072327806</c:v>
                </c:pt>
                <c:pt idx="6">
                  <c:v>0.98196289644772217</c:v>
                </c:pt>
                <c:pt idx="7">
                  <c:v>0.98866702685990293</c:v>
                </c:pt>
                <c:pt idx="8">
                  <c:v>0.99392799034940149</c:v>
                </c:pt>
                <c:pt idx="9">
                  <c:v>0.99759286284535942</c:v>
                </c:pt>
                <c:pt idx="10">
                  <c:v>0.99949809904771703</c:v>
                </c:pt>
                <c:pt idx="11">
                  <c:v>1.0002753121016235</c:v>
                </c:pt>
                <c:pt idx="12">
                  <c:v>1.0010077422278012</c:v>
                </c:pt>
                <c:pt idx="13">
                  <c:v>1.0019888721936985</c:v>
                </c:pt>
                <c:pt idx="14">
                  <c:v>1.0031727667754942</c:v>
                </c:pt>
                <c:pt idx="15">
                  <c:v>1.0046341622700274</c:v>
                </c:pt>
                <c:pt idx="16">
                  <c:v>1.0064851215989237</c:v>
                </c:pt>
                <c:pt idx="17">
                  <c:v>1.0088722416639284</c:v>
                </c:pt>
                <c:pt idx="18">
                  <c:v>1.0119649203406214</c:v>
                </c:pt>
                <c:pt idx="19">
                  <c:v>1.0158348783143842</c:v>
                </c:pt>
                <c:pt idx="20">
                  <c:v>1.0198666579509303</c:v>
                </c:pt>
                <c:pt idx="21">
                  <c:v>1.022334436473701</c:v>
                </c:pt>
                <c:pt idx="22">
                  <c:v>1.0251060920704744</c:v>
                </c:pt>
                <c:pt idx="23">
                  <c:v>1.0316190672917984</c:v>
                </c:pt>
                <c:pt idx="24">
                  <c:v>1.0424491354497829</c:v>
                </c:pt>
                <c:pt idx="25">
                  <c:v>1.0576329230881574</c:v>
                </c:pt>
              </c:numCache>
            </c:numRef>
          </c:xVal>
          <c:yVal>
            <c:numRef>
              <c:f>'DTT coeff'!$B$2:$B$27</c:f>
              <c:numCache>
                <c:formatCode>General</c:formatCode>
                <c:ptCount val="26"/>
                <c:pt idx="0">
                  <c:v>5.0251661668269991E-2</c:v>
                </c:pt>
                <c:pt idx="1">
                  <c:v>5.0251661668269991E-2</c:v>
                </c:pt>
                <c:pt idx="2">
                  <c:v>5.0251661668269991E-2</c:v>
                </c:pt>
                <c:pt idx="3">
                  <c:v>5.0251661668269991E-2</c:v>
                </c:pt>
                <c:pt idx="4">
                  <c:v>5.0251661668269991E-2</c:v>
                </c:pt>
                <c:pt idx="5">
                  <c:v>5.0251661668269991E-2</c:v>
                </c:pt>
                <c:pt idx="6">
                  <c:v>5.0251661668269991E-2</c:v>
                </c:pt>
                <c:pt idx="7">
                  <c:v>3.7950712815703405E-2</c:v>
                </c:pt>
                <c:pt idx="8">
                  <c:v>3.1800238389420109E-2</c:v>
                </c:pt>
                <c:pt idx="9">
                  <c:v>2.5649763963136816E-2</c:v>
                </c:pt>
                <c:pt idx="10">
                  <c:v>2.5649763963136816E-2</c:v>
                </c:pt>
                <c:pt idx="11">
                  <c:v>2.5649763963136816E-2</c:v>
                </c:pt>
                <c:pt idx="12">
                  <c:v>2.5649763963136816E-2</c:v>
                </c:pt>
                <c:pt idx="13">
                  <c:v>2.5649763963136816E-2</c:v>
                </c:pt>
                <c:pt idx="14">
                  <c:v>2.5649763963136816E-2</c:v>
                </c:pt>
                <c:pt idx="15">
                  <c:v>2.5649763963136816E-2</c:v>
                </c:pt>
                <c:pt idx="16">
                  <c:v>2.5649763963136816E-2</c:v>
                </c:pt>
                <c:pt idx="17">
                  <c:v>2.5649763963136816E-2</c:v>
                </c:pt>
                <c:pt idx="18">
                  <c:v>2.5649763963136816E-2</c:v>
                </c:pt>
                <c:pt idx="19">
                  <c:v>2.5649763963136816E-2</c:v>
                </c:pt>
                <c:pt idx="20">
                  <c:v>0.29079419915016314</c:v>
                </c:pt>
                <c:pt idx="21">
                  <c:v>0.42336641674367631</c:v>
                </c:pt>
                <c:pt idx="22">
                  <c:v>0.48965252554043293</c:v>
                </c:pt>
                <c:pt idx="23">
                  <c:v>0.55593863433718949</c:v>
                </c:pt>
                <c:pt idx="24">
                  <c:v>0.55593863433718949</c:v>
                </c:pt>
                <c:pt idx="25">
                  <c:v>0.55593863433718949</c:v>
                </c:pt>
              </c:numCache>
            </c:numRef>
          </c:yVal>
          <c:smooth val="0"/>
          <c:extLst>
            <c:ext xmlns:c16="http://schemas.microsoft.com/office/drawing/2014/chart" uri="{C3380CC4-5D6E-409C-BE32-E72D297353CC}">
              <c16:uniqueId val="{00000000-0C8C-4428-8613-F3C334A4EE59}"/>
            </c:ext>
          </c:extLst>
        </c:ser>
        <c:ser>
          <c:idx val="1"/>
          <c:order val="1"/>
          <c:tx>
            <c:v>chi</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'DTT coeff'!$A$2:$A$27</c:f>
              <c:numCache>
                <c:formatCode>General</c:formatCode>
                <c:ptCount val="26"/>
                <c:pt idx="0">
                  <c:v>0.92059135885581722</c:v>
                </c:pt>
                <c:pt idx="1">
                  <c:v>0.93240787748710063</c:v>
                </c:pt>
                <c:pt idx="2">
                  <c:v>0.94384078106426406</c:v>
                </c:pt>
                <c:pt idx="3">
                  <c:v>0.9547083481357016</c:v>
                </c:pt>
                <c:pt idx="4">
                  <c:v>0.96481639704142674</c:v>
                </c:pt>
                <c:pt idx="5">
                  <c:v>0.97396217072327806</c:v>
                </c:pt>
                <c:pt idx="6">
                  <c:v>0.98196289644772217</c:v>
                </c:pt>
                <c:pt idx="7">
                  <c:v>0.98866702685990293</c:v>
                </c:pt>
                <c:pt idx="8">
                  <c:v>0.99392799034940149</c:v>
                </c:pt>
                <c:pt idx="9">
                  <c:v>0.99759286284535942</c:v>
                </c:pt>
                <c:pt idx="10">
                  <c:v>0.99949809904771703</c:v>
                </c:pt>
                <c:pt idx="11">
                  <c:v>1.0002753121016235</c:v>
                </c:pt>
                <c:pt idx="12">
                  <c:v>1.0010077422278012</c:v>
                </c:pt>
                <c:pt idx="13">
                  <c:v>1.0019888721936985</c:v>
                </c:pt>
                <c:pt idx="14">
                  <c:v>1.0031727667754942</c:v>
                </c:pt>
                <c:pt idx="15">
                  <c:v>1.0046341622700274</c:v>
                </c:pt>
                <c:pt idx="16">
                  <c:v>1.0064851215989237</c:v>
                </c:pt>
                <c:pt idx="17">
                  <c:v>1.0088722416639284</c:v>
                </c:pt>
                <c:pt idx="18">
                  <c:v>1.0119649203406214</c:v>
                </c:pt>
                <c:pt idx="19">
                  <c:v>1.0158348783143842</c:v>
                </c:pt>
                <c:pt idx="20">
                  <c:v>1.0198666579509303</c:v>
                </c:pt>
                <c:pt idx="21">
                  <c:v>1.022334436473701</c:v>
                </c:pt>
                <c:pt idx="22">
                  <c:v>1.0251060920704744</c:v>
                </c:pt>
                <c:pt idx="23">
                  <c:v>1.0316190672917984</c:v>
                </c:pt>
                <c:pt idx="24">
                  <c:v>1.0424491354497829</c:v>
                </c:pt>
                <c:pt idx="25">
                  <c:v>1.0576329230881574</c:v>
                </c:pt>
              </c:numCache>
            </c:numRef>
          </c:xVal>
          <c:yVal>
            <c:numRef>
              <c:f>'DTT coeff'!$C$2:$C$27</c:f>
              <c:numCache>
                <c:formatCode>General</c:formatCode>
                <c:ptCount val="26"/>
                <c:pt idx="0">
                  <c:v>0.33877113191356578</c:v>
                </c:pt>
                <c:pt idx="1">
                  <c:v>0.33877113191356578</c:v>
                </c:pt>
                <c:pt idx="2">
                  <c:v>0.33877113191356578</c:v>
                </c:pt>
                <c:pt idx="3">
                  <c:v>0.33877113191356578</c:v>
                </c:pt>
                <c:pt idx="4">
                  <c:v>0.33877113191356578</c:v>
                </c:pt>
                <c:pt idx="5">
                  <c:v>0.33877113191356578</c:v>
                </c:pt>
                <c:pt idx="6">
                  <c:v>0.33877113191356578</c:v>
                </c:pt>
                <c:pt idx="7">
                  <c:v>0.33877113191356578</c:v>
                </c:pt>
                <c:pt idx="8">
                  <c:v>0.33877113191356578</c:v>
                </c:pt>
                <c:pt idx="9">
                  <c:v>0.33877113191356578</c:v>
                </c:pt>
                <c:pt idx="10">
                  <c:v>0.33877113191356578</c:v>
                </c:pt>
                <c:pt idx="11">
                  <c:v>0.33877113191356578</c:v>
                </c:pt>
                <c:pt idx="12">
                  <c:v>0.33877113191356578</c:v>
                </c:pt>
                <c:pt idx="13">
                  <c:v>0.33877113191356578</c:v>
                </c:pt>
                <c:pt idx="14">
                  <c:v>0.33877113191356578</c:v>
                </c:pt>
                <c:pt idx="15">
                  <c:v>0.33877113191356578</c:v>
                </c:pt>
                <c:pt idx="16">
                  <c:v>0.33877113191356578</c:v>
                </c:pt>
                <c:pt idx="17">
                  <c:v>1.3805486840794012</c:v>
                </c:pt>
                <c:pt idx="18">
                  <c:v>2.4223262362452367</c:v>
                </c:pt>
                <c:pt idx="19">
                  <c:v>2.4223262362452367</c:v>
                </c:pt>
                <c:pt idx="20">
                  <c:v>2.4223262362452367</c:v>
                </c:pt>
                <c:pt idx="21">
                  <c:v>2.4223262362452367</c:v>
                </c:pt>
                <c:pt idx="22">
                  <c:v>2.4223262362452367</c:v>
                </c:pt>
                <c:pt idx="23">
                  <c:v>2.4223262362452367</c:v>
                </c:pt>
                <c:pt idx="24">
                  <c:v>2.4223262362452367</c:v>
                </c:pt>
                <c:pt idx="25">
                  <c:v>2.4223262362452367</c:v>
                </c:pt>
              </c:numCache>
            </c:numRef>
          </c:yVal>
          <c:smooth val="0"/>
          <c:extLst>
            <c:ext xmlns:c16="http://schemas.microsoft.com/office/drawing/2014/chart" uri="{C3380CC4-5D6E-409C-BE32-E72D297353CC}">
              <c16:uniqueId val="{00000001-0C8C-4428-8613-F3C334A4EE59}"/>
            </c:ext>
          </c:extLst>
        </c:ser>
        <c:ser>
          <c:idx val="2"/>
          <c:order val="2"/>
          <c:tx>
            <c:v>vpinch</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'DTT coeff'!$A$2:$A$27</c:f>
              <c:numCache>
                <c:formatCode>General</c:formatCode>
                <c:ptCount val="26"/>
                <c:pt idx="0">
                  <c:v>0.92059135885581722</c:v>
                </c:pt>
                <c:pt idx="1">
                  <c:v>0.93240787748710063</c:v>
                </c:pt>
                <c:pt idx="2">
                  <c:v>0.94384078106426406</c:v>
                </c:pt>
                <c:pt idx="3">
                  <c:v>0.9547083481357016</c:v>
                </c:pt>
                <c:pt idx="4">
                  <c:v>0.96481639704142674</c:v>
                </c:pt>
                <c:pt idx="5">
                  <c:v>0.97396217072327806</c:v>
                </c:pt>
                <c:pt idx="6">
                  <c:v>0.98196289644772217</c:v>
                </c:pt>
                <c:pt idx="7">
                  <c:v>0.98866702685990293</c:v>
                </c:pt>
                <c:pt idx="8">
                  <c:v>0.99392799034940149</c:v>
                </c:pt>
                <c:pt idx="9">
                  <c:v>0.99759286284535942</c:v>
                </c:pt>
                <c:pt idx="10">
                  <c:v>0.99949809904771703</c:v>
                </c:pt>
                <c:pt idx="11">
                  <c:v>1.0002753121016235</c:v>
                </c:pt>
                <c:pt idx="12">
                  <c:v>1.0010077422278012</c:v>
                </c:pt>
                <c:pt idx="13">
                  <c:v>1.0019888721936985</c:v>
                </c:pt>
                <c:pt idx="14">
                  <c:v>1.0031727667754942</c:v>
                </c:pt>
                <c:pt idx="15">
                  <c:v>1.0046341622700274</c:v>
                </c:pt>
                <c:pt idx="16">
                  <c:v>1.0064851215989237</c:v>
                </c:pt>
                <c:pt idx="17">
                  <c:v>1.0088722416639284</c:v>
                </c:pt>
                <c:pt idx="18">
                  <c:v>1.0119649203406214</c:v>
                </c:pt>
                <c:pt idx="19">
                  <c:v>1.0158348783143842</c:v>
                </c:pt>
                <c:pt idx="20">
                  <c:v>1.0198666579509303</c:v>
                </c:pt>
                <c:pt idx="21">
                  <c:v>1.022334436473701</c:v>
                </c:pt>
                <c:pt idx="22">
                  <c:v>1.0251060920704744</c:v>
                </c:pt>
                <c:pt idx="23">
                  <c:v>1.0316190672917984</c:v>
                </c:pt>
                <c:pt idx="24">
                  <c:v>1.0424491354497829</c:v>
                </c:pt>
                <c:pt idx="25">
                  <c:v>1.0576329230881574</c:v>
                </c:pt>
              </c:numCache>
            </c:numRef>
          </c:xVal>
          <c:yVal>
            <c:numRef>
              <c:f>'DTT coeff'!$E$2:$E$27</c:f>
              <c:numCache>
                <c:formatCode>General</c:formatCode>
                <c:ptCount val="2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numRef>
          </c:yVal>
          <c:smooth val="0"/>
          <c:extLst>
            <c:ext xmlns:c16="http://schemas.microsoft.com/office/drawing/2014/chart" uri="{C3380CC4-5D6E-409C-BE32-E72D297353CC}">
              <c16:uniqueId val="{00000002-0C8C-4428-8613-F3C334A4EE59}"/>
            </c:ext>
          </c:extLst>
        </c:ser>
        <c:ser>
          <c:idx val="3"/>
          <c:order val="3"/>
          <c:tx>
            <c:v>nu</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'DTT coeff'!$A$2:$A$27</c:f>
              <c:numCache>
                <c:formatCode>General</c:formatCode>
                <c:ptCount val="26"/>
                <c:pt idx="0">
                  <c:v>0.92059135885581722</c:v>
                </c:pt>
                <c:pt idx="1">
                  <c:v>0.93240787748710063</c:v>
                </c:pt>
                <c:pt idx="2">
                  <c:v>0.94384078106426406</c:v>
                </c:pt>
                <c:pt idx="3">
                  <c:v>0.9547083481357016</c:v>
                </c:pt>
                <c:pt idx="4">
                  <c:v>0.96481639704142674</c:v>
                </c:pt>
                <c:pt idx="5">
                  <c:v>0.97396217072327806</c:v>
                </c:pt>
                <c:pt idx="6">
                  <c:v>0.98196289644772217</c:v>
                </c:pt>
                <c:pt idx="7">
                  <c:v>0.98866702685990293</c:v>
                </c:pt>
                <c:pt idx="8">
                  <c:v>0.99392799034940149</c:v>
                </c:pt>
                <c:pt idx="9">
                  <c:v>0.99759286284535942</c:v>
                </c:pt>
                <c:pt idx="10">
                  <c:v>0.99949809904771703</c:v>
                </c:pt>
                <c:pt idx="11">
                  <c:v>1.0002753121016235</c:v>
                </c:pt>
                <c:pt idx="12">
                  <c:v>1.0010077422278012</c:v>
                </c:pt>
                <c:pt idx="13">
                  <c:v>1.0019888721936985</c:v>
                </c:pt>
                <c:pt idx="14">
                  <c:v>1.0031727667754942</c:v>
                </c:pt>
                <c:pt idx="15">
                  <c:v>1.0046341622700274</c:v>
                </c:pt>
                <c:pt idx="16">
                  <c:v>1.0064851215989237</c:v>
                </c:pt>
                <c:pt idx="17">
                  <c:v>1.0088722416639284</c:v>
                </c:pt>
                <c:pt idx="18">
                  <c:v>1.0119649203406214</c:v>
                </c:pt>
                <c:pt idx="19">
                  <c:v>1.0158348783143842</c:v>
                </c:pt>
                <c:pt idx="20">
                  <c:v>1.0198666579509303</c:v>
                </c:pt>
                <c:pt idx="21">
                  <c:v>1.022334436473701</c:v>
                </c:pt>
                <c:pt idx="22">
                  <c:v>1.0251060920704744</c:v>
                </c:pt>
                <c:pt idx="23">
                  <c:v>1.0316190672917984</c:v>
                </c:pt>
                <c:pt idx="24">
                  <c:v>1.0424491354497829</c:v>
                </c:pt>
                <c:pt idx="25">
                  <c:v>1.0576329230881574</c:v>
                </c:pt>
              </c:numCache>
            </c:numRef>
          </c:xVal>
          <c:yVal>
            <c:numRef>
              <c:f>'DTT coeff'!$F$2:$F$27</c:f>
              <c:numCache>
                <c:formatCode>General</c:formatCode>
                <c:ptCount val="2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numCache>
            </c:numRef>
          </c:yVal>
          <c:smooth val="0"/>
          <c:extLst>
            <c:ext xmlns:c16="http://schemas.microsoft.com/office/drawing/2014/chart" uri="{C3380CC4-5D6E-409C-BE32-E72D297353CC}">
              <c16:uniqueId val="{00000003-0C8C-4428-8613-F3C334A4EE59}"/>
            </c:ext>
          </c:extLst>
        </c:ser>
        <c:dLbls>
          <c:showLegendKey val="0"/>
          <c:showVal val="0"/>
          <c:showCatName val="0"/>
          <c:showSerName val="0"/>
          <c:showPercent val="0"/>
          <c:showBubbleSize val="0"/>
        </c:dLbls>
        <c:axId val="1277811023"/>
        <c:axId val="1277812271"/>
      </c:scatterChart>
      <c:valAx>
        <c:axId val="1277811023"/>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rho_pol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7812271"/>
        <c:crosses val="autoZero"/>
        <c:crossBetween val="midCat"/>
      </c:valAx>
      <c:valAx>
        <c:axId val="1277812271"/>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m2/s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7811023"/>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500" dirty="0" err="1"/>
              <a:t>Particle</a:t>
            </a:r>
            <a:r>
              <a:rPr lang="it-IT" sz="1500" dirty="0"/>
              <a:t> </a:t>
            </a:r>
            <a:r>
              <a:rPr lang="it-IT" sz="1500" dirty="0" err="1"/>
              <a:t>diffusion</a:t>
            </a:r>
            <a:endParaRPr lang="en-GB" sz="1500" dirty="0"/>
          </a:p>
        </c:rich>
      </c:tx>
      <c:layout>
        <c:manualLayout>
          <c:xMode val="edge"/>
          <c:yMode val="edge"/>
          <c:x val="0.27296298754890724"/>
          <c:y val="1.09424838921467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51186802059628"/>
          <c:y val="0.10295508423180703"/>
          <c:w val="0.63152092173952679"/>
          <c:h val="0.66559783597326116"/>
        </c:manualLayout>
      </c:layout>
      <c:scatterChart>
        <c:scatterStyle val="smoothMarker"/>
        <c:varyColors val="0"/>
        <c:ser>
          <c:idx val="0"/>
          <c:order val="0"/>
          <c:tx>
            <c:v>NT</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Sheet3!$K$2:$K$27</c:f>
              <c:numCache>
                <c:formatCode>0.00000E+00</c:formatCode>
                <c:ptCount val="26"/>
                <c:pt idx="0">
                  <c:v>0.92059135885581722</c:v>
                </c:pt>
                <c:pt idx="1">
                  <c:v>0.93240787748710063</c:v>
                </c:pt>
                <c:pt idx="2">
                  <c:v>0.94384078106426406</c:v>
                </c:pt>
                <c:pt idx="3">
                  <c:v>0.9547083481357016</c:v>
                </c:pt>
                <c:pt idx="4">
                  <c:v>0.96481639704142674</c:v>
                </c:pt>
                <c:pt idx="5">
                  <c:v>0.97396217072327806</c:v>
                </c:pt>
                <c:pt idx="6">
                  <c:v>0.98196289644772217</c:v>
                </c:pt>
                <c:pt idx="7">
                  <c:v>0.98866702685990293</c:v>
                </c:pt>
                <c:pt idx="8">
                  <c:v>0.99392799034940149</c:v>
                </c:pt>
                <c:pt idx="9">
                  <c:v>0.99759286284535942</c:v>
                </c:pt>
                <c:pt idx="10">
                  <c:v>0.99949809904771703</c:v>
                </c:pt>
                <c:pt idx="11">
                  <c:v>1.0002753121016235</c:v>
                </c:pt>
                <c:pt idx="12">
                  <c:v>1.0010077422278012</c:v>
                </c:pt>
                <c:pt idx="13">
                  <c:v>1.0019888721936985</c:v>
                </c:pt>
                <c:pt idx="14">
                  <c:v>1.0031727667754942</c:v>
                </c:pt>
                <c:pt idx="15">
                  <c:v>1.0046341622700274</c:v>
                </c:pt>
                <c:pt idx="16">
                  <c:v>1.0064851215989237</c:v>
                </c:pt>
                <c:pt idx="17">
                  <c:v>1.0088722416639284</c:v>
                </c:pt>
                <c:pt idx="18">
                  <c:v>1.0119649203406214</c:v>
                </c:pt>
                <c:pt idx="19">
                  <c:v>1.0158348783143842</c:v>
                </c:pt>
                <c:pt idx="20">
                  <c:v>1.0198666579509303</c:v>
                </c:pt>
                <c:pt idx="21">
                  <c:v>1.022334436473701</c:v>
                </c:pt>
                <c:pt idx="22">
                  <c:v>1.0251060920704744</c:v>
                </c:pt>
                <c:pt idx="23">
                  <c:v>1.0316190672917984</c:v>
                </c:pt>
                <c:pt idx="24">
                  <c:v>1.0424491354497829</c:v>
                </c:pt>
                <c:pt idx="25">
                  <c:v>1.0576329230881574</c:v>
                </c:pt>
              </c:numCache>
            </c:numRef>
          </c:xVal>
          <c:yVal>
            <c:numRef>
              <c:f>Sheet3!$L$2:$L$27</c:f>
              <c:numCache>
                <c:formatCode>0.00000E+00</c:formatCode>
                <c:ptCount val="26"/>
                <c:pt idx="0">
                  <c:v>5.0251661668269991E-2</c:v>
                </c:pt>
                <c:pt idx="1">
                  <c:v>5.0251661668269991E-2</c:v>
                </c:pt>
                <c:pt idx="2">
                  <c:v>5.0251661668269991E-2</c:v>
                </c:pt>
                <c:pt idx="3">
                  <c:v>5.0251661668269991E-2</c:v>
                </c:pt>
                <c:pt idx="4">
                  <c:v>5.0251661668269991E-2</c:v>
                </c:pt>
                <c:pt idx="5">
                  <c:v>5.0251661668269991E-2</c:v>
                </c:pt>
                <c:pt idx="6">
                  <c:v>5.0251661668269991E-2</c:v>
                </c:pt>
                <c:pt idx="7">
                  <c:v>3.7950712815703405E-2</c:v>
                </c:pt>
                <c:pt idx="8">
                  <c:v>3.1800238389420109E-2</c:v>
                </c:pt>
                <c:pt idx="9">
                  <c:v>2.5649763963136816E-2</c:v>
                </c:pt>
                <c:pt idx="10">
                  <c:v>2.5649763963136816E-2</c:v>
                </c:pt>
                <c:pt idx="11">
                  <c:v>2.5649763963136816E-2</c:v>
                </c:pt>
                <c:pt idx="12">
                  <c:v>2.5649763963136816E-2</c:v>
                </c:pt>
                <c:pt idx="13">
                  <c:v>2.5649763963136816E-2</c:v>
                </c:pt>
                <c:pt idx="14">
                  <c:v>2.5649763963136816E-2</c:v>
                </c:pt>
                <c:pt idx="15">
                  <c:v>2.5649763963136816E-2</c:v>
                </c:pt>
                <c:pt idx="16">
                  <c:v>2.5649763963136816E-2</c:v>
                </c:pt>
                <c:pt idx="17">
                  <c:v>2.5649763963136816E-2</c:v>
                </c:pt>
                <c:pt idx="18">
                  <c:v>2.5649763963136816E-2</c:v>
                </c:pt>
                <c:pt idx="19">
                  <c:v>2.5649763963136816E-2</c:v>
                </c:pt>
                <c:pt idx="20">
                  <c:v>0.29079419915016314</c:v>
                </c:pt>
                <c:pt idx="21">
                  <c:v>0.42336641674367631</c:v>
                </c:pt>
                <c:pt idx="22">
                  <c:v>0.48965252554043293</c:v>
                </c:pt>
                <c:pt idx="23">
                  <c:v>0.55593863433718949</c:v>
                </c:pt>
                <c:pt idx="24">
                  <c:v>0.55593863433718949</c:v>
                </c:pt>
                <c:pt idx="25">
                  <c:v>0.55593863433718949</c:v>
                </c:pt>
              </c:numCache>
            </c:numRef>
          </c:yVal>
          <c:smooth val="1"/>
          <c:extLst>
            <c:ext xmlns:c16="http://schemas.microsoft.com/office/drawing/2014/chart" uri="{C3380CC4-5D6E-409C-BE32-E72D297353CC}">
              <c16:uniqueId val="{00000000-70AF-4200-BC44-5EC397DECF69}"/>
            </c:ext>
          </c:extLst>
        </c:ser>
        <c:ser>
          <c:idx val="2"/>
          <c:order val="1"/>
          <c:tx>
            <c:v>PT</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Sheet3!$C$2:$C$28</c:f>
              <c:numCache>
                <c:formatCode>General</c:formatCode>
                <c:ptCount val="27"/>
                <c:pt idx="0">
                  <c:v>0.92059135885581722</c:v>
                </c:pt>
                <c:pt idx="1">
                  <c:v>0.93240787748710063</c:v>
                </c:pt>
                <c:pt idx="2">
                  <c:v>0.94384078106426406</c:v>
                </c:pt>
                <c:pt idx="3">
                  <c:v>0.9547083481357016</c:v>
                </c:pt>
                <c:pt idx="4">
                  <c:v>0.96481639704142674</c:v>
                </c:pt>
                <c:pt idx="5">
                  <c:v>0.97396217072327806</c:v>
                </c:pt>
                <c:pt idx="6">
                  <c:v>0.98196289644772217</c:v>
                </c:pt>
                <c:pt idx="7">
                  <c:v>0.98866702685990293</c:v>
                </c:pt>
                <c:pt idx="8">
                  <c:v>0.99392799034940149</c:v>
                </c:pt>
                <c:pt idx="9">
                  <c:v>0.99759286284535942</c:v>
                </c:pt>
                <c:pt idx="10">
                  <c:v>0.99949809904771703</c:v>
                </c:pt>
                <c:pt idx="11">
                  <c:v>1.0002753121016235</c:v>
                </c:pt>
                <c:pt idx="12">
                  <c:v>1.0010077422278012</c:v>
                </c:pt>
                <c:pt idx="13">
                  <c:v>1.0019888721936985</c:v>
                </c:pt>
                <c:pt idx="14">
                  <c:v>1.0031727667754942</c:v>
                </c:pt>
                <c:pt idx="15">
                  <c:v>1.0046341622700274</c:v>
                </c:pt>
                <c:pt idx="16">
                  <c:v>1.0064851215989237</c:v>
                </c:pt>
                <c:pt idx="17">
                  <c:v>1.0088722416639284</c:v>
                </c:pt>
                <c:pt idx="18">
                  <c:v>1.0119649203406214</c:v>
                </c:pt>
                <c:pt idx="19">
                  <c:v>1.0158348783143842</c:v>
                </c:pt>
                <c:pt idx="20">
                  <c:v>1.0198666579509303</c:v>
                </c:pt>
                <c:pt idx="21">
                  <c:v>1.022334436473701</c:v>
                </c:pt>
                <c:pt idx="22">
                  <c:v>1.0251060920704744</c:v>
                </c:pt>
                <c:pt idx="23">
                  <c:v>1.0316190672917984</c:v>
                </c:pt>
                <c:pt idx="24">
                  <c:v>1.0424491354497829</c:v>
                </c:pt>
                <c:pt idx="25">
                  <c:v>1.0576329230881574</c:v>
                </c:pt>
              </c:numCache>
            </c:numRef>
          </c:xVal>
          <c:yVal>
            <c:numRef>
              <c:f>Sheet3!$B$2:$B$27</c:f>
              <c:numCache>
                <c:formatCode>0.00000E+00</c:formatCode>
                <c:ptCount val="26"/>
                <c:pt idx="0">
                  <c:v>0.24</c:v>
                </c:pt>
                <c:pt idx="1">
                  <c:v>0.23249801</c:v>
                </c:pt>
                <c:pt idx="2">
                  <c:v>0.14393937000000001</c:v>
                </c:pt>
                <c:pt idx="3">
                  <c:v>7.2577453E-2</c:v>
                </c:pt>
                <c:pt idx="4">
                  <c:v>6.7000000000000004E-2</c:v>
                </c:pt>
                <c:pt idx="5">
                  <c:v>6.7000000000000004E-2</c:v>
                </c:pt>
                <c:pt idx="6">
                  <c:v>4.7752368000000003E-2</c:v>
                </c:pt>
                <c:pt idx="7">
                  <c:v>1.2E-2</c:v>
                </c:pt>
                <c:pt idx="8">
                  <c:v>1.2E-2</c:v>
                </c:pt>
                <c:pt idx="9">
                  <c:v>1.3595083000000001E-2</c:v>
                </c:pt>
                <c:pt idx="10">
                  <c:v>1.8685100999999999E-2</c:v>
                </c:pt>
                <c:pt idx="11">
                  <c:v>0.02</c:v>
                </c:pt>
                <c:pt idx="12">
                  <c:v>0.02</c:v>
                </c:pt>
                <c:pt idx="13">
                  <c:v>0.02</c:v>
                </c:pt>
                <c:pt idx="14">
                  <c:v>0.02</c:v>
                </c:pt>
                <c:pt idx="15">
                  <c:v>0.02</c:v>
                </c:pt>
                <c:pt idx="16">
                  <c:v>0.02</c:v>
                </c:pt>
                <c:pt idx="17">
                  <c:v>0.02</c:v>
                </c:pt>
                <c:pt idx="18">
                  <c:v>2.9324769000000001E-2</c:v>
                </c:pt>
                <c:pt idx="19">
                  <c:v>0.18899893000000001</c:v>
                </c:pt>
                <c:pt idx="20">
                  <c:v>0.35617756</c:v>
                </c:pt>
                <c:pt idx="21">
                  <c:v>0.45891151000000002</c:v>
                </c:pt>
                <c:pt idx="22">
                  <c:v>0.5</c:v>
                </c:pt>
                <c:pt idx="23">
                  <c:v>0.5</c:v>
                </c:pt>
                <c:pt idx="24">
                  <c:v>0.5</c:v>
                </c:pt>
                <c:pt idx="25">
                  <c:v>0.5</c:v>
                </c:pt>
              </c:numCache>
            </c:numRef>
          </c:yVal>
          <c:smooth val="1"/>
          <c:extLst>
            <c:ext xmlns:c16="http://schemas.microsoft.com/office/drawing/2014/chart" uri="{C3380CC4-5D6E-409C-BE32-E72D297353CC}">
              <c16:uniqueId val="{00000001-70AF-4200-BC44-5EC397DECF69}"/>
            </c:ext>
          </c:extLst>
        </c:ser>
        <c:dLbls>
          <c:showLegendKey val="0"/>
          <c:showVal val="0"/>
          <c:showCatName val="0"/>
          <c:showSerName val="0"/>
          <c:showPercent val="0"/>
          <c:showBubbleSize val="0"/>
        </c:dLbls>
        <c:axId val="1745891040"/>
        <c:axId val="1745892288"/>
      </c:scatterChart>
      <c:valAx>
        <c:axId val="1745891040"/>
        <c:scaling>
          <c:orientation val="minMax"/>
          <c:min val="0.9"/>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rho_pol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5892288"/>
        <c:crosses val="autoZero"/>
        <c:crossBetween val="midCat"/>
      </c:valAx>
      <c:valAx>
        <c:axId val="1745892288"/>
        <c:scaling>
          <c:orientation val="minMax"/>
          <c:max val="0.60000000000000009"/>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 (m2/s)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5891040"/>
        <c:crosses val="autoZero"/>
        <c:crossBetween val="midCat"/>
      </c:valAx>
      <c:spPr>
        <a:noFill/>
        <a:ln>
          <a:noFill/>
        </a:ln>
        <a:effectLst/>
      </c:spPr>
    </c:plotArea>
    <c:legend>
      <c:legendPos val="r"/>
      <c:layout>
        <c:manualLayout>
          <c:xMode val="edge"/>
          <c:yMode val="edge"/>
          <c:x val="0.70138745088636545"/>
          <c:y val="0.30730199704639094"/>
          <c:w val="0.16858959941900845"/>
          <c:h val="0.1846557080993336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0B2AA-0699-48A9-9681-604A7DB5388B}" type="datetimeFigureOut">
              <a:rPr lang="en-US" smtClean="0"/>
              <a:t>9/24/2024</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76EDE-CE66-43DB-8C44-DA10E08CEA7D}" type="slidenum">
              <a:rPr lang="en-US" smtClean="0"/>
              <a:t>‹#›</a:t>
            </a:fld>
            <a:endParaRPr lang="en-US"/>
          </a:p>
        </p:txBody>
      </p:sp>
    </p:spTree>
    <p:extLst>
      <p:ext uri="{BB962C8B-B14F-4D97-AF65-F5344CB8AC3E}">
        <p14:creationId xmlns:p14="http://schemas.microsoft.com/office/powerpoint/2010/main" val="174320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76EDE-CE66-43DB-8C44-DA10E08CEA7D}" type="slidenum">
              <a:rPr lang="en-US" smtClean="0"/>
              <a:t>5</a:t>
            </a:fld>
            <a:endParaRPr lang="en-US"/>
          </a:p>
        </p:txBody>
      </p:sp>
    </p:spTree>
    <p:extLst>
      <p:ext uri="{BB962C8B-B14F-4D97-AF65-F5344CB8AC3E}">
        <p14:creationId xmlns:p14="http://schemas.microsoft.com/office/powerpoint/2010/main" val="187842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76EDE-CE66-43DB-8C44-DA10E08CEA7D}" type="slidenum">
              <a:rPr lang="en-US" smtClean="0"/>
              <a:t>29</a:t>
            </a:fld>
            <a:endParaRPr lang="en-US"/>
          </a:p>
        </p:txBody>
      </p:sp>
    </p:spTree>
    <p:extLst>
      <p:ext uri="{BB962C8B-B14F-4D97-AF65-F5344CB8AC3E}">
        <p14:creationId xmlns:p14="http://schemas.microsoft.com/office/powerpoint/2010/main" val="68758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76EDE-CE66-43DB-8C44-DA10E08CEA7D}" type="slidenum">
              <a:rPr lang="en-US" smtClean="0"/>
              <a:t>30</a:t>
            </a:fld>
            <a:endParaRPr lang="en-US"/>
          </a:p>
        </p:txBody>
      </p:sp>
    </p:spTree>
    <p:extLst>
      <p:ext uri="{BB962C8B-B14F-4D97-AF65-F5344CB8AC3E}">
        <p14:creationId xmlns:p14="http://schemas.microsoft.com/office/powerpoint/2010/main" val="241789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76EDE-CE66-43DB-8C44-DA10E08CEA7D}" type="slidenum">
              <a:rPr lang="en-US" smtClean="0"/>
              <a:t>31</a:t>
            </a:fld>
            <a:endParaRPr lang="en-US"/>
          </a:p>
        </p:txBody>
      </p:sp>
    </p:spTree>
    <p:extLst>
      <p:ext uri="{BB962C8B-B14F-4D97-AF65-F5344CB8AC3E}">
        <p14:creationId xmlns:p14="http://schemas.microsoft.com/office/powerpoint/2010/main" val="192262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76EDE-CE66-43DB-8C44-DA10E08CEA7D}" type="slidenum">
              <a:rPr lang="en-US" smtClean="0"/>
              <a:t>32</a:t>
            </a:fld>
            <a:endParaRPr lang="en-US"/>
          </a:p>
        </p:txBody>
      </p:sp>
    </p:spTree>
    <p:extLst>
      <p:ext uri="{BB962C8B-B14F-4D97-AF65-F5344CB8AC3E}">
        <p14:creationId xmlns:p14="http://schemas.microsoft.com/office/powerpoint/2010/main" val="102699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image1.png" descr="EUROFUSION PowerPoint MASTER DECKBLATT.png"/>
          <p:cNvPicPr/>
          <p:nvPr userDrawn="1"/>
        </p:nvPicPr>
        <p:blipFill rotWithShape="1">
          <a:blip r:embed="rId2" cstate="email">
            <a:extLst>
              <a:ext uri="{28A0092B-C50C-407E-A947-70E740481C1C}">
                <a14:useLocalDpi xmlns:a14="http://schemas.microsoft.com/office/drawing/2010/main"/>
              </a:ext>
            </a:extLst>
          </a:blip>
          <a:srcRect b="17873"/>
          <a:stretch/>
        </p:blipFill>
        <p:spPr>
          <a:xfrm>
            <a:off x="0" y="219457"/>
            <a:ext cx="9144000" cy="5271834"/>
          </a:xfrm>
          <a:prstGeom prst="rect">
            <a:avLst/>
          </a:prstGeom>
          <a:ln w="12700">
            <a:miter lim="400000"/>
          </a:ln>
        </p:spPr>
      </p:pic>
      <p:sp>
        <p:nvSpPr>
          <p:cNvPr id="2" name="Title 1"/>
          <p:cNvSpPr>
            <a:spLocks noGrp="1"/>
          </p:cNvSpPr>
          <p:nvPr>
            <p:ph type="ctrTitle" hasCustomPrompt="1"/>
          </p:nvPr>
        </p:nvSpPr>
        <p:spPr>
          <a:xfrm>
            <a:off x="395536" y="2348880"/>
            <a:ext cx="8496944" cy="1296144"/>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4293096"/>
            <a:ext cx="4392488"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5" y="-457200"/>
            <a:ext cx="107632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6" y="5691683"/>
            <a:ext cx="1295375"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pic>
        <p:nvPicPr>
          <p:cNvPr id="7" name="Bild 13" descr="EU_und_Text.jpg"/>
          <p:cNvPicPr>
            <a:picLocks noChangeAspect="1"/>
          </p:cNvPicPr>
          <p:nvPr userDrawn="1"/>
        </p:nvPicPr>
        <p:blipFill rotWithShape="1">
          <a:blip r:embed="rId3" cstate="print">
            <a:extLst>
              <a:ext uri="{28A0092B-C50C-407E-A947-70E740481C1C}">
                <a14:useLocalDpi xmlns:a14="http://schemas.microsoft.com/office/drawing/2010/main" val="0"/>
              </a:ext>
            </a:extLst>
          </a:blip>
          <a:srcRect r="72089"/>
          <a:stretch/>
        </p:blipFill>
        <p:spPr>
          <a:xfrm>
            <a:off x="5436096" y="5909250"/>
            <a:ext cx="964704" cy="649203"/>
          </a:xfrm>
          <a:prstGeom prst="rect">
            <a:avLst/>
          </a:prstGeom>
        </p:spPr>
      </p:pic>
      <p:sp>
        <p:nvSpPr>
          <p:cNvPr id="9" name="Rectangle 8"/>
          <p:cNvSpPr/>
          <p:nvPr userDrawn="1"/>
        </p:nvSpPr>
        <p:spPr>
          <a:xfrm>
            <a:off x="6381340" y="5872802"/>
            <a:ext cx="2720507" cy="738664"/>
          </a:xfrm>
          <a:prstGeom prst="rect">
            <a:avLst/>
          </a:prstGeom>
        </p:spPr>
        <p:txBody>
          <a:bodyPr wrap="square">
            <a:spAutoFit/>
          </a:bodyPr>
          <a:lstStyle/>
          <a:p>
            <a:pPr algn="just"/>
            <a:r>
              <a:rPr lang="en-GB" sz="600" dirty="0"/>
              <a:t>This work has been carried out within the framework of the </a:t>
            </a:r>
            <a:r>
              <a:rPr lang="en-GB" sz="600" dirty="0" err="1"/>
              <a:t>EUROfusion</a:t>
            </a:r>
            <a:r>
              <a:rPr lang="en-GB" sz="600" dirty="0"/>
              <a:t> Consortium, funded by the European Union via the </a:t>
            </a:r>
            <a:r>
              <a:rPr lang="en-GB" sz="600" dirty="0" err="1"/>
              <a:t>Euratom</a:t>
            </a:r>
            <a:r>
              <a:rPr lang="en-GB" sz="600" dirty="0"/>
              <a:t> Research and Training Programme (Grant Agreement No 101052200 — </a:t>
            </a:r>
            <a:r>
              <a:rPr lang="en-GB" sz="600" dirty="0" err="1"/>
              <a:t>EUROfusion</a:t>
            </a:r>
            <a:r>
              <a:rPr lang="en-GB" sz="600" dirty="0"/>
              <a:t>). Views and opinions expressed are however those of the author(s) only and do not necessarily reflect those of the European Union or the European Commission. Neither the European Union nor the European Commission can be held responsible for them.</a:t>
            </a:r>
            <a:endParaRPr lang="en-US" sz="600" dirty="0"/>
          </a:p>
        </p:txBody>
      </p:sp>
    </p:spTree>
    <p:extLst>
      <p:ext uri="{BB962C8B-B14F-4D97-AF65-F5344CB8AC3E}">
        <p14:creationId xmlns:p14="http://schemas.microsoft.com/office/powerpoint/2010/main" val="182752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0432" y="116632"/>
            <a:ext cx="458197" cy="465708"/>
          </a:xfrm>
          <a:prstGeom prst="rect">
            <a:avLst/>
          </a:prstGeom>
        </p:spPr>
      </p:pic>
      <p:sp>
        <p:nvSpPr>
          <p:cNvPr id="8" name="Subtitle 2"/>
          <p:cNvSpPr>
            <a:spLocks noGrp="1"/>
          </p:cNvSpPr>
          <p:nvPr>
            <p:ph type="subTitle" idx="1" hasCustomPrompt="1"/>
          </p:nvPr>
        </p:nvSpPr>
        <p:spPr>
          <a:xfrm>
            <a:off x="143977" y="133462"/>
            <a:ext cx="8147465" cy="432048"/>
          </a:xfrm>
        </p:spPr>
        <p:txBody>
          <a:bodyPr>
            <a:noAutofit/>
          </a:bodyPr>
          <a:lstStyle>
            <a:lvl1pPr marL="0" indent="0" algn="l">
              <a:buNone/>
              <a:defRPr sz="2800" b="1" baseline="0">
                <a:solidFill>
                  <a:srgbClr val="0033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a:t>
            </a:r>
          </a:p>
        </p:txBody>
      </p:sp>
      <p:sp>
        <p:nvSpPr>
          <p:cNvPr id="29" name="Footer Placeholder 4"/>
          <p:cNvSpPr txBox="1">
            <a:spLocks/>
          </p:cNvSpPr>
          <p:nvPr userDrawn="1"/>
        </p:nvSpPr>
        <p:spPr>
          <a:xfrm>
            <a:off x="0" y="6561667"/>
            <a:ext cx="9144000" cy="296333"/>
          </a:xfrm>
          <a:prstGeom prst="rect">
            <a:avLst/>
          </a:prstGeom>
          <a:solidFill>
            <a:srgbClr val="E3E3E3"/>
          </a:solidFill>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dirty="0"/>
              <a:t>P. Innocente|TSVV2-meeting | 04/06/2024</a:t>
            </a:r>
            <a:r>
              <a:rPr lang="en-GB" baseline="0" dirty="0"/>
              <a:t> </a:t>
            </a:r>
            <a:r>
              <a:rPr lang="en-GB" dirty="0"/>
              <a:t>| Page </a:t>
            </a:r>
            <a:fld id="{6A6D9FA1-99C7-4910-8E32-B85D378B0060}" type="slidenum">
              <a:rPr lang="en-GB" smtClean="0"/>
              <a:pPr algn="r"/>
              <a:t>‹#›</a:t>
            </a:fld>
            <a:endParaRPr lang="en-GB" dirty="0"/>
          </a:p>
        </p:txBody>
      </p:sp>
    </p:spTree>
    <p:extLst>
      <p:ext uri="{BB962C8B-B14F-4D97-AF65-F5344CB8AC3E}">
        <p14:creationId xmlns:p14="http://schemas.microsoft.com/office/powerpoint/2010/main" val="2629925124"/>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388E2-D9D2-6046-B7B6-9530BFC1EB4D}" type="datetimeFigureOut">
              <a:rPr lang="it-IT" smtClean="0"/>
              <a:t>24/09/2024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13763-FF4F-6447-94CE-4F6DA003092A}" type="slidenum">
              <a:rPr lang="it-IT" smtClean="0"/>
              <a:t>‹#›</a:t>
            </a:fld>
            <a:endParaRPr lang="it-IT"/>
          </a:p>
        </p:txBody>
      </p:sp>
    </p:spTree>
    <p:extLst>
      <p:ext uri="{BB962C8B-B14F-4D97-AF65-F5344CB8AC3E}">
        <p14:creationId xmlns:p14="http://schemas.microsoft.com/office/powerpoint/2010/main" val="3347218526"/>
      </p:ext>
    </p:extLst>
  </p:cSld>
  <p:clrMap bg1="lt1" tx1="dk1" bg2="lt2" tx2="dk2" accent1="accent1" accent2="accent2" accent3="accent3" accent4="accent4" accent5="accent5" accent6="accent6" hlink="hlink" folHlink="folHlink"/>
  <p:sldLayoutIdLst>
    <p:sldLayoutId id="2147483664" r:id="rId1"/>
    <p:sldLayoutId id="2147483663" r:id="rId2"/>
  </p:sldLayoutIdLst>
  <p:txStyles>
    <p:titleStyle>
      <a:lvl1pPr algn="l" defTabSz="914400" rtl="0" eaLnBrk="1" latinLnBrk="0" hangingPunct="1">
        <a:lnSpc>
          <a:spcPct val="90000"/>
        </a:lnSpc>
        <a:spcBef>
          <a:spcPct val="0"/>
        </a:spcBef>
        <a:buNone/>
        <a:defRPr sz="2800" b="1" i="0" kern="1200">
          <a:solidFill>
            <a:schemeClr val="tx1"/>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AC7EF-D67A-4F4A-B9C5-13853FF16A1E}"/>
              </a:ext>
            </a:extLst>
          </p:cNvPr>
          <p:cNvSpPr>
            <a:spLocks noGrp="1"/>
          </p:cNvSpPr>
          <p:nvPr>
            <p:ph type="ctrTitle"/>
          </p:nvPr>
        </p:nvSpPr>
        <p:spPr/>
        <p:txBody>
          <a:bodyPr anchor="ctr">
            <a:normAutofit/>
          </a:bodyPr>
          <a:lstStyle/>
          <a:p>
            <a:r>
              <a:rPr lang="en-US" sz="2800" dirty="0">
                <a:solidFill>
                  <a:schemeClr val="bg1"/>
                </a:solidFill>
              </a:rPr>
              <a:t>Edge transport analysis of PT and NT in high power tokamak scenarios</a:t>
            </a:r>
          </a:p>
        </p:txBody>
      </p:sp>
      <p:sp>
        <p:nvSpPr>
          <p:cNvPr id="3" name="Sottotitolo 2">
            <a:extLst>
              <a:ext uri="{FF2B5EF4-FFF2-40B4-BE49-F238E27FC236}">
                <a16:creationId xmlns:a16="http://schemas.microsoft.com/office/drawing/2014/main" id="{8D92EE8E-0298-4E4F-8E7B-A162E541AFD7}"/>
              </a:ext>
            </a:extLst>
          </p:cNvPr>
          <p:cNvSpPr>
            <a:spLocks noGrp="1"/>
          </p:cNvSpPr>
          <p:nvPr>
            <p:ph type="subTitle" idx="1"/>
          </p:nvPr>
        </p:nvSpPr>
        <p:spPr>
          <a:xfrm>
            <a:off x="395535" y="4293096"/>
            <a:ext cx="8713125" cy="432048"/>
          </a:xfrm>
        </p:spPr>
        <p:txBody>
          <a:bodyPr>
            <a:noAutofit/>
          </a:bodyPr>
          <a:lstStyle/>
          <a:p>
            <a:pPr>
              <a:lnSpc>
                <a:spcPct val="120000"/>
              </a:lnSpc>
            </a:pPr>
            <a:r>
              <a:rPr lang="en-US" sz="1400" dirty="0">
                <a:latin typeface="Century Gothic" panose="020B0502020202020204" pitchFamily="34" charset="0"/>
              </a:rPr>
              <a:t>P. Innocente, </a:t>
            </a:r>
            <a:r>
              <a:rPr lang="en-US" sz="1400" b="0" dirty="0">
                <a:latin typeface="Century Gothic" panose="020B0502020202020204" pitchFamily="34" charset="0"/>
              </a:rPr>
              <a:t>P. </a:t>
            </a:r>
            <a:r>
              <a:rPr lang="en-US" sz="1400" b="0" dirty="0" err="1">
                <a:latin typeface="Century Gothic" panose="020B0502020202020204" pitchFamily="34" charset="0"/>
              </a:rPr>
              <a:t>Muscente</a:t>
            </a:r>
            <a:r>
              <a:rPr lang="en-US" sz="1400" b="0" dirty="0">
                <a:latin typeface="Century Gothic" panose="020B0502020202020204" pitchFamily="34" charset="0"/>
              </a:rPr>
              <a:t>, </a:t>
            </a:r>
            <a:r>
              <a:rPr lang="it-IT" sz="1400" b="0" dirty="0"/>
              <a:t> L. Aucone, P. Mantica, A. Mariani, TCV team and ASDEX Upgrade team</a:t>
            </a:r>
            <a:r>
              <a:rPr lang="en-US" sz="1400" dirty="0">
                <a:latin typeface="Century Gothic" panose="020B0502020202020204" pitchFamily="34" charset="0"/>
              </a:rPr>
              <a:t> </a:t>
            </a:r>
          </a:p>
        </p:txBody>
      </p:sp>
      <p:sp>
        <p:nvSpPr>
          <p:cNvPr id="10" name="CustomShape 2"/>
          <p:cNvSpPr/>
          <p:nvPr/>
        </p:nvSpPr>
        <p:spPr>
          <a:xfrm>
            <a:off x="568800" y="4934520"/>
            <a:ext cx="7772040" cy="4802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90000"/>
              </a:lnSpc>
            </a:pPr>
            <a:r>
              <a:rPr lang="en-GB" sz="2000" dirty="0">
                <a:solidFill>
                  <a:schemeClr val="bg1"/>
                </a:solidFill>
              </a:rPr>
              <a:t>2024 TSVV2 Annual meeting</a:t>
            </a:r>
            <a:endParaRPr lang="en-US" sz="2000" b="0" strike="noStrike" spc="-1" dirty="0">
              <a:solidFill>
                <a:srgbClr val="000000"/>
              </a:solidFill>
              <a:uFill>
                <a:solidFill>
                  <a:srgbClr val="FFFFFF"/>
                </a:solidFill>
              </a:uFill>
              <a:latin typeface="Arial"/>
            </a:endParaRPr>
          </a:p>
        </p:txBody>
      </p:sp>
      <p:pic>
        <p:nvPicPr>
          <p:cNvPr id="6" name="Picture 5">
            <a:extLst>
              <a:ext uri="{FF2B5EF4-FFF2-40B4-BE49-F238E27FC236}">
                <a16:creationId xmlns:a16="http://schemas.microsoft.com/office/drawing/2014/main" id="{74B76FCD-42CB-42C7-8E31-FA87BF0065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58" y="6005701"/>
            <a:ext cx="1947333" cy="422186"/>
          </a:xfrm>
          <a:prstGeom prst="rect">
            <a:avLst/>
          </a:prstGeom>
        </p:spPr>
      </p:pic>
      <p:pic>
        <p:nvPicPr>
          <p:cNvPr id="7" name="Picture 2" descr="IRFM">
            <a:extLst>
              <a:ext uri="{FF2B5EF4-FFF2-40B4-BE49-F238E27FC236}">
                <a16:creationId xmlns:a16="http://schemas.microsoft.com/office/drawing/2014/main" id="{F823C564-A7C8-4A99-BCA5-751A902B5D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1837" y="5885651"/>
            <a:ext cx="929863" cy="750499"/>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6">
            <a:extLst>
              <a:ext uri="{FF2B5EF4-FFF2-40B4-BE49-F238E27FC236}">
                <a16:creationId xmlns:a16="http://schemas.microsoft.com/office/drawing/2014/main" id="{9ECBFE77-1B36-40D3-82A9-0B050449BB4C}"/>
              </a:ext>
            </a:extLst>
          </p:cNvPr>
          <p:cNvPicPr>
            <a:picLocks noChangeAspect="1"/>
          </p:cNvPicPr>
          <p:nvPr/>
        </p:nvPicPr>
        <p:blipFill>
          <a:blip r:embed="rId4"/>
          <a:stretch>
            <a:fillRect/>
          </a:stretch>
        </p:blipFill>
        <p:spPr>
          <a:xfrm>
            <a:off x="4311700" y="5916129"/>
            <a:ext cx="1124633" cy="700243"/>
          </a:xfrm>
          <a:prstGeom prst="rect">
            <a:avLst/>
          </a:prstGeom>
        </p:spPr>
      </p:pic>
      <p:pic>
        <p:nvPicPr>
          <p:cNvPr id="9" name="Picture 8">
            <a:extLst>
              <a:ext uri="{FF2B5EF4-FFF2-40B4-BE49-F238E27FC236}">
                <a16:creationId xmlns:a16="http://schemas.microsoft.com/office/drawing/2014/main" id="{F2A5F459-B5A2-4899-8964-64E741B268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365" y="5885651"/>
            <a:ext cx="1273498" cy="656796"/>
          </a:xfrm>
          <a:prstGeom prst="rect">
            <a:avLst/>
          </a:prstGeom>
        </p:spPr>
      </p:pic>
    </p:spTree>
    <p:extLst>
      <p:ext uri="{BB962C8B-B14F-4D97-AF65-F5344CB8AC3E}">
        <p14:creationId xmlns:p14="http://schemas.microsoft.com/office/powerpoint/2010/main" val="3243052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DA83A6-1062-414F-862A-DCAD798A28F5}"/>
              </a:ext>
            </a:extLst>
          </p:cNvPr>
          <p:cNvPicPr>
            <a:picLocks noChangeAspect="1"/>
          </p:cNvPicPr>
          <p:nvPr/>
        </p:nvPicPr>
        <p:blipFill>
          <a:blip r:embed="rId2"/>
          <a:stretch>
            <a:fillRect/>
          </a:stretch>
        </p:blipFill>
        <p:spPr>
          <a:xfrm>
            <a:off x="84222" y="870012"/>
            <a:ext cx="3591745" cy="2858282"/>
          </a:xfrm>
          <a:prstGeom prst="rect">
            <a:avLst/>
          </a:prstGeom>
        </p:spPr>
      </p:pic>
      <p:sp>
        <p:nvSpPr>
          <p:cNvPr id="2" name="Subtitle 1">
            <a:extLst>
              <a:ext uri="{FF2B5EF4-FFF2-40B4-BE49-F238E27FC236}">
                <a16:creationId xmlns:a16="http://schemas.microsoft.com/office/drawing/2014/main" id="{CE261C71-8EB8-4E67-A7C1-E3F5BE4904F6}"/>
              </a:ext>
            </a:extLst>
          </p:cNvPr>
          <p:cNvSpPr>
            <a:spLocks noGrp="1"/>
          </p:cNvSpPr>
          <p:nvPr>
            <p:ph type="subTitle" idx="1"/>
          </p:nvPr>
        </p:nvSpPr>
        <p:spPr/>
        <p:txBody>
          <a:bodyPr/>
          <a:lstStyle/>
          <a:p>
            <a:r>
              <a:rPr lang="en-US" dirty="0"/>
              <a:t>TCV: PT-L and NT similar power</a:t>
            </a:r>
          </a:p>
          <a:p>
            <a:endParaRPr lang="en-US" dirty="0"/>
          </a:p>
        </p:txBody>
      </p:sp>
      <p:pic>
        <p:nvPicPr>
          <p:cNvPr id="6" name="Picture 5">
            <a:extLst>
              <a:ext uri="{FF2B5EF4-FFF2-40B4-BE49-F238E27FC236}">
                <a16:creationId xmlns:a16="http://schemas.microsoft.com/office/drawing/2014/main" id="{E89470D9-06D0-47F7-BD00-D862EE0A1612}"/>
              </a:ext>
            </a:extLst>
          </p:cNvPr>
          <p:cNvPicPr>
            <a:picLocks noChangeAspect="1"/>
          </p:cNvPicPr>
          <p:nvPr/>
        </p:nvPicPr>
        <p:blipFill>
          <a:blip r:embed="rId3"/>
          <a:stretch>
            <a:fillRect/>
          </a:stretch>
        </p:blipFill>
        <p:spPr>
          <a:xfrm>
            <a:off x="84222" y="3471337"/>
            <a:ext cx="3591745" cy="2871618"/>
          </a:xfrm>
          <a:prstGeom prst="rect">
            <a:avLst/>
          </a:prstGeom>
        </p:spPr>
      </p:pic>
      <p:sp>
        <p:nvSpPr>
          <p:cNvPr id="5" name="TextBox 4">
            <a:extLst>
              <a:ext uri="{FF2B5EF4-FFF2-40B4-BE49-F238E27FC236}">
                <a16:creationId xmlns:a16="http://schemas.microsoft.com/office/drawing/2014/main" id="{E66D1B73-04A0-4CA4-9CE0-26F11B066B4F}"/>
              </a:ext>
            </a:extLst>
          </p:cNvPr>
          <p:cNvSpPr txBox="1"/>
          <p:nvPr/>
        </p:nvSpPr>
        <p:spPr>
          <a:xfrm>
            <a:off x="3928173" y="1307255"/>
            <a:ext cx="5090877" cy="4801314"/>
          </a:xfrm>
          <a:prstGeom prst="rect">
            <a:avLst/>
          </a:prstGeom>
          <a:noFill/>
        </p:spPr>
        <p:txBody>
          <a:bodyPr wrap="square" rtlCol="0">
            <a:spAutoFit/>
          </a:bodyPr>
          <a:lstStyle/>
          <a:p>
            <a:pPr algn="ctr"/>
            <a:r>
              <a:rPr lang="en-US" u="sng" dirty="0"/>
              <a:t>Transport parameters</a:t>
            </a:r>
          </a:p>
          <a:p>
            <a:endParaRPr lang="en-US" dirty="0">
              <a:solidFill>
                <a:srgbClr val="009900"/>
              </a:solidFill>
            </a:endParaRPr>
          </a:p>
          <a:p>
            <a:pPr marL="285750" indent="-285750">
              <a:buFont typeface="Arial" panose="020B0604020202020204" pitchFamily="34" charset="0"/>
              <a:buChar char="•"/>
            </a:pPr>
            <a:r>
              <a:rPr lang="en-US" dirty="0">
                <a:solidFill>
                  <a:srgbClr val="009900"/>
                </a:solidFill>
              </a:rPr>
              <a:t>NT still shows a narrow  edge barrier in particle diffusion like in previous modeling with a similar minimum value</a:t>
            </a:r>
            <a:endParaRPr lang="en-US" baseline="-25000" dirty="0">
              <a:solidFill>
                <a:srgbClr val="009900"/>
              </a:solidFill>
            </a:endParaRPr>
          </a:p>
          <a:p>
            <a:endParaRPr lang="en-US" dirty="0"/>
          </a:p>
          <a:p>
            <a:pPr marL="285750" indent="-285750">
              <a:buFont typeface="Arial" panose="020B0604020202020204" pitchFamily="34" charset="0"/>
              <a:buChar char="•"/>
            </a:pPr>
            <a:r>
              <a:rPr lang="en-US" dirty="0">
                <a:solidFill>
                  <a:srgbClr val="009900"/>
                </a:solidFill>
              </a:rPr>
              <a:t>Heat  conductivity is smaller in NT than in PT-L</a:t>
            </a:r>
          </a:p>
          <a:p>
            <a:pPr marL="285750" indent="-285750">
              <a:buFont typeface="Arial" panose="020B0604020202020204" pitchFamily="34" charset="0"/>
              <a:buChar char="•"/>
            </a:pPr>
            <a:endParaRPr lang="en-US" dirty="0">
              <a:solidFill>
                <a:srgbClr val="009900"/>
              </a:solidFill>
            </a:endParaRPr>
          </a:p>
          <a:p>
            <a:pPr marL="285750" indent="-285750">
              <a:buFont typeface="Arial" panose="020B0604020202020204" pitchFamily="34" charset="0"/>
              <a:buChar char="•"/>
            </a:pPr>
            <a:r>
              <a:rPr lang="en-US" dirty="0">
                <a:solidFill>
                  <a:srgbClr val="009900"/>
                </a:solidFill>
              </a:rPr>
              <a:t>NT heat conductivity is higher but not far from previous NT edge modeling</a:t>
            </a:r>
          </a:p>
          <a:p>
            <a:pPr marL="285750" indent="-285750">
              <a:buFont typeface="Arial" panose="020B0604020202020204" pitchFamily="34" charset="0"/>
              <a:buChar char="•"/>
            </a:pPr>
            <a:endParaRPr lang="en-US" dirty="0">
              <a:solidFill>
                <a:srgbClr val="009900"/>
              </a:solidFill>
            </a:endParaRPr>
          </a:p>
          <a:p>
            <a:pPr marL="285750" indent="-285750">
              <a:buFont typeface="Arial" panose="020B0604020202020204" pitchFamily="34" charset="0"/>
              <a:buChar char="•"/>
            </a:pPr>
            <a:r>
              <a:rPr lang="en-US" dirty="0">
                <a:solidFill>
                  <a:srgbClr val="FF0000"/>
                </a:solidFill>
              </a:rPr>
              <a:t>But the small barrier in NT heat conductivity is not present </a:t>
            </a:r>
            <a:r>
              <a:rPr lang="en-US" dirty="0">
                <a:solidFill>
                  <a:srgbClr val="009900"/>
                </a:solidFill>
              </a:rPr>
              <a:t>(but probably it can be introduced without a relevant profile variation)</a:t>
            </a:r>
          </a:p>
          <a:p>
            <a:endParaRPr lang="en-US" dirty="0"/>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33316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4F2736-2FB7-4C36-AAD9-7DFAA1C9AC8C}"/>
              </a:ext>
            </a:extLst>
          </p:cNvPr>
          <p:cNvSpPr>
            <a:spLocks noGrp="1"/>
          </p:cNvSpPr>
          <p:nvPr>
            <p:ph type="subTitle" idx="1"/>
          </p:nvPr>
        </p:nvSpPr>
        <p:spPr/>
        <p:txBody>
          <a:bodyPr/>
          <a:lstStyle/>
          <a:p>
            <a:r>
              <a:rPr lang="en-US" dirty="0"/>
              <a:t>AUG: similar temperature </a:t>
            </a:r>
          </a:p>
        </p:txBody>
      </p:sp>
      <p:pic>
        <p:nvPicPr>
          <p:cNvPr id="4" name="Picture 3">
            <a:extLst>
              <a:ext uri="{FF2B5EF4-FFF2-40B4-BE49-F238E27FC236}">
                <a16:creationId xmlns:a16="http://schemas.microsoft.com/office/drawing/2014/main" id="{787EF9EC-11D7-486D-B373-91290E090D99}"/>
              </a:ext>
            </a:extLst>
          </p:cNvPr>
          <p:cNvPicPr>
            <a:picLocks noChangeAspect="1"/>
          </p:cNvPicPr>
          <p:nvPr/>
        </p:nvPicPr>
        <p:blipFill>
          <a:blip r:embed="rId2"/>
          <a:stretch>
            <a:fillRect/>
          </a:stretch>
        </p:blipFill>
        <p:spPr>
          <a:xfrm>
            <a:off x="5830945" y="3571603"/>
            <a:ext cx="3170083" cy="2651896"/>
          </a:xfrm>
          <a:prstGeom prst="rect">
            <a:avLst/>
          </a:prstGeom>
        </p:spPr>
      </p:pic>
      <p:pic>
        <p:nvPicPr>
          <p:cNvPr id="6" name="Picture 5">
            <a:extLst>
              <a:ext uri="{FF2B5EF4-FFF2-40B4-BE49-F238E27FC236}">
                <a16:creationId xmlns:a16="http://schemas.microsoft.com/office/drawing/2014/main" id="{67484119-30A3-453A-883D-960026729627}"/>
              </a:ext>
            </a:extLst>
          </p:cNvPr>
          <p:cNvPicPr>
            <a:picLocks noChangeAspect="1"/>
          </p:cNvPicPr>
          <p:nvPr/>
        </p:nvPicPr>
        <p:blipFill>
          <a:blip r:embed="rId3"/>
          <a:stretch>
            <a:fillRect/>
          </a:stretch>
        </p:blipFill>
        <p:spPr>
          <a:xfrm>
            <a:off x="5683570" y="842370"/>
            <a:ext cx="3238666" cy="2632846"/>
          </a:xfrm>
          <a:prstGeom prst="rect">
            <a:avLst/>
          </a:prstGeom>
        </p:spPr>
      </p:pic>
      <p:pic>
        <p:nvPicPr>
          <p:cNvPr id="8" name="Picture 7">
            <a:extLst>
              <a:ext uri="{FF2B5EF4-FFF2-40B4-BE49-F238E27FC236}">
                <a16:creationId xmlns:a16="http://schemas.microsoft.com/office/drawing/2014/main" id="{DE732C60-4846-4BEC-9DD3-780C948917A8}"/>
              </a:ext>
            </a:extLst>
          </p:cNvPr>
          <p:cNvPicPr>
            <a:picLocks noChangeAspect="1"/>
          </p:cNvPicPr>
          <p:nvPr/>
        </p:nvPicPr>
        <p:blipFill>
          <a:blip r:embed="rId4"/>
          <a:stretch>
            <a:fillRect/>
          </a:stretch>
        </p:blipFill>
        <p:spPr>
          <a:xfrm>
            <a:off x="3243606" y="2793079"/>
            <a:ext cx="2468319" cy="3430420"/>
          </a:xfrm>
          <a:prstGeom prst="rect">
            <a:avLst/>
          </a:prstGeom>
        </p:spPr>
      </p:pic>
      <p:sp>
        <p:nvSpPr>
          <p:cNvPr id="9" name="Rectangle 8">
            <a:extLst>
              <a:ext uri="{FF2B5EF4-FFF2-40B4-BE49-F238E27FC236}">
                <a16:creationId xmlns:a16="http://schemas.microsoft.com/office/drawing/2014/main" id="{4B25B67A-055E-41F8-B0EB-FED07066561D}"/>
              </a:ext>
            </a:extLst>
          </p:cNvPr>
          <p:cNvSpPr/>
          <p:nvPr/>
        </p:nvSpPr>
        <p:spPr>
          <a:xfrm>
            <a:off x="143977" y="869215"/>
            <a:ext cx="4311425" cy="5632311"/>
          </a:xfrm>
          <a:prstGeom prst="rect">
            <a:avLst/>
          </a:prstGeom>
        </p:spPr>
        <p:txBody>
          <a:bodyPr wrap="square">
            <a:spAutoFit/>
          </a:bodyPr>
          <a:lstStyle/>
          <a:p>
            <a:pPr marL="0" indent="0" algn="just">
              <a:buClr>
                <a:srgbClr val="FF6600"/>
              </a:buClr>
              <a:buFont typeface="Wingdings" panose="05000000000000000000" pitchFamily="2" charset="2"/>
              <a:buNone/>
              <a:defRPr/>
            </a:pPr>
            <a:r>
              <a:rPr lang="en-GB" u="sng" dirty="0"/>
              <a:t>Pulses</a:t>
            </a:r>
          </a:p>
          <a:p>
            <a:pPr marL="0" indent="0" algn="just">
              <a:buClr>
                <a:srgbClr val="FF6600"/>
              </a:buClr>
              <a:buFont typeface="Wingdings" panose="05000000000000000000" pitchFamily="2" charset="2"/>
              <a:buNone/>
              <a:defRPr/>
            </a:pPr>
            <a:r>
              <a:rPr lang="en-GB" dirty="0">
                <a:solidFill>
                  <a:srgbClr val="0000FF"/>
                </a:solidFill>
              </a:rPr>
              <a:t>PT-H #740647 @2.7 s </a:t>
            </a:r>
            <a:r>
              <a:rPr lang="en-GB" dirty="0"/>
              <a:t>VS </a:t>
            </a:r>
            <a:r>
              <a:rPr lang="en-GB" dirty="0">
                <a:solidFill>
                  <a:srgbClr val="FF0000"/>
                </a:solidFill>
              </a:rPr>
              <a:t>NT#40866 @ 2.7 s </a:t>
            </a:r>
          </a:p>
          <a:p>
            <a:pPr marL="0" indent="0" algn="just">
              <a:buClr>
                <a:srgbClr val="FF6600"/>
              </a:buClr>
              <a:buFont typeface="Wingdings" panose="05000000000000000000" pitchFamily="2" charset="2"/>
              <a:buNone/>
              <a:defRPr/>
            </a:pPr>
            <a:endParaRPr lang="en-GB" dirty="0"/>
          </a:p>
          <a:p>
            <a:pPr marL="0" indent="0" algn="just">
              <a:buClr>
                <a:srgbClr val="FF6600"/>
              </a:buClr>
              <a:buFont typeface="Wingdings" panose="05000000000000000000" pitchFamily="2" charset="2"/>
              <a:buNone/>
              <a:defRPr/>
            </a:pPr>
            <a:r>
              <a:rPr lang="en-US" u="sng" dirty="0"/>
              <a:t>Similar features</a:t>
            </a:r>
            <a:endParaRPr lang="en-GB" u="sng" dirty="0"/>
          </a:p>
          <a:p>
            <a:pPr marL="457200" indent="-457200" algn="just">
              <a:buClr>
                <a:schemeClr val="tx1"/>
              </a:buClr>
              <a:buFont typeface="Arial" panose="020B0604020202020204" pitchFamily="34" charset="0"/>
              <a:buChar char="•"/>
              <a:defRPr/>
            </a:pPr>
            <a:r>
              <a:rPr lang="en-GB" dirty="0"/>
              <a:t>Magnetic </a:t>
            </a:r>
            <a:r>
              <a:rPr lang="en-GB" dirty="0" err="1"/>
              <a:t>divertor</a:t>
            </a:r>
            <a:r>
              <a:rPr lang="en-GB" dirty="0"/>
              <a:t> configuration: SN</a:t>
            </a:r>
          </a:p>
          <a:p>
            <a:pPr marL="457200" indent="-457200" algn="just">
              <a:buClr>
                <a:schemeClr val="tx1"/>
              </a:buClr>
              <a:buFont typeface="Arial" panose="020B0604020202020204" pitchFamily="34" charset="0"/>
              <a:buChar char="•"/>
              <a:defRPr/>
            </a:pPr>
            <a:r>
              <a:rPr lang="en-GB" dirty="0"/>
              <a:t>B</a:t>
            </a:r>
            <a:r>
              <a:rPr lang="en-GB" baseline="-25000" dirty="0"/>
              <a:t>T</a:t>
            </a:r>
            <a:r>
              <a:rPr lang="en-GB" dirty="0"/>
              <a:t> ≃ 2.5 T </a:t>
            </a:r>
          </a:p>
          <a:p>
            <a:pPr marL="457200" indent="-457200" algn="just">
              <a:buClr>
                <a:schemeClr val="tx1"/>
              </a:buClr>
              <a:buFont typeface="Arial" panose="020B0604020202020204" pitchFamily="34" charset="0"/>
              <a:buChar char="•"/>
              <a:defRPr/>
            </a:pPr>
            <a:r>
              <a:rPr lang="en-US" dirty="0" err="1">
                <a:cs typeface="Arial" panose="020B0604020202020204" pitchFamily="34" charset="0"/>
                <a:sym typeface="Wingdings" panose="05000000000000000000" pitchFamily="2" charset="2"/>
              </a:rPr>
              <a:t>I</a:t>
            </a:r>
            <a:r>
              <a:rPr lang="en-US" baseline="-25000" dirty="0" err="1">
                <a:cs typeface="Arial" panose="020B0604020202020204" pitchFamily="34" charset="0"/>
                <a:sym typeface="Wingdings" panose="05000000000000000000" pitchFamily="2" charset="2"/>
              </a:rPr>
              <a:t>plasma</a:t>
            </a:r>
            <a:r>
              <a:rPr lang="en-US" dirty="0">
                <a:cs typeface="Arial" panose="020B0604020202020204" pitchFamily="34" charset="0"/>
                <a:sym typeface="Wingdings" panose="05000000000000000000" pitchFamily="2" charset="2"/>
              </a:rPr>
              <a:t>  </a:t>
            </a:r>
            <a:r>
              <a:rPr lang="en-GB" dirty="0"/>
              <a:t>≃ </a:t>
            </a:r>
            <a:r>
              <a:rPr lang="en-GB" dirty="0">
                <a:solidFill>
                  <a:srgbClr val="0000FF"/>
                </a:solidFill>
              </a:rPr>
              <a:t>600</a:t>
            </a:r>
            <a:r>
              <a:rPr lang="en-GB" dirty="0"/>
              <a:t>/</a:t>
            </a:r>
            <a:r>
              <a:rPr lang="en-GB" dirty="0">
                <a:solidFill>
                  <a:srgbClr val="FF0000"/>
                </a:solidFill>
              </a:rPr>
              <a:t>60</a:t>
            </a:r>
            <a:r>
              <a:rPr lang="en-GB" dirty="0"/>
              <a:t> kA</a:t>
            </a:r>
          </a:p>
          <a:p>
            <a:pPr marL="457200" indent="-457200" algn="just">
              <a:buClr>
                <a:schemeClr val="tx1"/>
              </a:buClr>
              <a:buFont typeface="Arial" panose="020B0604020202020204" pitchFamily="34" charset="0"/>
              <a:buChar char="•"/>
              <a:defRPr/>
            </a:pPr>
            <a:endParaRPr lang="en-GB" dirty="0"/>
          </a:p>
          <a:p>
            <a:pPr algn="just">
              <a:buClr>
                <a:srgbClr val="FF6600"/>
              </a:buClr>
              <a:defRPr/>
            </a:pPr>
            <a:r>
              <a:rPr lang="en-GB" u="sng" dirty="0"/>
              <a:t>DTT </a:t>
            </a:r>
            <a:r>
              <a:rPr lang="en-GB" u="sng" dirty="0" err="1"/>
              <a:t>Triangularity</a:t>
            </a:r>
            <a:endParaRPr lang="en-GB" u="sng" dirty="0"/>
          </a:p>
          <a:p>
            <a:pPr algn="just">
              <a:buClr>
                <a:srgbClr val="FF6600"/>
              </a:buClr>
              <a:defRPr/>
            </a:pPr>
            <a:r>
              <a:rPr lang="en-GB" dirty="0">
                <a:solidFill>
                  <a:srgbClr val="0000FF"/>
                </a:solidFill>
              </a:rPr>
              <a:t>PT </a:t>
            </a:r>
            <a:r>
              <a:rPr lang="en-GB" dirty="0">
                <a:solidFill>
                  <a:srgbClr val="0000FF"/>
                </a:solidFill>
                <a:sym typeface="Wingdings" panose="05000000000000000000" pitchFamily="2" charset="2"/>
              </a:rPr>
              <a:t> </a:t>
            </a:r>
            <a:r>
              <a:rPr lang="en-GB" dirty="0" err="1">
                <a:solidFill>
                  <a:srgbClr val="0000FF"/>
                </a:solidFill>
              </a:rPr>
              <a:t>δ</a:t>
            </a:r>
            <a:r>
              <a:rPr lang="en-GB" baseline="-25000" dirty="0" err="1">
                <a:solidFill>
                  <a:srgbClr val="0000FF"/>
                </a:solidFill>
              </a:rPr>
              <a:t>top</a:t>
            </a:r>
            <a:r>
              <a:rPr lang="en-GB" dirty="0">
                <a:solidFill>
                  <a:srgbClr val="0000FF"/>
                </a:solidFill>
              </a:rPr>
              <a:t>≃ +0.4; </a:t>
            </a:r>
            <a:r>
              <a:rPr lang="en-GB" dirty="0" err="1">
                <a:solidFill>
                  <a:srgbClr val="0000FF"/>
                </a:solidFill>
              </a:rPr>
              <a:t>δ</a:t>
            </a:r>
            <a:r>
              <a:rPr lang="en-GB" baseline="-25000" dirty="0" err="1">
                <a:solidFill>
                  <a:srgbClr val="0000FF"/>
                </a:solidFill>
              </a:rPr>
              <a:t>bottom</a:t>
            </a:r>
            <a:r>
              <a:rPr lang="en-GB" dirty="0">
                <a:solidFill>
                  <a:srgbClr val="0000FF"/>
                </a:solidFill>
              </a:rPr>
              <a:t>≃ +0.5</a:t>
            </a:r>
          </a:p>
          <a:p>
            <a:pPr algn="just">
              <a:buClr>
                <a:srgbClr val="FF6600"/>
              </a:buClr>
              <a:defRPr/>
            </a:pPr>
            <a:r>
              <a:rPr lang="en-US" dirty="0">
                <a:solidFill>
                  <a:srgbClr val="FF0000"/>
                </a:solidFill>
              </a:rPr>
              <a:t>NT </a:t>
            </a:r>
            <a:r>
              <a:rPr lang="en-US" dirty="0">
                <a:solidFill>
                  <a:srgbClr val="FF0000"/>
                </a:solidFill>
                <a:sym typeface="Wingdings" panose="05000000000000000000" pitchFamily="2" charset="2"/>
              </a:rPr>
              <a:t> </a:t>
            </a:r>
            <a:r>
              <a:rPr lang="en-GB" dirty="0" err="1">
                <a:solidFill>
                  <a:srgbClr val="FF0000"/>
                </a:solidFill>
              </a:rPr>
              <a:t>δ</a:t>
            </a:r>
            <a:r>
              <a:rPr lang="en-GB" baseline="-25000" dirty="0" err="1">
                <a:solidFill>
                  <a:srgbClr val="FF0000"/>
                </a:solidFill>
              </a:rPr>
              <a:t>top</a:t>
            </a:r>
            <a:r>
              <a:rPr lang="en-GB" dirty="0">
                <a:solidFill>
                  <a:srgbClr val="FF0000"/>
                </a:solidFill>
              </a:rPr>
              <a:t>≃ -0.28; </a:t>
            </a:r>
            <a:r>
              <a:rPr lang="en-GB" dirty="0" err="1">
                <a:solidFill>
                  <a:srgbClr val="FF0000"/>
                </a:solidFill>
              </a:rPr>
              <a:t>δ</a:t>
            </a:r>
            <a:r>
              <a:rPr lang="en-GB" baseline="-25000" dirty="0" err="1">
                <a:solidFill>
                  <a:srgbClr val="FF0000"/>
                </a:solidFill>
              </a:rPr>
              <a:t>bottom</a:t>
            </a:r>
            <a:r>
              <a:rPr lang="en-GB" dirty="0">
                <a:solidFill>
                  <a:srgbClr val="FF0000"/>
                </a:solidFill>
              </a:rPr>
              <a:t>≃ +0.09</a:t>
            </a:r>
          </a:p>
          <a:p>
            <a:pPr algn="just">
              <a:buClr>
                <a:srgbClr val="FF6600"/>
              </a:buClr>
              <a:defRPr/>
            </a:pPr>
            <a:endParaRPr lang="en-GB" dirty="0"/>
          </a:p>
          <a:p>
            <a:pPr algn="just">
              <a:buClr>
                <a:srgbClr val="FF6600"/>
              </a:buClr>
              <a:defRPr/>
            </a:pPr>
            <a:r>
              <a:rPr lang="en-GB" u="sng" dirty="0"/>
              <a:t>Power (ECHR only)</a:t>
            </a:r>
          </a:p>
          <a:p>
            <a:pPr algn="just">
              <a:buClr>
                <a:srgbClr val="FF6600"/>
              </a:buClr>
              <a:defRPr/>
            </a:pPr>
            <a:r>
              <a:rPr lang="en-GB" dirty="0">
                <a:solidFill>
                  <a:srgbClr val="0000FF"/>
                </a:solidFill>
              </a:rPr>
              <a:t>P</a:t>
            </a:r>
            <a:r>
              <a:rPr lang="en-GB" baseline="-25000" dirty="0">
                <a:solidFill>
                  <a:srgbClr val="0000FF"/>
                </a:solidFill>
              </a:rPr>
              <a:t>T</a:t>
            </a:r>
            <a:r>
              <a:rPr lang="en-GB" dirty="0">
                <a:solidFill>
                  <a:srgbClr val="0000FF"/>
                </a:solidFill>
              </a:rPr>
              <a:t> </a:t>
            </a:r>
            <a:r>
              <a:rPr lang="en-GB" dirty="0">
                <a:solidFill>
                  <a:srgbClr val="0000FF"/>
                </a:solidFill>
                <a:sym typeface="Wingdings" panose="05000000000000000000" pitchFamily="2" charset="2"/>
              </a:rPr>
              <a:t> 1460 (ECHR) + 180 (P</a:t>
            </a:r>
            <a:r>
              <a:rPr lang="en-GB" baseline="-25000" dirty="0">
                <a:solidFill>
                  <a:srgbClr val="0000FF"/>
                </a:solidFill>
                <a:sym typeface="Wingdings" panose="05000000000000000000" pitchFamily="2" charset="2"/>
              </a:rPr>
              <a:t>OH</a:t>
            </a:r>
            <a:r>
              <a:rPr lang="en-GB" dirty="0">
                <a:solidFill>
                  <a:srgbClr val="0000FF"/>
                </a:solidFill>
                <a:sym typeface="Wingdings" panose="05000000000000000000" pitchFamily="2" charset="2"/>
              </a:rPr>
              <a:t>) kw</a:t>
            </a:r>
          </a:p>
          <a:p>
            <a:pPr algn="just">
              <a:buClr>
                <a:srgbClr val="FF6600"/>
              </a:buClr>
              <a:defRPr/>
            </a:pPr>
            <a:r>
              <a:rPr lang="en-GB" dirty="0">
                <a:solidFill>
                  <a:srgbClr val="0000FF"/>
                </a:solidFill>
                <a:sym typeface="Wingdings" panose="05000000000000000000" pitchFamily="2" charset="2"/>
              </a:rPr>
              <a:t>P</a:t>
            </a:r>
            <a:r>
              <a:rPr lang="en-GB" baseline="-25000" dirty="0">
                <a:solidFill>
                  <a:srgbClr val="0000FF"/>
                </a:solidFill>
                <a:sym typeface="Wingdings" panose="05000000000000000000" pitchFamily="2" charset="2"/>
              </a:rPr>
              <a:t>RAD,IN</a:t>
            </a:r>
            <a:r>
              <a:rPr lang="en-GB" dirty="0">
                <a:solidFill>
                  <a:srgbClr val="0000FF"/>
                </a:solidFill>
                <a:sym typeface="Wingdings" panose="05000000000000000000" pitchFamily="2" charset="2"/>
              </a:rPr>
              <a:t>= 808 kW</a:t>
            </a:r>
          </a:p>
          <a:p>
            <a:pPr algn="just">
              <a:buClr>
                <a:srgbClr val="FF6600"/>
              </a:buClr>
              <a:defRPr/>
            </a:pPr>
            <a:r>
              <a:rPr lang="en-GB" b="1" dirty="0">
                <a:solidFill>
                  <a:srgbClr val="0000FF"/>
                </a:solidFill>
                <a:sym typeface="Wingdings" panose="05000000000000000000" pitchFamily="2" charset="2"/>
              </a:rPr>
              <a:t>P</a:t>
            </a:r>
            <a:r>
              <a:rPr lang="en-GB" b="1" baseline="-25000" dirty="0">
                <a:solidFill>
                  <a:srgbClr val="0000FF"/>
                </a:solidFill>
                <a:sym typeface="Wingdings" panose="05000000000000000000" pitchFamily="2" charset="2"/>
              </a:rPr>
              <a:t>SOL</a:t>
            </a:r>
            <a:r>
              <a:rPr lang="en-GB" b="1" dirty="0">
                <a:solidFill>
                  <a:srgbClr val="0000FF"/>
                </a:solidFill>
                <a:sym typeface="Wingdings" panose="05000000000000000000" pitchFamily="2" charset="2"/>
              </a:rPr>
              <a:t>=778 kW</a:t>
            </a:r>
          </a:p>
          <a:p>
            <a:pPr algn="just">
              <a:buClr>
                <a:srgbClr val="FF6600"/>
              </a:buClr>
              <a:defRPr/>
            </a:pPr>
            <a:r>
              <a:rPr lang="en-US" dirty="0">
                <a:solidFill>
                  <a:srgbClr val="FF0000"/>
                </a:solidFill>
                <a:sym typeface="Wingdings" panose="05000000000000000000" pitchFamily="2" charset="2"/>
              </a:rPr>
              <a:t>NT 1485 (ECRH) + 194 (</a:t>
            </a: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OH</a:t>
            </a:r>
            <a:r>
              <a:rPr lang="en-US" dirty="0">
                <a:solidFill>
                  <a:srgbClr val="FF0000"/>
                </a:solidFill>
                <a:sym typeface="Wingdings" panose="05000000000000000000" pitchFamily="2" charset="2"/>
              </a:rPr>
              <a:t>) kW</a:t>
            </a:r>
          </a:p>
          <a:p>
            <a:pPr algn="just">
              <a:buClr>
                <a:srgbClr val="FF6600"/>
              </a:buClr>
              <a:defRPr/>
            </a:pP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RAD,IN</a:t>
            </a:r>
            <a:r>
              <a:rPr lang="en-GB" baseline="-25000" dirty="0">
                <a:solidFill>
                  <a:srgbClr val="0000FF"/>
                </a:solidFill>
                <a:sym typeface="Wingdings" panose="05000000000000000000" pitchFamily="2" charset="2"/>
              </a:rPr>
              <a:t> </a:t>
            </a:r>
            <a:r>
              <a:rPr lang="en-US" dirty="0">
                <a:solidFill>
                  <a:srgbClr val="FF0000"/>
                </a:solidFill>
                <a:sym typeface="Wingdings" panose="05000000000000000000" pitchFamily="2" charset="2"/>
              </a:rPr>
              <a:t>= 1160 kW</a:t>
            </a:r>
          </a:p>
          <a:p>
            <a:pPr algn="just">
              <a:buClr>
                <a:srgbClr val="FF6600"/>
              </a:buClr>
              <a:defRPr/>
            </a:pPr>
            <a:r>
              <a:rPr lang="en-GB" b="1" dirty="0">
                <a:solidFill>
                  <a:srgbClr val="FF0000"/>
                </a:solidFill>
                <a:sym typeface="Wingdings" panose="05000000000000000000" pitchFamily="2" charset="2"/>
              </a:rPr>
              <a:t>P</a:t>
            </a:r>
            <a:r>
              <a:rPr lang="en-GB" b="1" baseline="-25000" dirty="0">
                <a:solidFill>
                  <a:srgbClr val="FF0000"/>
                </a:solidFill>
                <a:sym typeface="Wingdings" panose="05000000000000000000" pitchFamily="2" charset="2"/>
              </a:rPr>
              <a:t>SOL</a:t>
            </a:r>
            <a:r>
              <a:rPr lang="en-GB" b="1" baseline="-25000" dirty="0">
                <a:solidFill>
                  <a:srgbClr val="0000FF"/>
                </a:solidFill>
                <a:sym typeface="Wingdings" panose="05000000000000000000" pitchFamily="2" charset="2"/>
              </a:rPr>
              <a:t> </a:t>
            </a:r>
            <a:r>
              <a:rPr lang="en-US" b="1" dirty="0">
                <a:solidFill>
                  <a:srgbClr val="FF0000"/>
                </a:solidFill>
                <a:sym typeface="Wingdings" panose="05000000000000000000" pitchFamily="2" charset="2"/>
              </a:rPr>
              <a:t>= 519 kW</a:t>
            </a:r>
          </a:p>
          <a:p>
            <a:pPr algn="just">
              <a:buClr>
                <a:srgbClr val="FF6600"/>
              </a:buClr>
              <a:defRPr/>
            </a:pPr>
            <a:endParaRPr lang="en-US" dirty="0">
              <a:solidFill>
                <a:srgbClr val="FF0000"/>
              </a:solidFill>
              <a:sym typeface="Wingdings" panose="05000000000000000000" pitchFamily="2" charset="2"/>
            </a:endParaRPr>
          </a:p>
        </p:txBody>
      </p:sp>
    </p:spTree>
    <p:extLst>
      <p:ext uri="{BB962C8B-B14F-4D97-AF65-F5344CB8AC3E}">
        <p14:creationId xmlns:p14="http://schemas.microsoft.com/office/powerpoint/2010/main" val="856076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4F2736-2FB7-4C36-AAD9-7DFAA1C9AC8C}"/>
              </a:ext>
            </a:extLst>
          </p:cNvPr>
          <p:cNvSpPr>
            <a:spLocks noGrp="1"/>
          </p:cNvSpPr>
          <p:nvPr>
            <p:ph type="subTitle" idx="1"/>
          </p:nvPr>
        </p:nvSpPr>
        <p:spPr/>
        <p:txBody>
          <a:bodyPr/>
          <a:lstStyle/>
          <a:p>
            <a:r>
              <a:rPr lang="en-US" dirty="0"/>
              <a:t>AUG: similar power</a:t>
            </a:r>
          </a:p>
        </p:txBody>
      </p:sp>
      <p:pic>
        <p:nvPicPr>
          <p:cNvPr id="8" name="Picture 7">
            <a:extLst>
              <a:ext uri="{FF2B5EF4-FFF2-40B4-BE49-F238E27FC236}">
                <a16:creationId xmlns:a16="http://schemas.microsoft.com/office/drawing/2014/main" id="{DE732C60-4846-4BEC-9DD3-780C948917A8}"/>
              </a:ext>
            </a:extLst>
          </p:cNvPr>
          <p:cNvPicPr>
            <a:picLocks noChangeAspect="1"/>
          </p:cNvPicPr>
          <p:nvPr/>
        </p:nvPicPr>
        <p:blipFill>
          <a:blip r:embed="rId2"/>
          <a:stretch>
            <a:fillRect/>
          </a:stretch>
        </p:blipFill>
        <p:spPr>
          <a:xfrm>
            <a:off x="3243606" y="2793079"/>
            <a:ext cx="2468319" cy="3430420"/>
          </a:xfrm>
          <a:prstGeom prst="rect">
            <a:avLst/>
          </a:prstGeom>
        </p:spPr>
      </p:pic>
      <p:pic>
        <p:nvPicPr>
          <p:cNvPr id="4" name="Picture 3">
            <a:extLst>
              <a:ext uri="{FF2B5EF4-FFF2-40B4-BE49-F238E27FC236}">
                <a16:creationId xmlns:a16="http://schemas.microsoft.com/office/drawing/2014/main" id="{D0CFBDF3-CFB8-47CC-93D3-C4400024669D}"/>
              </a:ext>
            </a:extLst>
          </p:cNvPr>
          <p:cNvPicPr>
            <a:picLocks noChangeAspect="1"/>
          </p:cNvPicPr>
          <p:nvPr/>
        </p:nvPicPr>
        <p:blipFill>
          <a:blip r:embed="rId3"/>
          <a:stretch>
            <a:fillRect/>
          </a:stretch>
        </p:blipFill>
        <p:spPr>
          <a:xfrm>
            <a:off x="5685254" y="869215"/>
            <a:ext cx="3280579" cy="2644276"/>
          </a:xfrm>
          <a:prstGeom prst="rect">
            <a:avLst/>
          </a:prstGeom>
        </p:spPr>
      </p:pic>
      <p:pic>
        <p:nvPicPr>
          <p:cNvPr id="7" name="Picture 6">
            <a:extLst>
              <a:ext uri="{FF2B5EF4-FFF2-40B4-BE49-F238E27FC236}">
                <a16:creationId xmlns:a16="http://schemas.microsoft.com/office/drawing/2014/main" id="{E31F48C5-1D08-4D01-9251-20C8D4DE23DC}"/>
              </a:ext>
            </a:extLst>
          </p:cNvPr>
          <p:cNvPicPr>
            <a:picLocks noChangeAspect="1"/>
          </p:cNvPicPr>
          <p:nvPr/>
        </p:nvPicPr>
        <p:blipFill>
          <a:blip r:embed="rId4"/>
          <a:stretch>
            <a:fillRect/>
          </a:stretch>
        </p:blipFill>
        <p:spPr>
          <a:xfrm>
            <a:off x="5738597" y="3710448"/>
            <a:ext cx="3227236" cy="2651896"/>
          </a:xfrm>
          <a:prstGeom prst="rect">
            <a:avLst/>
          </a:prstGeom>
        </p:spPr>
      </p:pic>
      <p:sp>
        <p:nvSpPr>
          <p:cNvPr id="11" name="Rectangle 10">
            <a:extLst>
              <a:ext uri="{FF2B5EF4-FFF2-40B4-BE49-F238E27FC236}">
                <a16:creationId xmlns:a16="http://schemas.microsoft.com/office/drawing/2014/main" id="{962211A5-BCFF-4441-8E0C-B95C5356A239}"/>
              </a:ext>
            </a:extLst>
          </p:cNvPr>
          <p:cNvSpPr/>
          <p:nvPr/>
        </p:nvSpPr>
        <p:spPr>
          <a:xfrm>
            <a:off x="143977" y="869215"/>
            <a:ext cx="4311425" cy="5632311"/>
          </a:xfrm>
          <a:prstGeom prst="rect">
            <a:avLst/>
          </a:prstGeom>
        </p:spPr>
        <p:txBody>
          <a:bodyPr wrap="square">
            <a:spAutoFit/>
          </a:bodyPr>
          <a:lstStyle/>
          <a:p>
            <a:pPr marL="0" indent="0" algn="just">
              <a:buClr>
                <a:srgbClr val="FF6600"/>
              </a:buClr>
              <a:buFont typeface="Wingdings" panose="05000000000000000000" pitchFamily="2" charset="2"/>
              <a:buNone/>
              <a:defRPr/>
            </a:pPr>
            <a:r>
              <a:rPr lang="en-GB" u="sng" dirty="0"/>
              <a:t>Pulses</a:t>
            </a:r>
          </a:p>
          <a:p>
            <a:pPr marL="0" indent="0" algn="just">
              <a:buClr>
                <a:srgbClr val="FF6600"/>
              </a:buClr>
              <a:buFont typeface="Wingdings" panose="05000000000000000000" pitchFamily="2" charset="2"/>
              <a:buNone/>
              <a:defRPr/>
            </a:pPr>
            <a:r>
              <a:rPr lang="en-GB" dirty="0">
                <a:solidFill>
                  <a:srgbClr val="0000FF"/>
                </a:solidFill>
              </a:rPr>
              <a:t>PT-L#740647 @7.9 s </a:t>
            </a:r>
            <a:r>
              <a:rPr lang="en-GB" dirty="0"/>
              <a:t>VS </a:t>
            </a:r>
            <a:r>
              <a:rPr lang="en-GB" dirty="0">
                <a:solidFill>
                  <a:srgbClr val="FF0000"/>
                </a:solidFill>
              </a:rPr>
              <a:t>NT#40866 @ 2.7 s </a:t>
            </a:r>
          </a:p>
          <a:p>
            <a:pPr marL="0" indent="0" algn="just">
              <a:buClr>
                <a:srgbClr val="FF6600"/>
              </a:buClr>
              <a:buFont typeface="Wingdings" panose="05000000000000000000" pitchFamily="2" charset="2"/>
              <a:buNone/>
              <a:defRPr/>
            </a:pPr>
            <a:endParaRPr lang="en-GB" dirty="0"/>
          </a:p>
          <a:p>
            <a:pPr marL="0" indent="0" algn="just">
              <a:buClr>
                <a:srgbClr val="FF6600"/>
              </a:buClr>
              <a:buFont typeface="Wingdings" panose="05000000000000000000" pitchFamily="2" charset="2"/>
              <a:buNone/>
              <a:defRPr/>
            </a:pPr>
            <a:r>
              <a:rPr lang="en-US" u="sng" dirty="0"/>
              <a:t>Similar features</a:t>
            </a:r>
            <a:endParaRPr lang="en-GB" u="sng" dirty="0"/>
          </a:p>
          <a:p>
            <a:pPr marL="457200" indent="-457200" algn="just">
              <a:buClr>
                <a:schemeClr val="tx1"/>
              </a:buClr>
              <a:buFont typeface="Arial" panose="020B0604020202020204" pitchFamily="34" charset="0"/>
              <a:buChar char="•"/>
              <a:defRPr/>
            </a:pPr>
            <a:r>
              <a:rPr lang="en-GB" dirty="0"/>
              <a:t>Magnetic </a:t>
            </a:r>
            <a:r>
              <a:rPr lang="en-GB" dirty="0" err="1"/>
              <a:t>divertor</a:t>
            </a:r>
            <a:r>
              <a:rPr lang="en-GB" dirty="0"/>
              <a:t> configuration: SN</a:t>
            </a:r>
          </a:p>
          <a:p>
            <a:pPr marL="457200" indent="-457200" algn="just">
              <a:buClr>
                <a:schemeClr val="tx1"/>
              </a:buClr>
              <a:buFont typeface="Arial" panose="020B0604020202020204" pitchFamily="34" charset="0"/>
              <a:buChar char="•"/>
              <a:defRPr/>
            </a:pPr>
            <a:r>
              <a:rPr lang="en-GB" dirty="0"/>
              <a:t>B</a:t>
            </a:r>
            <a:r>
              <a:rPr lang="en-GB" baseline="-25000" dirty="0"/>
              <a:t>T</a:t>
            </a:r>
            <a:r>
              <a:rPr lang="en-GB" dirty="0"/>
              <a:t> ≃ 1.4 T </a:t>
            </a:r>
          </a:p>
          <a:p>
            <a:pPr marL="457200" indent="-457200" algn="just">
              <a:buClr>
                <a:schemeClr val="tx1"/>
              </a:buClr>
              <a:buFont typeface="Arial" panose="020B0604020202020204" pitchFamily="34" charset="0"/>
              <a:buChar char="•"/>
              <a:defRPr/>
            </a:pPr>
            <a:r>
              <a:rPr lang="en-US" dirty="0" err="1">
                <a:cs typeface="Arial" panose="020B0604020202020204" pitchFamily="34" charset="0"/>
                <a:sym typeface="Wingdings" panose="05000000000000000000" pitchFamily="2" charset="2"/>
              </a:rPr>
              <a:t>I</a:t>
            </a:r>
            <a:r>
              <a:rPr lang="en-US" baseline="-25000" dirty="0" err="1">
                <a:cs typeface="Arial" panose="020B0604020202020204" pitchFamily="34" charset="0"/>
                <a:sym typeface="Wingdings" panose="05000000000000000000" pitchFamily="2" charset="2"/>
              </a:rPr>
              <a:t>plasma</a:t>
            </a:r>
            <a:r>
              <a:rPr lang="en-US" dirty="0">
                <a:cs typeface="Arial" panose="020B0604020202020204" pitchFamily="34" charset="0"/>
                <a:sym typeface="Wingdings" panose="05000000000000000000" pitchFamily="2" charset="2"/>
              </a:rPr>
              <a:t>  </a:t>
            </a:r>
            <a:r>
              <a:rPr lang="en-GB" dirty="0"/>
              <a:t>≃ </a:t>
            </a:r>
            <a:r>
              <a:rPr lang="en-GB" dirty="0">
                <a:solidFill>
                  <a:srgbClr val="0000FF"/>
                </a:solidFill>
              </a:rPr>
              <a:t>600</a:t>
            </a:r>
            <a:r>
              <a:rPr lang="en-GB" dirty="0"/>
              <a:t>/</a:t>
            </a:r>
            <a:r>
              <a:rPr lang="en-GB" dirty="0">
                <a:solidFill>
                  <a:srgbClr val="FF0000"/>
                </a:solidFill>
              </a:rPr>
              <a:t>600</a:t>
            </a:r>
            <a:r>
              <a:rPr lang="en-GB" dirty="0"/>
              <a:t> kA</a:t>
            </a:r>
          </a:p>
          <a:p>
            <a:pPr marL="457200" indent="-457200" algn="just">
              <a:buClr>
                <a:schemeClr val="tx1"/>
              </a:buClr>
              <a:buFont typeface="Arial" panose="020B0604020202020204" pitchFamily="34" charset="0"/>
              <a:buChar char="•"/>
              <a:defRPr/>
            </a:pPr>
            <a:endParaRPr lang="en-GB" dirty="0"/>
          </a:p>
          <a:p>
            <a:pPr algn="just">
              <a:buClr>
                <a:srgbClr val="FF6600"/>
              </a:buClr>
              <a:defRPr/>
            </a:pPr>
            <a:r>
              <a:rPr lang="en-GB" u="sng" dirty="0"/>
              <a:t>DTT </a:t>
            </a:r>
            <a:r>
              <a:rPr lang="en-GB" u="sng" dirty="0" err="1"/>
              <a:t>Triangularity</a:t>
            </a:r>
            <a:endParaRPr lang="en-GB" u="sng" dirty="0"/>
          </a:p>
          <a:p>
            <a:pPr algn="just">
              <a:buClr>
                <a:srgbClr val="FF6600"/>
              </a:buClr>
              <a:defRPr/>
            </a:pPr>
            <a:r>
              <a:rPr lang="en-GB" dirty="0">
                <a:solidFill>
                  <a:srgbClr val="0000FF"/>
                </a:solidFill>
              </a:rPr>
              <a:t>PT </a:t>
            </a:r>
            <a:r>
              <a:rPr lang="en-GB" dirty="0">
                <a:solidFill>
                  <a:srgbClr val="0000FF"/>
                </a:solidFill>
                <a:sym typeface="Wingdings" panose="05000000000000000000" pitchFamily="2" charset="2"/>
              </a:rPr>
              <a:t> </a:t>
            </a:r>
            <a:r>
              <a:rPr lang="en-GB" dirty="0" err="1">
                <a:solidFill>
                  <a:srgbClr val="0000FF"/>
                </a:solidFill>
              </a:rPr>
              <a:t>δ</a:t>
            </a:r>
            <a:r>
              <a:rPr lang="en-GB" baseline="-25000" dirty="0" err="1">
                <a:solidFill>
                  <a:srgbClr val="0000FF"/>
                </a:solidFill>
              </a:rPr>
              <a:t>top</a:t>
            </a:r>
            <a:r>
              <a:rPr lang="en-GB" dirty="0">
                <a:solidFill>
                  <a:srgbClr val="0000FF"/>
                </a:solidFill>
              </a:rPr>
              <a:t>≃ +0.4; </a:t>
            </a:r>
            <a:r>
              <a:rPr lang="en-GB" dirty="0" err="1">
                <a:solidFill>
                  <a:srgbClr val="0000FF"/>
                </a:solidFill>
              </a:rPr>
              <a:t>δ</a:t>
            </a:r>
            <a:r>
              <a:rPr lang="en-GB" baseline="-25000" dirty="0" err="1">
                <a:solidFill>
                  <a:srgbClr val="0000FF"/>
                </a:solidFill>
              </a:rPr>
              <a:t>bottom</a:t>
            </a:r>
            <a:r>
              <a:rPr lang="en-GB" dirty="0">
                <a:solidFill>
                  <a:srgbClr val="0000FF"/>
                </a:solidFill>
              </a:rPr>
              <a:t>≃ +0.5</a:t>
            </a:r>
          </a:p>
          <a:p>
            <a:pPr algn="just">
              <a:buClr>
                <a:srgbClr val="FF6600"/>
              </a:buClr>
              <a:defRPr/>
            </a:pPr>
            <a:r>
              <a:rPr lang="en-US" dirty="0">
                <a:solidFill>
                  <a:srgbClr val="FF0000"/>
                </a:solidFill>
              </a:rPr>
              <a:t>NT </a:t>
            </a:r>
            <a:r>
              <a:rPr lang="en-US" dirty="0">
                <a:solidFill>
                  <a:srgbClr val="FF0000"/>
                </a:solidFill>
                <a:sym typeface="Wingdings" panose="05000000000000000000" pitchFamily="2" charset="2"/>
              </a:rPr>
              <a:t> </a:t>
            </a:r>
            <a:r>
              <a:rPr lang="en-GB" dirty="0" err="1">
                <a:solidFill>
                  <a:srgbClr val="FF0000"/>
                </a:solidFill>
              </a:rPr>
              <a:t>δ</a:t>
            </a:r>
            <a:r>
              <a:rPr lang="en-GB" baseline="-25000" dirty="0" err="1">
                <a:solidFill>
                  <a:srgbClr val="FF0000"/>
                </a:solidFill>
              </a:rPr>
              <a:t>top</a:t>
            </a:r>
            <a:r>
              <a:rPr lang="en-GB" dirty="0">
                <a:solidFill>
                  <a:srgbClr val="FF0000"/>
                </a:solidFill>
              </a:rPr>
              <a:t>≃ -0.28; </a:t>
            </a:r>
            <a:r>
              <a:rPr lang="en-GB" dirty="0" err="1">
                <a:solidFill>
                  <a:srgbClr val="FF0000"/>
                </a:solidFill>
              </a:rPr>
              <a:t>δ</a:t>
            </a:r>
            <a:r>
              <a:rPr lang="en-GB" baseline="-25000" dirty="0" err="1">
                <a:solidFill>
                  <a:srgbClr val="FF0000"/>
                </a:solidFill>
              </a:rPr>
              <a:t>bottom</a:t>
            </a:r>
            <a:r>
              <a:rPr lang="en-GB" dirty="0">
                <a:solidFill>
                  <a:srgbClr val="FF0000"/>
                </a:solidFill>
              </a:rPr>
              <a:t>≃ +0.09</a:t>
            </a:r>
          </a:p>
          <a:p>
            <a:pPr algn="just">
              <a:buClr>
                <a:srgbClr val="FF6600"/>
              </a:buClr>
              <a:defRPr/>
            </a:pPr>
            <a:endParaRPr lang="en-GB" dirty="0"/>
          </a:p>
          <a:p>
            <a:pPr algn="just">
              <a:buClr>
                <a:srgbClr val="FF6600"/>
              </a:buClr>
              <a:defRPr/>
            </a:pPr>
            <a:r>
              <a:rPr lang="en-GB" u="sng" dirty="0"/>
              <a:t>Power (ECHR only)</a:t>
            </a:r>
          </a:p>
          <a:p>
            <a:pPr algn="just">
              <a:buClr>
                <a:srgbClr val="FF6600"/>
              </a:buClr>
              <a:defRPr/>
            </a:pPr>
            <a:r>
              <a:rPr lang="en-GB" dirty="0">
                <a:solidFill>
                  <a:srgbClr val="0000FF"/>
                </a:solidFill>
              </a:rPr>
              <a:t>P</a:t>
            </a:r>
            <a:r>
              <a:rPr lang="en-GB" baseline="-25000" dirty="0">
                <a:solidFill>
                  <a:srgbClr val="0000FF"/>
                </a:solidFill>
              </a:rPr>
              <a:t>T</a:t>
            </a:r>
            <a:r>
              <a:rPr lang="en-GB" dirty="0">
                <a:solidFill>
                  <a:srgbClr val="0000FF"/>
                </a:solidFill>
              </a:rPr>
              <a:t> </a:t>
            </a:r>
            <a:r>
              <a:rPr lang="en-GB" dirty="0">
                <a:solidFill>
                  <a:srgbClr val="0000FF"/>
                </a:solidFill>
                <a:sym typeface="Wingdings" panose="05000000000000000000" pitchFamily="2" charset="2"/>
              </a:rPr>
              <a:t> 583 (ECHR) + 360 (P</a:t>
            </a:r>
            <a:r>
              <a:rPr lang="en-GB" baseline="-25000" dirty="0">
                <a:solidFill>
                  <a:srgbClr val="0000FF"/>
                </a:solidFill>
                <a:sym typeface="Wingdings" panose="05000000000000000000" pitchFamily="2" charset="2"/>
              </a:rPr>
              <a:t>OH</a:t>
            </a:r>
            <a:r>
              <a:rPr lang="en-GB" dirty="0">
                <a:solidFill>
                  <a:srgbClr val="0000FF"/>
                </a:solidFill>
                <a:sym typeface="Wingdings" panose="05000000000000000000" pitchFamily="2" charset="2"/>
              </a:rPr>
              <a:t>) kw</a:t>
            </a:r>
          </a:p>
          <a:p>
            <a:pPr algn="just">
              <a:buClr>
                <a:srgbClr val="FF6600"/>
              </a:buClr>
              <a:defRPr/>
            </a:pPr>
            <a:r>
              <a:rPr lang="en-GB" dirty="0">
                <a:solidFill>
                  <a:srgbClr val="0000FF"/>
                </a:solidFill>
                <a:sym typeface="Wingdings" panose="05000000000000000000" pitchFamily="2" charset="2"/>
              </a:rPr>
              <a:t>P</a:t>
            </a:r>
            <a:r>
              <a:rPr lang="en-GB" baseline="-25000" dirty="0">
                <a:solidFill>
                  <a:srgbClr val="0000FF"/>
                </a:solidFill>
                <a:sym typeface="Wingdings" panose="05000000000000000000" pitchFamily="2" charset="2"/>
              </a:rPr>
              <a:t>RAD,IN</a:t>
            </a:r>
            <a:r>
              <a:rPr lang="en-GB" dirty="0">
                <a:solidFill>
                  <a:srgbClr val="0000FF"/>
                </a:solidFill>
                <a:sym typeface="Wingdings" panose="05000000000000000000" pitchFamily="2" charset="2"/>
              </a:rPr>
              <a:t>= 365 kW</a:t>
            </a:r>
          </a:p>
          <a:p>
            <a:pPr algn="just">
              <a:buClr>
                <a:srgbClr val="FF6600"/>
              </a:buClr>
              <a:defRPr/>
            </a:pPr>
            <a:r>
              <a:rPr lang="en-GB" b="1" dirty="0">
                <a:solidFill>
                  <a:srgbClr val="0000FF"/>
                </a:solidFill>
                <a:sym typeface="Wingdings" panose="05000000000000000000" pitchFamily="2" charset="2"/>
              </a:rPr>
              <a:t>P</a:t>
            </a:r>
            <a:r>
              <a:rPr lang="en-GB" b="1" baseline="-25000" dirty="0">
                <a:solidFill>
                  <a:srgbClr val="0000FF"/>
                </a:solidFill>
                <a:sym typeface="Wingdings" panose="05000000000000000000" pitchFamily="2" charset="2"/>
              </a:rPr>
              <a:t>SOL</a:t>
            </a:r>
            <a:r>
              <a:rPr lang="en-GB" b="1" dirty="0">
                <a:solidFill>
                  <a:srgbClr val="0000FF"/>
                </a:solidFill>
                <a:sym typeface="Wingdings" panose="05000000000000000000" pitchFamily="2" charset="2"/>
              </a:rPr>
              <a:t>=580 kW</a:t>
            </a:r>
          </a:p>
          <a:p>
            <a:pPr algn="just">
              <a:buClr>
                <a:srgbClr val="FF6600"/>
              </a:buClr>
              <a:defRPr/>
            </a:pPr>
            <a:r>
              <a:rPr lang="en-US" dirty="0">
                <a:solidFill>
                  <a:srgbClr val="FF0000"/>
                </a:solidFill>
                <a:sym typeface="Wingdings" panose="05000000000000000000" pitchFamily="2" charset="2"/>
              </a:rPr>
              <a:t>NT 1485 (ECRH) + 194 (</a:t>
            </a: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OH</a:t>
            </a:r>
            <a:r>
              <a:rPr lang="en-US" dirty="0">
                <a:solidFill>
                  <a:srgbClr val="FF0000"/>
                </a:solidFill>
                <a:sym typeface="Wingdings" panose="05000000000000000000" pitchFamily="2" charset="2"/>
              </a:rPr>
              <a:t>) kW</a:t>
            </a:r>
          </a:p>
          <a:p>
            <a:pPr algn="just">
              <a:buClr>
                <a:srgbClr val="FF6600"/>
              </a:buClr>
              <a:defRPr/>
            </a:pP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RAD,IN</a:t>
            </a:r>
            <a:r>
              <a:rPr lang="en-GB" baseline="-25000" dirty="0">
                <a:solidFill>
                  <a:srgbClr val="0000FF"/>
                </a:solidFill>
                <a:sym typeface="Wingdings" panose="05000000000000000000" pitchFamily="2" charset="2"/>
              </a:rPr>
              <a:t> </a:t>
            </a:r>
            <a:r>
              <a:rPr lang="en-US" dirty="0">
                <a:solidFill>
                  <a:srgbClr val="FF0000"/>
                </a:solidFill>
                <a:sym typeface="Wingdings" panose="05000000000000000000" pitchFamily="2" charset="2"/>
              </a:rPr>
              <a:t>= 1160 kW</a:t>
            </a:r>
          </a:p>
          <a:p>
            <a:pPr algn="just">
              <a:buClr>
                <a:srgbClr val="FF6600"/>
              </a:buClr>
              <a:defRPr/>
            </a:pPr>
            <a:r>
              <a:rPr lang="en-GB" b="1" dirty="0">
                <a:solidFill>
                  <a:srgbClr val="FF0000"/>
                </a:solidFill>
                <a:sym typeface="Wingdings" panose="05000000000000000000" pitchFamily="2" charset="2"/>
              </a:rPr>
              <a:t>P</a:t>
            </a:r>
            <a:r>
              <a:rPr lang="en-GB" b="1" baseline="-25000" dirty="0">
                <a:solidFill>
                  <a:srgbClr val="FF0000"/>
                </a:solidFill>
                <a:sym typeface="Wingdings" panose="05000000000000000000" pitchFamily="2" charset="2"/>
              </a:rPr>
              <a:t>SOL</a:t>
            </a:r>
            <a:r>
              <a:rPr lang="en-GB" b="1" baseline="-25000" dirty="0">
                <a:solidFill>
                  <a:srgbClr val="0000FF"/>
                </a:solidFill>
                <a:sym typeface="Wingdings" panose="05000000000000000000" pitchFamily="2" charset="2"/>
              </a:rPr>
              <a:t> </a:t>
            </a:r>
            <a:r>
              <a:rPr lang="en-US" b="1" dirty="0">
                <a:solidFill>
                  <a:srgbClr val="FF0000"/>
                </a:solidFill>
                <a:sym typeface="Wingdings" panose="05000000000000000000" pitchFamily="2" charset="2"/>
              </a:rPr>
              <a:t>= 519 kW</a:t>
            </a:r>
          </a:p>
          <a:p>
            <a:pPr algn="just">
              <a:buClr>
                <a:srgbClr val="FF6600"/>
              </a:buClr>
              <a:defRPr/>
            </a:pPr>
            <a:endParaRPr lang="en-US" dirty="0">
              <a:solidFill>
                <a:srgbClr val="FF0000"/>
              </a:solidFill>
              <a:sym typeface="Wingdings" panose="05000000000000000000" pitchFamily="2" charset="2"/>
            </a:endParaRPr>
          </a:p>
        </p:txBody>
      </p:sp>
    </p:spTree>
    <p:extLst>
      <p:ext uri="{BB962C8B-B14F-4D97-AF65-F5344CB8AC3E}">
        <p14:creationId xmlns:p14="http://schemas.microsoft.com/office/powerpoint/2010/main" val="4011355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F1D7EA3-99C8-4E12-8F80-C6DD37033BD6}"/>
              </a:ext>
            </a:extLst>
          </p:cNvPr>
          <p:cNvSpPr>
            <a:spLocks noGrp="1"/>
          </p:cNvSpPr>
          <p:nvPr>
            <p:ph type="subTitle" idx="1"/>
          </p:nvPr>
        </p:nvSpPr>
        <p:spPr/>
        <p:txBody>
          <a:bodyPr/>
          <a:lstStyle/>
          <a:p>
            <a:r>
              <a:rPr lang="en-US" dirty="0"/>
              <a:t>AUG: Edge modeling comparison at OMP</a:t>
            </a:r>
          </a:p>
        </p:txBody>
      </p:sp>
      <p:pic>
        <p:nvPicPr>
          <p:cNvPr id="4" name="Picture 3">
            <a:extLst>
              <a:ext uri="{FF2B5EF4-FFF2-40B4-BE49-F238E27FC236}">
                <a16:creationId xmlns:a16="http://schemas.microsoft.com/office/drawing/2014/main" id="{577523F5-5239-402F-B924-67EFE8F1EBAA}"/>
              </a:ext>
            </a:extLst>
          </p:cNvPr>
          <p:cNvPicPr>
            <a:picLocks noChangeAspect="1"/>
          </p:cNvPicPr>
          <p:nvPr/>
        </p:nvPicPr>
        <p:blipFill>
          <a:blip r:embed="rId2"/>
          <a:stretch>
            <a:fillRect/>
          </a:stretch>
        </p:blipFill>
        <p:spPr>
          <a:xfrm>
            <a:off x="3162129" y="997574"/>
            <a:ext cx="2766202" cy="2245793"/>
          </a:xfrm>
          <a:prstGeom prst="rect">
            <a:avLst/>
          </a:prstGeom>
        </p:spPr>
      </p:pic>
      <p:pic>
        <p:nvPicPr>
          <p:cNvPr id="6" name="Picture 5">
            <a:extLst>
              <a:ext uri="{FF2B5EF4-FFF2-40B4-BE49-F238E27FC236}">
                <a16:creationId xmlns:a16="http://schemas.microsoft.com/office/drawing/2014/main" id="{B514DEE5-38E7-422C-B657-5F4100D6B3EF}"/>
              </a:ext>
            </a:extLst>
          </p:cNvPr>
          <p:cNvPicPr>
            <a:picLocks noChangeAspect="1"/>
          </p:cNvPicPr>
          <p:nvPr/>
        </p:nvPicPr>
        <p:blipFill>
          <a:blip r:embed="rId3"/>
          <a:stretch>
            <a:fillRect/>
          </a:stretch>
        </p:blipFill>
        <p:spPr>
          <a:xfrm>
            <a:off x="3124285" y="3039053"/>
            <a:ext cx="2808114" cy="2298183"/>
          </a:xfrm>
          <a:prstGeom prst="rect">
            <a:avLst/>
          </a:prstGeom>
        </p:spPr>
      </p:pic>
      <p:pic>
        <p:nvPicPr>
          <p:cNvPr id="8" name="Picture 7">
            <a:extLst>
              <a:ext uri="{FF2B5EF4-FFF2-40B4-BE49-F238E27FC236}">
                <a16:creationId xmlns:a16="http://schemas.microsoft.com/office/drawing/2014/main" id="{9BEF30AE-4366-47EC-AD82-5818651AE200}"/>
              </a:ext>
            </a:extLst>
          </p:cNvPr>
          <p:cNvPicPr>
            <a:picLocks noChangeAspect="1"/>
          </p:cNvPicPr>
          <p:nvPr/>
        </p:nvPicPr>
        <p:blipFill>
          <a:blip r:embed="rId4"/>
          <a:stretch>
            <a:fillRect/>
          </a:stretch>
        </p:blipFill>
        <p:spPr>
          <a:xfrm>
            <a:off x="143406" y="992631"/>
            <a:ext cx="2759217" cy="2273734"/>
          </a:xfrm>
          <a:prstGeom prst="rect">
            <a:avLst/>
          </a:prstGeom>
        </p:spPr>
      </p:pic>
      <p:pic>
        <p:nvPicPr>
          <p:cNvPr id="10" name="Picture 9">
            <a:extLst>
              <a:ext uri="{FF2B5EF4-FFF2-40B4-BE49-F238E27FC236}">
                <a16:creationId xmlns:a16="http://schemas.microsoft.com/office/drawing/2014/main" id="{732BDCD4-BFB3-4B5E-A4F4-DD478F43E2D1}"/>
              </a:ext>
            </a:extLst>
          </p:cNvPr>
          <p:cNvPicPr>
            <a:picLocks noChangeAspect="1"/>
          </p:cNvPicPr>
          <p:nvPr/>
        </p:nvPicPr>
        <p:blipFill>
          <a:blip r:embed="rId5"/>
          <a:stretch>
            <a:fillRect/>
          </a:stretch>
        </p:blipFill>
        <p:spPr>
          <a:xfrm>
            <a:off x="90286" y="3043387"/>
            <a:ext cx="2808114" cy="2256271"/>
          </a:xfrm>
          <a:prstGeom prst="rect">
            <a:avLst/>
          </a:prstGeom>
        </p:spPr>
      </p:pic>
      <p:pic>
        <p:nvPicPr>
          <p:cNvPr id="12" name="Picture 11">
            <a:extLst>
              <a:ext uri="{FF2B5EF4-FFF2-40B4-BE49-F238E27FC236}">
                <a16:creationId xmlns:a16="http://schemas.microsoft.com/office/drawing/2014/main" id="{AB93D81A-84D7-4FFB-A7A0-A0F56D92C2A0}"/>
              </a:ext>
            </a:extLst>
          </p:cNvPr>
          <p:cNvPicPr>
            <a:picLocks noChangeAspect="1"/>
          </p:cNvPicPr>
          <p:nvPr/>
        </p:nvPicPr>
        <p:blipFill>
          <a:blip r:embed="rId6"/>
          <a:stretch>
            <a:fillRect/>
          </a:stretch>
        </p:blipFill>
        <p:spPr>
          <a:xfrm>
            <a:off x="6186583" y="1006242"/>
            <a:ext cx="2759217" cy="2245793"/>
          </a:xfrm>
          <a:prstGeom prst="rect">
            <a:avLst/>
          </a:prstGeom>
        </p:spPr>
      </p:pic>
      <p:pic>
        <p:nvPicPr>
          <p:cNvPr id="14" name="Picture 13">
            <a:extLst>
              <a:ext uri="{FF2B5EF4-FFF2-40B4-BE49-F238E27FC236}">
                <a16:creationId xmlns:a16="http://schemas.microsoft.com/office/drawing/2014/main" id="{AB5F55CB-ADB1-4197-845C-1F4B7DB320C9}"/>
              </a:ext>
            </a:extLst>
          </p:cNvPr>
          <p:cNvPicPr>
            <a:picLocks noChangeAspect="1"/>
          </p:cNvPicPr>
          <p:nvPr/>
        </p:nvPicPr>
        <p:blipFill>
          <a:blip r:embed="rId7"/>
          <a:stretch>
            <a:fillRect/>
          </a:stretch>
        </p:blipFill>
        <p:spPr>
          <a:xfrm>
            <a:off x="6082660" y="3039053"/>
            <a:ext cx="2863997" cy="2256271"/>
          </a:xfrm>
          <a:prstGeom prst="rect">
            <a:avLst/>
          </a:prstGeom>
        </p:spPr>
      </p:pic>
      <p:sp>
        <p:nvSpPr>
          <p:cNvPr id="21" name="TextBox 20">
            <a:extLst>
              <a:ext uri="{FF2B5EF4-FFF2-40B4-BE49-F238E27FC236}">
                <a16:creationId xmlns:a16="http://schemas.microsoft.com/office/drawing/2014/main" id="{A62F3E14-CD04-47D0-9EB0-56BDFD64E1EC}"/>
              </a:ext>
            </a:extLst>
          </p:cNvPr>
          <p:cNvSpPr txBox="1"/>
          <p:nvPr/>
        </p:nvSpPr>
        <p:spPr>
          <a:xfrm>
            <a:off x="883768" y="645577"/>
            <a:ext cx="1278492" cy="369332"/>
          </a:xfrm>
          <a:prstGeom prst="rect">
            <a:avLst/>
          </a:prstGeom>
          <a:noFill/>
        </p:spPr>
        <p:txBody>
          <a:bodyPr wrap="none" rtlCol="0">
            <a:spAutoFit/>
          </a:bodyPr>
          <a:lstStyle/>
          <a:p>
            <a:r>
              <a:rPr lang="en-US" dirty="0"/>
              <a:t>PT-H mode </a:t>
            </a:r>
          </a:p>
        </p:txBody>
      </p:sp>
      <p:sp>
        <p:nvSpPr>
          <p:cNvPr id="22" name="TextBox 21">
            <a:extLst>
              <a:ext uri="{FF2B5EF4-FFF2-40B4-BE49-F238E27FC236}">
                <a16:creationId xmlns:a16="http://schemas.microsoft.com/office/drawing/2014/main" id="{7146C86A-08DD-45FB-AE12-120F9E127047}"/>
              </a:ext>
            </a:extLst>
          </p:cNvPr>
          <p:cNvSpPr txBox="1"/>
          <p:nvPr/>
        </p:nvSpPr>
        <p:spPr>
          <a:xfrm>
            <a:off x="4087758" y="685302"/>
            <a:ext cx="1309974" cy="369332"/>
          </a:xfrm>
          <a:prstGeom prst="rect">
            <a:avLst/>
          </a:prstGeom>
          <a:noFill/>
        </p:spPr>
        <p:txBody>
          <a:bodyPr wrap="none" rtlCol="0">
            <a:spAutoFit/>
          </a:bodyPr>
          <a:lstStyle/>
          <a:p>
            <a:r>
              <a:rPr lang="en-US" dirty="0"/>
              <a:t>NT-L mode </a:t>
            </a:r>
          </a:p>
        </p:txBody>
      </p:sp>
      <p:sp>
        <p:nvSpPr>
          <p:cNvPr id="23" name="TextBox 22">
            <a:extLst>
              <a:ext uri="{FF2B5EF4-FFF2-40B4-BE49-F238E27FC236}">
                <a16:creationId xmlns:a16="http://schemas.microsoft.com/office/drawing/2014/main" id="{7083B634-400C-400C-B849-8EA104067BD7}"/>
              </a:ext>
            </a:extLst>
          </p:cNvPr>
          <p:cNvSpPr txBox="1"/>
          <p:nvPr/>
        </p:nvSpPr>
        <p:spPr>
          <a:xfrm>
            <a:off x="7057030" y="653036"/>
            <a:ext cx="1232004" cy="369332"/>
          </a:xfrm>
          <a:prstGeom prst="rect">
            <a:avLst/>
          </a:prstGeom>
          <a:noFill/>
        </p:spPr>
        <p:txBody>
          <a:bodyPr wrap="none" rtlCol="0">
            <a:spAutoFit/>
          </a:bodyPr>
          <a:lstStyle/>
          <a:p>
            <a:r>
              <a:rPr lang="en-US" dirty="0"/>
              <a:t>PT-L mode </a:t>
            </a:r>
          </a:p>
        </p:txBody>
      </p:sp>
      <p:sp>
        <p:nvSpPr>
          <p:cNvPr id="24" name="TextBox 23">
            <a:extLst>
              <a:ext uri="{FF2B5EF4-FFF2-40B4-BE49-F238E27FC236}">
                <a16:creationId xmlns:a16="http://schemas.microsoft.com/office/drawing/2014/main" id="{2726474C-D710-41A1-B05D-810FD54B3A60}"/>
              </a:ext>
            </a:extLst>
          </p:cNvPr>
          <p:cNvSpPr txBox="1"/>
          <p:nvPr/>
        </p:nvSpPr>
        <p:spPr>
          <a:xfrm>
            <a:off x="193102" y="5339106"/>
            <a:ext cx="8950898" cy="923330"/>
          </a:xfrm>
          <a:prstGeom prst="rect">
            <a:avLst/>
          </a:prstGeom>
          <a:noFill/>
        </p:spPr>
        <p:txBody>
          <a:bodyPr wrap="square" rtlCol="0">
            <a:spAutoFit/>
          </a:bodyPr>
          <a:lstStyle/>
          <a:p>
            <a:r>
              <a:rPr lang="en-US" dirty="0">
                <a:solidFill>
                  <a:srgbClr val="FF0000"/>
                </a:solidFill>
              </a:rPr>
              <a:t>Poor quality of some TS data</a:t>
            </a:r>
          </a:p>
          <a:p>
            <a:r>
              <a:rPr lang="en-US" dirty="0">
                <a:solidFill>
                  <a:srgbClr val="009900"/>
                </a:solidFill>
              </a:rPr>
              <a:t>Transport values (in particular inside the separatrix) closed to their final values</a:t>
            </a:r>
          </a:p>
          <a:p>
            <a:r>
              <a:rPr lang="en-US" dirty="0"/>
              <a:t>Still to be optimized transport profiles in PT-L and some adjustment required in PT-H</a:t>
            </a:r>
          </a:p>
        </p:txBody>
      </p:sp>
    </p:spTree>
    <p:extLst>
      <p:ext uri="{BB962C8B-B14F-4D97-AF65-F5344CB8AC3E}">
        <p14:creationId xmlns:p14="http://schemas.microsoft.com/office/powerpoint/2010/main" val="1853375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85416F-2FF4-46B8-AF41-E8FDB0DA35C9}"/>
              </a:ext>
            </a:extLst>
          </p:cNvPr>
          <p:cNvSpPr>
            <a:spLocks noGrp="1"/>
          </p:cNvSpPr>
          <p:nvPr>
            <p:ph type="subTitle" idx="1"/>
          </p:nvPr>
        </p:nvSpPr>
        <p:spPr/>
        <p:txBody>
          <a:bodyPr/>
          <a:lstStyle/>
          <a:p>
            <a:r>
              <a:rPr lang="en-US" dirty="0"/>
              <a:t>AUG: Edge modeling comparison at targets</a:t>
            </a:r>
          </a:p>
          <a:p>
            <a:endParaRPr lang="en-US" dirty="0"/>
          </a:p>
        </p:txBody>
      </p:sp>
      <p:pic>
        <p:nvPicPr>
          <p:cNvPr id="4" name="Picture 3">
            <a:extLst>
              <a:ext uri="{FF2B5EF4-FFF2-40B4-BE49-F238E27FC236}">
                <a16:creationId xmlns:a16="http://schemas.microsoft.com/office/drawing/2014/main" id="{48E2B914-C550-4E36-B014-F5BB8967A150}"/>
              </a:ext>
            </a:extLst>
          </p:cNvPr>
          <p:cNvPicPr>
            <a:picLocks noChangeAspect="1"/>
          </p:cNvPicPr>
          <p:nvPr/>
        </p:nvPicPr>
        <p:blipFill>
          <a:blip r:embed="rId2"/>
          <a:stretch>
            <a:fillRect/>
          </a:stretch>
        </p:blipFill>
        <p:spPr>
          <a:xfrm>
            <a:off x="95328" y="960528"/>
            <a:ext cx="2565532" cy="1905098"/>
          </a:xfrm>
          <a:prstGeom prst="rect">
            <a:avLst/>
          </a:prstGeom>
        </p:spPr>
      </p:pic>
      <p:pic>
        <p:nvPicPr>
          <p:cNvPr id="6" name="Picture 5">
            <a:extLst>
              <a:ext uri="{FF2B5EF4-FFF2-40B4-BE49-F238E27FC236}">
                <a16:creationId xmlns:a16="http://schemas.microsoft.com/office/drawing/2014/main" id="{9CEB7A74-D83A-4C7C-826A-3EEFEA87EABA}"/>
              </a:ext>
            </a:extLst>
          </p:cNvPr>
          <p:cNvPicPr>
            <a:picLocks noChangeAspect="1"/>
          </p:cNvPicPr>
          <p:nvPr/>
        </p:nvPicPr>
        <p:blipFill>
          <a:blip r:embed="rId3"/>
          <a:stretch>
            <a:fillRect/>
          </a:stretch>
        </p:blipFill>
        <p:spPr>
          <a:xfrm>
            <a:off x="2855833" y="964862"/>
            <a:ext cx="2543306" cy="1917799"/>
          </a:xfrm>
          <a:prstGeom prst="rect">
            <a:avLst/>
          </a:prstGeom>
        </p:spPr>
      </p:pic>
      <p:pic>
        <p:nvPicPr>
          <p:cNvPr id="8" name="Picture 7">
            <a:extLst>
              <a:ext uri="{FF2B5EF4-FFF2-40B4-BE49-F238E27FC236}">
                <a16:creationId xmlns:a16="http://schemas.microsoft.com/office/drawing/2014/main" id="{AB7A4677-74CF-43A0-B22B-D779DA0B9138}"/>
              </a:ext>
            </a:extLst>
          </p:cNvPr>
          <p:cNvPicPr>
            <a:picLocks noChangeAspect="1"/>
          </p:cNvPicPr>
          <p:nvPr/>
        </p:nvPicPr>
        <p:blipFill>
          <a:blip r:embed="rId4"/>
          <a:stretch>
            <a:fillRect/>
          </a:stretch>
        </p:blipFill>
        <p:spPr>
          <a:xfrm>
            <a:off x="119872" y="2629283"/>
            <a:ext cx="2533780" cy="1917799"/>
          </a:xfrm>
          <a:prstGeom prst="rect">
            <a:avLst/>
          </a:prstGeom>
        </p:spPr>
      </p:pic>
      <p:pic>
        <p:nvPicPr>
          <p:cNvPr id="10" name="Picture 9">
            <a:extLst>
              <a:ext uri="{FF2B5EF4-FFF2-40B4-BE49-F238E27FC236}">
                <a16:creationId xmlns:a16="http://schemas.microsoft.com/office/drawing/2014/main" id="{2462C33C-FB82-428A-AD0E-45645DC2864E}"/>
              </a:ext>
            </a:extLst>
          </p:cNvPr>
          <p:cNvPicPr>
            <a:picLocks noChangeAspect="1"/>
          </p:cNvPicPr>
          <p:nvPr/>
        </p:nvPicPr>
        <p:blipFill>
          <a:blip r:embed="rId5"/>
          <a:stretch>
            <a:fillRect/>
          </a:stretch>
        </p:blipFill>
        <p:spPr>
          <a:xfrm>
            <a:off x="2866517" y="2630441"/>
            <a:ext cx="2536956" cy="1924149"/>
          </a:xfrm>
          <a:prstGeom prst="rect">
            <a:avLst/>
          </a:prstGeom>
        </p:spPr>
      </p:pic>
      <p:pic>
        <p:nvPicPr>
          <p:cNvPr id="12" name="Picture 11">
            <a:extLst>
              <a:ext uri="{FF2B5EF4-FFF2-40B4-BE49-F238E27FC236}">
                <a16:creationId xmlns:a16="http://schemas.microsoft.com/office/drawing/2014/main" id="{B66BA9BC-5112-489E-A39A-5D4EC267A241}"/>
              </a:ext>
            </a:extLst>
          </p:cNvPr>
          <p:cNvPicPr>
            <a:picLocks noChangeAspect="1"/>
          </p:cNvPicPr>
          <p:nvPr/>
        </p:nvPicPr>
        <p:blipFill>
          <a:blip r:embed="rId6"/>
          <a:stretch>
            <a:fillRect/>
          </a:stretch>
        </p:blipFill>
        <p:spPr>
          <a:xfrm>
            <a:off x="77737" y="4298038"/>
            <a:ext cx="2584583" cy="1917799"/>
          </a:xfrm>
          <a:prstGeom prst="rect">
            <a:avLst/>
          </a:prstGeom>
        </p:spPr>
      </p:pic>
      <p:pic>
        <p:nvPicPr>
          <p:cNvPr id="14" name="Picture 13">
            <a:extLst>
              <a:ext uri="{FF2B5EF4-FFF2-40B4-BE49-F238E27FC236}">
                <a16:creationId xmlns:a16="http://schemas.microsoft.com/office/drawing/2014/main" id="{A40DEAB2-608D-4BAC-BE34-71BAC4497F83}"/>
              </a:ext>
            </a:extLst>
          </p:cNvPr>
          <p:cNvPicPr>
            <a:picLocks noChangeAspect="1"/>
          </p:cNvPicPr>
          <p:nvPr/>
        </p:nvPicPr>
        <p:blipFill>
          <a:blip r:embed="rId7"/>
          <a:stretch>
            <a:fillRect/>
          </a:stretch>
        </p:blipFill>
        <p:spPr>
          <a:xfrm>
            <a:off x="2818890" y="4292847"/>
            <a:ext cx="2584583" cy="1927324"/>
          </a:xfrm>
          <a:prstGeom prst="rect">
            <a:avLst/>
          </a:prstGeom>
        </p:spPr>
      </p:pic>
      <p:sp>
        <p:nvSpPr>
          <p:cNvPr id="17" name="TextBox 16">
            <a:extLst>
              <a:ext uri="{FF2B5EF4-FFF2-40B4-BE49-F238E27FC236}">
                <a16:creationId xmlns:a16="http://schemas.microsoft.com/office/drawing/2014/main" id="{F77DDCA5-6228-428A-ACCF-DE803685802E}"/>
              </a:ext>
            </a:extLst>
          </p:cNvPr>
          <p:cNvSpPr txBox="1"/>
          <p:nvPr/>
        </p:nvSpPr>
        <p:spPr>
          <a:xfrm>
            <a:off x="5529092" y="1923761"/>
            <a:ext cx="3614908" cy="3416320"/>
          </a:xfrm>
          <a:prstGeom prst="rect">
            <a:avLst/>
          </a:prstGeom>
          <a:noFill/>
        </p:spPr>
        <p:txBody>
          <a:bodyPr wrap="square" rtlCol="0">
            <a:spAutoFit/>
          </a:bodyPr>
          <a:lstStyle/>
          <a:p>
            <a:pPr algn="ctr"/>
            <a:r>
              <a:rPr lang="en-US" u="sng" dirty="0"/>
              <a:t>NT Langmuir probe data</a:t>
            </a:r>
          </a:p>
          <a:p>
            <a:endParaRPr lang="en-US" dirty="0">
              <a:solidFill>
                <a:srgbClr val="FF0000"/>
              </a:solidFill>
            </a:endParaRPr>
          </a:p>
          <a:p>
            <a:r>
              <a:rPr lang="en-US" dirty="0">
                <a:solidFill>
                  <a:srgbClr val="FF0000"/>
                </a:solidFill>
              </a:rPr>
              <a:t>Poor quality of Langmuir probe data</a:t>
            </a:r>
          </a:p>
          <a:p>
            <a:r>
              <a:rPr lang="en-US" dirty="0"/>
              <a:t>(due to NT strike point position and equilibrium reconstruction)</a:t>
            </a:r>
          </a:p>
          <a:p>
            <a:endParaRPr lang="en-US" dirty="0">
              <a:solidFill>
                <a:srgbClr val="009900"/>
              </a:solidFill>
            </a:endParaRPr>
          </a:p>
          <a:p>
            <a:r>
              <a:rPr lang="en-US" dirty="0">
                <a:solidFill>
                  <a:srgbClr val="009900"/>
                </a:solidFill>
              </a:rPr>
              <a:t>But density and </a:t>
            </a:r>
            <a:r>
              <a:rPr lang="en-US" dirty="0" err="1">
                <a:solidFill>
                  <a:srgbClr val="009900"/>
                </a:solidFill>
              </a:rPr>
              <a:t>J</a:t>
            </a:r>
            <a:r>
              <a:rPr lang="en-US" baseline="-25000" dirty="0" err="1">
                <a:solidFill>
                  <a:srgbClr val="009900"/>
                </a:solidFill>
              </a:rPr>
              <a:t>sat</a:t>
            </a:r>
            <a:r>
              <a:rPr lang="en-US" dirty="0">
                <a:solidFill>
                  <a:srgbClr val="009900"/>
                </a:solidFill>
              </a:rPr>
              <a:t> amplitude relatively well matched</a:t>
            </a:r>
          </a:p>
          <a:p>
            <a:r>
              <a:rPr lang="en-US" dirty="0">
                <a:solidFill>
                  <a:srgbClr val="009900"/>
                </a:solidFill>
              </a:rPr>
              <a:t>  </a:t>
            </a:r>
          </a:p>
          <a:p>
            <a:r>
              <a:rPr lang="en-US" dirty="0"/>
              <a:t>Comparison with D</a:t>
            </a:r>
            <a:r>
              <a:rPr lang="en-US" baseline="-25000" dirty="0">
                <a:latin typeface="Symbol" panose="05050102010706020507" pitchFamily="18" charset="2"/>
              </a:rPr>
              <a:t>a</a:t>
            </a:r>
            <a:r>
              <a:rPr lang="en-US" dirty="0"/>
              <a:t> is underway</a:t>
            </a:r>
          </a:p>
          <a:p>
            <a:endParaRPr lang="en-US" dirty="0"/>
          </a:p>
          <a:p>
            <a:r>
              <a:rPr lang="en-US" b="1" dirty="0">
                <a:solidFill>
                  <a:srgbClr val="FF0000"/>
                </a:solidFill>
              </a:rPr>
              <a:t>Waiting for #40647 data for SN-PT</a:t>
            </a:r>
          </a:p>
        </p:txBody>
      </p:sp>
    </p:spTree>
    <p:extLst>
      <p:ext uri="{BB962C8B-B14F-4D97-AF65-F5344CB8AC3E}">
        <p14:creationId xmlns:p14="http://schemas.microsoft.com/office/powerpoint/2010/main" val="2910626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2A8DF81-B50E-4513-9161-735805BE9FD0}"/>
              </a:ext>
            </a:extLst>
          </p:cNvPr>
          <p:cNvSpPr>
            <a:spLocks noGrp="1"/>
          </p:cNvSpPr>
          <p:nvPr>
            <p:ph type="subTitle" idx="1"/>
          </p:nvPr>
        </p:nvSpPr>
        <p:spPr/>
        <p:txBody>
          <a:bodyPr/>
          <a:lstStyle/>
          <a:p>
            <a:r>
              <a:rPr lang="en-US" dirty="0"/>
              <a:t>AUG: comparison PT-H </a:t>
            </a:r>
            <a:r>
              <a:rPr lang="en-US" dirty="0">
                <a:sym typeface="Wingdings" panose="05000000000000000000" pitchFamily="2" charset="2"/>
              </a:rPr>
              <a:t> NT  PT-L</a:t>
            </a:r>
            <a:endParaRPr lang="en-US" dirty="0"/>
          </a:p>
        </p:txBody>
      </p:sp>
      <p:pic>
        <p:nvPicPr>
          <p:cNvPr id="4" name="Picture 3">
            <a:extLst>
              <a:ext uri="{FF2B5EF4-FFF2-40B4-BE49-F238E27FC236}">
                <a16:creationId xmlns:a16="http://schemas.microsoft.com/office/drawing/2014/main" id="{962D60B3-2C79-494D-A06D-2813B0BBE4CC}"/>
              </a:ext>
            </a:extLst>
          </p:cNvPr>
          <p:cNvPicPr>
            <a:picLocks noChangeAspect="1"/>
          </p:cNvPicPr>
          <p:nvPr/>
        </p:nvPicPr>
        <p:blipFill>
          <a:blip r:embed="rId2"/>
          <a:stretch>
            <a:fillRect/>
          </a:stretch>
        </p:blipFill>
        <p:spPr>
          <a:xfrm>
            <a:off x="247007" y="857722"/>
            <a:ext cx="3078638" cy="2461387"/>
          </a:xfrm>
          <a:prstGeom prst="rect">
            <a:avLst/>
          </a:prstGeom>
        </p:spPr>
      </p:pic>
      <p:pic>
        <p:nvPicPr>
          <p:cNvPr id="6" name="Picture 5">
            <a:extLst>
              <a:ext uri="{FF2B5EF4-FFF2-40B4-BE49-F238E27FC236}">
                <a16:creationId xmlns:a16="http://schemas.microsoft.com/office/drawing/2014/main" id="{3D66E169-64CD-4886-B0BE-307D54849FD1}"/>
              </a:ext>
            </a:extLst>
          </p:cNvPr>
          <p:cNvPicPr>
            <a:picLocks noChangeAspect="1"/>
          </p:cNvPicPr>
          <p:nvPr/>
        </p:nvPicPr>
        <p:blipFill>
          <a:blip r:embed="rId3"/>
          <a:stretch>
            <a:fillRect/>
          </a:stretch>
        </p:blipFill>
        <p:spPr>
          <a:xfrm>
            <a:off x="247007" y="3429000"/>
            <a:ext cx="3055777" cy="2472817"/>
          </a:xfrm>
          <a:prstGeom prst="rect">
            <a:avLst/>
          </a:prstGeom>
        </p:spPr>
      </p:pic>
      <p:sp>
        <p:nvSpPr>
          <p:cNvPr id="7" name="TextBox 6">
            <a:extLst>
              <a:ext uri="{FF2B5EF4-FFF2-40B4-BE49-F238E27FC236}">
                <a16:creationId xmlns:a16="http://schemas.microsoft.com/office/drawing/2014/main" id="{E500AC91-F895-4ECE-864E-9206D9C4A466}"/>
              </a:ext>
            </a:extLst>
          </p:cNvPr>
          <p:cNvSpPr txBox="1"/>
          <p:nvPr/>
        </p:nvSpPr>
        <p:spPr>
          <a:xfrm>
            <a:off x="3632838" y="857722"/>
            <a:ext cx="5511162" cy="5173852"/>
          </a:xfrm>
          <a:prstGeom prst="rect">
            <a:avLst/>
          </a:prstGeom>
          <a:noFill/>
        </p:spPr>
        <p:txBody>
          <a:bodyPr wrap="square" rtlCol="0">
            <a:spAutoFit/>
          </a:bodyPr>
          <a:lstStyle/>
          <a:p>
            <a:pPr algn="ctr"/>
            <a:r>
              <a:rPr lang="en-US" u="sng" dirty="0"/>
              <a:t>Transport parameters</a:t>
            </a:r>
          </a:p>
          <a:p>
            <a:endParaRPr lang="en-US" dirty="0">
              <a:solidFill>
                <a:srgbClr val="009900"/>
              </a:solidFill>
            </a:endParaRPr>
          </a:p>
          <a:p>
            <a:pPr marL="285750" indent="-285750">
              <a:lnSpc>
                <a:spcPct val="150000"/>
              </a:lnSpc>
              <a:buFont typeface="Arial" panose="020B0604020202020204" pitchFamily="34" charset="0"/>
              <a:buChar char="•"/>
            </a:pPr>
            <a:r>
              <a:rPr lang="en-US" dirty="0"/>
              <a:t>In AUG the </a:t>
            </a:r>
            <a:r>
              <a:rPr lang="en-US" dirty="0" err="1"/>
              <a:t>prticles</a:t>
            </a:r>
            <a:r>
              <a:rPr lang="en-US" dirty="0"/>
              <a:t> diffusion seems  much smaller in PT-H than in NT at the transport barrier </a:t>
            </a:r>
            <a:r>
              <a:rPr lang="en-US" dirty="0">
                <a:solidFill>
                  <a:srgbClr val="FF0000"/>
                </a:solidFill>
              </a:rPr>
              <a:t>(but the result could depend from poor quality of data)</a:t>
            </a:r>
          </a:p>
          <a:p>
            <a:pPr marL="285750" indent="-285750">
              <a:lnSpc>
                <a:spcPct val="150000"/>
              </a:lnSpc>
              <a:buFont typeface="Arial" panose="020B0604020202020204" pitchFamily="34" charset="0"/>
              <a:buChar char="•"/>
            </a:pPr>
            <a:r>
              <a:rPr lang="en-US" dirty="0"/>
              <a:t>Heat conductivity instead is not much different between PT-H and NT</a:t>
            </a:r>
          </a:p>
          <a:p>
            <a:pPr marL="285750" indent="-285750">
              <a:lnSpc>
                <a:spcPct val="150000"/>
              </a:lnSpc>
              <a:buFont typeface="Arial" panose="020B0604020202020204" pitchFamily="34" charset="0"/>
              <a:buChar char="•"/>
            </a:pPr>
            <a:r>
              <a:rPr lang="en-US" dirty="0"/>
              <a:t>Inside the separatrix particles diffusion and heat  conductivity are much higher in PT-L than in NT</a:t>
            </a:r>
          </a:p>
          <a:p>
            <a:pPr marL="285750" indent="-285750">
              <a:lnSpc>
                <a:spcPct val="150000"/>
              </a:lnSpc>
              <a:buFont typeface="Arial" panose="020B0604020202020204" pitchFamily="34" charset="0"/>
              <a:buChar char="•"/>
            </a:pPr>
            <a:r>
              <a:rPr lang="en-US" dirty="0">
                <a:solidFill>
                  <a:srgbClr val="0000FF"/>
                </a:solidFill>
              </a:rPr>
              <a:t>Transport estimation might be improved with better  data (some are coming)</a:t>
            </a:r>
          </a:p>
          <a:p>
            <a:pPr marL="285750" indent="-285750">
              <a:lnSpc>
                <a:spcPct val="150000"/>
              </a:lnSpc>
              <a:buFont typeface="Arial" panose="020B0604020202020204" pitchFamily="34" charset="0"/>
              <a:buChar char="•"/>
            </a:pPr>
            <a:r>
              <a:rPr lang="en-US" dirty="0">
                <a:solidFill>
                  <a:srgbClr val="009900"/>
                </a:solidFill>
              </a:rPr>
              <a:t>In any case it is confirmed than  NT transport is in between PT-H and PT-</a:t>
            </a:r>
          </a:p>
        </p:txBody>
      </p:sp>
    </p:spTree>
    <p:extLst>
      <p:ext uri="{BB962C8B-B14F-4D97-AF65-F5344CB8AC3E}">
        <p14:creationId xmlns:p14="http://schemas.microsoft.com/office/powerpoint/2010/main" val="3874104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30651D-1ADA-4BE5-9F60-DAF907A47FF5}"/>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D7215BD2-AD41-446B-871F-0BB7626FF69E}"/>
              </a:ext>
            </a:extLst>
          </p:cNvPr>
          <p:cNvSpPr txBox="1"/>
          <p:nvPr/>
        </p:nvSpPr>
        <p:spPr>
          <a:xfrm>
            <a:off x="2290334" y="3277920"/>
            <a:ext cx="4580666" cy="584775"/>
          </a:xfrm>
          <a:prstGeom prst="rect">
            <a:avLst/>
          </a:prstGeom>
          <a:noFill/>
        </p:spPr>
        <p:txBody>
          <a:bodyPr wrap="square">
            <a:spAutoFit/>
          </a:bodyPr>
          <a:lstStyle/>
          <a:p>
            <a:pPr marL="0" indent="0" algn="ctr">
              <a:buNone/>
            </a:pPr>
            <a:r>
              <a:rPr lang="en-US" sz="3200" b="1" dirty="0">
                <a:solidFill>
                  <a:srgbClr val="4472C4"/>
                </a:solidFill>
              </a:rPr>
              <a:t>To DTT modelling</a:t>
            </a:r>
          </a:p>
        </p:txBody>
      </p:sp>
    </p:spTree>
    <p:extLst>
      <p:ext uri="{BB962C8B-B14F-4D97-AF65-F5344CB8AC3E}">
        <p14:creationId xmlns:p14="http://schemas.microsoft.com/office/powerpoint/2010/main" val="2628040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12DA9FF-DB79-4719-9B3D-58ACA07C672D}"/>
              </a:ext>
            </a:extLst>
          </p:cNvPr>
          <p:cNvSpPr>
            <a:spLocks noGrp="1"/>
          </p:cNvSpPr>
          <p:nvPr>
            <p:ph type="subTitle" idx="1"/>
          </p:nvPr>
        </p:nvSpPr>
        <p:spPr/>
        <p:txBody>
          <a:bodyPr/>
          <a:lstStyle/>
          <a:p>
            <a:r>
              <a:rPr lang="en-US" sz="2800" b="1"/>
              <a:t>DTT PT H-mode full power scenario prediction</a:t>
            </a:r>
          </a:p>
        </p:txBody>
      </p:sp>
      <p:sp>
        <p:nvSpPr>
          <p:cNvPr id="9" name="Rectangle 8">
            <a:extLst>
              <a:ext uri="{FF2B5EF4-FFF2-40B4-BE49-F238E27FC236}">
                <a16:creationId xmlns:a16="http://schemas.microsoft.com/office/drawing/2014/main" id="{98D78756-66C4-4875-8E31-3F771EE73025}"/>
              </a:ext>
            </a:extLst>
          </p:cNvPr>
          <p:cNvSpPr/>
          <p:nvPr/>
        </p:nvSpPr>
        <p:spPr>
          <a:xfrm>
            <a:off x="61185" y="1008294"/>
            <a:ext cx="2543175" cy="923330"/>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Single Null</a:t>
            </a: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δ</a:t>
            </a:r>
            <a:r>
              <a:rPr lang="en-US" baseline="-25000" dirty="0" err="1">
                <a:latin typeface="Arial" panose="020B0604020202020204" pitchFamily="34" charset="0"/>
                <a:cs typeface="Arial" panose="020B0604020202020204" pitchFamily="34" charset="0"/>
              </a:rPr>
              <a:t>up</a:t>
            </a:r>
            <a:r>
              <a:rPr lang="en-US" dirty="0">
                <a:latin typeface="Arial" panose="020B0604020202020204" pitchFamily="34" charset="0"/>
                <a:cs typeface="Arial" panose="020B0604020202020204" pitchFamily="34" charset="0"/>
              </a:rPr>
              <a:t> = 0.33</a:t>
            </a: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δ</a:t>
            </a:r>
            <a:r>
              <a:rPr lang="en-US" baseline="-25000" dirty="0" err="1">
                <a:latin typeface="Arial" panose="020B0604020202020204" pitchFamily="34" charset="0"/>
                <a:cs typeface="Arial" panose="020B0604020202020204" pitchFamily="34" charset="0"/>
              </a:rPr>
              <a:t>bottom</a:t>
            </a:r>
            <a:r>
              <a:rPr lang="en-US" dirty="0">
                <a:latin typeface="Arial" panose="020B0604020202020204" pitchFamily="34" charset="0"/>
                <a:cs typeface="Arial" panose="020B0604020202020204" pitchFamily="34" charset="0"/>
              </a:rPr>
              <a:t> = 0.35</a:t>
            </a:r>
          </a:p>
        </p:txBody>
      </p:sp>
      <p:sp>
        <p:nvSpPr>
          <p:cNvPr id="10" name="CasellaDiTesto 1">
            <a:extLst>
              <a:ext uri="{FF2B5EF4-FFF2-40B4-BE49-F238E27FC236}">
                <a16:creationId xmlns:a16="http://schemas.microsoft.com/office/drawing/2014/main" id="{2876D655-2545-4B0A-9E9D-AF63FFDF6776}"/>
              </a:ext>
            </a:extLst>
          </p:cNvPr>
          <p:cNvSpPr txBox="1"/>
          <p:nvPr/>
        </p:nvSpPr>
        <p:spPr>
          <a:xfrm>
            <a:off x="2038354" y="828270"/>
            <a:ext cx="3666445" cy="3046988"/>
          </a:xfrm>
          <a:prstGeom prst="rect">
            <a:avLst/>
          </a:prstGeom>
          <a:noFill/>
        </p:spPr>
        <p:txBody>
          <a:bodyPr wrap="square" rtlCol="0">
            <a:spAutoFit/>
          </a:bodyPr>
          <a:lstStyle/>
          <a:p>
            <a:r>
              <a:rPr lang="en-US" b="1" u="sng" dirty="0">
                <a:cs typeface="Arial" panose="020B0604020202020204" pitchFamily="34" charset="0"/>
              </a:rPr>
              <a:t>For core performance</a:t>
            </a:r>
          </a:p>
          <a:p>
            <a:endParaRPr lang="en-US" b="1" u="sng" dirty="0">
              <a:cs typeface="Arial" panose="020B0604020202020204" pitchFamily="34" charset="0"/>
            </a:endParaRPr>
          </a:p>
          <a:p>
            <a:r>
              <a:rPr lang="en-US" u="sng" dirty="0">
                <a:cs typeface="Arial" panose="020B0604020202020204" pitchFamily="34" charset="0"/>
              </a:rPr>
              <a:t>from core modelling</a:t>
            </a:r>
            <a:r>
              <a:rPr lang="en-US" baseline="30000" dirty="0">
                <a:cs typeface="Arial" panose="020B0604020202020204" pitchFamily="34" charset="0"/>
              </a:rPr>
              <a:t>[6]</a:t>
            </a:r>
          </a:p>
          <a:p>
            <a:endParaRPr lang="en-US" u="sng" baseline="30000" dirty="0">
              <a:cs typeface="Arial" panose="020B0604020202020204" pitchFamily="34" charset="0"/>
            </a:endParaRPr>
          </a:p>
          <a:p>
            <a:endParaRPr lang="en-US" u="sng"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B</a:t>
            </a:r>
            <a:r>
              <a:rPr lang="en-US" baseline="-25000" dirty="0">
                <a:cs typeface="Arial" panose="020B0604020202020204" pitchFamily="34" charset="0"/>
              </a:rPr>
              <a:t>T</a:t>
            </a:r>
            <a:r>
              <a:rPr lang="en-US" dirty="0">
                <a:cs typeface="Arial" panose="020B0604020202020204" pitchFamily="34" charset="0"/>
              </a:rPr>
              <a:t> = 6 T </a:t>
            </a:r>
          </a:p>
          <a:p>
            <a:pPr marL="285750" indent="-285750">
              <a:buFont typeface="Arial" panose="020B0604020202020204" pitchFamily="34" charset="0"/>
              <a:buChar char="•"/>
            </a:pPr>
            <a:r>
              <a:rPr lang="en-US" dirty="0">
                <a:cs typeface="Arial" panose="020B0604020202020204" pitchFamily="34" charset="0"/>
              </a:rPr>
              <a:t>I</a:t>
            </a:r>
            <a:r>
              <a:rPr lang="en-US" baseline="-25000" dirty="0">
                <a:cs typeface="Arial" panose="020B0604020202020204" pitchFamily="34" charset="0"/>
              </a:rPr>
              <a:t>p</a:t>
            </a:r>
            <a:r>
              <a:rPr lang="en-US" dirty="0">
                <a:cs typeface="Arial" panose="020B0604020202020204" pitchFamily="34" charset="0"/>
              </a:rPr>
              <a:t> = 5.5 MA</a:t>
            </a:r>
          </a:p>
          <a:p>
            <a:pPr marL="285750" indent="-285750">
              <a:buFont typeface="Arial" panose="020B0604020202020204" pitchFamily="34" charset="0"/>
              <a:buChar char="•"/>
            </a:pPr>
            <a:r>
              <a:rPr lang="en-US" dirty="0">
                <a:cs typeface="Arial" panose="020B0604020202020204" pitchFamily="34" charset="0"/>
                <a:sym typeface="Wingdings" panose="05000000000000000000" pitchFamily="2" charset="2"/>
              </a:rPr>
              <a:t>H-mode</a:t>
            </a:r>
          </a:p>
          <a:p>
            <a:pPr marL="285750" indent="-285750">
              <a:buFont typeface="Arial" panose="020B0604020202020204" pitchFamily="34" charset="0"/>
              <a:buChar char="•"/>
            </a:pPr>
            <a:r>
              <a:rPr lang="en-US" dirty="0">
                <a:cs typeface="Arial" panose="020B0604020202020204" pitchFamily="34" charset="0"/>
                <a:sym typeface="Wingdings" panose="05000000000000000000" pitchFamily="2" charset="2"/>
              </a:rPr>
              <a:t>Core radiation </a:t>
            </a:r>
            <a:r>
              <a:rPr lang="en-US" dirty="0">
                <a:cs typeface="Arial" panose="020B0604020202020204" pitchFamily="34" charset="0"/>
                <a:sym typeface="Symbol" panose="05050102010706020507" pitchFamily="18" charset="2"/>
              </a:rPr>
              <a:t></a:t>
            </a:r>
            <a:r>
              <a:rPr lang="en-US" dirty="0">
                <a:cs typeface="Arial" panose="020B0604020202020204" pitchFamily="34" charset="0"/>
              </a:rPr>
              <a:t> </a:t>
            </a:r>
            <a:r>
              <a:rPr lang="en-US" dirty="0">
                <a:cs typeface="Arial" panose="020B0604020202020204" pitchFamily="34" charset="0"/>
                <a:sym typeface="Wingdings" panose="05000000000000000000" pitchFamily="2" charset="2"/>
              </a:rPr>
              <a:t>15MW</a:t>
            </a:r>
            <a:endParaRPr lang="en-US"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Power = 45MW</a:t>
            </a:r>
          </a:p>
          <a:p>
            <a:pPr marL="285750" indent="-285750">
              <a:buFont typeface="Arial" panose="020B0604020202020204" pitchFamily="34" charset="0"/>
              <a:buChar char="•"/>
            </a:pPr>
            <a:r>
              <a:rPr lang="en-US" dirty="0">
                <a:cs typeface="Arial" panose="020B0604020202020204" pitchFamily="34" charset="0"/>
              </a:rPr>
              <a:t>~ 2% Neon</a:t>
            </a:r>
          </a:p>
        </p:txBody>
      </p:sp>
      <p:sp>
        <p:nvSpPr>
          <p:cNvPr id="12" name="Rettangolo 15">
            <a:extLst>
              <a:ext uri="{FF2B5EF4-FFF2-40B4-BE49-F238E27FC236}">
                <a16:creationId xmlns:a16="http://schemas.microsoft.com/office/drawing/2014/main" id="{4D70A415-4C36-41E6-B863-B5AE7D315E6D}"/>
              </a:ext>
            </a:extLst>
          </p:cNvPr>
          <p:cNvSpPr/>
          <p:nvPr/>
        </p:nvSpPr>
        <p:spPr>
          <a:xfrm>
            <a:off x="5547070" y="735312"/>
            <a:ext cx="3596929" cy="4985980"/>
          </a:xfrm>
          <a:prstGeom prst="rect">
            <a:avLst/>
          </a:prstGeom>
        </p:spPr>
        <p:txBody>
          <a:bodyPr wrap="square">
            <a:spAutoFit/>
          </a:bodyPr>
          <a:lstStyle/>
          <a:p>
            <a:r>
              <a:rPr lang="en-US" b="1" u="sng" dirty="0">
                <a:cs typeface="Arial" panose="020B0604020202020204" pitchFamily="34" charset="0"/>
                <a:sym typeface="Wingdings" panose="05000000000000000000" pitchFamily="2" charset="2"/>
              </a:rPr>
              <a:t>For d</a:t>
            </a:r>
            <a:r>
              <a:rPr lang="en-US" b="1" u="sng" dirty="0">
                <a:cs typeface="Arial" panose="020B0604020202020204" pitchFamily="34" charset="0"/>
              </a:rPr>
              <a:t>etachment</a:t>
            </a:r>
          </a:p>
          <a:p>
            <a:endParaRPr lang="en-US" b="1" u="sng" dirty="0">
              <a:cs typeface="Arial" panose="020B0604020202020204" pitchFamily="34" charset="0"/>
            </a:endParaRPr>
          </a:p>
          <a:p>
            <a:r>
              <a:rPr lang="en-US" u="sng" dirty="0">
                <a:cs typeface="Arial" panose="020B0604020202020204" pitchFamily="34" charset="0"/>
              </a:rPr>
              <a:t>from edge modelling</a:t>
            </a:r>
            <a:r>
              <a:rPr lang="en-US" baseline="30000" dirty="0">
                <a:cs typeface="Arial" panose="020B0604020202020204" pitchFamily="34" charset="0"/>
              </a:rPr>
              <a:t>[7]</a:t>
            </a:r>
            <a:endParaRPr lang="en-US" dirty="0">
              <a:cs typeface="Arial" panose="020B0604020202020204" pitchFamily="34" charset="0"/>
              <a:sym typeface="Wingdings" panose="05000000000000000000" pitchFamily="2" charset="2"/>
            </a:endParaRPr>
          </a:p>
          <a:p>
            <a:r>
              <a:rPr lang="en-US" dirty="0">
                <a:cs typeface="Arial" panose="020B0604020202020204" pitchFamily="34" charset="0"/>
                <a:sym typeface="Wingdings" panose="05000000000000000000" pitchFamily="2" charset="2"/>
              </a:rPr>
              <a:t>P</a:t>
            </a:r>
            <a:r>
              <a:rPr lang="en-US" baseline="-25000" dirty="0">
                <a:cs typeface="Arial" panose="020B0604020202020204" pitchFamily="34" charset="0"/>
                <a:sym typeface="Wingdings" panose="05000000000000000000" pitchFamily="2" charset="2"/>
              </a:rPr>
              <a:t>inner boundary</a:t>
            </a:r>
            <a:r>
              <a:rPr lang="en-US" dirty="0">
                <a:cs typeface="Arial" panose="020B0604020202020204" pitchFamily="34" charset="0"/>
                <a:sym typeface="Wingdings" panose="05000000000000000000" pitchFamily="2" charset="2"/>
              </a:rPr>
              <a:t>=30MW* </a:t>
            </a:r>
          </a:p>
          <a:p>
            <a:r>
              <a:rPr lang="en-US" dirty="0">
                <a:cs typeface="Arial" panose="020B0604020202020204" pitchFamily="34" charset="0"/>
                <a:sym typeface="Wingdings" panose="05000000000000000000" pitchFamily="2" charset="2"/>
              </a:rPr>
              <a:t>(considering ELMs losses)</a:t>
            </a:r>
          </a:p>
          <a:p>
            <a:r>
              <a:rPr lang="en-US" dirty="0">
                <a:cs typeface="Arial" panose="020B0604020202020204" pitchFamily="34" charset="0"/>
              </a:rPr>
              <a:t>	+</a:t>
            </a:r>
          </a:p>
          <a:p>
            <a:r>
              <a:rPr lang="en-US" dirty="0">
                <a:cs typeface="Arial" panose="020B0604020202020204" pitchFamily="34" charset="0"/>
              </a:rPr>
              <a:t>diffusion parameters estimated</a:t>
            </a:r>
            <a:r>
              <a:rPr lang="en-US" baseline="30000" dirty="0">
                <a:cs typeface="Arial" panose="020B0604020202020204" pitchFamily="34" charset="0"/>
              </a:rPr>
              <a:t>[8]</a:t>
            </a:r>
          </a:p>
          <a:p>
            <a:endParaRPr lang="en-US" dirty="0">
              <a:cs typeface="Arial" panose="020B0604020202020204" pitchFamily="34" charset="0"/>
              <a:sym typeface="Wingdings" panose="05000000000000000000" pitchFamily="2" charset="2"/>
            </a:endParaRPr>
          </a:p>
          <a:p>
            <a:endParaRPr lang="en-US" dirty="0">
              <a:cs typeface="Arial" panose="020B0604020202020204" pitchFamily="34" charset="0"/>
              <a:sym typeface="Wingdings" panose="05000000000000000000" pitchFamily="2" charset="2"/>
            </a:endParaRPr>
          </a:p>
          <a:p>
            <a:r>
              <a:rPr lang="en-US" dirty="0" err="1">
                <a:cs typeface="Arial" panose="020B0604020202020204" pitchFamily="34" charset="0"/>
              </a:rPr>
              <a:t>n</a:t>
            </a:r>
            <a:r>
              <a:rPr lang="en-US" baseline="-25000" dirty="0" err="1">
                <a:cs typeface="Arial" panose="020B0604020202020204" pitchFamily="34" charset="0"/>
              </a:rPr>
              <a:t>sep</a:t>
            </a:r>
            <a:r>
              <a:rPr lang="en-US" dirty="0">
                <a:cs typeface="Arial" panose="020B0604020202020204" pitchFamily="34" charset="0"/>
              </a:rPr>
              <a:t> ~  8x10</a:t>
            </a:r>
            <a:r>
              <a:rPr lang="en-US" baseline="30000" dirty="0">
                <a:cs typeface="Arial" panose="020B0604020202020204" pitchFamily="34" charset="0"/>
              </a:rPr>
              <a:t>19</a:t>
            </a:r>
          </a:p>
          <a:p>
            <a:r>
              <a:rPr lang="en-US" dirty="0">
                <a:cs typeface="Arial" panose="020B0604020202020204" pitchFamily="34" charset="0"/>
              </a:rPr>
              <a:t>D</a:t>
            </a:r>
            <a:r>
              <a:rPr lang="en-US" baseline="-25000" dirty="0">
                <a:cs typeface="Arial" panose="020B0604020202020204" pitchFamily="34" charset="0"/>
              </a:rPr>
              <a:t>2</a:t>
            </a:r>
            <a:r>
              <a:rPr lang="en-US" dirty="0">
                <a:cs typeface="Arial" panose="020B0604020202020204" pitchFamily="34" charset="0"/>
              </a:rPr>
              <a:t> ~ 9.5x10</a:t>
            </a:r>
            <a:r>
              <a:rPr lang="en-US" baseline="30000" dirty="0">
                <a:cs typeface="Arial" panose="020B0604020202020204" pitchFamily="34" charset="0"/>
              </a:rPr>
              <a:t>22</a:t>
            </a:r>
            <a:r>
              <a:rPr lang="en-US" dirty="0">
                <a:cs typeface="Arial" panose="020B0604020202020204" pitchFamily="34" charset="0"/>
              </a:rPr>
              <a:t> </a:t>
            </a:r>
          </a:p>
          <a:p>
            <a:r>
              <a:rPr lang="en-US" dirty="0">
                <a:cs typeface="Arial" panose="020B0604020202020204" pitchFamily="34" charset="0"/>
                <a:sym typeface="Wingdings" panose="05000000000000000000" pitchFamily="2" charset="2"/>
              </a:rPr>
              <a:t>	 </a:t>
            </a:r>
            <a:r>
              <a:rPr lang="en-US" dirty="0" err="1">
                <a:cs typeface="Arial" panose="020B0604020202020204" pitchFamily="34" charset="0"/>
                <a:sym typeface="Wingdings" panose="05000000000000000000" pitchFamily="2" charset="2"/>
              </a:rPr>
              <a:t>Z</a:t>
            </a:r>
            <a:r>
              <a:rPr lang="en-US" baseline="-25000" dirty="0" err="1">
                <a:cs typeface="Arial" panose="020B0604020202020204" pitchFamily="34" charset="0"/>
                <a:sym typeface="Wingdings" panose="05000000000000000000" pitchFamily="2" charset="2"/>
              </a:rPr>
              <a:t>eff,core</a:t>
            </a:r>
            <a:r>
              <a:rPr lang="en-US" dirty="0">
                <a:cs typeface="Arial" panose="020B0604020202020204" pitchFamily="34" charset="0"/>
                <a:sym typeface="Wingdings" panose="05000000000000000000" pitchFamily="2" charset="2"/>
              </a:rPr>
              <a:t> </a:t>
            </a:r>
            <a:r>
              <a:rPr lang="en-US" dirty="0">
                <a:cs typeface="Arial" panose="020B0604020202020204" pitchFamily="34" charset="0"/>
              </a:rPr>
              <a:t>~ </a:t>
            </a:r>
            <a:r>
              <a:rPr lang="en-US" dirty="0">
                <a:cs typeface="Arial" panose="020B0604020202020204" pitchFamily="34" charset="0"/>
                <a:sym typeface="Wingdings" panose="05000000000000000000" pitchFamily="2" charset="2"/>
              </a:rPr>
              <a:t>2.2</a:t>
            </a:r>
          </a:p>
          <a:p>
            <a:endParaRPr lang="en-US" dirty="0">
              <a:cs typeface="Arial" panose="020B0604020202020204" pitchFamily="34" charset="0"/>
            </a:endParaRPr>
          </a:p>
          <a:p>
            <a:r>
              <a:rPr lang="en-US" dirty="0" err="1">
                <a:cs typeface="Arial" panose="020B0604020202020204" pitchFamily="34" charset="0"/>
              </a:rPr>
              <a:t>P</a:t>
            </a:r>
            <a:r>
              <a:rPr lang="en-US" baseline="-25000" dirty="0" err="1">
                <a:cs typeface="Arial" panose="020B0604020202020204" pitchFamily="34" charset="0"/>
              </a:rPr>
              <a:t>rad,SOL+edge</a:t>
            </a:r>
            <a:r>
              <a:rPr lang="en-US" dirty="0">
                <a:cs typeface="Arial" panose="020B0604020202020204" pitchFamily="34" charset="0"/>
              </a:rPr>
              <a:t> ~  25MW </a:t>
            </a:r>
          </a:p>
          <a:p>
            <a:r>
              <a:rPr lang="en-US" dirty="0">
                <a:cs typeface="Arial" panose="020B0604020202020204" pitchFamily="34" charset="0"/>
              </a:rPr>
              <a:t>Neon ~ 0.075x10</a:t>
            </a:r>
            <a:r>
              <a:rPr lang="en-US" baseline="30000" dirty="0">
                <a:cs typeface="Arial" panose="020B0604020202020204" pitchFamily="34" charset="0"/>
              </a:rPr>
              <a:t>22</a:t>
            </a:r>
            <a:r>
              <a:rPr lang="en-US" dirty="0">
                <a:cs typeface="Arial" panose="020B0604020202020204" pitchFamily="34" charset="0"/>
              </a:rPr>
              <a:t> molecules/s</a:t>
            </a:r>
          </a:p>
          <a:p>
            <a:r>
              <a:rPr lang="en-US" dirty="0">
                <a:cs typeface="Arial" panose="020B0604020202020204" pitchFamily="34" charset="0"/>
                <a:sym typeface="Wingdings" panose="05000000000000000000" pitchFamily="2" charset="2"/>
              </a:rPr>
              <a:t>          	detachment</a:t>
            </a:r>
          </a:p>
          <a:p>
            <a:endParaRPr lang="en-US" sz="1500" dirty="0">
              <a:latin typeface="Arial" panose="020B0604020202020204" pitchFamily="34" charset="0"/>
              <a:cs typeface="Arial" panose="020B0604020202020204" pitchFamily="34" charset="0"/>
              <a:sym typeface="Wingdings" panose="05000000000000000000" pitchFamily="2" charset="2"/>
            </a:endParaRPr>
          </a:p>
          <a:p>
            <a:endParaRPr lang="en-US" sz="1500" dirty="0">
              <a:latin typeface="Arial" panose="020B0604020202020204" pitchFamily="34" charset="0"/>
              <a:cs typeface="Arial" panose="020B0604020202020204" pitchFamily="34" charset="0"/>
            </a:endParaRPr>
          </a:p>
        </p:txBody>
      </p:sp>
      <p:cxnSp>
        <p:nvCxnSpPr>
          <p:cNvPr id="13" name="Connettore 2 16">
            <a:extLst>
              <a:ext uri="{FF2B5EF4-FFF2-40B4-BE49-F238E27FC236}">
                <a16:creationId xmlns:a16="http://schemas.microsoft.com/office/drawing/2014/main" id="{012C5BC5-2A1A-43D8-89AB-693F749E9F3F}"/>
              </a:ext>
            </a:extLst>
          </p:cNvPr>
          <p:cNvCxnSpPr/>
          <p:nvPr/>
        </p:nvCxnSpPr>
        <p:spPr>
          <a:xfrm>
            <a:off x="3215437" y="2112952"/>
            <a:ext cx="0" cy="250139"/>
          </a:xfrm>
          <a:prstGeom prst="straightConnector1">
            <a:avLst/>
          </a:prstGeom>
          <a:ln>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7">
            <a:extLst>
              <a:ext uri="{FF2B5EF4-FFF2-40B4-BE49-F238E27FC236}">
                <a16:creationId xmlns:a16="http://schemas.microsoft.com/office/drawing/2014/main" id="{FC2C24C7-DBA1-4D33-AA3F-59EBD9E9E981}"/>
              </a:ext>
            </a:extLst>
          </p:cNvPr>
          <p:cNvCxnSpPr/>
          <p:nvPr/>
        </p:nvCxnSpPr>
        <p:spPr>
          <a:xfrm>
            <a:off x="6568187" y="2907237"/>
            <a:ext cx="0" cy="250139"/>
          </a:xfrm>
          <a:prstGeom prst="straightConnector1">
            <a:avLst/>
          </a:prstGeom>
          <a:ln w="28575">
            <a:solidFill>
              <a:srgbClr val="003399"/>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68DCF86-00A6-47AB-B014-2667798B8310}"/>
              </a:ext>
            </a:extLst>
          </p:cNvPr>
          <p:cNvPicPr>
            <a:picLocks noChangeAspect="1"/>
          </p:cNvPicPr>
          <p:nvPr/>
        </p:nvPicPr>
        <p:blipFill rotWithShape="1">
          <a:blip r:embed="rId2"/>
          <a:srcRect l="-413" t="224" r="65087" b="-224"/>
          <a:stretch/>
        </p:blipFill>
        <p:spPr>
          <a:xfrm>
            <a:off x="143977" y="2238021"/>
            <a:ext cx="2060848" cy="2811561"/>
          </a:xfrm>
          <a:prstGeom prst="rect">
            <a:avLst/>
          </a:prstGeom>
        </p:spPr>
      </p:pic>
      <p:sp>
        <p:nvSpPr>
          <p:cNvPr id="16" name="Rettangolo 4">
            <a:extLst>
              <a:ext uri="{FF2B5EF4-FFF2-40B4-BE49-F238E27FC236}">
                <a16:creationId xmlns:a16="http://schemas.microsoft.com/office/drawing/2014/main" id="{A2502744-0202-4D49-AEC5-087093465F60}"/>
              </a:ext>
            </a:extLst>
          </p:cNvPr>
          <p:cNvSpPr/>
          <p:nvPr/>
        </p:nvSpPr>
        <p:spPr>
          <a:xfrm>
            <a:off x="239614" y="5387425"/>
            <a:ext cx="3930421" cy="1107996"/>
          </a:xfrm>
          <a:prstGeom prst="rect">
            <a:avLst/>
          </a:prstGeom>
        </p:spPr>
        <p:txBody>
          <a:bodyPr>
            <a:spAutoFit/>
          </a:bodyPr>
          <a:lstStyle/>
          <a:p>
            <a:r>
              <a:rPr lang="en-US" sz="1100">
                <a:solidFill>
                  <a:schemeClr val="bg1">
                    <a:lumMod val="50000"/>
                  </a:schemeClr>
                </a:solidFill>
                <a:sym typeface="Wingdings" panose="05000000000000000000" pitchFamily="2" charset="2"/>
              </a:rPr>
              <a:t>*P-10MW</a:t>
            </a:r>
            <a:r>
              <a:rPr lang="en-US" sz="1100" baseline="-25000">
                <a:solidFill>
                  <a:schemeClr val="bg1">
                    <a:lumMod val="50000"/>
                  </a:schemeClr>
                </a:solidFill>
                <a:sym typeface="Wingdings" panose="05000000000000000000" pitchFamily="2" charset="2"/>
              </a:rPr>
              <a:t>core_rad</a:t>
            </a:r>
            <a:r>
              <a:rPr lang="en-US" sz="1100">
                <a:solidFill>
                  <a:schemeClr val="bg1">
                    <a:lumMod val="50000"/>
                  </a:schemeClr>
                </a:solidFill>
                <a:sym typeface="Wingdings" panose="05000000000000000000" pitchFamily="2" charset="2"/>
              </a:rPr>
              <a:t>-5</a:t>
            </a:r>
            <a:r>
              <a:rPr lang="en-US" sz="1100" baseline="-25000">
                <a:solidFill>
                  <a:schemeClr val="bg1">
                    <a:lumMod val="50000"/>
                  </a:schemeClr>
                </a:solidFill>
                <a:sym typeface="Wingdings" panose="05000000000000000000" pitchFamily="2" charset="2"/>
              </a:rPr>
              <a:t>ELMs</a:t>
            </a:r>
            <a:endParaRPr lang="en-US" sz="1100">
              <a:solidFill>
                <a:schemeClr val="bg1">
                  <a:lumMod val="50000"/>
                </a:schemeClr>
              </a:solidFill>
              <a:sym typeface="Wingdings" panose="05000000000000000000" pitchFamily="2" charset="2"/>
            </a:endParaRPr>
          </a:p>
          <a:p>
            <a:r>
              <a:rPr lang="en-US" sz="1100">
                <a:solidFill>
                  <a:schemeClr val="bg1">
                    <a:lumMod val="50000"/>
                  </a:schemeClr>
                </a:solidFill>
                <a:sym typeface="Wingdings" panose="05000000000000000000" pitchFamily="2" charset="2"/>
              </a:rPr>
              <a:t>[6] </a:t>
            </a:r>
            <a:r>
              <a:rPr lang="en-US" sz="1100">
                <a:solidFill>
                  <a:schemeClr val="bg1">
                    <a:lumMod val="50000"/>
                  </a:schemeClr>
                </a:solidFill>
              </a:rPr>
              <a:t>I. Casiraghi et al 2023 Plasma Phys. Control. Fusion 65 035017</a:t>
            </a:r>
          </a:p>
          <a:p>
            <a:r>
              <a:rPr lang="en-US" sz="1100">
                <a:solidFill>
                  <a:schemeClr val="bg1">
                    <a:lumMod val="50000"/>
                  </a:schemeClr>
                </a:solidFill>
              </a:rPr>
              <a:t>[7] P. Innocente et al 2022 Nucl. Mater. Energy 33 101276</a:t>
            </a:r>
          </a:p>
          <a:p>
            <a:r>
              <a:rPr lang="en-US" sz="1100">
                <a:solidFill>
                  <a:schemeClr val="bg1">
                    <a:lumMod val="50000"/>
                  </a:schemeClr>
                </a:solidFill>
              </a:rPr>
              <a:t>[8] L. Balbinot et al 2023 Nucl. Mater. Energy 34 101350</a:t>
            </a:r>
          </a:p>
          <a:p>
            <a:r>
              <a:rPr lang="en-US" sz="1100">
                <a:solidFill>
                  <a:schemeClr val="bg1">
                    <a:lumMod val="50000"/>
                  </a:schemeClr>
                </a:solidFill>
              </a:rPr>
              <a:t> </a:t>
            </a:r>
          </a:p>
          <a:p>
            <a:endParaRPr lang="en-US" sz="1100">
              <a:solidFill>
                <a:schemeClr val="bg1">
                  <a:lumMod val="50000"/>
                </a:schemeClr>
              </a:solidFill>
              <a:sym typeface="Wingdings" panose="05000000000000000000" pitchFamily="2" charset="2"/>
            </a:endParaRPr>
          </a:p>
        </p:txBody>
      </p:sp>
    </p:spTree>
    <p:extLst>
      <p:ext uri="{BB962C8B-B14F-4D97-AF65-F5344CB8AC3E}">
        <p14:creationId xmlns:p14="http://schemas.microsoft.com/office/powerpoint/2010/main" val="2307283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1C635E-3BC8-4E76-8C4A-C4A837651E40}"/>
              </a:ext>
            </a:extLst>
          </p:cNvPr>
          <p:cNvSpPr>
            <a:spLocks noGrp="1"/>
          </p:cNvSpPr>
          <p:nvPr>
            <p:ph type="subTitle" idx="1"/>
          </p:nvPr>
        </p:nvSpPr>
        <p:spPr/>
        <p:txBody>
          <a:bodyPr/>
          <a:lstStyle/>
          <a:p>
            <a:r>
              <a:rPr lang="it-IT" sz="2800" b="1" dirty="0"/>
              <a:t>From DTT PT H-mode to DTT NT «L-mode»</a:t>
            </a:r>
            <a:endParaRPr lang="en-GB" sz="2800" b="1" dirty="0"/>
          </a:p>
          <a:p>
            <a:endParaRPr lang="en-US" dirty="0"/>
          </a:p>
        </p:txBody>
      </p:sp>
      <p:sp>
        <p:nvSpPr>
          <p:cNvPr id="3" name="Rectangle 2">
            <a:extLst>
              <a:ext uri="{FF2B5EF4-FFF2-40B4-BE49-F238E27FC236}">
                <a16:creationId xmlns:a16="http://schemas.microsoft.com/office/drawing/2014/main" id="{39EA8A84-3C70-48DF-A1EF-3523D1A4FBEA}"/>
              </a:ext>
            </a:extLst>
          </p:cNvPr>
          <p:cNvSpPr/>
          <p:nvPr/>
        </p:nvSpPr>
        <p:spPr>
          <a:xfrm>
            <a:off x="393461" y="999010"/>
            <a:ext cx="2543175" cy="1287532"/>
          </a:xfrm>
          <a:prstGeom prst="rect">
            <a:avLst/>
          </a:prstGeom>
        </p:spPr>
        <p:txBody>
          <a:bodyPr wrap="square">
            <a:spAutoFit/>
          </a:bodyPr>
          <a:lstStyle/>
          <a:p>
            <a:pPr marL="285750" indent="-285750">
              <a:lnSpc>
                <a:spcPct val="150000"/>
              </a:lnSpc>
              <a:buFont typeface="Arial" panose="020B0604020202020204" pitchFamily="34" charset="0"/>
              <a:buChar char="•"/>
            </a:pPr>
            <a:r>
              <a:rPr lang="it-IT" dirty="0">
                <a:cs typeface="Arial" panose="020B0604020202020204" pitchFamily="34" charset="0"/>
              </a:rPr>
              <a:t>Single </a:t>
            </a:r>
            <a:r>
              <a:rPr lang="it-IT" dirty="0" err="1">
                <a:cs typeface="Arial" panose="020B0604020202020204" pitchFamily="34" charset="0"/>
              </a:rPr>
              <a:t>Null</a:t>
            </a:r>
            <a:endParaRPr lang="it-IT" dirty="0">
              <a:cs typeface="Arial" panose="020B0604020202020204" pitchFamily="34" charset="0"/>
            </a:endParaRPr>
          </a:p>
          <a:p>
            <a:pPr marL="285750" indent="-285750">
              <a:lnSpc>
                <a:spcPct val="150000"/>
              </a:lnSpc>
              <a:buFont typeface="Arial" panose="020B0604020202020204" pitchFamily="34" charset="0"/>
              <a:buChar char="•"/>
            </a:pPr>
            <a:r>
              <a:rPr lang="en-GB" dirty="0" err="1">
                <a:latin typeface="Arial" panose="020B0604020202020204" pitchFamily="34" charset="0"/>
                <a:cs typeface="Arial" panose="020B0604020202020204" pitchFamily="34" charset="0"/>
              </a:rPr>
              <a:t>δ</a:t>
            </a:r>
            <a:r>
              <a:rPr lang="en-GB" baseline="-25000" dirty="0" err="1">
                <a:latin typeface="Arial" panose="020B0604020202020204" pitchFamily="34" charset="0"/>
                <a:cs typeface="Arial" panose="020B0604020202020204" pitchFamily="34" charset="0"/>
              </a:rPr>
              <a:t>up</a:t>
            </a:r>
            <a:r>
              <a:rPr lang="en-GB" dirty="0">
                <a:latin typeface="Arial" panose="020B0604020202020204" pitchFamily="34" charset="0"/>
                <a:cs typeface="Arial" panose="020B0604020202020204" pitchFamily="34" charset="0"/>
              </a:rPr>
              <a:t> = -0.3</a:t>
            </a:r>
          </a:p>
          <a:p>
            <a:pPr marL="285750" indent="-285750">
              <a:lnSpc>
                <a:spcPct val="150000"/>
              </a:lnSpc>
              <a:buFont typeface="Arial" panose="020B0604020202020204" pitchFamily="34" charset="0"/>
              <a:buChar char="•"/>
            </a:pPr>
            <a:r>
              <a:rPr lang="en-GB" dirty="0" err="1">
                <a:latin typeface="Arial" panose="020B0604020202020204" pitchFamily="34" charset="0"/>
                <a:cs typeface="Arial" panose="020B0604020202020204" pitchFamily="34" charset="0"/>
              </a:rPr>
              <a:t>δ</a:t>
            </a:r>
            <a:r>
              <a:rPr lang="en-GB" baseline="-25000" dirty="0" err="1">
                <a:latin typeface="Arial" panose="020B0604020202020204" pitchFamily="34" charset="0"/>
                <a:cs typeface="Arial" panose="020B0604020202020204" pitchFamily="34" charset="0"/>
              </a:rPr>
              <a:t>bottom</a:t>
            </a:r>
            <a:r>
              <a:rPr lang="en-GB" dirty="0">
                <a:latin typeface="Arial" panose="020B0604020202020204" pitchFamily="34" charset="0"/>
                <a:cs typeface="Arial" panose="020B0604020202020204" pitchFamily="34" charset="0"/>
              </a:rPr>
              <a:t> = 0.05</a:t>
            </a:r>
          </a:p>
        </p:txBody>
      </p:sp>
      <p:sp>
        <p:nvSpPr>
          <p:cNvPr id="4" name="Rettangolo 15">
            <a:extLst>
              <a:ext uri="{FF2B5EF4-FFF2-40B4-BE49-F238E27FC236}">
                <a16:creationId xmlns:a16="http://schemas.microsoft.com/office/drawing/2014/main" id="{F166B774-7C18-464D-8367-EFD98559B822}"/>
              </a:ext>
            </a:extLst>
          </p:cNvPr>
          <p:cNvSpPr/>
          <p:nvPr/>
        </p:nvSpPr>
        <p:spPr>
          <a:xfrm>
            <a:off x="3588119" y="773742"/>
            <a:ext cx="5044858" cy="5450851"/>
          </a:xfrm>
          <a:prstGeom prst="rect">
            <a:avLst/>
          </a:prstGeom>
        </p:spPr>
        <p:txBody>
          <a:bodyPr wrap="square">
            <a:spAutoFit/>
          </a:bodyPr>
          <a:lstStyle/>
          <a:p>
            <a:pPr>
              <a:lnSpc>
                <a:spcPct val="150000"/>
              </a:lnSpc>
            </a:pPr>
            <a:r>
              <a:rPr lang="en-US" b="1" u="sng" dirty="0">
                <a:cs typeface="Arial" panose="020B0604020202020204" pitchFamily="34" charset="0"/>
                <a:sym typeface="Wingdings" panose="05000000000000000000" pitchFamily="2" charset="2"/>
              </a:rPr>
              <a:t>We want</a:t>
            </a:r>
          </a:p>
          <a:p>
            <a:pPr>
              <a:lnSpc>
                <a:spcPct val="150000"/>
              </a:lnSpc>
            </a:pPr>
            <a:r>
              <a:rPr lang="en-US" dirty="0">
                <a:cs typeface="Arial" panose="020B0604020202020204" pitchFamily="34" charset="0"/>
                <a:sym typeface="Wingdings" panose="05000000000000000000" pitchFamily="2" charset="2"/>
              </a:rPr>
              <a:t>- </a:t>
            </a:r>
            <a:r>
              <a:rPr lang="en-US" dirty="0" err="1">
                <a:cs typeface="Arial" panose="020B0604020202020204" pitchFamily="34" charset="0"/>
                <a:sym typeface="Wingdings" panose="05000000000000000000" pitchFamily="2" charset="2"/>
              </a:rPr>
              <a:t>Z</a:t>
            </a:r>
            <a:r>
              <a:rPr lang="en-US" baseline="-25000" dirty="0" err="1">
                <a:cs typeface="Arial" panose="020B0604020202020204" pitchFamily="34" charset="0"/>
                <a:sym typeface="Wingdings" panose="05000000000000000000" pitchFamily="2" charset="2"/>
              </a:rPr>
              <a:t>eff,core</a:t>
            </a:r>
            <a:r>
              <a:rPr lang="en-US" dirty="0">
                <a:cs typeface="Arial" panose="020B0604020202020204" pitchFamily="34" charset="0"/>
                <a:sym typeface="Wingdings" panose="05000000000000000000" pitchFamily="2" charset="2"/>
              </a:rPr>
              <a:t> </a:t>
            </a:r>
            <a:r>
              <a:rPr lang="en-US" dirty="0">
                <a:cs typeface="Arial" panose="020B0604020202020204" pitchFamily="34" charset="0"/>
              </a:rPr>
              <a:t>~ </a:t>
            </a:r>
            <a:r>
              <a:rPr lang="en-US" dirty="0">
                <a:cs typeface="Arial" panose="020B0604020202020204" pitchFamily="34" charset="0"/>
                <a:sym typeface="Wingdings" panose="05000000000000000000" pitchFamily="2" charset="2"/>
              </a:rPr>
              <a:t>3 for core performance</a:t>
            </a:r>
          </a:p>
          <a:p>
            <a:pPr>
              <a:lnSpc>
                <a:spcPct val="150000"/>
              </a:lnSpc>
            </a:pPr>
            <a:r>
              <a:rPr lang="en-US" dirty="0">
                <a:cs typeface="Arial" panose="020B0604020202020204" pitchFamily="34" charset="0"/>
                <a:sym typeface="Wingdings" panose="05000000000000000000" pitchFamily="2" charset="2"/>
              </a:rPr>
              <a:t>- Detachment for PEX performance</a:t>
            </a:r>
          </a:p>
          <a:p>
            <a:pPr>
              <a:lnSpc>
                <a:spcPct val="150000"/>
              </a:lnSpc>
            </a:pPr>
            <a:endParaRPr lang="en-US" b="1" u="sng" dirty="0">
              <a:cs typeface="Arial" panose="020B0604020202020204" pitchFamily="34" charset="0"/>
              <a:sym typeface="Wingdings" panose="05000000000000000000" pitchFamily="2" charset="2"/>
            </a:endParaRPr>
          </a:p>
          <a:p>
            <a:pPr>
              <a:lnSpc>
                <a:spcPct val="150000"/>
              </a:lnSpc>
            </a:pPr>
            <a:r>
              <a:rPr lang="en-US" b="1" u="sng" dirty="0">
                <a:cs typeface="Arial" panose="020B0604020202020204" pitchFamily="34" charset="0"/>
                <a:sym typeface="Wingdings" panose="05000000000000000000" pitchFamily="2" charset="2"/>
              </a:rPr>
              <a:t>We impose</a:t>
            </a:r>
          </a:p>
          <a:p>
            <a:pPr marL="285750" indent="-285750">
              <a:lnSpc>
                <a:spcPct val="150000"/>
              </a:lnSpc>
              <a:buFont typeface="Arial" panose="020B0604020202020204" pitchFamily="34" charset="0"/>
              <a:buChar char="•"/>
            </a:pPr>
            <a:r>
              <a:rPr lang="en-US" dirty="0">
                <a:cs typeface="Arial" panose="020B0604020202020204" pitchFamily="34" charset="0"/>
                <a:sym typeface="Wingdings" panose="05000000000000000000" pitchFamily="2" charset="2"/>
              </a:rPr>
              <a:t>P</a:t>
            </a:r>
            <a:r>
              <a:rPr lang="en-US" baseline="-25000" dirty="0">
                <a:cs typeface="Arial" panose="020B0604020202020204" pitchFamily="34" charset="0"/>
                <a:sym typeface="Wingdings" panose="05000000000000000000" pitchFamily="2" charset="2"/>
              </a:rPr>
              <a:t>inner boundary</a:t>
            </a:r>
            <a:r>
              <a:rPr lang="en-US" dirty="0">
                <a:cs typeface="Arial" panose="020B0604020202020204" pitchFamily="34" charset="0"/>
                <a:sym typeface="Wingdings" panose="05000000000000000000" pitchFamily="2" charset="2"/>
              </a:rPr>
              <a:t>= 36MW (no ELMs)</a:t>
            </a:r>
          </a:p>
          <a:p>
            <a:pPr marL="285750" indent="-285750">
              <a:lnSpc>
                <a:spcPct val="150000"/>
              </a:lnSpc>
              <a:buFont typeface="Arial" panose="020B0604020202020204" pitchFamily="34" charset="0"/>
              <a:buChar char="•"/>
            </a:pPr>
            <a:r>
              <a:rPr lang="en-US" dirty="0">
                <a:cs typeface="Arial" panose="020B0604020202020204" pitchFamily="34" charset="0"/>
                <a:sym typeface="Wingdings" panose="05000000000000000000" pitchFamily="2" charset="2"/>
              </a:rPr>
              <a:t>In NT there is no limitation in </a:t>
            </a:r>
            <a:r>
              <a:rPr lang="en-US" dirty="0" err="1">
                <a:cs typeface="Arial" panose="020B0604020202020204" pitchFamily="34" charset="0"/>
                <a:sym typeface="Wingdings" panose="05000000000000000000" pitchFamily="2" charset="2"/>
              </a:rPr>
              <a:t>n</a:t>
            </a:r>
            <a:r>
              <a:rPr lang="en-US" baseline="-25000" dirty="0" err="1">
                <a:cs typeface="Arial" panose="020B0604020202020204" pitchFamily="34" charset="0"/>
                <a:sym typeface="Wingdings" panose="05000000000000000000" pitchFamily="2" charset="2"/>
              </a:rPr>
              <a:t>sep</a:t>
            </a:r>
            <a:r>
              <a:rPr lang="en-US" dirty="0">
                <a:cs typeface="Arial" panose="020B0604020202020204" pitchFamily="34" charset="0"/>
                <a:sym typeface="Wingdings" panose="05000000000000000000" pitchFamily="2" charset="2"/>
              </a:rPr>
              <a:t> unlike PT where </a:t>
            </a:r>
            <a:r>
              <a:rPr lang="en-US" dirty="0" err="1">
                <a:cs typeface="Arial" panose="020B0604020202020204" pitchFamily="34" charset="0"/>
                <a:sym typeface="Wingdings" panose="05000000000000000000" pitchFamily="2" charset="2"/>
              </a:rPr>
              <a:t>n</a:t>
            </a:r>
            <a:r>
              <a:rPr lang="en-US" baseline="-25000" dirty="0" err="1">
                <a:cs typeface="Arial" panose="020B0604020202020204" pitchFamily="34" charset="0"/>
                <a:sym typeface="Wingdings" panose="05000000000000000000" pitchFamily="2" charset="2"/>
              </a:rPr>
              <a:t>sep</a:t>
            </a:r>
            <a:r>
              <a:rPr lang="en-US" dirty="0">
                <a:cs typeface="Arial" panose="020B0604020202020204" pitchFamily="34" charset="0"/>
                <a:sym typeface="Wingdings" panose="05000000000000000000" pitchFamily="2" charset="2"/>
              </a:rPr>
              <a:t> affects the L-H threshold power, but we have to limit the core density to reach high temperature (low loop voltage) for this reason</a:t>
            </a:r>
          </a:p>
          <a:p>
            <a:pPr>
              <a:lnSpc>
                <a:spcPct val="150000"/>
              </a:lnSpc>
            </a:pPr>
            <a:r>
              <a:rPr lang="en-US" dirty="0">
                <a:cs typeface="Arial" panose="020B0604020202020204" pitchFamily="34" charset="0"/>
                <a:sym typeface="Wingdings" panose="05000000000000000000" pitchFamily="2" charset="2"/>
              </a:rPr>
              <a:t>	 </a:t>
            </a:r>
            <a:r>
              <a:rPr lang="en-US" dirty="0" err="1">
                <a:cs typeface="Arial" panose="020B0604020202020204" pitchFamily="34" charset="0"/>
              </a:rPr>
              <a:t>n</a:t>
            </a:r>
            <a:r>
              <a:rPr lang="en-US" baseline="-25000" dirty="0" err="1">
                <a:cs typeface="Arial" panose="020B0604020202020204" pitchFamily="34" charset="0"/>
              </a:rPr>
              <a:t>sep</a:t>
            </a:r>
            <a:r>
              <a:rPr lang="en-US" dirty="0">
                <a:cs typeface="Arial" panose="020B0604020202020204" pitchFamily="34" charset="0"/>
              </a:rPr>
              <a:t> &lt; ~ 9x10</a:t>
            </a:r>
            <a:r>
              <a:rPr lang="en-US" baseline="30000" dirty="0">
                <a:cs typeface="Arial" panose="020B0604020202020204" pitchFamily="34" charset="0"/>
              </a:rPr>
              <a:t>19</a:t>
            </a:r>
          </a:p>
          <a:p>
            <a:pPr marL="285750" indent="-285750">
              <a:lnSpc>
                <a:spcPct val="150000"/>
              </a:lnSpc>
              <a:buFont typeface="Arial" panose="020B0604020202020204" pitchFamily="34" charset="0"/>
              <a:buChar char="•"/>
            </a:pPr>
            <a:r>
              <a:rPr lang="en-US" dirty="0">
                <a:cs typeface="Arial" panose="020B0604020202020204" pitchFamily="34" charset="0"/>
              </a:rPr>
              <a:t>Neon/argon puffing</a:t>
            </a:r>
          </a:p>
          <a:p>
            <a:pPr marL="285750" indent="-285750">
              <a:lnSpc>
                <a:spcPct val="150000"/>
              </a:lnSpc>
              <a:buFont typeface="Arial" panose="020B0604020202020204" pitchFamily="34" charset="0"/>
              <a:buChar char="•"/>
            </a:pPr>
            <a:r>
              <a:rPr lang="en-US" dirty="0">
                <a:cs typeface="Arial" panose="020B0604020202020204" pitchFamily="34" charset="0"/>
              </a:rPr>
              <a:t>Diffusion extrapolated to TCV studies</a:t>
            </a:r>
          </a:p>
        </p:txBody>
      </p:sp>
      <p:pic>
        <p:nvPicPr>
          <p:cNvPr id="5" name="Picture 2">
            <a:extLst>
              <a:ext uri="{FF2B5EF4-FFF2-40B4-BE49-F238E27FC236}">
                <a16:creationId xmlns:a16="http://schemas.microsoft.com/office/drawing/2014/main" id="{E41F2DB7-3902-42EA-8391-BDC2A68BCAE1}"/>
              </a:ext>
            </a:extLst>
          </p:cNvPr>
          <p:cNvPicPr>
            <a:picLocks noChangeAspect="1"/>
          </p:cNvPicPr>
          <p:nvPr/>
        </p:nvPicPr>
        <p:blipFill rotWithShape="1">
          <a:blip r:embed="rId2"/>
          <a:srcRect l="51381" r="14018"/>
          <a:stretch/>
        </p:blipFill>
        <p:spPr>
          <a:xfrm>
            <a:off x="269977" y="2633316"/>
            <a:ext cx="2408666" cy="3354887"/>
          </a:xfrm>
          <a:prstGeom prst="rect">
            <a:avLst/>
          </a:prstGeom>
        </p:spPr>
      </p:pic>
      <p:sp>
        <p:nvSpPr>
          <p:cNvPr id="6" name="CasellaDiTesto 4">
            <a:extLst>
              <a:ext uri="{FF2B5EF4-FFF2-40B4-BE49-F238E27FC236}">
                <a16:creationId xmlns:a16="http://schemas.microsoft.com/office/drawing/2014/main" id="{4F5B85E4-19FF-443A-815A-395DAFB5C2C0}"/>
              </a:ext>
            </a:extLst>
          </p:cNvPr>
          <p:cNvSpPr txBox="1"/>
          <p:nvPr/>
        </p:nvSpPr>
        <p:spPr>
          <a:xfrm>
            <a:off x="1627681" y="4464980"/>
            <a:ext cx="837089" cy="323165"/>
          </a:xfrm>
          <a:prstGeom prst="rect">
            <a:avLst/>
          </a:prstGeom>
          <a:noFill/>
        </p:spPr>
        <p:txBody>
          <a:bodyPr wrap="none" rtlCol="0">
            <a:spAutoFit/>
          </a:bodyPr>
          <a:lstStyle/>
          <a:p>
            <a:r>
              <a:rPr lang="it-IT" sz="1500" dirty="0">
                <a:solidFill>
                  <a:srgbClr val="0070C0"/>
                </a:solidFill>
              </a:rPr>
              <a:t>Ne or Ar</a:t>
            </a:r>
            <a:endParaRPr lang="en-GB" sz="1500" dirty="0">
              <a:solidFill>
                <a:srgbClr val="0070C0"/>
              </a:solidFill>
            </a:endParaRPr>
          </a:p>
        </p:txBody>
      </p:sp>
      <p:sp>
        <p:nvSpPr>
          <p:cNvPr id="7" name="Ovale 1">
            <a:extLst>
              <a:ext uri="{FF2B5EF4-FFF2-40B4-BE49-F238E27FC236}">
                <a16:creationId xmlns:a16="http://schemas.microsoft.com/office/drawing/2014/main" id="{AB5E1798-BBBF-446F-B82A-EBAC91B2208F}"/>
              </a:ext>
            </a:extLst>
          </p:cNvPr>
          <p:cNvSpPr/>
          <p:nvPr/>
        </p:nvSpPr>
        <p:spPr>
          <a:xfrm>
            <a:off x="1680640" y="4520099"/>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3">
            <a:extLst>
              <a:ext uri="{FF2B5EF4-FFF2-40B4-BE49-F238E27FC236}">
                <a16:creationId xmlns:a16="http://schemas.microsoft.com/office/drawing/2014/main" id="{AED8F4D4-42BB-4D17-85F0-1B8EE785D0C5}"/>
              </a:ext>
            </a:extLst>
          </p:cNvPr>
          <p:cNvSpPr txBox="1"/>
          <p:nvPr/>
        </p:nvSpPr>
        <p:spPr>
          <a:xfrm>
            <a:off x="2131737" y="3499168"/>
            <a:ext cx="369012" cy="323165"/>
          </a:xfrm>
          <a:prstGeom prst="rect">
            <a:avLst/>
          </a:prstGeom>
          <a:noFill/>
        </p:spPr>
        <p:txBody>
          <a:bodyPr wrap="none" rtlCol="0">
            <a:spAutoFit/>
          </a:bodyPr>
          <a:lstStyle/>
          <a:p>
            <a:r>
              <a:rPr lang="it-IT" sz="1500" dirty="0">
                <a:solidFill>
                  <a:srgbClr val="7030A0"/>
                </a:solidFill>
              </a:rPr>
              <a:t>D</a:t>
            </a:r>
            <a:r>
              <a:rPr lang="it-IT" sz="1500" baseline="-25000" dirty="0">
                <a:solidFill>
                  <a:srgbClr val="7030A0"/>
                </a:solidFill>
              </a:rPr>
              <a:t>2</a:t>
            </a:r>
            <a:endParaRPr lang="en-GB" sz="1500" baseline="-25000" dirty="0">
              <a:solidFill>
                <a:srgbClr val="7030A0"/>
              </a:solidFill>
            </a:endParaRPr>
          </a:p>
        </p:txBody>
      </p:sp>
      <p:sp>
        <p:nvSpPr>
          <p:cNvPr id="9" name="Ovale 2">
            <a:extLst>
              <a:ext uri="{FF2B5EF4-FFF2-40B4-BE49-F238E27FC236}">
                <a16:creationId xmlns:a16="http://schemas.microsoft.com/office/drawing/2014/main" id="{E9EE05C8-717B-4E7E-A65A-B05C079FCFC3}"/>
              </a:ext>
            </a:extLst>
          </p:cNvPr>
          <p:cNvSpPr/>
          <p:nvPr/>
        </p:nvSpPr>
        <p:spPr>
          <a:xfrm flipH="1">
            <a:off x="2166027" y="3682672"/>
            <a:ext cx="45719" cy="4571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281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EB5BDAE-2944-419E-8710-1A4FAF388CFF}"/>
              </a:ext>
            </a:extLst>
          </p:cNvPr>
          <p:cNvSpPr>
            <a:spLocks noGrp="1"/>
          </p:cNvSpPr>
          <p:nvPr>
            <p:ph type="subTitle" idx="1"/>
          </p:nvPr>
        </p:nvSpPr>
        <p:spPr/>
        <p:txBody>
          <a:bodyPr/>
          <a:lstStyle/>
          <a:p>
            <a:r>
              <a:rPr lang="en-US" sz="2400" b="1" dirty="0"/>
              <a:t>From DTT PT H-mode to DTT NT «L-mode» / diffusion</a:t>
            </a:r>
          </a:p>
          <a:p>
            <a:endParaRPr lang="en-US" dirty="0">
              <a:latin typeface="+mn-lt"/>
            </a:endParaRPr>
          </a:p>
        </p:txBody>
      </p:sp>
      <p:graphicFrame>
        <p:nvGraphicFramePr>
          <p:cNvPr id="20" name="Chart 4">
            <a:extLst>
              <a:ext uri="{FF2B5EF4-FFF2-40B4-BE49-F238E27FC236}">
                <a16:creationId xmlns:a16="http://schemas.microsoft.com/office/drawing/2014/main" id="{DAA31D8E-9BFB-480C-BEE3-30D8449DF474}"/>
              </a:ext>
            </a:extLst>
          </p:cNvPr>
          <p:cNvGraphicFramePr>
            <a:graphicFrameLocks/>
          </p:cNvGraphicFramePr>
          <p:nvPr>
            <p:extLst>
              <p:ext uri="{D42A27DB-BD31-4B8C-83A1-F6EECF244321}">
                <p14:modId xmlns:p14="http://schemas.microsoft.com/office/powerpoint/2010/main" val="2155833607"/>
              </p:ext>
            </p:extLst>
          </p:nvPr>
        </p:nvGraphicFramePr>
        <p:xfrm>
          <a:off x="5294806" y="3956728"/>
          <a:ext cx="3021610" cy="2057947"/>
        </p:xfrm>
        <a:graphic>
          <a:graphicData uri="http://schemas.openxmlformats.org/drawingml/2006/chart">
            <c:chart xmlns:c="http://schemas.openxmlformats.org/drawingml/2006/chart" xmlns:r="http://schemas.openxmlformats.org/officeDocument/2006/relationships" r:id="rId2"/>
          </a:graphicData>
        </a:graphic>
      </p:graphicFrame>
      <p:sp>
        <p:nvSpPr>
          <p:cNvPr id="21" name="Rettangolo 2">
            <a:extLst>
              <a:ext uri="{FF2B5EF4-FFF2-40B4-BE49-F238E27FC236}">
                <a16:creationId xmlns:a16="http://schemas.microsoft.com/office/drawing/2014/main" id="{BA814656-D413-4838-ACFC-478A872C5247}"/>
              </a:ext>
            </a:extLst>
          </p:cNvPr>
          <p:cNvSpPr/>
          <p:nvPr/>
        </p:nvSpPr>
        <p:spPr>
          <a:xfrm>
            <a:off x="104007" y="612015"/>
            <a:ext cx="5317387" cy="3093154"/>
          </a:xfrm>
          <a:prstGeom prst="rect">
            <a:avLst/>
          </a:prstGeom>
        </p:spPr>
        <p:txBody>
          <a:bodyPr wrap="square">
            <a:spAutoFit/>
          </a:bodyPr>
          <a:lstStyle/>
          <a:p>
            <a:pPr>
              <a:lnSpc>
                <a:spcPct val="150000"/>
              </a:lnSpc>
            </a:pPr>
            <a:r>
              <a:rPr lang="en-US" dirty="0">
                <a:cs typeface="Arial" panose="020B0604020202020204" pitchFamily="34" charset="0"/>
              </a:rPr>
              <a:t>Starting from TCV transport</a:t>
            </a:r>
          </a:p>
          <a:p>
            <a:pPr marL="285750" indent="-285750">
              <a:lnSpc>
                <a:spcPct val="150000"/>
              </a:lnSpc>
              <a:buFont typeface="Wingdings" panose="05000000000000000000" pitchFamily="2" charset="2"/>
              <a:buChar char="Ø"/>
            </a:pPr>
            <a:r>
              <a:rPr lang="en-US" dirty="0">
                <a:cs typeface="Arial" panose="020B0604020202020204" pitchFamily="34" charset="0"/>
                <a:sym typeface="Wingdings" panose="05000000000000000000" pitchFamily="2" charset="2"/>
              </a:rPr>
              <a:t>r</a:t>
            </a:r>
            <a:r>
              <a:rPr lang="en-US" dirty="0">
                <a:cs typeface="Arial" panose="020B0604020202020204" pitchFamily="34" charset="0"/>
              </a:rPr>
              <a:t>atio between PT H-mode and NT diffusion in the  different main point </a:t>
            </a:r>
          </a:p>
          <a:p>
            <a:pPr marL="285750" indent="-285750">
              <a:lnSpc>
                <a:spcPct val="150000"/>
              </a:lnSpc>
              <a:buFont typeface="Wingdings" panose="05000000000000000000" pitchFamily="2" charset="2"/>
              <a:buChar char="Ø"/>
            </a:pPr>
            <a:r>
              <a:rPr lang="en-US" dirty="0">
                <a:cs typeface="Arial" panose="020B0604020202020204" pitchFamily="34" charset="0"/>
              </a:rPr>
              <a:t>Extrapolate D and χ for NT DTT starting from PT     </a:t>
            </a:r>
          </a:p>
          <a:p>
            <a:pPr marL="285750" indent="-285750">
              <a:lnSpc>
                <a:spcPct val="150000"/>
              </a:lnSpc>
              <a:buFont typeface="Wingdings" panose="05000000000000000000" pitchFamily="2" charset="2"/>
              <a:buChar char="Ø"/>
            </a:pPr>
            <a:r>
              <a:rPr lang="en-US" dirty="0">
                <a:cs typeface="Arial" panose="020B0604020202020204" pitchFamily="34" charset="0"/>
              </a:rPr>
              <a:t> H-mode transport foreseen for DTT</a:t>
            </a:r>
            <a:r>
              <a:rPr lang="en-US" baseline="30000" dirty="0">
                <a:cs typeface="Arial" panose="020B0604020202020204" pitchFamily="34" charset="0"/>
              </a:rPr>
              <a:t>[8]</a:t>
            </a:r>
          </a:p>
          <a:p>
            <a:pPr>
              <a:lnSpc>
                <a:spcPct val="150000"/>
              </a:lnSpc>
            </a:pPr>
            <a:endParaRPr lang="en-US" baseline="30000" dirty="0">
              <a:cs typeface="Arial" panose="020B0604020202020204" pitchFamily="34" charset="0"/>
            </a:endParaRPr>
          </a:p>
          <a:p>
            <a:pPr marL="214313" indent="-214313">
              <a:lnSpc>
                <a:spcPct val="150000"/>
              </a:lnSpc>
              <a:buFont typeface="Arial" panose="020B0604020202020204" pitchFamily="34" charset="0"/>
              <a:buChar char="•"/>
            </a:pPr>
            <a:r>
              <a:rPr lang="en-US" b="1" dirty="0">
                <a:cs typeface="Arial" panose="020B0604020202020204" pitchFamily="34" charset="0"/>
              </a:rPr>
              <a:t>assuming </a:t>
            </a:r>
            <a:r>
              <a:rPr lang="en-US" b="1" dirty="0" err="1">
                <a:cs typeface="Arial" panose="020B0604020202020204" pitchFamily="34" charset="0"/>
              </a:rPr>
              <a:t>χ</a:t>
            </a:r>
            <a:r>
              <a:rPr lang="en-US" b="1" baseline="-25000" dirty="0" err="1">
                <a:cs typeface="Arial" panose="020B0604020202020204" pitchFamily="34" charset="0"/>
              </a:rPr>
              <a:t>i</a:t>
            </a:r>
            <a:r>
              <a:rPr lang="en-US" b="1" dirty="0">
                <a:cs typeface="Arial" panose="020B0604020202020204" pitchFamily="34" charset="0"/>
              </a:rPr>
              <a:t>= </a:t>
            </a:r>
            <a:r>
              <a:rPr lang="en-US" b="1" dirty="0" err="1">
                <a:cs typeface="Arial" panose="020B0604020202020204" pitchFamily="34" charset="0"/>
              </a:rPr>
              <a:t>χ</a:t>
            </a:r>
            <a:r>
              <a:rPr lang="en-US" b="1" baseline="-25000" dirty="0" err="1">
                <a:cs typeface="Arial" panose="020B0604020202020204" pitchFamily="34" charset="0"/>
              </a:rPr>
              <a:t>e</a:t>
            </a:r>
            <a:r>
              <a:rPr lang="en-US" b="1" baseline="-25000" dirty="0">
                <a:cs typeface="Arial" panose="020B0604020202020204" pitchFamily="34" charset="0"/>
              </a:rPr>
              <a:t> </a:t>
            </a:r>
            <a:r>
              <a:rPr lang="en-US" b="1" dirty="0">
                <a:cs typeface="Arial" panose="020B0604020202020204" pitchFamily="34" charset="0"/>
              </a:rPr>
              <a:t>(as in TCV)</a:t>
            </a:r>
          </a:p>
          <a:p>
            <a:pPr marL="214313" indent="-214313">
              <a:buFont typeface="Arial" panose="020B0604020202020204" pitchFamily="34" charset="0"/>
              <a:buChar char="•"/>
            </a:pPr>
            <a:endParaRPr lang="en-US" sz="1500" dirty="0">
              <a:cs typeface="Arial" panose="020B0604020202020204" pitchFamily="34" charset="0"/>
            </a:endParaRPr>
          </a:p>
        </p:txBody>
      </p:sp>
      <p:graphicFrame>
        <p:nvGraphicFramePr>
          <p:cNvPr id="22" name="Chart 6">
            <a:extLst>
              <a:ext uri="{FF2B5EF4-FFF2-40B4-BE49-F238E27FC236}">
                <a16:creationId xmlns:a16="http://schemas.microsoft.com/office/drawing/2014/main" id="{8FC5205E-AD08-4F3D-97D7-53F8211C7781}"/>
              </a:ext>
            </a:extLst>
          </p:cNvPr>
          <p:cNvGraphicFramePr>
            <a:graphicFrameLocks/>
          </p:cNvGraphicFramePr>
          <p:nvPr>
            <p:extLst>
              <p:ext uri="{D42A27DB-BD31-4B8C-83A1-F6EECF244321}">
                <p14:modId xmlns:p14="http://schemas.microsoft.com/office/powerpoint/2010/main" val="1950184342"/>
              </p:ext>
            </p:extLst>
          </p:nvPr>
        </p:nvGraphicFramePr>
        <p:xfrm>
          <a:off x="449233" y="3456277"/>
          <a:ext cx="3674506" cy="25583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9">
            <a:extLst>
              <a:ext uri="{FF2B5EF4-FFF2-40B4-BE49-F238E27FC236}">
                <a16:creationId xmlns:a16="http://schemas.microsoft.com/office/drawing/2014/main" id="{9BC06018-6A7E-4B9B-8C89-6347057CD949}"/>
              </a:ext>
            </a:extLst>
          </p:cNvPr>
          <p:cNvGraphicFramePr>
            <a:graphicFrameLocks/>
          </p:cNvGraphicFramePr>
          <p:nvPr>
            <p:extLst>
              <p:ext uri="{D42A27DB-BD31-4B8C-83A1-F6EECF244321}">
                <p14:modId xmlns:p14="http://schemas.microsoft.com/office/powerpoint/2010/main" val="1767513222"/>
              </p:ext>
            </p:extLst>
          </p:nvPr>
        </p:nvGraphicFramePr>
        <p:xfrm>
          <a:off x="5331888" y="1711300"/>
          <a:ext cx="3027927" cy="2321228"/>
        </p:xfrm>
        <a:graphic>
          <a:graphicData uri="http://schemas.openxmlformats.org/drawingml/2006/chart">
            <c:chart xmlns:c="http://schemas.openxmlformats.org/drawingml/2006/chart" xmlns:r="http://schemas.openxmlformats.org/officeDocument/2006/relationships" r:id="rId4"/>
          </a:graphicData>
        </a:graphic>
      </p:graphicFrame>
      <p:cxnSp>
        <p:nvCxnSpPr>
          <p:cNvPr id="24" name="Connettore 2 4">
            <a:extLst>
              <a:ext uri="{FF2B5EF4-FFF2-40B4-BE49-F238E27FC236}">
                <a16:creationId xmlns:a16="http://schemas.microsoft.com/office/drawing/2014/main" id="{C4DF386C-BD31-4C05-961F-8014B8348E6A}"/>
              </a:ext>
            </a:extLst>
          </p:cNvPr>
          <p:cNvCxnSpPr/>
          <p:nvPr/>
        </p:nvCxnSpPr>
        <p:spPr>
          <a:xfrm flipV="1">
            <a:off x="4066745" y="3234516"/>
            <a:ext cx="1175901" cy="1203512"/>
          </a:xfrm>
          <a:prstGeom prst="straightConnector1">
            <a:avLst/>
          </a:prstGeom>
          <a:ln>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0">
            <a:extLst>
              <a:ext uri="{FF2B5EF4-FFF2-40B4-BE49-F238E27FC236}">
                <a16:creationId xmlns:a16="http://schemas.microsoft.com/office/drawing/2014/main" id="{E7B3B853-70D5-4CAD-845E-6405C98B8CE0}"/>
              </a:ext>
            </a:extLst>
          </p:cNvPr>
          <p:cNvCxnSpPr/>
          <p:nvPr/>
        </p:nvCxnSpPr>
        <p:spPr>
          <a:xfrm>
            <a:off x="4230354" y="4911455"/>
            <a:ext cx="876116" cy="2637"/>
          </a:xfrm>
          <a:prstGeom prst="straightConnector1">
            <a:avLst/>
          </a:prstGeom>
          <a:ln>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26" name="Rettangolo 10">
            <a:extLst>
              <a:ext uri="{FF2B5EF4-FFF2-40B4-BE49-F238E27FC236}">
                <a16:creationId xmlns:a16="http://schemas.microsoft.com/office/drawing/2014/main" id="{15A06A77-6DB4-4E1A-9251-8BD6F36AFC4A}"/>
              </a:ext>
            </a:extLst>
          </p:cNvPr>
          <p:cNvSpPr/>
          <p:nvPr/>
        </p:nvSpPr>
        <p:spPr>
          <a:xfrm>
            <a:off x="142323" y="6014675"/>
            <a:ext cx="8280233" cy="276999"/>
          </a:xfrm>
          <a:prstGeom prst="rect">
            <a:avLst/>
          </a:prstGeom>
          <a:noFill/>
        </p:spPr>
        <p:txBody>
          <a:bodyPr wrap="square" rtlCol="0">
            <a:spAutoFit/>
          </a:bodyPr>
          <a:lstStyle/>
          <a:p>
            <a:r>
              <a:rPr lang="en-US" sz="1200" dirty="0">
                <a:solidFill>
                  <a:schemeClr val="bg1">
                    <a:lumMod val="50000"/>
                  </a:schemeClr>
                </a:solidFill>
              </a:rPr>
              <a:t>[8] L. </a:t>
            </a:r>
            <a:r>
              <a:rPr lang="en-US" sz="1200" dirty="0" err="1">
                <a:solidFill>
                  <a:schemeClr val="bg1">
                    <a:lumMod val="50000"/>
                  </a:schemeClr>
                </a:solidFill>
              </a:rPr>
              <a:t>Balbinot</a:t>
            </a:r>
            <a:r>
              <a:rPr lang="en-US" sz="1200" dirty="0">
                <a:solidFill>
                  <a:schemeClr val="bg1">
                    <a:lumMod val="50000"/>
                  </a:schemeClr>
                </a:solidFill>
              </a:rPr>
              <a:t> et al 2023 </a:t>
            </a:r>
            <a:r>
              <a:rPr lang="en-US" sz="1200" dirty="0" err="1">
                <a:solidFill>
                  <a:schemeClr val="bg1">
                    <a:lumMod val="50000"/>
                  </a:schemeClr>
                </a:solidFill>
              </a:rPr>
              <a:t>Nucl</a:t>
            </a:r>
            <a:r>
              <a:rPr lang="en-US" sz="1200" dirty="0">
                <a:solidFill>
                  <a:schemeClr val="bg1">
                    <a:lumMod val="50000"/>
                  </a:schemeClr>
                </a:solidFill>
              </a:rPr>
              <a:t>. Mater. Energy 34 101350</a:t>
            </a:r>
          </a:p>
        </p:txBody>
      </p:sp>
      <p:sp>
        <p:nvSpPr>
          <p:cNvPr id="27" name="CasellaDiTesto 26">
            <a:extLst>
              <a:ext uri="{FF2B5EF4-FFF2-40B4-BE49-F238E27FC236}">
                <a16:creationId xmlns:a16="http://schemas.microsoft.com/office/drawing/2014/main" id="{C78814E5-59FF-4B92-AC6F-AD91D65EF2B7}"/>
              </a:ext>
            </a:extLst>
          </p:cNvPr>
          <p:cNvSpPr txBox="1"/>
          <p:nvPr/>
        </p:nvSpPr>
        <p:spPr>
          <a:xfrm>
            <a:off x="6473843" y="3718592"/>
            <a:ext cx="383438" cy="265457"/>
          </a:xfrm>
          <a:prstGeom prst="rect">
            <a:avLst/>
          </a:prstGeom>
          <a:solidFill>
            <a:schemeClr val="bg1"/>
          </a:solidFill>
        </p:spPr>
        <p:txBody>
          <a:bodyPr wrap="none" rtlCol="0">
            <a:spAutoFit/>
          </a:bodyPr>
          <a:lstStyle/>
          <a:p>
            <a:r>
              <a:rPr lang="en-US" sz="1125" dirty="0" err="1"/>
              <a:t>ρ</a:t>
            </a:r>
            <a:r>
              <a:rPr lang="en-US" sz="1125" baseline="-25000" dirty="0" err="1"/>
              <a:t>pol</a:t>
            </a:r>
            <a:endParaRPr lang="en-US" sz="1125" baseline="-25000" dirty="0"/>
          </a:p>
        </p:txBody>
      </p:sp>
      <p:sp>
        <p:nvSpPr>
          <p:cNvPr id="28" name="CasellaDiTesto 28">
            <a:extLst>
              <a:ext uri="{FF2B5EF4-FFF2-40B4-BE49-F238E27FC236}">
                <a16:creationId xmlns:a16="http://schemas.microsoft.com/office/drawing/2014/main" id="{6658CE5A-25E1-4DAE-B477-16BC3410EC66}"/>
              </a:ext>
            </a:extLst>
          </p:cNvPr>
          <p:cNvSpPr txBox="1"/>
          <p:nvPr/>
        </p:nvSpPr>
        <p:spPr>
          <a:xfrm>
            <a:off x="7722064" y="4925770"/>
            <a:ext cx="348172" cy="438582"/>
          </a:xfrm>
          <a:prstGeom prst="rect">
            <a:avLst/>
          </a:prstGeom>
          <a:solidFill>
            <a:schemeClr val="bg1"/>
          </a:solidFill>
        </p:spPr>
        <p:txBody>
          <a:bodyPr wrap="none" rtlCol="0">
            <a:spAutoFit/>
          </a:bodyPr>
          <a:lstStyle/>
          <a:p>
            <a:r>
              <a:rPr lang="en-US" sz="1125" dirty="0"/>
              <a:t>PT</a:t>
            </a:r>
          </a:p>
          <a:p>
            <a:r>
              <a:rPr lang="en-US" sz="1125" dirty="0"/>
              <a:t>NT</a:t>
            </a:r>
          </a:p>
        </p:txBody>
      </p:sp>
      <p:sp>
        <p:nvSpPr>
          <p:cNvPr id="29" name="CasellaDiTesto 29">
            <a:extLst>
              <a:ext uri="{FF2B5EF4-FFF2-40B4-BE49-F238E27FC236}">
                <a16:creationId xmlns:a16="http://schemas.microsoft.com/office/drawing/2014/main" id="{6AA2EDCC-429B-4EC6-A103-34EE61965818}"/>
              </a:ext>
            </a:extLst>
          </p:cNvPr>
          <p:cNvSpPr txBox="1"/>
          <p:nvPr/>
        </p:nvSpPr>
        <p:spPr>
          <a:xfrm>
            <a:off x="6473843" y="5753350"/>
            <a:ext cx="580572" cy="265457"/>
          </a:xfrm>
          <a:prstGeom prst="rect">
            <a:avLst/>
          </a:prstGeom>
          <a:solidFill>
            <a:schemeClr val="bg1"/>
          </a:solidFill>
        </p:spPr>
        <p:txBody>
          <a:bodyPr wrap="square" rtlCol="0">
            <a:spAutoFit/>
          </a:bodyPr>
          <a:lstStyle/>
          <a:p>
            <a:r>
              <a:rPr lang="en-US" sz="1125" dirty="0" err="1"/>
              <a:t>ρ</a:t>
            </a:r>
            <a:r>
              <a:rPr lang="en-US" sz="1125" baseline="-25000" dirty="0" err="1"/>
              <a:t>pol</a:t>
            </a:r>
            <a:endParaRPr lang="en-US" sz="1125" baseline="-25000" dirty="0"/>
          </a:p>
        </p:txBody>
      </p:sp>
      <p:sp>
        <p:nvSpPr>
          <p:cNvPr id="30" name="CasellaDiTesto 30">
            <a:extLst>
              <a:ext uri="{FF2B5EF4-FFF2-40B4-BE49-F238E27FC236}">
                <a16:creationId xmlns:a16="http://schemas.microsoft.com/office/drawing/2014/main" id="{99E9AE81-088C-4833-9E80-3854DE06588E}"/>
              </a:ext>
            </a:extLst>
          </p:cNvPr>
          <p:cNvSpPr txBox="1"/>
          <p:nvPr/>
        </p:nvSpPr>
        <p:spPr>
          <a:xfrm>
            <a:off x="1835696" y="5653363"/>
            <a:ext cx="504056" cy="265457"/>
          </a:xfrm>
          <a:prstGeom prst="rect">
            <a:avLst/>
          </a:prstGeom>
          <a:solidFill>
            <a:schemeClr val="bg1"/>
          </a:solidFill>
        </p:spPr>
        <p:txBody>
          <a:bodyPr wrap="square" rtlCol="0">
            <a:spAutoFit/>
          </a:bodyPr>
          <a:lstStyle/>
          <a:p>
            <a:r>
              <a:rPr lang="en-US" sz="1125" dirty="0" err="1"/>
              <a:t>ρ</a:t>
            </a:r>
            <a:r>
              <a:rPr lang="en-US" sz="1125" baseline="-25000" dirty="0" err="1"/>
              <a:t>pol</a:t>
            </a:r>
            <a:endParaRPr lang="en-US" sz="1125" baseline="-25000" dirty="0"/>
          </a:p>
        </p:txBody>
      </p:sp>
      <p:sp>
        <p:nvSpPr>
          <p:cNvPr id="31" name="CasellaDiTesto 22">
            <a:extLst>
              <a:ext uri="{FF2B5EF4-FFF2-40B4-BE49-F238E27FC236}">
                <a16:creationId xmlns:a16="http://schemas.microsoft.com/office/drawing/2014/main" id="{F27775DC-BB75-498C-99F8-F96E2EDB5F58}"/>
              </a:ext>
            </a:extLst>
          </p:cNvPr>
          <p:cNvSpPr txBox="1"/>
          <p:nvPr/>
        </p:nvSpPr>
        <p:spPr>
          <a:xfrm>
            <a:off x="3668968" y="4312597"/>
            <a:ext cx="498278" cy="851515"/>
          </a:xfrm>
          <a:prstGeom prst="rect">
            <a:avLst/>
          </a:prstGeom>
          <a:solidFill>
            <a:schemeClr val="bg1"/>
          </a:solidFill>
        </p:spPr>
        <p:txBody>
          <a:bodyPr wrap="none" rtlCol="0">
            <a:spAutoFit/>
          </a:bodyPr>
          <a:lstStyle/>
          <a:p>
            <a:r>
              <a:rPr lang="en-US" sz="1200" dirty="0">
                <a:cs typeface="Arial" panose="020B0604020202020204" pitchFamily="34" charset="0"/>
              </a:rPr>
              <a:t>D</a:t>
            </a:r>
          </a:p>
          <a:p>
            <a:r>
              <a:rPr lang="en-US" sz="1200" dirty="0">
                <a:cs typeface="Arial" panose="020B0604020202020204" pitchFamily="34" charset="0"/>
              </a:rPr>
              <a:t>Χ</a:t>
            </a:r>
          </a:p>
          <a:p>
            <a:r>
              <a:rPr lang="en-US" sz="1200" dirty="0" err="1">
                <a:cs typeface="Arial" panose="020B0604020202020204" pitchFamily="34" charset="0"/>
              </a:rPr>
              <a:t>V</a:t>
            </a:r>
            <a:r>
              <a:rPr lang="en-US" sz="1200" baseline="-25000" dirty="0" err="1">
                <a:cs typeface="Arial" panose="020B0604020202020204" pitchFamily="34" charset="0"/>
              </a:rPr>
              <a:t>pinch</a:t>
            </a:r>
            <a:endParaRPr lang="en-US" sz="1200" baseline="-25000" dirty="0">
              <a:cs typeface="Arial" panose="020B0604020202020204" pitchFamily="34" charset="0"/>
            </a:endParaRPr>
          </a:p>
          <a:p>
            <a:r>
              <a:rPr lang="en-US" sz="2000" baseline="-25000" dirty="0">
                <a:cs typeface="Arial" panose="020B0604020202020204" pitchFamily="34" charset="0"/>
              </a:rPr>
              <a:t>ν</a:t>
            </a:r>
          </a:p>
        </p:txBody>
      </p:sp>
      <p:sp>
        <p:nvSpPr>
          <p:cNvPr id="32" name="CasellaDiTesto 31">
            <a:extLst>
              <a:ext uri="{FF2B5EF4-FFF2-40B4-BE49-F238E27FC236}">
                <a16:creationId xmlns:a16="http://schemas.microsoft.com/office/drawing/2014/main" id="{66469835-9370-4A51-A5E3-212D0EFDB332}"/>
              </a:ext>
            </a:extLst>
          </p:cNvPr>
          <p:cNvSpPr txBox="1"/>
          <p:nvPr/>
        </p:nvSpPr>
        <p:spPr>
          <a:xfrm rot="16200000">
            <a:off x="370083" y="4392237"/>
            <a:ext cx="460382" cy="265457"/>
          </a:xfrm>
          <a:prstGeom prst="rect">
            <a:avLst/>
          </a:prstGeom>
          <a:solidFill>
            <a:schemeClr val="bg1"/>
          </a:solidFill>
        </p:spPr>
        <p:txBody>
          <a:bodyPr wrap="none" rtlCol="0">
            <a:spAutoFit/>
          </a:bodyPr>
          <a:lstStyle/>
          <a:p>
            <a:r>
              <a:rPr lang="en-US" sz="1125" dirty="0"/>
              <a:t>m</a:t>
            </a:r>
            <a:r>
              <a:rPr lang="en-US" sz="1125" baseline="30000" dirty="0"/>
              <a:t>2</a:t>
            </a:r>
            <a:r>
              <a:rPr lang="en-US" sz="1125" dirty="0"/>
              <a:t>/s</a:t>
            </a:r>
          </a:p>
        </p:txBody>
      </p:sp>
      <p:sp>
        <p:nvSpPr>
          <p:cNvPr id="33" name="CasellaDiTesto 33">
            <a:extLst>
              <a:ext uri="{FF2B5EF4-FFF2-40B4-BE49-F238E27FC236}">
                <a16:creationId xmlns:a16="http://schemas.microsoft.com/office/drawing/2014/main" id="{DFE85D24-BAF2-4E4E-8B22-EF5D41284756}"/>
              </a:ext>
            </a:extLst>
          </p:cNvPr>
          <p:cNvSpPr txBox="1"/>
          <p:nvPr/>
        </p:nvSpPr>
        <p:spPr>
          <a:xfrm rot="16200000">
            <a:off x="5048202" y="4781994"/>
            <a:ext cx="654346" cy="265457"/>
          </a:xfrm>
          <a:prstGeom prst="rect">
            <a:avLst/>
          </a:prstGeom>
          <a:solidFill>
            <a:schemeClr val="bg1"/>
          </a:solidFill>
        </p:spPr>
        <p:txBody>
          <a:bodyPr wrap="none" rtlCol="0">
            <a:spAutoFit/>
          </a:bodyPr>
          <a:lstStyle/>
          <a:p>
            <a:r>
              <a:rPr lang="en-US" sz="1125" dirty="0"/>
              <a:t>Χ (m</a:t>
            </a:r>
            <a:r>
              <a:rPr lang="en-US" sz="1125" baseline="30000" dirty="0"/>
              <a:t>2</a:t>
            </a:r>
            <a:r>
              <a:rPr lang="en-US" sz="1125" dirty="0"/>
              <a:t>/s)</a:t>
            </a:r>
          </a:p>
        </p:txBody>
      </p:sp>
      <p:sp>
        <p:nvSpPr>
          <p:cNvPr id="34" name="CasellaDiTesto 35">
            <a:extLst>
              <a:ext uri="{FF2B5EF4-FFF2-40B4-BE49-F238E27FC236}">
                <a16:creationId xmlns:a16="http://schemas.microsoft.com/office/drawing/2014/main" id="{51C01143-C964-4051-8B43-B5D4860E1015}"/>
              </a:ext>
            </a:extLst>
          </p:cNvPr>
          <p:cNvSpPr txBox="1"/>
          <p:nvPr/>
        </p:nvSpPr>
        <p:spPr>
          <a:xfrm rot="16200000">
            <a:off x="5019216" y="2597172"/>
            <a:ext cx="667170" cy="265457"/>
          </a:xfrm>
          <a:prstGeom prst="rect">
            <a:avLst/>
          </a:prstGeom>
          <a:solidFill>
            <a:schemeClr val="bg1"/>
          </a:solidFill>
        </p:spPr>
        <p:txBody>
          <a:bodyPr wrap="none" rtlCol="0">
            <a:spAutoFit/>
          </a:bodyPr>
          <a:lstStyle/>
          <a:p>
            <a:r>
              <a:rPr lang="en-US" sz="1125" dirty="0"/>
              <a:t>D (m</a:t>
            </a:r>
            <a:r>
              <a:rPr lang="en-US" sz="1125" baseline="30000" dirty="0"/>
              <a:t>2</a:t>
            </a:r>
            <a:r>
              <a:rPr lang="en-US" sz="1125" dirty="0"/>
              <a:t>/s)</a:t>
            </a:r>
          </a:p>
        </p:txBody>
      </p:sp>
      <p:sp>
        <p:nvSpPr>
          <p:cNvPr id="35" name="CasellaDiTesto 13">
            <a:extLst>
              <a:ext uri="{FF2B5EF4-FFF2-40B4-BE49-F238E27FC236}">
                <a16:creationId xmlns:a16="http://schemas.microsoft.com/office/drawing/2014/main" id="{D564C957-BE78-4204-BC61-CD91D1DFEDE5}"/>
              </a:ext>
            </a:extLst>
          </p:cNvPr>
          <p:cNvSpPr txBox="1"/>
          <p:nvPr/>
        </p:nvSpPr>
        <p:spPr>
          <a:xfrm>
            <a:off x="7740352" y="2432125"/>
            <a:ext cx="348172" cy="438582"/>
          </a:xfrm>
          <a:prstGeom prst="rect">
            <a:avLst/>
          </a:prstGeom>
          <a:solidFill>
            <a:schemeClr val="bg1"/>
          </a:solidFill>
        </p:spPr>
        <p:txBody>
          <a:bodyPr wrap="none" rtlCol="0">
            <a:spAutoFit/>
          </a:bodyPr>
          <a:lstStyle/>
          <a:p>
            <a:r>
              <a:rPr lang="en-US" sz="1125" dirty="0"/>
              <a:t>NT</a:t>
            </a:r>
          </a:p>
          <a:p>
            <a:r>
              <a:rPr lang="en-US" sz="1125" dirty="0"/>
              <a:t>PT</a:t>
            </a:r>
          </a:p>
        </p:txBody>
      </p:sp>
      <p:sp>
        <p:nvSpPr>
          <p:cNvPr id="36" name="TextBox 11">
            <a:extLst>
              <a:ext uri="{FF2B5EF4-FFF2-40B4-BE49-F238E27FC236}">
                <a16:creationId xmlns:a16="http://schemas.microsoft.com/office/drawing/2014/main" id="{93035A9F-024E-41FF-9C25-E23FC9E3D94A}"/>
              </a:ext>
            </a:extLst>
          </p:cNvPr>
          <p:cNvSpPr txBox="1"/>
          <p:nvPr/>
        </p:nvSpPr>
        <p:spPr>
          <a:xfrm>
            <a:off x="7562650" y="2871914"/>
            <a:ext cx="1228991" cy="553998"/>
          </a:xfrm>
          <a:prstGeom prst="rect">
            <a:avLst/>
          </a:prstGeom>
          <a:noFill/>
        </p:spPr>
        <p:txBody>
          <a:bodyPr wrap="none" rtlCol="0">
            <a:spAutoFit/>
          </a:bodyPr>
          <a:lstStyle/>
          <a:p>
            <a:r>
              <a:rPr lang="en-US" sz="1500" dirty="0" err="1">
                <a:solidFill>
                  <a:srgbClr val="C00000"/>
                </a:solidFill>
              </a:rPr>
              <a:t>D</a:t>
            </a:r>
            <a:r>
              <a:rPr lang="en-US" sz="1500" baseline="-25000" dirty="0" err="1">
                <a:solidFill>
                  <a:srgbClr val="C00000"/>
                </a:solidFill>
              </a:rPr>
              <a:t>sep</a:t>
            </a:r>
            <a:r>
              <a:rPr lang="en-US" sz="1500" dirty="0">
                <a:solidFill>
                  <a:srgbClr val="C00000"/>
                </a:solidFill>
              </a:rPr>
              <a:t> NT= 0.03</a:t>
            </a:r>
          </a:p>
          <a:p>
            <a:r>
              <a:rPr lang="en-US" sz="1500" dirty="0" err="1">
                <a:solidFill>
                  <a:schemeClr val="accent6">
                    <a:lumMod val="75000"/>
                  </a:schemeClr>
                </a:solidFill>
              </a:rPr>
              <a:t>D</a:t>
            </a:r>
            <a:r>
              <a:rPr lang="en-US" sz="1500" baseline="-25000" dirty="0" err="1">
                <a:solidFill>
                  <a:schemeClr val="accent6">
                    <a:lumMod val="75000"/>
                  </a:schemeClr>
                </a:solidFill>
              </a:rPr>
              <a:t>sep</a:t>
            </a:r>
            <a:r>
              <a:rPr lang="en-US" sz="1500" baseline="-25000" dirty="0">
                <a:solidFill>
                  <a:schemeClr val="accent6">
                    <a:lumMod val="75000"/>
                  </a:schemeClr>
                </a:solidFill>
              </a:rPr>
              <a:t> </a:t>
            </a:r>
            <a:r>
              <a:rPr lang="en-US" sz="1500" dirty="0">
                <a:solidFill>
                  <a:schemeClr val="accent6">
                    <a:lumMod val="75000"/>
                  </a:schemeClr>
                </a:solidFill>
              </a:rPr>
              <a:t> PT= 0.02</a:t>
            </a:r>
          </a:p>
        </p:txBody>
      </p:sp>
      <p:sp>
        <p:nvSpPr>
          <p:cNvPr id="37" name="TextBox 11">
            <a:extLst>
              <a:ext uri="{FF2B5EF4-FFF2-40B4-BE49-F238E27FC236}">
                <a16:creationId xmlns:a16="http://schemas.microsoft.com/office/drawing/2014/main" id="{26EC1A03-61E5-4946-AABA-52C7A06C7F4C}"/>
              </a:ext>
            </a:extLst>
          </p:cNvPr>
          <p:cNvSpPr txBox="1"/>
          <p:nvPr/>
        </p:nvSpPr>
        <p:spPr>
          <a:xfrm>
            <a:off x="7551688" y="4262382"/>
            <a:ext cx="1206549" cy="553998"/>
          </a:xfrm>
          <a:prstGeom prst="rect">
            <a:avLst/>
          </a:prstGeom>
          <a:noFill/>
        </p:spPr>
        <p:txBody>
          <a:bodyPr wrap="none" rtlCol="0">
            <a:spAutoFit/>
          </a:bodyPr>
          <a:lstStyle/>
          <a:p>
            <a:r>
              <a:rPr lang="en-US" sz="1500" dirty="0" err="1">
                <a:solidFill>
                  <a:srgbClr val="C00000"/>
                </a:solidFill>
                <a:cs typeface="Arial" panose="020B0604020202020204" pitchFamily="34" charset="0"/>
              </a:rPr>
              <a:t>χ</a:t>
            </a:r>
            <a:r>
              <a:rPr lang="en-US" sz="1500" baseline="-25000" dirty="0" err="1">
                <a:solidFill>
                  <a:srgbClr val="C00000"/>
                </a:solidFill>
              </a:rPr>
              <a:t>sep</a:t>
            </a:r>
            <a:r>
              <a:rPr lang="en-US" sz="1500" dirty="0">
                <a:solidFill>
                  <a:srgbClr val="C00000"/>
                </a:solidFill>
              </a:rPr>
              <a:t> NT= 0.30</a:t>
            </a:r>
          </a:p>
          <a:p>
            <a:r>
              <a:rPr lang="en-US" sz="1500" dirty="0" err="1">
                <a:solidFill>
                  <a:srgbClr val="0070C0"/>
                </a:solidFill>
                <a:cs typeface="Arial" panose="020B0604020202020204" pitchFamily="34" charset="0"/>
              </a:rPr>
              <a:t>χ</a:t>
            </a:r>
            <a:r>
              <a:rPr lang="en-US" sz="1500" baseline="-25000" dirty="0" err="1">
                <a:solidFill>
                  <a:srgbClr val="0070C0"/>
                </a:solidFill>
              </a:rPr>
              <a:t>sep</a:t>
            </a:r>
            <a:r>
              <a:rPr lang="en-US" sz="1500" dirty="0">
                <a:solidFill>
                  <a:srgbClr val="0070C0"/>
                </a:solidFill>
              </a:rPr>
              <a:t> PT= 0.15</a:t>
            </a:r>
          </a:p>
        </p:txBody>
      </p:sp>
    </p:spTree>
    <p:extLst>
      <p:ext uri="{BB962C8B-B14F-4D97-AF65-F5344CB8AC3E}">
        <p14:creationId xmlns:p14="http://schemas.microsoft.com/office/powerpoint/2010/main" val="2651174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312C806-D325-48F5-9CE9-88E1C9ED1B13}"/>
              </a:ext>
            </a:extLst>
          </p:cNvPr>
          <p:cNvSpPr>
            <a:spLocks noGrp="1"/>
          </p:cNvSpPr>
          <p:nvPr>
            <p:ph type="subTitle" idx="1"/>
          </p:nvPr>
        </p:nvSpPr>
        <p:spPr/>
        <p:txBody>
          <a:bodyPr/>
          <a:lstStyle/>
          <a:p>
            <a:r>
              <a:rPr lang="en-US" dirty="0"/>
              <a:t>Summary</a:t>
            </a:r>
          </a:p>
        </p:txBody>
      </p:sp>
      <p:sp>
        <p:nvSpPr>
          <p:cNvPr id="3" name="TextBox 2">
            <a:extLst>
              <a:ext uri="{FF2B5EF4-FFF2-40B4-BE49-F238E27FC236}">
                <a16:creationId xmlns:a16="http://schemas.microsoft.com/office/drawing/2014/main" id="{A378D43F-8D38-418B-B1C6-EDA7D330EA98}"/>
              </a:ext>
            </a:extLst>
          </p:cNvPr>
          <p:cNvSpPr txBox="1"/>
          <p:nvPr/>
        </p:nvSpPr>
        <p:spPr>
          <a:xfrm>
            <a:off x="78376" y="1410789"/>
            <a:ext cx="9065623" cy="4199611"/>
          </a:xfrm>
          <a:prstGeom prst="rect">
            <a:avLst/>
          </a:prstGeom>
          <a:noFill/>
        </p:spPr>
        <p:txBody>
          <a:bodyPr wrap="square" rtlCol="0">
            <a:spAutoFit/>
          </a:bodyPr>
          <a:lstStyle/>
          <a:p>
            <a:pPr marL="342900" indent="-342900">
              <a:lnSpc>
                <a:spcPct val="150000"/>
              </a:lnSpc>
              <a:buFont typeface="+mj-lt"/>
              <a:buAutoNum type="arabicPeriod"/>
            </a:pPr>
            <a:r>
              <a:rPr lang="en-US" sz="2000" b="1" dirty="0"/>
              <a:t>Edge transport modeling in present devices to asses transport parameters</a:t>
            </a:r>
          </a:p>
          <a:p>
            <a:pPr marL="800100" lvl="1" indent="-342900">
              <a:lnSpc>
                <a:spcPct val="150000"/>
              </a:lnSpc>
              <a:buFont typeface="Arial" panose="020B0604020202020204" pitchFamily="34" charset="0"/>
              <a:buChar char="•"/>
            </a:pPr>
            <a:r>
              <a:rPr lang="en-US" sz="2000" dirty="0">
                <a:solidFill>
                  <a:schemeClr val="accent2">
                    <a:lumMod val="75000"/>
                  </a:schemeClr>
                </a:solidFill>
              </a:rPr>
              <a:t>TCV PT-H and NT modeling different power same core temperature (2023)</a:t>
            </a:r>
          </a:p>
          <a:p>
            <a:pPr marL="800100" lvl="1" indent="-342900">
              <a:lnSpc>
                <a:spcPct val="150000"/>
              </a:lnSpc>
              <a:buFont typeface="Arial" panose="020B0604020202020204" pitchFamily="34" charset="0"/>
              <a:buChar char="•"/>
            </a:pPr>
            <a:r>
              <a:rPr lang="en-US" sz="2000" dirty="0"/>
              <a:t>TCV PT-L and NT at same power</a:t>
            </a:r>
          </a:p>
          <a:p>
            <a:pPr marL="800100" lvl="1" indent="-342900">
              <a:lnSpc>
                <a:spcPct val="150000"/>
              </a:lnSpc>
              <a:buFont typeface="Arial" panose="020B0604020202020204" pitchFamily="34" charset="0"/>
              <a:buChar char="•"/>
            </a:pPr>
            <a:r>
              <a:rPr lang="en-US" sz="2000" dirty="0"/>
              <a:t>AUG PT-L/PT-H and NT at low/medium power</a:t>
            </a:r>
          </a:p>
          <a:p>
            <a:pPr marL="342900" indent="-342900">
              <a:lnSpc>
                <a:spcPct val="150000"/>
              </a:lnSpc>
              <a:buFont typeface="+mj-lt"/>
              <a:buAutoNum type="arabicPeriod"/>
            </a:pPr>
            <a:r>
              <a:rPr lang="en-US" sz="2000" b="1" dirty="0"/>
              <a:t>Modeling of DTT with extrapolated parameters</a:t>
            </a:r>
          </a:p>
          <a:p>
            <a:pPr marL="800100" lvl="1" indent="-342900">
              <a:lnSpc>
                <a:spcPct val="150000"/>
              </a:lnSpc>
              <a:buFont typeface="Arial" panose="020B0604020202020204" pitchFamily="34" charset="0"/>
              <a:buChar char="•"/>
            </a:pPr>
            <a:r>
              <a:rPr lang="en-US" sz="2000" dirty="0"/>
              <a:t>SN-PT and SN-NT in pure D at low power</a:t>
            </a:r>
          </a:p>
          <a:p>
            <a:pPr marL="800100" lvl="1" indent="-342900">
              <a:lnSpc>
                <a:spcPct val="150000"/>
              </a:lnSpc>
              <a:buFont typeface="Arial" panose="020B0604020202020204" pitchFamily="34" charset="0"/>
              <a:buChar char="•"/>
            </a:pPr>
            <a:r>
              <a:rPr lang="en-US" sz="2000" dirty="0"/>
              <a:t>SN-PT and SN-NT  </a:t>
            </a:r>
          </a:p>
          <a:p>
            <a:pPr marL="342900" indent="-342900">
              <a:lnSpc>
                <a:spcPct val="150000"/>
              </a:lnSpc>
              <a:buFont typeface="+mj-lt"/>
              <a:buAutoNum type="arabicPeriod"/>
            </a:pPr>
            <a:r>
              <a:rPr lang="en-US" sz="2000" b="1" dirty="0"/>
              <a:t>Self consistent turbulent modeling</a:t>
            </a:r>
          </a:p>
          <a:p>
            <a:pPr marL="800100" lvl="1" indent="-342900">
              <a:lnSpc>
                <a:spcPct val="150000"/>
              </a:lnSpc>
              <a:buFont typeface="Arial" panose="020B0604020202020204" pitchFamily="34" charset="0"/>
              <a:buChar char="•"/>
            </a:pPr>
            <a:r>
              <a:rPr lang="en-US" sz="2000" dirty="0"/>
              <a:t>TCV PT-H and SN-NT with S3X</a:t>
            </a:r>
          </a:p>
        </p:txBody>
      </p:sp>
    </p:spTree>
    <p:extLst>
      <p:ext uri="{BB962C8B-B14F-4D97-AF65-F5344CB8AC3E}">
        <p14:creationId xmlns:p14="http://schemas.microsoft.com/office/powerpoint/2010/main" val="2454674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43158FF-07B1-46D1-A4B7-DB00F39477EE}"/>
              </a:ext>
            </a:extLst>
          </p:cNvPr>
          <p:cNvSpPr>
            <a:spLocks noGrp="1"/>
          </p:cNvSpPr>
          <p:nvPr>
            <p:ph type="subTitle" idx="1"/>
          </p:nvPr>
        </p:nvSpPr>
        <p:spPr/>
        <p:txBody>
          <a:bodyPr/>
          <a:lstStyle/>
          <a:p>
            <a:r>
              <a:rPr lang="en-US" dirty="0"/>
              <a:t>DTT: SN-PT </a:t>
            </a:r>
            <a:r>
              <a:rPr lang="en-US" dirty="0">
                <a:sym typeface="Wingdings" panose="05000000000000000000" pitchFamily="2" charset="2"/>
              </a:rPr>
              <a:t> SN-NT</a:t>
            </a:r>
            <a:endParaRPr lang="en-US" dirty="0"/>
          </a:p>
          <a:p>
            <a:endParaRPr lang="en-US" dirty="0"/>
          </a:p>
        </p:txBody>
      </p:sp>
      <p:pic>
        <p:nvPicPr>
          <p:cNvPr id="4" name="Picture 3">
            <a:extLst>
              <a:ext uri="{FF2B5EF4-FFF2-40B4-BE49-F238E27FC236}">
                <a16:creationId xmlns:a16="http://schemas.microsoft.com/office/drawing/2014/main" id="{D45E558E-080E-4E54-96F8-A5C9AEA7D9FE}"/>
              </a:ext>
            </a:extLst>
          </p:cNvPr>
          <p:cNvPicPr>
            <a:picLocks noChangeAspect="1"/>
          </p:cNvPicPr>
          <p:nvPr/>
        </p:nvPicPr>
        <p:blipFill>
          <a:blip r:embed="rId2"/>
          <a:stretch>
            <a:fillRect/>
          </a:stretch>
        </p:blipFill>
        <p:spPr>
          <a:xfrm>
            <a:off x="143977" y="925854"/>
            <a:ext cx="3192944" cy="2457577"/>
          </a:xfrm>
          <a:prstGeom prst="rect">
            <a:avLst/>
          </a:prstGeom>
        </p:spPr>
      </p:pic>
      <p:pic>
        <p:nvPicPr>
          <p:cNvPr id="6" name="Picture 5">
            <a:extLst>
              <a:ext uri="{FF2B5EF4-FFF2-40B4-BE49-F238E27FC236}">
                <a16:creationId xmlns:a16="http://schemas.microsoft.com/office/drawing/2014/main" id="{C9BDCDA3-6ACF-4401-8152-CAC6C10CE768}"/>
              </a:ext>
            </a:extLst>
          </p:cNvPr>
          <p:cNvPicPr>
            <a:picLocks noChangeAspect="1"/>
          </p:cNvPicPr>
          <p:nvPr/>
        </p:nvPicPr>
        <p:blipFill>
          <a:blip r:embed="rId3"/>
          <a:stretch>
            <a:fillRect/>
          </a:stretch>
        </p:blipFill>
        <p:spPr>
          <a:xfrm>
            <a:off x="212560" y="3145212"/>
            <a:ext cx="3124361" cy="2472817"/>
          </a:xfrm>
          <a:prstGeom prst="rect">
            <a:avLst/>
          </a:prstGeom>
        </p:spPr>
      </p:pic>
      <p:sp>
        <p:nvSpPr>
          <p:cNvPr id="11" name="Rettangolo 2">
            <a:extLst>
              <a:ext uri="{FF2B5EF4-FFF2-40B4-BE49-F238E27FC236}">
                <a16:creationId xmlns:a16="http://schemas.microsoft.com/office/drawing/2014/main" id="{C8E4590C-21E1-4AE8-94F0-F08808DCD9CC}"/>
              </a:ext>
            </a:extLst>
          </p:cNvPr>
          <p:cNvSpPr/>
          <p:nvPr/>
        </p:nvSpPr>
        <p:spPr>
          <a:xfrm>
            <a:off x="3420637" y="1239971"/>
            <a:ext cx="5723363" cy="3862596"/>
          </a:xfrm>
          <a:prstGeom prst="rect">
            <a:avLst/>
          </a:prstGeom>
        </p:spPr>
        <p:txBody>
          <a:bodyPr wrap="square">
            <a:spAutoFit/>
          </a:bodyPr>
          <a:lstStyle/>
          <a:p>
            <a:pPr>
              <a:spcAft>
                <a:spcPts val="1200"/>
              </a:spcAft>
            </a:pPr>
            <a:r>
              <a:rPr lang="en-US" b="1" dirty="0">
                <a:solidFill>
                  <a:srgbClr val="FF0000"/>
                </a:solidFill>
                <a:cs typeface="Arial" panose="020B0604020202020204" pitchFamily="34" charset="0"/>
              </a:rPr>
              <a:t>NT modeling with neon and argon is still ongoing/non-stationary</a:t>
            </a:r>
          </a:p>
          <a:p>
            <a:pPr marL="285750" indent="-285750">
              <a:spcAft>
                <a:spcPts val="1200"/>
              </a:spcAft>
              <a:buFont typeface="Arial" panose="020B0604020202020204" pitchFamily="34" charset="0"/>
              <a:buChar char="•"/>
            </a:pPr>
            <a:r>
              <a:rPr lang="en-US" dirty="0" err="1">
                <a:cs typeface="Arial" panose="020B0604020202020204" pitchFamily="34" charset="0"/>
              </a:rPr>
              <a:t>n</a:t>
            </a:r>
            <a:r>
              <a:rPr lang="en-US" baseline="-25000" dirty="0" err="1">
                <a:cs typeface="Arial" panose="020B0604020202020204" pitchFamily="34" charset="0"/>
              </a:rPr>
              <a:t>sep</a:t>
            </a:r>
            <a:r>
              <a:rPr lang="en-US" dirty="0">
                <a:cs typeface="Arial" panose="020B0604020202020204" pitchFamily="34" charset="0"/>
              </a:rPr>
              <a:t>= 9-10</a:t>
            </a:r>
            <a:r>
              <a:rPr lang="en-US" dirty="0">
                <a:cs typeface="Arial" panose="020B0604020202020204" pitchFamily="34" charset="0"/>
                <a:sym typeface="Symbol" panose="05050102010706020507" pitchFamily="18" charset="2"/>
              </a:rPr>
              <a:t></a:t>
            </a:r>
            <a:r>
              <a:rPr lang="en-US" dirty="0">
                <a:cs typeface="Arial" panose="020B0604020202020204" pitchFamily="34" charset="0"/>
              </a:rPr>
              <a:t>10</a:t>
            </a:r>
            <a:r>
              <a:rPr lang="en-US" baseline="30000" dirty="0">
                <a:cs typeface="Arial" panose="020B0604020202020204" pitchFamily="34" charset="0"/>
              </a:rPr>
              <a:t>19</a:t>
            </a:r>
            <a:r>
              <a:rPr lang="en-US" dirty="0">
                <a:cs typeface="Arial" panose="020B0604020202020204" pitchFamily="34" charset="0"/>
              </a:rPr>
              <a:t> m</a:t>
            </a:r>
            <a:r>
              <a:rPr lang="en-US" baseline="30000" dirty="0">
                <a:cs typeface="Arial" panose="020B0604020202020204" pitchFamily="34" charset="0"/>
              </a:rPr>
              <a:t>-3</a:t>
            </a:r>
            <a:r>
              <a:rPr lang="en-US" dirty="0">
                <a:cs typeface="Arial" panose="020B0604020202020204" pitchFamily="34" charset="0"/>
              </a:rPr>
              <a:t> partially above target value</a:t>
            </a:r>
          </a:p>
          <a:p>
            <a:pPr marL="285750" indent="-285750">
              <a:spcAft>
                <a:spcPts val="1200"/>
              </a:spcAft>
              <a:buFont typeface="Arial" panose="020B0604020202020204" pitchFamily="34" charset="0"/>
              <a:buChar char="•"/>
            </a:pPr>
            <a:r>
              <a:rPr lang="en-US" dirty="0" err="1">
                <a:cs typeface="Arial" panose="020B0604020202020204" pitchFamily="34" charset="0"/>
                <a:sym typeface="Wingdings" panose="05000000000000000000" pitchFamily="2" charset="2"/>
              </a:rPr>
              <a:t>T</a:t>
            </a:r>
            <a:r>
              <a:rPr lang="en-US" baseline="-25000" dirty="0" err="1">
                <a:cs typeface="Arial" panose="020B0604020202020204" pitchFamily="34" charset="0"/>
                <a:sym typeface="Wingdings" panose="05000000000000000000" pitchFamily="2" charset="2"/>
              </a:rPr>
              <a:t>sep</a:t>
            </a:r>
            <a:r>
              <a:rPr lang="en-US" dirty="0">
                <a:cs typeface="Arial" panose="020B0604020202020204" pitchFamily="34" charset="0"/>
                <a:sym typeface="Wingdings" panose="05000000000000000000" pitchFamily="2" charset="2"/>
              </a:rPr>
              <a:t> is lower in NT than in PT due to the higher density</a:t>
            </a:r>
          </a:p>
          <a:p>
            <a:pPr marL="285750" indent="-285750">
              <a:spcAft>
                <a:spcPts val="1200"/>
              </a:spcAft>
              <a:buFont typeface="Arial" panose="020B0604020202020204" pitchFamily="34" charset="0"/>
              <a:buChar char="•"/>
            </a:pPr>
            <a:r>
              <a:rPr lang="en-US" dirty="0">
                <a:cs typeface="Arial" panose="020B0604020202020204" pitchFamily="34" charset="0"/>
                <a:sym typeface="Wingdings" panose="05000000000000000000" pitchFamily="2" charset="2"/>
              </a:rPr>
              <a:t>T recovers in the core due to the chosen constant heat diffusivity </a:t>
            </a:r>
            <a:r>
              <a:rPr lang="en-US" b="1" dirty="0">
                <a:solidFill>
                  <a:srgbClr val="C00000"/>
                </a:solidFill>
                <a:cs typeface="Arial" panose="020B0604020202020204" pitchFamily="34" charset="0"/>
                <a:sym typeface="Wingdings" panose="05000000000000000000" pitchFamily="2" charset="2"/>
              </a:rPr>
              <a:t>(but this requires a further experimental assessment)</a:t>
            </a:r>
          </a:p>
          <a:p>
            <a:pPr marL="285750" indent="-285750">
              <a:spcAft>
                <a:spcPts val="1200"/>
              </a:spcAft>
              <a:buFont typeface="Arial" panose="020B0604020202020204" pitchFamily="34" charset="0"/>
              <a:buChar char="•"/>
            </a:pPr>
            <a:r>
              <a:rPr lang="en-US" dirty="0">
                <a:cs typeface="Arial" panose="020B0604020202020204" pitchFamily="34" charset="0"/>
                <a:sym typeface="Wingdings" panose="05000000000000000000" pitchFamily="2" charset="2"/>
              </a:rPr>
              <a:t>In DTT much smaller gas-puffing is required to the lower pumping efficiency (pumping slots are far from strike points) </a:t>
            </a:r>
          </a:p>
          <a:p>
            <a:pPr marL="214313" indent="-214313">
              <a:buFont typeface="Arial" panose="020B0604020202020204" pitchFamily="34" charset="0"/>
              <a:buChar char="•"/>
            </a:pPr>
            <a:endParaRPr lang="en-US" sz="1500" dirty="0">
              <a:cs typeface="Arial" panose="020B0604020202020204" pitchFamily="34" charset="0"/>
            </a:endParaRPr>
          </a:p>
        </p:txBody>
      </p:sp>
    </p:spTree>
    <p:extLst>
      <p:ext uri="{BB962C8B-B14F-4D97-AF65-F5344CB8AC3E}">
        <p14:creationId xmlns:p14="http://schemas.microsoft.com/office/powerpoint/2010/main" val="288024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31460EE-90DA-41A4-9F94-45263DCAC634}"/>
              </a:ext>
            </a:extLst>
          </p:cNvPr>
          <p:cNvSpPr>
            <a:spLocks noGrp="1"/>
          </p:cNvSpPr>
          <p:nvPr>
            <p:ph type="subTitle" idx="1"/>
          </p:nvPr>
        </p:nvSpPr>
        <p:spPr/>
        <p:txBody>
          <a:bodyPr/>
          <a:lstStyle/>
          <a:p>
            <a:r>
              <a:rPr lang="en-US" dirty="0"/>
              <a:t>DTT: SN-PT </a:t>
            </a:r>
            <a:r>
              <a:rPr lang="en-US" dirty="0">
                <a:sym typeface="Wingdings" panose="05000000000000000000" pitchFamily="2" charset="2"/>
              </a:rPr>
              <a:t> SN-NT</a:t>
            </a:r>
            <a:endParaRPr lang="en-US" dirty="0"/>
          </a:p>
        </p:txBody>
      </p:sp>
      <p:pic>
        <p:nvPicPr>
          <p:cNvPr id="4" name="Picture 3">
            <a:extLst>
              <a:ext uri="{FF2B5EF4-FFF2-40B4-BE49-F238E27FC236}">
                <a16:creationId xmlns:a16="http://schemas.microsoft.com/office/drawing/2014/main" id="{61C81155-77E6-489D-B9DD-74036CB225F8}"/>
              </a:ext>
            </a:extLst>
          </p:cNvPr>
          <p:cNvPicPr>
            <a:picLocks noChangeAspect="1"/>
          </p:cNvPicPr>
          <p:nvPr/>
        </p:nvPicPr>
        <p:blipFill>
          <a:blip r:embed="rId2"/>
          <a:stretch>
            <a:fillRect/>
          </a:stretch>
        </p:blipFill>
        <p:spPr>
          <a:xfrm>
            <a:off x="29701" y="4135935"/>
            <a:ext cx="1809843" cy="2289293"/>
          </a:xfrm>
          <a:prstGeom prst="rect">
            <a:avLst/>
          </a:prstGeom>
        </p:spPr>
      </p:pic>
      <p:pic>
        <p:nvPicPr>
          <p:cNvPr id="6" name="Picture 5">
            <a:extLst>
              <a:ext uri="{FF2B5EF4-FFF2-40B4-BE49-F238E27FC236}">
                <a16:creationId xmlns:a16="http://schemas.microsoft.com/office/drawing/2014/main" id="{AFA87D3D-4AC8-4ECD-8B0D-320D6E5801E0}"/>
              </a:ext>
            </a:extLst>
          </p:cNvPr>
          <p:cNvPicPr>
            <a:picLocks noChangeAspect="1"/>
          </p:cNvPicPr>
          <p:nvPr/>
        </p:nvPicPr>
        <p:blipFill rotWithShape="1">
          <a:blip r:embed="rId3"/>
          <a:srcRect l="15074"/>
          <a:stretch/>
        </p:blipFill>
        <p:spPr>
          <a:xfrm>
            <a:off x="1863481" y="4053636"/>
            <a:ext cx="1499278" cy="2384548"/>
          </a:xfrm>
          <a:prstGeom prst="rect">
            <a:avLst/>
          </a:prstGeom>
        </p:spPr>
      </p:pic>
      <p:pic>
        <p:nvPicPr>
          <p:cNvPr id="8" name="Picture 7">
            <a:extLst>
              <a:ext uri="{FF2B5EF4-FFF2-40B4-BE49-F238E27FC236}">
                <a16:creationId xmlns:a16="http://schemas.microsoft.com/office/drawing/2014/main" id="{AAFE24FD-11C5-4C3A-A9DB-1CC423B20B36}"/>
              </a:ext>
            </a:extLst>
          </p:cNvPr>
          <p:cNvPicPr>
            <a:picLocks noChangeAspect="1"/>
          </p:cNvPicPr>
          <p:nvPr/>
        </p:nvPicPr>
        <p:blipFill rotWithShape="1">
          <a:blip r:embed="rId4"/>
          <a:srcRect l="16427"/>
          <a:stretch/>
        </p:blipFill>
        <p:spPr>
          <a:xfrm>
            <a:off x="3556164" y="4158463"/>
            <a:ext cx="1499278" cy="2279767"/>
          </a:xfrm>
          <a:prstGeom prst="rect">
            <a:avLst/>
          </a:prstGeom>
        </p:spPr>
      </p:pic>
      <p:pic>
        <p:nvPicPr>
          <p:cNvPr id="9" name="Picture 8">
            <a:extLst>
              <a:ext uri="{FF2B5EF4-FFF2-40B4-BE49-F238E27FC236}">
                <a16:creationId xmlns:a16="http://schemas.microsoft.com/office/drawing/2014/main" id="{6D8C229E-0A13-4FDB-B36C-A8EF805A8DFD}"/>
              </a:ext>
            </a:extLst>
          </p:cNvPr>
          <p:cNvPicPr>
            <a:picLocks noChangeAspect="1"/>
          </p:cNvPicPr>
          <p:nvPr/>
        </p:nvPicPr>
        <p:blipFill rotWithShape="1">
          <a:blip r:embed="rId5"/>
          <a:srcRect l="15980"/>
          <a:stretch/>
        </p:blipFill>
        <p:spPr>
          <a:xfrm>
            <a:off x="3556164" y="711000"/>
            <a:ext cx="1499278" cy="2346446"/>
          </a:xfrm>
          <a:prstGeom prst="rect">
            <a:avLst/>
          </a:prstGeom>
        </p:spPr>
      </p:pic>
      <p:pic>
        <p:nvPicPr>
          <p:cNvPr id="10" name="Picture 9">
            <a:extLst>
              <a:ext uri="{FF2B5EF4-FFF2-40B4-BE49-F238E27FC236}">
                <a16:creationId xmlns:a16="http://schemas.microsoft.com/office/drawing/2014/main" id="{D9DE2533-7E10-48CB-926D-FC196C2E8761}"/>
              </a:ext>
            </a:extLst>
          </p:cNvPr>
          <p:cNvPicPr>
            <a:picLocks noChangeAspect="1"/>
          </p:cNvPicPr>
          <p:nvPr/>
        </p:nvPicPr>
        <p:blipFill>
          <a:blip r:embed="rId6"/>
          <a:stretch>
            <a:fillRect/>
          </a:stretch>
        </p:blipFill>
        <p:spPr>
          <a:xfrm>
            <a:off x="43510" y="719668"/>
            <a:ext cx="1793967" cy="2343271"/>
          </a:xfrm>
          <a:prstGeom prst="rect">
            <a:avLst/>
          </a:prstGeom>
        </p:spPr>
      </p:pic>
      <p:pic>
        <p:nvPicPr>
          <p:cNvPr id="12" name="Picture 11">
            <a:extLst>
              <a:ext uri="{FF2B5EF4-FFF2-40B4-BE49-F238E27FC236}">
                <a16:creationId xmlns:a16="http://schemas.microsoft.com/office/drawing/2014/main" id="{4F902658-9E8A-4746-A532-05F58D44877D}"/>
              </a:ext>
            </a:extLst>
          </p:cNvPr>
          <p:cNvPicPr>
            <a:picLocks noChangeAspect="1"/>
          </p:cNvPicPr>
          <p:nvPr/>
        </p:nvPicPr>
        <p:blipFill rotWithShape="1">
          <a:blip r:embed="rId7"/>
          <a:srcRect l="14610"/>
          <a:stretch/>
        </p:blipFill>
        <p:spPr>
          <a:xfrm>
            <a:off x="1889717" y="695124"/>
            <a:ext cx="1540008" cy="2375022"/>
          </a:xfrm>
          <a:prstGeom prst="rect">
            <a:avLst/>
          </a:prstGeom>
        </p:spPr>
      </p:pic>
      <p:sp>
        <p:nvSpPr>
          <p:cNvPr id="23" name="TextBox 22">
            <a:extLst>
              <a:ext uri="{FF2B5EF4-FFF2-40B4-BE49-F238E27FC236}">
                <a16:creationId xmlns:a16="http://schemas.microsoft.com/office/drawing/2014/main" id="{DCE160E8-0622-4F12-B019-D5C43B369E62}"/>
              </a:ext>
            </a:extLst>
          </p:cNvPr>
          <p:cNvSpPr txBox="1"/>
          <p:nvPr/>
        </p:nvSpPr>
        <p:spPr>
          <a:xfrm>
            <a:off x="3224001" y="2997531"/>
            <a:ext cx="1831441" cy="923330"/>
          </a:xfrm>
          <a:prstGeom prst="rect">
            <a:avLst/>
          </a:prstGeom>
          <a:noFill/>
        </p:spPr>
        <p:txBody>
          <a:bodyPr wrap="square">
            <a:spAutoFit/>
          </a:bodyPr>
          <a:lstStyle/>
          <a:p>
            <a:r>
              <a:rPr lang="en-US" dirty="0"/>
              <a:t>P</a:t>
            </a:r>
            <a:r>
              <a:rPr lang="en-US" baseline="-25000" dirty="0"/>
              <a:t>rad</a:t>
            </a:r>
            <a:r>
              <a:rPr lang="en-US" dirty="0"/>
              <a:t>=32.8 MW</a:t>
            </a:r>
          </a:p>
          <a:p>
            <a:r>
              <a:rPr lang="en-US" dirty="0" err="1"/>
              <a:t>P</a:t>
            </a:r>
            <a:r>
              <a:rPr lang="en-US" baseline="-25000" dirty="0" err="1"/>
              <a:t>rad,IN</a:t>
            </a:r>
            <a:r>
              <a:rPr lang="en-US" dirty="0"/>
              <a:t>=20.5 MW</a:t>
            </a:r>
          </a:p>
          <a:p>
            <a:r>
              <a:rPr lang="en-US" dirty="0"/>
              <a:t> Z</a:t>
            </a:r>
            <a:r>
              <a:rPr lang="en-US" baseline="-25000" dirty="0"/>
              <a:t>eff</a:t>
            </a:r>
            <a:r>
              <a:rPr lang="en-US" dirty="0"/>
              <a:t>=3.44</a:t>
            </a:r>
          </a:p>
        </p:txBody>
      </p:sp>
      <p:sp>
        <p:nvSpPr>
          <p:cNvPr id="26" name="Rettangolo 2">
            <a:extLst>
              <a:ext uri="{FF2B5EF4-FFF2-40B4-BE49-F238E27FC236}">
                <a16:creationId xmlns:a16="http://schemas.microsoft.com/office/drawing/2014/main" id="{2639BA9B-CA99-4304-8E24-FAAA1D49CD31}"/>
              </a:ext>
            </a:extLst>
          </p:cNvPr>
          <p:cNvSpPr/>
          <p:nvPr/>
        </p:nvSpPr>
        <p:spPr>
          <a:xfrm>
            <a:off x="5055442" y="1243538"/>
            <a:ext cx="4088558" cy="4739759"/>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FF0000"/>
                </a:solidFill>
                <a:cs typeface="Arial" panose="020B0604020202020204" pitchFamily="34" charset="0"/>
                <a:sym typeface="Wingdings" panose="05000000000000000000" pitchFamily="2" charset="2"/>
              </a:rPr>
              <a:t>A higher Z</a:t>
            </a:r>
            <a:r>
              <a:rPr lang="en-US" baseline="-25000" dirty="0">
                <a:solidFill>
                  <a:srgbClr val="FF0000"/>
                </a:solidFill>
                <a:cs typeface="Arial" panose="020B0604020202020204" pitchFamily="34" charset="0"/>
                <a:sym typeface="Wingdings" panose="05000000000000000000" pitchFamily="2" charset="2"/>
              </a:rPr>
              <a:t>eff</a:t>
            </a:r>
            <a:r>
              <a:rPr lang="en-US" dirty="0">
                <a:solidFill>
                  <a:srgbClr val="FF0000"/>
                </a:solidFill>
                <a:cs typeface="Arial" panose="020B0604020202020204" pitchFamily="34" charset="0"/>
                <a:sym typeface="Wingdings" panose="05000000000000000000" pitchFamily="2" charset="2"/>
              </a:rPr>
              <a:t> is necessary in NT than in PT</a:t>
            </a:r>
          </a:p>
          <a:p>
            <a:pPr marL="285750" indent="-285750">
              <a:spcAft>
                <a:spcPts val="1200"/>
              </a:spcAft>
              <a:buFont typeface="Arial" panose="020B0604020202020204" pitchFamily="34" charset="0"/>
              <a:buChar char="•"/>
            </a:pPr>
            <a:r>
              <a:rPr lang="en-US" dirty="0">
                <a:solidFill>
                  <a:srgbClr val="FF0000"/>
                </a:solidFill>
                <a:cs typeface="Arial" panose="020B0604020202020204" pitchFamily="34" charset="0"/>
              </a:rPr>
              <a:t>A much higher radiation seems necessary in NT to detach</a:t>
            </a:r>
          </a:p>
          <a:p>
            <a:pPr marL="285750" indent="-285750">
              <a:spcAft>
                <a:spcPts val="1200"/>
              </a:spcAft>
              <a:buFont typeface="Arial" panose="020B0604020202020204" pitchFamily="34" charset="0"/>
              <a:buChar char="•"/>
            </a:pPr>
            <a:r>
              <a:rPr lang="en-US" dirty="0">
                <a:solidFill>
                  <a:srgbClr val="FF0000"/>
                </a:solidFill>
                <a:cs typeface="Arial" panose="020B0604020202020204" pitchFamily="34" charset="0"/>
                <a:sym typeface="Wingdings" panose="05000000000000000000" pitchFamily="2" charset="2"/>
              </a:rPr>
              <a:t>In NT  a lot of radiation is inside the separatrix</a:t>
            </a:r>
          </a:p>
          <a:p>
            <a:pPr marL="285750" indent="-285750">
              <a:spcAft>
                <a:spcPts val="1200"/>
              </a:spcAft>
              <a:buFont typeface="Arial" panose="020B0604020202020204" pitchFamily="34" charset="0"/>
              <a:buChar char="•"/>
            </a:pPr>
            <a:r>
              <a:rPr lang="en-US" dirty="0">
                <a:cs typeface="Arial" panose="020B0604020202020204" pitchFamily="34" charset="0"/>
                <a:sym typeface="Wingdings" panose="05000000000000000000" pitchFamily="2" charset="2"/>
              </a:rPr>
              <a:t>The main problem  of NT seems related to the short length of the external leg</a:t>
            </a:r>
          </a:p>
          <a:p>
            <a:pPr marL="539750" indent="-273050">
              <a:spcAft>
                <a:spcPts val="1200"/>
              </a:spcAft>
            </a:pPr>
            <a:r>
              <a:rPr lang="en-US" dirty="0">
                <a:cs typeface="Arial" panose="020B0604020202020204" pitchFamily="34" charset="0"/>
                <a:sym typeface="Wingdings" panose="05000000000000000000" pitchFamily="2" charset="2"/>
              </a:rPr>
              <a:t> It is difficult to detach at the external strike point</a:t>
            </a:r>
          </a:p>
          <a:p>
            <a:pPr marL="285750" indent="-285750">
              <a:spcAft>
                <a:spcPts val="1200"/>
              </a:spcAft>
              <a:buFont typeface="Arial" panose="020B0604020202020204" pitchFamily="34" charset="0"/>
              <a:buChar char="•"/>
            </a:pPr>
            <a:r>
              <a:rPr lang="en-US" dirty="0">
                <a:cs typeface="Arial" panose="020B0604020202020204" pitchFamily="34" charset="0"/>
              </a:rPr>
              <a:t>The internal strike point detached quite early but is unable to drive the detachment of the external one</a:t>
            </a:r>
          </a:p>
        </p:txBody>
      </p:sp>
      <p:sp>
        <p:nvSpPr>
          <p:cNvPr id="27" name="TextBox 26">
            <a:extLst>
              <a:ext uri="{FF2B5EF4-FFF2-40B4-BE49-F238E27FC236}">
                <a16:creationId xmlns:a16="http://schemas.microsoft.com/office/drawing/2014/main" id="{4DEFA1FF-6456-4722-B072-7BFA3771C4BA}"/>
              </a:ext>
            </a:extLst>
          </p:cNvPr>
          <p:cNvSpPr txBox="1"/>
          <p:nvPr/>
        </p:nvSpPr>
        <p:spPr>
          <a:xfrm>
            <a:off x="615929" y="2995236"/>
            <a:ext cx="1831441" cy="923330"/>
          </a:xfrm>
          <a:prstGeom prst="rect">
            <a:avLst/>
          </a:prstGeom>
          <a:noFill/>
        </p:spPr>
        <p:txBody>
          <a:bodyPr wrap="square">
            <a:spAutoFit/>
          </a:bodyPr>
          <a:lstStyle/>
          <a:p>
            <a:r>
              <a:rPr lang="en-US" dirty="0"/>
              <a:t>P</a:t>
            </a:r>
            <a:r>
              <a:rPr lang="en-US" baseline="-25000" dirty="0"/>
              <a:t>rad</a:t>
            </a:r>
            <a:r>
              <a:rPr lang="en-US" dirty="0"/>
              <a:t>=21.1 MW</a:t>
            </a:r>
          </a:p>
          <a:p>
            <a:r>
              <a:rPr lang="en-US" dirty="0" err="1"/>
              <a:t>P</a:t>
            </a:r>
            <a:r>
              <a:rPr lang="en-US" baseline="-25000" dirty="0" err="1"/>
              <a:t>rad,IN</a:t>
            </a:r>
            <a:r>
              <a:rPr lang="en-US" dirty="0"/>
              <a:t>=2.6 MW</a:t>
            </a:r>
          </a:p>
          <a:p>
            <a:r>
              <a:rPr lang="en-US" dirty="0"/>
              <a:t> Z</a:t>
            </a:r>
            <a:r>
              <a:rPr lang="en-US" baseline="-25000" dirty="0"/>
              <a:t>eff</a:t>
            </a:r>
            <a:r>
              <a:rPr lang="en-US" dirty="0"/>
              <a:t>=2.36</a:t>
            </a:r>
          </a:p>
        </p:txBody>
      </p:sp>
      <p:sp>
        <p:nvSpPr>
          <p:cNvPr id="29" name="Arrow: Down 28">
            <a:extLst>
              <a:ext uri="{FF2B5EF4-FFF2-40B4-BE49-F238E27FC236}">
                <a16:creationId xmlns:a16="http://schemas.microsoft.com/office/drawing/2014/main" id="{2208F371-37FA-4BCB-A35F-1C1BDA0327CC}"/>
              </a:ext>
            </a:extLst>
          </p:cNvPr>
          <p:cNvSpPr/>
          <p:nvPr/>
        </p:nvSpPr>
        <p:spPr>
          <a:xfrm>
            <a:off x="2955277" y="3106545"/>
            <a:ext cx="332026" cy="8143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B18F0FD8-F616-4BE7-9C39-DCC566AE0A64}"/>
              </a:ext>
            </a:extLst>
          </p:cNvPr>
          <p:cNvSpPr/>
          <p:nvPr/>
        </p:nvSpPr>
        <p:spPr>
          <a:xfrm rot="10800000">
            <a:off x="371105" y="3086997"/>
            <a:ext cx="244219" cy="684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214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2788911-58E9-41CA-A46D-C8D361C79F37}"/>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EA0158ED-A4CC-4B78-BA8A-75694F00CA0F}"/>
              </a:ext>
            </a:extLst>
          </p:cNvPr>
          <p:cNvSpPr txBox="1"/>
          <p:nvPr/>
        </p:nvSpPr>
        <p:spPr>
          <a:xfrm>
            <a:off x="0" y="2825539"/>
            <a:ext cx="9070328" cy="523220"/>
          </a:xfrm>
          <a:prstGeom prst="rect">
            <a:avLst/>
          </a:prstGeom>
          <a:noFill/>
        </p:spPr>
        <p:txBody>
          <a:bodyPr wrap="square" rtlCol="0">
            <a:spAutoFit/>
          </a:bodyPr>
          <a:lstStyle/>
          <a:p>
            <a:pPr algn="ctr"/>
            <a:r>
              <a:rPr lang="en-US" sz="2800" b="1" dirty="0">
                <a:solidFill>
                  <a:srgbClr val="4472C4"/>
                </a:solidFill>
              </a:rPr>
              <a:t>Turbulent modeling with S3X</a:t>
            </a:r>
          </a:p>
        </p:txBody>
      </p:sp>
    </p:spTree>
    <p:extLst>
      <p:ext uri="{BB962C8B-B14F-4D97-AF65-F5344CB8AC3E}">
        <p14:creationId xmlns:p14="http://schemas.microsoft.com/office/powerpoint/2010/main" val="1376794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1D4F26-9795-485B-A68A-05170DCB443B}"/>
              </a:ext>
            </a:extLst>
          </p:cNvPr>
          <p:cNvSpPr>
            <a:spLocks noGrp="1"/>
          </p:cNvSpPr>
          <p:nvPr>
            <p:ph type="subTitle" idx="1"/>
          </p:nvPr>
        </p:nvSpPr>
        <p:spPr/>
        <p:txBody>
          <a:bodyPr/>
          <a:lstStyle/>
          <a:p>
            <a:r>
              <a:rPr lang="en-US" dirty="0"/>
              <a:t>Steps to turbulent modeling</a:t>
            </a:r>
          </a:p>
        </p:txBody>
      </p:sp>
      <p:pic>
        <p:nvPicPr>
          <p:cNvPr id="4" name="Picture 3">
            <a:extLst>
              <a:ext uri="{FF2B5EF4-FFF2-40B4-BE49-F238E27FC236}">
                <a16:creationId xmlns:a16="http://schemas.microsoft.com/office/drawing/2014/main" id="{F2146DC1-645A-494D-BE23-DAB321391D5D}"/>
              </a:ext>
            </a:extLst>
          </p:cNvPr>
          <p:cNvPicPr>
            <a:picLocks noChangeAspect="1"/>
          </p:cNvPicPr>
          <p:nvPr/>
        </p:nvPicPr>
        <p:blipFill>
          <a:blip r:embed="rId2"/>
          <a:stretch>
            <a:fillRect/>
          </a:stretch>
        </p:blipFill>
        <p:spPr>
          <a:xfrm>
            <a:off x="60065" y="758705"/>
            <a:ext cx="1707921" cy="2591568"/>
          </a:xfrm>
          <a:prstGeom prst="rect">
            <a:avLst/>
          </a:prstGeom>
        </p:spPr>
      </p:pic>
      <p:pic>
        <p:nvPicPr>
          <p:cNvPr id="6" name="Picture 5">
            <a:extLst>
              <a:ext uri="{FF2B5EF4-FFF2-40B4-BE49-F238E27FC236}">
                <a16:creationId xmlns:a16="http://schemas.microsoft.com/office/drawing/2014/main" id="{BBAAD3D9-6400-45A6-BCD4-E79B568C10E7}"/>
              </a:ext>
            </a:extLst>
          </p:cNvPr>
          <p:cNvPicPr>
            <a:picLocks noChangeAspect="1"/>
          </p:cNvPicPr>
          <p:nvPr/>
        </p:nvPicPr>
        <p:blipFill rotWithShape="1">
          <a:blip r:embed="rId3"/>
          <a:srcRect l="20296"/>
          <a:stretch/>
        </p:blipFill>
        <p:spPr>
          <a:xfrm>
            <a:off x="1857377" y="770306"/>
            <a:ext cx="1336227" cy="2577598"/>
          </a:xfrm>
          <a:prstGeom prst="rect">
            <a:avLst/>
          </a:prstGeom>
        </p:spPr>
      </p:pic>
      <p:pic>
        <p:nvPicPr>
          <p:cNvPr id="8" name="Picture 7">
            <a:extLst>
              <a:ext uri="{FF2B5EF4-FFF2-40B4-BE49-F238E27FC236}">
                <a16:creationId xmlns:a16="http://schemas.microsoft.com/office/drawing/2014/main" id="{E9B1E441-C13D-450F-B6F7-4A5C632C6A19}"/>
              </a:ext>
            </a:extLst>
          </p:cNvPr>
          <p:cNvPicPr>
            <a:picLocks noChangeAspect="1"/>
          </p:cNvPicPr>
          <p:nvPr/>
        </p:nvPicPr>
        <p:blipFill>
          <a:blip r:embed="rId4"/>
          <a:stretch>
            <a:fillRect/>
          </a:stretch>
        </p:blipFill>
        <p:spPr>
          <a:xfrm>
            <a:off x="51901" y="3581279"/>
            <a:ext cx="1711413" cy="2598554"/>
          </a:xfrm>
          <a:prstGeom prst="rect">
            <a:avLst/>
          </a:prstGeom>
        </p:spPr>
      </p:pic>
      <p:pic>
        <p:nvPicPr>
          <p:cNvPr id="10" name="Picture 9">
            <a:extLst>
              <a:ext uri="{FF2B5EF4-FFF2-40B4-BE49-F238E27FC236}">
                <a16:creationId xmlns:a16="http://schemas.microsoft.com/office/drawing/2014/main" id="{91B6F224-D93A-414E-AB92-6F54810EFF5C}"/>
              </a:ext>
            </a:extLst>
          </p:cNvPr>
          <p:cNvPicPr>
            <a:picLocks noChangeAspect="1"/>
          </p:cNvPicPr>
          <p:nvPr/>
        </p:nvPicPr>
        <p:blipFill rotWithShape="1">
          <a:blip r:embed="rId5"/>
          <a:srcRect l="18242"/>
          <a:stretch/>
        </p:blipFill>
        <p:spPr>
          <a:xfrm>
            <a:off x="1853290" y="3601688"/>
            <a:ext cx="1433477" cy="2643958"/>
          </a:xfrm>
          <a:prstGeom prst="rect">
            <a:avLst/>
          </a:prstGeom>
        </p:spPr>
      </p:pic>
      <p:pic>
        <p:nvPicPr>
          <p:cNvPr id="12" name="Picture 11">
            <a:extLst>
              <a:ext uri="{FF2B5EF4-FFF2-40B4-BE49-F238E27FC236}">
                <a16:creationId xmlns:a16="http://schemas.microsoft.com/office/drawing/2014/main" id="{4977F97D-A4C3-42F4-A75D-0D6804EDFE28}"/>
              </a:ext>
            </a:extLst>
          </p:cNvPr>
          <p:cNvPicPr>
            <a:picLocks noChangeAspect="1"/>
          </p:cNvPicPr>
          <p:nvPr/>
        </p:nvPicPr>
        <p:blipFill>
          <a:blip r:embed="rId6"/>
          <a:stretch>
            <a:fillRect/>
          </a:stretch>
        </p:blipFill>
        <p:spPr>
          <a:xfrm>
            <a:off x="5505545" y="3490473"/>
            <a:ext cx="1879062" cy="2581090"/>
          </a:xfrm>
          <a:prstGeom prst="rect">
            <a:avLst/>
          </a:prstGeom>
        </p:spPr>
      </p:pic>
      <p:pic>
        <p:nvPicPr>
          <p:cNvPr id="14" name="Picture 13">
            <a:extLst>
              <a:ext uri="{FF2B5EF4-FFF2-40B4-BE49-F238E27FC236}">
                <a16:creationId xmlns:a16="http://schemas.microsoft.com/office/drawing/2014/main" id="{1EBE4C20-C318-4C15-B684-8E18BCC10B20}"/>
              </a:ext>
            </a:extLst>
          </p:cNvPr>
          <p:cNvPicPr>
            <a:picLocks noChangeAspect="1"/>
          </p:cNvPicPr>
          <p:nvPr/>
        </p:nvPicPr>
        <p:blipFill rotWithShape="1">
          <a:blip r:embed="rId7"/>
          <a:srcRect l="18086"/>
          <a:stretch/>
        </p:blipFill>
        <p:spPr>
          <a:xfrm>
            <a:off x="7568297" y="3581279"/>
            <a:ext cx="1564955" cy="2650944"/>
          </a:xfrm>
          <a:prstGeom prst="rect">
            <a:avLst/>
          </a:prstGeom>
        </p:spPr>
      </p:pic>
      <p:pic>
        <p:nvPicPr>
          <p:cNvPr id="16" name="Picture 15">
            <a:extLst>
              <a:ext uri="{FF2B5EF4-FFF2-40B4-BE49-F238E27FC236}">
                <a16:creationId xmlns:a16="http://schemas.microsoft.com/office/drawing/2014/main" id="{BC036369-706D-4D86-8274-73FE574131E9}"/>
              </a:ext>
            </a:extLst>
          </p:cNvPr>
          <p:cNvPicPr>
            <a:picLocks noChangeAspect="1"/>
          </p:cNvPicPr>
          <p:nvPr/>
        </p:nvPicPr>
        <p:blipFill>
          <a:blip r:embed="rId8"/>
          <a:stretch>
            <a:fillRect/>
          </a:stretch>
        </p:blipFill>
        <p:spPr>
          <a:xfrm>
            <a:off x="5507316" y="752254"/>
            <a:ext cx="1844135" cy="2591568"/>
          </a:xfrm>
          <a:prstGeom prst="rect">
            <a:avLst/>
          </a:prstGeom>
        </p:spPr>
      </p:pic>
      <p:pic>
        <p:nvPicPr>
          <p:cNvPr id="18" name="Picture 17">
            <a:extLst>
              <a:ext uri="{FF2B5EF4-FFF2-40B4-BE49-F238E27FC236}">
                <a16:creationId xmlns:a16="http://schemas.microsoft.com/office/drawing/2014/main" id="{7B6C0A54-3721-4616-A101-C57642DEAF08}"/>
              </a:ext>
            </a:extLst>
          </p:cNvPr>
          <p:cNvPicPr>
            <a:picLocks noChangeAspect="1"/>
          </p:cNvPicPr>
          <p:nvPr/>
        </p:nvPicPr>
        <p:blipFill rotWithShape="1">
          <a:blip r:embed="rId9"/>
          <a:srcRect l="18207"/>
          <a:stretch/>
        </p:blipFill>
        <p:spPr>
          <a:xfrm>
            <a:off x="7584625" y="737453"/>
            <a:ext cx="1474078" cy="2629988"/>
          </a:xfrm>
          <a:prstGeom prst="rect">
            <a:avLst/>
          </a:prstGeom>
        </p:spPr>
      </p:pic>
      <p:sp>
        <p:nvSpPr>
          <p:cNvPr id="28" name="Arrow: Right 27">
            <a:extLst>
              <a:ext uri="{FF2B5EF4-FFF2-40B4-BE49-F238E27FC236}">
                <a16:creationId xmlns:a16="http://schemas.microsoft.com/office/drawing/2014/main" id="{0E28E846-899C-4856-BF2B-69586163B198}"/>
              </a:ext>
            </a:extLst>
          </p:cNvPr>
          <p:cNvSpPr/>
          <p:nvPr/>
        </p:nvSpPr>
        <p:spPr>
          <a:xfrm>
            <a:off x="3445329" y="3220811"/>
            <a:ext cx="1827042"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F9B484C-469A-4B15-81A1-4E1BD9ECFDCB}"/>
              </a:ext>
            </a:extLst>
          </p:cNvPr>
          <p:cNvSpPr txBox="1"/>
          <p:nvPr/>
        </p:nvSpPr>
        <p:spPr>
          <a:xfrm>
            <a:off x="3286767" y="2755446"/>
            <a:ext cx="2256783" cy="1754326"/>
          </a:xfrm>
          <a:prstGeom prst="rect">
            <a:avLst/>
          </a:prstGeom>
          <a:noFill/>
        </p:spPr>
        <p:txBody>
          <a:bodyPr wrap="square" rtlCol="0">
            <a:spAutoFit/>
          </a:bodyPr>
          <a:lstStyle/>
          <a:p>
            <a:r>
              <a:rPr lang="en-US" dirty="0"/>
              <a:t>From S3X-EIRENE</a:t>
            </a:r>
          </a:p>
          <a:p>
            <a:endParaRPr lang="en-US" dirty="0"/>
          </a:p>
          <a:p>
            <a:endParaRPr lang="en-US" dirty="0"/>
          </a:p>
          <a:p>
            <a:r>
              <a:rPr lang="en-US" dirty="0"/>
              <a:t>to fluid neutrals</a:t>
            </a:r>
          </a:p>
          <a:p>
            <a:r>
              <a:rPr lang="en-US" dirty="0"/>
              <a:t>still 2d transport model</a:t>
            </a:r>
          </a:p>
        </p:txBody>
      </p:sp>
    </p:spTree>
    <p:extLst>
      <p:ext uri="{BB962C8B-B14F-4D97-AF65-F5344CB8AC3E}">
        <p14:creationId xmlns:p14="http://schemas.microsoft.com/office/powerpoint/2010/main" val="4157273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7294B2-EBBE-4ECC-ACC3-9FABF7AB0C01}"/>
              </a:ext>
            </a:extLst>
          </p:cNvPr>
          <p:cNvSpPr>
            <a:spLocks noGrp="1"/>
          </p:cNvSpPr>
          <p:nvPr>
            <p:ph type="subTitle" idx="1"/>
          </p:nvPr>
        </p:nvSpPr>
        <p:spPr/>
        <p:txBody>
          <a:bodyPr/>
          <a:lstStyle/>
          <a:p>
            <a:r>
              <a:rPr lang="en-US" dirty="0"/>
              <a:t>Turbulent modeling of PT &amp; NT</a:t>
            </a:r>
          </a:p>
        </p:txBody>
      </p:sp>
      <p:grpSp>
        <p:nvGrpSpPr>
          <p:cNvPr id="13" name="Group 12">
            <a:extLst>
              <a:ext uri="{FF2B5EF4-FFF2-40B4-BE49-F238E27FC236}">
                <a16:creationId xmlns:a16="http://schemas.microsoft.com/office/drawing/2014/main" id="{AFBBC520-4216-4201-BF8B-DC31789D5FB9}"/>
              </a:ext>
            </a:extLst>
          </p:cNvPr>
          <p:cNvGrpSpPr>
            <a:grpSpLocks noChangeAspect="1"/>
          </p:cNvGrpSpPr>
          <p:nvPr/>
        </p:nvGrpSpPr>
        <p:grpSpPr>
          <a:xfrm>
            <a:off x="370338" y="799939"/>
            <a:ext cx="1536871" cy="2825494"/>
            <a:chOff x="372149" y="725772"/>
            <a:chExt cx="2386808" cy="4388076"/>
          </a:xfrm>
        </p:grpSpPr>
        <p:pic>
          <p:nvPicPr>
            <p:cNvPr id="4" name="Picture 3">
              <a:extLst>
                <a:ext uri="{FF2B5EF4-FFF2-40B4-BE49-F238E27FC236}">
                  <a16:creationId xmlns:a16="http://schemas.microsoft.com/office/drawing/2014/main" id="{CF798264-07EF-4860-B75C-BE7E772197A7}"/>
                </a:ext>
              </a:extLst>
            </p:cNvPr>
            <p:cNvPicPr>
              <a:picLocks noChangeAspect="1"/>
            </p:cNvPicPr>
            <p:nvPr/>
          </p:nvPicPr>
          <p:blipFill>
            <a:blip r:embed="rId2"/>
            <a:stretch>
              <a:fillRect/>
            </a:stretch>
          </p:blipFill>
          <p:spPr>
            <a:xfrm>
              <a:off x="372149" y="801976"/>
              <a:ext cx="1530429" cy="4235668"/>
            </a:xfrm>
            <a:prstGeom prst="rect">
              <a:avLst/>
            </a:prstGeom>
          </p:spPr>
        </p:pic>
        <p:pic>
          <p:nvPicPr>
            <p:cNvPr id="6" name="Picture 5">
              <a:extLst>
                <a:ext uri="{FF2B5EF4-FFF2-40B4-BE49-F238E27FC236}">
                  <a16:creationId xmlns:a16="http://schemas.microsoft.com/office/drawing/2014/main" id="{03712625-A9A0-42C7-A74D-EDBA46C4EA06}"/>
                </a:ext>
              </a:extLst>
            </p:cNvPr>
            <p:cNvPicPr>
              <a:picLocks noChangeAspect="1"/>
            </p:cNvPicPr>
            <p:nvPr/>
          </p:nvPicPr>
          <p:blipFill>
            <a:blip r:embed="rId3"/>
            <a:stretch>
              <a:fillRect/>
            </a:stretch>
          </p:blipFill>
          <p:spPr>
            <a:xfrm>
              <a:off x="1933415" y="725772"/>
              <a:ext cx="825542" cy="4388076"/>
            </a:xfrm>
            <a:prstGeom prst="rect">
              <a:avLst/>
            </a:prstGeom>
          </p:spPr>
        </p:pic>
      </p:grpSp>
      <p:grpSp>
        <p:nvGrpSpPr>
          <p:cNvPr id="17" name="Group 16">
            <a:extLst>
              <a:ext uri="{FF2B5EF4-FFF2-40B4-BE49-F238E27FC236}">
                <a16:creationId xmlns:a16="http://schemas.microsoft.com/office/drawing/2014/main" id="{D87850BE-10C1-46DF-81C9-BE1F86F0E7D4}"/>
              </a:ext>
            </a:extLst>
          </p:cNvPr>
          <p:cNvGrpSpPr>
            <a:grpSpLocks noChangeAspect="1"/>
          </p:cNvGrpSpPr>
          <p:nvPr/>
        </p:nvGrpSpPr>
        <p:grpSpPr>
          <a:xfrm>
            <a:off x="2181684" y="779495"/>
            <a:ext cx="1530781" cy="2845938"/>
            <a:chOff x="5328127" y="790360"/>
            <a:chExt cx="2377350" cy="4419827"/>
          </a:xfrm>
        </p:grpSpPr>
        <p:pic>
          <p:nvPicPr>
            <p:cNvPr id="8" name="Picture 7">
              <a:extLst>
                <a:ext uri="{FF2B5EF4-FFF2-40B4-BE49-F238E27FC236}">
                  <a16:creationId xmlns:a16="http://schemas.microsoft.com/office/drawing/2014/main" id="{348A9AF1-F65C-43DB-A190-938300A86BAD}"/>
                </a:ext>
              </a:extLst>
            </p:cNvPr>
            <p:cNvPicPr>
              <a:picLocks noChangeAspect="1"/>
            </p:cNvPicPr>
            <p:nvPr/>
          </p:nvPicPr>
          <p:blipFill>
            <a:blip r:embed="rId4"/>
            <a:stretch>
              <a:fillRect/>
            </a:stretch>
          </p:blipFill>
          <p:spPr>
            <a:xfrm>
              <a:off x="5328127" y="882440"/>
              <a:ext cx="1485976" cy="4235668"/>
            </a:xfrm>
            <a:prstGeom prst="rect">
              <a:avLst/>
            </a:prstGeom>
          </p:spPr>
        </p:pic>
        <p:pic>
          <p:nvPicPr>
            <p:cNvPr id="16" name="Picture 15">
              <a:extLst>
                <a:ext uri="{FF2B5EF4-FFF2-40B4-BE49-F238E27FC236}">
                  <a16:creationId xmlns:a16="http://schemas.microsoft.com/office/drawing/2014/main" id="{1CB00779-F0A4-48FA-B58C-C8AC3D6CD321}"/>
                </a:ext>
              </a:extLst>
            </p:cNvPr>
            <p:cNvPicPr>
              <a:picLocks noChangeAspect="1"/>
            </p:cNvPicPr>
            <p:nvPr/>
          </p:nvPicPr>
          <p:blipFill>
            <a:blip r:embed="rId5"/>
            <a:stretch>
              <a:fillRect/>
            </a:stretch>
          </p:blipFill>
          <p:spPr>
            <a:xfrm>
              <a:off x="6848183" y="790360"/>
              <a:ext cx="857294" cy="4419827"/>
            </a:xfrm>
            <a:prstGeom prst="rect">
              <a:avLst/>
            </a:prstGeom>
          </p:spPr>
        </p:pic>
      </p:grpSp>
      <p:grpSp>
        <p:nvGrpSpPr>
          <p:cNvPr id="26" name="Group 25">
            <a:extLst>
              <a:ext uri="{FF2B5EF4-FFF2-40B4-BE49-F238E27FC236}">
                <a16:creationId xmlns:a16="http://schemas.microsoft.com/office/drawing/2014/main" id="{5182D42B-419C-4C18-8F3C-D1D6A89411D9}"/>
              </a:ext>
            </a:extLst>
          </p:cNvPr>
          <p:cNvGrpSpPr>
            <a:grpSpLocks noChangeAspect="1"/>
          </p:cNvGrpSpPr>
          <p:nvPr/>
        </p:nvGrpSpPr>
        <p:grpSpPr>
          <a:xfrm>
            <a:off x="271190" y="3696020"/>
            <a:ext cx="1636019" cy="2837760"/>
            <a:chOff x="45688" y="4394599"/>
            <a:chExt cx="2540787" cy="4407126"/>
          </a:xfrm>
        </p:grpSpPr>
        <p:pic>
          <p:nvPicPr>
            <p:cNvPr id="19" name="Picture 18">
              <a:extLst>
                <a:ext uri="{FF2B5EF4-FFF2-40B4-BE49-F238E27FC236}">
                  <a16:creationId xmlns:a16="http://schemas.microsoft.com/office/drawing/2014/main" id="{236DAB4C-81B6-40D5-A778-C04789B6E349}"/>
                </a:ext>
              </a:extLst>
            </p:cNvPr>
            <p:cNvPicPr>
              <a:picLocks noChangeAspect="1"/>
            </p:cNvPicPr>
            <p:nvPr/>
          </p:nvPicPr>
          <p:blipFill>
            <a:blip r:embed="rId6"/>
            <a:stretch>
              <a:fillRect/>
            </a:stretch>
          </p:blipFill>
          <p:spPr>
            <a:xfrm>
              <a:off x="45688" y="4464453"/>
              <a:ext cx="1771741" cy="4267419"/>
            </a:xfrm>
            <a:prstGeom prst="rect">
              <a:avLst/>
            </a:prstGeom>
          </p:spPr>
        </p:pic>
        <p:pic>
          <p:nvPicPr>
            <p:cNvPr id="23" name="Picture 22">
              <a:extLst>
                <a:ext uri="{FF2B5EF4-FFF2-40B4-BE49-F238E27FC236}">
                  <a16:creationId xmlns:a16="http://schemas.microsoft.com/office/drawing/2014/main" id="{409FB231-0B77-4DED-9ABA-A34C19B9D2A6}"/>
                </a:ext>
              </a:extLst>
            </p:cNvPr>
            <p:cNvPicPr>
              <a:picLocks noChangeAspect="1"/>
            </p:cNvPicPr>
            <p:nvPr/>
          </p:nvPicPr>
          <p:blipFill>
            <a:blip r:embed="rId7"/>
            <a:stretch>
              <a:fillRect/>
            </a:stretch>
          </p:blipFill>
          <p:spPr>
            <a:xfrm>
              <a:off x="1862538" y="4394599"/>
              <a:ext cx="723937" cy="4407126"/>
            </a:xfrm>
            <a:prstGeom prst="rect">
              <a:avLst/>
            </a:prstGeom>
          </p:spPr>
        </p:pic>
      </p:grpSp>
      <p:grpSp>
        <p:nvGrpSpPr>
          <p:cNvPr id="27" name="Group 26">
            <a:extLst>
              <a:ext uri="{FF2B5EF4-FFF2-40B4-BE49-F238E27FC236}">
                <a16:creationId xmlns:a16="http://schemas.microsoft.com/office/drawing/2014/main" id="{56F419B8-FF2C-4356-8A34-948526A222D5}"/>
              </a:ext>
            </a:extLst>
          </p:cNvPr>
          <p:cNvGrpSpPr>
            <a:grpSpLocks noChangeAspect="1"/>
          </p:cNvGrpSpPr>
          <p:nvPr/>
        </p:nvGrpSpPr>
        <p:grpSpPr>
          <a:xfrm>
            <a:off x="1944244" y="3638775"/>
            <a:ext cx="1762541" cy="2850026"/>
            <a:chOff x="3961052" y="4511448"/>
            <a:chExt cx="2737279" cy="4426177"/>
          </a:xfrm>
        </p:grpSpPr>
        <p:pic>
          <p:nvPicPr>
            <p:cNvPr id="21" name="Picture 20">
              <a:extLst>
                <a:ext uri="{FF2B5EF4-FFF2-40B4-BE49-F238E27FC236}">
                  <a16:creationId xmlns:a16="http://schemas.microsoft.com/office/drawing/2014/main" id="{3B88E2BF-033A-4279-9B54-96550C6D6653}"/>
                </a:ext>
              </a:extLst>
            </p:cNvPr>
            <p:cNvPicPr>
              <a:picLocks noChangeAspect="1"/>
            </p:cNvPicPr>
            <p:nvPr/>
          </p:nvPicPr>
          <p:blipFill>
            <a:blip r:embed="rId8"/>
            <a:stretch>
              <a:fillRect/>
            </a:stretch>
          </p:blipFill>
          <p:spPr>
            <a:xfrm>
              <a:off x="3961052" y="4590828"/>
              <a:ext cx="1905098" cy="4267419"/>
            </a:xfrm>
            <a:prstGeom prst="rect">
              <a:avLst/>
            </a:prstGeom>
          </p:spPr>
        </p:pic>
        <p:pic>
          <p:nvPicPr>
            <p:cNvPr id="25" name="Picture 24">
              <a:extLst>
                <a:ext uri="{FF2B5EF4-FFF2-40B4-BE49-F238E27FC236}">
                  <a16:creationId xmlns:a16="http://schemas.microsoft.com/office/drawing/2014/main" id="{949FAB15-8D2D-43DB-BED3-A82568B956B9}"/>
                </a:ext>
              </a:extLst>
            </p:cNvPr>
            <p:cNvPicPr>
              <a:picLocks noChangeAspect="1"/>
            </p:cNvPicPr>
            <p:nvPr/>
          </p:nvPicPr>
          <p:blipFill>
            <a:blip r:embed="rId9"/>
            <a:stretch>
              <a:fillRect/>
            </a:stretch>
          </p:blipFill>
          <p:spPr>
            <a:xfrm>
              <a:off x="5879139" y="4511448"/>
              <a:ext cx="819192" cy="4426177"/>
            </a:xfrm>
            <a:prstGeom prst="rect">
              <a:avLst/>
            </a:prstGeom>
          </p:spPr>
        </p:pic>
      </p:grpSp>
      <p:pic>
        <p:nvPicPr>
          <p:cNvPr id="29" name="Picture 28">
            <a:extLst>
              <a:ext uri="{FF2B5EF4-FFF2-40B4-BE49-F238E27FC236}">
                <a16:creationId xmlns:a16="http://schemas.microsoft.com/office/drawing/2014/main" id="{16F17853-F2DD-455D-A91F-C843EFD1504D}"/>
              </a:ext>
            </a:extLst>
          </p:cNvPr>
          <p:cNvPicPr>
            <a:picLocks noChangeAspect="1"/>
          </p:cNvPicPr>
          <p:nvPr/>
        </p:nvPicPr>
        <p:blipFill>
          <a:blip r:embed="rId10"/>
          <a:stretch>
            <a:fillRect/>
          </a:stretch>
        </p:blipFill>
        <p:spPr>
          <a:xfrm>
            <a:off x="3860983" y="902520"/>
            <a:ext cx="2590933" cy="2047981"/>
          </a:xfrm>
          <a:prstGeom prst="rect">
            <a:avLst/>
          </a:prstGeom>
        </p:spPr>
      </p:pic>
      <p:pic>
        <p:nvPicPr>
          <p:cNvPr id="31" name="Picture 30">
            <a:extLst>
              <a:ext uri="{FF2B5EF4-FFF2-40B4-BE49-F238E27FC236}">
                <a16:creationId xmlns:a16="http://schemas.microsoft.com/office/drawing/2014/main" id="{70A6DD96-D630-4659-AD7E-0F7DCE1B285B}"/>
              </a:ext>
            </a:extLst>
          </p:cNvPr>
          <p:cNvPicPr>
            <a:picLocks noChangeAspect="1"/>
          </p:cNvPicPr>
          <p:nvPr/>
        </p:nvPicPr>
        <p:blipFill>
          <a:blip r:embed="rId11"/>
          <a:stretch>
            <a:fillRect/>
          </a:stretch>
        </p:blipFill>
        <p:spPr>
          <a:xfrm>
            <a:off x="6490355" y="902520"/>
            <a:ext cx="2556007" cy="2057506"/>
          </a:xfrm>
          <a:prstGeom prst="rect">
            <a:avLst/>
          </a:prstGeom>
        </p:spPr>
      </p:pic>
      <p:cxnSp>
        <p:nvCxnSpPr>
          <p:cNvPr id="33" name="Straight Connector 32">
            <a:extLst>
              <a:ext uri="{FF2B5EF4-FFF2-40B4-BE49-F238E27FC236}">
                <a16:creationId xmlns:a16="http://schemas.microsoft.com/office/drawing/2014/main" id="{9AA7703D-0D4B-49F8-AD8A-3847BC8BE1AC}"/>
              </a:ext>
            </a:extLst>
          </p:cNvPr>
          <p:cNvCxnSpPr/>
          <p:nvPr/>
        </p:nvCxnSpPr>
        <p:spPr>
          <a:xfrm>
            <a:off x="4333461" y="930920"/>
            <a:ext cx="5730619"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CCD04A1-2155-4100-9F93-8628424B96A7}"/>
              </a:ext>
            </a:extLst>
          </p:cNvPr>
          <p:cNvSpPr txBox="1"/>
          <p:nvPr/>
        </p:nvSpPr>
        <p:spPr>
          <a:xfrm>
            <a:off x="4055709" y="3509933"/>
            <a:ext cx="4792414" cy="25391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Modeling is very far from stationarity but </a:t>
            </a:r>
            <a:r>
              <a:rPr lang="en-US" dirty="0">
                <a:solidFill>
                  <a:srgbClr val="009900"/>
                </a:solidFill>
              </a:rPr>
              <a:t>crash problems seems partially solved</a:t>
            </a:r>
          </a:p>
          <a:p>
            <a:pPr marL="285750" indent="-285750">
              <a:spcAft>
                <a:spcPts val="600"/>
              </a:spcAft>
              <a:buFont typeface="Arial" panose="020B0604020202020204" pitchFamily="34" charset="0"/>
              <a:buChar char="•"/>
            </a:pPr>
            <a:r>
              <a:rPr lang="en-US" dirty="0"/>
              <a:t>PT case shows a clear effect of turbulence with well developed structures</a:t>
            </a:r>
          </a:p>
          <a:p>
            <a:pPr marL="285750" indent="-285750">
              <a:spcAft>
                <a:spcPts val="600"/>
              </a:spcAft>
              <a:buFont typeface="Arial" panose="020B0604020202020204" pitchFamily="34" charset="0"/>
              <a:buChar char="•"/>
            </a:pPr>
            <a:r>
              <a:rPr lang="en-US" dirty="0"/>
              <a:t>Smaller amplitude structures are present also in  NT as well as initial drifts effect</a:t>
            </a:r>
          </a:p>
          <a:p>
            <a:pPr marL="285750" indent="-285750">
              <a:spcAft>
                <a:spcPts val="600"/>
              </a:spcAft>
              <a:buFont typeface="Arial" panose="020B0604020202020204" pitchFamily="34" charset="0"/>
              <a:buChar char="•"/>
            </a:pPr>
            <a:r>
              <a:rPr lang="en-US" dirty="0"/>
              <a:t>Average profiles at OMP show </a:t>
            </a:r>
            <a:r>
              <a:rPr lang="en-US" dirty="0" err="1"/>
              <a:t>agreater</a:t>
            </a:r>
            <a:r>
              <a:rPr lang="en-US" dirty="0"/>
              <a:t> variations in density</a:t>
            </a:r>
          </a:p>
        </p:txBody>
      </p:sp>
    </p:spTree>
    <p:extLst>
      <p:ext uri="{BB962C8B-B14F-4D97-AF65-F5344CB8AC3E}">
        <p14:creationId xmlns:p14="http://schemas.microsoft.com/office/powerpoint/2010/main" val="615325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19EDD8-FE4A-466A-9FE9-25C55F73AA62}"/>
              </a:ext>
            </a:extLst>
          </p:cNvPr>
          <p:cNvSpPr>
            <a:spLocks noGrp="1"/>
          </p:cNvSpPr>
          <p:nvPr>
            <p:ph type="subTitle" idx="1"/>
          </p:nvPr>
        </p:nvSpPr>
        <p:spPr/>
        <p:txBody>
          <a:bodyPr/>
          <a:lstStyle/>
          <a:p>
            <a:r>
              <a:rPr lang="en-US" dirty="0"/>
              <a:t>2D fluctuation amplitude plots PT &amp; NT</a:t>
            </a:r>
          </a:p>
          <a:p>
            <a:endParaRPr lang="en-US" dirty="0"/>
          </a:p>
        </p:txBody>
      </p:sp>
      <p:grpSp>
        <p:nvGrpSpPr>
          <p:cNvPr id="24" name="Group 23">
            <a:extLst>
              <a:ext uri="{FF2B5EF4-FFF2-40B4-BE49-F238E27FC236}">
                <a16:creationId xmlns:a16="http://schemas.microsoft.com/office/drawing/2014/main" id="{28942A26-C66A-42EA-841B-D7AA93563D7D}"/>
              </a:ext>
            </a:extLst>
          </p:cNvPr>
          <p:cNvGrpSpPr>
            <a:grpSpLocks noChangeAspect="1"/>
          </p:cNvGrpSpPr>
          <p:nvPr/>
        </p:nvGrpSpPr>
        <p:grpSpPr>
          <a:xfrm>
            <a:off x="357469" y="852023"/>
            <a:ext cx="1470344" cy="2765253"/>
            <a:chOff x="143977" y="1327426"/>
            <a:chExt cx="2312974" cy="4349974"/>
          </a:xfrm>
        </p:grpSpPr>
        <p:pic>
          <p:nvPicPr>
            <p:cNvPr id="21" name="Picture 20">
              <a:extLst>
                <a:ext uri="{FF2B5EF4-FFF2-40B4-BE49-F238E27FC236}">
                  <a16:creationId xmlns:a16="http://schemas.microsoft.com/office/drawing/2014/main" id="{481BF825-4E17-439E-9F85-4E1214BDC5B8}"/>
                </a:ext>
              </a:extLst>
            </p:cNvPr>
            <p:cNvPicPr>
              <a:picLocks noChangeAspect="1"/>
            </p:cNvPicPr>
            <p:nvPr/>
          </p:nvPicPr>
          <p:blipFill rotWithShape="1">
            <a:blip r:embed="rId2"/>
            <a:srcRect t="281"/>
            <a:stretch/>
          </p:blipFill>
          <p:spPr>
            <a:xfrm>
              <a:off x="143977" y="1389585"/>
              <a:ext cx="1492327" cy="4255464"/>
            </a:xfrm>
            <a:prstGeom prst="rect">
              <a:avLst/>
            </a:prstGeom>
          </p:spPr>
        </p:pic>
        <p:pic>
          <p:nvPicPr>
            <p:cNvPr id="23" name="Picture 22">
              <a:extLst>
                <a:ext uri="{FF2B5EF4-FFF2-40B4-BE49-F238E27FC236}">
                  <a16:creationId xmlns:a16="http://schemas.microsoft.com/office/drawing/2014/main" id="{2A2A606A-2BE3-4A0D-9C03-6134ACE15080}"/>
                </a:ext>
              </a:extLst>
            </p:cNvPr>
            <p:cNvPicPr>
              <a:picLocks noChangeAspect="1"/>
            </p:cNvPicPr>
            <p:nvPr/>
          </p:nvPicPr>
          <p:blipFill>
            <a:blip r:embed="rId3"/>
            <a:stretch>
              <a:fillRect/>
            </a:stretch>
          </p:blipFill>
          <p:spPr>
            <a:xfrm>
              <a:off x="1650460" y="1327426"/>
              <a:ext cx="806491" cy="4349974"/>
            </a:xfrm>
            <a:prstGeom prst="rect">
              <a:avLst/>
            </a:prstGeom>
          </p:spPr>
        </p:pic>
      </p:grpSp>
      <p:grpSp>
        <p:nvGrpSpPr>
          <p:cNvPr id="29" name="Group 28">
            <a:extLst>
              <a:ext uri="{FF2B5EF4-FFF2-40B4-BE49-F238E27FC236}">
                <a16:creationId xmlns:a16="http://schemas.microsoft.com/office/drawing/2014/main" id="{F48E306F-0736-4E93-AADA-21A63EC4BC9C}"/>
              </a:ext>
            </a:extLst>
          </p:cNvPr>
          <p:cNvGrpSpPr>
            <a:grpSpLocks noChangeAspect="1"/>
          </p:cNvGrpSpPr>
          <p:nvPr/>
        </p:nvGrpSpPr>
        <p:grpSpPr>
          <a:xfrm>
            <a:off x="2020717" y="829820"/>
            <a:ext cx="1449941" cy="2809658"/>
            <a:chOff x="2621611" y="1195965"/>
            <a:chExt cx="2280878" cy="4419827"/>
          </a:xfrm>
        </p:grpSpPr>
        <p:pic>
          <p:nvPicPr>
            <p:cNvPr id="26" name="Picture 25">
              <a:extLst>
                <a:ext uri="{FF2B5EF4-FFF2-40B4-BE49-F238E27FC236}">
                  <a16:creationId xmlns:a16="http://schemas.microsoft.com/office/drawing/2014/main" id="{DF72763E-1FC2-4B71-A379-7240692D0F90}"/>
                </a:ext>
              </a:extLst>
            </p:cNvPr>
            <p:cNvPicPr>
              <a:picLocks noChangeAspect="1"/>
            </p:cNvPicPr>
            <p:nvPr/>
          </p:nvPicPr>
          <p:blipFill>
            <a:blip r:embed="rId4"/>
            <a:stretch>
              <a:fillRect/>
            </a:stretch>
          </p:blipFill>
          <p:spPr>
            <a:xfrm>
              <a:off x="2621611" y="1327426"/>
              <a:ext cx="1524078" cy="4254719"/>
            </a:xfrm>
            <a:prstGeom prst="rect">
              <a:avLst/>
            </a:prstGeom>
          </p:spPr>
        </p:pic>
        <p:pic>
          <p:nvPicPr>
            <p:cNvPr id="28" name="Picture 27">
              <a:extLst>
                <a:ext uri="{FF2B5EF4-FFF2-40B4-BE49-F238E27FC236}">
                  <a16:creationId xmlns:a16="http://schemas.microsoft.com/office/drawing/2014/main" id="{37A2E25D-0A73-4A3B-A686-490D82496B89}"/>
                </a:ext>
              </a:extLst>
            </p:cNvPr>
            <p:cNvPicPr>
              <a:picLocks noChangeAspect="1"/>
            </p:cNvPicPr>
            <p:nvPr/>
          </p:nvPicPr>
          <p:blipFill>
            <a:blip r:embed="rId5"/>
            <a:stretch>
              <a:fillRect/>
            </a:stretch>
          </p:blipFill>
          <p:spPr>
            <a:xfrm>
              <a:off x="4172201" y="1195965"/>
              <a:ext cx="730288" cy="4419827"/>
            </a:xfrm>
            <a:prstGeom prst="rect">
              <a:avLst/>
            </a:prstGeom>
          </p:spPr>
        </p:pic>
      </p:grpSp>
      <p:grpSp>
        <p:nvGrpSpPr>
          <p:cNvPr id="34" name="Group 33">
            <a:extLst>
              <a:ext uri="{FF2B5EF4-FFF2-40B4-BE49-F238E27FC236}">
                <a16:creationId xmlns:a16="http://schemas.microsoft.com/office/drawing/2014/main" id="{05C4A217-7329-44BF-900A-7EB31EC8A9A4}"/>
              </a:ext>
            </a:extLst>
          </p:cNvPr>
          <p:cNvGrpSpPr>
            <a:grpSpLocks noChangeAspect="1"/>
          </p:cNvGrpSpPr>
          <p:nvPr/>
        </p:nvGrpSpPr>
        <p:grpSpPr>
          <a:xfrm>
            <a:off x="155070" y="3639478"/>
            <a:ext cx="1672743" cy="2797547"/>
            <a:chOff x="5258436" y="1181369"/>
            <a:chExt cx="2631365" cy="4400776"/>
          </a:xfrm>
        </p:grpSpPr>
        <p:pic>
          <p:nvPicPr>
            <p:cNvPr id="31" name="Picture 30">
              <a:extLst>
                <a:ext uri="{FF2B5EF4-FFF2-40B4-BE49-F238E27FC236}">
                  <a16:creationId xmlns:a16="http://schemas.microsoft.com/office/drawing/2014/main" id="{9AE4E97F-68A1-453A-BDEA-2F22028B5B05}"/>
                </a:ext>
              </a:extLst>
            </p:cNvPr>
            <p:cNvPicPr>
              <a:picLocks noChangeAspect="1"/>
            </p:cNvPicPr>
            <p:nvPr/>
          </p:nvPicPr>
          <p:blipFill>
            <a:blip r:embed="rId6"/>
            <a:stretch>
              <a:fillRect/>
            </a:stretch>
          </p:blipFill>
          <p:spPr>
            <a:xfrm>
              <a:off x="5258436" y="1240828"/>
              <a:ext cx="1759040" cy="4235668"/>
            </a:xfrm>
            <a:prstGeom prst="rect">
              <a:avLst/>
            </a:prstGeom>
          </p:spPr>
        </p:pic>
        <p:pic>
          <p:nvPicPr>
            <p:cNvPr id="33" name="Picture 32">
              <a:extLst>
                <a:ext uri="{FF2B5EF4-FFF2-40B4-BE49-F238E27FC236}">
                  <a16:creationId xmlns:a16="http://schemas.microsoft.com/office/drawing/2014/main" id="{FBB9FB85-6291-49EF-9774-A79FCC8257A5}"/>
                </a:ext>
              </a:extLst>
            </p:cNvPr>
            <p:cNvPicPr>
              <a:picLocks noChangeAspect="1"/>
            </p:cNvPicPr>
            <p:nvPr/>
          </p:nvPicPr>
          <p:blipFill>
            <a:blip r:embed="rId7"/>
            <a:stretch>
              <a:fillRect/>
            </a:stretch>
          </p:blipFill>
          <p:spPr>
            <a:xfrm>
              <a:off x="7051558" y="1181369"/>
              <a:ext cx="838243" cy="4400776"/>
            </a:xfrm>
            <a:prstGeom prst="rect">
              <a:avLst/>
            </a:prstGeom>
          </p:spPr>
        </p:pic>
      </p:grpSp>
      <p:grpSp>
        <p:nvGrpSpPr>
          <p:cNvPr id="39" name="Group 38">
            <a:extLst>
              <a:ext uri="{FF2B5EF4-FFF2-40B4-BE49-F238E27FC236}">
                <a16:creationId xmlns:a16="http://schemas.microsoft.com/office/drawing/2014/main" id="{885176F3-F95B-4099-9C32-D119062BBC16}"/>
              </a:ext>
            </a:extLst>
          </p:cNvPr>
          <p:cNvGrpSpPr>
            <a:grpSpLocks noChangeAspect="1"/>
          </p:cNvGrpSpPr>
          <p:nvPr/>
        </p:nvGrpSpPr>
        <p:grpSpPr>
          <a:xfrm>
            <a:off x="1849479" y="3586999"/>
            <a:ext cx="1728030" cy="2850026"/>
            <a:chOff x="6474852" y="1064836"/>
            <a:chExt cx="2718336" cy="4483330"/>
          </a:xfrm>
        </p:grpSpPr>
        <p:pic>
          <p:nvPicPr>
            <p:cNvPr id="36" name="Picture 35">
              <a:extLst>
                <a:ext uri="{FF2B5EF4-FFF2-40B4-BE49-F238E27FC236}">
                  <a16:creationId xmlns:a16="http://schemas.microsoft.com/office/drawing/2014/main" id="{42FBCBA9-1A5C-40C6-B8D3-D403DB419DD7}"/>
                </a:ext>
              </a:extLst>
            </p:cNvPr>
            <p:cNvPicPr>
              <a:picLocks noChangeAspect="1"/>
            </p:cNvPicPr>
            <p:nvPr/>
          </p:nvPicPr>
          <p:blipFill rotWithShape="1">
            <a:blip r:embed="rId8"/>
            <a:srcRect t="345"/>
            <a:stretch/>
          </p:blipFill>
          <p:spPr>
            <a:xfrm>
              <a:off x="6474852" y="1195965"/>
              <a:ext cx="1797142" cy="4221072"/>
            </a:xfrm>
            <a:prstGeom prst="rect">
              <a:avLst/>
            </a:prstGeom>
          </p:spPr>
        </p:pic>
        <p:pic>
          <p:nvPicPr>
            <p:cNvPr id="38" name="Picture 37">
              <a:extLst>
                <a:ext uri="{FF2B5EF4-FFF2-40B4-BE49-F238E27FC236}">
                  <a16:creationId xmlns:a16="http://schemas.microsoft.com/office/drawing/2014/main" id="{54996C81-3DD3-4220-9A4E-362AC99CF499}"/>
                </a:ext>
              </a:extLst>
            </p:cNvPr>
            <p:cNvPicPr>
              <a:picLocks noChangeAspect="1"/>
            </p:cNvPicPr>
            <p:nvPr/>
          </p:nvPicPr>
          <p:blipFill>
            <a:blip r:embed="rId9"/>
            <a:stretch>
              <a:fillRect/>
            </a:stretch>
          </p:blipFill>
          <p:spPr>
            <a:xfrm>
              <a:off x="8291442" y="1064836"/>
              <a:ext cx="901746" cy="4483330"/>
            </a:xfrm>
            <a:prstGeom prst="rect">
              <a:avLst/>
            </a:prstGeom>
          </p:spPr>
        </p:pic>
      </p:grpSp>
      <p:pic>
        <p:nvPicPr>
          <p:cNvPr id="43" name="Picture 42">
            <a:extLst>
              <a:ext uri="{FF2B5EF4-FFF2-40B4-BE49-F238E27FC236}">
                <a16:creationId xmlns:a16="http://schemas.microsoft.com/office/drawing/2014/main" id="{817632B2-FCD5-4CA4-942B-4195C361CC0C}"/>
              </a:ext>
            </a:extLst>
          </p:cNvPr>
          <p:cNvPicPr>
            <a:picLocks noChangeAspect="1"/>
          </p:cNvPicPr>
          <p:nvPr/>
        </p:nvPicPr>
        <p:blipFill>
          <a:blip r:embed="rId10"/>
          <a:stretch>
            <a:fillRect/>
          </a:stretch>
        </p:blipFill>
        <p:spPr>
          <a:xfrm>
            <a:off x="3564228" y="891537"/>
            <a:ext cx="2590933" cy="2070207"/>
          </a:xfrm>
          <a:prstGeom prst="rect">
            <a:avLst/>
          </a:prstGeom>
        </p:spPr>
      </p:pic>
      <p:sp>
        <p:nvSpPr>
          <p:cNvPr id="47" name="TextBox 46">
            <a:extLst>
              <a:ext uri="{FF2B5EF4-FFF2-40B4-BE49-F238E27FC236}">
                <a16:creationId xmlns:a16="http://schemas.microsoft.com/office/drawing/2014/main" id="{E996FFD5-9CF8-43DA-90D9-7892E11B5B9D}"/>
              </a:ext>
            </a:extLst>
          </p:cNvPr>
          <p:cNvSpPr txBox="1"/>
          <p:nvPr/>
        </p:nvSpPr>
        <p:spPr>
          <a:xfrm>
            <a:off x="3793908" y="3140766"/>
            <a:ext cx="491790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Fluctuation amplitude is higher in PT than  in NT but it can depend on the status of the modeling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0000FF"/>
                </a:solidFill>
              </a:rPr>
              <a:t>Fluctuations are localized in the low field side for PT</a:t>
            </a:r>
          </a:p>
          <a:p>
            <a:pPr marL="285750" indent="-285750">
              <a:buFont typeface="Arial" panose="020B0604020202020204" pitchFamily="34" charset="0"/>
              <a:buChar char="•"/>
            </a:pPr>
            <a:endParaRPr lang="en-US" dirty="0">
              <a:solidFill>
                <a:srgbClr val="0000FF"/>
              </a:solidFill>
            </a:endParaRPr>
          </a:p>
          <a:p>
            <a:pPr marL="285750" indent="-285750">
              <a:buFont typeface="Arial" panose="020B0604020202020204" pitchFamily="34" charset="0"/>
              <a:buChar char="•"/>
            </a:pPr>
            <a:r>
              <a:rPr lang="en-US" dirty="0">
                <a:solidFill>
                  <a:srgbClr val="0000FF"/>
                </a:solidFill>
              </a:rPr>
              <a:t>Fluctuations are more poloidally symmetric in NT</a:t>
            </a:r>
          </a:p>
        </p:txBody>
      </p:sp>
      <p:pic>
        <p:nvPicPr>
          <p:cNvPr id="49" name="Picture 48">
            <a:extLst>
              <a:ext uri="{FF2B5EF4-FFF2-40B4-BE49-F238E27FC236}">
                <a16:creationId xmlns:a16="http://schemas.microsoft.com/office/drawing/2014/main" id="{C796F6A5-D44F-4BD4-AFC5-F030FF3CC240}"/>
              </a:ext>
            </a:extLst>
          </p:cNvPr>
          <p:cNvPicPr>
            <a:picLocks noChangeAspect="1"/>
          </p:cNvPicPr>
          <p:nvPr/>
        </p:nvPicPr>
        <p:blipFill>
          <a:blip r:embed="rId11"/>
          <a:stretch>
            <a:fillRect/>
          </a:stretch>
        </p:blipFill>
        <p:spPr>
          <a:xfrm>
            <a:off x="6248731" y="899461"/>
            <a:ext cx="2613160" cy="2067031"/>
          </a:xfrm>
          <a:prstGeom prst="rect">
            <a:avLst/>
          </a:prstGeom>
        </p:spPr>
      </p:pic>
    </p:spTree>
    <p:extLst>
      <p:ext uri="{BB962C8B-B14F-4D97-AF65-F5344CB8AC3E}">
        <p14:creationId xmlns:p14="http://schemas.microsoft.com/office/powerpoint/2010/main" val="554673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098B785-1DE7-4F3A-8211-3872A800C8B7}"/>
              </a:ext>
            </a:extLst>
          </p:cNvPr>
          <p:cNvSpPr>
            <a:spLocks noGrp="1"/>
          </p:cNvSpPr>
          <p:nvPr>
            <p:ph type="subTitle" idx="1"/>
          </p:nvPr>
        </p:nvSpPr>
        <p:spPr/>
        <p:txBody>
          <a:bodyPr/>
          <a:lstStyle/>
          <a:p>
            <a:r>
              <a:rPr lang="en-US" dirty="0"/>
              <a:t>Conclusions</a:t>
            </a:r>
          </a:p>
        </p:txBody>
      </p:sp>
      <p:sp>
        <p:nvSpPr>
          <p:cNvPr id="3" name="TextBox 2">
            <a:extLst>
              <a:ext uri="{FF2B5EF4-FFF2-40B4-BE49-F238E27FC236}">
                <a16:creationId xmlns:a16="http://schemas.microsoft.com/office/drawing/2014/main" id="{86346D58-704F-4E2E-BC7F-4D648B772898}"/>
              </a:ext>
            </a:extLst>
          </p:cNvPr>
          <p:cNvSpPr txBox="1"/>
          <p:nvPr/>
        </p:nvSpPr>
        <p:spPr>
          <a:xfrm>
            <a:off x="0" y="1304925"/>
            <a:ext cx="9143999" cy="400109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A first comparison of the edge transport parameters was performed in TCV showing the presence in NT  of a narrow particle transport barrier at the separatrix</a:t>
            </a:r>
          </a:p>
          <a:p>
            <a:pPr marL="285750" indent="-285750">
              <a:spcAft>
                <a:spcPts val="600"/>
              </a:spcAft>
              <a:buFont typeface="Arial" panose="020B0604020202020204" pitchFamily="34" charset="0"/>
              <a:buChar char="•"/>
            </a:pPr>
            <a:r>
              <a:rPr lang="en-US" dirty="0"/>
              <a:t>In TCV the transport parameters around the separatrix for the NT configuration are between PT-H and PT-L</a:t>
            </a:r>
          </a:p>
          <a:p>
            <a:pPr marL="285750" indent="-285750">
              <a:spcAft>
                <a:spcPts val="600"/>
              </a:spcAft>
              <a:buFont typeface="Arial" panose="020B0604020202020204" pitchFamily="34" charset="0"/>
              <a:buChar char="•"/>
            </a:pPr>
            <a:r>
              <a:rPr lang="en-US" dirty="0"/>
              <a:t>The edge transport modeling in AUG partially confirms the TCV results in terms of transport values in NT configuration between PT-H and PT-L, but further modeling on pulses with better measurements is needed to finalize the results</a:t>
            </a:r>
          </a:p>
          <a:p>
            <a:pPr marL="285750" indent="-285750">
              <a:spcAft>
                <a:spcPts val="600"/>
              </a:spcAft>
              <a:buFont typeface="Arial" panose="020B0604020202020204" pitchFamily="34" charset="0"/>
              <a:buChar char="•"/>
            </a:pPr>
            <a:r>
              <a:rPr lang="en-US" dirty="0"/>
              <a:t>The transport profiles extrapolated from those resulting from the TCV modeling were used to model the DTT scenario in NT configuration. The detachment seems particularly difficult at the outer impact point due to the short leg.</a:t>
            </a:r>
          </a:p>
          <a:p>
            <a:pPr marL="285750" indent="-285750">
              <a:spcAft>
                <a:spcPts val="600"/>
              </a:spcAft>
              <a:buFont typeface="Arial" panose="020B0604020202020204" pitchFamily="34" charset="0"/>
              <a:buChar char="•"/>
            </a:pPr>
            <a:r>
              <a:rPr lang="en-US" dirty="0"/>
              <a:t>The turbulent modeling was started with S3X code for previously modeled PT and NT pulses. The computation times are quite long, but the first effects of turbulence are already present in the modeling</a:t>
            </a:r>
          </a:p>
        </p:txBody>
      </p:sp>
    </p:spTree>
    <p:extLst>
      <p:ext uri="{BB962C8B-B14F-4D97-AF65-F5344CB8AC3E}">
        <p14:creationId xmlns:p14="http://schemas.microsoft.com/office/powerpoint/2010/main" val="3818464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B945EF-EB14-4AEA-96D1-36F608490F88}"/>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2F9D9582-51F7-436C-AD46-3A20E990D36F}"/>
              </a:ext>
            </a:extLst>
          </p:cNvPr>
          <p:cNvSpPr txBox="1"/>
          <p:nvPr/>
        </p:nvSpPr>
        <p:spPr>
          <a:xfrm>
            <a:off x="472440" y="2865120"/>
            <a:ext cx="8488680" cy="461665"/>
          </a:xfrm>
          <a:prstGeom prst="rect">
            <a:avLst/>
          </a:prstGeom>
          <a:noFill/>
        </p:spPr>
        <p:txBody>
          <a:bodyPr wrap="square" rtlCol="0">
            <a:spAutoFit/>
          </a:bodyPr>
          <a:lstStyle/>
          <a:p>
            <a:pPr algn="ctr"/>
            <a:r>
              <a:rPr lang="en-US" sz="2400" dirty="0"/>
              <a:t>Spare slides</a:t>
            </a:r>
          </a:p>
        </p:txBody>
      </p:sp>
    </p:spTree>
    <p:extLst>
      <p:ext uri="{BB962C8B-B14F-4D97-AF65-F5344CB8AC3E}">
        <p14:creationId xmlns:p14="http://schemas.microsoft.com/office/powerpoint/2010/main" val="3577500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6C0C49D-9E43-4EA7-916F-735C7C6A7594}"/>
              </a:ext>
            </a:extLst>
          </p:cNvPr>
          <p:cNvSpPr>
            <a:spLocks noGrp="1"/>
          </p:cNvSpPr>
          <p:nvPr>
            <p:ph type="subTitle" idx="1"/>
          </p:nvPr>
        </p:nvSpPr>
        <p:spPr/>
        <p:txBody>
          <a:bodyPr/>
          <a:lstStyle/>
          <a:p>
            <a:r>
              <a:rPr lang="en-US" dirty="0"/>
              <a:t>2D fluctuation in one section PT &amp; NT</a:t>
            </a:r>
          </a:p>
          <a:p>
            <a:endParaRPr lang="en-US" dirty="0"/>
          </a:p>
        </p:txBody>
      </p:sp>
      <p:grpSp>
        <p:nvGrpSpPr>
          <p:cNvPr id="10" name="Group 9">
            <a:extLst>
              <a:ext uri="{FF2B5EF4-FFF2-40B4-BE49-F238E27FC236}">
                <a16:creationId xmlns:a16="http://schemas.microsoft.com/office/drawing/2014/main" id="{DE9C5D3B-7F89-433A-BF7E-470B558F2D3F}"/>
              </a:ext>
            </a:extLst>
          </p:cNvPr>
          <p:cNvGrpSpPr/>
          <p:nvPr/>
        </p:nvGrpSpPr>
        <p:grpSpPr>
          <a:xfrm>
            <a:off x="143977" y="3552257"/>
            <a:ext cx="1589495" cy="2273417"/>
            <a:chOff x="601316" y="3571307"/>
            <a:chExt cx="1589495" cy="2273417"/>
          </a:xfrm>
        </p:grpSpPr>
        <p:pic>
          <p:nvPicPr>
            <p:cNvPr id="6" name="Picture 5">
              <a:extLst>
                <a:ext uri="{FF2B5EF4-FFF2-40B4-BE49-F238E27FC236}">
                  <a16:creationId xmlns:a16="http://schemas.microsoft.com/office/drawing/2014/main" id="{5F94FD89-ADD4-41DE-B95B-F08375DA8A12}"/>
                </a:ext>
              </a:extLst>
            </p:cNvPr>
            <p:cNvPicPr>
              <a:picLocks noChangeAspect="1"/>
            </p:cNvPicPr>
            <p:nvPr/>
          </p:nvPicPr>
          <p:blipFill>
            <a:blip r:embed="rId2"/>
            <a:stretch>
              <a:fillRect/>
            </a:stretch>
          </p:blipFill>
          <p:spPr>
            <a:xfrm>
              <a:off x="1441472" y="3571307"/>
              <a:ext cx="749339" cy="2273417"/>
            </a:xfrm>
            <a:prstGeom prst="rect">
              <a:avLst/>
            </a:prstGeom>
          </p:spPr>
        </p:pic>
        <p:pic>
          <p:nvPicPr>
            <p:cNvPr id="9" name="Picture 8">
              <a:extLst>
                <a:ext uri="{FF2B5EF4-FFF2-40B4-BE49-F238E27FC236}">
                  <a16:creationId xmlns:a16="http://schemas.microsoft.com/office/drawing/2014/main" id="{69CD7980-9BD6-4ADC-8048-AD910723FF24}"/>
                </a:ext>
              </a:extLst>
            </p:cNvPr>
            <p:cNvPicPr>
              <a:picLocks noChangeAspect="1"/>
            </p:cNvPicPr>
            <p:nvPr/>
          </p:nvPicPr>
          <p:blipFill>
            <a:blip r:embed="rId3"/>
            <a:stretch>
              <a:fillRect/>
            </a:stretch>
          </p:blipFill>
          <p:spPr>
            <a:xfrm>
              <a:off x="601316" y="3721090"/>
              <a:ext cx="882695" cy="2063856"/>
            </a:xfrm>
            <a:prstGeom prst="rect">
              <a:avLst/>
            </a:prstGeom>
          </p:spPr>
        </p:pic>
      </p:grpSp>
      <p:grpSp>
        <p:nvGrpSpPr>
          <p:cNvPr id="17" name="Group 16">
            <a:extLst>
              <a:ext uri="{FF2B5EF4-FFF2-40B4-BE49-F238E27FC236}">
                <a16:creationId xmlns:a16="http://schemas.microsoft.com/office/drawing/2014/main" id="{35B3F5BB-FE38-4B42-9405-B893FEB0238D}"/>
              </a:ext>
            </a:extLst>
          </p:cNvPr>
          <p:cNvGrpSpPr/>
          <p:nvPr/>
        </p:nvGrpSpPr>
        <p:grpSpPr>
          <a:xfrm>
            <a:off x="2144023" y="3555431"/>
            <a:ext cx="1765390" cy="2305168"/>
            <a:chOff x="2291077" y="3555431"/>
            <a:chExt cx="1765390" cy="2305168"/>
          </a:xfrm>
        </p:grpSpPr>
        <p:pic>
          <p:nvPicPr>
            <p:cNvPr id="14" name="Picture 13">
              <a:extLst>
                <a:ext uri="{FF2B5EF4-FFF2-40B4-BE49-F238E27FC236}">
                  <a16:creationId xmlns:a16="http://schemas.microsoft.com/office/drawing/2014/main" id="{54ED723A-9B7A-4286-A1EC-39FFE33764CF}"/>
                </a:ext>
              </a:extLst>
            </p:cNvPr>
            <p:cNvPicPr>
              <a:picLocks noChangeAspect="1"/>
            </p:cNvPicPr>
            <p:nvPr/>
          </p:nvPicPr>
          <p:blipFill>
            <a:blip r:embed="rId4"/>
            <a:stretch>
              <a:fillRect/>
            </a:stretch>
          </p:blipFill>
          <p:spPr>
            <a:xfrm>
              <a:off x="2291077" y="3702039"/>
              <a:ext cx="920797" cy="2082907"/>
            </a:xfrm>
            <a:prstGeom prst="rect">
              <a:avLst/>
            </a:prstGeom>
          </p:spPr>
        </p:pic>
        <p:pic>
          <p:nvPicPr>
            <p:cNvPr id="16" name="Picture 15">
              <a:extLst>
                <a:ext uri="{FF2B5EF4-FFF2-40B4-BE49-F238E27FC236}">
                  <a16:creationId xmlns:a16="http://schemas.microsoft.com/office/drawing/2014/main" id="{82BD08E6-4078-40E4-937A-465E1112B2F7}"/>
                </a:ext>
              </a:extLst>
            </p:cNvPr>
            <p:cNvPicPr>
              <a:picLocks noChangeAspect="1"/>
            </p:cNvPicPr>
            <p:nvPr/>
          </p:nvPicPr>
          <p:blipFill>
            <a:blip r:embed="rId5"/>
            <a:stretch>
              <a:fillRect/>
            </a:stretch>
          </p:blipFill>
          <p:spPr>
            <a:xfrm>
              <a:off x="3211874" y="3555431"/>
              <a:ext cx="844593" cy="2305168"/>
            </a:xfrm>
            <a:prstGeom prst="rect">
              <a:avLst/>
            </a:prstGeom>
          </p:spPr>
        </p:pic>
      </p:grpSp>
      <p:grpSp>
        <p:nvGrpSpPr>
          <p:cNvPr id="22" name="Group 21">
            <a:extLst>
              <a:ext uri="{FF2B5EF4-FFF2-40B4-BE49-F238E27FC236}">
                <a16:creationId xmlns:a16="http://schemas.microsoft.com/office/drawing/2014/main" id="{8B707131-DC34-4001-A8C9-45CE39A2A677}"/>
              </a:ext>
            </a:extLst>
          </p:cNvPr>
          <p:cNvGrpSpPr/>
          <p:nvPr/>
        </p:nvGrpSpPr>
        <p:grpSpPr>
          <a:xfrm>
            <a:off x="266937" y="1073604"/>
            <a:ext cx="1524079" cy="2235315"/>
            <a:chOff x="652118" y="1115588"/>
            <a:chExt cx="1524079" cy="2235315"/>
          </a:xfrm>
        </p:grpSpPr>
        <p:pic>
          <p:nvPicPr>
            <p:cNvPr id="19" name="Picture 18">
              <a:extLst>
                <a:ext uri="{FF2B5EF4-FFF2-40B4-BE49-F238E27FC236}">
                  <a16:creationId xmlns:a16="http://schemas.microsoft.com/office/drawing/2014/main" id="{BD52E65C-DAA6-41FF-BEF5-9B3C0566D857}"/>
                </a:ext>
              </a:extLst>
            </p:cNvPr>
            <p:cNvPicPr>
              <a:picLocks noChangeAspect="1"/>
            </p:cNvPicPr>
            <p:nvPr/>
          </p:nvPicPr>
          <p:blipFill>
            <a:blip r:embed="rId6"/>
            <a:stretch>
              <a:fillRect/>
            </a:stretch>
          </p:blipFill>
          <p:spPr>
            <a:xfrm>
              <a:off x="652118" y="1185442"/>
              <a:ext cx="781090" cy="2095608"/>
            </a:xfrm>
            <a:prstGeom prst="rect">
              <a:avLst/>
            </a:prstGeom>
          </p:spPr>
        </p:pic>
        <p:pic>
          <p:nvPicPr>
            <p:cNvPr id="21" name="Picture 20">
              <a:extLst>
                <a:ext uri="{FF2B5EF4-FFF2-40B4-BE49-F238E27FC236}">
                  <a16:creationId xmlns:a16="http://schemas.microsoft.com/office/drawing/2014/main" id="{F6BAE554-B62A-4D3F-B26E-2EFEB4EA3BD2}"/>
                </a:ext>
              </a:extLst>
            </p:cNvPr>
            <p:cNvPicPr>
              <a:picLocks noChangeAspect="1"/>
            </p:cNvPicPr>
            <p:nvPr/>
          </p:nvPicPr>
          <p:blipFill>
            <a:blip r:embed="rId7"/>
            <a:stretch>
              <a:fillRect/>
            </a:stretch>
          </p:blipFill>
          <p:spPr>
            <a:xfrm>
              <a:off x="1484011" y="1115588"/>
              <a:ext cx="692186" cy="2235315"/>
            </a:xfrm>
            <a:prstGeom prst="rect">
              <a:avLst/>
            </a:prstGeom>
          </p:spPr>
        </p:pic>
      </p:grpSp>
      <p:grpSp>
        <p:nvGrpSpPr>
          <p:cNvPr id="27" name="Group 26">
            <a:extLst>
              <a:ext uri="{FF2B5EF4-FFF2-40B4-BE49-F238E27FC236}">
                <a16:creationId xmlns:a16="http://schemas.microsoft.com/office/drawing/2014/main" id="{5FDC2978-023E-4832-8DCF-E893B283EE02}"/>
              </a:ext>
            </a:extLst>
          </p:cNvPr>
          <p:cNvGrpSpPr/>
          <p:nvPr/>
        </p:nvGrpSpPr>
        <p:grpSpPr>
          <a:xfrm>
            <a:off x="2225373" y="1013984"/>
            <a:ext cx="1632033" cy="2228965"/>
            <a:chOff x="2588207" y="1073604"/>
            <a:chExt cx="1632033" cy="2228965"/>
          </a:xfrm>
        </p:grpSpPr>
        <p:pic>
          <p:nvPicPr>
            <p:cNvPr id="24" name="Picture 23">
              <a:extLst>
                <a:ext uri="{FF2B5EF4-FFF2-40B4-BE49-F238E27FC236}">
                  <a16:creationId xmlns:a16="http://schemas.microsoft.com/office/drawing/2014/main" id="{6033A72F-8A8C-4F3A-B033-88869C0ED97C}"/>
                </a:ext>
              </a:extLst>
            </p:cNvPr>
            <p:cNvPicPr>
              <a:picLocks noChangeAspect="1"/>
            </p:cNvPicPr>
            <p:nvPr/>
          </p:nvPicPr>
          <p:blipFill>
            <a:blip r:embed="rId8"/>
            <a:stretch>
              <a:fillRect/>
            </a:stretch>
          </p:blipFill>
          <p:spPr>
            <a:xfrm>
              <a:off x="2588207" y="1185441"/>
              <a:ext cx="806491" cy="2095608"/>
            </a:xfrm>
            <a:prstGeom prst="rect">
              <a:avLst/>
            </a:prstGeom>
          </p:spPr>
        </p:pic>
        <p:pic>
          <p:nvPicPr>
            <p:cNvPr id="26" name="Picture 25">
              <a:extLst>
                <a:ext uri="{FF2B5EF4-FFF2-40B4-BE49-F238E27FC236}">
                  <a16:creationId xmlns:a16="http://schemas.microsoft.com/office/drawing/2014/main" id="{84FE855C-91B6-4220-B256-C4B11611984F}"/>
                </a:ext>
              </a:extLst>
            </p:cNvPr>
            <p:cNvPicPr>
              <a:picLocks noChangeAspect="1"/>
            </p:cNvPicPr>
            <p:nvPr/>
          </p:nvPicPr>
          <p:blipFill>
            <a:blip r:embed="rId9"/>
            <a:stretch>
              <a:fillRect/>
            </a:stretch>
          </p:blipFill>
          <p:spPr>
            <a:xfrm>
              <a:off x="3394698" y="1073604"/>
              <a:ext cx="825542" cy="2228965"/>
            </a:xfrm>
            <a:prstGeom prst="rect">
              <a:avLst/>
            </a:prstGeom>
          </p:spPr>
        </p:pic>
      </p:grpSp>
    </p:spTree>
    <p:extLst>
      <p:ext uri="{BB962C8B-B14F-4D97-AF65-F5344CB8AC3E}">
        <p14:creationId xmlns:p14="http://schemas.microsoft.com/office/powerpoint/2010/main" val="4083325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2D1E036-8A7F-4486-B5C7-F0B834E25E8D}"/>
              </a:ext>
            </a:extLst>
          </p:cNvPr>
          <p:cNvSpPr>
            <a:spLocks noGrp="1"/>
          </p:cNvSpPr>
          <p:nvPr>
            <p:ph type="subTitle" idx="1"/>
          </p:nvPr>
        </p:nvSpPr>
        <p:spPr/>
        <p:txBody>
          <a:bodyPr/>
          <a:lstStyle/>
          <a:p>
            <a:r>
              <a:rPr lang="en-US" dirty="0"/>
              <a:t>TCV pulse #76702 – PT H-mode (</a:t>
            </a:r>
            <a:r>
              <a:rPr lang="el-GR" dirty="0"/>
              <a:t>δ</a:t>
            </a:r>
            <a:r>
              <a:rPr lang="en-US" baseline="-25000" dirty="0"/>
              <a:t>top</a:t>
            </a:r>
            <a:r>
              <a:rPr lang="en-US" dirty="0"/>
              <a:t> = +0.4)</a:t>
            </a:r>
          </a:p>
          <a:p>
            <a:endParaRPr lang="en-US" dirty="0"/>
          </a:p>
        </p:txBody>
      </p:sp>
      <p:sp>
        <p:nvSpPr>
          <p:cNvPr id="4" name="Rectangle 3">
            <a:extLst>
              <a:ext uri="{FF2B5EF4-FFF2-40B4-BE49-F238E27FC236}">
                <a16:creationId xmlns:a16="http://schemas.microsoft.com/office/drawing/2014/main" id="{27479F96-FE9A-4686-B3AF-221F65CE4DA8}"/>
              </a:ext>
            </a:extLst>
          </p:cNvPr>
          <p:cNvSpPr/>
          <p:nvPr/>
        </p:nvSpPr>
        <p:spPr>
          <a:xfrm>
            <a:off x="451104" y="877281"/>
            <a:ext cx="8071104" cy="339324"/>
          </a:xfrm>
          <a:prstGeom prst="rect">
            <a:avLst/>
          </a:prstGeom>
        </p:spPr>
        <p:txBody>
          <a:bodyPr wrap="squar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MAIN PARAMS discharge  </a:t>
            </a:r>
          </a:p>
        </p:txBody>
      </p:sp>
      <p:sp>
        <p:nvSpPr>
          <p:cNvPr id="5" name="Rectangle 4">
            <a:extLst>
              <a:ext uri="{FF2B5EF4-FFF2-40B4-BE49-F238E27FC236}">
                <a16:creationId xmlns:a16="http://schemas.microsoft.com/office/drawing/2014/main" id="{7E49EB33-E865-4521-A3BA-58764126BF5D}"/>
              </a:ext>
            </a:extLst>
          </p:cNvPr>
          <p:cNvSpPr/>
          <p:nvPr/>
        </p:nvSpPr>
        <p:spPr>
          <a:xfrm>
            <a:off x="449010" y="1195162"/>
            <a:ext cx="2802370" cy="774507"/>
          </a:xfrm>
          <a:prstGeom prst="rect">
            <a:avLst/>
          </a:prstGeom>
        </p:spPr>
        <p:txBody>
          <a:bodyPr wrap="none">
            <a:spAutoFit/>
          </a:bodyPr>
          <a:lstStyle/>
          <a:p>
            <a:pPr>
              <a:lnSpc>
                <a:spcPct val="107000"/>
              </a:lnSpc>
              <a:spcAft>
                <a:spcPts val="800"/>
              </a:spcAft>
            </a:pPr>
            <a:r>
              <a:rPr lang="en-GB" u="sng" dirty="0">
                <a:latin typeface="+mj-lt"/>
                <a:ea typeface="Calibri" panose="020F0502020204030204" pitchFamily="34" charset="0"/>
                <a:cs typeface="Times New Roman" panose="02020603050405020304" pitchFamily="18" charset="0"/>
              </a:rPr>
              <a:t>Time =0,7s (NBI-only phase)</a:t>
            </a:r>
            <a:endParaRPr lang="en-GB" dirty="0">
              <a:latin typeface="+mj-lt"/>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mj-lt"/>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B300445D-E5D4-4530-90AA-56B8DC7A068F}"/>
              </a:ext>
            </a:extLst>
          </p:cNvPr>
          <p:cNvGraphicFramePr>
            <a:graphicFrameLocks noGrp="1"/>
          </p:cNvGraphicFramePr>
          <p:nvPr>
            <p:extLst>
              <p:ext uri="{D42A27DB-BD31-4B8C-83A1-F6EECF244321}">
                <p14:modId xmlns:p14="http://schemas.microsoft.com/office/powerpoint/2010/main" val="114374331"/>
              </p:ext>
            </p:extLst>
          </p:nvPr>
        </p:nvGraphicFramePr>
        <p:xfrm>
          <a:off x="204624" y="1636939"/>
          <a:ext cx="3818535" cy="1167799"/>
        </p:xfrm>
        <a:graphic>
          <a:graphicData uri="http://schemas.openxmlformats.org/drawingml/2006/table">
            <a:tbl>
              <a:tblPr firstRow="1" firstCol="1" bandRow="1">
                <a:tableStyleId>{21E4AEA4-8DFA-4A89-87EB-49C32662AFE0}</a:tableStyleId>
              </a:tblPr>
              <a:tblGrid>
                <a:gridCol w="1412826">
                  <a:extLst>
                    <a:ext uri="{9D8B030D-6E8A-4147-A177-3AD203B41FA5}">
                      <a16:colId xmlns:a16="http://schemas.microsoft.com/office/drawing/2014/main" val="4087625921"/>
                    </a:ext>
                  </a:extLst>
                </a:gridCol>
                <a:gridCol w="2405709">
                  <a:extLst>
                    <a:ext uri="{9D8B030D-6E8A-4147-A177-3AD203B41FA5}">
                      <a16:colId xmlns:a16="http://schemas.microsoft.com/office/drawing/2014/main" val="4212957339"/>
                    </a:ext>
                  </a:extLst>
                </a:gridCol>
              </a:tblGrid>
              <a:tr h="297906">
                <a:tc>
                  <a:txBody>
                    <a:bodyPr/>
                    <a:lstStyle/>
                    <a:p>
                      <a:pPr algn="l">
                        <a:lnSpc>
                          <a:spcPct val="107000"/>
                        </a:lnSpc>
                        <a:spcAft>
                          <a:spcPts val="0"/>
                        </a:spcAft>
                      </a:pPr>
                      <a:r>
                        <a:rPr lang="en-US" sz="1100" dirty="0" err="1">
                          <a:effectLst/>
                        </a:rPr>
                        <a:t>I</a:t>
                      </a:r>
                      <a:r>
                        <a:rPr lang="en-US" sz="1100" baseline="-25000" dirty="0" err="1">
                          <a:effectLst/>
                        </a:rPr>
                        <a:t>p</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-200 kA</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9570833"/>
                  </a:ext>
                </a:extLst>
              </a:tr>
              <a:tr h="288925">
                <a:tc>
                  <a:txBody>
                    <a:bodyPr/>
                    <a:lstStyle/>
                    <a:p>
                      <a:pPr algn="l">
                        <a:lnSpc>
                          <a:spcPct val="107000"/>
                        </a:lnSpc>
                        <a:spcAft>
                          <a:spcPts val="0"/>
                        </a:spcAft>
                      </a:pPr>
                      <a:r>
                        <a:rPr lang="en-US" sz="1100" dirty="0">
                          <a:effectLst/>
                        </a:rPr>
                        <a:t>&lt;n</a:t>
                      </a:r>
                      <a:r>
                        <a:rPr lang="en-US" sz="1100" baseline="-25000" dirty="0">
                          <a:effectLst/>
                        </a:rPr>
                        <a:t>e</a:t>
                      </a:r>
                      <a:r>
                        <a:rPr lang="en-US" sz="1100" dirty="0">
                          <a:effectLst/>
                        </a:rPr>
                        <a:t>&gt; (FIR)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xxx x 10</a:t>
                      </a:r>
                      <a:r>
                        <a:rPr lang="en-US" sz="1100" baseline="30000" dirty="0">
                          <a:effectLst/>
                        </a:rPr>
                        <a:t>19</a:t>
                      </a:r>
                      <a:r>
                        <a:rPr lang="en-US" sz="1100" dirty="0">
                          <a:effectLst/>
                        </a:rPr>
                        <a:t> m</a:t>
                      </a:r>
                      <a:r>
                        <a:rPr lang="en-US" sz="1100" baseline="30000" dirty="0">
                          <a:effectLst/>
                        </a:rPr>
                        <a:t>-3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3137566"/>
                  </a:ext>
                </a:extLst>
              </a:tr>
              <a:tr h="307918">
                <a:tc>
                  <a:txBody>
                    <a:bodyPr/>
                    <a:lstStyle/>
                    <a:p>
                      <a:pPr algn="l">
                        <a:lnSpc>
                          <a:spcPct val="107000"/>
                        </a:lnSpc>
                        <a:spcAft>
                          <a:spcPts val="0"/>
                        </a:spcAft>
                      </a:pPr>
                      <a:r>
                        <a:rPr lang="en-US" sz="1100" dirty="0" err="1">
                          <a:effectLst/>
                        </a:rPr>
                        <a:t>T</a:t>
                      </a:r>
                      <a:r>
                        <a:rPr lang="en-US" sz="1100" baseline="-25000" dirty="0" err="1">
                          <a:effectLst/>
                        </a:rPr>
                        <a:t>e</a:t>
                      </a:r>
                      <a:r>
                        <a:rPr lang="en-US" sz="1100" baseline="-25000" dirty="0">
                          <a:effectLst/>
                        </a:rPr>
                        <a:t>  </a:t>
                      </a:r>
                      <a:r>
                        <a:rPr lang="en-US" sz="1100" baseline="0" dirty="0">
                          <a:effectLst/>
                        </a:rPr>
                        <a:t>max (TS)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 xx keV</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4821149"/>
                  </a:ext>
                </a:extLst>
              </a:tr>
              <a:tr h="273050">
                <a:tc>
                  <a:txBody>
                    <a:bodyPr/>
                    <a:lstStyle/>
                    <a:p>
                      <a:pPr algn="l">
                        <a:lnSpc>
                          <a:spcPct val="107000"/>
                        </a:lnSpc>
                        <a:spcAft>
                          <a:spcPts val="0"/>
                        </a:spcAft>
                      </a:pPr>
                      <a:r>
                        <a:rPr lang="en-US" sz="1100" dirty="0">
                          <a:effectLst/>
                        </a:rPr>
                        <a:t>B</a:t>
                      </a:r>
                      <a:r>
                        <a:rPr lang="en-US" sz="1100" baseline="-25000" dirty="0">
                          <a:effectLst/>
                        </a:rPr>
                        <a:t>T</a:t>
                      </a:r>
                      <a:r>
                        <a:rPr lang="en-US" sz="1100" dirty="0">
                          <a:effectLst/>
                        </a:rPr>
                        <a:t>  at R=0,88m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-1.42 T</a:t>
                      </a:r>
                    </a:p>
                  </a:txBody>
                  <a:tcPr marL="68580" marR="68580" marT="0" marB="0"/>
                </a:tc>
                <a:extLst>
                  <a:ext uri="{0D108BD9-81ED-4DB2-BD59-A6C34878D82A}">
                    <a16:rowId xmlns:a16="http://schemas.microsoft.com/office/drawing/2014/main" val="2300554100"/>
                  </a:ext>
                </a:extLst>
              </a:tr>
            </a:tbl>
          </a:graphicData>
        </a:graphic>
      </p:graphicFrame>
      <p:sp>
        <p:nvSpPr>
          <p:cNvPr id="7" name="Rectangle 6">
            <a:extLst>
              <a:ext uri="{FF2B5EF4-FFF2-40B4-BE49-F238E27FC236}">
                <a16:creationId xmlns:a16="http://schemas.microsoft.com/office/drawing/2014/main" id="{0286F5EC-D890-43F8-9C1A-AAF695390D04}"/>
              </a:ext>
            </a:extLst>
          </p:cNvPr>
          <p:cNvSpPr/>
          <p:nvPr/>
        </p:nvSpPr>
        <p:spPr>
          <a:xfrm>
            <a:off x="88090" y="3806992"/>
            <a:ext cx="817596"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POWER </a:t>
            </a:r>
          </a:p>
        </p:txBody>
      </p:sp>
      <p:graphicFrame>
        <p:nvGraphicFramePr>
          <p:cNvPr id="8" name="Table 7">
            <a:extLst>
              <a:ext uri="{FF2B5EF4-FFF2-40B4-BE49-F238E27FC236}">
                <a16:creationId xmlns:a16="http://schemas.microsoft.com/office/drawing/2014/main" id="{980C788D-473D-4373-B294-613566701527}"/>
              </a:ext>
            </a:extLst>
          </p:cNvPr>
          <p:cNvGraphicFramePr>
            <a:graphicFrameLocks noGrp="1"/>
          </p:cNvGraphicFramePr>
          <p:nvPr>
            <p:extLst>
              <p:ext uri="{D42A27DB-BD31-4B8C-83A1-F6EECF244321}">
                <p14:modId xmlns:p14="http://schemas.microsoft.com/office/powerpoint/2010/main" val="3116971347"/>
              </p:ext>
            </p:extLst>
          </p:nvPr>
        </p:nvGraphicFramePr>
        <p:xfrm>
          <a:off x="204624" y="4257272"/>
          <a:ext cx="5725160" cy="1371600"/>
        </p:xfrm>
        <a:graphic>
          <a:graphicData uri="http://schemas.openxmlformats.org/drawingml/2006/table">
            <a:tbl>
              <a:tblPr firstRow="1" firstCol="1" bandRow="1">
                <a:tableStyleId>{21E4AEA4-8DFA-4A89-87EB-49C32662AFE0}</a:tableStyleId>
              </a:tblPr>
              <a:tblGrid>
                <a:gridCol w="2862580">
                  <a:extLst>
                    <a:ext uri="{9D8B030D-6E8A-4147-A177-3AD203B41FA5}">
                      <a16:colId xmlns:a16="http://schemas.microsoft.com/office/drawing/2014/main" val="2246094435"/>
                    </a:ext>
                  </a:extLst>
                </a:gridCol>
                <a:gridCol w="2862580">
                  <a:extLst>
                    <a:ext uri="{9D8B030D-6E8A-4147-A177-3AD203B41FA5}">
                      <a16:colId xmlns:a16="http://schemas.microsoft.com/office/drawing/2014/main" val="284206516"/>
                    </a:ext>
                  </a:extLst>
                </a:gridCol>
              </a:tblGrid>
              <a:tr h="0">
                <a:tc>
                  <a:txBody>
                    <a:bodyPr/>
                    <a:lstStyle/>
                    <a:p>
                      <a:pPr>
                        <a:lnSpc>
                          <a:spcPct val="107000"/>
                        </a:lnSpc>
                        <a:spcAft>
                          <a:spcPts val="0"/>
                        </a:spcAft>
                      </a:pPr>
                      <a:r>
                        <a:rPr lang="en-US" sz="1100">
                          <a:effectLst/>
                        </a:rPr>
                        <a:t>time</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498523"/>
                  </a:ext>
                </a:extLst>
              </a:tr>
              <a:tr h="0">
                <a:tc>
                  <a:txBody>
                    <a:bodyPr/>
                    <a:lstStyle/>
                    <a:p>
                      <a:pPr>
                        <a:lnSpc>
                          <a:spcPct val="107000"/>
                        </a:lnSpc>
                        <a:spcAft>
                          <a:spcPts val="0"/>
                        </a:spcAft>
                      </a:pPr>
                      <a:r>
                        <a:rPr lang="en-US" sz="1100" dirty="0" err="1">
                          <a:effectLst/>
                        </a:rPr>
                        <a:t>P_rad_tot</a:t>
                      </a:r>
                      <a:r>
                        <a:rPr lang="en-US" sz="1100" dirty="0">
                          <a:effectLs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406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32379"/>
                  </a:ext>
                </a:extLst>
              </a:tr>
              <a:tr h="0">
                <a:tc>
                  <a:txBody>
                    <a:bodyPr/>
                    <a:lstStyle/>
                    <a:p>
                      <a:pPr>
                        <a:lnSpc>
                          <a:spcPct val="107000"/>
                        </a:lnSpc>
                        <a:spcAft>
                          <a:spcPts val="0"/>
                        </a:spcAft>
                      </a:pPr>
                      <a:r>
                        <a:rPr lang="en-US" sz="1100" dirty="0" err="1">
                          <a:effectLst/>
                        </a:rPr>
                        <a:t>P_divertor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116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47256"/>
                  </a:ext>
                </a:extLst>
              </a:tr>
              <a:tr h="0">
                <a:tc>
                  <a:txBody>
                    <a:bodyPr/>
                    <a:lstStyle/>
                    <a:p>
                      <a:pPr>
                        <a:lnSpc>
                          <a:spcPct val="107000"/>
                        </a:lnSpc>
                        <a:spcAft>
                          <a:spcPts val="0"/>
                        </a:spcAft>
                      </a:pPr>
                      <a:r>
                        <a:rPr lang="en-US" sz="1100" dirty="0" err="1">
                          <a:effectLst/>
                        </a:rPr>
                        <a:t>P_bulk</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290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6775781"/>
                  </a:ext>
                </a:extLst>
              </a:tr>
              <a:tr h="0">
                <a:tc>
                  <a:txBody>
                    <a:bodyPr/>
                    <a:lstStyle/>
                    <a:p>
                      <a:pPr>
                        <a:lnSpc>
                          <a:spcPct val="107000"/>
                        </a:lnSpc>
                        <a:spcAft>
                          <a:spcPts val="0"/>
                        </a:spcAft>
                      </a:pPr>
                      <a:r>
                        <a:rPr lang="en-US" sz="1100" u="none" dirty="0">
                          <a:effectLst/>
                        </a:rPr>
                        <a:t>P_NBI </a:t>
                      </a:r>
                      <a:r>
                        <a:rPr lang="en-US" sz="1100" b="1" u="none" kern="1200" dirty="0">
                          <a:solidFill>
                            <a:schemeClr val="lt1"/>
                          </a:solidFill>
                          <a:effectLst/>
                          <a:latin typeface="+mn-lt"/>
                          <a:ea typeface="Calibri" panose="020F0502020204030204" pitchFamily="34" charset="0"/>
                          <a:cs typeface="Times New Roman" panose="02020603050405020304" pitchFamily="18" charset="0"/>
                        </a:rPr>
                        <a:t>(with the loss due to the duct)</a:t>
                      </a:r>
                      <a:endParaRPr lang="en-GB" sz="1100" u="none"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1090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0485968"/>
                  </a:ext>
                </a:extLst>
              </a:tr>
              <a:tr h="0">
                <a:tc>
                  <a:txBody>
                    <a:bodyPr/>
                    <a:lstStyle/>
                    <a:p>
                      <a:pPr>
                        <a:lnSpc>
                          <a:spcPct val="107000"/>
                        </a:lnSpc>
                        <a:spcAft>
                          <a:spcPts val="0"/>
                        </a:spcAft>
                      </a:pPr>
                      <a:r>
                        <a:rPr lang="en-US" sz="1100">
                          <a:effectLst/>
                        </a:rPr>
                        <a:t>P_ICRH</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511739"/>
                  </a:ext>
                </a:extLst>
              </a:tr>
              <a:tr h="0">
                <a:tc>
                  <a:txBody>
                    <a:bodyPr/>
                    <a:lstStyle/>
                    <a:p>
                      <a:pPr>
                        <a:lnSpc>
                          <a:spcPct val="107000"/>
                        </a:lnSpc>
                        <a:spcAft>
                          <a:spcPts val="0"/>
                        </a:spcAft>
                      </a:pPr>
                      <a:r>
                        <a:rPr lang="en-US" sz="1100" dirty="0">
                          <a:effectLst/>
                        </a:rPr>
                        <a:t>P_OHM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204 kW (V=1.02 V)</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9974166"/>
                  </a:ext>
                </a:extLst>
              </a:tr>
              <a:tr h="0">
                <a:tc>
                  <a:txBody>
                    <a:bodyPr/>
                    <a:lstStyle/>
                    <a:p>
                      <a:pPr>
                        <a:lnSpc>
                          <a:spcPct val="107000"/>
                        </a:lnSpc>
                        <a:spcAft>
                          <a:spcPts val="0"/>
                        </a:spcAft>
                      </a:pPr>
                      <a:r>
                        <a:rPr lang="en-US" sz="1100" dirty="0">
                          <a:effectLst/>
                        </a:rPr>
                        <a:t>ELMs power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err="1">
                          <a:effectLst/>
                          <a:latin typeface="+mj-lt"/>
                          <a:ea typeface="Calibri" panose="020F0502020204030204" pitchFamily="34" charset="0"/>
                          <a:cs typeface="Times New Roman" panose="02020603050405020304" pitchFamily="18" charset="0"/>
                        </a:rPr>
                        <a:t>Xxx</a:t>
                      </a:r>
                      <a:r>
                        <a:rPr lang="en-GB" sz="1100" dirty="0">
                          <a:effectLst/>
                          <a:latin typeface="+mj-lt"/>
                          <a:ea typeface="Calibri" panose="020F0502020204030204" pitchFamily="34" charset="0"/>
                          <a:cs typeface="Times New Roman" panose="02020603050405020304" pitchFamily="18" charset="0"/>
                        </a:rPr>
                        <a:t> kW</a:t>
                      </a:r>
                    </a:p>
                  </a:txBody>
                  <a:tcPr marL="68580" marR="68580" marT="0" marB="0"/>
                </a:tc>
                <a:extLst>
                  <a:ext uri="{0D108BD9-81ED-4DB2-BD59-A6C34878D82A}">
                    <a16:rowId xmlns:a16="http://schemas.microsoft.com/office/drawing/2014/main" val="1833790739"/>
                  </a:ext>
                </a:extLst>
              </a:tr>
            </a:tbl>
          </a:graphicData>
        </a:graphic>
      </p:graphicFrame>
      <p:sp>
        <p:nvSpPr>
          <p:cNvPr id="9" name="Rectangle 8">
            <a:extLst>
              <a:ext uri="{FF2B5EF4-FFF2-40B4-BE49-F238E27FC236}">
                <a16:creationId xmlns:a16="http://schemas.microsoft.com/office/drawing/2014/main" id="{5C18D377-3258-4CFF-B70D-CA692D89EB21}"/>
              </a:ext>
            </a:extLst>
          </p:cNvPr>
          <p:cNvSpPr/>
          <p:nvPr/>
        </p:nvSpPr>
        <p:spPr>
          <a:xfrm>
            <a:off x="146207" y="5814296"/>
            <a:ext cx="6373978" cy="590162"/>
          </a:xfrm>
          <a:prstGeom prst="rect">
            <a:avLst/>
          </a:prstGeom>
        </p:spPr>
        <p:txBody>
          <a:bodyPr wrap="square">
            <a:spAutoFit/>
          </a:bodyPr>
          <a:lstStyle/>
          <a:p>
            <a:pPr>
              <a:lnSpc>
                <a:spcPct val="107000"/>
              </a:lnSpc>
              <a:spcAft>
                <a:spcPts val="800"/>
              </a:spcAft>
            </a:pPr>
            <a:r>
              <a:rPr lang="en-US" sz="1200" dirty="0">
                <a:latin typeface="+mj-lt"/>
                <a:ea typeface="Calibri" panose="020F0502020204030204" pitchFamily="34" charset="0"/>
                <a:cs typeface="Times New Roman" panose="02020603050405020304" pitchFamily="18" charset="0"/>
              </a:rPr>
              <a:t> </a:t>
            </a:r>
            <a:r>
              <a:rPr lang="en-US" sz="1200" b="1" dirty="0" err="1">
                <a:solidFill>
                  <a:srgbClr val="FF0000"/>
                </a:solidFill>
                <a:latin typeface="+mj-lt"/>
                <a:ea typeface="Calibri" panose="020F0502020204030204" pitchFamily="34" charset="0"/>
                <a:cs typeface="Times New Roman" panose="02020603050405020304" pitchFamily="18" charset="0"/>
              </a:rPr>
              <a:t>P_inp</a:t>
            </a:r>
            <a:r>
              <a:rPr lang="en-US" sz="1200" b="1" dirty="0">
                <a:solidFill>
                  <a:srgbClr val="FF0000"/>
                </a:solidFill>
                <a:latin typeface="+mj-lt"/>
                <a:ea typeface="Calibri" panose="020F0502020204030204" pitchFamily="34" charset="0"/>
                <a:cs typeface="Times New Roman" panose="02020603050405020304" pitchFamily="18" charset="0"/>
              </a:rPr>
              <a:t> = P_NBI + P_OHM + P_ICRH – </a:t>
            </a:r>
            <a:r>
              <a:rPr lang="en-US" sz="1200" b="1" dirty="0" err="1">
                <a:solidFill>
                  <a:srgbClr val="FF0000"/>
                </a:solidFill>
                <a:latin typeface="+mj-lt"/>
                <a:ea typeface="Calibri" panose="020F0502020204030204" pitchFamily="34" charset="0"/>
                <a:cs typeface="Times New Roman" panose="02020603050405020304" pitchFamily="18" charset="0"/>
              </a:rPr>
              <a:t>P_rad_tot</a:t>
            </a:r>
            <a:r>
              <a:rPr lang="en-US" sz="1200" b="1" dirty="0">
                <a:solidFill>
                  <a:srgbClr val="FF0000"/>
                </a:solidFill>
                <a:latin typeface="+mj-lt"/>
                <a:ea typeface="Calibri" panose="020F0502020204030204" pitchFamily="34" charset="0"/>
                <a:cs typeface="Times New Roman" panose="02020603050405020304" pitchFamily="18" charset="0"/>
              </a:rPr>
              <a:t> – P_ELMs =  xxx W (without impurity)</a:t>
            </a:r>
          </a:p>
          <a:p>
            <a:pPr>
              <a:lnSpc>
                <a:spcPct val="107000"/>
              </a:lnSpc>
              <a:spcAft>
                <a:spcPts val="800"/>
              </a:spcAft>
            </a:pPr>
            <a:r>
              <a:rPr lang="en-US" sz="1200" dirty="0" err="1">
                <a:latin typeface="+mj-lt"/>
                <a:ea typeface="Calibri" panose="020F0502020204030204" pitchFamily="34" charset="0"/>
                <a:cs typeface="Times New Roman" panose="02020603050405020304" pitchFamily="18" charset="0"/>
              </a:rPr>
              <a:t>P_inp</a:t>
            </a:r>
            <a:r>
              <a:rPr lang="en-US" sz="1200" dirty="0">
                <a:latin typeface="+mj-lt"/>
                <a:ea typeface="Calibri" panose="020F0502020204030204" pitchFamily="34" charset="0"/>
                <a:cs typeface="Times New Roman" panose="02020603050405020304" pitchFamily="18" charset="0"/>
              </a:rPr>
              <a:t> = P_NBI + P_OHM + P_ICRH –P_ELMs</a:t>
            </a:r>
            <a:r>
              <a:rPr lang="en-US" sz="1200" b="1" dirty="0">
                <a:solidFill>
                  <a:srgbClr val="FF0000"/>
                </a:solidFill>
                <a:latin typeface="+mj-lt"/>
                <a:ea typeface="Calibri" panose="020F0502020204030204" pitchFamily="34" charset="0"/>
                <a:cs typeface="Times New Roman" panose="02020603050405020304" pitchFamily="18" charset="0"/>
              </a:rPr>
              <a:t> </a:t>
            </a:r>
            <a:r>
              <a:rPr lang="en-US" sz="1200" dirty="0">
                <a:latin typeface="+mj-lt"/>
                <a:ea typeface="Calibri" panose="020F0502020204030204" pitchFamily="34" charset="0"/>
                <a:cs typeface="Times New Roman" panose="02020603050405020304" pitchFamily="18" charset="0"/>
              </a:rPr>
              <a:t>=		(with impurity)</a:t>
            </a:r>
            <a:endParaRPr lang="en-GB" sz="1200" dirty="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830A1B0-B55C-4D1A-8A21-4287D8C917AD}"/>
              </a:ext>
            </a:extLst>
          </p:cNvPr>
          <p:cNvSpPr/>
          <p:nvPr/>
        </p:nvSpPr>
        <p:spPr>
          <a:xfrm>
            <a:off x="6097855" y="667506"/>
            <a:ext cx="1324402"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GAS PUFFING: </a:t>
            </a:r>
          </a:p>
        </p:txBody>
      </p:sp>
      <p:graphicFrame>
        <p:nvGraphicFramePr>
          <p:cNvPr id="11" name="Table 10">
            <a:extLst>
              <a:ext uri="{FF2B5EF4-FFF2-40B4-BE49-F238E27FC236}">
                <a16:creationId xmlns:a16="http://schemas.microsoft.com/office/drawing/2014/main" id="{7E766EBC-E4B8-4FF4-9773-C0FF975F2539}"/>
              </a:ext>
            </a:extLst>
          </p:cNvPr>
          <p:cNvGraphicFramePr>
            <a:graphicFrameLocks noGrp="1"/>
          </p:cNvGraphicFramePr>
          <p:nvPr>
            <p:extLst>
              <p:ext uri="{D42A27DB-BD31-4B8C-83A1-F6EECF244321}">
                <p14:modId xmlns:p14="http://schemas.microsoft.com/office/powerpoint/2010/main" val="2886392707"/>
              </p:ext>
            </p:extLst>
          </p:nvPr>
        </p:nvGraphicFramePr>
        <p:xfrm>
          <a:off x="6079336" y="990543"/>
          <a:ext cx="2860040" cy="1061601"/>
        </p:xfrm>
        <a:graphic>
          <a:graphicData uri="http://schemas.openxmlformats.org/drawingml/2006/table">
            <a:tbl>
              <a:tblPr firstRow="1" firstCol="1" bandRow="1">
                <a:tableStyleId>{21E4AEA4-8DFA-4A89-87EB-49C32662AFE0}</a:tableStyleId>
              </a:tblPr>
              <a:tblGrid>
                <a:gridCol w="1430020">
                  <a:extLst>
                    <a:ext uri="{9D8B030D-6E8A-4147-A177-3AD203B41FA5}">
                      <a16:colId xmlns:a16="http://schemas.microsoft.com/office/drawing/2014/main" val="289160128"/>
                    </a:ext>
                  </a:extLst>
                </a:gridCol>
                <a:gridCol w="1430020">
                  <a:extLst>
                    <a:ext uri="{9D8B030D-6E8A-4147-A177-3AD203B41FA5}">
                      <a16:colId xmlns:a16="http://schemas.microsoft.com/office/drawing/2014/main" val="2060481035"/>
                    </a:ext>
                  </a:extLst>
                </a:gridCol>
              </a:tblGrid>
              <a:tr h="177485">
                <a:tc>
                  <a:txBody>
                    <a:bodyPr/>
                    <a:lstStyle/>
                    <a:p>
                      <a:pPr>
                        <a:lnSpc>
                          <a:spcPct val="107000"/>
                        </a:lnSpc>
                        <a:spcAft>
                          <a:spcPts val="0"/>
                        </a:spcAft>
                      </a:pPr>
                      <a:r>
                        <a:rPr lang="en-US" sz="1100" dirty="0">
                          <a:effectLst/>
                        </a:rPr>
                        <a:t>valve</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1944808"/>
                  </a:ext>
                </a:extLst>
              </a:tr>
              <a:tr h="177485">
                <a:tc>
                  <a:txBody>
                    <a:bodyPr/>
                    <a:lstStyle/>
                    <a:p>
                      <a:pPr>
                        <a:lnSpc>
                          <a:spcPct val="107000"/>
                        </a:lnSpc>
                        <a:spcAft>
                          <a:spcPts val="0"/>
                        </a:spcAft>
                      </a:pPr>
                      <a:r>
                        <a:rPr lang="it-IT" sz="1100" dirty="0">
                          <a:effectLst/>
                        </a:rPr>
                        <a:t>1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latin typeface="+mn-lt"/>
                          <a:ea typeface="+mn-ea"/>
                          <a:cs typeface="+mn-cs"/>
                        </a:rPr>
                        <a:t>D2:</a:t>
                      </a:r>
                      <a:r>
                        <a:rPr lang="it-IT" sz="1100" baseline="0" dirty="0">
                          <a:effectLst/>
                          <a:latin typeface="+mn-lt"/>
                          <a:ea typeface="+mn-ea"/>
                          <a:cs typeface="+mn-cs"/>
                        </a:rPr>
                        <a:t> xxx mbar/s</a:t>
                      </a:r>
                    </a:p>
                    <a:p>
                      <a:pPr>
                        <a:lnSpc>
                          <a:spcPct val="107000"/>
                        </a:lnSpc>
                        <a:spcAft>
                          <a:spcPts val="0"/>
                        </a:spcAft>
                      </a:pPr>
                      <a:r>
                        <a:rPr lang="en-US" sz="1100" dirty="0">
                          <a:effectLst/>
                          <a:latin typeface="+mj-lt"/>
                          <a:ea typeface="Calibri" panose="020F0502020204030204" pitchFamily="34" charset="0"/>
                          <a:cs typeface="Times New Roman" panose="02020603050405020304" pitchFamily="18" charset="0"/>
                        </a:rPr>
                        <a:t>xxxe20 molecules/s</a:t>
                      </a:r>
                    </a:p>
                    <a:p>
                      <a:pPr>
                        <a:lnSpc>
                          <a:spcPct val="107000"/>
                        </a:lnSpc>
                        <a:spcAft>
                          <a:spcPts val="0"/>
                        </a:spcAft>
                      </a:pPr>
                      <a:r>
                        <a:rPr lang="en-US" sz="1100" dirty="0">
                          <a:effectLst/>
                          <a:latin typeface="+mj-lt"/>
                          <a:ea typeface="Calibri" panose="020F0502020204030204" pitchFamily="34" charset="0"/>
                          <a:cs typeface="Times New Roman" panose="02020603050405020304" pitchFamily="18" charset="0"/>
                          <a:sym typeface="Wingdings" panose="05000000000000000000" pitchFamily="2" charset="2"/>
                        </a:rPr>
                        <a:t>xxx</a:t>
                      </a:r>
                      <a:r>
                        <a:rPr lang="en-US" sz="1100" kern="1200" dirty="0">
                          <a:solidFill>
                            <a:schemeClr val="dk1"/>
                          </a:solidFill>
                          <a:effectLst/>
                          <a:latin typeface="+mn-lt"/>
                          <a:ea typeface="Calibri" panose="020F0502020204030204" pitchFamily="34" charset="0"/>
                          <a:cs typeface="Times New Roman" panose="02020603050405020304" pitchFamily="18" charset="0"/>
                        </a:rPr>
                        <a:t>e20</a:t>
                      </a:r>
                      <a:r>
                        <a:rPr lang="en-US" sz="1100" dirty="0">
                          <a:effectLst/>
                          <a:latin typeface="+mj-lt"/>
                          <a:ea typeface="Calibri" panose="020F0502020204030204" pitchFamily="34" charset="0"/>
                          <a:cs typeface="Times New Roman" panose="02020603050405020304" pitchFamily="18" charset="0"/>
                          <a:sym typeface="Wingdings" panose="05000000000000000000" pitchFamily="2" charset="2"/>
                        </a:rPr>
                        <a:t> atom/s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759370"/>
                  </a:ext>
                </a:extLst>
              </a:tr>
              <a:tr h="177485">
                <a:tc>
                  <a:txBody>
                    <a:bodyPr/>
                    <a:lstStyle/>
                    <a:p>
                      <a:pPr>
                        <a:lnSpc>
                          <a:spcPct val="107000"/>
                        </a:lnSpc>
                        <a:spcAft>
                          <a:spcPts val="0"/>
                        </a:spcAft>
                      </a:pPr>
                      <a:r>
                        <a:rPr lang="it-IT" sz="1100" dirty="0">
                          <a:effectLst/>
                        </a:rPr>
                        <a:t>2</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891774"/>
                  </a:ext>
                </a:extLst>
              </a:tr>
              <a:tr h="177485">
                <a:tc>
                  <a:txBody>
                    <a:bodyPr/>
                    <a:lstStyle/>
                    <a:p>
                      <a:pPr>
                        <a:lnSpc>
                          <a:spcPct val="107000"/>
                        </a:lnSpc>
                        <a:spcAft>
                          <a:spcPts val="0"/>
                        </a:spcAft>
                      </a:pPr>
                      <a:r>
                        <a:rPr lang="it-IT" sz="1100" dirty="0">
                          <a:effectLst/>
                        </a:rPr>
                        <a:t>3</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6079176"/>
                  </a:ext>
                </a:extLst>
              </a:tr>
            </a:tbl>
          </a:graphicData>
        </a:graphic>
      </p:graphicFrame>
      <p:sp>
        <p:nvSpPr>
          <p:cNvPr id="12" name="Rectangle 11">
            <a:extLst>
              <a:ext uri="{FF2B5EF4-FFF2-40B4-BE49-F238E27FC236}">
                <a16:creationId xmlns:a16="http://schemas.microsoft.com/office/drawing/2014/main" id="{F6DFD4DF-3F22-419F-A36F-27A07B53DB97}"/>
              </a:ext>
            </a:extLst>
          </p:cNvPr>
          <p:cNvSpPr/>
          <p:nvPr/>
        </p:nvSpPr>
        <p:spPr>
          <a:xfrm>
            <a:off x="6033283" y="2080274"/>
            <a:ext cx="3138936"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DENSITY_BC </a:t>
            </a:r>
            <a:r>
              <a:rPr lang="en-US" sz="1500" dirty="0">
                <a:latin typeface="+mj-lt"/>
                <a:ea typeface="Calibri" panose="020F0502020204030204" pitchFamily="34" charset="0"/>
                <a:cs typeface="Times New Roman" panose="02020603050405020304" pitchFamily="18" charset="0"/>
              </a:rPr>
              <a:t>(in </a:t>
            </a:r>
            <a:r>
              <a:rPr lang="en-US" sz="1500" i="1" dirty="0" err="1">
                <a:latin typeface="+mj-lt"/>
                <a:ea typeface="Calibri" panose="020F0502020204030204" pitchFamily="34" charset="0"/>
                <a:cs typeface="Times New Roman" panose="02020603050405020304" pitchFamily="18" charset="0"/>
              </a:rPr>
              <a:t>overview_hmode.jscp</a:t>
            </a:r>
            <a:r>
              <a:rPr lang="en-US" sz="1500" u="sng" dirty="0">
                <a:latin typeface="+mj-lt"/>
                <a:ea typeface="Calibri" panose="020F0502020204030204" pitchFamily="34" charset="0"/>
                <a:cs typeface="Times New Roman" panose="02020603050405020304" pitchFamily="18" charset="0"/>
              </a:rPr>
              <a:t>)</a:t>
            </a:r>
            <a:endParaRPr lang="en-GB" sz="1500" dirty="0">
              <a:latin typeface="+mj-l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2A0F6059-CE8A-49A2-B2A8-0AAA7F6268F3}"/>
              </a:ext>
            </a:extLst>
          </p:cNvPr>
          <p:cNvGraphicFramePr>
            <a:graphicFrameLocks noGrp="1"/>
          </p:cNvGraphicFramePr>
          <p:nvPr>
            <p:extLst>
              <p:ext uri="{D42A27DB-BD31-4B8C-83A1-F6EECF244321}">
                <p14:modId xmlns:p14="http://schemas.microsoft.com/office/powerpoint/2010/main" val="22077853"/>
              </p:ext>
            </p:extLst>
          </p:nvPr>
        </p:nvGraphicFramePr>
        <p:xfrm>
          <a:off x="6079336" y="2408634"/>
          <a:ext cx="2860040" cy="707759"/>
        </p:xfrm>
        <a:graphic>
          <a:graphicData uri="http://schemas.openxmlformats.org/drawingml/2006/table">
            <a:tbl>
              <a:tblPr firstRow="1" firstCol="1" bandRow="1">
                <a:tableStyleId>{21E4AEA4-8DFA-4A89-87EB-49C32662AFE0}</a:tableStyleId>
              </a:tblPr>
              <a:tblGrid>
                <a:gridCol w="1430020">
                  <a:extLst>
                    <a:ext uri="{9D8B030D-6E8A-4147-A177-3AD203B41FA5}">
                      <a16:colId xmlns:a16="http://schemas.microsoft.com/office/drawing/2014/main" val="2991597402"/>
                    </a:ext>
                  </a:extLst>
                </a:gridCol>
                <a:gridCol w="1430020">
                  <a:extLst>
                    <a:ext uri="{9D8B030D-6E8A-4147-A177-3AD203B41FA5}">
                      <a16:colId xmlns:a16="http://schemas.microsoft.com/office/drawing/2014/main" val="2092941551"/>
                    </a:ext>
                  </a:extLst>
                </a:gridCol>
              </a:tblGrid>
              <a:tr h="244929">
                <a:tc>
                  <a:txBody>
                    <a:bodyPr/>
                    <a:lstStyle/>
                    <a:p>
                      <a:pPr>
                        <a:lnSpc>
                          <a:spcPct val="107000"/>
                        </a:lnSpc>
                        <a:spcAft>
                          <a:spcPts val="0"/>
                        </a:spcAft>
                      </a:pPr>
                      <a:r>
                        <a:rPr lang="en-US" sz="1100" dirty="0">
                          <a:effectLst/>
                        </a:rPr>
                        <a:t>time</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0332383"/>
                  </a:ext>
                </a:extLst>
              </a:tr>
              <a:tr h="462830">
                <a:tc>
                  <a:txBody>
                    <a:bodyPr/>
                    <a:lstStyle/>
                    <a:p>
                      <a:pPr>
                        <a:lnSpc>
                          <a:spcPct val="107000"/>
                        </a:lnSpc>
                        <a:spcAft>
                          <a:spcPts val="0"/>
                        </a:spcAft>
                      </a:pPr>
                      <a:r>
                        <a:rPr lang="en-US" sz="1100">
                          <a:effectLst/>
                        </a:rPr>
                        <a:t>NBI electrons/s - Density_BC (flux)</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2.77e20</a:t>
                      </a:r>
                    </a:p>
                    <a:p>
                      <a:pPr>
                        <a:lnSpc>
                          <a:spcPct val="107000"/>
                        </a:lnSpc>
                        <a:spcAft>
                          <a:spcPts val="0"/>
                        </a:spcAft>
                      </a:pP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9725563"/>
                  </a:ext>
                </a:extLst>
              </a:tr>
            </a:tbl>
          </a:graphicData>
        </a:graphic>
      </p:graphicFrame>
    </p:spTree>
    <p:extLst>
      <p:ext uri="{BB962C8B-B14F-4D97-AF65-F5344CB8AC3E}">
        <p14:creationId xmlns:p14="http://schemas.microsoft.com/office/powerpoint/2010/main" val="228081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AA741AD-6F62-40E1-A46A-3A73BBB317CA}"/>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04F45534-6F19-4061-8E85-99CB4A1D6F96}"/>
              </a:ext>
            </a:extLst>
          </p:cNvPr>
          <p:cNvSpPr txBox="1"/>
          <p:nvPr/>
        </p:nvSpPr>
        <p:spPr>
          <a:xfrm>
            <a:off x="34669" y="3022402"/>
            <a:ext cx="9109331" cy="1152623"/>
          </a:xfrm>
          <a:prstGeom prst="rect">
            <a:avLst/>
          </a:prstGeom>
          <a:noFill/>
        </p:spPr>
        <p:txBody>
          <a:bodyPr wrap="square">
            <a:spAutoFit/>
          </a:bodyPr>
          <a:lstStyle/>
          <a:p>
            <a:pPr algn="ctr">
              <a:lnSpc>
                <a:spcPct val="150000"/>
              </a:lnSpc>
            </a:pPr>
            <a:r>
              <a:rPr lang="en-US" sz="2800" b="1" dirty="0">
                <a:solidFill>
                  <a:srgbClr val="4472C4"/>
                </a:solidFill>
              </a:rPr>
              <a:t>Edge transport modeling in present devices</a:t>
            </a:r>
          </a:p>
          <a:p>
            <a:pPr algn="ctr">
              <a:lnSpc>
                <a:spcPct val="150000"/>
              </a:lnSpc>
            </a:pPr>
            <a:r>
              <a:rPr lang="en-US" sz="2000" b="1" dirty="0">
                <a:solidFill>
                  <a:srgbClr val="4472C4"/>
                </a:solidFill>
              </a:rPr>
              <a:t>(DTT shapes)</a:t>
            </a:r>
          </a:p>
        </p:txBody>
      </p:sp>
    </p:spTree>
    <p:extLst>
      <p:ext uri="{BB962C8B-B14F-4D97-AF65-F5344CB8AC3E}">
        <p14:creationId xmlns:p14="http://schemas.microsoft.com/office/powerpoint/2010/main" val="823964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2D1E036-8A7F-4486-B5C7-F0B834E25E8D}"/>
              </a:ext>
            </a:extLst>
          </p:cNvPr>
          <p:cNvSpPr>
            <a:spLocks noGrp="1"/>
          </p:cNvSpPr>
          <p:nvPr>
            <p:ph type="subTitle" idx="1"/>
          </p:nvPr>
        </p:nvSpPr>
        <p:spPr/>
        <p:txBody>
          <a:bodyPr/>
          <a:lstStyle/>
          <a:p>
            <a:r>
              <a:rPr lang="en-US" dirty="0"/>
              <a:t>TCV pulse #76735 – NT (</a:t>
            </a:r>
            <a:r>
              <a:rPr lang="el-GR" dirty="0"/>
              <a:t>δ</a:t>
            </a:r>
            <a:r>
              <a:rPr lang="en-US" baseline="-25000" dirty="0"/>
              <a:t>top</a:t>
            </a:r>
            <a:r>
              <a:rPr lang="en-US" dirty="0"/>
              <a:t> = -0.35)</a:t>
            </a:r>
          </a:p>
          <a:p>
            <a:endParaRPr lang="en-US" dirty="0"/>
          </a:p>
        </p:txBody>
      </p:sp>
      <p:sp>
        <p:nvSpPr>
          <p:cNvPr id="4" name="Rectangle 3">
            <a:extLst>
              <a:ext uri="{FF2B5EF4-FFF2-40B4-BE49-F238E27FC236}">
                <a16:creationId xmlns:a16="http://schemas.microsoft.com/office/drawing/2014/main" id="{27479F96-FE9A-4686-B3AF-221F65CE4DA8}"/>
              </a:ext>
            </a:extLst>
          </p:cNvPr>
          <p:cNvSpPr/>
          <p:nvPr/>
        </p:nvSpPr>
        <p:spPr>
          <a:xfrm>
            <a:off x="451104" y="877281"/>
            <a:ext cx="8071104" cy="339324"/>
          </a:xfrm>
          <a:prstGeom prst="rect">
            <a:avLst/>
          </a:prstGeom>
        </p:spPr>
        <p:txBody>
          <a:bodyPr wrap="squar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MAIN PARAMS discharge  </a:t>
            </a:r>
          </a:p>
        </p:txBody>
      </p:sp>
      <p:sp>
        <p:nvSpPr>
          <p:cNvPr id="5" name="Rectangle 4">
            <a:extLst>
              <a:ext uri="{FF2B5EF4-FFF2-40B4-BE49-F238E27FC236}">
                <a16:creationId xmlns:a16="http://schemas.microsoft.com/office/drawing/2014/main" id="{7E49EB33-E865-4521-A3BA-58764126BF5D}"/>
              </a:ext>
            </a:extLst>
          </p:cNvPr>
          <p:cNvSpPr/>
          <p:nvPr/>
        </p:nvSpPr>
        <p:spPr>
          <a:xfrm>
            <a:off x="449010" y="1195162"/>
            <a:ext cx="2802370" cy="774507"/>
          </a:xfrm>
          <a:prstGeom prst="rect">
            <a:avLst/>
          </a:prstGeom>
        </p:spPr>
        <p:txBody>
          <a:bodyPr wrap="none">
            <a:spAutoFit/>
          </a:bodyPr>
          <a:lstStyle/>
          <a:p>
            <a:pPr>
              <a:lnSpc>
                <a:spcPct val="107000"/>
              </a:lnSpc>
              <a:spcAft>
                <a:spcPts val="800"/>
              </a:spcAft>
            </a:pPr>
            <a:r>
              <a:rPr lang="en-GB" u="sng" dirty="0">
                <a:latin typeface="+mj-lt"/>
                <a:ea typeface="Calibri" panose="020F0502020204030204" pitchFamily="34" charset="0"/>
                <a:cs typeface="Times New Roman" panose="02020603050405020304" pitchFamily="18" charset="0"/>
              </a:rPr>
              <a:t>Time =0,7s (NBI-only phase)</a:t>
            </a:r>
            <a:endParaRPr lang="en-GB" dirty="0">
              <a:latin typeface="+mj-lt"/>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mj-lt"/>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B300445D-E5D4-4530-90AA-56B8DC7A068F}"/>
              </a:ext>
            </a:extLst>
          </p:cNvPr>
          <p:cNvGraphicFramePr>
            <a:graphicFrameLocks noGrp="1"/>
          </p:cNvGraphicFramePr>
          <p:nvPr>
            <p:extLst>
              <p:ext uri="{D42A27DB-BD31-4B8C-83A1-F6EECF244321}">
                <p14:modId xmlns:p14="http://schemas.microsoft.com/office/powerpoint/2010/main" val="3085466982"/>
              </p:ext>
            </p:extLst>
          </p:nvPr>
        </p:nvGraphicFramePr>
        <p:xfrm>
          <a:off x="204624" y="1636939"/>
          <a:ext cx="3818535" cy="1167799"/>
        </p:xfrm>
        <a:graphic>
          <a:graphicData uri="http://schemas.openxmlformats.org/drawingml/2006/table">
            <a:tbl>
              <a:tblPr firstRow="1" firstCol="1" bandRow="1">
                <a:tableStyleId>{21E4AEA4-8DFA-4A89-87EB-49C32662AFE0}</a:tableStyleId>
              </a:tblPr>
              <a:tblGrid>
                <a:gridCol w="1412826">
                  <a:extLst>
                    <a:ext uri="{9D8B030D-6E8A-4147-A177-3AD203B41FA5}">
                      <a16:colId xmlns:a16="http://schemas.microsoft.com/office/drawing/2014/main" val="4087625921"/>
                    </a:ext>
                  </a:extLst>
                </a:gridCol>
                <a:gridCol w="2405709">
                  <a:extLst>
                    <a:ext uri="{9D8B030D-6E8A-4147-A177-3AD203B41FA5}">
                      <a16:colId xmlns:a16="http://schemas.microsoft.com/office/drawing/2014/main" val="4212957339"/>
                    </a:ext>
                  </a:extLst>
                </a:gridCol>
              </a:tblGrid>
              <a:tr h="297906">
                <a:tc>
                  <a:txBody>
                    <a:bodyPr/>
                    <a:lstStyle/>
                    <a:p>
                      <a:pPr algn="l">
                        <a:lnSpc>
                          <a:spcPct val="107000"/>
                        </a:lnSpc>
                        <a:spcAft>
                          <a:spcPts val="0"/>
                        </a:spcAft>
                      </a:pPr>
                      <a:r>
                        <a:rPr lang="en-US" sz="1100" dirty="0" err="1">
                          <a:effectLst/>
                        </a:rPr>
                        <a:t>I</a:t>
                      </a:r>
                      <a:r>
                        <a:rPr lang="en-US" sz="1100" baseline="-25000" dirty="0" err="1">
                          <a:effectLst/>
                        </a:rPr>
                        <a:t>p</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-174 kA</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9570833"/>
                  </a:ext>
                </a:extLst>
              </a:tr>
              <a:tr h="288925">
                <a:tc>
                  <a:txBody>
                    <a:bodyPr/>
                    <a:lstStyle/>
                    <a:p>
                      <a:pPr algn="l">
                        <a:lnSpc>
                          <a:spcPct val="107000"/>
                        </a:lnSpc>
                        <a:spcAft>
                          <a:spcPts val="0"/>
                        </a:spcAft>
                      </a:pPr>
                      <a:r>
                        <a:rPr lang="en-US" sz="1100" dirty="0">
                          <a:effectLst/>
                        </a:rPr>
                        <a:t>&lt;n</a:t>
                      </a:r>
                      <a:r>
                        <a:rPr lang="en-US" sz="1100" baseline="-25000" dirty="0">
                          <a:effectLst/>
                        </a:rPr>
                        <a:t>e</a:t>
                      </a:r>
                      <a:r>
                        <a:rPr lang="en-US" sz="1100" dirty="0">
                          <a:effectLst/>
                        </a:rPr>
                        <a:t>&gt; (FIR)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xxx x 10</a:t>
                      </a:r>
                      <a:r>
                        <a:rPr lang="en-US" sz="1100" baseline="30000" dirty="0">
                          <a:effectLst/>
                        </a:rPr>
                        <a:t>19</a:t>
                      </a:r>
                      <a:r>
                        <a:rPr lang="en-US" sz="1100" dirty="0">
                          <a:effectLst/>
                        </a:rPr>
                        <a:t> m</a:t>
                      </a:r>
                      <a:r>
                        <a:rPr lang="en-US" sz="1100" baseline="30000" dirty="0">
                          <a:effectLst/>
                        </a:rPr>
                        <a:t>-3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3137566"/>
                  </a:ext>
                </a:extLst>
              </a:tr>
              <a:tr h="307918">
                <a:tc>
                  <a:txBody>
                    <a:bodyPr/>
                    <a:lstStyle/>
                    <a:p>
                      <a:pPr algn="l">
                        <a:lnSpc>
                          <a:spcPct val="107000"/>
                        </a:lnSpc>
                        <a:spcAft>
                          <a:spcPts val="0"/>
                        </a:spcAft>
                      </a:pPr>
                      <a:r>
                        <a:rPr lang="en-US" sz="1100" dirty="0" err="1">
                          <a:effectLst/>
                        </a:rPr>
                        <a:t>T</a:t>
                      </a:r>
                      <a:r>
                        <a:rPr lang="en-US" sz="1100" baseline="-25000" dirty="0" err="1">
                          <a:effectLst/>
                        </a:rPr>
                        <a:t>e</a:t>
                      </a:r>
                      <a:r>
                        <a:rPr lang="en-US" sz="1100" baseline="-25000" dirty="0">
                          <a:effectLst/>
                        </a:rPr>
                        <a:t>  </a:t>
                      </a:r>
                      <a:r>
                        <a:rPr lang="en-US" sz="1100" baseline="0" dirty="0">
                          <a:effectLst/>
                        </a:rPr>
                        <a:t>max (TS)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 xx keV</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4821149"/>
                  </a:ext>
                </a:extLst>
              </a:tr>
              <a:tr h="273050">
                <a:tc>
                  <a:txBody>
                    <a:bodyPr/>
                    <a:lstStyle/>
                    <a:p>
                      <a:pPr algn="l">
                        <a:lnSpc>
                          <a:spcPct val="107000"/>
                        </a:lnSpc>
                        <a:spcAft>
                          <a:spcPts val="0"/>
                        </a:spcAft>
                      </a:pPr>
                      <a:r>
                        <a:rPr lang="en-US" sz="1100" dirty="0">
                          <a:effectLst/>
                        </a:rPr>
                        <a:t>B</a:t>
                      </a:r>
                      <a:r>
                        <a:rPr lang="en-US" sz="1100" baseline="-25000" dirty="0">
                          <a:effectLst/>
                        </a:rPr>
                        <a:t>T</a:t>
                      </a:r>
                      <a:r>
                        <a:rPr lang="en-US" sz="1100" dirty="0">
                          <a:effectLst/>
                        </a:rPr>
                        <a:t>  at R=0,88m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-1.42 T</a:t>
                      </a:r>
                    </a:p>
                  </a:txBody>
                  <a:tcPr marL="68580" marR="68580" marT="0" marB="0"/>
                </a:tc>
                <a:extLst>
                  <a:ext uri="{0D108BD9-81ED-4DB2-BD59-A6C34878D82A}">
                    <a16:rowId xmlns:a16="http://schemas.microsoft.com/office/drawing/2014/main" val="2300554100"/>
                  </a:ext>
                </a:extLst>
              </a:tr>
            </a:tbl>
          </a:graphicData>
        </a:graphic>
      </p:graphicFrame>
      <p:sp>
        <p:nvSpPr>
          <p:cNvPr id="7" name="Rectangle 6">
            <a:extLst>
              <a:ext uri="{FF2B5EF4-FFF2-40B4-BE49-F238E27FC236}">
                <a16:creationId xmlns:a16="http://schemas.microsoft.com/office/drawing/2014/main" id="{0286F5EC-D890-43F8-9C1A-AAF695390D04}"/>
              </a:ext>
            </a:extLst>
          </p:cNvPr>
          <p:cNvSpPr/>
          <p:nvPr/>
        </p:nvSpPr>
        <p:spPr>
          <a:xfrm>
            <a:off x="88090" y="3806992"/>
            <a:ext cx="817596"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POWER </a:t>
            </a:r>
          </a:p>
        </p:txBody>
      </p:sp>
      <p:graphicFrame>
        <p:nvGraphicFramePr>
          <p:cNvPr id="8" name="Table 7">
            <a:extLst>
              <a:ext uri="{FF2B5EF4-FFF2-40B4-BE49-F238E27FC236}">
                <a16:creationId xmlns:a16="http://schemas.microsoft.com/office/drawing/2014/main" id="{980C788D-473D-4373-B294-613566701527}"/>
              </a:ext>
            </a:extLst>
          </p:cNvPr>
          <p:cNvGraphicFramePr>
            <a:graphicFrameLocks noGrp="1"/>
          </p:cNvGraphicFramePr>
          <p:nvPr>
            <p:extLst>
              <p:ext uri="{D42A27DB-BD31-4B8C-83A1-F6EECF244321}">
                <p14:modId xmlns:p14="http://schemas.microsoft.com/office/powerpoint/2010/main" val="583139052"/>
              </p:ext>
            </p:extLst>
          </p:nvPr>
        </p:nvGraphicFramePr>
        <p:xfrm>
          <a:off x="204624" y="4257272"/>
          <a:ext cx="5725160" cy="1371600"/>
        </p:xfrm>
        <a:graphic>
          <a:graphicData uri="http://schemas.openxmlformats.org/drawingml/2006/table">
            <a:tbl>
              <a:tblPr firstRow="1" firstCol="1" bandRow="1">
                <a:tableStyleId>{21E4AEA4-8DFA-4A89-87EB-49C32662AFE0}</a:tableStyleId>
              </a:tblPr>
              <a:tblGrid>
                <a:gridCol w="2862580">
                  <a:extLst>
                    <a:ext uri="{9D8B030D-6E8A-4147-A177-3AD203B41FA5}">
                      <a16:colId xmlns:a16="http://schemas.microsoft.com/office/drawing/2014/main" val="2246094435"/>
                    </a:ext>
                  </a:extLst>
                </a:gridCol>
                <a:gridCol w="2862580">
                  <a:extLst>
                    <a:ext uri="{9D8B030D-6E8A-4147-A177-3AD203B41FA5}">
                      <a16:colId xmlns:a16="http://schemas.microsoft.com/office/drawing/2014/main" val="284206516"/>
                    </a:ext>
                  </a:extLst>
                </a:gridCol>
              </a:tblGrid>
              <a:tr h="0">
                <a:tc>
                  <a:txBody>
                    <a:bodyPr/>
                    <a:lstStyle/>
                    <a:p>
                      <a:pPr>
                        <a:lnSpc>
                          <a:spcPct val="107000"/>
                        </a:lnSpc>
                        <a:spcAft>
                          <a:spcPts val="0"/>
                        </a:spcAft>
                      </a:pPr>
                      <a:r>
                        <a:rPr lang="en-US" sz="1100">
                          <a:effectLst/>
                        </a:rPr>
                        <a:t>time</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498523"/>
                  </a:ext>
                </a:extLst>
              </a:tr>
              <a:tr h="0">
                <a:tc>
                  <a:txBody>
                    <a:bodyPr/>
                    <a:lstStyle/>
                    <a:p>
                      <a:pPr>
                        <a:lnSpc>
                          <a:spcPct val="107000"/>
                        </a:lnSpc>
                        <a:spcAft>
                          <a:spcPts val="0"/>
                        </a:spcAft>
                      </a:pPr>
                      <a:r>
                        <a:rPr lang="en-US" sz="1100" dirty="0" err="1">
                          <a:effectLst/>
                        </a:rPr>
                        <a:t>P_rad_tot</a:t>
                      </a:r>
                      <a:r>
                        <a:rPr lang="en-US" sz="1100" dirty="0">
                          <a:effectLs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202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32379"/>
                  </a:ext>
                </a:extLst>
              </a:tr>
              <a:tr h="0">
                <a:tc>
                  <a:txBody>
                    <a:bodyPr/>
                    <a:lstStyle/>
                    <a:p>
                      <a:pPr>
                        <a:lnSpc>
                          <a:spcPct val="107000"/>
                        </a:lnSpc>
                        <a:spcAft>
                          <a:spcPts val="0"/>
                        </a:spcAft>
                      </a:pPr>
                      <a:r>
                        <a:rPr lang="en-US" sz="1100" dirty="0" err="1">
                          <a:effectLst/>
                        </a:rPr>
                        <a:t>P_divertor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78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47256"/>
                  </a:ext>
                </a:extLst>
              </a:tr>
              <a:tr h="0">
                <a:tc>
                  <a:txBody>
                    <a:bodyPr/>
                    <a:lstStyle/>
                    <a:p>
                      <a:pPr>
                        <a:lnSpc>
                          <a:spcPct val="107000"/>
                        </a:lnSpc>
                        <a:spcAft>
                          <a:spcPts val="0"/>
                        </a:spcAft>
                      </a:pPr>
                      <a:r>
                        <a:rPr lang="en-US" sz="1100" dirty="0" err="1">
                          <a:effectLst/>
                        </a:rPr>
                        <a:t>P_bulk</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124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6775781"/>
                  </a:ext>
                </a:extLst>
              </a:tr>
              <a:tr h="0">
                <a:tc>
                  <a:txBody>
                    <a:bodyPr/>
                    <a:lstStyle/>
                    <a:p>
                      <a:pPr>
                        <a:lnSpc>
                          <a:spcPct val="107000"/>
                        </a:lnSpc>
                        <a:spcAft>
                          <a:spcPts val="0"/>
                        </a:spcAft>
                      </a:pPr>
                      <a:r>
                        <a:rPr lang="en-US" sz="1100" u="none" dirty="0">
                          <a:effectLst/>
                        </a:rPr>
                        <a:t>P_NBI </a:t>
                      </a:r>
                      <a:r>
                        <a:rPr lang="en-US" sz="1100" b="1" u="none" kern="1200" dirty="0">
                          <a:solidFill>
                            <a:schemeClr val="lt1"/>
                          </a:solidFill>
                          <a:effectLst/>
                          <a:latin typeface="+mn-lt"/>
                          <a:ea typeface="Calibri" panose="020F0502020204030204" pitchFamily="34" charset="0"/>
                          <a:cs typeface="Times New Roman" panose="02020603050405020304" pitchFamily="18" charset="0"/>
                        </a:rPr>
                        <a:t>(with the loss due to the duct)</a:t>
                      </a:r>
                      <a:endParaRPr lang="en-GB" sz="1100" u="none"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424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0485968"/>
                  </a:ext>
                </a:extLst>
              </a:tr>
              <a:tr h="0">
                <a:tc>
                  <a:txBody>
                    <a:bodyPr/>
                    <a:lstStyle/>
                    <a:p>
                      <a:pPr>
                        <a:lnSpc>
                          <a:spcPct val="107000"/>
                        </a:lnSpc>
                        <a:spcAft>
                          <a:spcPts val="0"/>
                        </a:spcAft>
                      </a:pPr>
                      <a:r>
                        <a:rPr lang="en-US" sz="1100">
                          <a:effectLst/>
                        </a:rPr>
                        <a:t>P_ICRH</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511739"/>
                  </a:ext>
                </a:extLst>
              </a:tr>
              <a:tr h="0">
                <a:tc>
                  <a:txBody>
                    <a:bodyPr/>
                    <a:lstStyle/>
                    <a:p>
                      <a:pPr>
                        <a:lnSpc>
                          <a:spcPct val="107000"/>
                        </a:lnSpc>
                        <a:spcAft>
                          <a:spcPts val="0"/>
                        </a:spcAft>
                      </a:pPr>
                      <a:r>
                        <a:rPr lang="en-US" sz="1100" dirty="0">
                          <a:effectLst/>
                        </a:rPr>
                        <a:t>P_OHM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155 kW (V=0.89 V)</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9974166"/>
                  </a:ext>
                </a:extLst>
              </a:tr>
              <a:tr h="0">
                <a:tc>
                  <a:txBody>
                    <a:bodyPr/>
                    <a:lstStyle/>
                    <a:p>
                      <a:pPr>
                        <a:lnSpc>
                          <a:spcPct val="107000"/>
                        </a:lnSpc>
                        <a:spcAft>
                          <a:spcPts val="0"/>
                        </a:spcAft>
                      </a:pPr>
                      <a:r>
                        <a:rPr lang="en-US" sz="1100" dirty="0">
                          <a:effectLst/>
                        </a:rPr>
                        <a:t>ELMs power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err="1">
                          <a:effectLst/>
                          <a:latin typeface="+mj-lt"/>
                          <a:ea typeface="Calibri" panose="020F0502020204030204" pitchFamily="34" charset="0"/>
                          <a:cs typeface="Times New Roman" panose="02020603050405020304" pitchFamily="18" charset="0"/>
                        </a:rPr>
                        <a:t>Xxx</a:t>
                      </a:r>
                      <a:r>
                        <a:rPr lang="en-GB" sz="1100" dirty="0">
                          <a:effectLst/>
                          <a:latin typeface="+mj-lt"/>
                          <a:ea typeface="Calibri" panose="020F0502020204030204" pitchFamily="34" charset="0"/>
                          <a:cs typeface="Times New Roman" panose="02020603050405020304" pitchFamily="18" charset="0"/>
                        </a:rPr>
                        <a:t> kW</a:t>
                      </a:r>
                    </a:p>
                  </a:txBody>
                  <a:tcPr marL="68580" marR="68580" marT="0" marB="0"/>
                </a:tc>
                <a:extLst>
                  <a:ext uri="{0D108BD9-81ED-4DB2-BD59-A6C34878D82A}">
                    <a16:rowId xmlns:a16="http://schemas.microsoft.com/office/drawing/2014/main" val="1833790739"/>
                  </a:ext>
                </a:extLst>
              </a:tr>
            </a:tbl>
          </a:graphicData>
        </a:graphic>
      </p:graphicFrame>
      <p:sp>
        <p:nvSpPr>
          <p:cNvPr id="9" name="Rectangle 8">
            <a:extLst>
              <a:ext uri="{FF2B5EF4-FFF2-40B4-BE49-F238E27FC236}">
                <a16:creationId xmlns:a16="http://schemas.microsoft.com/office/drawing/2014/main" id="{5C18D377-3258-4CFF-B70D-CA692D89EB21}"/>
              </a:ext>
            </a:extLst>
          </p:cNvPr>
          <p:cNvSpPr/>
          <p:nvPr/>
        </p:nvSpPr>
        <p:spPr>
          <a:xfrm>
            <a:off x="146207" y="5814296"/>
            <a:ext cx="6373978" cy="590162"/>
          </a:xfrm>
          <a:prstGeom prst="rect">
            <a:avLst/>
          </a:prstGeom>
        </p:spPr>
        <p:txBody>
          <a:bodyPr wrap="square">
            <a:spAutoFit/>
          </a:bodyPr>
          <a:lstStyle/>
          <a:p>
            <a:pPr>
              <a:lnSpc>
                <a:spcPct val="107000"/>
              </a:lnSpc>
              <a:spcAft>
                <a:spcPts val="800"/>
              </a:spcAft>
            </a:pPr>
            <a:r>
              <a:rPr lang="en-US" sz="1200" dirty="0">
                <a:latin typeface="+mj-lt"/>
                <a:ea typeface="Calibri" panose="020F0502020204030204" pitchFamily="34" charset="0"/>
                <a:cs typeface="Times New Roman" panose="02020603050405020304" pitchFamily="18" charset="0"/>
              </a:rPr>
              <a:t> </a:t>
            </a:r>
            <a:r>
              <a:rPr lang="en-US" sz="1200" b="1" dirty="0" err="1">
                <a:solidFill>
                  <a:srgbClr val="FF0000"/>
                </a:solidFill>
                <a:latin typeface="+mj-lt"/>
                <a:ea typeface="Calibri" panose="020F0502020204030204" pitchFamily="34" charset="0"/>
                <a:cs typeface="Times New Roman" panose="02020603050405020304" pitchFamily="18" charset="0"/>
              </a:rPr>
              <a:t>P_inp</a:t>
            </a:r>
            <a:r>
              <a:rPr lang="en-US" sz="1200" b="1" dirty="0">
                <a:solidFill>
                  <a:srgbClr val="FF0000"/>
                </a:solidFill>
                <a:latin typeface="+mj-lt"/>
                <a:ea typeface="Calibri" panose="020F0502020204030204" pitchFamily="34" charset="0"/>
                <a:cs typeface="Times New Roman" panose="02020603050405020304" pitchFamily="18" charset="0"/>
              </a:rPr>
              <a:t> = P_NBI + P_OHM + P_ICRH – </a:t>
            </a:r>
            <a:r>
              <a:rPr lang="en-US" sz="1200" b="1" dirty="0" err="1">
                <a:solidFill>
                  <a:srgbClr val="FF0000"/>
                </a:solidFill>
                <a:latin typeface="+mj-lt"/>
                <a:ea typeface="Calibri" panose="020F0502020204030204" pitchFamily="34" charset="0"/>
                <a:cs typeface="Times New Roman" panose="02020603050405020304" pitchFamily="18" charset="0"/>
              </a:rPr>
              <a:t>P_rad_tot</a:t>
            </a:r>
            <a:r>
              <a:rPr lang="en-US" sz="1200" b="1" dirty="0">
                <a:solidFill>
                  <a:srgbClr val="FF0000"/>
                </a:solidFill>
                <a:latin typeface="+mj-lt"/>
                <a:ea typeface="Calibri" panose="020F0502020204030204" pitchFamily="34" charset="0"/>
                <a:cs typeface="Times New Roman" panose="02020603050405020304" pitchFamily="18" charset="0"/>
              </a:rPr>
              <a:t> – P_ELMs =  377 W (without impurity)</a:t>
            </a:r>
          </a:p>
          <a:p>
            <a:pPr>
              <a:lnSpc>
                <a:spcPct val="107000"/>
              </a:lnSpc>
              <a:spcAft>
                <a:spcPts val="800"/>
              </a:spcAft>
            </a:pPr>
            <a:r>
              <a:rPr lang="en-US" sz="1200" dirty="0" err="1">
                <a:latin typeface="+mj-lt"/>
                <a:ea typeface="Calibri" panose="020F0502020204030204" pitchFamily="34" charset="0"/>
                <a:cs typeface="Times New Roman" panose="02020603050405020304" pitchFamily="18" charset="0"/>
              </a:rPr>
              <a:t>P_inp</a:t>
            </a:r>
            <a:r>
              <a:rPr lang="en-US" sz="1200" dirty="0">
                <a:latin typeface="+mj-lt"/>
                <a:ea typeface="Calibri" panose="020F0502020204030204" pitchFamily="34" charset="0"/>
                <a:cs typeface="Times New Roman" panose="02020603050405020304" pitchFamily="18" charset="0"/>
              </a:rPr>
              <a:t> = P_NBI + P_OHM + P_ICRH –P_ELMs</a:t>
            </a:r>
            <a:r>
              <a:rPr lang="en-US" sz="1200" b="1" dirty="0">
                <a:solidFill>
                  <a:srgbClr val="FF0000"/>
                </a:solidFill>
                <a:latin typeface="+mj-lt"/>
                <a:ea typeface="Calibri" panose="020F0502020204030204" pitchFamily="34" charset="0"/>
                <a:cs typeface="Times New Roman" panose="02020603050405020304" pitchFamily="18" charset="0"/>
              </a:rPr>
              <a:t> </a:t>
            </a:r>
            <a:r>
              <a:rPr lang="en-US" sz="1200" dirty="0">
                <a:latin typeface="+mj-lt"/>
                <a:ea typeface="Calibri" panose="020F0502020204030204" pitchFamily="34" charset="0"/>
                <a:cs typeface="Times New Roman" panose="02020603050405020304" pitchFamily="18" charset="0"/>
              </a:rPr>
              <a:t>=		(with impurity)</a:t>
            </a:r>
            <a:endParaRPr lang="en-GB" sz="1200" dirty="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830A1B0-B55C-4D1A-8A21-4287D8C917AD}"/>
              </a:ext>
            </a:extLst>
          </p:cNvPr>
          <p:cNvSpPr/>
          <p:nvPr/>
        </p:nvSpPr>
        <p:spPr>
          <a:xfrm>
            <a:off x="6097855" y="667506"/>
            <a:ext cx="1324402"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GAS PUFFING: </a:t>
            </a:r>
          </a:p>
        </p:txBody>
      </p:sp>
      <p:graphicFrame>
        <p:nvGraphicFramePr>
          <p:cNvPr id="11" name="Table 10">
            <a:extLst>
              <a:ext uri="{FF2B5EF4-FFF2-40B4-BE49-F238E27FC236}">
                <a16:creationId xmlns:a16="http://schemas.microsoft.com/office/drawing/2014/main" id="{7E766EBC-E4B8-4FF4-9773-C0FF975F2539}"/>
              </a:ext>
            </a:extLst>
          </p:cNvPr>
          <p:cNvGraphicFramePr>
            <a:graphicFrameLocks noGrp="1"/>
          </p:cNvGraphicFramePr>
          <p:nvPr/>
        </p:nvGraphicFramePr>
        <p:xfrm>
          <a:off x="6079336" y="990543"/>
          <a:ext cx="2860040" cy="1061601"/>
        </p:xfrm>
        <a:graphic>
          <a:graphicData uri="http://schemas.openxmlformats.org/drawingml/2006/table">
            <a:tbl>
              <a:tblPr firstRow="1" firstCol="1" bandRow="1">
                <a:tableStyleId>{21E4AEA4-8DFA-4A89-87EB-49C32662AFE0}</a:tableStyleId>
              </a:tblPr>
              <a:tblGrid>
                <a:gridCol w="1430020">
                  <a:extLst>
                    <a:ext uri="{9D8B030D-6E8A-4147-A177-3AD203B41FA5}">
                      <a16:colId xmlns:a16="http://schemas.microsoft.com/office/drawing/2014/main" val="289160128"/>
                    </a:ext>
                  </a:extLst>
                </a:gridCol>
                <a:gridCol w="1430020">
                  <a:extLst>
                    <a:ext uri="{9D8B030D-6E8A-4147-A177-3AD203B41FA5}">
                      <a16:colId xmlns:a16="http://schemas.microsoft.com/office/drawing/2014/main" val="2060481035"/>
                    </a:ext>
                  </a:extLst>
                </a:gridCol>
              </a:tblGrid>
              <a:tr h="177485">
                <a:tc>
                  <a:txBody>
                    <a:bodyPr/>
                    <a:lstStyle/>
                    <a:p>
                      <a:pPr>
                        <a:lnSpc>
                          <a:spcPct val="107000"/>
                        </a:lnSpc>
                        <a:spcAft>
                          <a:spcPts val="0"/>
                        </a:spcAft>
                      </a:pPr>
                      <a:r>
                        <a:rPr lang="en-US" sz="1100" dirty="0">
                          <a:effectLst/>
                        </a:rPr>
                        <a:t>valve</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1944808"/>
                  </a:ext>
                </a:extLst>
              </a:tr>
              <a:tr h="177485">
                <a:tc>
                  <a:txBody>
                    <a:bodyPr/>
                    <a:lstStyle/>
                    <a:p>
                      <a:pPr>
                        <a:lnSpc>
                          <a:spcPct val="107000"/>
                        </a:lnSpc>
                        <a:spcAft>
                          <a:spcPts val="0"/>
                        </a:spcAft>
                      </a:pPr>
                      <a:r>
                        <a:rPr lang="it-IT" sz="1100" dirty="0">
                          <a:effectLst/>
                        </a:rPr>
                        <a:t>1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latin typeface="+mn-lt"/>
                          <a:ea typeface="+mn-ea"/>
                          <a:cs typeface="+mn-cs"/>
                        </a:rPr>
                        <a:t>D2:</a:t>
                      </a:r>
                      <a:r>
                        <a:rPr lang="it-IT" sz="1100" baseline="0" dirty="0">
                          <a:effectLst/>
                          <a:latin typeface="+mn-lt"/>
                          <a:ea typeface="+mn-ea"/>
                          <a:cs typeface="+mn-cs"/>
                        </a:rPr>
                        <a:t> xxx mbar/s</a:t>
                      </a:r>
                    </a:p>
                    <a:p>
                      <a:pPr>
                        <a:lnSpc>
                          <a:spcPct val="107000"/>
                        </a:lnSpc>
                        <a:spcAft>
                          <a:spcPts val="0"/>
                        </a:spcAft>
                      </a:pPr>
                      <a:r>
                        <a:rPr lang="en-US" sz="1100" dirty="0">
                          <a:effectLst/>
                          <a:latin typeface="+mj-lt"/>
                          <a:ea typeface="Calibri" panose="020F0502020204030204" pitchFamily="34" charset="0"/>
                          <a:cs typeface="Times New Roman" panose="02020603050405020304" pitchFamily="18" charset="0"/>
                        </a:rPr>
                        <a:t>xxxe20 molecules/s</a:t>
                      </a:r>
                    </a:p>
                    <a:p>
                      <a:pPr>
                        <a:lnSpc>
                          <a:spcPct val="107000"/>
                        </a:lnSpc>
                        <a:spcAft>
                          <a:spcPts val="0"/>
                        </a:spcAft>
                      </a:pPr>
                      <a:r>
                        <a:rPr lang="en-US" sz="1100" dirty="0">
                          <a:effectLst/>
                          <a:latin typeface="+mj-lt"/>
                          <a:ea typeface="Calibri" panose="020F0502020204030204" pitchFamily="34" charset="0"/>
                          <a:cs typeface="Times New Roman" panose="02020603050405020304" pitchFamily="18" charset="0"/>
                          <a:sym typeface="Wingdings" panose="05000000000000000000" pitchFamily="2" charset="2"/>
                        </a:rPr>
                        <a:t>xxx</a:t>
                      </a:r>
                      <a:r>
                        <a:rPr lang="en-US" sz="1100" kern="1200" dirty="0">
                          <a:solidFill>
                            <a:schemeClr val="dk1"/>
                          </a:solidFill>
                          <a:effectLst/>
                          <a:latin typeface="+mn-lt"/>
                          <a:ea typeface="Calibri" panose="020F0502020204030204" pitchFamily="34" charset="0"/>
                          <a:cs typeface="Times New Roman" panose="02020603050405020304" pitchFamily="18" charset="0"/>
                        </a:rPr>
                        <a:t>e20</a:t>
                      </a:r>
                      <a:r>
                        <a:rPr lang="en-US" sz="1100" dirty="0">
                          <a:effectLst/>
                          <a:latin typeface="+mj-lt"/>
                          <a:ea typeface="Calibri" panose="020F0502020204030204" pitchFamily="34" charset="0"/>
                          <a:cs typeface="Times New Roman" panose="02020603050405020304" pitchFamily="18" charset="0"/>
                          <a:sym typeface="Wingdings" panose="05000000000000000000" pitchFamily="2" charset="2"/>
                        </a:rPr>
                        <a:t> atom/s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759370"/>
                  </a:ext>
                </a:extLst>
              </a:tr>
              <a:tr h="177485">
                <a:tc>
                  <a:txBody>
                    <a:bodyPr/>
                    <a:lstStyle/>
                    <a:p>
                      <a:pPr>
                        <a:lnSpc>
                          <a:spcPct val="107000"/>
                        </a:lnSpc>
                        <a:spcAft>
                          <a:spcPts val="0"/>
                        </a:spcAft>
                      </a:pPr>
                      <a:r>
                        <a:rPr lang="it-IT" sz="1100" dirty="0">
                          <a:effectLst/>
                        </a:rPr>
                        <a:t>2</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891774"/>
                  </a:ext>
                </a:extLst>
              </a:tr>
              <a:tr h="177485">
                <a:tc>
                  <a:txBody>
                    <a:bodyPr/>
                    <a:lstStyle/>
                    <a:p>
                      <a:pPr>
                        <a:lnSpc>
                          <a:spcPct val="107000"/>
                        </a:lnSpc>
                        <a:spcAft>
                          <a:spcPts val="0"/>
                        </a:spcAft>
                      </a:pPr>
                      <a:r>
                        <a:rPr lang="it-IT" sz="1100" dirty="0">
                          <a:effectLst/>
                        </a:rPr>
                        <a:t>3</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6079176"/>
                  </a:ext>
                </a:extLst>
              </a:tr>
            </a:tbl>
          </a:graphicData>
        </a:graphic>
      </p:graphicFrame>
      <p:sp>
        <p:nvSpPr>
          <p:cNvPr id="12" name="Rectangle 11">
            <a:extLst>
              <a:ext uri="{FF2B5EF4-FFF2-40B4-BE49-F238E27FC236}">
                <a16:creationId xmlns:a16="http://schemas.microsoft.com/office/drawing/2014/main" id="{F6DFD4DF-3F22-419F-A36F-27A07B53DB97}"/>
              </a:ext>
            </a:extLst>
          </p:cNvPr>
          <p:cNvSpPr/>
          <p:nvPr/>
        </p:nvSpPr>
        <p:spPr>
          <a:xfrm>
            <a:off x="6033283" y="2080274"/>
            <a:ext cx="3138936"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DENSITY_BC </a:t>
            </a:r>
            <a:r>
              <a:rPr lang="en-US" sz="1500" dirty="0">
                <a:latin typeface="+mj-lt"/>
                <a:ea typeface="Calibri" panose="020F0502020204030204" pitchFamily="34" charset="0"/>
                <a:cs typeface="Times New Roman" panose="02020603050405020304" pitchFamily="18" charset="0"/>
              </a:rPr>
              <a:t>(in </a:t>
            </a:r>
            <a:r>
              <a:rPr lang="en-US" sz="1500" i="1" dirty="0" err="1">
                <a:latin typeface="+mj-lt"/>
                <a:ea typeface="Calibri" panose="020F0502020204030204" pitchFamily="34" charset="0"/>
                <a:cs typeface="Times New Roman" panose="02020603050405020304" pitchFamily="18" charset="0"/>
              </a:rPr>
              <a:t>overview_hmode.jscp</a:t>
            </a:r>
            <a:r>
              <a:rPr lang="en-US" sz="1500" u="sng" dirty="0">
                <a:latin typeface="+mj-lt"/>
                <a:ea typeface="Calibri" panose="020F0502020204030204" pitchFamily="34" charset="0"/>
                <a:cs typeface="Times New Roman" panose="02020603050405020304" pitchFamily="18" charset="0"/>
              </a:rPr>
              <a:t>)</a:t>
            </a:r>
            <a:endParaRPr lang="en-GB" sz="1500" dirty="0">
              <a:latin typeface="+mj-l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2A0F6059-CE8A-49A2-B2A8-0AAA7F6268F3}"/>
              </a:ext>
            </a:extLst>
          </p:cNvPr>
          <p:cNvGraphicFramePr>
            <a:graphicFrameLocks noGrp="1"/>
          </p:cNvGraphicFramePr>
          <p:nvPr/>
        </p:nvGraphicFramePr>
        <p:xfrm>
          <a:off x="6079336" y="2408634"/>
          <a:ext cx="2860040" cy="707759"/>
        </p:xfrm>
        <a:graphic>
          <a:graphicData uri="http://schemas.openxmlformats.org/drawingml/2006/table">
            <a:tbl>
              <a:tblPr firstRow="1" firstCol="1" bandRow="1">
                <a:tableStyleId>{21E4AEA4-8DFA-4A89-87EB-49C32662AFE0}</a:tableStyleId>
              </a:tblPr>
              <a:tblGrid>
                <a:gridCol w="1430020">
                  <a:extLst>
                    <a:ext uri="{9D8B030D-6E8A-4147-A177-3AD203B41FA5}">
                      <a16:colId xmlns:a16="http://schemas.microsoft.com/office/drawing/2014/main" val="2991597402"/>
                    </a:ext>
                  </a:extLst>
                </a:gridCol>
                <a:gridCol w="1430020">
                  <a:extLst>
                    <a:ext uri="{9D8B030D-6E8A-4147-A177-3AD203B41FA5}">
                      <a16:colId xmlns:a16="http://schemas.microsoft.com/office/drawing/2014/main" val="2092941551"/>
                    </a:ext>
                  </a:extLst>
                </a:gridCol>
              </a:tblGrid>
              <a:tr h="244929">
                <a:tc>
                  <a:txBody>
                    <a:bodyPr/>
                    <a:lstStyle/>
                    <a:p>
                      <a:pPr>
                        <a:lnSpc>
                          <a:spcPct val="107000"/>
                        </a:lnSpc>
                        <a:spcAft>
                          <a:spcPts val="0"/>
                        </a:spcAft>
                      </a:pPr>
                      <a:r>
                        <a:rPr lang="en-US" sz="1100" dirty="0">
                          <a:effectLst/>
                        </a:rPr>
                        <a:t>time</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0332383"/>
                  </a:ext>
                </a:extLst>
              </a:tr>
              <a:tr h="462830">
                <a:tc>
                  <a:txBody>
                    <a:bodyPr/>
                    <a:lstStyle/>
                    <a:p>
                      <a:pPr>
                        <a:lnSpc>
                          <a:spcPct val="107000"/>
                        </a:lnSpc>
                        <a:spcAft>
                          <a:spcPts val="0"/>
                        </a:spcAft>
                      </a:pPr>
                      <a:r>
                        <a:rPr lang="en-US" sz="1100">
                          <a:effectLst/>
                        </a:rPr>
                        <a:t>NBI electrons/s - Density_BC (flux)</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2.77e20</a:t>
                      </a:r>
                    </a:p>
                    <a:p>
                      <a:pPr>
                        <a:lnSpc>
                          <a:spcPct val="107000"/>
                        </a:lnSpc>
                        <a:spcAft>
                          <a:spcPts val="0"/>
                        </a:spcAft>
                      </a:pP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9725563"/>
                  </a:ext>
                </a:extLst>
              </a:tr>
            </a:tbl>
          </a:graphicData>
        </a:graphic>
      </p:graphicFrame>
    </p:spTree>
    <p:extLst>
      <p:ext uri="{BB962C8B-B14F-4D97-AF65-F5344CB8AC3E}">
        <p14:creationId xmlns:p14="http://schemas.microsoft.com/office/powerpoint/2010/main" val="1495606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2D1E036-8A7F-4486-B5C7-F0B834E25E8D}"/>
              </a:ext>
            </a:extLst>
          </p:cNvPr>
          <p:cNvSpPr>
            <a:spLocks noGrp="1"/>
          </p:cNvSpPr>
          <p:nvPr>
            <p:ph type="subTitle" idx="1"/>
          </p:nvPr>
        </p:nvSpPr>
        <p:spPr/>
        <p:txBody>
          <a:bodyPr/>
          <a:lstStyle/>
          <a:p>
            <a:r>
              <a:rPr lang="en-US" dirty="0"/>
              <a:t>TCV pulse #73388 – PT L-mode (</a:t>
            </a:r>
            <a:r>
              <a:rPr lang="el-GR" dirty="0"/>
              <a:t>δ</a:t>
            </a:r>
            <a:r>
              <a:rPr lang="en-US" baseline="-25000" dirty="0"/>
              <a:t>top</a:t>
            </a:r>
            <a:r>
              <a:rPr lang="en-US" dirty="0"/>
              <a:t> = +0.4)</a:t>
            </a:r>
          </a:p>
          <a:p>
            <a:endParaRPr lang="en-US" dirty="0"/>
          </a:p>
        </p:txBody>
      </p:sp>
      <p:sp>
        <p:nvSpPr>
          <p:cNvPr id="4" name="Rectangle 3">
            <a:extLst>
              <a:ext uri="{FF2B5EF4-FFF2-40B4-BE49-F238E27FC236}">
                <a16:creationId xmlns:a16="http://schemas.microsoft.com/office/drawing/2014/main" id="{27479F96-FE9A-4686-B3AF-221F65CE4DA8}"/>
              </a:ext>
            </a:extLst>
          </p:cNvPr>
          <p:cNvSpPr/>
          <p:nvPr/>
        </p:nvSpPr>
        <p:spPr>
          <a:xfrm>
            <a:off x="451104" y="877281"/>
            <a:ext cx="8071104" cy="339324"/>
          </a:xfrm>
          <a:prstGeom prst="rect">
            <a:avLst/>
          </a:prstGeom>
        </p:spPr>
        <p:txBody>
          <a:bodyPr wrap="squar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MAIN PARAMS discharge  </a:t>
            </a:r>
          </a:p>
        </p:txBody>
      </p:sp>
      <p:sp>
        <p:nvSpPr>
          <p:cNvPr id="5" name="Rectangle 4">
            <a:extLst>
              <a:ext uri="{FF2B5EF4-FFF2-40B4-BE49-F238E27FC236}">
                <a16:creationId xmlns:a16="http://schemas.microsoft.com/office/drawing/2014/main" id="{7E49EB33-E865-4521-A3BA-58764126BF5D}"/>
              </a:ext>
            </a:extLst>
          </p:cNvPr>
          <p:cNvSpPr/>
          <p:nvPr/>
        </p:nvSpPr>
        <p:spPr>
          <a:xfrm>
            <a:off x="449010" y="1195162"/>
            <a:ext cx="2802370" cy="774507"/>
          </a:xfrm>
          <a:prstGeom prst="rect">
            <a:avLst/>
          </a:prstGeom>
        </p:spPr>
        <p:txBody>
          <a:bodyPr wrap="none">
            <a:spAutoFit/>
          </a:bodyPr>
          <a:lstStyle/>
          <a:p>
            <a:pPr>
              <a:lnSpc>
                <a:spcPct val="107000"/>
              </a:lnSpc>
              <a:spcAft>
                <a:spcPts val="800"/>
              </a:spcAft>
            </a:pPr>
            <a:r>
              <a:rPr lang="en-GB" u="sng" dirty="0">
                <a:latin typeface="+mj-lt"/>
                <a:ea typeface="Calibri" panose="020F0502020204030204" pitchFamily="34" charset="0"/>
                <a:cs typeface="Times New Roman" panose="02020603050405020304" pitchFamily="18" charset="0"/>
              </a:rPr>
              <a:t>Time =0,7s (NBI-only phase)</a:t>
            </a:r>
            <a:endParaRPr lang="en-GB" dirty="0">
              <a:latin typeface="+mj-lt"/>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mj-lt"/>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B300445D-E5D4-4530-90AA-56B8DC7A068F}"/>
              </a:ext>
            </a:extLst>
          </p:cNvPr>
          <p:cNvGraphicFramePr>
            <a:graphicFrameLocks noGrp="1"/>
          </p:cNvGraphicFramePr>
          <p:nvPr/>
        </p:nvGraphicFramePr>
        <p:xfrm>
          <a:off x="204624" y="1636939"/>
          <a:ext cx="3818535" cy="1167799"/>
        </p:xfrm>
        <a:graphic>
          <a:graphicData uri="http://schemas.openxmlformats.org/drawingml/2006/table">
            <a:tbl>
              <a:tblPr firstRow="1" firstCol="1" bandRow="1">
                <a:tableStyleId>{21E4AEA4-8DFA-4A89-87EB-49C32662AFE0}</a:tableStyleId>
              </a:tblPr>
              <a:tblGrid>
                <a:gridCol w="1412826">
                  <a:extLst>
                    <a:ext uri="{9D8B030D-6E8A-4147-A177-3AD203B41FA5}">
                      <a16:colId xmlns:a16="http://schemas.microsoft.com/office/drawing/2014/main" val="4087625921"/>
                    </a:ext>
                  </a:extLst>
                </a:gridCol>
                <a:gridCol w="2405709">
                  <a:extLst>
                    <a:ext uri="{9D8B030D-6E8A-4147-A177-3AD203B41FA5}">
                      <a16:colId xmlns:a16="http://schemas.microsoft.com/office/drawing/2014/main" val="4212957339"/>
                    </a:ext>
                  </a:extLst>
                </a:gridCol>
              </a:tblGrid>
              <a:tr h="297906">
                <a:tc>
                  <a:txBody>
                    <a:bodyPr/>
                    <a:lstStyle/>
                    <a:p>
                      <a:pPr algn="l">
                        <a:lnSpc>
                          <a:spcPct val="107000"/>
                        </a:lnSpc>
                        <a:spcAft>
                          <a:spcPts val="0"/>
                        </a:spcAft>
                      </a:pPr>
                      <a:r>
                        <a:rPr lang="en-US" sz="1100" dirty="0" err="1">
                          <a:effectLst/>
                        </a:rPr>
                        <a:t>I</a:t>
                      </a:r>
                      <a:r>
                        <a:rPr lang="en-US" sz="1100" baseline="-25000" dirty="0" err="1">
                          <a:effectLst/>
                        </a:rPr>
                        <a:t>p</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-256 kA</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9570833"/>
                  </a:ext>
                </a:extLst>
              </a:tr>
              <a:tr h="288925">
                <a:tc>
                  <a:txBody>
                    <a:bodyPr/>
                    <a:lstStyle/>
                    <a:p>
                      <a:pPr algn="l">
                        <a:lnSpc>
                          <a:spcPct val="107000"/>
                        </a:lnSpc>
                        <a:spcAft>
                          <a:spcPts val="0"/>
                        </a:spcAft>
                      </a:pPr>
                      <a:r>
                        <a:rPr lang="en-US" sz="1100" dirty="0">
                          <a:effectLst/>
                        </a:rPr>
                        <a:t>&lt;n</a:t>
                      </a:r>
                      <a:r>
                        <a:rPr lang="en-US" sz="1100" baseline="-25000" dirty="0">
                          <a:effectLst/>
                        </a:rPr>
                        <a:t>e</a:t>
                      </a:r>
                      <a:r>
                        <a:rPr lang="en-US" sz="1100" dirty="0">
                          <a:effectLst/>
                        </a:rPr>
                        <a:t>&gt; (FIR)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2,84 x 10</a:t>
                      </a:r>
                      <a:r>
                        <a:rPr lang="en-US" sz="1100" baseline="30000" dirty="0">
                          <a:effectLst/>
                        </a:rPr>
                        <a:t>19</a:t>
                      </a:r>
                      <a:r>
                        <a:rPr lang="en-US" sz="1100" dirty="0">
                          <a:effectLst/>
                        </a:rPr>
                        <a:t> m</a:t>
                      </a:r>
                      <a:r>
                        <a:rPr lang="en-US" sz="1100" baseline="30000" dirty="0">
                          <a:effectLst/>
                        </a:rPr>
                        <a:t>-3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3137566"/>
                  </a:ext>
                </a:extLst>
              </a:tr>
              <a:tr h="307918">
                <a:tc>
                  <a:txBody>
                    <a:bodyPr/>
                    <a:lstStyle/>
                    <a:p>
                      <a:pPr algn="l">
                        <a:lnSpc>
                          <a:spcPct val="107000"/>
                        </a:lnSpc>
                        <a:spcAft>
                          <a:spcPts val="0"/>
                        </a:spcAft>
                      </a:pPr>
                      <a:r>
                        <a:rPr lang="en-US" sz="1100" dirty="0" err="1">
                          <a:effectLst/>
                        </a:rPr>
                        <a:t>T</a:t>
                      </a:r>
                      <a:r>
                        <a:rPr lang="en-US" sz="1100" baseline="-25000" dirty="0" err="1">
                          <a:effectLst/>
                        </a:rPr>
                        <a:t>e</a:t>
                      </a:r>
                      <a:r>
                        <a:rPr lang="en-US" sz="1100" baseline="-25000" dirty="0">
                          <a:effectLst/>
                        </a:rPr>
                        <a:t>  </a:t>
                      </a:r>
                      <a:r>
                        <a:rPr lang="en-US" sz="1100" baseline="0" dirty="0">
                          <a:effectLst/>
                        </a:rPr>
                        <a:t>max (TS)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 1,1 keV</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4821149"/>
                  </a:ext>
                </a:extLst>
              </a:tr>
              <a:tr h="273050">
                <a:tc>
                  <a:txBody>
                    <a:bodyPr/>
                    <a:lstStyle/>
                    <a:p>
                      <a:pPr algn="l">
                        <a:lnSpc>
                          <a:spcPct val="107000"/>
                        </a:lnSpc>
                        <a:spcAft>
                          <a:spcPts val="0"/>
                        </a:spcAft>
                      </a:pPr>
                      <a:r>
                        <a:rPr lang="en-US" sz="1100" dirty="0">
                          <a:effectLst/>
                        </a:rPr>
                        <a:t>B</a:t>
                      </a:r>
                      <a:r>
                        <a:rPr lang="en-US" sz="1100" baseline="-25000" dirty="0">
                          <a:effectLst/>
                        </a:rPr>
                        <a:t>T</a:t>
                      </a:r>
                      <a:r>
                        <a:rPr lang="en-US" sz="1100" dirty="0">
                          <a:effectLst/>
                        </a:rPr>
                        <a:t>  at R=0,88m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-1.42 T</a:t>
                      </a:r>
                    </a:p>
                  </a:txBody>
                  <a:tcPr marL="68580" marR="68580" marT="0" marB="0"/>
                </a:tc>
                <a:extLst>
                  <a:ext uri="{0D108BD9-81ED-4DB2-BD59-A6C34878D82A}">
                    <a16:rowId xmlns:a16="http://schemas.microsoft.com/office/drawing/2014/main" val="2300554100"/>
                  </a:ext>
                </a:extLst>
              </a:tr>
            </a:tbl>
          </a:graphicData>
        </a:graphic>
      </p:graphicFrame>
      <p:sp>
        <p:nvSpPr>
          <p:cNvPr id="7" name="Rectangle 6">
            <a:extLst>
              <a:ext uri="{FF2B5EF4-FFF2-40B4-BE49-F238E27FC236}">
                <a16:creationId xmlns:a16="http://schemas.microsoft.com/office/drawing/2014/main" id="{0286F5EC-D890-43F8-9C1A-AAF695390D04}"/>
              </a:ext>
            </a:extLst>
          </p:cNvPr>
          <p:cNvSpPr/>
          <p:nvPr/>
        </p:nvSpPr>
        <p:spPr>
          <a:xfrm>
            <a:off x="88090" y="3806992"/>
            <a:ext cx="817596"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POWER </a:t>
            </a:r>
          </a:p>
        </p:txBody>
      </p:sp>
      <p:graphicFrame>
        <p:nvGraphicFramePr>
          <p:cNvPr id="8" name="Table 7">
            <a:extLst>
              <a:ext uri="{FF2B5EF4-FFF2-40B4-BE49-F238E27FC236}">
                <a16:creationId xmlns:a16="http://schemas.microsoft.com/office/drawing/2014/main" id="{980C788D-473D-4373-B294-613566701527}"/>
              </a:ext>
            </a:extLst>
          </p:cNvPr>
          <p:cNvGraphicFramePr>
            <a:graphicFrameLocks noGrp="1"/>
          </p:cNvGraphicFramePr>
          <p:nvPr>
            <p:extLst>
              <p:ext uri="{D42A27DB-BD31-4B8C-83A1-F6EECF244321}">
                <p14:modId xmlns:p14="http://schemas.microsoft.com/office/powerpoint/2010/main" val="606312751"/>
              </p:ext>
            </p:extLst>
          </p:nvPr>
        </p:nvGraphicFramePr>
        <p:xfrm>
          <a:off x="204624" y="4257272"/>
          <a:ext cx="5725160" cy="1371600"/>
        </p:xfrm>
        <a:graphic>
          <a:graphicData uri="http://schemas.openxmlformats.org/drawingml/2006/table">
            <a:tbl>
              <a:tblPr firstRow="1" firstCol="1" bandRow="1">
                <a:tableStyleId>{21E4AEA4-8DFA-4A89-87EB-49C32662AFE0}</a:tableStyleId>
              </a:tblPr>
              <a:tblGrid>
                <a:gridCol w="2862580">
                  <a:extLst>
                    <a:ext uri="{9D8B030D-6E8A-4147-A177-3AD203B41FA5}">
                      <a16:colId xmlns:a16="http://schemas.microsoft.com/office/drawing/2014/main" val="2246094435"/>
                    </a:ext>
                  </a:extLst>
                </a:gridCol>
                <a:gridCol w="2862580">
                  <a:extLst>
                    <a:ext uri="{9D8B030D-6E8A-4147-A177-3AD203B41FA5}">
                      <a16:colId xmlns:a16="http://schemas.microsoft.com/office/drawing/2014/main" val="284206516"/>
                    </a:ext>
                  </a:extLst>
                </a:gridCol>
              </a:tblGrid>
              <a:tr h="0">
                <a:tc>
                  <a:txBody>
                    <a:bodyPr/>
                    <a:lstStyle/>
                    <a:p>
                      <a:pPr>
                        <a:lnSpc>
                          <a:spcPct val="107000"/>
                        </a:lnSpc>
                        <a:spcAft>
                          <a:spcPts val="0"/>
                        </a:spcAft>
                      </a:pPr>
                      <a:r>
                        <a:rPr lang="en-US" sz="1100">
                          <a:effectLst/>
                        </a:rPr>
                        <a:t>time</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498523"/>
                  </a:ext>
                </a:extLst>
              </a:tr>
              <a:tr h="0">
                <a:tc>
                  <a:txBody>
                    <a:bodyPr/>
                    <a:lstStyle/>
                    <a:p>
                      <a:pPr>
                        <a:lnSpc>
                          <a:spcPct val="107000"/>
                        </a:lnSpc>
                        <a:spcAft>
                          <a:spcPts val="0"/>
                        </a:spcAft>
                      </a:pPr>
                      <a:r>
                        <a:rPr lang="en-US" sz="1100" dirty="0" err="1">
                          <a:effectLst/>
                        </a:rPr>
                        <a:t>P_rad_tot</a:t>
                      </a:r>
                      <a:r>
                        <a:rPr lang="en-US" sz="1100" dirty="0">
                          <a:effectLs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223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32379"/>
                  </a:ext>
                </a:extLst>
              </a:tr>
              <a:tr h="0">
                <a:tc>
                  <a:txBody>
                    <a:bodyPr/>
                    <a:lstStyle/>
                    <a:p>
                      <a:pPr>
                        <a:lnSpc>
                          <a:spcPct val="107000"/>
                        </a:lnSpc>
                        <a:spcAft>
                          <a:spcPts val="0"/>
                        </a:spcAft>
                      </a:pPr>
                      <a:r>
                        <a:rPr lang="en-US" sz="1100" dirty="0" err="1">
                          <a:effectLst/>
                        </a:rPr>
                        <a:t>P_divertor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74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47256"/>
                  </a:ext>
                </a:extLst>
              </a:tr>
              <a:tr h="0">
                <a:tc>
                  <a:txBody>
                    <a:bodyPr/>
                    <a:lstStyle/>
                    <a:p>
                      <a:pPr>
                        <a:lnSpc>
                          <a:spcPct val="107000"/>
                        </a:lnSpc>
                        <a:spcAft>
                          <a:spcPts val="0"/>
                        </a:spcAft>
                      </a:pPr>
                      <a:r>
                        <a:rPr lang="en-US" sz="1100" dirty="0" err="1">
                          <a:effectLst/>
                        </a:rPr>
                        <a:t>P_bulk</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149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6775781"/>
                  </a:ext>
                </a:extLst>
              </a:tr>
              <a:tr h="0">
                <a:tc>
                  <a:txBody>
                    <a:bodyPr/>
                    <a:lstStyle/>
                    <a:p>
                      <a:pPr>
                        <a:lnSpc>
                          <a:spcPct val="107000"/>
                        </a:lnSpc>
                        <a:spcAft>
                          <a:spcPts val="0"/>
                        </a:spcAft>
                      </a:pPr>
                      <a:r>
                        <a:rPr lang="en-US" sz="1100" u="none" dirty="0">
                          <a:effectLst/>
                        </a:rPr>
                        <a:t>P_NBI </a:t>
                      </a:r>
                      <a:r>
                        <a:rPr lang="en-US" sz="1100" b="1" u="none" kern="1200" dirty="0">
                          <a:solidFill>
                            <a:schemeClr val="lt1"/>
                          </a:solidFill>
                          <a:effectLst/>
                          <a:latin typeface="+mn-lt"/>
                          <a:ea typeface="Calibri" panose="020F0502020204030204" pitchFamily="34" charset="0"/>
                          <a:cs typeface="Times New Roman" panose="02020603050405020304" pitchFamily="18" charset="0"/>
                        </a:rPr>
                        <a:t>(with the loss due to the duct)</a:t>
                      </a:r>
                      <a:endParaRPr lang="en-GB" sz="1100" u="none"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418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0485968"/>
                  </a:ext>
                </a:extLst>
              </a:tr>
              <a:tr h="0">
                <a:tc>
                  <a:txBody>
                    <a:bodyPr/>
                    <a:lstStyle/>
                    <a:p>
                      <a:pPr>
                        <a:lnSpc>
                          <a:spcPct val="107000"/>
                        </a:lnSpc>
                        <a:spcAft>
                          <a:spcPts val="0"/>
                        </a:spcAft>
                      </a:pPr>
                      <a:r>
                        <a:rPr lang="en-US" sz="1100">
                          <a:effectLst/>
                        </a:rPr>
                        <a:t>P_ICRH</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511739"/>
                  </a:ext>
                </a:extLst>
              </a:tr>
              <a:tr h="0">
                <a:tc>
                  <a:txBody>
                    <a:bodyPr/>
                    <a:lstStyle/>
                    <a:p>
                      <a:pPr>
                        <a:lnSpc>
                          <a:spcPct val="107000"/>
                        </a:lnSpc>
                        <a:spcAft>
                          <a:spcPts val="0"/>
                        </a:spcAft>
                      </a:pPr>
                      <a:r>
                        <a:rPr lang="en-US" sz="1100" dirty="0">
                          <a:effectLst/>
                        </a:rPr>
                        <a:t>P_OHM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350 kW (V=1.37)</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9974166"/>
                  </a:ext>
                </a:extLst>
              </a:tr>
              <a:tr h="0">
                <a:tc>
                  <a:txBody>
                    <a:bodyPr/>
                    <a:lstStyle/>
                    <a:p>
                      <a:pPr>
                        <a:lnSpc>
                          <a:spcPct val="107000"/>
                        </a:lnSpc>
                        <a:spcAft>
                          <a:spcPts val="0"/>
                        </a:spcAft>
                      </a:pPr>
                      <a:r>
                        <a:rPr lang="en-US" sz="1100" dirty="0">
                          <a:effectLst/>
                        </a:rPr>
                        <a:t>ELMs power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3790739"/>
                  </a:ext>
                </a:extLst>
              </a:tr>
            </a:tbl>
          </a:graphicData>
        </a:graphic>
      </p:graphicFrame>
      <p:sp>
        <p:nvSpPr>
          <p:cNvPr id="9" name="Rectangle 8">
            <a:extLst>
              <a:ext uri="{FF2B5EF4-FFF2-40B4-BE49-F238E27FC236}">
                <a16:creationId xmlns:a16="http://schemas.microsoft.com/office/drawing/2014/main" id="{5C18D377-3258-4CFF-B70D-CA692D89EB21}"/>
              </a:ext>
            </a:extLst>
          </p:cNvPr>
          <p:cNvSpPr/>
          <p:nvPr/>
        </p:nvSpPr>
        <p:spPr>
          <a:xfrm>
            <a:off x="146207" y="5814296"/>
            <a:ext cx="6373978" cy="590162"/>
          </a:xfrm>
          <a:prstGeom prst="rect">
            <a:avLst/>
          </a:prstGeom>
        </p:spPr>
        <p:txBody>
          <a:bodyPr wrap="square">
            <a:spAutoFit/>
          </a:bodyPr>
          <a:lstStyle/>
          <a:p>
            <a:pPr>
              <a:lnSpc>
                <a:spcPct val="107000"/>
              </a:lnSpc>
              <a:spcAft>
                <a:spcPts val="800"/>
              </a:spcAft>
            </a:pPr>
            <a:r>
              <a:rPr lang="en-US" sz="1200" dirty="0">
                <a:latin typeface="+mj-lt"/>
                <a:ea typeface="Calibri" panose="020F0502020204030204" pitchFamily="34" charset="0"/>
                <a:cs typeface="Times New Roman" panose="02020603050405020304" pitchFamily="18" charset="0"/>
              </a:rPr>
              <a:t> </a:t>
            </a:r>
            <a:r>
              <a:rPr lang="en-US" sz="1200" b="1" dirty="0" err="1">
                <a:solidFill>
                  <a:srgbClr val="FF0000"/>
                </a:solidFill>
                <a:latin typeface="+mj-lt"/>
                <a:ea typeface="Calibri" panose="020F0502020204030204" pitchFamily="34" charset="0"/>
                <a:cs typeface="Times New Roman" panose="02020603050405020304" pitchFamily="18" charset="0"/>
              </a:rPr>
              <a:t>P_inp</a:t>
            </a:r>
            <a:r>
              <a:rPr lang="en-US" sz="1200" b="1" dirty="0">
                <a:solidFill>
                  <a:srgbClr val="FF0000"/>
                </a:solidFill>
                <a:latin typeface="+mj-lt"/>
                <a:ea typeface="Calibri" panose="020F0502020204030204" pitchFamily="34" charset="0"/>
                <a:cs typeface="Times New Roman" panose="02020603050405020304" pitchFamily="18" charset="0"/>
              </a:rPr>
              <a:t> = P_NBI + P_OHM + P_ICRH – </a:t>
            </a:r>
            <a:r>
              <a:rPr lang="en-US" sz="1200" b="1" dirty="0" err="1">
                <a:solidFill>
                  <a:srgbClr val="FF0000"/>
                </a:solidFill>
                <a:latin typeface="+mj-lt"/>
                <a:ea typeface="Calibri" panose="020F0502020204030204" pitchFamily="34" charset="0"/>
                <a:cs typeface="Times New Roman" panose="02020603050405020304" pitchFamily="18" charset="0"/>
              </a:rPr>
              <a:t>P_rad_tot</a:t>
            </a:r>
            <a:r>
              <a:rPr lang="en-US" sz="1200" b="1" dirty="0">
                <a:solidFill>
                  <a:srgbClr val="FF0000"/>
                </a:solidFill>
                <a:latin typeface="+mj-lt"/>
                <a:ea typeface="Calibri" panose="020F0502020204030204" pitchFamily="34" charset="0"/>
                <a:cs typeface="Times New Roman" panose="02020603050405020304" pitchFamily="18" charset="0"/>
              </a:rPr>
              <a:t> – P_ELMs =  545 W (without impurity)</a:t>
            </a:r>
          </a:p>
          <a:p>
            <a:pPr>
              <a:lnSpc>
                <a:spcPct val="107000"/>
              </a:lnSpc>
              <a:spcAft>
                <a:spcPts val="800"/>
              </a:spcAft>
            </a:pPr>
            <a:r>
              <a:rPr lang="en-US" sz="1200" dirty="0" err="1">
                <a:latin typeface="+mj-lt"/>
                <a:ea typeface="Calibri" panose="020F0502020204030204" pitchFamily="34" charset="0"/>
                <a:cs typeface="Times New Roman" panose="02020603050405020304" pitchFamily="18" charset="0"/>
              </a:rPr>
              <a:t>P_inp</a:t>
            </a:r>
            <a:r>
              <a:rPr lang="en-US" sz="1200" dirty="0">
                <a:latin typeface="+mj-lt"/>
                <a:ea typeface="Calibri" panose="020F0502020204030204" pitchFamily="34" charset="0"/>
                <a:cs typeface="Times New Roman" panose="02020603050405020304" pitchFamily="18" charset="0"/>
              </a:rPr>
              <a:t> = P_NBI + P_OHM + P_ICRH –P_ELMs</a:t>
            </a:r>
            <a:r>
              <a:rPr lang="en-US" sz="1200" b="1" dirty="0">
                <a:solidFill>
                  <a:srgbClr val="FF0000"/>
                </a:solidFill>
                <a:latin typeface="+mj-lt"/>
                <a:ea typeface="Calibri" panose="020F0502020204030204" pitchFamily="34" charset="0"/>
                <a:cs typeface="Times New Roman" panose="02020603050405020304" pitchFamily="18" charset="0"/>
              </a:rPr>
              <a:t> </a:t>
            </a:r>
            <a:r>
              <a:rPr lang="en-US" sz="1200" dirty="0">
                <a:latin typeface="+mj-lt"/>
                <a:ea typeface="Calibri" panose="020F0502020204030204" pitchFamily="34" charset="0"/>
                <a:cs typeface="Times New Roman" panose="02020603050405020304" pitchFamily="18" charset="0"/>
              </a:rPr>
              <a:t>=		(with impurity)</a:t>
            </a:r>
            <a:endParaRPr lang="en-GB" sz="1200" dirty="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830A1B0-B55C-4D1A-8A21-4287D8C917AD}"/>
              </a:ext>
            </a:extLst>
          </p:cNvPr>
          <p:cNvSpPr/>
          <p:nvPr/>
        </p:nvSpPr>
        <p:spPr>
          <a:xfrm>
            <a:off x="6097855" y="667506"/>
            <a:ext cx="1324402"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GAS PUFFING: </a:t>
            </a:r>
          </a:p>
        </p:txBody>
      </p:sp>
      <p:graphicFrame>
        <p:nvGraphicFramePr>
          <p:cNvPr id="11" name="Table 10">
            <a:extLst>
              <a:ext uri="{FF2B5EF4-FFF2-40B4-BE49-F238E27FC236}">
                <a16:creationId xmlns:a16="http://schemas.microsoft.com/office/drawing/2014/main" id="{7E766EBC-E4B8-4FF4-9773-C0FF975F2539}"/>
              </a:ext>
            </a:extLst>
          </p:cNvPr>
          <p:cNvGraphicFramePr>
            <a:graphicFrameLocks noGrp="1"/>
          </p:cNvGraphicFramePr>
          <p:nvPr/>
        </p:nvGraphicFramePr>
        <p:xfrm>
          <a:off x="6079336" y="990543"/>
          <a:ext cx="2860040" cy="1061601"/>
        </p:xfrm>
        <a:graphic>
          <a:graphicData uri="http://schemas.openxmlformats.org/drawingml/2006/table">
            <a:tbl>
              <a:tblPr firstRow="1" firstCol="1" bandRow="1">
                <a:tableStyleId>{21E4AEA4-8DFA-4A89-87EB-49C32662AFE0}</a:tableStyleId>
              </a:tblPr>
              <a:tblGrid>
                <a:gridCol w="1430020">
                  <a:extLst>
                    <a:ext uri="{9D8B030D-6E8A-4147-A177-3AD203B41FA5}">
                      <a16:colId xmlns:a16="http://schemas.microsoft.com/office/drawing/2014/main" val="289160128"/>
                    </a:ext>
                  </a:extLst>
                </a:gridCol>
                <a:gridCol w="1430020">
                  <a:extLst>
                    <a:ext uri="{9D8B030D-6E8A-4147-A177-3AD203B41FA5}">
                      <a16:colId xmlns:a16="http://schemas.microsoft.com/office/drawing/2014/main" val="2060481035"/>
                    </a:ext>
                  </a:extLst>
                </a:gridCol>
              </a:tblGrid>
              <a:tr h="177485">
                <a:tc>
                  <a:txBody>
                    <a:bodyPr/>
                    <a:lstStyle/>
                    <a:p>
                      <a:pPr>
                        <a:lnSpc>
                          <a:spcPct val="107000"/>
                        </a:lnSpc>
                        <a:spcAft>
                          <a:spcPts val="0"/>
                        </a:spcAft>
                      </a:pPr>
                      <a:r>
                        <a:rPr lang="en-US" sz="1100" dirty="0">
                          <a:effectLst/>
                        </a:rPr>
                        <a:t>valve</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1944808"/>
                  </a:ext>
                </a:extLst>
              </a:tr>
              <a:tr h="177485">
                <a:tc>
                  <a:txBody>
                    <a:bodyPr/>
                    <a:lstStyle/>
                    <a:p>
                      <a:pPr>
                        <a:lnSpc>
                          <a:spcPct val="107000"/>
                        </a:lnSpc>
                        <a:spcAft>
                          <a:spcPts val="0"/>
                        </a:spcAft>
                      </a:pPr>
                      <a:r>
                        <a:rPr lang="it-IT" sz="1100" dirty="0">
                          <a:effectLst/>
                        </a:rPr>
                        <a:t>1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latin typeface="+mn-lt"/>
                          <a:ea typeface="+mn-ea"/>
                          <a:cs typeface="+mn-cs"/>
                        </a:rPr>
                        <a:t>D2:</a:t>
                      </a:r>
                      <a:r>
                        <a:rPr lang="it-IT" sz="1100" baseline="0" dirty="0">
                          <a:effectLst/>
                          <a:latin typeface="+mn-lt"/>
                          <a:ea typeface="+mn-ea"/>
                          <a:cs typeface="+mn-cs"/>
                        </a:rPr>
                        <a:t> 1,79mbar/s</a:t>
                      </a:r>
                    </a:p>
                    <a:p>
                      <a:pPr>
                        <a:lnSpc>
                          <a:spcPct val="107000"/>
                        </a:lnSpc>
                        <a:spcAft>
                          <a:spcPts val="0"/>
                        </a:spcAft>
                      </a:pPr>
                      <a:r>
                        <a:rPr lang="en-US" sz="1100" dirty="0">
                          <a:effectLst/>
                          <a:latin typeface="+mj-lt"/>
                          <a:ea typeface="Calibri" panose="020F0502020204030204" pitchFamily="34" charset="0"/>
                          <a:cs typeface="Times New Roman" panose="02020603050405020304" pitchFamily="18" charset="0"/>
                        </a:rPr>
                        <a:t>1,36e20 molecules/s</a:t>
                      </a:r>
                    </a:p>
                    <a:p>
                      <a:pPr>
                        <a:lnSpc>
                          <a:spcPct val="107000"/>
                        </a:lnSpc>
                        <a:spcAft>
                          <a:spcPts val="0"/>
                        </a:spcAft>
                      </a:pPr>
                      <a:r>
                        <a:rPr lang="en-US" sz="1100" dirty="0">
                          <a:effectLst/>
                          <a:latin typeface="+mj-lt"/>
                          <a:ea typeface="Calibri" panose="020F0502020204030204" pitchFamily="34" charset="0"/>
                          <a:cs typeface="Times New Roman" panose="02020603050405020304" pitchFamily="18" charset="0"/>
                          <a:sym typeface="Wingdings" panose="05000000000000000000" pitchFamily="2" charset="2"/>
                        </a:rPr>
                        <a:t>2.72</a:t>
                      </a:r>
                      <a:r>
                        <a:rPr lang="en-US" sz="1100" kern="1200" dirty="0">
                          <a:solidFill>
                            <a:schemeClr val="dk1"/>
                          </a:solidFill>
                          <a:effectLst/>
                          <a:latin typeface="+mn-lt"/>
                          <a:ea typeface="Calibri" panose="020F0502020204030204" pitchFamily="34" charset="0"/>
                          <a:cs typeface="Times New Roman" panose="02020603050405020304" pitchFamily="18" charset="0"/>
                        </a:rPr>
                        <a:t>e20</a:t>
                      </a:r>
                      <a:r>
                        <a:rPr lang="en-US" sz="1100" dirty="0">
                          <a:effectLst/>
                          <a:latin typeface="+mj-lt"/>
                          <a:ea typeface="Calibri" panose="020F0502020204030204" pitchFamily="34" charset="0"/>
                          <a:cs typeface="Times New Roman" panose="02020603050405020304" pitchFamily="18" charset="0"/>
                          <a:sym typeface="Wingdings" panose="05000000000000000000" pitchFamily="2" charset="2"/>
                        </a:rPr>
                        <a:t> atom/s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759370"/>
                  </a:ext>
                </a:extLst>
              </a:tr>
              <a:tr h="177485">
                <a:tc>
                  <a:txBody>
                    <a:bodyPr/>
                    <a:lstStyle/>
                    <a:p>
                      <a:pPr>
                        <a:lnSpc>
                          <a:spcPct val="107000"/>
                        </a:lnSpc>
                        <a:spcAft>
                          <a:spcPts val="0"/>
                        </a:spcAft>
                      </a:pPr>
                      <a:r>
                        <a:rPr lang="it-IT" sz="1100" dirty="0">
                          <a:effectLst/>
                        </a:rPr>
                        <a:t>2</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891774"/>
                  </a:ext>
                </a:extLst>
              </a:tr>
              <a:tr h="177485">
                <a:tc>
                  <a:txBody>
                    <a:bodyPr/>
                    <a:lstStyle/>
                    <a:p>
                      <a:pPr>
                        <a:lnSpc>
                          <a:spcPct val="107000"/>
                        </a:lnSpc>
                        <a:spcAft>
                          <a:spcPts val="0"/>
                        </a:spcAft>
                      </a:pPr>
                      <a:r>
                        <a:rPr lang="it-IT" sz="1100" dirty="0">
                          <a:effectLst/>
                        </a:rPr>
                        <a:t>3</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6079176"/>
                  </a:ext>
                </a:extLst>
              </a:tr>
            </a:tbl>
          </a:graphicData>
        </a:graphic>
      </p:graphicFrame>
      <p:sp>
        <p:nvSpPr>
          <p:cNvPr id="12" name="Rectangle 11">
            <a:extLst>
              <a:ext uri="{FF2B5EF4-FFF2-40B4-BE49-F238E27FC236}">
                <a16:creationId xmlns:a16="http://schemas.microsoft.com/office/drawing/2014/main" id="{F6DFD4DF-3F22-419F-A36F-27A07B53DB97}"/>
              </a:ext>
            </a:extLst>
          </p:cNvPr>
          <p:cNvSpPr/>
          <p:nvPr/>
        </p:nvSpPr>
        <p:spPr>
          <a:xfrm>
            <a:off x="6033283" y="2080274"/>
            <a:ext cx="3138936"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DENSITY_BC </a:t>
            </a:r>
            <a:r>
              <a:rPr lang="en-US" sz="1500" dirty="0">
                <a:latin typeface="+mj-lt"/>
                <a:ea typeface="Calibri" panose="020F0502020204030204" pitchFamily="34" charset="0"/>
                <a:cs typeface="Times New Roman" panose="02020603050405020304" pitchFamily="18" charset="0"/>
              </a:rPr>
              <a:t>(in </a:t>
            </a:r>
            <a:r>
              <a:rPr lang="en-US" sz="1500" i="1" dirty="0" err="1">
                <a:latin typeface="+mj-lt"/>
                <a:ea typeface="Calibri" panose="020F0502020204030204" pitchFamily="34" charset="0"/>
                <a:cs typeface="Times New Roman" panose="02020603050405020304" pitchFamily="18" charset="0"/>
              </a:rPr>
              <a:t>overview_hmode.jscp</a:t>
            </a:r>
            <a:r>
              <a:rPr lang="en-US" sz="1500" u="sng" dirty="0">
                <a:latin typeface="+mj-lt"/>
                <a:ea typeface="Calibri" panose="020F0502020204030204" pitchFamily="34" charset="0"/>
                <a:cs typeface="Times New Roman" panose="02020603050405020304" pitchFamily="18" charset="0"/>
              </a:rPr>
              <a:t>)</a:t>
            </a:r>
            <a:endParaRPr lang="en-GB" sz="1500" dirty="0">
              <a:latin typeface="+mj-l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2A0F6059-CE8A-49A2-B2A8-0AAA7F6268F3}"/>
              </a:ext>
            </a:extLst>
          </p:cNvPr>
          <p:cNvGraphicFramePr>
            <a:graphicFrameLocks noGrp="1"/>
          </p:cNvGraphicFramePr>
          <p:nvPr/>
        </p:nvGraphicFramePr>
        <p:xfrm>
          <a:off x="6079336" y="2408634"/>
          <a:ext cx="2860040" cy="707759"/>
        </p:xfrm>
        <a:graphic>
          <a:graphicData uri="http://schemas.openxmlformats.org/drawingml/2006/table">
            <a:tbl>
              <a:tblPr firstRow="1" firstCol="1" bandRow="1">
                <a:tableStyleId>{21E4AEA4-8DFA-4A89-87EB-49C32662AFE0}</a:tableStyleId>
              </a:tblPr>
              <a:tblGrid>
                <a:gridCol w="1430020">
                  <a:extLst>
                    <a:ext uri="{9D8B030D-6E8A-4147-A177-3AD203B41FA5}">
                      <a16:colId xmlns:a16="http://schemas.microsoft.com/office/drawing/2014/main" val="2991597402"/>
                    </a:ext>
                  </a:extLst>
                </a:gridCol>
                <a:gridCol w="1430020">
                  <a:extLst>
                    <a:ext uri="{9D8B030D-6E8A-4147-A177-3AD203B41FA5}">
                      <a16:colId xmlns:a16="http://schemas.microsoft.com/office/drawing/2014/main" val="2092941551"/>
                    </a:ext>
                  </a:extLst>
                </a:gridCol>
              </a:tblGrid>
              <a:tr h="244929">
                <a:tc>
                  <a:txBody>
                    <a:bodyPr/>
                    <a:lstStyle/>
                    <a:p>
                      <a:pPr>
                        <a:lnSpc>
                          <a:spcPct val="107000"/>
                        </a:lnSpc>
                        <a:spcAft>
                          <a:spcPts val="0"/>
                        </a:spcAft>
                      </a:pPr>
                      <a:r>
                        <a:rPr lang="en-US" sz="1100" dirty="0">
                          <a:effectLst/>
                        </a:rPr>
                        <a:t>time</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0332383"/>
                  </a:ext>
                </a:extLst>
              </a:tr>
              <a:tr h="462830">
                <a:tc>
                  <a:txBody>
                    <a:bodyPr/>
                    <a:lstStyle/>
                    <a:p>
                      <a:pPr>
                        <a:lnSpc>
                          <a:spcPct val="107000"/>
                        </a:lnSpc>
                        <a:spcAft>
                          <a:spcPts val="0"/>
                        </a:spcAft>
                      </a:pPr>
                      <a:r>
                        <a:rPr lang="en-US" sz="1100">
                          <a:effectLst/>
                        </a:rPr>
                        <a:t>NBI electrons/s - Density_BC (flux)</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1.55e20</a:t>
                      </a:r>
                    </a:p>
                    <a:p>
                      <a:pPr>
                        <a:lnSpc>
                          <a:spcPct val="107000"/>
                        </a:lnSpc>
                        <a:spcAft>
                          <a:spcPts val="0"/>
                        </a:spcAft>
                      </a:pP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9725563"/>
                  </a:ext>
                </a:extLst>
              </a:tr>
            </a:tbl>
          </a:graphicData>
        </a:graphic>
      </p:graphicFrame>
      <p:pic>
        <p:nvPicPr>
          <p:cNvPr id="14" name="Immagine 4">
            <a:extLst>
              <a:ext uri="{FF2B5EF4-FFF2-40B4-BE49-F238E27FC236}">
                <a16:creationId xmlns:a16="http://schemas.microsoft.com/office/drawing/2014/main" id="{51A3E957-B804-4C26-88C8-ACB13F9AB84B}"/>
              </a:ext>
            </a:extLst>
          </p:cNvPr>
          <p:cNvPicPr>
            <a:picLocks noChangeAspect="1"/>
          </p:cNvPicPr>
          <p:nvPr/>
        </p:nvPicPr>
        <p:blipFill>
          <a:blip r:embed="rId3"/>
          <a:stretch>
            <a:fillRect/>
          </a:stretch>
        </p:blipFill>
        <p:spPr>
          <a:xfrm>
            <a:off x="6079336" y="3226964"/>
            <a:ext cx="2842260" cy="3158490"/>
          </a:xfrm>
          <a:prstGeom prst="rect">
            <a:avLst/>
          </a:prstGeom>
        </p:spPr>
      </p:pic>
    </p:spTree>
    <p:extLst>
      <p:ext uri="{BB962C8B-B14F-4D97-AF65-F5344CB8AC3E}">
        <p14:creationId xmlns:p14="http://schemas.microsoft.com/office/powerpoint/2010/main" val="709602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2D1E036-8A7F-4486-B5C7-F0B834E25E8D}"/>
              </a:ext>
            </a:extLst>
          </p:cNvPr>
          <p:cNvSpPr>
            <a:spLocks noGrp="1"/>
          </p:cNvSpPr>
          <p:nvPr>
            <p:ph type="subTitle" idx="1"/>
          </p:nvPr>
        </p:nvSpPr>
        <p:spPr/>
        <p:txBody>
          <a:bodyPr/>
          <a:lstStyle/>
          <a:p>
            <a:r>
              <a:rPr lang="en-US" dirty="0"/>
              <a:t>TCV pulse #73382 – NT L-mode (</a:t>
            </a:r>
            <a:r>
              <a:rPr lang="el-GR" dirty="0"/>
              <a:t>δ</a:t>
            </a:r>
            <a:r>
              <a:rPr lang="en-US" baseline="-25000" dirty="0"/>
              <a:t>top</a:t>
            </a:r>
            <a:r>
              <a:rPr lang="en-US" dirty="0"/>
              <a:t> = -0.22)</a:t>
            </a:r>
          </a:p>
          <a:p>
            <a:endParaRPr lang="en-US" dirty="0"/>
          </a:p>
        </p:txBody>
      </p:sp>
      <p:sp>
        <p:nvSpPr>
          <p:cNvPr id="4" name="Rectangle 3">
            <a:extLst>
              <a:ext uri="{FF2B5EF4-FFF2-40B4-BE49-F238E27FC236}">
                <a16:creationId xmlns:a16="http://schemas.microsoft.com/office/drawing/2014/main" id="{27479F96-FE9A-4686-B3AF-221F65CE4DA8}"/>
              </a:ext>
            </a:extLst>
          </p:cNvPr>
          <p:cNvSpPr/>
          <p:nvPr/>
        </p:nvSpPr>
        <p:spPr>
          <a:xfrm>
            <a:off x="451104" y="877281"/>
            <a:ext cx="8071104" cy="339324"/>
          </a:xfrm>
          <a:prstGeom prst="rect">
            <a:avLst/>
          </a:prstGeom>
        </p:spPr>
        <p:txBody>
          <a:bodyPr wrap="squar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MAIN PARAMS discharge  </a:t>
            </a:r>
          </a:p>
        </p:txBody>
      </p:sp>
      <p:sp>
        <p:nvSpPr>
          <p:cNvPr id="5" name="Rectangle 4">
            <a:extLst>
              <a:ext uri="{FF2B5EF4-FFF2-40B4-BE49-F238E27FC236}">
                <a16:creationId xmlns:a16="http://schemas.microsoft.com/office/drawing/2014/main" id="{7E49EB33-E865-4521-A3BA-58764126BF5D}"/>
              </a:ext>
            </a:extLst>
          </p:cNvPr>
          <p:cNvSpPr/>
          <p:nvPr/>
        </p:nvSpPr>
        <p:spPr>
          <a:xfrm>
            <a:off x="451104" y="1180510"/>
            <a:ext cx="2802370" cy="774507"/>
          </a:xfrm>
          <a:prstGeom prst="rect">
            <a:avLst/>
          </a:prstGeom>
        </p:spPr>
        <p:txBody>
          <a:bodyPr wrap="none">
            <a:spAutoFit/>
          </a:bodyPr>
          <a:lstStyle/>
          <a:p>
            <a:pPr>
              <a:lnSpc>
                <a:spcPct val="107000"/>
              </a:lnSpc>
              <a:spcAft>
                <a:spcPts val="800"/>
              </a:spcAft>
            </a:pPr>
            <a:r>
              <a:rPr lang="en-GB" u="sng" dirty="0">
                <a:latin typeface="+mj-lt"/>
                <a:ea typeface="Calibri" panose="020F0502020204030204" pitchFamily="34" charset="0"/>
                <a:cs typeface="Times New Roman" panose="02020603050405020304" pitchFamily="18" charset="0"/>
              </a:rPr>
              <a:t>Time =0,7s (NBI-only phase)</a:t>
            </a:r>
            <a:endParaRPr lang="en-GB" dirty="0">
              <a:latin typeface="+mj-lt"/>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mj-lt"/>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B300445D-E5D4-4530-90AA-56B8DC7A068F}"/>
              </a:ext>
            </a:extLst>
          </p:cNvPr>
          <p:cNvGraphicFramePr>
            <a:graphicFrameLocks noGrp="1"/>
          </p:cNvGraphicFramePr>
          <p:nvPr>
            <p:extLst>
              <p:ext uri="{D42A27DB-BD31-4B8C-83A1-F6EECF244321}">
                <p14:modId xmlns:p14="http://schemas.microsoft.com/office/powerpoint/2010/main" val="2669945785"/>
              </p:ext>
            </p:extLst>
          </p:nvPr>
        </p:nvGraphicFramePr>
        <p:xfrm>
          <a:off x="204624" y="1645920"/>
          <a:ext cx="3818535" cy="1158818"/>
        </p:xfrm>
        <a:graphic>
          <a:graphicData uri="http://schemas.openxmlformats.org/drawingml/2006/table">
            <a:tbl>
              <a:tblPr firstRow="1" firstCol="1" bandRow="1">
                <a:tableStyleId>{21E4AEA4-8DFA-4A89-87EB-49C32662AFE0}</a:tableStyleId>
              </a:tblPr>
              <a:tblGrid>
                <a:gridCol w="1412826">
                  <a:extLst>
                    <a:ext uri="{9D8B030D-6E8A-4147-A177-3AD203B41FA5}">
                      <a16:colId xmlns:a16="http://schemas.microsoft.com/office/drawing/2014/main" val="4087625921"/>
                    </a:ext>
                  </a:extLst>
                </a:gridCol>
                <a:gridCol w="2405709">
                  <a:extLst>
                    <a:ext uri="{9D8B030D-6E8A-4147-A177-3AD203B41FA5}">
                      <a16:colId xmlns:a16="http://schemas.microsoft.com/office/drawing/2014/main" val="4212957339"/>
                    </a:ext>
                  </a:extLst>
                </a:gridCol>
              </a:tblGrid>
              <a:tr h="288925">
                <a:tc>
                  <a:txBody>
                    <a:bodyPr/>
                    <a:lstStyle/>
                    <a:p>
                      <a:pPr algn="l">
                        <a:lnSpc>
                          <a:spcPct val="107000"/>
                        </a:lnSpc>
                        <a:spcAft>
                          <a:spcPts val="0"/>
                        </a:spcAft>
                      </a:pPr>
                      <a:r>
                        <a:rPr lang="en-US" sz="1100" dirty="0" err="1">
                          <a:effectLst/>
                        </a:rPr>
                        <a:t>I</a:t>
                      </a:r>
                      <a:r>
                        <a:rPr lang="en-US" sz="1100" baseline="-25000" dirty="0" err="1">
                          <a:effectLst/>
                        </a:rPr>
                        <a:t>p</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-240 kA</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9570833"/>
                  </a:ext>
                </a:extLst>
              </a:tr>
              <a:tr h="288925">
                <a:tc>
                  <a:txBody>
                    <a:bodyPr/>
                    <a:lstStyle/>
                    <a:p>
                      <a:pPr algn="l">
                        <a:lnSpc>
                          <a:spcPct val="107000"/>
                        </a:lnSpc>
                        <a:spcAft>
                          <a:spcPts val="0"/>
                        </a:spcAft>
                      </a:pPr>
                      <a:r>
                        <a:rPr lang="en-US" sz="1100" dirty="0">
                          <a:effectLst/>
                        </a:rPr>
                        <a:t>&lt;n</a:t>
                      </a:r>
                      <a:r>
                        <a:rPr lang="en-US" sz="1100" baseline="-25000" dirty="0">
                          <a:effectLst/>
                        </a:rPr>
                        <a:t>e</a:t>
                      </a:r>
                      <a:r>
                        <a:rPr lang="en-US" sz="1100" dirty="0">
                          <a:effectLst/>
                        </a:rPr>
                        <a:t>&gt; (FIR)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xx x 10</a:t>
                      </a:r>
                      <a:r>
                        <a:rPr lang="en-US" sz="1100" baseline="30000" dirty="0">
                          <a:effectLst/>
                        </a:rPr>
                        <a:t>19</a:t>
                      </a:r>
                      <a:r>
                        <a:rPr lang="en-US" sz="1100" dirty="0">
                          <a:effectLst/>
                        </a:rPr>
                        <a:t> m</a:t>
                      </a:r>
                      <a:r>
                        <a:rPr lang="en-US" sz="1100" baseline="30000" dirty="0">
                          <a:effectLst/>
                        </a:rPr>
                        <a:t>-3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3137566"/>
                  </a:ext>
                </a:extLst>
              </a:tr>
              <a:tr h="307918">
                <a:tc>
                  <a:txBody>
                    <a:bodyPr/>
                    <a:lstStyle/>
                    <a:p>
                      <a:pPr algn="l">
                        <a:lnSpc>
                          <a:spcPct val="107000"/>
                        </a:lnSpc>
                        <a:spcAft>
                          <a:spcPts val="0"/>
                        </a:spcAft>
                      </a:pPr>
                      <a:r>
                        <a:rPr lang="en-US" sz="1100" dirty="0" err="1">
                          <a:effectLst/>
                        </a:rPr>
                        <a:t>T</a:t>
                      </a:r>
                      <a:r>
                        <a:rPr lang="en-US" sz="1100" baseline="-25000" dirty="0" err="1">
                          <a:effectLst/>
                        </a:rPr>
                        <a:t>e</a:t>
                      </a:r>
                      <a:r>
                        <a:rPr lang="en-US" sz="1100" baseline="-25000" dirty="0">
                          <a:effectLst/>
                        </a:rPr>
                        <a:t>  </a:t>
                      </a:r>
                      <a:r>
                        <a:rPr lang="en-US" sz="1100" baseline="0" dirty="0">
                          <a:effectLst/>
                        </a:rPr>
                        <a:t>max (TS)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 xx keV</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4821149"/>
                  </a:ext>
                </a:extLst>
              </a:tr>
              <a:tr h="273050">
                <a:tc>
                  <a:txBody>
                    <a:bodyPr/>
                    <a:lstStyle/>
                    <a:p>
                      <a:pPr algn="l">
                        <a:lnSpc>
                          <a:spcPct val="107000"/>
                        </a:lnSpc>
                        <a:spcAft>
                          <a:spcPts val="0"/>
                        </a:spcAft>
                      </a:pPr>
                      <a:r>
                        <a:rPr lang="en-US" sz="1100" dirty="0">
                          <a:effectLst/>
                        </a:rPr>
                        <a:t>B</a:t>
                      </a:r>
                      <a:r>
                        <a:rPr lang="en-US" sz="1100" baseline="-25000" dirty="0">
                          <a:effectLst/>
                        </a:rPr>
                        <a:t>T</a:t>
                      </a:r>
                      <a:r>
                        <a:rPr lang="en-US" sz="1100" dirty="0">
                          <a:effectLst/>
                        </a:rPr>
                        <a:t>  at R=0,88m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100" dirty="0">
                          <a:effectLst/>
                        </a:rPr>
                        <a:t>-1.42 T</a:t>
                      </a:r>
                    </a:p>
                  </a:txBody>
                  <a:tcPr marL="68580" marR="68580" marT="0" marB="0"/>
                </a:tc>
                <a:extLst>
                  <a:ext uri="{0D108BD9-81ED-4DB2-BD59-A6C34878D82A}">
                    <a16:rowId xmlns:a16="http://schemas.microsoft.com/office/drawing/2014/main" val="2300554100"/>
                  </a:ext>
                </a:extLst>
              </a:tr>
            </a:tbl>
          </a:graphicData>
        </a:graphic>
      </p:graphicFrame>
      <p:sp>
        <p:nvSpPr>
          <p:cNvPr id="7" name="Rectangle 6">
            <a:extLst>
              <a:ext uri="{FF2B5EF4-FFF2-40B4-BE49-F238E27FC236}">
                <a16:creationId xmlns:a16="http://schemas.microsoft.com/office/drawing/2014/main" id="{0286F5EC-D890-43F8-9C1A-AAF695390D04}"/>
              </a:ext>
            </a:extLst>
          </p:cNvPr>
          <p:cNvSpPr/>
          <p:nvPr/>
        </p:nvSpPr>
        <p:spPr>
          <a:xfrm>
            <a:off x="88090" y="3806992"/>
            <a:ext cx="817596"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POWER </a:t>
            </a:r>
          </a:p>
        </p:txBody>
      </p:sp>
      <p:graphicFrame>
        <p:nvGraphicFramePr>
          <p:cNvPr id="8" name="Table 7">
            <a:extLst>
              <a:ext uri="{FF2B5EF4-FFF2-40B4-BE49-F238E27FC236}">
                <a16:creationId xmlns:a16="http://schemas.microsoft.com/office/drawing/2014/main" id="{980C788D-473D-4373-B294-613566701527}"/>
              </a:ext>
            </a:extLst>
          </p:cNvPr>
          <p:cNvGraphicFramePr>
            <a:graphicFrameLocks noGrp="1"/>
          </p:cNvGraphicFramePr>
          <p:nvPr>
            <p:extLst>
              <p:ext uri="{D42A27DB-BD31-4B8C-83A1-F6EECF244321}">
                <p14:modId xmlns:p14="http://schemas.microsoft.com/office/powerpoint/2010/main" val="1760895890"/>
              </p:ext>
            </p:extLst>
          </p:nvPr>
        </p:nvGraphicFramePr>
        <p:xfrm>
          <a:off x="204624" y="4257272"/>
          <a:ext cx="5725160" cy="1371600"/>
        </p:xfrm>
        <a:graphic>
          <a:graphicData uri="http://schemas.openxmlformats.org/drawingml/2006/table">
            <a:tbl>
              <a:tblPr firstRow="1" firstCol="1" bandRow="1">
                <a:tableStyleId>{21E4AEA4-8DFA-4A89-87EB-49C32662AFE0}</a:tableStyleId>
              </a:tblPr>
              <a:tblGrid>
                <a:gridCol w="2862580">
                  <a:extLst>
                    <a:ext uri="{9D8B030D-6E8A-4147-A177-3AD203B41FA5}">
                      <a16:colId xmlns:a16="http://schemas.microsoft.com/office/drawing/2014/main" val="2246094435"/>
                    </a:ext>
                  </a:extLst>
                </a:gridCol>
                <a:gridCol w="2862580">
                  <a:extLst>
                    <a:ext uri="{9D8B030D-6E8A-4147-A177-3AD203B41FA5}">
                      <a16:colId xmlns:a16="http://schemas.microsoft.com/office/drawing/2014/main" val="284206516"/>
                    </a:ext>
                  </a:extLst>
                </a:gridCol>
              </a:tblGrid>
              <a:tr h="0">
                <a:tc>
                  <a:txBody>
                    <a:bodyPr/>
                    <a:lstStyle/>
                    <a:p>
                      <a:pPr>
                        <a:lnSpc>
                          <a:spcPct val="107000"/>
                        </a:lnSpc>
                        <a:spcAft>
                          <a:spcPts val="0"/>
                        </a:spcAft>
                      </a:pPr>
                      <a:r>
                        <a:rPr lang="en-US" sz="1100">
                          <a:effectLst/>
                        </a:rPr>
                        <a:t>time</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498523"/>
                  </a:ext>
                </a:extLst>
              </a:tr>
              <a:tr h="0">
                <a:tc>
                  <a:txBody>
                    <a:bodyPr/>
                    <a:lstStyle/>
                    <a:p>
                      <a:pPr>
                        <a:lnSpc>
                          <a:spcPct val="107000"/>
                        </a:lnSpc>
                        <a:spcAft>
                          <a:spcPts val="0"/>
                        </a:spcAft>
                      </a:pPr>
                      <a:r>
                        <a:rPr lang="en-US" sz="1100" dirty="0" err="1">
                          <a:effectLst/>
                        </a:rPr>
                        <a:t>P_rad_tot</a:t>
                      </a:r>
                      <a:r>
                        <a:rPr lang="en-US" sz="1100" dirty="0">
                          <a:effectLst/>
                        </a:rPr>
                        <a:t> (core/div)</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220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32379"/>
                  </a:ext>
                </a:extLst>
              </a:tr>
              <a:tr h="0">
                <a:tc>
                  <a:txBody>
                    <a:bodyPr/>
                    <a:lstStyle/>
                    <a:p>
                      <a:pPr>
                        <a:lnSpc>
                          <a:spcPct val="107000"/>
                        </a:lnSpc>
                        <a:spcAft>
                          <a:spcPts val="0"/>
                        </a:spcAft>
                      </a:pPr>
                      <a:r>
                        <a:rPr lang="en-US" sz="1100" dirty="0" err="1">
                          <a:effectLst/>
                        </a:rPr>
                        <a:t>P_divertor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97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47256"/>
                  </a:ext>
                </a:extLst>
              </a:tr>
              <a:tr h="0">
                <a:tc>
                  <a:txBody>
                    <a:bodyPr/>
                    <a:lstStyle/>
                    <a:p>
                      <a:pPr>
                        <a:lnSpc>
                          <a:spcPct val="107000"/>
                        </a:lnSpc>
                        <a:spcAft>
                          <a:spcPts val="0"/>
                        </a:spcAft>
                      </a:pPr>
                      <a:r>
                        <a:rPr lang="en-US" sz="1100" dirty="0" err="1">
                          <a:effectLst/>
                        </a:rPr>
                        <a:t>P_bulk</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123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6775781"/>
                  </a:ext>
                </a:extLst>
              </a:tr>
              <a:tr h="51838">
                <a:tc>
                  <a:txBody>
                    <a:bodyPr/>
                    <a:lstStyle/>
                    <a:p>
                      <a:pPr>
                        <a:lnSpc>
                          <a:spcPct val="107000"/>
                        </a:lnSpc>
                        <a:spcAft>
                          <a:spcPts val="0"/>
                        </a:spcAft>
                      </a:pPr>
                      <a:r>
                        <a:rPr lang="en-US" sz="1100" u="none" dirty="0">
                          <a:effectLst/>
                        </a:rPr>
                        <a:t>P_NBI </a:t>
                      </a:r>
                      <a:r>
                        <a:rPr lang="en-US" sz="1100" b="1" u="none" kern="1200" dirty="0">
                          <a:solidFill>
                            <a:schemeClr val="lt1"/>
                          </a:solidFill>
                          <a:effectLst/>
                          <a:latin typeface="+mn-lt"/>
                          <a:ea typeface="Calibri" panose="020F0502020204030204" pitchFamily="34" charset="0"/>
                          <a:cs typeface="Times New Roman" panose="02020603050405020304" pitchFamily="18" charset="0"/>
                        </a:rPr>
                        <a:t>(with the loss due to the duct)</a:t>
                      </a:r>
                      <a:endParaRPr lang="en-GB" sz="1100" u="none"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418 kW</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0485968"/>
                  </a:ext>
                </a:extLst>
              </a:tr>
              <a:tr h="0">
                <a:tc>
                  <a:txBody>
                    <a:bodyPr/>
                    <a:lstStyle/>
                    <a:p>
                      <a:pPr>
                        <a:lnSpc>
                          <a:spcPct val="107000"/>
                        </a:lnSpc>
                        <a:spcAft>
                          <a:spcPts val="0"/>
                        </a:spcAft>
                      </a:pPr>
                      <a:r>
                        <a:rPr lang="en-US" sz="1100">
                          <a:effectLst/>
                        </a:rPr>
                        <a:t>P_ICRH</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511739"/>
                  </a:ext>
                </a:extLst>
              </a:tr>
              <a:tr h="0">
                <a:tc>
                  <a:txBody>
                    <a:bodyPr/>
                    <a:lstStyle/>
                    <a:p>
                      <a:pPr>
                        <a:lnSpc>
                          <a:spcPct val="107000"/>
                        </a:lnSpc>
                        <a:spcAft>
                          <a:spcPts val="0"/>
                        </a:spcAft>
                      </a:pPr>
                      <a:r>
                        <a:rPr lang="en-US" sz="1100" dirty="0">
                          <a:effectLst/>
                        </a:rPr>
                        <a:t>P_OHM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b="1" dirty="0">
                          <a:effectLst/>
                          <a:latin typeface="+mj-lt"/>
                          <a:ea typeface="Calibri" panose="020F0502020204030204" pitchFamily="34" charset="0"/>
                          <a:cs typeface="Times New Roman" panose="02020603050405020304" pitchFamily="18" charset="0"/>
                        </a:rPr>
                        <a:t>264 kW (V=1.1 V)</a:t>
                      </a:r>
                    </a:p>
                  </a:txBody>
                  <a:tcPr marL="68580" marR="68580" marT="0" marB="0"/>
                </a:tc>
                <a:extLst>
                  <a:ext uri="{0D108BD9-81ED-4DB2-BD59-A6C34878D82A}">
                    <a16:rowId xmlns:a16="http://schemas.microsoft.com/office/drawing/2014/main" val="2229974166"/>
                  </a:ext>
                </a:extLst>
              </a:tr>
              <a:tr h="0">
                <a:tc>
                  <a:txBody>
                    <a:bodyPr/>
                    <a:lstStyle/>
                    <a:p>
                      <a:pPr>
                        <a:lnSpc>
                          <a:spcPct val="107000"/>
                        </a:lnSpc>
                        <a:spcAft>
                          <a:spcPts val="0"/>
                        </a:spcAft>
                      </a:pPr>
                      <a:r>
                        <a:rPr lang="en-US" sz="1100" dirty="0">
                          <a:effectLst/>
                        </a:rPr>
                        <a:t>ELMs power</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latin typeface="+mj-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a16="http://schemas.microsoft.com/office/drawing/2014/main" val="1833790739"/>
                  </a:ext>
                </a:extLst>
              </a:tr>
            </a:tbl>
          </a:graphicData>
        </a:graphic>
      </p:graphicFrame>
      <p:sp>
        <p:nvSpPr>
          <p:cNvPr id="9" name="Rectangle 8">
            <a:extLst>
              <a:ext uri="{FF2B5EF4-FFF2-40B4-BE49-F238E27FC236}">
                <a16:creationId xmlns:a16="http://schemas.microsoft.com/office/drawing/2014/main" id="{5C18D377-3258-4CFF-B70D-CA692D89EB21}"/>
              </a:ext>
            </a:extLst>
          </p:cNvPr>
          <p:cNvSpPr/>
          <p:nvPr/>
        </p:nvSpPr>
        <p:spPr>
          <a:xfrm>
            <a:off x="146207" y="5814296"/>
            <a:ext cx="6373978" cy="590162"/>
          </a:xfrm>
          <a:prstGeom prst="rect">
            <a:avLst/>
          </a:prstGeom>
        </p:spPr>
        <p:txBody>
          <a:bodyPr wrap="square">
            <a:spAutoFit/>
          </a:bodyPr>
          <a:lstStyle/>
          <a:p>
            <a:pPr>
              <a:lnSpc>
                <a:spcPct val="107000"/>
              </a:lnSpc>
              <a:spcAft>
                <a:spcPts val="800"/>
              </a:spcAft>
            </a:pPr>
            <a:r>
              <a:rPr lang="en-US" sz="1200" dirty="0">
                <a:latin typeface="+mj-lt"/>
                <a:ea typeface="Calibri" panose="020F0502020204030204" pitchFamily="34" charset="0"/>
                <a:cs typeface="Times New Roman" panose="02020603050405020304" pitchFamily="18" charset="0"/>
              </a:rPr>
              <a:t> </a:t>
            </a:r>
            <a:r>
              <a:rPr lang="en-US" sz="1200" b="1" dirty="0" err="1">
                <a:solidFill>
                  <a:srgbClr val="FF0000"/>
                </a:solidFill>
                <a:latin typeface="+mj-lt"/>
                <a:ea typeface="Calibri" panose="020F0502020204030204" pitchFamily="34" charset="0"/>
                <a:cs typeface="Times New Roman" panose="02020603050405020304" pitchFamily="18" charset="0"/>
              </a:rPr>
              <a:t>P_inp</a:t>
            </a:r>
            <a:r>
              <a:rPr lang="en-US" sz="1200" b="1" dirty="0">
                <a:solidFill>
                  <a:srgbClr val="FF0000"/>
                </a:solidFill>
                <a:latin typeface="+mj-lt"/>
                <a:ea typeface="Calibri" panose="020F0502020204030204" pitchFamily="34" charset="0"/>
                <a:cs typeface="Times New Roman" panose="02020603050405020304" pitchFamily="18" charset="0"/>
              </a:rPr>
              <a:t> = P_NBI + P_OHM + P_ICRH – </a:t>
            </a:r>
            <a:r>
              <a:rPr lang="en-US" sz="1200" b="1" dirty="0" err="1">
                <a:solidFill>
                  <a:srgbClr val="FF0000"/>
                </a:solidFill>
                <a:latin typeface="+mj-lt"/>
                <a:ea typeface="Calibri" panose="020F0502020204030204" pitchFamily="34" charset="0"/>
                <a:cs typeface="Times New Roman" panose="02020603050405020304" pitchFamily="18" charset="0"/>
              </a:rPr>
              <a:t>P_rad_tot</a:t>
            </a:r>
            <a:r>
              <a:rPr lang="en-US" sz="1200" b="1" dirty="0">
                <a:solidFill>
                  <a:srgbClr val="FF0000"/>
                </a:solidFill>
                <a:latin typeface="+mj-lt"/>
                <a:ea typeface="Calibri" panose="020F0502020204030204" pitchFamily="34" charset="0"/>
                <a:cs typeface="Times New Roman" panose="02020603050405020304" pitchFamily="18" charset="0"/>
              </a:rPr>
              <a:t> =  462 kW (without impurity)</a:t>
            </a:r>
          </a:p>
          <a:p>
            <a:pPr>
              <a:lnSpc>
                <a:spcPct val="107000"/>
              </a:lnSpc>
              <a:spcAft>
                <a:spcPts val="800"/>
              </a:spcAft>
            </a:pPr>
            <a:r>
              <a:rPr lang="en-US" sz="1200" dirty="0" err="1">
                <a:latin typeface="+mj-lt"/>
                <a:ea typeface="Calibri" panose="020F0502020204030204" pitchFamily="34" charset="0"/>
                <a:cs typeface="Times New Roman" panose="02020603050405020304" pitchFamily="18" charset="0"/>
              </a:rPr>
              <a:t>P_inp</a:t>
            </a:r>
            <a:r>
              <a:rPr lang="en-US" sz="1200" dirty="0">
                <a:latin typeface="+mj-lt"/>
                <a:ea typeface="Calibri" panose="020F0502020204030204" pitchFamily="34" charset="0"/>
                <a:cs typeface="Times New Roman" panose="02020603050405020304" pitchFamily="18" charset="0"/>
              </a:rPr>
              <a:t> = P_NBI + P_OHM + P_ICRH – </a:t>
            </a:r>
            <a:r>
              <a:rPr lang="en-US" sz="1200" dirty="0" err="1">
                <a:latin typeface="+mj-lt"/>
                <a:ea typeface="Calibri" panose="020F0502020204030204" pitchFamily="34" charset="0"/>
                <a:cs typeface="Times New Roman" panose="02020603050405020304" pitchFamily="18" charset="0"/>
              </a:rPr>
              <a:t>P_bulk</a:t>
            </a:r>
            <a:r>
              <a:rPr lang="en-US" sz="1200" dirty="0">
                <a:latin typeface="+mj-lt"/>
                <a:ea typeface="Calibri" panose="020F0502020204030204" pitchFamily="34" charset="0"/>
                <a:cs typeface="Times New Roman" panose="02020603050405020304" pitchFamily="18" charset="0"/>
              </a:rPr>
              <a:t> =		(with impurity)</a:t>
            </a:r>
            <a:endParaRPr lang="en-GB" sz="1200" dirty="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830A1B0-B55C-4D1A-8A21-4287D8C917AD}"/>
              </a:ext>
            </a:extLst>
          </p:cNvPr>
          <p:cNvSpPr/>
          <p:nvPr/>
        </p:nvSpPr>
        <p:spPr>
          <a:xfrm>
            <a:off x="6097855" y="667506"/>
            <a:ext cx="1324402"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GAS PUFFING: </a:t>
            </a:r>
          </a:p>
        </p:txBody>
      </p:sp>
      <p:graphicFrame>
        <p:nvGraphicFramePr>
          <p:cNvPr id="11" name="Table 10">
            <a:extLst>
              <a:ext uri="{FF2B5EF4-FFF2-40B4-BE49-F238E27FC236}">
                <a16:creationId xmlns:a16="http://schemas.microsoft.com/office/drawing/2014/main" id="{7E766EBC-E4B8-4FF4-9773-C0FF975F2539}"/>
              </a:ext>
            </a:extLst>
          </p:cNvPr>
          <p:cNvGraphicFramePr>
            <a:graphicFrameLocks noGrp="1"/>
          </p:cNvGraphicFramePr>
          <p:nvPr>
            <p:extLst>
              <p:ext uri="{D42A27DB-BD31-4B8C-83A1-F6EECF244321}">
                <p14:modId xmlns:p14="http://schemas.microsoft.com/office/powerpoint/2010/main" val="2959995623"/>
              </p:ext>
            </p:extLst>
          </p:nvPr>
        </p:nvGraphicFramePr>
        <p:xfrm>
          <a:off x="6079336" y="990543"/>
          <a:ext cx="2860040" cy="1061601"/>
        </p:xfrm>
        <a:graphic>
          <a:graphicData uri="http://schemas.openxmlformats.org/drawingml/2006/table">
            <a:tbl>
              <a:tblPr firstRow="1" firstCol="1" bandRow="1">
                <a:tableStyleId>{21E4AEA4-8DFA-4A89-87EB-49C32662AFE0}</a:tableStyleId>
              </a:tblPr>
              <a:tblGrid>
                <a:gridCol w="1430020">
                  <a:extLst>
                    <a:ext uri="{9D8B030D-6E8A-4147-A177-3AD203B41FA5}">
                      <a16:colId xmlns:a16="http://schemas.microsoft.com/office/drawing/2014/main" val="289160128"/>
                    </a:ext>
                  </a:extLst>
                </a:gridCol>
                <a:gridCol w="1430020">
                  <a:extLst>
                    <a:ext uri="{9D8B030D-6E8A-4147-A177-3AD203B41FA5}">
                      <a16:colId xmlns:a16="http://schemas.microsoft.com/office/drawing/2014/main" val="2060481035"/>
                    </a:ext>
                  </a:extLst>
                </a:gridCol>
              </a:tblGrid>
              <a:tr h="177485">
                <a:tc>
                  <a:txBody>
                    <a:bodyPr/>
                    <a:lstStyle/>
                    <a:p>
                      <a:pPr>
                        <a:lnSpc>
                          <a:spcPct val="107000"/>
                        </a:lnSpc>
                        <a:spcAft>
                          <a:spcPts val="0"/>
                        </a:spcAft>
                      </a:pPr>
                      <a:r>
                        <a:rPr lang="en-US" sz="1100" dirty="0">
                          <a:effectLst/>
                        </a:rPr>
                        <a:t>valve</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1944808"/>
                  </a:ext>
                </a:extLst>
              </a:tr>
              <a:tr h="177485">
                <a:tc>
                  <a:txBody>
                    <a:bodyPr/>
                    <a:lstStyle/>
                    <a:p>
                      <a:pPr>
                        <a:lnSpc>
                          <a:spcPct val="107000"/>
                        </a:lnSpc>
                        <a:spcAft>
                          <a:spcPts val="0"/>
                        </a:spcAft>
                      </a:pPr>
                      <a:r>
                        <a:rPr lang="it-IT" sz="1100" dirty="0">
                          <a:effectLst/>
                        </a:rPr>
                        <a:t>1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latin typeface="+mn-lt"/>
                          <a:ea typeface="+mn-ea"/>
                          <a:cs typeface="+mn-cs"/>
                        </a:rPr>
                        <a:t>D2:</a:t>
                      </a:r>
                      <a:r>
                        <a:rPr lang="it-IT" sz="1100" baseline="0" dirty="0">
                          <a:effectLst/>
                          <a:latin typeface="+mn-lt"/>
                          <a:ea typeface="+mn-ea"/>
                          <a:cs typeface="+mn-cs"/>
                        </a:rPr>
                        <a:t> </a:t>
                      </a:r>
                      <a:r>
                        <a:rPr lang="en-US" sz="1100" dirty="0">
                          <a:effectLst/>
                          <a:latin typeface="+mj-lt"/>
                          <a:ea typeface="Calibri" panose="020F0502020204030204" pitchFamily="34" charset="0"/>
                          <a:cs typeface="Times New Roman" panose="02020603050405020304" pitchFamily="18" charset="0"/>
                        </a:rPr>
                        <a:t>0,5e20 molecules/s</a:t>
                      </a:r>
                    </a:p>
                    <a:p>
                      <a:pPr>
                        <a:lnSpc>
                          <a:spcPct val="107000"/>
                        </a:lnSpc>
                        <a:spcAft>
                          <a:spcPts val="0"/>
                        </a:spcAft>
                      </a:pPr>
                      <a:r>
                        <a:rPr lang="en-US" sz="1100" dirty="0">
                          <a:effectLst/>
                          <a:latin typeface="+mj-lt"/>
                          <a:ea typeface="Calibri" panose="020F0502020204030204" pitchFamily="34" charset="0"/>
                          <a:cs typeface="Times New Roman" panose="02020603050405020304" pitchFamily="18" charset="0"/>
                          <a:sym typeface="Wingdings" panose="05000000000000000000" pitchFamily="2" charset="2"/>
                        </a:rPr>
                        <a:t>1,0</a:t>
                      </a:r>
                      <a:r>
                        <a:rPr lang="en-US" sz="1100" kern="1200" dirty="0">
                          <a:solidFill>
                            <a:schemeClr val="dk1"/>
                          </a:solidFill>
                          <a:effectLst/>
                          <a:latin typeface="+mn-lt"/>
                          <a:ea typeface="Calibri" panose="020F0502020204030204" pitchFamily="34" charset="0"/>
                          <a:cs typeface="Times New Roman" panose="02020603050405020304" pitchFamily="18" charset="0"/>
                        </a:rPr>
                        <a:t>e20</a:t>
                      </a:r>
                      <a:r>
                        <a:rPr lang="en-US" sz="1100" dirty="0">
                          <a:effectLst/>
                          <a:latin typeface="+mj-lt"/>
                          <a:ea typeface="Calibri" panose="020F0502020204030204" pitchFamily="34" charset="0"/>
                          <a:cs typeface="Times New Roman" panose="02020603050405020304" pitchFamily="18" charset="0"/>
                          <a:sym typeface="Wingdings" panose="05000000000000000000" pitchFamily="2" charset="2"/>
                        </a:rPr>
                        <a:t> atom/s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759370"/>
                  </a:ext>
                </a:extLst>
              </a:tr>
              <a:tr h="177485">
                <a:tc>
                  <a:txBody>
                    <a:bodyPr/>
                    <a:lstStyle/>
                    <a:p>
                      <a:pPr>
                        <a:lnSpc>
                          <a:spcPct val="107000"/>
                        </a:lnSpc>
                        <a:spcAft>
                          <a:spcPts val="0"/>
                        </a:spcAft>
                      </a:pPr>
                      <a:r>
                        <a:rPr lang="it-IT" sz="1100" dirty="0">
                          <a:effectLst/>
                        </a:rPr>
                        <a:t>2</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891774"/>
                  </a:ext>
                </a:extLst>
              </a:tr>
              <a:tr h="177485">
                <a:tc>
                  <a:txBody>
                    <a:bodyPr/>
                    <a:lstStyle/>
                    <a:p>
                      <a:pPr>
                        <a:lnSpc>
                          <a:spcPct val="107000"/>
                        </a:lnSpc>
                        <a:spcAft>
                          <a:spcPts val="0"/>
                        </a:spcAft>
                      </a:pPr>
                      <a:r>
                        <a:rPr lang="it-IT" sz="1100" dirty="0">
                          <a:effectLst/>
                        </a:rPr>
                        <a:t>3</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6079176"/>
                  </a:ext>
                </a:extLst>
              </a:tr>
            </a:tbl>
          </a:graphicData>
        </a:graphic>
      </p:graphicFrame>
      <p:sp>
        <p:nvSpPr>
          <p:cNvPr id="12" name="Rectangle 11">
            <a:extLst>
              <a:ext uri="{FF2B5EF4-FFF2-40B4-BE49-F238E27FC236}">
                <a16:creationId xmlns:a16="http://schemas.microsoft.com/office/drawing/2014/main" id="{F6DFD4DF-3F22-419F-A36F-27A07B53DB97}"/>
              </a:ext>
            </a:extLst>
          </p:cNvPr>
          <p:cNvSpPr/>
          <p:nvPr/>
        </p:nvSpPr>
        <p:spPr>
          <a:xfrm>
            <a:off x="6033283" y="2080274"/>
            <a:ext cx="3138936" cy="328360"/>
          </a:xfrm>
          <a:prstGeom prst="rect">
            <a:avLst/>
          </a:prstGeom>
        </p:spPr>
        <p:txBody>
          <a:bodyPr wrap="none">
            <a:spAutoFit/>
          </a:bodyPr>
          <a:lstStyle/>
          <a:p>
            <a:pPr>
              <a:lnSpc>
                <a:spcPct val="107000"/>
              </a:lnSpc>
              <a:spcAft>
                <a:spcPts val="800"/>
              </a:spcAft>
            </a:pPr>
            <a:r>
              <a:rPr lang="en-US" sz="1500" u="sng" dirty="0">
                <a:latin typeface="+mj-lt"/>
                <a:ea typeface="Calibri" panose="020F0502020204030204" pitchFamily="34" charset="0"/>
                <a:cs typeface="Times New Roman" panose="02020603050405020304" pitchFamily="18" charset="0"/>
              </a:rPr>
              <a:t>DENSITY_BC </a:t>
            </a:r>
            <a:r>
              <a:rPr lang="en-US" sz="1500" dirty="0">
                <a:latin typeface="+mj-lt"/>
                <a:ea typeface="Calibri" panose="020F0502020204030204" pitchFamily="34" charset="0"/>
                <a:cs typeface="Times New Roman" panose="02020603050405020304" pitchFamily="18" charset="0"/>
              </a:rPr>
              <a:t>(in </a:t>
            </a:r>
            <a:r>
              <a:rPr lang="en-US" sz="1500" i="1" dirty="0" err="1">
                <a:latin typeface="+mj-lt"/>
                <a:ea typeface="Calibri" panose="020F0502020204030204" pitchFamily="34" charset="0"/>
                <a:cs typeface="Times New Roman" panose="02020603050405020304" pitchFamily="18" charset="0"/>
              </a:rPr>
              <a:t>overview_hmode.jscp</a:t>
            </a:r>
            <a:r>
              <a:rPr lang="en-US" sz="1500" u="sng" dirty="0">
                <a:latin typeface="+mj-lt"/>
                <a:ea typeface="Calibri" panose="020F0502020204030204" pitchFamily="34" charset="0"/>
                <a:cs typeface="Times New Roman" panose="02020603050405020304" pitchFamily="18" charset="0"/>
              </a:rPr>
              <a:t>)</a:t>
            </a:r>
            <a:endParaRPr lang="en-GB" sz="1500" dirty="0">
              <a:latin typeface="+mj-l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2A0F6059-CE8A-49A2-B2A8-0AAA7F6268F3}"/>
              </a:ext>
            </a:extLst>
          </p:cNvPr>
          <p:cNvGraphicFramePr>
            <a:graphicFrameLocks noGrp="1"/>
          </p:cNvGraphicFramePr>
          <p:nvPr>
            <p:extLst>
              <p:ext uri="{D42A27DB-BD31-4B8C-83A1-F6EECF244321}">
                <p14:modId xmlns:p14="http://schemas.microsoft.com/office/powerpoint/2010/main" val="105571964"/>
              </p:ext>
            </p:extLst>
          </p:nvPr>
        </p:nvGraphicFramePr>
        <p:xfrm>
          <a:off x="6079336" y="2408634"/>
          <a:ext cx="2860040" cy="707759"/>
        </p:xfrm>
        <a:graphic>
          <a:graphicData uri="http://schemas.openxmlformats.org/drawingml/2006/table">
            <a:tbl>
              <a:tblPr firstRow="1" firstCol="1" bandRow="1">
                <a:tableStyleId>{21E4AEA4-8DFA-4A89-87EB-49C32662AFE0}</a:tableStyleId>
              </a:tblPr>
              <a:tblGrid>
                <a:gridCol w="1430020">
                  <a:extLst>
                    <a:ext uri="{9D8B030D-6E8A-4147-A177-3AD203B41FA5}">
                      <a16:colId xmlns:a16="http://schemas.microsoft.com/office/drawing/2014/main" val="2991597402"/>
                    </a:ext>
                  </a:extLst>
                </a:gridCol>
                <a:gridCol w="1430020">
                  <a:extLst>
                    <a:ext uri="{9D8B030D-6E8A-4147-A177-3AD203B41FA5}">
                      <a16:colId xmlns:a16="http://schemas.microsoft.com/office/drawing/2014/main" val="2092941551"/>
                    </a:ext>
                  </a:extLst>
                </a:gridCol>
              </a:tblGrid>
              <a:tr h="244929">
                <a:tc>
                  <a:txBody>
                    <a:bodyPr/>
                    <a:lstStyle/>
                    <a:p>
                      <a:pPr>
                        <a:lnSpc>
                          <a:spcPct val="107000"/>
                        </a:lnSpc>
                        <a:spcAft>
                          <a:spcPts val="0"/>
                        </a:spcAft>
                      </a:pPr>
                      <a:r>
                        <a:rPr lang="en-US" sz="1100" dirty="0">
                          <a:effectLst/>
                        </a:rPr>
                        <a:t>time</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0,7 s</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0332383"/>
                  </a:ext>
                </a:extLst>
              </a:tr>
              <a:tr h="462830">
                <a:tc>
                  <a:txBody>
                    <a:bodyPr/>
                    <a:lstStyle/>
                    <a:p>
                      <a:pPr>
                        <a:lnSpc>
                          <a:spcPct val="107000"/>
                        </a:lnSpc>
                        <a:spcAft>
                          <a:spcPts val="0"/>
                        </a:spcAft>
                      </a:pPr>
                      <a:r>
                        <a:rPr lang="en-US" sz="1100">
                          <a:effectLst/>
                        </a:rPr>
                        <a:t>NBI electrons/s - Density_BC (flux)</a:t>
                      </a:r>
                      <a:endParaRPr lang="en-GB" sz="11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1.5e20</a:t>
                      </a:r>
                    </a:p>
                    <a:p>
                      <a:pPr>
                        <a:lnSpc>
                          <a:spcPct val="107000"/>
                        </a:lnSpc>
                        <a:spcAft>
                          <a:spcPts val="0"/>
                        </a:spcAft>
                      </a:pP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9725563"/>
                  </a:ext>
                </a:extLst>
              </a:tr>
            </a:tbl>
          </a:graphicData>
        </a:graphic>
      </p:graphicFrame>
    </p:spTree>
    <p:extLst>
      <p:ext uri="{BB962C8B-B14F-4D97-AF65-F5344CB8AC3E}">
        <p14:creationId xmlns:p14="http://schemas.microsoft.com/office/powerpoint/2010/main" val="2402489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5ABE64D-67F8-4835-A188-C2CEAE0E5E45}"/>
              </a:ext>
            </a:extLst>
          </p:cNvPr>
          <p:cNvSpPr>
            <a:spLocks noGrp="1"/>
          </p:cNvSpPr>
          <p:nvPr>
            <p:ph type="subTitle" idx="1"/>
          </p:nvPr>
        </p:nvSpPr>
        <p:spPr/>
        <p:txBody>
          <a:bodyPr/>
          <a:lstStyle/>
          <a:p>
            <a:r>
              <a:rPr lang="en-US" dirty="0"/>
              <a:t>AUG 40647</a:t>
            </a:r>
          </a:p>
        </p:txBody>
      </p:sp>
      <p:pic>
        <p:nvPicPr>
          <p:cNvPr id="4" name="Picture 3">
            <a:extLst>
              <a:ext uri="{FF2B5EF4-FFF2-40B4-BE49-F238E27FC236}">
                <a16:creationId xmlns:a16="http://schemas.microsoft.com/office/drawing/2014/main" id="{6BF2EF99-42F8-49F4-84D7-8FF516C1A2A5}"/>
              </a:ext>
            </a:extLst>
          </p:cNvPr>
          <p:cNvPicPr>
            <a:picLocks noChangeAspect="1"/>
          </p:cNvPicPr>
          <p:nvPr/>
        </p:nvPicPr>
        <p:blipFill>
          <a:blip r:embed="rId2"/>
          <a:stretch>
            <a:fillRect/>
          </a:stretch>
        </p:blipFill>
        <p:spPr>
          <a:xfrm>
            <a:off x="482758" y="1073610"/>
            <a:ext cx="7200900" cy="5087303"/>
          </a:xfrm>
          <a:prstGeom prst="rect">
            <a:avLst/>
          </a:prstGeom>
        </p:spPr>
      </p:pic>
    </p:spTree>
    <p:extLst>
      <p:ext uri="{BB962C8B-B14F-4D97-AF65-F5344CB8AC3E}">
        <p14:creationId xmlns:p14="http://schemas.microsoft.com/office/powerpoint/2010/main" val="1649565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84C918B-9AAB-4FF7-B611-6CADC437FF89}"/>
              </a:ext>
            </a:extLst>
          </p:cNvPr>
          <p:cNvSpPr>
            <a:spLocks noGrp="1"/>
          </p:cNvSpPr>
          <p:nvPr>
            <p:ph type="subTitle" idx="1"/>
          </p:nvPr>
        </p:nvSpPr>
        <p:spPr/>
        <p:txBody>
          <a:bodyPr/>
          <a:lstStyle/>
          <a:p>
            <a:r>
              <a:rPr lang="en-US" dirty="0"/>
              <a:t>AUG 40866</a:t>
            </a:r>
          </a:p>
        </p:txBody>
      </p:sp>
      <p:pic>
        <p:nvPicPr>
          <p:cNvPr id="4" name="Picture 3">
            <a:extLst>
              <a:ext uri="{FF2B5EF4-FFF2-40B4-BE49-F238E27FC236}">
                <a16:creationId xmlns:a16="http://schemas.microsoft.com/office/drawing/2014/main" id="{C1D3CBEB-92E6-4C40-AC95-65D0717F55A3}"/>
              </a:ext>
            </a:extLst>
          </p:cNvPr>
          <p:cNvPicPr>
            <a:picLocks noChangeAspect="1"/>
          </p:cNvPicPr>
          <p:nvPr/>
        </p:nvPicPr>
        <p:blipFill>
          <a:blip r:embed="rId2"/>
          <a:stretch>
            <a:fillRect/>
          </a:stretch>
        </p:blipFill>
        <p:spPr>
          <a:xfrm>
            <a:off x="278295" y="1011135"/>
            <a:ext cx="7200900" cy="5087303"/>
          </a:xfrm>
          <a:prstGeom prst="rect">
            <a:avLst/>
          </a:prstGeom>
        </p:spPr>
      </p:pic>
    </p:spTree>
    <p:extLst>
      <p:ext uri="{BB962C8B-B14F-4D97-AF65-F5344CB8AC3E}">
        <p14:creationId xmlns:p14="http://schemas.microsoft.com/office/powerpoint/2010/main" val="292087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D87CB2-F5F2-428B-A0C4-C1070559A470}"/>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C02C782-3347-4C2F-A71A-1D5A7D3BBEC6}"/>
              </a:ext>
            </a:extLst>
          </p:cNvPr>
          <p:cNvPicPr>
            <a:picLocks noChangeAspect="1"/>
          </p:cNvPicPr>
          <p:nvPr/>
        </p:nvPicPr>
        <p:blipFill>
          <a:blip r:embed="rId2"/>
          <a:stretch>
            <a:fillRect/>
          </a:stretch>
        </p:blipFill>
        <p:spPr>
          <a:xfrm>
            <a:off x="636997" y="899727"/>
            <a:ext cx="7032622" cy="5347899"/>
          </a:xfrm>
          <a:prstGeom prst="rect">
            <a:avLst/>
          </a:prstGeom>
        </p:spPr>
      </p:pic>
    </p:spTree>
    <p:extLst>
      <p:ext uri="{BB962C8B-B14F-4D97-AF65-F5344CB8AC3E}">
        <p14:creationId xmlns:p14="http://schemas.microsoft.com/office/powerpoint/2010/main" val="2575284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C6848DB-DA84-4792-B5D0-D48403C4BFEF}"/>
              </a:ext>
            </a:extLst>
          </p:cNvPr>
          <p:cNvSpPr>
            <a:spLocks noGrp="1"/>
          </p:cNvSpPr>
          <p:nvPr>
            <p:ph type="subTitle" idx="1"/>
          </p:nvPr>
        </p:nvSpPr>
        <p:spPr/>
        <p:txBody>
          <a:bodyPr/>
          <a:lstStyle/>
          <a:p>
            <a:r>
              <a:rPr lang="en-US" dirty="0"/>
              <a:t>TCV: PT-H and NT same core temperature</a:t>
            </a:r>
          </a:p>
          <a:p>
            <a:endParaRPr lang="en-US" dirty="0"/>
          </a:p>
        </p:txBody>
      </p:sp>
      <p:sp>
        <p:nvSpPr>
          <p:cNvPr id="5" name="Rectangle 4">
            <a:extLst>
              <a:ext uri="{FF2B5EF4-FFF2-40B4-BE49-F238E27FC236}">
                <a16:creationId xmlns:a16="http://schemas.microsoft.com/office/drawing/2014/main" id="{6A4CFF1A-2DD0-4B31-9D00-02622AC91498}"/>
              </a:ext>
            </a:extLst>
          </p:cNvPr>
          <p:cNvSpPr/>
          <p:nvPr/>
        </p:nvSpPr>
        <p:spPr>
          <a:xfrm>
            <a:off x="117565" y="796499"/>
            <a:ext cx="4311425" cy="5632311"/>
          </a:xfrm>
          <a:prstGeom prst="rect">
            <a:avLst/>
          </a:prstGeom>
        </p:spPr>
        <p:txBody>
          <a:bodyPr wrap="square">
            <a:spAutoFit/>
          </a:bodyPr>
          <a:lstStyle/>
          <a:p>
            <a:pPr marL="0" indent="0" algn="just">
              <a:buClr>
                <a:srgbClr val="FF6600"/>
              </a:buClr>
              <a:buFont typeface="Wingdings" panose="05000000000000000000" pitchFamily="2" charset="2"/>
              <a:buNone/>
              <a:defRPr/>
            </a:pPr>
            <a:r>
              <a:rPr lang="en-GB" u="sng" dirty="0"/>
              <a:t>Pulses</a:t>
            </a:r>
          </a:p>
          <a:p>
            <a:pPr marL="0" indent="0" algn="just">
              <a:buClr>
                <a:srgbClr val="FF6600"/>
              </a:buClr>
              <a:buFont typeface="Wingdings" panose="05000000000000000000" pitchFamily="2" charset="2"/>
              <a:buNone/>
              <a:defRPr/>
            </a:pPr>
            <a:r>
              <a:rPr lang="en-GB" dirty="0">
                <a:solidFill>
                  <a:srgbClr val="0000FF"/>
                </a:solidFill>
              </a:rPr>
              <a:t>PT-H#76702 </a:t>
            </a:r>
            <a:r>
              <a:rPr lang="en-GB" dirty="0"/>
              <a:t>VS </a:t>
            </a:r>
            <a:r>
              <a:rPr lang="en-GB" dirty="0">
                <a:solidFill>
                  <a:srgbClr val="FF0000"/>
                </a:solidFill>
              </a:rPr>
              <a:t>NT#76735 </a:t>
            </a:r>
          </a:p>
          <a:p>
            <a:pPr marL="0" indent="0" algn="just">
              <a:buClr>
                <a:srgbClr val="FF6600"/>
              </a:buClr>
              <a:buFont typeface="Wingdings" panose="05000000000000000000" pitchFamily="2" charset="2"/>
              <a:buNone/>
              <a:defRPr/>
            </a:pPr>
            <a:endParaRPr lang="en-GB" dirty="0"/>
          </a:p>
          <a:p>
            <a:pPr marL="0" indent="0" algn="just">
              <a:buClr>
                <a:srgbClr val="FF6600"/>
              </a:buClr>
              <a:buFont typeface="Wingdings" panose="05000000000000000000" pitchFamily="2" charset="2"/>
              <a:buNone/>
              <a:defRPr/>
            </a:pPr>
            <a:r>
              <a:rPr lang="en-US" u="sng" dirty="0"/>
              <a:t>Similar features</a:t>
            </a:r>
            <a:endParaRPr lang="en-GB" u="sng" dirty="0"/>
          </a:p>
          <a:p>
            <a:pPr marL="457200" indent="-457200" algn="just">
              <a:buClr>
                <a:schemeClr val="tx1"/>
              </a:buClr>
              <a:buFont typeface="Arial" panose="020B0604020202020204" pitchFamily="34" charset="0"/>
              <a:buChar char="•"/>
              <a:defRPr/>
            </a:pPr>
            <a:r>
              <a:rPr lang="en-GB" dirty="0"/>
              <a:t>Magnetic </a:t>
            </a:r>
            <a:r>
              <a:rPr lang="en-GB" dirty="0" err="1"/>
              <a:t>divertor</a:t>
            </a:r>
            <a:r>
              <a:rPr lang="en-GB" dirty="0"/>
              <a:t> configuration: SN</a:t>
            </a:r>
          </a:p>
          <a:p>
            <a:pPr marL="457200" indent="-457200" algn="just">
              <a:buClr>
                <a:schemeClr val="tx1"/>
              </a:buClr>
              <a:buFont typeface="Arial" panose="020B0604020202020204" pitchFamily="34" charset="0"/>
              <a:buChar char="•"/>
              <a:defRPr/>
            </a:pPr>
            <a:r>
              <a:rPr lang="en-GB" dirty="0"/>
              <a:t>B</a:t>
            </a:r>
            <a:r>
              <a:rPr lang="en-GB" baseline="-25000" dirty="0"/>
              <a:t>T</a:t>
            </a:r>
            <a:r>
              <a:rPr lang="en-GB" dirty="0"/>
              <a:t> ≃ 1.4 T for TCV</a:t>
            </a:r>
          </a:p>
          <a:p>
            <a:pPr marL="457200" indent="-457200" algn="just">
              <a:buClr>
                <a:schemeClr val="tx1"/>
              </a:buClr>
              <a:buFont typeface="Arial" panose="020B0604020202020204" pitchFamily="34" charset="0"/>
              <a:buChar char="•"/>
              <a:defRPr/>
            </a:pPr>
            <a:r>
              <a:rPr lang="en-US" dirty="0" err="1">
                <a:cs typeface="Arial" panose="020B0604020202020204" pitchFamily="34" charset="0"/>
                <a:sym typeface="Wingdings" panose="05000000000000000000" pitchFamily="2" charset="2"/>
              </a:rPr>
              <a:t>I</a:t>
            </a:r>
            <a:r>
              <a:rPr lang="en-US" baseline="-25000" dirty="0" err="1">
                <a:cs typeface="Arial" panose="020B0604020202020204" pitchFamily="34" charset="0"/>
                <a:sym typeface="Wingdings" panose="05000000000000000000" pitchFamily="2" charset="2"/>
              </a:rPr>
              <a:t>plasma</a:t>
            </a:r>
            <a:r>
              <a:rPr lang="en-US" dirty="0">
                <a:cs typeface="Arial" panose="020B0604020202020204" pitchFamily="34" charset="0"/>
                <a:sym typeface="Wingdings" panose="05000000000000000000" pitchFamily="2" charset="2"/>
              </a:rPr>
              <a:t>  </a:t>
            </a:r>
            <a:r>
              <a:rPr lang="en-GB" dirty="0"/>
              <a:t>≃ </a:t>
            </a:r>
            <a:r>
              <a:rPr lang="en-GB" dirty="0">
                <a:solidFill>
                  <a:srgbClr val="0000FF"/>
                </a:solidFill>
              </a:rPr>
              <a:t>200</a:t>
            </a:r>
            <a:r>
              <a:rPr lang="en-GB" dirty="0"/>
              <a:t>/</a:t>
            </a:r>
            <a:r>
              <a:rPr lang="en-GB" dirty="0">
                <a:solidFill>
                  <a:srgbClr val="FF0000"/>
                </a:solidFill>
              </a:rPr>
              <a:t>174</a:t>
            </a:r>
            <a:r>
              <a:rPr lang="en-GB" dirty="0"/>
              <a:t> kA for TCV</a:t>
            </a:r>
          </a:p>
          <a:p>
            <a:pPr marL="342900" indent="-342900" algn="just">
              <a:buClr>
                <a:srgbClr val="FF6600"/>
              </a:buClr>
              <a:buFont typeface="Arial" panose="020B0604020202020204" pitchFamily="34" charset="0"/>
              <a:buChar char="•"/>
              <a:defRPr/>
            </a:pPr>
            <a:endParaRPr lang="en-GB" dirty="0"/>
          </a:p>
          <a:p>
            <a:pPr algn="just">
              <a:buClr>
                <a:srgbClr val="FF6600"/>
              </a:buClr>
              <a:defRPr/>
            </a:pPr>
            <a:r>
              <a:rPr lang="en-GB" u="sng" dirty="0"/>
              <a:t>DTT </a:t>
            </a:r>
            <a:r>
              <a:rPr lang="en-GB" u="sng" dirty="0" err="1"/>
              <a:t>Triangularity</a:t>
            </a:r>
            <a:endParaRPr lang="en-GB" u="sng" dirty="0"/>
          </a:p>
          <a:p>
            <a:pPr algn="just">
              <a:buClr>
                <a:srgbClr val="FF6600"/>
              </a:buClr>
              <a:defRPr/>
            </a:pPr>
            <a:r>
              <a:rPr lang="en-GB" dirty="0">
                <a:solidFill>
                  <a:srgbClr val="0000FF"/>
                </a:solidFill>
              </a:rPr>
              <a:t>PT </a:t>
            </a:r>
            <a:r>
              <a:rPr lang="en-GB" dirty="0">
                <a:solidFill>
                  <a:srgbClr val="0000FF"/>
                </a:solidFill>
                <a:sym typeface="Wingdings" panose="05000000000000000000" pitchFamily="2" charset="2"/>
              </a:rPr>
              <a:t> </a:t>
            </a:r>
            <a:r>
              <a:rPr lang="en-GB" dirty="0" err="1">
                <a:solidFill>
                  <a:srgbClr val="0000FF"/>
                </a:solidFill>
              </a:rPr>
              <a:t>δ</a:t>
            </a:r>
            <a:r>
              <a:rPr lang="en-GB" baseline="-25000" dirty="0" err="1">
                <a:solidFill>
                  <a:srgbClr val="0000FF"/>
                </a:solidFill>
              </a:rPr>
              <a:t>top</a:t>
            </a:r>
            <a:r>
              <a:rPr lang="en-GB" dirty="0">
                <a:solidFill>
                  <a:srgbClr val="0000FF"/>
                </a:solidFill>
              </a:rPr>
              <a:t>≃ +0.35; </a:t>
            </a:r>
            <a:r>
              <a:rPr lang="en-GB" dirty="0" err="1">
                <a:solidFill>
                  <a:srgbClr val="0000FF"/>
                </a:solidFill>
              </a:rPr>
              <a:t>δ</a:t>
            </a:r>
            <a:r>
              <a:rPr lang="en-GB" baseline="-25000" dirty="0" err="1">
                <a:solidFill>
                  <a:srgbClr val="0000FF"/>
                </a:solidFill>
              </a:rPr>
              <a:t>bottom</a:t>
            </a:r>
            <a:r>
              <a:rPr lang="en-GB" dirty="0">
                <a:solidFill>
                  <a:srgbClr val="0000FF"/>
                </a:solidFill>
              </a:rPr>
              <a:t>≃ +0.45</a:t>
            </a:r>
          </a:p>
          <a:p>
            <a:pPr algn="just">
              <a:buClr>
                <a:srgbClr val="FF6600"/>
              </a:buClr>
              <a:defRPr/>
            </a:pPr>
            <a:r>
              <a:rPr lang="en-US" dirty="0">
                <a:solidFill>
                  <a:srgbClr val="FF0000"/>
                </a:solidFill>
              </a:rPr>
              <a:t>NT </a:t>
            </a:r>
            <a:r>
              <a:rPr lang="en-US" dirty="0">
                <a:solidFill>
                  <a:srgbClr val="FF0000"/>
                </a:solidFill>
                <a:sym typeface="Wingdings" panose="05000000000000000000" pitchFamily="2" charset="2"/>
              </a:rPr>
              <a:t> </a:t>
            </a:r>
            <a:r>
              <a:rPr lang="en-GB" dirty="0" err="1">
                <a:solidFill>
                  <a:srgbClr val="FF0000"/>
                </a:solidFill>
              </a:rPr>
              <a:t>δ</a:t>
            </a:r>
            <a:r>
              <a:rPr lang="en-GB" baseline="-25000" dirty="0" err="1">
                <a:solidFill>
                  <a:srgbClr val="FF0000"/>
                </a:solidFill>
              </a:rPr>
              <a:t>top</a:t>
            </a:r>
            <a:r>
              <a:rPr lang="en-GB" dirty="0">
                <a:solidFill>
                  <a:srgbClr val="FF0000"/>
                </a:solidFill>
              </a:rPr>
              <a:t>≃ -0.35; </a:t>
            </a:r>
            <a:r>
              <a:rPr lang="en-GB" dirty="0" err="1">
                <a:solidFill>
                  <a:srgbClr val="FF0000"/>
                </a:solidFill>
              </a:rPr>
              <a:t>δ</a:t>
            </a:r>
            <a:r>
              <a:rPr lang="en-GB" baseline="-25000" dirty="0" err="1">
                <a:solidFill>
                  <a:srgbClr val="FF0000"/>
                </a:solidFill>
              </a:rPr>
              <a:t>bottom</a:t>
            </a:r>
            <a:r>
              <a:rPr lang="en-GB" dirty="0">
                <a:solidFill>
                  <a:srgbClr val="FF0000"/>
                </a:solidFill>
              </a:rPr>
              <a:t>≃ +0.07</a:t>
            </a:r>
          </a:p>
          <a:p>
            <a:pPr algn="just">
              <a:buClr>
                <a:srgbClr val="FF6600"/>
              </a:buClr>
              <a:defRPr/>
            </a:pPr>
            <a:endParaRPr lang="en-GB" dirty="0"/>
          </a:p>
          <a:p>
            <a:pPr algn="just">
              <a:buClr>
                <a:srgbClr val="FF6600"/>
              </a:buClr>
              <a:defRPr/>
            </a:pPr>
            <a:r>
              <a:rPr lang="en-GB" u="sng" dirty="0"/>
              <a:t>Input power (NBI only)</a:t>
            </a:r>
          </a:p>
          <a:p>
            <a:pPr algn="just">
              <a:buClr>
                <a:srgbClr val="FF6600"/>
              </a:buClr>
              <a:defRPr/>
            </a:pPr>
            <a:r>
              <a:rPr lang="en-GB" dirty="0" err="1">
                <a:solidFill>
                  <a:srgbClr val="0000FF"/>
                </a:solidFill>
              </a:rPr>
              <a:t>P</a:t>
            </a:r>
            <a:r>
              <a:rPr lang="en-GB" baseline="-25000" dirty="0" err="1">
                <a:solidFill>
                  <a:srgbClr val="0000FF"/>
                </a:solidFill>
              </a:rPr>
              <a:t>Tot</a:t>
            </a:r>
            <a:r>
              <a:rPr lang="en-GB" dirty="0">
                <a:solidFill>
                  <a:srgbClr val="0000FF"/>
                </a:solidFill>
              </a:rPr>
              <a:t> </a:t>
            </a:r>
            <a:r>
              <a:rPr lang="en-GB" dirty="0">
                <a:solidFill>
                  <a:srgbClr val="0000FF"/>
                </a:solidFill>
                <a:sym typeface="Wingdings" panose="05000000000000000000" pitchFamily="2" charset="2"/>
              </a:rPr>
              <a:t>= 1090 (NBI) + 204 (P</a:t>
            </a:r>
            <a:r>
              <a:rPr lang="en-GB" baseline="-25000" dirty="0">
                <a:solidFill>
                  <a:srgbClr val="0000FF"/>
                </a:solidFill>
                <a:sym typeface="Wingdings" panose="05000000000000000000" pitchFamily="2" charset="2"/>
              </a:rPr>
              <a:t>OH</a:t>
            </a:r>
            <a:r>
              <a:rPr lang="en-GB" dirty="0">
                <a:solidFill>
                  <a:srgbClr val="0000FF"/>
                </a:solidFill>
                <a:sym typeface="Wingdings" panose="05000000000000000000" pitchFamily="2" charset="2"/>
              </a:rPr>
              <a:t>) kw</a:t>
            </a:r>
          </a:p>
          <a:p>
            <a:pPr algn="just">
              <a:buClr>
                <a:srgbClr val="FF6600"/>
              </a:buClr>
              <a:defRPr/>
            </a:pPr>
            <a:r>
              <a:rPr lang="en-GB" dirty="0">
                <a:solidFill>
                  <a:srgbClr val="0000FF"/>
                </a:solidFill>
                <a:sym typeface="Wingdings" panose="05000000000000000000" pitchFamily="2" charset="2"/>
              </a:rPr>
              <a:t>P</a:t>
            </a:r>
            <a:r>
              <a:rPr lang="en-GB" baseline="-25000" dirty="0">
                <a:solidFill>
                  <a:srgbClr val="0000FF"/>
                </a:solidFill>
                <a:sym typeface="Wingdings" panose="05000000000000000000" pitchFamily="2" charset="2"/>
              </a:rPr>
              <a:t>RAD,IN</a:t>
            </a:r>
            <a:r>
              <a:rPr lang="en-GB" dirty="0">
                <a:solidFill>
                  <a:srgbClr val="0000FF"/>
                </a:solidFill>
                <a:sym typeface="Wingdings" panose="05000000000000000000" pitchFamily="2" charset="2"/>
              </a:rPr>
              <a:t>=290 kW</a:t>
            </a:r>
          </a:p>
          <a:p>
            <a:pPr algn="just">
              <a:buClr>
                <a:srgbClr val="FF6600"/>
              </a:buClr>
              <a:defRPr/>
            </a:pPr>
            <a:r>
              <a:rPr lang="en-GB" dirty="0">
                <a:solidFill>
                  <a:srgbClr val="0000FF"/>
                </a:solidFill>
                <a:sym typeface="Wingdings" panose="05000000000000000000" pitchFamily="2" charset="2"/>
              </a:rPr>
              <a:t>P</a:t>
            </a:r>
            <a:r>
              <a:rPr lang="en-GB" baseline="-25000" dirty="0">
                <a:solidFill>
                  <a:srgbClr val="0000FF"/>
                </a:solidFill>
                <a:sym typeface="Wingdings" panose="05000000000000000000" pitchFamily="2" charset="2"/>
              </a:rPr>
              <a:t>SOL</a:t>
            </a:r>
            <a:r>
              <a:rPr lang="en-GB" dirty="0">
                <a:solidFill>
                  <a:srgbClr val="0000FF"/>
                </a:solidFill>
                <a:sym typeface="Wingdings" panose="05000000000000000000" pitchFamily="2" charset="2"/>
              </a:rPr>
              <a:t>=1040 kW</a:t>
            </a:r>
          </a:p>
          <a:p>
            <a:pPr algn="just">
              <a:buClr>
                <a:srgbClr val="FF6600"/>
              </a:buClr>
              <a:defRPr/>
            </a:pPr>
            <a:r>
              <a:rPr lang="en-US" dirty="0" err="1">
                <a:solidFill>
                  <a:srgbClr val="FF0000"/>
                </a:solidFill>
                <a:sym typeface="Wingdings" panose="05000000000000000000" pitchFamily="2" charset="2"/>
              </a:rPr>
              <a:t>P</a:t>
            </a:r>
            <a:r>
              <a:rPr lang="en-US" baseline="-25000" dirty="0" err="1">
                <a:solidFill>
                  <a:srgbClr val="FF0000"/>
                </a:solidFill>
                <a:sym typeface="Wingdings" panose="05000000000000000000" pitchFamily="2" charset="2"/>
              </a:rPr>
              <a:t>Tot</a:t>
            </a:r>
            <a:r>
              <a:rPr lang="en-US" dirty="0">
                <a:solidFill>
                  <a:srgbClr val="FF0000"/>
                </a:solidFill>
                <a:sym typeface="Wingdings" panose="05000000000000000000" pitchFamily="2" charset="2"/>
              </a:rPr>
              <a:t> =424(NBI) + 155 (</a:t>
            </a: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OH</a:t>
            </a:r>
            <a:r>
              <a:rPr lang="en-US" dirty="0">
                <a:solidFill>
                  <a:srgbClr val="FF0000"/>
                </a:solidFill>
                <a:sym typeface="Wingdings" panose="05000000000000000000" pitchFamily="2" charset="2"/>
              </a:rPr>
              <a:t>) kW</a:t>
            </a:r>
          </a:p>
          <a:p>
            <a:pPr algn="just">
              <a:buClr>
                <a:srgbClr val="FF6600"/>
              </a:buClr>
              <a:defRPr/>
            </a:pP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RAD,IN</a:t>
            </a:r>
            <a:r>
              <a:rPr lang="en-GB" baseline="-25000" dirty="0">
                <a:solidFill>
                  <a:srgbClr val="0000FF"/>
                </a:solidFill>
                <a:sym typeface="Wingdings" panose="05000000000000000000" pitchFamily="2" charset="2"/>
              </a:rPr>
              <a:t> </a:t>
            </a:r>
            <a:r>
              <a:rPr lang="en-US" dirty="0">
                <a:solidFill>
                  <a:srgbClr val="FF0000"/>
                </a:solidFill>
                <a:sym typeface="Wingdings" panose="05000000000000000000" pitchFamily="2" charset="2"/>
              </a:rPr>
              <a:t>= 124 kW</a:t>
            </a:r>
          </a:p>
          <a:p>
            <a:pPr algn="just">
              <a:buClr>
                <a:srgbClr val="FF6600"/>
              </a:buClr>
              <a:defRPr/>
            </a:pP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SOL</a:t>
            </a:r>
            <a:r>
              <a:rPr lang="en-GB" baseline="-25000" dirty="0">
                <a:solidFill>
                  <a:srgbClr val="0000FF"/>
                </a:solidFill>
                <a:sym typeface="Wingdings" panose="05000000000000000000" pitchFamily="2" charset="2"/>
              </a:rPr>
              <a:t> </a:t>
            </a:r>
            <a:r>
              <a:rPr lang="en-US" dirty="0">
                <a:solidFill>
                  <a:srgbClr val="FF0000"/>
                </a:solidFill>
                <a:sym typeface="Wingdings" panose="05000000000000000000" pitchFamily="2" charset="2"/>
              </a:rPr>
              <a:t>= 455 kW</a:t>
            </a:r>
          </a:p>
          <a:p>
            <a:pPr algn="just">
              <a:buClr>
                <a:srgbClr val="FF6600"/>
              </a:buClr>
              <a:defRPr/>
            </a:pPr>
            <a:endParaRPr lang="en-GB" dirty="0"/>
          </a:p>
        </p:txBody>
      </p:sp>
      <p:pic>
        <p:nvPicPr>
          <p:cNvPr id="6" name="Picture 5">
            <a:extLst>
              <a:ext uri="{FF2B5EF4-FFF2-40B4-BE49-F238E27FC236}">
                <a16:creationId xmlns:a16="http://schemas.microsoft.com/office/drawing/2014/main" id="{74FED74D-C3A3-44E2-86A3-CC44AEBC58B3}"/>
              </a:ext>
            </a:extLst>
          </p:cNvPr>
          <p:cNvPicPr>
            <a:picLocks noChangeAspect="1"/>
          </p:cNvPicPr>
          <p:nvPr/>
        </p:nvPicPr>
        <p:blipFill rotWithShape="1">
          <a:blip r:embed="rId2">
            <a:extLst>
              <a:ext uri="{28A0092B-C50C-407E-A947-70E740481C1C}">
                <a14:useLocalDpi xmlns:a14="http://schemas.microsoft.com/office/drawing/2010/main" val="0"/>
              </a:ext>
            </a:extLst>
          </a:blip>
          <a:srcRect l="8517" t="1485" b="1456"/>
          <a:stretch/>
        </p:blipFill>
        <p:spPr>
          <a:xfrm>
            <a:off x="3760723" y="777388"/>
            <a:ext cx="1916787" cy="3364712"/>
          </a:xfrm>
          <a:prstGeom prst="rect">
            <a:avLst/>
          </a:prstGeom>
        </p:spPr>
      </p:pic>
      <p:pic>
        <p:nvPicPr>
          <p:cNvPr id="7" name="Picture 6">
            <a:extLst>
              <a:ext uri="{FF2B5EF4-FFF2-40B4-BE49-F238E27FC236}">
                <a16:creationId xmlns:a16="http://schemas.microsoft.com/office/drawing/2014/main" id="{5AC73F77-C771-4E12-BAE6-CC3F55CAB6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1" t="4672" r="7839"/>
          <a:stretch/>
        </p:blipFill>
        <p:spPr>
          <a:xfrm>
            <a:off x="5530865" y="863198"/>
            <a:ext cx="3495570" cy="2565802"/>
          </a:xfrm>
          <a:prstGeom prst="rect">
            <a:avLst/>
          </a:prstGeom>
        </p:spPr>
      </p:pic>
      <p:pic>
        <p:nvPicPr>
          <p:cNvPr id="8" name="Picture 7">
            <a:extLst>
              <a:ext uri="{FF2B5EF4-FFF2-40B4-BE49-F238E27FC236}">
                <a16:creationId xmlns:a16="http://schemas.microsoft.com/office/drawing/2014/main" id="{89C93B6D-CFC9-433E-9078-28F059418D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8" t="4558" r="8776"/>
          <a:stretch/>
        </p:blipFill>
        <p:spPr>
          <a:xfrm>
            <a:off x="5472842" y="3429000"/>
            <a:ext cx="3553593" cy="2565802"/>
          </a:xfrm>
          <a:prstGeom prst="rect">
            <a:avLst/>
          </a:prstGeom>
        </p:spPr>
      </p:pic>
      <p:sp>
        <p:nvSpPr>
          <p:cNvPr id="10" name="TextBox 9">
            <a:extLst>
              <a:ext uri="{FF2B5EF4-FFF2-40B4-BE49-F238E27FC236}">
                <a16:creationId xmlns:a16="http://schemas.microsoft.com/office/drawing/2014/main" id="{4761A4DE-EDB0-4230-A3FF-B5BA48B266B7}"/>
              </a:ext>
            </a:extLst>
          </p:cNvPr>
          <p:cNvSpPr txBox="1"/>
          <p:nvPr/>
        </p:nvSpPr>
        <p:spPr>
          <a:xfrm>
            <a:off x="3021497" y="4707238"/>
            <a:ext cx="2581882" cy="1200329"/>
          </a:xfrm>
          <a:prstGeom prst="rect">
            <a:avLst/>
          </a:prstGeom>
          <a:noFill/>
          <a:ln>
            <a:solidFill>
              <a:srgbClr val="009900"/>
            </a:solidFill>
          </a:ln>
        </p:spPr>
        <p:txBody>
          <a:bodyPr wrap="square" rtlCol="0">
            <a:spAutoFit/>
          </a:bodyPr>
          <a:lstStyle/>
          <a:p>
            <a:pPr marL="357188" indent="-357188"/>
            <a:r>
              <a:rPr lang="en-US" b="1" dirty="0">
                <a:solidFill>
                  <a:srgbClr val="009900"/>
                </a:solidFill>
                <a:sym typeface="Wingdings" panose="05000000000000000000" pitchFamily="2" charset="2"/>
              </a:rPr>
              <a:t> 	NT has a similar T and slightly lower density for much smaller power</a:t>
            </a:r>
            <a:endParaRPr lang="en-US" b="1" dirty="0">
              <a:solidFill>
                <a:srgbClr val="009900"/>
              </a:solidFill>
            </a:endParaRPr>
          </a:p>
        </p:txBody>
      </p:sp>
    </p:spTree>
    <p:extLst>
      <p:ext uri="{BB962C8B-B14F-4D97-AF65-F5344CB8AC3E}">
        <p14:creationId xmlns:p14="http://schemas.microsoft.com/office/powerpoint/2010/main" val="233790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942CA17-CAEE-4F96-8141-012383F9D239}"/>
              </a:ext>
            </a:extLst>
          </p:cNvPr>
          <p:cNvSpPr>
            <a:spLocks noGrp="1"/>
          </p:cNvSpPr>
          <p:nvPr>
            <p:ph type="subTitle" idx="1"/>
          </p:nvPr>
        </p:nvSpPr>
        <p:spPr/>
        <p:txBody>
          <a:bodyPr/>
          <a:lstStyle/>
          <a:p>
            <a:r>
              <a:rPr lang="en-US" dirty="0"/>
              <a:t>TCV: PT-H and NT same core temperature</a:t>
            </a:r>
          </a:p>
          <a:p>
            <a:endParaRPr lang="en-US" dirty="0"/>
          </a:p>
        </p:txBody>
      </p:sp>
      <p:pic>
        <p:nvPicPr>
          <p:cNvPr id="7" name="Picture 6">
            <a:extLst>
              <a:ext uri="{FF2B5EF4-FFF2-40B4-BE49-F238E27FC236}">
                <a16:creationId xmlns:a16="http://schemas.microsoft.com/office/drawing/2014/main" id="{F621EEF1-0146-4081-AAEB-AF0C9D82C3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75"/>
          <a:stretch/>
        </p:blipFill>
        <p:spPr>
          <a:xfrm>
            <a:off x="2366614" y="922533"/>
            <a:ext cx="2204215" cy="1670691"/>
          </a:xfrm>
          <a:prstGeom prst="rect">
            <a:avLst/>
          </a:prstGeom>
        </p:spPr>
      </p:pic>
      <p:pic>
        <p:nvPicPr>
          <p:cNvPr id="8" name="Picture 7">
            <a:extLst>
              <a:ext uri="{FF2B5EF4-FFF2-40B4-BE49-F238E27FC236}">
                <a16:creationId xmlns:a16="http://schemas.microsoft.com/office/drawing/2014/main" id="{C430A548-FBAB-4F39-BA3F-244E680CB94E}"/>
              </a:ext>
            </a:extLst>
          </p:cNvPr>
          <p:cNvPicPr>
            <a:picLocks/>
          </p:cNvPicPr>
          <p:nvPr/>
        </p:nvPicPr>
        <p:blipFill rotWithShape="1">
          <a:blip r:embed="rId4" cstate="print">
            <a:extLst>
              <a:ext uri="{28A0092B-C50C-407E-A947-70E740481C1C}">
                <a14:useLocalDpi xmlns:a14="http://schemas.microsoft.com/office/drawing/2010/main" val="0"/>
              </a:ext>
            </a:extLst>
          </a:blip>
          <a:srcRect r="7883"/>
          <a:stretch/>
        </p:blipFill>
        <p:spPr>
          <a:xfrm>
            <a:off x="19050" y="2522786"/>
            <a:ext cx="2183484" cy="1707599"/>
          </a:xfrm>
          <a:prstGeom prst="rect">
            <a:avLst/>
          </a:prstGeom>
        </p:spPr>
      </p:pic>
      <p:pic>
        <p:nvPicPr>
          <p:cNvPr id="9" name="Picture 8">
            <a:extLst>
              <a:ext uri="{FF2B5EF4-FFF2-40B4-BE49-F238E27FC236}">
                <a16:creationId xmlns:a16="http://schemas.microsoft.com/office/drawing/2014/main" id="{1CC7DBD0-9F3D-478E-8757-8440D2317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27"/>
          <a:stretch/>
        </p:blipFill>
        <p:spPr>
          <a:xfrm>
            <a:off x="2366624" y="2525971"/>
            <a:ext cx="2198664" cy="1671362"/>
          </a:xfrm>
          <a:prstGeom prst="rect">
            <a:avLst/>
          </a:prstGeom>
        </p:spPr>
      </p:pic>
      <p:pic>
        <p:nvPicPr>
          <p:cNvPr id="10" name="Picture 9">
            <a:extLst>
              <a:ext uri="{FF2B5EF4-FFF2-40B4-BE49-F238E27FC236}">
                <a16:creationId xmlns:a16="http://schemas.microsoft.com/office/drawing/2014/main" id="{5EEDC5BD-3E61-4D38-871F-2BA5AAC9EE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25" r="7244"/>
          <a:stretch/>
        </p:blipFill>
        <p:spPr>
          <a:xfrm>
            <a:off x="90245" y="924276"/>
            <a:ext cx="2140120" cy="1658486"/>
          </a:xfrm>
          <a:prstGeom prst="rect">
            <a:avLst/>
          </a:prstGeom>
        </p:spPr>
      </p:pic>
      <p:pic>
        <p:nvPicPr>
          <p:cNvPr id="11" name="Picture 10">
            <a:extLst>
              <a:ext uri="{FF2B5EF4-FFF2-40B4-BE49-F238E27FC236}">
                <a16:creationId xmlns:a16="http://schemas.microsoft.com/office/drawing/2014/main" id="{321491DD-0C78-46D8-A62F-F8EC171F3D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17" y="4271818"/>
            <a:ext cx="2386035" cy="2282702"/>
          </a:xfrm>
          <a:prstGeom prst="rect">
            <a:avLst/>
          </a:prstGeom>
        </p:spPr>
      </p:pic>
      <p:pic>
        <p:nvPicPr>
          <p:cNvPr id="12" name="Picture 11">
            <a:extLst>
              <a:ext uri="{FF2B5EF4-FFF2-40B4-BE49-F238E27FC236}">
                <a16:creationId xmlns:a16="http://schemas.microsoft.com/office/drawing/2014/main" id="{9EB0DEA8-30F1-4EA8-A257-615412E44F7C}"/>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2368413" y="4276732"/>
            <a:ext cx="2401086" cy="2274472"/>
          </a:xfrm>
          <a:prstGeom prst="rect">
            <a:avLst/>
          </a:prstGeom>
        </p:spPr>
      </p:pic>
      <p:pic>
        <p:nvPicPr>
          <p:cNvPr id="13" name="Picture 12">
            <a:extLst>
              <a:ext uri="{FF2B5EF4-FFF2-40B4-BE49-F238E27FC236}">
                <a16:creationId xmlns:a16="http://schemas.microsoft.com/office/drawing/2014/main" id="{3E155610-F91F-48CA-AC05-C1261A985E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5498" y="947775"/>
            <a:ext cx="2625422" cy="1836693"/>
          </a:xfrm>
          <a:prstGeom prst="rect">
            <a:avLst/>
          </a:prstGeom>
        </p:spPr>
      </p:pic>
      <p:sp>
        <p:nvSpPr>
          <p:cNvPr id="14" name="TextBox 13">
            <a:extLst>
              <a:ext uri="{FF2B5EF4-FFF2-40B4-BE49-F238E27FC236}">
                <a16:creationId xmlns:a16="http://schemas.microsoft.com/office/drawing/2014/main" id="{93BF8460-BB16-494A-8B85-36FCD81C54BA}"/>
              </a:ext>
            </a:extLst>
          </p:cNvPr>
          <p:cNvSpPr txBox="1">
            <a:spLocks noChangeAspect="1"/>
          </p:cNvSpPr>
          <p:nvPr/>
        </p:nvSpPr>
        <p:spPr>
          <a:xfrm>
            <a:off x="6169068" y="1465162"/>
            <a:ext cx="971741" cy="553998"/>
          </a:xfrm>
          <a:prstGeom prst="rect">
            <a:avLst/>
          </a:prstGeom>
          <a:noFill/>
        </p:spPr>
        <p:txBody>
          <a:bodyPr wrap="none" rtlCol="0">
            <a:spAutoFit/>
          </a:bodyPr>
          <a:lstStyle/>
          <a:p>
            <a:r>
              <a:rPr lang="it-IT" sz="1500" dirty="0" err="1">
                <a:solidFill>
                  <a:srgbClr val="0000FF"/>
                </a:solidFill>
                <a:latin typeface="+mn-lt"/>
              </a:rPr>
              <a:t>D</a:t>
            </a:r>
            <a:r>
              <a:rPr lang="it-IT" sz="1500" baseline="-25000" dirty="0" err="1">
                <a:solidFill>
                  <a:srgbClr val="0000FF"/>
                </a:solidFill>
                <a:latin typeface="+mn-lt"/>
              </a:rPr>
              <a:t>sep</a:t>
            </a:r>
            <a:r>
              <a:rPr lang="it-IT" sz="1500" dirty="0">
                <a:solidFill>
                  <a:srgbClr val="0000FF"/>
                </a:solidFill>
                <a:latin typeface="+mn-lt"/>
              </a:rPr>
              <a:t> =0.08</a:t>
            </a:r>
          </a:p>
          <a:p>
            <a:r>
              <a:rPr lang="el-GR" sz="1500" dirty="0">
                <a:solidFill>
                  <a:srgbClr val="0000FF"/>
                </a:solidFill>
                <a:latin typeface="+mn-lt"/>
              </a:rPr>
              <a:t>χ</a:t>
            </a:r>
            <a:r>
              <a:rPr lang="en-GB" sz="1500" baseline="-25000" dirty="0" err="1">
                <a:solidFill>
                  <a:srgbClr val="0000FF"/>
                </a:solidFill>
                <a:latin typeface="+mn-lt"/>
              </a:rPr>
              <a:t>sep</a:t>
            </a:r>
            <a:r>
              <a:rPr lang="it-IT" sz="1500" dirty="0">
                <a:solidFill>
                  <a:srgbClr val="0000FF"/>
                </a:solidFill>
                <a:latin typeface="+mn-lt"/>
              </a:rPr>
              <a:t> = 0.54</a:t>
            </a:r>
            <a:endParaRPr lang="en-GB" sz="1500" dirty="0">
              <a:solidFill>
                <a:srgbClr val="0000FF"/>
              </a:solidFill>
              <a:latin typeface="+mn-lt"/>
            </a:endParaRPr>
          </a:p>
        </p:txBody>
      </p:sp>
      <p:pic>
        <p:nvPicPr>
          <p:cNvPr id="15" name="Picture 14">
            <a:extLst>
              <a:ext uri="{FF2B5EF4-FFF2-40B4-BE49-F238E27FC236}">
                <a16:creationId xmlns:a16="http://schemas.microsoft.com/office/drawing/2014/main" id="{4FF93B0D-E4D7-49A7-BAB5-D5264C4338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3006" y="2958120"/>
            <a:ext cx="2566289" cy="1785129"/>
          </a:xfrm>
          <a:prstGeom prst="rect">
            <a:avLst/>
          </a:prstGeom>
        </p:spPr>
      </p:pic>
      <p:sp>
        <p:nvSpPr>
          <p:cNvPr id="16" name="TextBox 15">
            <a:extLst>
              <a:ext uri="{FF2B5EF4-FFF2-40B4-BE49-F238E27FC236}">
                <a16:creationId xmlns:a16="http://schemas.microsoft.com/office/drawing/2014/main" id="{57392E8B-5879-40CA-A201-D91C3ACAB60E}"/>
              </a:ext>
            </a:extLst>
          </p:cNvPr>
          <p:cNvSpPr txBox="1">
            <a:spLocks noChangeAspect="1"/>
          </p:cNvSpPr>
          <p:nvPr/>
        </p:nvSpPr>
        <p:spPr>
          <a:xfrm>
            <a:off x="5923890" y="3483409"/>
            <a:ext cx="1063112" cy="553998"/>
          </a:xfrm>
          <a:prstGeom prst="rect">
            <a:avLst/>
          </a:prstGeom>
          <a:noFill/>
        </p:spPr>
        <p:txBody>
          <a:bodyPr wrap="none" rtlCol="0">
            <a:spAutoFit/>
          </a:bodyPr>
          <a:lstStyle/>
          <a:p>
            <a:r>
              <a:rPr lang="it-IT" sz="1500" dirty="0" err="1">
                <a:solidFill>
                  <a:srgbClr val="FF0000"/>
                </a:solidFill>
                <a:latin typeface="+mn-lt"/>
              </a:rPr>
              <a:t>D</a:t>
            </a:r>
            <a:r>
              <a:rPr lang="it-IT" sz="1500" baseline="-25000" dirty="0" err="1">
                <a:solidFill>
                  <a:srgbClr val="FF0000"/>
                </a:solidFill>
                <a:latin typeface="+mn-lt"/>
              </a:rPr>
              <a:t>sep</a:t>
            </a:r>
            <a:r>
              <a:rPr lang="it-IT" sz="1500" dirty="0">
                <a:solidFill>
                  <a:srgbClr val="FF0000"/>
                </a:solidFill>
                <a:latin typeface="+mn-lt"/>
              </a:rPr>
              <a:t> =0.095</a:t>
            </a:r>
          </a:p>
          <a:p>
            <a:r>
              <a:rPr lang="el-GR" sz="1500" dirty="0">
                <a:solidFill>
                  <a:srgbClr val="FF0000"/>
                </a:solidFill>
                <a:latin typeface="+mn-lt"/>
              </a:rPr>
              <a:t>χ</a:t>
            </a:r>
            <a:r>
              <a:rPr lang="en-GB" sz="1500" baseline="-25000" dirty="0" err="1">
                <a:solidFill>
                  <a:srgbClr val="FF0000"/>
                </a:solidFill>
                <a:latin typeface="+mn-lt"/>
              </a:rPr>
              <a:t>sep</a:t>
            </a:r>
            <a:r>
              <a:rPr lang="it-IT" sz="1500" dirty="0">
                <a:solidFill>
                  <a:srgbClr val="FF0000"/>
                </a:solidFill>
                <a:latin typeface="+mn-lt"/>
              </a:rPr>
              <a:t> = 1.01</a:t>
            </a:r>
            <a:endParaRPr lang="en-GB" sz="1500" dirty="0">
              <a:solidFill>
                <a:srgbClr val="FF0000"/>
              </a:solidFill>
              <a:latin typeface="+mn-lt"/>
            </a:endParaRPr>
          </a:p>
        </p:txBody>
      </p:sp>
      <p:sp>
        <p:nvSpPr>
          <p:cNvPr id="30" name="TextBox 29">
            <a:extLst>
              <a:ext uri="{FF2B5EF4-FFF2-40B4-BE49-F238E27FC236}">
                <a16:creationId xmlns:a16="http://schemas.microsoft.com/office/drawing/2014/main" id="{877D88F4-24C7-41C1-992B-E0F648B41915}"/>
              </a:ext>
            </a:extLst>
          </p:cNvPr>
          <p:cNvSpPr txBox="1"/>
          <p:nvPr/>
        </p:nvSpPr>
        <p:spPr>
          <a:xfrm>
            <a:off x="355600" y="649064"/>
            <a:ext cx="1803400" cy="369332"/>
          </a:xfrm>
          <a:prstGeom prst="rect">
            <a:avLst/>
          </a:prstGeom>
          <a:noFill/>
        </p:spPr>
        <p:txBody>
          <a:bodyPr wrap="square">
            <a:spAutoFit/>
          </a:bodyPr>
          <a:lstStyle/>
          <a:p>
            <a:pPr algn="ctr"/>
            <a:r>
              <a:rPr lang="en-GB" dirty="0">
                <a:solidFill>
                  <a:srgbClr val="0000FF"/>
                </a:solidFill>
              </a:rPr>
              <a:t>#76702 – PT-H</a:t>
            </a:r>
            <a:endParaRPr lang="en-US" dirty="0"/>
          </a:p>
        </p:txBody>
      </p:sp>
      <p:sp>
        <p:nvSpPr>
          <p:cNvPr id="32" name="TextBox 31">
            <a:extLst>
              <a:ext uri="{FF2B5EF4-FFF2-40B4-BE49-F238E27FC236}">
                <a16:creationId xmlns:a16="http://schemas.microsoft.com/office/drawing/2014/main" id="{8B5DE451-7442-47C2-B5A6-F51F481D708A}"/>
              </a:ext>
            </a:extLst>
          </p:cNvPr>
          <p:cNvSpPr txBox="1"/>
          <p:nvPr/>
        </p:nvSpPr>
        <p:spPr>
          <a:xfrm>
            <a:off x="2635250" y="639075"/>
            <a:ext cx="1840230" cy="369332"/>
          </a:xfrm>
          <a:prstGeom prst="rect">
            <a:avLst/>
          </a:prstGeom>
          <a:noFill/>
        </p:spPr>
        <p:txBody>
          <a:bodyPr wrap="square">
            <a:spAutoFit/>
          </a:bodyPr>
          <a:lstStyle/>
          <a:p>
            <a:pPr algn="ctr"/>
            <a:r>
              <a:rPr lang="en-GB" dirty="0">
                <a:solidFill>
                  <a:srgbClr val="FF0000"/>
                </a:solidFill>
              </a:rPr>
              <a:t>NT#76735 – NT-L </a:t>
            </a:r>
            <a:endParaRPr lang="en-US" dirty="0"/>
          </a:p>
        </p:txBody>
      </p:sp>
      <p:sp>
        <p:nvSpPr>
          <p:cNvPr id="33" name="TextBox 32">
            <a:extLst>
              <a:ext uri="{FF2B5EF4-FFF2-40B4-BE49-F238E27FC236}">
                <a16:creationId xmlns:a16="http://schemas.microsoft.com/office/drawing/2014/main" id="{34BECE74-895A-4547-B209-B2C235686A38}"/>
              </a:ext>
            </a:extLst>
          </p:cNvPr>
          <p:cNvSpPr txBox="1"/>
          <p:nvPr/>
        </p:nvSpPr>
        <p:spPr>
          <a:xfrm>
            <a:off x="4859889" y="5150076"/>
            <a:ext cx="393192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0000FF"/>
                </a:solidFill>
              </a:rPr>
              <a:t>PT-H</a:t>
            </a:r>
            <a:r>
              <a:rPr lang="en-US" dirty="0"/>
              <a:t> &amp; </a:t>
            </a:r>
            <a:r>
              <a:rPr lang="en-US" dirty="0">
                <a:solidFill>
                  <a:srgbClr val="FF0000"/>
                </a:solidFill>
              </a:rPr>
              <a:t>NT-L</a:t>
            </a:r>
            <a:r>
              <a:rPr lang="en-US" dirty="0"/>
              <a:t> have similar particle diffusion </a:t>
            </a:r>
            <a:r>
              <a:rPr lang="en-US" b="1" dirty="0"/>
              <a:t>(but narrow barrier)</a:t>
            </a:r>
          </a:p>
          <a:p>
            <a:pPr marL="285750" indent="-285750">
              <a:buFont typeface="Wingdings" panose="05000000000000000000" pitchFamily="2" charset="2"/>
              <a:buChar char="Ø"/>
            </a:pPr>
            <a:r>
              <a:rPr lang="en-US" dirty="0">
                <a:solidFill>
                  <a:srgbClr val="FF0000"/>
                </a:solidFill>
              </a:rPr>
              <a:t>NT-L</a:t>
            </a:r>
            <a:r>
              <a:rPr lang="en-US" dirty="0"/>
              <a:t> has about a twice heat diffusion than </a:t>
            </a:r>
            <a:r>
              <a:rPr lang="en-US" dirty="0">
                <a:solidFill>
                  <a:srgbClr val="0000FF"/>
                </a:solidFill>
              </a:rPr>
              <a:t>PT-H</a:t>
            </a:r>
          </a:p>
        </p:txBody>
      </p:sp>
    </p:spTree>
    <p:extLst>
      <p:ext uri="{BB962C8B-B14F-4D97-AF65-F5344CB8AC3E}">
        <p14:creationId xmlns:p14="http://schemas.microsoft.com/office/powerpoint/2010/main" val="160181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72421D4-7A96-4FAF-8FFF-934161B3E733}"/>
              </a:ext>
            </a:extLst>
          </p:cNvPr>
          <p:cNvSpPr>
            <a:spLocks noGrp="1"/>
          </p:cNvSpPr>
          <p:nvPr>
            <p:ph type="subTitle" idx="1"/>
          </p:nvPr>
        </p:nvSpPr>
        <p:spPr/>
        <p:txBody>
          <a:bodyPr/>
          <a:lstStyle/>
          <a:p>
            <a:r>
              <a:rPr lang="en-US" dirty="0"/>
              <a:t>TCV: PT-H and NT similar power</a:t>
            </a:r>
          </a:p>
          <a:p>
            <a:endParaRPr lang="en-US" dirty="0"/>
          </a:p>
        </p:txBody>
      </p:sp>
      <p:pic>
        <p:nvPicPr>
          <p:cNvPr id="4" name="Picture 3">
            <a:extLst>
              <a:ext uri="{FF2B5EF4-FFF2-40B4-BE49-F238E27FC236}">
                <a16:creationId xmlns:a16="http://schemas.microsoft.com/office/drawing/2014/main" id="{1560863C-45B2-450B-B861-CBFB9F269189}"/>
              </a:ext>
            </a:extLst>
          </p:cNvPr>
          <p:cNvPicPr>
            <a:picLocks noChangeAspect="1"/>
          </p:cNvPicPr>
          <p:nvPr/>
        </p:nvPicPr>
        <p:blipFill>
          <a:blip r:embed="rId2"/>
          <a:stretch>
            <a:fillRect/>
          </a:stretch>
        </p:blipFill>
        <p:spPr>
          <a:xfrm>
            <a:off x="4095327" y="951552"/>
            <a:ext cx="1180525" cy="3120551"/>
          </a:xfrm>
          <a:prstGeom prst="rect">
            <a:avLst/>
          </a:prstGeom>
        </p:spPr>
      </p:pic>
      <p:sp>
        <p:nvSpPr>
          <p:cNvPr id="5" name="Rectangle 4">
            <a:extLst>
              <a:ext uri="{FF2B5EF4-FFF2-40B4-BE49-F238E27FC236}">
                <a16:creationId xmlns:a16="http://schemas.microsoft.com/office/drawing/2014/main" id="{A67DCF1E-4A0A-405C-B705-84AD6F943D22}"/>
              </a:ext>
            </a:extLst>
          </p:cNvPr>
          <p:cNvSpPr/>
          <p:nvPr/>
        </p:nvSpPr>
        <p:spPr>
          <a:xfrm>
            <a:off x="67472" y="612844"/>
            <a:ext cx="4311425" cy="5632311"/>
          </a:xfrm>
          <a:prstGeom prst="rect">
            <a:avLst/>
          </a:prstGeom>
        </p:spPr>
        <p:txBody>
          <a:bodyPr wrap="square">
            <a:spAutoFit/>
          </a:bodyPr>
          <a:lstStyle/>
          <a:p>
            <a:pPr marL="0" indent="0" algn="just">
              <a:buClr>
                <a:srgbClr val="FF6600"/>
              </a:buClr>
              <a:buFont typeface="Wingdings" panose="05000000000000000000" pitchFamily="2" charset="2"/>
              <a:buNone/>
              <a:defRPr/>
            </a:pPr>
            <a:r>
              <a:rPr lang="en-GB" u="sng" dirty="0"/>
              <a:t>Pulses</a:t>
            </a:r>
          </a:p>
          <a:p>
            <a:pPr marL="0" indent="0" algn="just">
              <a:buClr>
                <a:srgbClr val="FF6600"/>
              </a:buClr>
              <a:buFont typeface="Wingdings" panose="05000000000000000000" pitchFamily="2" charset="2"/>
              <a:buNone/>
              <a:defRPr/>
            </a:pPr>
            <a:r>
              <a:rPr lang="en-GB" dirty="0">
                <a:solidFill>
                  <a:srgbClr val="0000FF"/>
                </a:solidFill>
              </a:rPr>
              <a:t>PT-L#73388 </a:t>
            </a:r>
            <a:r>
              <a:rPr lang="en-GB" dirty="0"/>
              <a:t>VS </a:t>
            </a:r>
            <a:r>
              <a:rPr lang="en-GB" dirty="0">
                <a:solidFill>
                  <a:srgbClr val="FF0000"/>
                </a:solidFill>
              </a:rPr>
              <a:t>NT#73382 </a:t>
            </a:r>
          </a:p>
          <a:p>
            <a:pPr marL="0" indent="0" algn="just">
              <a:buClr>
                <a:srgbClr val="FF6600"/>
              </a:buClr>
              <a:buFont typeface="Wingdings" panose="05000000000000000000" pitchFamily="2" charset="2"/>
              <a:buNone/>
              <a:defRPr/>
            </a:pPr>
            <a:endParaRPr lang="en-GB" dirty="0"/>
          </a:p>
          <a:p>
            <a:pPr marL="0" indent="0" algn="just">
              <a:buClr>
                <a:srgbClr val="FF6600"/>
              </a:buClr>
              <a:buFont typeface="Wingdings" panose="05000000000000000000" pitchFamily="2" charset="2"/>
              <a:buNone/>
              <a:defRPr/>
            </a:pPr>
            <a:r>
              <a:rPr lang="en-US" u="sng" dirty="0"/>
              <a:t>Similar features</a:t>
            </a:r>
            <a:endParaRPr lang="en-GB" u="sng" dirty="0"/>
          </a:p>
          <a:p>
            <a:pPr marL="457200" indent="-457200" algn="just">
              <a:buClr>
                <a:schemeClr val="tx1"/>
              </a:buClr>
              <a:buFont typeface="Arial" panose="020B0604020202020204" pitchFamily="34" charset="0"/>
              <a:buChar char="•"/>
              <a:defRPr/>
            </a:pPr>
            <a:r>
              <a:rPr lang="en-GB" dirty="0"/>
              <a:t>Magnetic </a:t>
            </a:r>
            <a:r>
              <a:rPr lang="en-GB" dirty="0" err="1"/>
              <a:t>divertor</a:t>
            </a:r>
            <a:r>
              <a:rPr lang="en-GB" dirty="0"/>
              <a:t> configuration: SN</a:t>
            </a:r>
          </a:p>
          <a:p>
            <a:pPr marL="457200" indent="-457200" algn="just">
              <a:buClr>
                <a:schemeClr val="tx1"/>
              </a:buClr>
              <a:buFont typeface="Arial" panose="020B0604020202020204" pitchFamily="34" charset="0"/>
              <a:buChar char="•"/>
              <a:defRPr/>
            </a:pPr>
            <a:r>
              <a:rPr lang="en-GB" dirty="0"/>
              <a:t>B</a:t>
            </a:r>
            <a:r>
              <a:rPr lang="en-GB" baseline="-25000" dirty="0"/>
              <a:t>T</a:t>
            </a:r>
            <a:r>
              <a:rPr lang="en-GB" dirty="0"/>
              <a:t> ≃ 1.4 T for TCV</a:t>
            </a:r>
          </a:p>
          <a:p>
            <a:pPr marL="457200" indent="-457200" algn="just">
              <a:buClr>
                <a:schemeClr val="tx1"/>
              </a:buClr>
              <a:buFont typeface="Arial" panose="020B0604020202020204" pitchFamily="34" charset="0"/>
              <a:buChar char="•"/>
              <a:defRPr/>
            </a:pPr>
            <a:r>
              <a:rPr lang="en-US" dirty="0" err="1">
                <a:cs typeface="Arial" panose="020B0604020202020204" pitchFamily="34" charset="0"/>
                <a:sym typeface="Wingdings" panose="05000000000000000000" pitchFamily="2" charset="2"/>
              </a:rPr>
              <a:t>I</a:t>
            </a:r>
            <a:r>
              <a:rPr lang="en-US" baseline="-25000" dirty="0" err="1">
                <a:cs typeface="Arial" panose="020B0604020202020204" pitchFamily="34" charset="0"/>
                <a:sym typeface="Wingdings" panose="05000000000000000000" pitchFamily="2" charset="2"/>
              </a:rPr>
              <a:t>plasma</a:t>
            </a:r>
            <a:r>
              <a:rPr lang="en-US" dirty="0">
                <a:cs typeface="Arial" panose="020B0604020202020204" pitchFamily="34" charset="0"/>
                <a:sym typeface="Wingdings" panose="05000000000000000000" pitchFamily="2" charset="2"/>
              </a:rPr>
              <a:t>  </a:t>
            </a:r>
            <a:r>
              <a:rPr lang="en-GB" dirty="0"/>
              <a:t>≃ </a:t>
            </a:r>
            <a:r>
              <a:rPr lang="en-GB" dirty="0">
                <a:solidFill>
                  <a:srgbClr val="0000FF"/>
                </a:solidFill>
              </a:rPr>
              <a:t>256</a:t>
            </a:r>
            <a:r>
              <a:rPr lang="en-GB" dirty="0"/>
              <a:t>/</a:t>
            </a:r>
            <a:r>
              <a:rPr lang="en-GB" dirty="0">
                <a:solidFill>
                  <a:srgbClr val="FF0000"/>
                </a:solidFill>
              </a:rPr>
              <a:t>240</a:t>
            </a:r>
            <a:r>
              <a:rPr lang="en-GB" dirty="0"/>
              <a:t> kA for TCV</a:t>
            </a:r>
          </a:p>
          <a:p>
            <a:pPr marL="342900" indent="-342900" algn="just">
              <a:buClr>
                <a:srgbClr val="FF6600"/>
              </a:buClr>
              <a:buFont typeface="Arial" panose="020B0604020202020204" pitchFamily="34" charset="0"/>
              <a:buChar char="•"/>
              <a:defRPr/>
            </a:pPr>
            <a:endParaRPr lang="en-GB" dirty="0"/>
          </a:p>
          <a:p>
            <a:pPr algn="just">
              <a:buClr>
                <a:srgbClr val="FF6600"/>
              </a:buClr>
              <a:defRPr/>
            </a:pPr>
            <a:r>
              <a:rPr lang="en-GB" u="sng" dirty="0"/>
              <a:t>DTT </a:t>
            </a:r>
            <a:r>
              <a:rPr lang="en-GB" u="sng" dirty="0" err="1"/>
              <a:t>Triangularity</a:t>
            </a:r>
            <a:endParaRPr lang="en-GB" u="sng" dirty="0"/>
          </a:p>
          <a:p>
            <a:pPr algn="just">
              <a:buClr>
                <a:srgbClr val="FF6600"/>
              </a:buClr>
              <a:defRPr/>
            </a:pPr>
            <a:r>
              <a:rPr lang="en-GB" dirty="0">
                <a:solidFill>
                  <a:srgbClr val="0000FF"/>
                </a:solidFill>
              </a:rPr>
              <a:t>PT </a:t>
            </a:r>
            <a:r>
              <a:rPr lang="en-GB" dirty="0">
                <a:solidFill>
                  <a:srgbClr val="0000FF"/>
                </a:solidFill>
                <a:sym typeface="Wingdings" panose="05000000000000000000" pitchFamily="2" charset="2"/>
              </a:rPr>
              <a:t> </a:t>
            </a:r>
            <a:r>
              <a:rPr lang="en-GB" dirty="0" err="1">
                <a:solidFill>
                  <a:srgbClr val="0000FF"/>
                </a:solidFill>
              </a:rPr>
              <a:t>δ</a:t>
            </a:r>
            <a:r>
              <a:rPr lang="en-GB" baseline="-25000" dirty="0" err="1">
                <a:solidFill>
                  <a:srgbClr val="0000FF"/>
                </a:solidFill>
              </a:rPr>
              <a:t>top</a:t>
            </a:r>
            <a:r>
              <a:rPr lang="en-GB" dirty="0">
                <a:solidFill>
                  <a:srgbClr val="0000FF"/>
                </a:solidFill>
              </a:rPr>
              <a:t>≃ +0.40</a:t>
            </a:r>
          </a:p>
          <a:p>
            <a:pPr algn="just">
              <a:buClr>
                <a:srgbClr val="FF6600"/>
              </a:buClr>
              <a:defRPr/>
            </a:pPr>
            <a:r>
              <a:rPr lang="en-US" dirty="0">
                <a:solidFill>
                  <a:srgbClr val="FF0000"/>
                </a:solidFill>
              </a:rPr>
              <a:t>NT </a:t>
            </a:r>
            <a:r>
              <a:rPr lang="en-US" dirty="0">
                <a:solidFill>
                  <a:srgbClr val="FF0000"/>
                </a:solidFill>
                <a:sym typeface="Wingdings" panose="05000000000000000000" pitchFamily="2" charset="2"/>
              </a:rPr>
              <a:t> </a:t>
            </a:r>
            <a:r>
              <a:rPr lang="en-GB" dirty="0" err="1">
                <a:solidFill>
                  <a:srgbClr val="FF0000"/>
                </a:solidFill>
              </a:rPr>
              <a:t>δ</a:t>
            </a:r>
            <a:r>
              <a:rPr lang="en-GB" baseline="-25000" dirty="0" err="1">
                <a:solidFill>
                  <a:srgbClr val="FF0000"/>
                </a:solidFill>
              </a:rPr>
              <a:t>top</a:t>
            </a:r>
            <a:r>
              <a:rPr lang="en-GB" dirty="0">
                <a:solidFill>
                  <a:srgbClr val="FF0000"/>
                </a:solidFill>
              </a:rPr>
              <a:t>≃ -0.22 ; </a:t>
            </a:r>
            <a:r>
              <a:rPr lang="en-GB" dirty="0" err="1">
                <a:solidFill>
                  <a:srgbClr val="FF0000"/>
                </a:solidFill>
              </a:rPr>
              <a:t>δ</a:t>
            </a:r>
            <a:r>
              <a:rPr lang="en-GB" baseline="-25000" dirty="0" err="1">
                <a:solidFill>
                  <a:srgbClr val="FF0000"/>
                </a:solidFill>
              </a:rPr>
              <a:t>bottom</a:t>
            </a:r>
            <a:r>
              <a:rPr lang="en-GB" dirty="0">
                <a:solidFill>
                  <a:srgbClr val="FF0000"/>
                </a:solidFill>
              </a:rPr>
              <a:t>≃ +0.0</a:t>
            </a:r>
          </a:p>
          <a:p>
            <a:pPr algn="just">
              <a:buClr>
                <a:srgbClr val="FF6600"/>
              </a:buClr>
              <a:defRPr/>
            </a:pPr>
            <a:endParaRPr lang="en-GB" dirty="0"/>
          </a:p>
          <a:p>
            <a:pPr algn="just">
              <a:buClr>
                <a:srgbClr val="FF6600"/>
              </a:buClr>
              <a:defRPr/>
            </a:pPr>
            <a:r>
              <a:rPr lang="en-GB" u="sng" dirty="0"/>
              <a:t>Power (NBI only)</a:t>
            </a:r>
          </a:p>
          <a:p>
            <a:pPr algn="just">
              <a:buClr>
                <a:srgbClr val="FF6600"/>
              </a:buClr>
              <a:defRPr/>
            </a:pPr>
            <a:r>
              <a:rPr lang="en-GB" dirty="0" err="1">
                <a:solidFill>
                  <a:srgbClr val="0000FF"/>
                </a:solidFill>
              </a:rPr>
              <a:t>P</a:t>
            </a:r>
            <a:r>
              <a:rPr lang="en-GB" baseline="-25000" dirty="0" err="1">
                <a:solidFill>
                  <a:srgbClr val="0000FF"/>
                </a:solidFill>
              </a:rPr>
              <a:t>Tot</a:t>
            </a:r>
            <a:r>
              <a:rPr lang="en-GB" dirty="0">
                <a:solidFill>
                  <a:srgbClr val="0000FF"/>
                </a:solidFill>
              </a:rPr>
              <a:t>=</a:t>
            </a:r>
            <a:r>
              <a:rPr lang="en-GB" dirty="0">
                <a:solidFill>
                  <a:srgbClr val="0000FF"/>
                </a:solidFill>
                <a:sym typeface="Wingdings" panose="05000000000000000000" pitchFamily="2" charset="2"/>
              </a:rPr>
              <a:t>418 (NBI) + 350 (P</a:t>
            </a:r>
            <a:r>
              <a:rPr lang="en-GB" baseline="-25000" dirty="0">
                <a:solidFill>
                  <a:srgbClr val="0000FF"/>
                </a:solidFill>
                <a:sym typeface="Wingdings" panose="05000000000000000000" pitchFamily="2" charset="2"/>
              </a:rPr>
              <a:t>OH</a:t>
            </a:r>
            <a:r>
              <a:rPr lang="en-GB" dirty="0">
                <a:solidFill>
                  <a:srgbClr val="0000FF"/>
                </a:solidFill>
                <a:sym typeface="Wingdings" panose="05000000000000000000" pitchFamily="2" charset="2"/>
              </a:rPr>
              <a:t>) kw</a:t>
            </a:r>
          </a:p>
          <a:p>
            <a:pPr algn="just">
              <a:buClr>
                <a:srgbClr val="FF6600"/>
              </a:buClr>
              <a:defRPr/>
            </a:pPr>
            <a:r>
              <a:rPr lang="en-GB" dirty="0">
                <a:solidFill>
                  <a:srgbClr val="0000FF"/>
                </a:solidFill>
                <a:sym typeface="Wingdings" panose="05000000000000000000" pitchFamily="2" charset="2"/>
              </a:rPr>
              <a:t>P</a:t>
            </a:r>
            <a:r>
              <a:rPr lang="en-GB" baseline="-25000" dirty="0">
                <a:solidFill>
                  <a:srgbClr val="0000FF"/>
                </a:solidFill>
                <a:sym typeface="Wingdings" panose="05000000000000000000" pitchFamily="2" charset="2"/>
              </a:rPr>
              <a:t>RAD,IN</a:t>
            </a:r>
            <a:r>
              <a:rPr lang="en-GB" dirty="0">
                <a:solidFill>
                  <a:srgbClr val="0000FF"/>
                </a:solidFill>
                <a:sym typeface="Wingdings" panose="05000000000000000000" pitchFamily="2" charset="2"/>
              </a:rPr>
              <a:t>=149 kW</a:t>
            </a:r>
          </a:p>
          <a:p>
            <a:pPr algn="just">
              <a:buClr>
                <a:srgbClr val="FF6600"/>
              </a:buClr>
              <a:defRPr/>
            </a:pPr>
            <a:r>
              <a:rPr lang="en-GB" dirty="0">
                <a:solidFill>
                  <a:srgbClr val="0000FF"/>
                </a:solidFill>
                <a:sym typeface="Wingdings" panose="05000000000000000000" pitchFamily="2" charset="2"/>
              </a:rPr>
              <a:t>P</a:t>
            </a:r>
            <a:r>
              <a:rPr lang="en-GB" baseline="-25000" dirty="0">
                <a:solidFill>
                  <a:srgbClr val="0000FF"/>
                </a:solidFill>
                <a:sym typeface="Wingdings" panose="05000000000000000000" pitchFamily="2" charset="2"/>
              </a:rPr>
              <a:t>SOL</a:t>
            </a:r>
            <a:r>
              <a:rPr lang="en-GB" dirty="0">
                <a:solidFill>
                  <a:srgbClr val="0000FF"/>
                </a:solidFill>
                <a:sym typeface="Wingdings" panose="05000000000000000000" pitchFamily="2" charset="2"/>
              </a:rPr>
              <a:t>=619 kW</a:t>
            </a:r>
          </a:p>
          <a:p>
            <a:pPr algn="just">
              <a:buClr>
                <a:srgbClr val="FF6600"/>
              </a:buClr>
              <a:defRPr/>
            </a:pPr>
            <a:r>
              <a:rPr lang="en-US" dirty="0" err="1">
                <a:solidFill>
                  <a:srgbClr val="FF0000"/>
                </a:solidFill>
                <a:sym typeface="Wingdings" panose="05000000000000000000" pitchFamily="2" charset="2"/>
              </a:rPr>
              <a:t>P</a:t>
            </a:r>
            <a:r>
              <a:rPr lang="en-US" baseline="-25000" dirty="0" err="1">
                <a:solidFill>
                  <a:srgbClr val="FF0000"/>
                </a:solidFill>
                <a:sym typeface="Wingdings" panose="05000000000000000000" pitchFamily="2" charset="2"/>
              </a:rPr>
              <a:t>Tot</a:t>
            </a:r>
            <a:r>
              <a:rPr lang="en-US" dirty="0">
                <a:solidFill>
                  <a:srgbClr val="FF0000"/>
                </a:solidFill>
                <a:sym typeface="Wingdings" panose="05000000000000000000" pitchFamily="2" charset="2"/>
              </a:rPr>
              <a:t> 418 (NBI) + 264 (</a:t>
            </a: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OH</a:t>
            </a:r>
            <a:r>
              <a:rPr lang="en-US" dirty="0">
                <a:solidFill>
                  <a:srgbClr val="FF0000"/>
                </a:solidFill>
                <a:sym typeface="Wingdings" panose="05000000000000000000" pitchFamily="2" charset="2"/>
              </a:rPr>
              <a:t>) kW</a:t>
            </a:r>
          </a:p>
          <a:p>
            <a:pPr algn="just">
              <a:buClr>
                <a:srgbClr val="FF6600"/>
              </a:buClr>
              <a:defRPr/>
            </a:pP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RAD,IN</a:t>
            </a:r>
            <a:r>
              <a:rPr lang="en-GB" baseline="-25000" dirty="0">
                <a:solidFill>
                  <a:srgbClr val="0000FF"/>
                </a:solidFill>
                <a:sym typeface="Wingdings" panose="05000000000000000000" pitchFamily="2" charset="2"/>
              </a:rPr>
              <a:t> </a:t>
            </a:r>
            <a:r>
              <a:rPr lang="en-US" dirty="0">
                <a:solidFill>
                  <a:srgbClr val="FF0000"/>
                </a:solidFill>
                <a:sym typeface="Wingdings" panose="05000000000000000000" pitchFamily="2" charset="2"/>
              </a:rPr>
              <a:t>= 123 kW</a:t>
            </a:r>
          </a:p>
          <a:p>
            <a:pPr algn="just">
              <a:buClr>
                <a:srgbClr val="FF6600"/>
              </a:buClr>
              <a:defRPr/>
            </a:pPr>
            <a:r>
              <a:rPr lang="en-GB" dirty="0">
                <a:solidFill>
                  <a:srgbClr val="FF0000"/>
                </a:solidFill>
                <a:sym typeface="Wingdings" panose="05000000000000000000" pitchFamily="2" charset="2"/>
              </a:rPr>
              <a:t>P</a:t>
            </a:r>
            <a:r>
              <a:rPr lang="en-GB" baseline="-25000" dirty="0">
                <a:solidFill>
                  <a:srgbClr val="FF0000"/>
                </a:solidFill>
                <a:sym typeface="Wingdings" panose="05000000000000000000" pitchFamily="2" charset="2"/>
              </a:rPr>
              <a:t>SOL</a:t>
            </a:r>
            <a:r>
              <a:rPr lang="en-GB" baseline="-25000" dirty="0">
                <a:solidFill>
                  <a:srgbClr val="0000FF"/>
                </a:solidFill>
                <a:sym typeface="Wingdings" panose="05000000000000000000" pitchFamily="2" charset="2"/>
              </a:rPr>
              <a:t> </a:t>
            </a:r>
            <a:r>
              <a:rPr lang="en-US" dirty="0">
                <a:solidFill>
                  <a:srgbClr val="FF0000"/>
                </a:solidFill>
                <a:sym typeface="Wingdings" panose="05000000000000000000" pitchFamily="2" charset="2"/>
              </a:rPr>
              <a:t>= 559 kW</a:t>
            </a:r>
          </a:p>
          <a:p>
            <a:pPr algn="just">
              <a:buClr>
                <a:srgbClr val="FF6600"/>
              </a:buClr>
              <a:defRPr/>
            </a:pPr>
            <a:endParaRPr lang="en-US" dirty="0">
              <a:solidFill>
                <a:srgbClr val="FF0000"/>
              </a:solidFill>
              <a:sym typeface="Wingdings" panose="05000000000000000000" pitchFamily="2" charset="2"/>
            </a:endParaRPr>
          </a:p>
        </p:txBody>
      </p:sp>
      <p:pic>
        <p:nvPicPr>
          <p:cNvPr id="7" name="Picture 6">
            <a:extLst>
              <a:ext uri="{FF2B5EF4-FFF2-40B4-BE49-F238E27FC236}">
                <a16:creationId xmlns:a16="http://schemas.microsoft.com/office/drawing/2014/main" id="{9BA6D470-54B0-487C-8BC8-0420B3430CE4}"/>
              </a:ext>
            </a:extLst>
          </p:cNvPr>
          <p:cNvPicPr>
            <a:picLocks noChangeAspect="1"/>
          </p:cNvPicPr>
          <p:nvPr/>
        </p:nvPicPr>
        <p:blipFill>
          <a:blip r:embed="rId3"/>
          <a:stretch>
            <a:fillRect/>
          </a:stretch>
        </p:blipFill>
        <p:spPr>
          <a:xfrm>
            <a:off x="5717428" y="3606800"/>
            <a:ext cx="3284389" cy="2632846"/>
          </a:xfrm>
          <a:prstGeom prst="rect">
            <a:avLst/>
          </a:prstGeom>
        </p:spPr>
      </p:pic>
      <p:pic>
        <p:nvPicPr>
          <p:cNvPr id="9" name="Picture 8">
            <a:extLst>
              <a:ext uri="{FF2B5EF4-FFF2-40B4-BE49-F238E27FC236}">
                <a16:creationId xmlns:a16="http://schemas.microsoft.com/office/drawing/2014/main" id="{DEB9B954-4560-4B59-B3D3-2CBD3645A14E}"/>
              </a:ext>
            </a:extLst>
          </p:cNvPr>
          <p:cNvPicPr>
            <a:picLocks noChangeAspect="1"/>
          </p:cNvPicPr>
          <p:nvPr/>
        </p:nvPicPr>
        <p:blipFill>
          <a:blip r:embed="rId4"/>
          <a:stretch>
            <a:fillRect/>
          </a:stretch>
        </p:blipFill>
        <p:spPr>
          <a:xfrm>
            <a:off x="5755530" y="878977"/>
            <a:ext cx="3246287" cy="2621415"/>
          </a:xfrm>
          <a:prstGeom prst="rect">
            <a:avLst/>
          </a:prstGeom>
        </p:spPr>
      </p:pic>
      <p:sp>
        <p:nvSpPr>
          <p:cNvPr id="3" name="TextBox 2">
            <a:extLst>
              <a:ext uri="{FF2B5EF4-FFF2-40B4-BE49-F238E27FC236}">
                <a16:creationId xmlns:a16="http://schemas.microsoft.com/office/drawing/2014/main" id="{421BBB30-1E5F-4B7F-A350-F8EC81FFCE12}"/>
              </a:ext>
            </a:extLst>
          </p:cNvPr>
          <p:cNvSpPr txBox="1"/>
          <p:nvPr/>
        </p:nvSpPr>
        <p:spPr>
          <a:xfrm>
            <a:off x="3021497" y="4707238"/>
            <a:ext cx="2581882" cy="923330"/>
          </a:xfrm>
          <a:prstGeom prst="rect">
            <a:avLst/>
          </a:prstGeom>
          <a:noFill/>
          <a:ln>
            <a:solidFill>
              <a:srgbClr val="009900"/>
            </a:solidFill>
          </a:ln>
        </p:spPr>
        <p:txBody>
          <a:bodyPr wrap="square" rtlCol="0">
            <a:spAutoFit/>
          </a:bodyPr>
          <a:lstStyle/>
          <a:p>
            <a:pPr marL="357188" indent="-357188"/>
            <a:r>
              <a:rPr lang="en-US" b="1" dirty="0">
                <a:solidFill>
                  <a:srgbClr val="009900"/>
                </a:solidFill>
                <a:sym typeface="Wingdings" panose="05000000000000000000" pitchFamily="2" charset="2"/>
              </a:rPr>
              <a:t> 	In the core NT has higher T and density for lower power</a:t>
            </a:r>
            <a:endParaRPr lang="en-US" b="1" dirty="0">
              <a:solidFill>
                <a:srgbClr val="009900"/>
              </a:solidFill>
            </a:endParaRPr>
          </a:p>
        </p:txBody>
      </p:sp>
    </p:spTree>
    <p:extLst>
      <p:ext uri="{BB962C8B-B14F-4D97-AF65-F5344CB8AC3E}">
        <p14:creationId xmlns:p14="http://schemas.microsoft.com/office/powerpoint/2010/main" val="630765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6A70422-874C-4F11-82C5-6E78A1E80892}"/>
              </a:ext>
            </a:extLst>
          </p:cNvPr>
          <p:cNvSpPr>
            <a:spLocks noGrp="1"/>
          </p:cNvSpPr>
          <p:nvPr>
            <p:ph type="subTitle" idx="1"/>
          </p:nvPr>
        </p:nvSpPr>
        <p:spPr/>
        <p:txBody>
          <a:bodyPr/>
          <a:lstStyle/>
          <a:p>
            <a:r>
              <a:rPr lang="en-US" sz="2400" dirty="0"/>
              <a:t>TCV: PT-L and NT similar power – modeling OMP</a:t>
            </a:r>
          </a:p>
          <a:p>
            <a:endParaRPr lang="en-US" dirty="0"/>
          </a:p>
        </p:txBody>
      </p:sp>
      <p:pic>
        <p:nvPicPr>
          <p:cNvPr id="4" name="Picture 3">
            <a:extLst>
              <a:ext uri="{FF2B5EF4-FFF2-40B4-BE49-F238E27FC236}">
                <a16:creationId xmlns:a16="http://schemas.microsoft.com/office/drawing/2014/main" id="{2C606E96-A468-4B55-BF86-1C1F81F16619}"/>
              </a:ext>
            </a:extLst>
          </p:cNvPr>
          <p:cNvPicPr>
            <a:picLocks noChangeAspect="1"/>
          </p:cNvPicPr>
          <p:nvPr/>
        </p:nvPicPr>
        <p:blipFill>
          <a:blip r:embed="rId2"/>
          <a:stretch>
            <a:fillRect/>
          </a:stretch>
        </p:blipFill>
        <p:spPr>
          <a:xfrm>
            <a:off x="27549" y="980256"/>
            <a:ext cx="3078638" cy="2526160"/>
          </a:xfrm>
          <a:prstGeom prst="rect">
            <a:avLst/>
          </a:prstGeom>
        </p:spPr>
      </p:pic>
      <p:pic>
        <p:nvPicPr>
          <p:cNvPr id="6" name="Picture 5">
            <a:extLst>
              <a:ext uri="{FF2B5EF4-FFF2-40B4-BE49-F238E27FC236}">
                <a16:creationId xmlns:a16="http://schemas.microsoft.com/office/drawing/2014/main" id="{525B3297-683E-4D54-975F-A46CE9F8964B}"/>
              </a:ext>
            </a:extLst>
          </p:cNvPr>
          <p:cNvPicPr>
            <a:picLocks noChangeAspect="1"/>
          </p:cNvPicPr>
          <p:nvPr/>
        </p:nvPicPr>
        <p:blipFill>
          <a:blip r:embed="rId3"/>
          <a:stretch>
            <a:fillRect/>
          </a:stretch>
        </p:blipFill>
        <p:spPr>
          <a:xfrm>
            <a:off x="39896" y="3248025"/>
            <a:ext cx="3067208" cy="2472817"/>
          </a:xfrm>
          <a:prstGeom prst="rect">
            <a:avLst/>
          </a:prstGeom>
        </p:spPr>
      </p:pic>
      <p:pic>
        <p:nvPicPr>
          <p:cNvPr id="8" name="Picture 7">
            <a:extLst>
              <a:ext uri="{FF2B5EF4-FFF2-40B4-BE49-F238E27FC236}">
                <a16:creationId xmlns:a16="http://schemas.microsoft.com/office/drawing/2014/main" id="{39EB82A0-981F-4605-997E-562D329F8FE4}"/>
              </a:ext>
            </a:extLst>
          </p:cNvPr>
          <p:cNvPicPr>
            <a:picLocks noChangeAspect="1"/>
          </p:cNvPicPr>
          <p:nvPr/>
        </p:nvPicPr>
        <p:blipFill>
          <a:blip r:embed="rId4"/>
          <a:stretch>
            <a:fillRect/>
          </a:stretch>
        </p:blipFill>
        <p:spPr>
          <a:xfrm>
            <a:off x="3154640" y="1023751"/>
            <a:ext cx="3078638" cy="2518540"/>
          </a:xfrm>
          <a:prstGeom prst="rect">
            <a:avLst/>
          </a:prstGeom>
        </p:spPr>
      </p:pic>
      <p:pic>
        <p:nvPicPr>
          <p:cNvPr id="10" name="Picture 9">
            <a:extLst>
              <a:ext uri="{FF2B5EF4-FFF2-40B4-BE49-F238E27FC236}">
                <a16:creationId xmlns:a16="http://schemas.microsoft.com/office/drawing/2014/main" id="{D3A20A1E-C042-4EED-8BE5-83A45F209CB1}"/>
              </a:ext>
            </a:extLst>
          </p:cNvPr>
          <p:cNvPicPr>
            <a:picLocks noChangeAspect="1"/>
          </p:cNvPicPr>
          <p:nvPr/>
        </p:nvPicPr>
        <p:blipFill>
          <a:blip r:embed="rId5"/>
          <a:stretch>
            <a:fillRect/>
          </a:stretch>
        </p:blipFill>
        <p:spPr>
          <a:xfrm>
            <a:off x="3180205" y="3304047"/>
            <a:ext cx="3051967" cy="2457577"/>
          </a:xfrm>
          <a:prstGeom prst="rect">
            <a:avLst/>
          </a:prstGeom>
        </p:spPr>
      </p:pic>
      <p:sp>
        <p:nvSpPr>
          <p:cNvPr id="3" name="TextBox 2">
            <a:extLst>
              <a:ext uri="{FF2B5EF4-FFF2-40B4-BE49-F238E27FC236}">
                <a16:creationId xmlns:a16="http://schemas.microsoft.com/office/drawing/2014/main" id="{9B051E9A-5356-4067-A268-B012CF6E60E3}"/>
              </a:ext>
            </a:extLst>
          </p:cNvPr>
          <p:cNvSpPr txBox="1"/>
          <p:nvPr/>
        </p:nvSpPr>
        <p:spPr>
          <a:xfrm>
            <a:off x="6488359" y="1674919"/>
            <a:ext cx="2544417" cy="2031325"/>
          </a:xfrm>
          <a:prstGeom prst="rect">
            <a:avLst/>
          </a:prstGeom>
          <a:noFill/>
        </p:spPr>
        <p:txBody>
          <a:bodyPr wrap="square" rtlCol="0">
            <a:spAutoFit/>
          </a:bodyPr>
          <a:lstStyle/>
          <a:p>
            <a:r>
              <a:rPr lang="en-US" dirty="0">
                <a:solidFill>
                  <a:srgbClr val="009900"/>
                </a:solidFill>
              </a:rPr>
              <a:t>Good matching of OMP profiles</a:t>
            </a:r>
          </a:p>
          <a:p>
            <a:endParaRPr lang="en-US" dirty="0"/>
          </a:p>
          <a:p>
            <a:r>
              <a:rPr lang="en-US" dirty="0">
                <a:solidFill>
                  <a:srgbClr val="FF0000"/>
                </a:solidFill>
              </a:rPr>
              <a:t>But some  improvements are still possible</a:t>
            </a:r>
          </a:p>
          <a:p>
            <a:endParaRPr lang="en-US" dirty="0">
              <a:solidFill>
                <a:srgbClr val="FF0000"/>
              </a:solidFill>
            </a:endParaRPr>
          </a:p>
          <a:p>
            <a:endParaRPr lang="en-US" dirty="0">
              <a:solidFill>
                <a:srgbClr val="FF0000"/>
              </a:solidFill>
            </a:endParaRPr>
          </a:p>
        </p:txBody>
      </p:sp>
      <p:sp>
        <p:nvSpPr>
          <p:cNvPr id="7" name="Oval 6">
            <a:extLst>
              <a:ext uri="{FF2B5EF4-FFF2-40B4-BE49-F238E27FC236}">
                <a16:creationId xmlns:a16="http://schemas.microsoft.com/office/drawing/2014/main" id="{D997AD1E-DB15-4385-9C7B-919EE5437AB3}"/>
              </a:ext>
            </a:extLst>
          </p:cNvPr>
          <p:cNvSpPr/>
          <p:nvPr/>
        </p:nvSpPr>
        <p:spPr>
          <a:xfrm>
            <a:off x="4497982" y="2589319"/>
            <a:ext cx="838200" cy="838200"/>
          </a:xfrm>
          <a:prstGeom prst="ellipse">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9928E9D-7DF2-492E-97FE-3CED80098E0F}"/>
              </a:ext>
            </a:extLst>
          </p:cNvPr>
          <p:cNvCxnSpPr>
            <a:cxnSpLocks/>
          </p:cNvCxnSpPr>
          <p:nvPr/>
        </p:nvCxnSpPr>
        <p:spPr>
          <a:xfrm>
            <a:off x="5218209" y="3304047"/>
            <a:ext cx="1601691" cy="2154797"/>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BF7236-83DA-4F00-BACA-5BF2E094387E}"/>
              </a:ext>
            </a:extLst>
          </p:cNvPr>
          <p:cNvSpPr txBox="1"/>
          <p:nvPr/>
        </p:nvSpPr>
        <p:spPr>
          <a:xfrm>
            <a:off x="6488359" y="5458844"/>
            <a:ext cx="1902501" cy="646331"/>
          </a:xfrm>
          <a:prstGeom prst="rect">
            <a:avLst/>
          </a:prstGeom>
          <a:noFill/>
          <a:ln>
            <a:solidFill>
              <a:srgbClr val="4472C4"/>
            </a:solidFill>
          </a:ln>
        </p:spPr>
        <p:txBody>
          <a:bodyPr wrap="square" rtlCol="0">
            <a:spAutoFit/>
          </a:bodyPr>
          <a:lstStyle/>
          <a:p>
            <a:r>
              <a:rPr lang="en-US" dirty="0"/>
              <a:t>TS points below the x-point</a:t>
            </a:r>
          </a:p>
        </p:txBody>
      </p:sp>
    </p:spTree>
    <p:extLst>
      <p:ext uri="{BB962C8B-B14F-4D97-AF65-F5344CB8AC3E}">
        <p14:creationId xmlns:p14="http://schemas.microsoft.com/office/powerpoint/2010/main" val="982439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294B5-7886-48A7-A7FF-D131A6C286C5}"/>
              </a:ext>
            </a:extLst>
          </p:cNvPr>
          <p:cNvPicPr>
            <a:picLocks noChangeAspect="1"/>
          </p:cNvPicPr>
          <p:nvPr/>
        </p:nvPicPr>
        <p:blipFill>
          <a:blip r:embed="rId2"/>
          <a:stretch>
            <a:fillRect/>
          </a:stretch>
        </p:blipFill>
        <p:spPr>
          <a:xfrm>
            <a:off x="106200" y="783523"/>
            <a:ext cx="2622685" cy="1917799"/>
          </a:xfrm>
          <a:prstGeom prst="rect">
            <a:avLst/>
          </a:prstGeom>
        </p:spPr>
      </p:pic>
      <p:pic>
        <p:nvPicPr>
          <p:cNvPr id="6" name="Picture 5">
            <a:extLst>
              <a:ext uri="{FF2B5EF4-FFF2-40B4-BE49-F238E27FC236}">
                <a16:creationId xmlns:a16="http://schemas.microsoft.com/office/drawing/2014/main" id="{6BC7C25B-A8D3-4A24-8DD5-C04A7DD737D4}"/>
              </a:ext>
            </a:extLst>
          </p:cNvPr>
          <p:cNvPicPr>
            <a:picLocks noChangeAspect="1"/>
          </p:cNvPicPr>
          <p:nvPr/>
        </p:nvPicPr>
        <p:blipFill>
          <a:blip r:embed="rId3"/>
          <a:stretch>
            <a:fillRect/>
          </a:stretch>
        </p:blipFill>
        <p:spPr>
          <a:xfrm>
            <a:off x="2796638" y="779678"/>
            <a:ext cx="2613160" cy="1927324"/>
          </a:xfrm>
          <a:prstGeom prst="rect">
            <a:avLst/>
          </a:prstGeom>
        </p:spPr>
      </p:pic>
      <p:pic>
        <p:nvPicPr>
          <p:cNvPr id="20" name="Picture 19">
            <a:extLst>
              <a:ext uri="{FF2B5EF4-FFF2-40B4-BE49-F238E27FC236}">
                <a16:creationId xmlns:a16="http://schemas.microsoft.com/office/drawing/2014/main" id="{0524545F-E203-4C5A-9936-521F86C7D16D}"/>
              </a:ext>
            </a:extLst>
          </p:cNvPr>
          <p:cNvPicPr>
            <a:picLocks noChangeAspect="1"/>
          </p:cNvPicPr>
          <p:nvPr/>
        </p:nvPicPr>
        <p:blipFill>
          <a:blip r:embed="rId4"/>
          <a:stretch>
            <a:fillRect/>
          </a:stretch>
        </p:blipFill>
        <p:spPr>
          <a:xfrm>
            <a:off x="174660" y="2465338"/>
            <a:ext cx="2603634" cy="1927324"/>
          </a:xfrm>
          <a:prstGeom prst="rect">
            <a:avLst/>
          </a:prstGeom>
        </p:spPr>
      </p:pic>
      <p:sp>
        <p:nvSpPr>
          <p:cNvPr id="2" name="Subtitle 1">
            <a:extLst>
              <a:ext uri="{FF2B5EF4-FFF2-40B4-BE49-F238E27FC236}">
                <a16:creationId xmlns:a16="http://schemas.microsoft.com/office/drawing/2014/main" id="{6C0333B5-3732-4193-A615-5CD4E781E9E4}"/>
              </a:ext>
            </a:extLst>
          </p:cNvPr>
          <p:cNvSpPr>
            <a:spLocks noGrp="1"/>
          </p:cNvSpPr>
          <p:nvPr>
            <p:ph type="subTitle" idx="1"/>
          </p:nvPr>
        </p:nvSpPr>
        <p:spPr/>
        <p:txBody>
          <a:bodyPr/>
          <a:lstStyle/>
          <a:p>
            <a:r>
              <a:rPr lang="en-US" sz="2400" dirty="0"/>
              <a:t>TCV: PT-L and NT similar power – modeling OMP</a:t>
            </a:r>
          </a:p>
          <a:p>
            <a:endParaRPr lang="en-US" dirty="0"/>
          </a:p>
        </p:txBody>
      </p:sp>
      <p:pic>
        <p:nvPicPr>
          <p:cNvPr id="24" name="Picture 23">
            <a:extLst>
              <a:ext uri="{FF2B5EF4-FFF2-40B4-BE49-F238E27FC236}">
                <a16:creationId xmlns:a16="http://schemas.microsoft.com/office/drawing/2014/main" id="{0BA31D17-CB79-4B51-A790-15F414616BC9}"/>
              </a:ext>
            </a:extLst>
          </p:cNvPr>
          <p:cNvPicPr>
            <a:picLocks noChangeAspect="1"/>
          </p:cNvPicPr>
          <p:nvPr/>
        </p:nvPicPr>
        <p:blipFill>
          <a:blip r:embed="rId5"/>
          <a:stretch>
            <a:fillRect/>
          </a:stretch>
        </p:blipFill>
        <p:spPr>
          <a:xfrm>
            <a:off x="2844266" y="2461829"/>
            <a:ext cx="2565532" cy="1946375"/>
          </a:xfrm>
          <a:prstGeom prst="rect">
            <a:avLst/>
          </a:prstGeom>
        </p:spPr>
      </p:pic>
      <p:pic>
        <p:nvPicPr>
          <p:cNvPr id="12" name="Picture 11">
            <a:extLst>
              <a:ext uri="{FF2B5EF4-FFF2-40B4-BE49-F238E27FC236}">
                <a16:creationId xmlns:a16="http://schemas.microsoft.com/office/drawing/2014/main" id="{8E3ED1B3-D0F0-4839-8362-D9B4A522D734}"/>
              </a:ext>
            </a:extLst>
          </p:cNvPr>
          <p:cNvPicPr>
            <a:picLocks noChangeAspect="1"/>
          </p:cNvPicPr>
          <p:nvPr/>
        </p:nvPicPr>
        <p:blipFill>
          <a:blip r:embed="rId6"/>
          <a:stretch>
            <a:fillRect/>
          </a:stretch>
        </p:blipFill>
        <p:spPr>
          <a:xfrm>
            <a:off x="174660" y="4147153"/>
            <a:ext cx="2584583" cy="1927324"/>
          </a:xfrm>
          <a:prstGeom prst="rect">
            <a:avLst/>
          </a:prstGeom>
        </p:spPr>
      </p:pic>
      <p:pic>
        <p:nvPicPr>
          <p:cNvPr id="14" name="Picture 13">
            <a:extLst>
              <a:ext uri="{FF2B5EF4-FFF2-40B4-BE49-F238E27FC236}">
                <a16:creationId xmlns:a16="http://schemas.microsoft.com/office/drawing/2014/main" id="{1353CAC9-1025-4E29-904B-0C718830EED8}"/>
              </a:ext>
            </a:extLst>
          </p:cNvPr>
          <p:cNvPicPr>
            <a:picLocks noChangeAspect="1"/>
          </p:cNvPicPr>
          <p:nvPr/>
        </p:nvPicPr>
        <p:blipFill>
          <a:blip r:embed="rId7"/>
          <a:stretch>
            <a:fillRect/>
          </a:stretch>
        </p:blipFill>
        <p:spPr>
          <a:xfrm>
            <a:off x="2832438" y="4175801"/>
            <a:ext cx="2556007" cy="1936850"/>
          </a:xfrm>
          <a:prstGeom prst="rect">
            <a:avLst/>
          </a:prstGeom>
        </p:spPr>
      </p:pic>
      <p:sp>
        <p:nvSpPr>
          <p:cNvPr id="9" name="TextBox 8">
            <a:extLst>
              <a:ext uri="{FF2B5EF4-FFF2-40B4-BE49-F238E27FC236}">
                <a16:creationId xmlns:a16="http://schemas.microsoft.com/office/drawing/2014/main" id="{3638B45E-6CA4-49A6-BF28-7221422B4AE5}"/>
              </a:ext>
            </a:extLst>
          </p:cNvPr>
          <p:cNvSpPr txBox="1"/>
          <p:nvPr/>
        </p:nvSpPr>
        <p:spPr>
          <a:xfrm>
            <a:off x="5461640" y="2039911"/>
            <a:ext cx="3668230" cy="2585323"/>
          </a:xfrm>
          <a:prstGeom prst="rect">
            <a:avLst/>
          </a:prstGeom>
          <a:noFill/>
        </p:spPr>
        <p:txBody>
          <a:bodyPr wrap="square" rtlCol="0">
            <a:spAutoFit/>
          </a:bodyPr>
          <a:lstStyle/>
          <a:p>
            <a:pPr algn="ctr"/>
            <a:r>
              <a:rPr lang="en-US" u="sng" dirty="0"/>
              <a:t>PT-L modeling at targets</a:t>
            </a:r>
          </a:p>
          <a:p>
            <a:endParaRPr lang="en-US" dirty="0">
              <a:solidFill>
                <a:srgbClr val="009900"/>
              </a:solidFill>
            </a:endParaRPr>
          </a:p>
          <a:p>
            <a:r>
              <a:rPr lang="en-US" dirty="0">
                <a:solidFill>
                  <a:srgbClr val="009900"/>
                </a:solidFill>
              </a:rPr>
              <a:t>Reasonable agreement for density and </a:t>
            </a:r>
            <a:r>
              <a:rPr lang="en-US" baseline="-25000" dirty="0" err="1">
                <a:solidFill>
                  <a:srgbClr val="009900"/>
                </a:solidFill>
              </a:rPr>
              <a:t>Jsat</a:t>
            </a:r>
            <a:endParaRPr lang="en-US" baseline="-25000" dirty="0">
              <a:solidFill>
                <a:srgbClr val="009900"/>
              </a:solidFill>
            </a:endParaRPr>
          </a:p>
          <a:p>
            <a:endParaRPr lang="en-US" dirty="0"/>
          </a:p>
          <a:p>
            <a:r>
              <a:rPr lang="en-US" dirty="0"/>
              <a:t>Higher experimental </a:t>
            </a:r>
            <a:r>
              <a:rPr lang="en-US" dirty="0" err="1"/>
              <a:t>J</a:t>
            </a:r>
            <a:r>
              <a:rPr lang="en-US" baseline="-25000" dirty="0" err="1"/>
              <a:t>sat</a:t>
            </a:r>
            <a:r>
              <a:rPr lang="en-US" dirty="0"/>
              <a:t> </a:t>
            </a:r>
            <a:r>
              <a:rPr lang="en-US" dirty="0">
                <a:sym typeface="Wingdings" panose="05000000000000000000" pitchFamily="2" charset="2"/>
              </a:rPr>
              <a:t> particle diffusivity is slightly underestimated</a:t>
            </a:r>
            <a:endParaRPr lang="en-US" dirty="0"/>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422061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DC431E-D865-4CD8-9618-932D172BA8AE}"/>
              </a:ext>
            </a:extLst>
          </p:cNvPr>
          <p:cNvSpPr>
            <a:spLocks noGrp="1"/>
          </p:cNvSpPr>
          <p:nvPr>
            <p:ph type="subTitle" idx="1"/>
          </p:nvPr>
        </p:nvSpPr>
        <p:spPr/>
        <p:txBody>
          <a:bodyPr/>
          <a:lstStyle/>
          <a:p>
            <a:r>
              <a:rPr lang="en-US" sz="2400" dirty="0"/>
              <a:t>TCV: PT-L and NT similar power – modeling targets</a:t>
            </a:r>
          </a:p>
          <a:p>
            <a:endParaRPr lang="en-US" dirty="0"/>
          </a:p>
        </p:txBody>
      </p:sp>
      <p:pic>
        <p:nvPicPr>
          <p:cNvPr id="4" name="Picture 3">
            <a:extLst>
              <a:ext uri="{FF2B5EF4-FFF2-40B4-BE49-F238E27FC236}">
                <a16:creationId xmlns:a16="http://schemas.microsoft.com/office/drawing/2014/main" id="{FFB33E75-E115-4BD8-AB81-58D0266F05DF}"/>
              </a:ext>
            </a:extLst>
          </p:cNvPr>
          <p:cNvPicPr>
            <a:picLocks noChangeAspect="1"/>
          </p:cNvPicPr>
          <p:nvPr/>
        </p:nvPicPr>
        <p:blipFill>
          <a:blip r:embed="rId2"/>
          <a:stretch>
            <a:fillRect/>
          </a:stretch>
        </p:blipFill>
        <p:spPr>
          <a:xfrm>
            <a:off x="117024" y="914299"/>
            <a:ext cx="2641736" cy="1943200"/>
          </a:xfrm>
          <a:prstGeom prst="rect">
            <a:avLst/>
          </a:prstGeom>
        </p:spPr>
      </p:pic>
      <p:pic>
        <p:nvPicPr>
          <p:cNvPr id="6" name="Picture 5">
            <a:extLst>
              <a:ext uri="{FF2B5EF4-FFF2-40B4-BE49-F238E27FC236}">
                <a16:creationId xmlns:a16="http://schemas.microsoft.com/office/drawing/2014/main" id="{00C83B67-1146-44AB-8F54-F26B32536B9A}"/>
              </a:ext>
            </a:extLst>
          </p:cNvPr>
          <p:cNvPicPr>
            <a:picLocks noChangeAspect="1"/>
          </p:cNvPicPr>
          <p:nvPr/>
        </p:nvPicPr>
        <p:blipFill>
          <a:blip r:embed="rId3"/>
          <a:stretch>
            <a:fillRect/>
          </a:stretch>
        </p:blipFill>
        <p:spPr>
          <a:xfrm>
            <a:off x="2769435" y="914298"/>
            <a:ext cx="2629035" cy="1946375"/>
          </a:xfrm>
          <a:prstGeom prst="rect">
            <a:avLst/>
          </a:prstGeom>
        </p:spPr>
      </p:pic>
      <p:pic>
        <p:nvPicPr>
          <p:cNvPr id="8" name="Picture 7">
            <a:extLst>
              <a:ext uri="{FF2B5EF4-FFF2-40B4-BE49-F238E27FC236}">
                <a16:creationId xmlns:a16="http://schemas.microsoft.com/office/drawing/2014/main" id="{DC82B931-A451-4AC5-95AD-A271AE7E6EEA}"/>
              </a:ext>
            </a:extLst>
          </p:cNvPr>
          <p:cNvPicPr>
            <a:picLocks noChangeAspect="1"/>
          </p:cNvPicPr>
          <p:nvPr/>
        </p:nvPicPr>
        <p:blipFill>
          <a:blip r:embed="rId4"/>
          <a:stretch>
            <a:fillRect/>
          </a:stretch>
        </p:blipFill>
        <p:spPr>
          <a:xfrm>
            <a:off x="183200" y="2607583"/>
            <a:ext cx="2584583" cy="1927324"/>
          </a:xfrm>
          <a:prstGeom prst="rect">
            <a:avLst/>
          </a:prstGeom>
        </p:spPr>
      </p:pic>
      <p:pic>
        <p:nvPicPr>
          <p:cNvPr id="12" name="Picture 11">
            <a:extLst>
              <a:ext uri="{FF2B5EF4-FFF2-40B4-BE49-F238E27FC236}">
                <a16:creationId xmlns:a16="http://schemas.microsoft.com/office/drawing/2014/main" id="{7C0EB2BF-A561-4715-8F74-5498958A604E}"/>
              </a:ext>
            </a:extLst>
          </p:cNvPr>
          <p:cNvPicPr>
            <a:picLocks noChangeAspect="1"/>
          </p:cNvPicPr>
          <p:nvPr/>
        </p:nvPicPr>
        <p:blipFill>
          <a:blip r:embed="rId5"/>
          <a:stretch>
            <a:fillRect/>
          </a:stretch>
        </p:blipFill>
        <p:spPr>
          <a:xfrm>
            <a:off x="2808938" y="2637665"/>
            <a:ext cx="2581408" cy="1933675"/>
          </a:xfrm>
          <a:prstGeom prst="rect">
            <a:avLst/>
          </a:prstGeom>
        </p:spPr>
      </p:pic>
      <p:pic>
        <p:nvPicPr>
          <p:cNvPr id="14" name="Picture 13">
            <a:extLst>
              <a:ext uri="{FF2B5EF4-FFF2-40B4-BE49-F238E27FC236}">
                <a16:creationId xmlns:a16="http://schemas.microsoft.com/office/drawing/2014/main" id="{4FB5DF31-6BC4-450B-9E37-E5E0CD00BE45}"/>
              </a:ext>
            </a:extLst>
          </p:cNvPr>
          <p:cNvPicPr>
            <a:picLocks noChangeAspect="1"/>
          </p:cNvPicPr>
          <p:nvPr/>
        </p:nvPicPr>
        <p:blipFill>
          <a:blip r:embed="rId6"/>
          <a:stretch>
            <a:fillRect/>
          </a:stretch>
        </p:blipFill>
        <p:spPr>
          <a:xfrm>
            <a:off x="174781" y="4303010"/>
            <a:ext cx="2584583" cy="1962251"/>
          </a:xfrm>
          <a:prstGeom prst="rect">
            <a:avLst/>
          </a:prstGeom>
        </p:spPr>
      </p:pic>
      <p:pic>
        <p:nvPicPr>
          <p:cNvPr id="16" name="Picture 15">
            <a:extLst>
              <a:ext uri="{FF2B5EF4-FFF2-40B4-BE49-F238E27FC236}">
                <a16:creationId xmlns:a16="http://schemas.microsoft.com/office/drawing/2014/main" id="{444E0126-A9EF-4D58-B423-1554E02E1AF3}"/>
              </a:ext>
            </a:extLst>
          </p:cNvPr>
          <p:cNvPicPr>
            <a:picLocks noChangeAspect="1"/>
          </p:cNvPicPr>
          <p:nvPr/>
        </p:nvPicPr>
        <p:blipFill>
          <a:blip r:embed="rId7"/>
          <a:stretch>
            <a:fillRect/>
          </a:stretch>
        </p:blipFill>
        <p:spPr>
          <a:xfrm>
            <a:off x="2804793" y="4333090"/>
            <a:ext cx="2594109" cy="1917799"/>
          </a:xfrm>
          <a:prstGeom prst="rect">
            <a:avLst/>
          </a:prstGeom>
        </p:spPr>
      </p:pic>
      <p:sp>
        <p:nvSpPr>
          <p:cNvPr id="9" name="TextBox 8">
            <a:extLst>
              <a:ext uri="{FF2B5EF4-FFF2-40B4-BE49-F238E27FC236}">
                <a16:creationId xmlns:a16="http://schemas.microsoft.com/office/drawing/2014/main" id="{CED23558-1100-4A97-B3C9-B487DAC596BD}"/>
              </a:ext>
            </a:extLst>
          </p:cNvPr>
          <p:cNvSpPr txBox="1"/>
          <p:nvPr/>
        </p:nvSpPr>
        <p:spPr>
          <a:xfrm>
            <a:off x="5461640" y="2039911"/>
            <a:ext cx="3668230" cy="3416320"/>
          </a:xfrm>
          <a:prstGeom prst="rect">
            <a:avLst/>
          </a:prstGeom>
          <a:noFill/>
        </p:spPr>
        <p:txBody>
          <a:bodyPr wrap="square" rtlCol="0">
            <a:spAutoFit/>
          </a:bodyPr>
          <a:lstStyle/>
          <a:p>
            <a:pPr algn="ctr"/>
            <a:r>
              <a:rPr lang="en-US" u="sng" dirty="0"/>
              <a:t>NT modeling at targets</a:t>
            </a:r>
          </a:p>
          <a:p>
            <a:endParaRPr lang="en-US" dirty="0">
              <a:solidFill>
                <a:srgbClr val="009900"/>
              </a:solidFill>
            </a:endParaRPr>
          </a:p>
          <a:p>
            <a:r>
              <a:rPr lang="en-US" dirty="0">
                <a:solidFill>
                  <a:srgbClr val="009900"/>
                </a:solidFill>
              </a:rPr>
              <a:t>Reasonable agreement for density, temperature and </a:t>
            </a:r>
            <a:r>
              <a:rPr lang="en-US" dirty="0" err="1">
                <a:solidFill>
                  <a:srgbClr val="009900"/>
                </a:solidFill>
              </a:rPr>
              <a:t>J</a:t>
            </a:r>
            <a:r>
              <a:rPr lang="en-US" baseline="-25000" dirty="0" err="1">
                <a:solidFill>
                  <a:srgbClr val="009900"/>
                </a:solidFill>
              </a:rPr>
              <a:t>sat</a:t>
            </a:r>
            <a:endParaRPr lang="en-US" baseline="-25000" dirty="0">
              <a:solidFill>
                <a:srgbClr val="009900"/>
              </a:solidFill>
            </a:endParaRPr>
          </a:p>
          <a:p>
            <a:endParaRPr lang="en-US" dirty="0"/>
          </a:p>
          <a:p>
            <a:r>
              <a:rPr lang="en-US" dirty="0"/>
              <a:t>In/out under/overestimation of density and </a:t>
            </a:r>
            <a:r>
              <a:rPr lang="en-US" dirty="0" err="1"/>
              <a:t>J</a:t>
            </a:r>
            <a:r>
              <a:rPr lang="en-US" baseline="-25000" dirty="0" err="1"/>
              <a:t>sat</a:t>
            </a:r>
            <a:r>
              <a:rPr lang="en-US" dirty="0"/>
              <a:t> probably due to missing drifts in modeling</a:t>
            </a:r>
          </a:p>
          <a:p>
            <a:endParaRPr lang="en-US" dirty="0"/>
          </a:p>
          <a:p>
            <a:r>
              <a:rPr lang="en-US" dirty="0"/>
              <a:t>But In/Out averaged value seems ok</a:t>
            </a: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885477495"/>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12630</TotalTime>
  <Words>2746</Words>
  <Application>Microsoft Office PowerPoint</Application>
  <PresentationFormat>On-screen Show (4:3)</PresentationFormat>
  <Paragraphs>483</Paragraphs>
  <Slides>35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Century Gothic</vt:lpstr>
      <vt:lpstr>Symbol</vt:lpstr>
      <vt:lpstr>Wingdings</vt:lpstr>
      <vt:lpstr>Tema di Office</vt:lpstr>
      <vt:lpstr>Edge transport analysis of PT and NT in high power tokamak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PAOLO INNOCENTE</cp:lastModifiedBy>
  <cp:revision>401</cp:revision>
  <dcterms:created xsi:type="dcterms:W3CDTF">2020-08-28T09:34:50Z</dcterms:created>
  <dcterms:modified xsi:type="dcterms:W3CDTF">2024-09-24T07:30:50Z</dcterms:modified>
</cp:coreProperties>
</file>