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698" r:id="rId2"/>
    <p:sldMasterId id="2147483691" r:id="rId3"/>
    <p:sldMasterId id="2147483703" r:id="rId4"/>
  </p:sldMasterIdLst>
  <p:notesMasterIdLst>
    <p:notesMasterId r:id="rId10"/>
  </p:notesMasterIdLst>
  <p:sldIdLst>
    <p:sldId id="268" r:id="rId5"/>
    <p:sldId id="263" r:id="rId6"/>
    <p:sldId id="270" r:id="rId7"/>
    <p:sldId id="269" r:id="rId8"/>
    <p:sldId id="27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B3"/>
    <a:srgbClr val="326CB3"/>
    <a:srgbClr val="006EB4"/>
    <a:srgbClr val="3F7EC1"/>
    <a:srgbClr val="007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8" y="26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716D5-ACEA-43FB-9282-292FC8262548}" type="datetimeFigureOut">
              <a:rPr lang="de-DE" smtClean="0"/>
              <a:t>25.05.2020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46895-DAEF-47E5-8529-7A3EBD843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632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7-X w/o acknowledg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1533144" y="3690256"/>
            <a:ext cx="9144000" cy="11947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20" name="Titel 7"/>
          <p:cNvSpPr>
            <a:spLocks noGrp="1"/>
          </p:cNvSpPr>
          <p:nvPr>
            <p:ph type="title"/>
          </p:nvPr>
        </p:nvSpPr>
        <p:spPr>
          <a:xfrm>
            <a:off x="1533144" y="1501919"/>
            <a:ext cx="9144000" cy="2055378"/>
          </a:xfrm>
          <a:prstGeom prst="rect">
            <a:avLst/>
          </a:prstGeom>
        </p:spPr>
        <p:txBody>
          <a:bodyPr anchor="b"/>
          <a:lstStyle>
            <a:lvl1pPr algn="ctr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1835809" y="5253115"/>
            <a:ext cx="8525640" cy="716032"/>
            <a:chOff x="1835809" y="5253115"/>
            <a:chExt cx="8525640" cy="716032"/>
          </a:xfrm>
        </p:grpSpPr>
        <p:pic>
          <p:nvPicPr>
            <p:cNvPr id="12" name="Grafik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5809" y="5607844"/>
              <a:ext cx="1583509" cy="297679"/>
            </a:xfrm>
            <a:prstGeom prst="rect">
              <a:avLst/>
            </a:prstGeom>
          </p:spPr>
        </p:pic>
        <p:pic>
          <p:nvPicPr>
            <p:cNvPr id="14" name="Grafik 1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34425" y="5495213"/>
              <a:ext cx="1627024" cy="386686"/>
            </a:xfrm>
            <a:prstGeom prst="rect">
              <a:avLst/>
            </a:prstGeom>
          </p:spPr>
        </p:pic>
        <p:pic>
          <p:nvPicPr>
            <p:cNvPr id="15" name="Grafik 1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488" y="5253115"/>
              <a:ext cx="2382977" cy="7160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68427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101549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6988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101549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780" y="1089025"/>
            <a:ext cx="5540020" cy="5129212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8"/>
          </p:nvPr>
        </p:nvSpPr>
        <p:spPr>
          <a:xfrm>
            <a:off x="6175248" y="1089025"/>
            <a:ext cx="5540020" cy="5129212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36645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101549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425" y="1912937"/>
            <a:ext cx="5540020" cy="4314721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8"/>
          </p:nvPr>
        </p:nvSpPr>
        <p:spPr>
          <a:xfrm>
            <a:off x="6175248" y="1912937"/>
            <a:ext cx="5540020" cy="4305300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idx="19"/>
          </p:nvPr>
        </p:nvSpPr>
        <p:spPr>
          <a:xfrm>
            <a:off x="479426" y="1089025"/>
            <a:ext cx="5540020" cy="823912"/>
          </a:xfrm>
          <a:prstGeom prst="rect">
            <a:avLst/>
          </a:prstGeo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136" y="1089025"/>
            <a:ext cx="5539678" cy="823912"/>
          </a:xfrm>
          <a:prstGeom prst="rect">
            <a:avLst/>
          </a:prstGeo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430000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617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7-X w/ acknowledg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Untertitel 2"/>
          <p:cNvSpPr>
            <a:spLocks noGrp="1"/>
          </p:cNvSpPr>
          <p:nvPr userDrawn="1">
            <p:ph type="subTitle" idx="1"/>
          </p:nvPr>
        </p:nvSpPr>
        <p:spPr>
          <a:xfrm>
            <a:off x="1524000" y="3429000"/>
            <a:ext cx="9144000" cy="11947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34" name="Titel 7"/>
          <p:cNvSpPr>
            <a:spLocks noGrp="1"/>
          </p:cNvSpPr>
          <p:nvPr userDrawn="1">
            <p:ph type="title"/>
          </p:nvPr>
        </p:nvSpPr>
        <p:spPr>
          <a:xfrm>
            <a:off x="1524000" y="1240663"/>
            <a:ext cx="9144000" cy="2055378"/>
          </a:xfrm>
          <a:prstGeom prst="rect">
            <a:avLst/>
          </a:prstGeom>
        </p:spPr>
        <p:txBody>
          <a:bodyPr anchor="b"/>
          <a:lstStyle>
            <a:lvl1pPr algn="ctr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1930906" y="5892965"/>
            <a:ext cx="8434419" cy="566770"/>
            <a:chOff x="507813" y="5834863"/>
            <a:chExt cx="8135786" cy="566770"/>
          </a:xfrm>
        </p:grpSpPr>
        <p:pic>
          <p:nvPicPr>
            <p:cNvPr id="15" name="Grafik 14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813" y="5834863"/>
              <a:ext cx="560411" cy="373742"/>
            </a:xfrm>
            <a:prstGeom prst="rect">
              <a:avLst/>
            </a:prstGeom>
          </p:spPr>
        </p:pic>
        <p:sp>
          <p:nvSpPr>
            <p:cNvPr id="18" name="Subtitle 2"/>
            <p:cNvSpPr txBox="1">
              <a:spLocks/>
            </p:cNvSpPr>
            <p:nvPr userDrawn="1"/>
          </p:nvSpPr>
          <p:spPr>
            <a:xfrm>
              <a:off x="1068224" y="5834863"/>
              <a:ext cx="7575375" cy="566770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dirty="0">
                  <a:latin typeface="Arial Narrow" panose="020B0606020202030204" pitchFamily="34" charset="0"/>
                </a:rPr>
                <a:t>This work has been carried out within the framework of the EUROfusion Consortium and has received funding from the </a:t>
              </a:r>
              <a:r>
                <a:rPr lang="en-US" sz="1000" dirty="0" err="1">
                  <a:latin typeface="Arial Narrow" panose="020B0606020202030204" pitchFamily="34" charset="0"/>
                </a:rPr>
                <a:t>Euratom</a:t>
              </a:r>
              <a:r>
                <a:rPr lang="en-US" sz="1000" dirty="0">
                  <a:latin typeface="Arial Narrow" panose="020B0606020202030204" pitchFamily="34" charset="0"/>
                </a:rPr>
                <a:t> research and training </a:t>
              </a:r>
              <a:r>
                <a:rPr lang="en-US" sz="1000" dirty="0" err="1">
                  <a:latin typeface="Arial Narrow" panose="020B0606020202030204" pitchFamily="34" charset="0"/>
                </a:rPr>
                <a:t>programme</a:t>
              </a:r>
              <a:r>
                <a:rPr lang="en-US" sz="1000" dirty="0">
                  <a:latin typeface="Arial Narrow" panose="020B0606020202030204" pitchFamily="34" charset="0"/>
                </a:rPr>
                <a:t> 2014-2018 and 2019-2020 under grant agreement No 633053. The views and opinions expressed herein do not necessarily reflect those of the European Commission.</a:t>
              </a:r>
            </a:p>
          </p:txBody>
        </p:sp>
      </p:grp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21" name="Gruppieren 20"/>
          <p:cNvGrpSpPr/>
          <p:nvPr userDrawn="1"/>
        </p:nvGrpSpPr>
        <p:grpSpPr>
          <a:xfrm>
            <a:off x="1835809" y="4884613"/>
            <a:ext cx="8525640" cy="716032"/>
            <a:chOff x="1835809" y="5250427"/>
            <a:chExt cx="8525640" cy="716032"/>
          </a:xfrm>
        </p:grpSpPr>
        <p:pic>
          <p:nvPicPr>
            <p:cNvPr id="22" name="Grafik 2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5809" y="5607844"/>
              <a:ext cx="1583509" cy="297679"/>
            </a:xfrm>
            <a:prstGeom prst="rect">
              <a:avLst/>
            </a:prstGeom>
          </p:spPr>
        </p:pic>
        <p:pic>
          <p:nvPicPr>
            <p:cNvPr id="23" name="Grafik 22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34425" y="5495213"/>
              <a:ext cx="1627024" cy="386686"/>
            </a:xfrm>
            <a:prstGeom prst="rect">
              <a:avLst/>
            </a:prstGeom>
          </p:spPr>
        </p:pic>
        <p:pic>
          <p:nvPicPr>
            <p:cNvPr id="24" name="Grafik 23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5943" y="5250427"/>
              <a:ext cx="2382977" cy="7160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7922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7-X w/o acknowledgement w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" y="4247260"/>
            <a:ext cx="12209760" cy="2269181"/>
          </a:xfrm>
          <a:prstGeom prst="rect">
            <a:avLst/>
          </a:prstGeom>
        </p:spPr>
      </p:pic>
      <p:sp>
        <p:nvSpPr>
          <p:cNvPr id="14" name="Datumsplatzhalter 2"/>
          <p:cNvSpPr>
            <a:spLocks noGrp="1"/>
          </p:cNvSpPr>
          <p:nvPr>
            <p:ph type="dt" sz="half" idx="10"/>
          </p:nvPr>
        </p:nvSpPr>
        <p:spPr>
          <a:xfrm>
            <a:off x="479425" y="6490520"/>
            <a:ext cx="1080000" cy="365125"/>
          </a:xfrm>
        </p:spPr>
        <p:txBody>
          <a:bodyPr/>
          <a:lstStyle>
            <a:lvl1pPr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9239386D-0DD8-4F47-AB93-DD4D12351C48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13845" y="6488564"/>
            <a:ext cx="8564310" cy="365125"/>
          </a:xfrm>
        </p:spPr>
        <p:txBody>
          <a:bodyPr/>
          <a:lstStyle>
            <a:lvl1pPr>
              <a:defRPr lang="en-US" sz="1000" b="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0632575" y="6490519"/>
            <a:ext cx="1080000" cy="365125"/>
          </a:xfrm>
        </p:spPr>
        <p:txBody>
          <a:bodyPr/>
          <a:lstStyle>
            <a:lvl1pPr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1524000" y="2510472"/>
            <a:ext cx="9144000" cy="7480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23" name="Titel 7"/>
          <p:cNvSpPr>
            <a:spLocks noGrp="1"/>
          </p:cNvSpPr>
          <p:nvPr>
            <p:ph type="title"/>
          </p:nvPr>
        </p:nvSpPr>
        <p:spPr>
          <a:xfrm>
            <a:off x="1524000" y="1136247"/>
            <a:ext cx="9144000" cy="1316396"/>
          </a:xfrm>
          <a:prstGeom prst="rect">
            <a:avLst/>
          </a:prstGeom>
        </p:spPr>
        <p:txBody>
          <a:bodyPr anchor="b"/>
          <a:lstStyle>
            <a:lvl1pPr algn="ctr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grpSp>
        <p:nvGrpSpPr>
          <p:cNvPr id="20" name="Gruppieren 19"/>
          <p:cNvGrpSpPr/>
          <p:nvPr userDrawn="1"/>
        </p:nvGrpSpPr>
        <p:grpSpPr>
          <a:xfrm>
            <a:off x="2203450" y="3372223"/>
            <a:ext cx="7791450" cy="663995"/>
            <a:chOff x="2203450" y="5279000"/>
            <a:chExt cx="7791450" cy="663995"/>
          </a:xfrm>
        </p:grpSpPr>
        <p:pic>
          <p:nvPicPr>
            <p:cNvPr id="21" name="Grafik 2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3450" y="5607845"/>
              <a:ext cx="1527969" cy="287238"/>
            </a:xfrm>
            <a:prstGeom prst="rect">
              <a:avLst/>
            </a:prstGeom>
          </p:spPr>
        </p:pic>
        <p:pic>
          <p:nvPicPr>
            <p:cNvPr id="22" name="Grafik 21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4082" y="5508572"/>
              <a:ext cx="1500818" cy="356691"/>
            </a:xfrm>
            <a:prstGeom prst="rect">
              <a:avLst/>
            </a:prstGeom>
          </p:spPr>
        </p:pic>
        <p:pic>
          <p:nvPicPr>
            <p:cNvPr id="24" name="Grafik 23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6752" y="5279000"/>
              <a:ext cx="2209800" cy="6639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90383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7-X w/ acknowledgement w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917" b="4198"/>
          <a:stretch/>
        </p:blipFill>
        <p:spPr>
          <a:xfrm>
            <a:off x="-2" y="4476749"/>
            <a:ext cx="12209760" cy="2039691"/>
          </a:xfrm>
          <a:prstGeom prst="rect">
            <a:avLst/>
          </a:prstGeom>
        </p:spPr>
      </p:pic>
      <p:sp>
        <p:nvSpPr>
          <p:cNvPr id="14" name="Datumsplatzhalter 2"/>
          <p:cNvSpPr>
            <a:spLocks noGrp="1"/>
          </p:cNvSpPr>
          <p:nvPr>
            <p:ph type="dt" sz="half" idx="10"/>
          </p:nvPr>
        </p:nvSpPr>
        <p:spPr>
          <a:xfrm>
            <a:off x="479425" y="6490520"/>
            <a:ext cx="1080000" cy="365125"/>
          </a:xfrm>
        </p:spPr>
        <p:txBody>
          <a:bodyPr/>
          <a:lstStyle>
            <a:lvl1pPr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9239386D-0DD8-4F47-AB93-DD4D12351C48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1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13845" y="6488564"/>
            <a:ext cx="8564310" cy="365125"/>
          </a:xfrm>
        </p:spPr>
        <p:txBody>
          <a:bodyPr/>
          <a:lstStyle>
            <a:lvl1pPr>
              <a:defRPr lang="en-US" sz="1000" b="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0632575" y="6490519"/>
            <a:ext cx="1080000" cy="365125"/>
          </a:xfrm>
        </p:spPr>
        <p:txBody>
          <a:bodyPr/>
          <a:lstStyle>
            <a:lvl1pPr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1524000" y="2407920"/>
            <a:ext cx="9144000" cy="7480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23" name="Titel 7"/>
          <p:cNvSpPr>
            <a:spLocks noGrp="1"/>
          </p:cNvSpPr>
          <p:nvPr>
            <p:ph type="title"/>
          </p:nvPr>
        </p:nvSpPr>
        <p:spPr>
          <a:xfrm>
            <a:off x="1524000" y="1033695"/>
            <a:ext cx="9144000" cy="1316396"/>
          </a:xfrm>
          <a:prstGeom prst="rect">
            <a:avLst/>
          </a:prstGeom>
        </p:spPr>
        <p:txBody>
          <a:bodyPr anchor="b"/>
          <a:lstStyle>
            <a:lvl1pPr algn="ctr"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grpSp>
        <p:nvGrpSpPr>
          <p:cNvPr id="19" name="Gruppieren 18"/>
          <p:cNvGrpSpPr/>
          <p:nvPr userDrawn="1"/>
        </p:nvGrpSpPr>
        <p:grpSpPr>
          <a:xfrm>
            <a:off x="1155700" y="4028478"/>
            <a:ext cx="10055224" cy="566770"/>
            <a:chOff x="498625" y="5834863"/>
            <a:chExt cx="9699204" cy="566770"/>
          </a:xfrm>
        </p:grpSpPr>
        <p:pic>
          <p:nvPicPr>
            <p:cNvPr id="20" name="Grafik 1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625" y="5834863"/>
              <a:ext cx="560411" cy="373742"/>
            </a:xfrm>
            <a:prstGeom prst="rect">
              <a:avLst/>
            </a:prstGeom>
          </p:spPr>
        </p:pic>
        <p:sp>
          <p:nvSpPr>
            <p:cNvPr id="21" name="Subtitle 2"/>
            <p:cNvSpPr txBox="1">
              <a:spLocks/>
            </p:cNvSpPr>
            <p:nvPr userDrawn="1"/>
          </p:nvSpPr>
          <p:spPr>
            <a:xfrm>
              <a:off x="1068224" y="5834863"/>
              <a:ext cx="9129605" cy="566770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dirty="0">
                  <a:latin typeface="Arial Narrow" panose="020B0606020202030204" pitchFamily="34" charset="0"/>
                </a:rPr>
                <a:t>This work has been carried out within the framework of the EUROfusion Consortium and has received funding from the </a:t>
              </a:r>
              <a:r>
                <a:rPr lang="en-US" sz="1000" dirty="0" err="1">
                  <a:latin typeface="Arial Narrow" panose="020B0606020202030204" pitchFamily="34" charset="0"/>
                </a:rPr>
                <a:t>Euratom</a:t>
              </a:r>
              <a:r>
                <a:rPr lang="en-US" sz="1000" dirty="0">
                  <a:latin typeface="Arial Narrow" panose="020B0606020202030204" pitchFamily="34" charset="0"/>
                </a:rPr>
                <a:t> research and training </a:t>
              </a:r>
              <a:r>
                <a:rPr lang="en-US" sz="1000" dirty="0" err="1">
                  <a:latin typeface="Arial Narrow" panose="020B0606020202030204" pitchFamily="34" charset="0"/>
                </a:rPr>
                <a:t>programme</a:t>
              </a:r>
              <a:r>
                <a:rPr lang="en-US" sz="1000" dirty="0">
                  <a:latin typeface="Arial Narrow" panose="020B0606020202030204" pitchFamily="34" charset="0"/>
                </a:rPr>
                <a:t> 2014-2018 and 2019-2020 under grant agreement No 633053. The views and opinions expressed herein do not necessarily reflect those of the European Commission.</a:t>
              </a:r>
            </a:p>
          </p:txBody>
        </p:sp>
      </p:grpSp>
      <p:grpSp>
        <p:nvGrpSpPr>
          <p:cNvPr id="24" name="Gruppieren 23"/>
          <p:cNvGrpSpPr/>
          <p:nvPr userDrawn="1"/>
        </p:nvGrpSpPr>
        <p:grpSpPr>
          <a:xfrm>
            <a:off x="2203450" y="3272206"/>
            <a:ext cx="7791450" cy="663995"/>
            <a:chOff x="2203450" y="5279000"/>
            <a:chExt cx="7791450" cy="663995"/>
          </a:xfrm>
        </p:grpSpPr>
        <p:pic>
          <p:nvPicPr>
            <p:cNvPr id="25" name="Grafik 2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3450" y="5607845"/>
              <a:ext cx="1527969" cy="287238"/>
            </a:xfrm>
            <a:prstGeom prst="rect">
              <a:avLst/>
            </a:prstGeom>
          </p:spPr>
        </p:pic>
        <p:pic>
          <p:nvPicPr>
            <p:cNvPr id="27" name="Grafik 2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4082" y="5508572"/>
              <a:ext cx="1500818" cy="356691"/>
            </a:xfrm>
            <a:prstGeom prst="rect">
              <a:avLst/>
            </a:prstGeom>
          </p:spPr>
        </p:pic>
        <p:pic>
          <p:nvPicPr>
            <p:cNvPr id="28" name="Grafik 2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6752" y="5279000"/>
              <a:ext cx="2209800" cy="6639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457298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95027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780" y="1096930"/>
            <a:ext cx="11232438" cy="5104490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1915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95027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8301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95027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780" y="1089025"/>
            <a:ext cx="5540020" cy="5129212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8"/>
          </p:nvPr>
        </p:nvSpPr>
        <p:spPr>
          <a:xfrm>
            <a:off x="6175248" y="1089025"/>
            <a:ext cx="5540020" cy="5129212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64195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95027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425" y="1912937"/>
            <a:ext cx="5540020" cy="4314721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8"/>
          </p:nvPr>
        </p:nvSpPr>
        <p:spPr>
          <a:xfrm>
            <a:off x="6175248" y="1912937"/>
            <a:ext cx="5540020" cy="4305300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idx="19"/>
          </p:nvPr>
        </p:nvSpPr>
        <p:spPr>
          <a:xfrm>
            <a:off x="479426" y="1089025"/>
            <a:ext cx="5540020" cy="823912"/>
          </a:xfrm>
          <a:prstGeom prst="rect">
            <a:avLst/>
          </a:prstGeo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136" y="1089025"/>
            <a:ext cx="5539678" cy="823912"/>
          </a:xfrm>
          <a:prstGeom prst="rect">
            <a:avLst/>
          </a:prstGeo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771948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79425" y="188638"/>
            <a:ext cx="10154975" cy="658800"/>
          </a:xfrm>
          <a:prstGeom prst="rect">
            <a:avLst/>
          </a:prstGeom>
        </p:spPr>
        <p:txBody>
          <a:bodyPr lIns="0" rIns="0" anchor="b">
            <a:normAutofit/>
          </a:bodyPr>
          <a:lstStyle>
            <a:lvl1pPr>
              <a:defRPr sz="3200" b="1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5" name="Gerader Verbinder 10"/>
          <p:cNvCxnSpPr/>
          <p:nvPr userDrawn="1"/>
        </p:nvCxnSpPr>
        <p:spPr bwMode="auto">
          <a:xfrm>
            <a:off x="479425" y="909768"/>
            <a:ext cx="1123314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479780" y="1096930"/>
            <a:ext cx="11232438" cy="5104490"/>
          </a:xfrm>
          <a:prstGeom prst="rect">
            <a:avLst/>
          </a:prstGeom>
        </p:spPr>
        <p:txBody>
          <a:bodyPr lIns="0"/>
          <a:lstStyle>
            <a:lvl1pPr>
              <a:defRPr lang="de-DE" sz="24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5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67569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73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w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79425" y="6356350"/>
            <a:ext cx="111537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12000" y="6356350"/>
            <a:ext cx="856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4400" y="6356350"/>
            <a:ext cx="108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281" y="189217"/>
            <a:ext cx="575532" cy="511634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186038"/>
            <a:ext cx="2401557" cy="51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4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378">
          <p15:clr>
            <a:srgbClr val="F26B43"/>
          </p15:clr>
        </p15:guide>
        <p15:guide id="3" pos="302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3997">
          <p15:clr>
            <a:srgbClr val="F26B43"/>
          </p15:clr>
        </p15:guide>
        <p15:guide id="6" orient="horz" pos="572">
          <p15:clr>
            <a:srgbClr val="F26B43"/>
          </p15:clr>
        </p15:guide>
        <p15:guide id="7" orient="horz" pos="686">
          <p15:clr>
            <a:srgbClr val="F26B43"/>
          </p15:clr>
        </p15:guide>
        <p15:guide id="8" orient="horz" pos="2268" userDrawn="1">
          <p15:clr>
            <a:srgbClr val="F26B43"/>
          </p15:clr>
        </p15:guide>
        <p15:guide id="9" orient="horz" pos="438">
          <p15:clr>
            <a:srgbClr val="F26B43"/>
          </p15:clr>
        </p15:guide>
        <p15:guide id="10" orient="horz" pos="3404" userDrawn="1">
          <p15:clr>
            <a:srgbClr val="F26B43"/>
          </p15:clr>
        </p15:guide>
        <p15:guide id="11" orient="horz" pos="2428" userDrawn="1">
          <p15:clr>
            <a:srgbClr val="F26B43"/>
          </p15:clr>
        </p15:guide>
        <p15:guide id="12" orient="horz" pos="3300" userDrawn="1">
          <p15:clr>
            <a:srgbClr val="F26B43"/>
          </p15:clr>
        </p15:guide>
        <p15:guide id="13" pos="6530" userDrawn="1">
          <p15:clr>
            <a:srgbClr val="F26B43"/>
          </p15:clr>
        </p15:guide>
        <p15:guide id="14" pos="1388" userDrawn="1">
          <p15:clr>
            <a:srgbClr val="F26B43"/>
          </p15:clr>
        </p15:guide>
        <p15:guide id="15" orient="horz" pos="3381" userDrawn="1">
          <p15:clr>
            <a:srgbClr val="F26B43"/>
          </p15:clr>
        </p15:guide>
        <p15:guide id="16" pos="629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79425" y="6356350"/>
            <a:ext cx="111537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12000" y="6356350"/>
            <a:ext cx="856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4400" y="6356350"/>
            <a:ext cx="108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649" y="191123"/>
            <a:ext cx="603390" cy="536400"/>
          </a:xfrm>
          <a:prstGeom prst="rect">
            <a:avLst/>
          </a:prstGeom>
        </p:spPr>
      </p:pic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10850" y="188912"/>
            <a:ext cx="600964" cy="5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4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378">
          <p15:clr>
            <a:srgbClr val="F26B43"/>
          </p15:clr>
        </p15:guide>
        <p15:guide id="3" pos="302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3997">
          <p15:clr>
            <a:srgbClr val="F26B43"/>
          </p15:clr>
        </p15:guide>
        <p15:guide id="6" orient="horz" pos="572">
          <p15:clr>
            <a:srgbClr val="F26B43"/>
          </p15:clr>
        </p15:guide>
        <p15:guide id="7" orient="horz" pos="686">
          <p15:clr>
            <a:srgbClr val="F26B43"/>
          </p15:clr>
        </p15:guide>
        <p15:guide id="8" orient="horz" pos="2273">
          <p15:clr>
            <a:srgbClr val="F26B43"/>
          </p15:clr>
        </p15:guide>
        <p15:guide id="9" orient="horz" pos="458">
          <p15:clr>
            <a:srgbClr val="F26B43"/>
          </p15:clr>
        </p15:guide>
        <p15:guide id="10" orient="horz" pos="39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79425" y="6356350"/>
            <a:ext cx="111537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12000" y="6356350"/>
            <a:ext cx="856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4400" y="6356350"/>
            <a:ext cx="108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10850" y="188912"/>
            <a:ext cx="600964" cy="5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686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378">
          <p15:clr>
            <a:srgbClr val="F26B43"/>
          </p15:clr>
        </p15:guide>
        <p15:guide id="3" pos="302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3997">
          <p15:clr>
            <a:srgbClr val="F26B43"/>
          </p15:clr>
        </p15:guide>
        <p15:guide id="6" orient="horz" pos="572">
          <p15:clr>
            <a:srgbClr val="F26B43"/>
          </p15:clr>
        </p15:guide>
        <p15:guide id="7" orient="horz" pos="686">
          <p15:clr>
            <a:srgbClr val="F26B43"/>
          </p15:clr>
        </p15:guide>
        <p15:guide id="8" orient="horz" pos="2273">
          <p15:clr>
            <a:srgbClr val="F26B43"/>
          </p15:clr>
        </p15:guide>
        <p15:guide id="9" orient="horz" pos="458">
          <p15:clr>
            <a:srgbClr val="F26B43"/>
          </p15:clr>
        </p15:guide>
        <p15:guide id="10" orient="horz" pos="39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79425" y="6356350"/>
            <a:ext cx="111537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12000" y="6356350"/>
            <a:ext cx="856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634400" y="6356350"/>
            <a:ext cx="108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lang="de-DE" sz="1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fld id="{31AA536C-85F5-4A1B-A111-7CE00A08BCB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482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378">
          <p15:clr>
            <a:srgbClr val="F26B43"/>
          </p15:clr>
        </p15:guide>
        <p15:guide id="3" pos="302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3997">
          <p15:clr>
            <a:srgbClr val="F26B43"/>
          </p15:clr>
        </p15:guide>
        <p15:guide id="6" orient="horz" pos="572">
          <p15:clr>
            <a:srgbClr val="F26B43"/>
          </p15:clr>
        </p15:guide>
        <p15:guide id="7" orient="horz" pos="686">
          <p15:clr>
            <a:srgbClr val="F26B43"/>
          </p15:clr>
        </p15:guide>
        <p15:guide id="8" orient="horz" pos="2273">
          <p15:clr>
            <a:srgbClr val="F26B43"/>
          </p15:clr>
        </p15:guide>
        <p15:guide id="9" orient="horz" pos="458">
          <p15:clr>
            <a:srgbClr val="F26B43"/>
          </p15:clr>
        </p15:guide>
        <p15:guide id="10" orient="horz" pos="39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euro-fusion.org/" TargetMode="External"/><Relationship Id="rId2" Type="http://schemas.openxmlformats.org/officeDocument/2006/relationships/hyperlink" Target="https://tv.euro-fusion.org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euro-fusion.org/category/1/" TargetMode="External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Matthias Otte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Information on INDICO</a:t>
            </a:r>
            <a:br>
              <a:rPr lang="de-DE" dirty="0"/>
            </a:b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tool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53C5-DD91-4B8A-9230-AF4F260FAED1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Fußzeile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397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From</a:t>
            </a:r>
            <a:r>
              <a:rPr lang="de-DE" dirty="0"/>
              <a:t> </a:t>
            </a:r>
            <a:r>
              <a:rPr lang="en-US" dirty="0" err="1"/>
              <a:t>FusionTV</a:t>
            </a:r>
            <a:r>
              <a:rPr lang="en-US" dirty="0"/>
              <a:t> to </a:t>
            </a:r>
            <a:r>
              <a:rPr lang="de-DE" dirty="0"/>
              <a:t>INDICO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064DE1-3EDF-40F5-A939-355F8C4D4B0D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 err="1"/>
              <a:t>Fußzeile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81962" y="1049649"/>
            <a:ext cx="11232438" cy="5104490"/>
          </a:xfrm>
        </p:spPr>
        <p:txBody>
          <a:bodyPr/>
          <a:lstStyle/>
          <a:p>
            <a:r>
              <a:rPr lang="en-US" dirty="0" err="1"/>
              <a:t>FusionTV</a:t>
            </a:r>
            <a:r>
              <a:rPr lang="en-US" dirty="0"/>
              <a:t> (</a:t>
            </a:r>
            <a:r>
              <a:rPr lang="en-US" dirty="0" err="1"/>
              <a:t>EUROfusion</a:t>
            </a:r>
            <a:r>
              <a:rPr lang="en-US" dirty="0"/>
              <a:t>) </a:t>
            </a:r>
            <a:r>
              <a:rPr lang="en-US" dirty="0">
                <a:hlinkClick r:id="rId2"/>
              </a:rPr>
              <a:t>https://tv.euro-fusion.org/</a:t>
            </a:r>
            <a:r>
              <a:rPr lang="en-US" dirty="0"/>
              <a:t> will be stopped on 30 June 2020</a:t>
            </a:r>
          </a:p>
          <a:p>
            <a:r>
              <a:rPr lang="en-US" dirty="0"/>
              <a:t>Replacement by INDICO (developed at CERN) as management tool </a:t>
            </a:r>
            <a:br>
              <a:rPr lang="en-US" dirty="0"/>
            </a:br>
            <a:r>
              <a:rPr lang="en-US" dirty="0">
                <a:hlinkClick r:id="rId3"/>
              </a:rPr>
              <a:t>https://indico.euro-fusion.org/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Booking of conferences, workshops and meetings</a:t>
            </a:r>
          </a:p>
          <a:p>
            <a:pPr lvl="1"/>
            <a:r>
              <a:rPr lang="en-US" dirty="0"/>
              <a:t>Uploading and sharing documents and calendars</a:t>
            </a:r>
          </a:p>
          <a:p>
            <a:pPr lvl="1"/>
            <a:r>
              <a:rPr lang="en-US" dirty="0"/>
              <a:t>Events and uploaded files will not expire</a:t>
            </a:r>
          </a:p>
          <a:p>
            <a:pPr lvl="1"/>
            <a:r>
              <a:rPr lang="en-US" b="1" u="sng" dirty="0"/>
              <a:t>No</a:t>
            </a:r>
            <a:r>
              <a:rPr lang="en-US" dirty="0"/>
              <a:t> integrated video conference system</a:t>
            </a:r>
          </a:p>
          <a:p>
            <a:r>
              <a:rPr lang="en-US" dirty="0"/>
              <a:t>Major changes:</a:t>
            </a:r>
          </a:p>
          <a:p>
            <a:pPr lvl="1"/>
            <a:r>
              <a:rPr lang="en-US" dirty="0"/>
              <a:t>Only persons with a valid EUROfusion accounts </a:t>
            </a:r>
            <a:br>
              <a:rPr lang="en-US" dirty="0"/>
            </a:br>
            <a:r>
              <a:rPr lang="en-US" dirty="0"/>
              <a:t>can create events!</a:t>
            </a:r>
          </a:p>
          <a:p>
            <a:pPr lvl="1"/>
            <a:r>
              <a:rPr lang="en-US" dirty="0"/>
              <a:t>Guest access to protected resources can only</a:t>
            </a:r>
            <a:br>
              <a:rPr lang="en-US" dirty="0"/>
            </a:br>
            <a:r>
              <a:rPr lang="en-US" dirty="0"/>
              <a:t>be granted through Access Keys(‘PIN’) for events.</a:t>
            </a:r>
          </a:p>
          <a:p>
            <a:pPr lvl="1"/>
            <a:r>
              <a:rPr lang="en-US" dirty="0"/>
              <a:t>Guests can never upload documents!</a:t>
            </a:r>
          </a:p>
        </p:txBody>
      </p:sp>
      <p:pic>
        <p:nvPicPr>
          <p:cNvPr id="11" name="Grafik 10" descr="Home · Indico - Mozilla Firefox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920" y="1939140"/>
            <a:ext cx="5140479" cy="430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6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glance information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Grafik 5" descr="*** TEST Category *** · Indico - Mozilla Firefox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88" y="1890863"/>
            <a:ext cx="4671179" cy="3912351"/>
          </a:xfrm>
          <a:prstGeom prst="rect">
            <a:avLst/>
          </a:prstGeom>
        </p:spPr>
      </p:pic>
      <p:sp>
        <p:nvSpPr>
          <p:cNvPr id="8" name="Inhaltsplatzhalter 4"/>
          <p:cNvSpPr txBox="1">
            <a:spLocks/>
          </p:cNvSpPr>
          <p:nvPr/>
        </p:nvSpPr>
        <p:spPr>
          <a:xfrm>
            <a:off x="481962" y="1049649"/>
            <a:ext cx="11232438" cy="51044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Check “Quick start Guide” and “Introduction to </a:t>
            </a:r>
            <a:r>
              <a:rPr lang="en-US" sz="2400" b="1" dirty="0" err="1"/>
              <a:t>Indico</a:t>
            </a:r>
            <a:r>
              <a:rPr lang="en-US" sz="2400" b="1" dirty="0"/>
              <a:t>…” on </a:t>
            </a:r>
            <a:br>
              <a:rPr lang="en-US" sz="2400" b="1" dirty="0"/>
            </a:br>
            <a:r>
              <a:rPr lang="en-US" sz="2400" b="1" dirty="0">
                <a:hlinkClick r:id="rId3"/>
              </a:rPr>
              <a:t>https://indico.euro-fusion.org/category/1/</a:t>
            </a:r>
            <a:endParaRPr lang="en-US" sz="24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2" name="Grafik 11" descr="Introduction_to_IndicoDFNconfZoom_20200214 [Geschützte Ansicht] - PowerPoint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4" t="10825" r="13041" b="8800"/>
          <a:stretch/>
        </p:blipFill>
        <p:spPr>
          <a:xfrm>
            <a:off x="5836393" y="1890863"/>
            <a:ext cx="5218785" cy="391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4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W7-X Topical Groups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6178378" y="1062687"/>
            <a:ext cx="3594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W7-X Topical Groups calendar view: </a:t>
            </a:r>
          </a:p>
        </p:txBody>
      </p:sp>
      <p:pic>
        <p:nvPicPr>
          <p:cNvPr id="7" name="Grafik 6" descr="W7-X Team · Indico - Mozilla Firefox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" y="1676118"/>
            <a:ext cx="4810771" cy="4029266"/>
          </a:xfrm>
          <a:prstGeom prst="rect">
            <a:avLst/>
          </a:prstGeom>
        </p:spPr>
      </p:pic>
      <p:pic>
        <p:nvPicPr>
          <p:cNvPr id="11" name="Grafik 10" descr="W7-X Team · Indico - Mozilla Firefo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378" y="1647268"/>
            <a:ext cx="4743014" cy="3972516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>
          <a:xfrm>
            <a:off x="479425" y="993036"/>
            <a:ext cx="4415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W7-X Topical Groups: </a:t>
            </a:r>
          </a:p>
          <a:p>
            <a:r>
              <a:rPr lang="en-US" dirty="0"/>
              <a:t>https://indico.euro-fusion.org/category/111/</a:t>
            </a:r>
          </a:p>
        </p:txBody>
      </p:sp>
      <p:sp>
        <p:nvSpPr>
          <p:cNvPr id="15" name="Rechteck 14"/>
          <p:cNvSpPr/>
          <p:nvPr/>
        </p:nvSpPr>
        <p:spPr>
          <a:xfrm>
            <a:off x="427691" y="5761254"/>
            <a:ext cx="1150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Import all events (even w/o VPN connection) into Outlook, Google or Thunderbird via: </a:t>
            </a:r>
            <a:br>
              <a:rPr lang="en-US" dirty="0"/>
            </a:br>
            <a:r>
              <a:rPr lang="en-US" dirty="0"/>
              <a:t>https://indico.euro-fusion.org/export/categ/111.ics?from=-31d&amp;apikey=09323d13-7312-4a0d-abc3-43d2ea7ad331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54F22F80-9AD0-4ECC-A195-DCF82739150A}"/>
              </a:ext>
            </a:extLst>
          </p:cNvPr>
          <p:cNvCxnSpPr/>
          <p:nvPr/>
        </p:nvCxnSpPr>
        <p:spPr>
          <a:xfrm>
            <a:off x="5269520" y="2793076"/>
            <a:ext cx="908858" cy="0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19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 in TG “Edge and Divertor”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EBBD8-A576-4697-90A8-A3A1DA1E14A9}" type="datetime1">
              <a:rPr lang="de-DE" smtClean="0"/>
              <a:t>25.05.2020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AA536C-85F5-4A1B-A111-7CE00A08BCBC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398837" y="1019600"/>
            <a:ext cx="4415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W7-X Topical Group “Edge and Divertor”:</a:t>
            </a:r>
          </a:p>
          <a:p>
            <a:r>
              <a:rPr lang="en-US" dirty="0"/>
              <a:t>https://indico.euro-fusion.org/category/107/</a:t>
            </a:r>
          </a:p>
        </p:txBody>
      </p:sp>
      <p:pic>
        <p:nvPicPr>
          <p:cNvPr id="7" name="Grafik 6" descr="Topical Group Edge and Divertor · Indico - Mozilla Firefox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37" y="1939705"/>
            <a:ext cx="4816054" cy="4033691"/>
          </a:xfrm>
          <a:prstGeom prst="rect">
            <a:avLst/>
          </a:prstGeom>
        </p:spPr>
      </p:pic>
      <p:pic>
        <p:nvPicPr>
          <p:cNvPr id="8" name="Grafik 7" descr="TG &quot;Edge and Divertor&quot; Meeting (25 May 2020) · Indico - Mozilla Firefo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941" y="1936026"/>
            <a:ext cx="4835610" cy="405007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2875005" y="4930622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Link to TG Wiki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 flipV="1">
            <a:off x="3797643" y="4061254"/>
            <a:ext cx="387179" cy="8693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>
          <a:xfrm>
            <a:off x="6474941" y="1019599"/>
            <a:ext cx="4656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Example event (add. material not yet uploaded)</a:t>
            </a:r>
          </a:p>
        </p:txBody>
      </p:sp>
    </p:spTree>
    <p:extLst>
      <p:ext uri="{BB962C8B-B14F-4D97-AF65-F5344CB8AC3E}">
        <p14:creationId xmlns:p14="http://schemas.microsoft.com/office/powerpoint/2010/main" val="74540445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IP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BAA"/>
      </a:accent1>
      <a:accent2>
        <a:srgbClr val="B42041"/>
      </a:accent2>
      <a:accent3>
        <a:srgbClr val="70AD47"/>
      </a:accent3>
      <a:accent4>
        <a:srgbClr val="F9A807"/>
      </a:accent4>
      <a:accent5>
        <a:srgbClr val="4472C4"/>
      </a:accent5>
      <a:accent6>
        <a:srgbClr val="FF0000"/>
      </a:accent6>
      <a:hlink>
        <a:srgbClr val="005BAA"/>
      </a:hlink>
      <a:folHlink>
        <a:srgbClr val="954F72"/>
      </a:folHlink>
    </a:clrScheme>
    <a:fontScheme name="Standard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">
  <a:themeElements>
    <a:clrScheme name="IP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BAA"/>
      </a:accent1>
      <a:accent2>
        <a:srgbClr val="B42041"/>
      </a:accent2>
      <a:accent3>
        <a:srgbClr val="70AD47"/>
      </a:accent3>
      <a:accent4>
        <a:srgbClr val="F9A807"/>
      </a:accent4>
      <a:accent5>
        <a:srgbClr val="4472C4"/>
      </a:accent5>
      <a:accent6>
        <a:srgbClr val="FF0000"/>
      </a:accent6>
      <a:hlink>
        <a:srgbClr val="005BAA"/>
      </a:hlink>
      <a:folHlink>
        <a:srgbClr val="954F72"/>
      </a:folHlink>
    </a:clrScheme>
    <a:fontScheme name="Standard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PP_only">
  <a:themeElements>
    <a:clrScheme name="IP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BAA"/>
      </a:accent1>
      <a:accent2>
        <a:srgbClr val="B42041"/>
      </a:accent2>
      <a:accent3>
        <a:srgbClr val="70AD47"/>
      </a:accent3>
      <a:accent4>
        <a:srgbClr val="F9A807"/>
      </a:accent4>
      <a:accent5>
        <a:srgbClr val="4472C4"/>
      </a:accent5>
      <a:accent6>
        <a:srgbClr val="FF0000"/>
      </a:accent6>
      <a:hlink>
        <a:srgbClr val="005BAA"/>
      </a:hlink>
      <a:folHlink>
        <a:srgbClr val="954F72"/>
      </a:folHlink>
    </a:clrScheme>
    <a:fontScheme name="Standard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IP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BAA"/>
      </a:accent1>
      <a:accent2>
        <a:srgbClr val="B42041"/>
      </a:accent2>
      <a:accent3>
        <a:srgbClr val="70AD47"/>
      </a:accent3>
      <a:accent4>
        <a:srgbClr val="F9A807"/>
      </a:accent4>
      <a:accent5>
        <a:srgbClr val="4472C4"/>
      </a:accent5>
      <a:accent6>
        <a:srgbClr val="FF0000"/>
      </a:accent6>
      <a:hlink>
        <a:srgbClr val="005BAA"/>
      </a:hlink>
      <a:folHlink>
        <a:srgbClr val="954F72"/>
      </a:folHlink>
    </a:clrScheme>
    <a:fontScheme name="Standard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Breitbild</PresentationFormat>
  <Paragraphs>37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Calibri</vt:lpstr>
      <vt:lpstr>Title</vt:lpstr>
      <vt:lpstr>Content</vt:lpstr>
      <vt:lpstr>IPP_only</vt:lpstr>
      <vt:lpstr>Blank</vt:lpstr>
      <vt:lpstr>Information on INDICO management tool</vt:lpstr>
      <vt:lpstr>From FusionTV to INDICO</vt:lpstr>
      <vt:lpstr>First glance information</vt:lpstr>
      <vt:lpstr>Access to W7-X Topical Groups</vt:lpstr>
      <vt:lpstr>Events in TG “Edge and Divertor”</vt:lpstr>
    </vt:vector>
  </TitlesOfParts>
  <Company>Max-Planck-Institut f. Plasmaphysik, Greifswald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Kurz</dc:creator>
  <cp:lastModifiedBy>Matthias Otte</cp:lastModifiedBy>
  <cp:revision>108</cp:revision>
  <dcterms:created xsi:type="dcterms:W3CDTF">2018-08-24T10:28:29Z</dcterms:created>
  <dcterms:modified xsi:type="dcterms:W3CDTF">2020-05-25T10:42:38Z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7X-KKS">
    <vt:lpwstr> </vt:lpwstr>
  </property>
  <property fmtid="{D5CDD505-2E9C-101B-9397-08002B2CF9AE}" pid="3" name="W7X-DOKKENZ">
    <vt:lpwstr> </vt:lpwstr>
  </property>
  <property fmtid="{D5CDD505-2E9C-101B-9397-08002B2CF9AE}" pid="4" name="STICHWORT">
    <vt:lpwstr> </vt:lpwstr>
  </property>
  <property fmtid="{D5CDD505-2E9C-101B-9397-08002B2CF9AE}" pid="5" name="VERSION_W7X">
    <vt:lpwstr> </vt:lpwstr>
  </property>
</Properties>
</file>