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7" r:id="rId2"/>
    <p:sldId id="323" r:id="rId3"/>
    <p:sldId id="329" r:id="rId4"/>
    <p:sldId id="326" r:id="rId5"/>
    <p:sldId id="324" r:id="rId6"/>
    <p:sldId id="325" r:id="rId7"/>
    <p:sldId id="302" r:id="rId8"/>
    <p:sldId id="296" r:id="rId9"/>
    <p:sldId id="321" r:id="rId10"/>
    <p:sldId id="319" r:id="rId11"/>
    <p:sldId id="320" r:id="rId12"/>
    <p:sldId id="317" r:id="rId13"/>
    <p:sldId id="314" r:id="rId14"/>
    <p:sldId id="307" r:id="rId15"/>
    <p:sldId id="31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52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5710-59FF-4E0D-99BD-B9BFC5F3E01B}" type="datetimeFigureOut">
              <a:rPr lang="de-DE" smtClean="0"/>
              <a:t>25.05.2020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903A6-4BF2-4151-8EF7-306893A5B2C3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E5762-EFE2-402A-B862-BB588A6FCF96}" type="datetimeFigureOut">
              <a:rPr lang="de-DE" smtClean="0"/>
              <a:pPr/>
              <a:t>25.05.2020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3CD56-84A7-4184-8F80-4BB609BEEE6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423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5835-B9AA-4F58-A754-EE047CB16C82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0789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16E2-D4B8-451B-8BF1-641C7F072E51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733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E446-C6D9-48DF-A9F7-9EB94AF3F5B6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2671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99" y="191123"/>
            <a:ext cx="814751" cy="54322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9095472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5D3990EF-19BB-44E6-BD08-AF6C6733C759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97682" y="908050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8368" y="1089026"/>
            <a:ext cx="11234209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94" y="18864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06461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868" y="189217"/>
            <a:ext cx="766725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641" y="188913"/>
            <a:ext cx="3157625" cy="5076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478368" y="2409914"/>
            <a:ext cx="11234208" cy="769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478368" y="1008847"/>
            <a:ext cx="11234208" cy="134124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6" name="Gruppierung 14"/>
          <p:cNvGrpSpPr/>
          <p:nvPr userDrawn="1"/>
        </p:nvGrpSpPr>
        <p:grpSpPr>
          <a:xfrm>
            <a:off x="1376127" y="3248809"/>
            <a:ext cx="9804252" cy="743526"/>
            <a:chOff x="2556095" y="5284515"/>
            <a:chExt cx="7353189" cy="743526"/>
          </a:xfrm>
        </p:grpSpPr>
        <p:pic>
          <p:nvPicPr>
            <p:cNvPr id="21" name="Picture 11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5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2" name="Grafik 20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3" name="Grafik 21" descr="eurofusion_logo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178709"/>
            <a:ext cx="12192000" cy="2194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582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CAB4-58C5-434C-8008-9B79118C0C1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0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6DBA-BF97-47A7-9A95-A708E59B4E02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974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F764-A4AB-46F5-86FF-FD4578DE3464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3856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0F85-1A31-44B7-9F84-A92822215803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04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3BB-6515-4FD7-B5F1-0806373F76F6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1255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4A61-9F5B-4539-8351-F0925EA8B9AD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604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BCEC-EEBF-44D3-BBD5-A8C404C865D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2565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70C7-0FAE-4018-B14F-9B724C89422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332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5336-40AD-418A-AE0D-0C2D16A3ADB1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D94E-C5B9-4BF7-8AE1-92E297D245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8104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AE3F-7EE6-4F03-BDD2-484553F11321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PLM: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82776" y="869503"/>
            <a:ext cx="8425656" cy="134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600" dirty="0" smtClean="0"/>
              <a:t>Neutral pressure and compression in LHD </a:t>
            </a:r>
            <a:br>
              <a:rPr lang="de-DE" sz="3600" dirty="0" smtClean="0"/>
            </a:br>
            <a:r>
              <a:rPr lang="en-US" sz="2400" b="0" i="1" dirty="0" smtClean="0"/>
              <a:t>2020-04-20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de-DE" sz="2800" dirty="0" smtClean="0"/>
              <a:t>U. Wenzel, G. Motojima, V. Haak, S. Masuzaki</a:t>
            </a:r>
            <a:endParaRPr lang="de-DE" sz="2700" b="0" dirty="0"/>
          </a:p>
        </p:txBody>
      </p:sp>
    </p:spTree>
    <p:extLst>
      <p:ext uri="{BB962C8B-B14F-4D97-AF65-F5344CB8AC3E}">
        <p14:creationId xmlns="" xmlns:p14="http://schemas.microsoft.com/office/powerpoint/2010/main" val="7735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 2020-01-29 - Divertor </a:t>
            </a:r>
            <a:r>
              <a:rPr lang="de-DE" dirty="0" err="1" smtClean="0"/>
              <a:t>Pressure</a:t>
            </a:r>
            <a:r>
              <a:rPr lang="de-DE" dirty="0" smtClean="0"/>
              <a:t> 8i </a:t>
            </a:r>
            <a:r>
              <a:rPr lang="de-DE" dirty="0" err="1" smtClean="0"/>
              <a:t>over</a:t>
            </a:r>
            <a:r>
              <a:rPr lang="de-DE" dirty="0" smtClean="0"/>
              <a:t> Density  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ADD-C58C-43E8-AFE3-3AC4585016FB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15180" y="1790941"/>
          <a:ext cx="4793285" cy="4533107"/>
        </p:xfrm>
        <a:graphic>
          <a:graphicData uri="http://schemas.openxmlformats.org/presentationml/2006/ole">
            <p:oleObj spid="_x0000_s1114" name="KGPlot" r:id="rId3" imgW="6068568" imgH="5762244" progId="KGraph_Plot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51938" y="1744643"/>
          <a:ext cx="4862734" cy="4598786"/>
        </p:xfrm>
        <a:graphic>
          <a:graphicData uri="http://schemas.openxmlformats.org/presentationml/2006/ole">
            <p:oleObj spid="_x0000_s1115" name="KGPlot" r:id="rId4" imgW="6068568" imgH="5762244" progId="KGraph_Plo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78186" y="1238490"/>
            <a:ext cx="32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Inward shifted  config.   p</a:t>
            </a:r>
            <a:r>
              <a:rPr lang="de-DE" baseline="-25000" dirty="0" smtClean="0"/>
              <a:t>div</a:t>
            </a:r>
            <a:r>
              <a:rPr lang="de-DE" dirty="0" smtClean="0"/>
              <a:t>  ~  n</a:t>
            </a:r>
            <a:r>
              <a:rPr lang="de-DE" baseline="-25000" dirty="0" smtClean="0"/>
              <a:t>e </a:t>
            </a:r>
            <a:endParaRPr lang="de-DE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5063" y="1240419"/>
            <a:ext cx="37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Outward shifted  config. p</a:t>
            </a:r>
            <a:r>
              <a:rPr lang="de-DE" baseline="-25000" dirty="0" smtClean="0"/>
              <a:t>div</a:t>
            </a:r>
            <a:r>
              <a:rPr lang="de-DE" dirty="0" smtClean="0"/>
              <a:t>  saturates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1207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 2020-01-29 – In-Vessel Pressures  over Density  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ADD-C58C-43E8-AFE3-3AC4585016FB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96600" y="1811593"/>
          <a:ext cx="4413891" cy="4318559"/>
        </p:xfrm>
        <a:graphic>
          <a:graphicData uri="http://schemas.openxmlformats.org/presentationml/2006/ole">
            <p:oleObj spid="_x0000_s2138" name="KGPlot" r:id="rId3" imgW="5865876" imgH="5762244" progId="KGraph_Plot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791125" y="1802517"/>
          <a:ext cx="4586126" cy="4401515"/>
        </p:xfrm>
        <a:graphic>
          <a:graphicData uri="http://schemas.openxmlformats.org/presentationml/2006/ole">
            <p:oleObj spid="_x0000_s2139" name="KGPlot" r:id="rId4" imgW="5980176" imgH="5762244" progId="KGraph_Plot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6365" y="1006998"/>
            <a:ext cx="691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Outboard shifted configuration   pressure increases (it is more isotropic) </a:t>
            </a:r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61381" y="2035834"/>
            <a:ext cx="4744528" cy="3571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71932" y="1777042"/>
            <a:ext cx="4546121" cy="408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2072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 20-01-29 – correlation p 8.5U – p </a:t>
            </a:r>
            <a:r>
              <a:rPr lang="de-DE" dirty="0" smtClean="0"/>
              <a:t>8i - compression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B4D-3B97-454F-8263-E2A1022CD6A7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306632" y="2595058"/>
            <a:ext cx="343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R= 3.8m outboard shifted</a:t>
            </a:r>
          </a:p>
          <a:p>
            <a:r>
              <a:rPr lang="de-DE" sz="2400" b="1" dirty="0" smtClean="0"/>
              <a:t>No neutral compression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185921" y="1467027"/>
            <a:ext cx="408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R= 3.6m </a:t>
            </a:r>
            <a:r>
              <a:rPr lang="de-DE" sz="2400" b="1" dirty="0" err="1" smtClean="0"/>
              <a:t>inboard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shifted</a:t>
            </a:r>
            <a:endParaRPr lang="de-DE" sz="2400" b="1" dirty="0" smtClean="0"/>
          </a:p>
          <a:p>
            <a:r>
              <a:rPr lang="de-DE" sz="2400" b="1" dirty="0" smtClean="0"/>
              <a:t>Neutral compression about 6   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7176144" y="4178307"/>
            <a:ext cx="3648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No influence of cryo pumping on </a:t>
            </a:r>
          </a:p>
          <a:p>
            <a:r>
              <a:rPr lang="de-DE" sz="2000" dirty="0" smtClean="0"/>
              <a:t>the neutral compression in the </a:t>
            </a:r>
          </a:p>
          <a:p>
            <a:r>
              <a:rPr lang="de-DE" sz="2000" dirty="0" smtClean="0"/>
              <a:t>inboard shifted  configuration </a:t>
            </a:r>
            <a:endParaRPr lang="de-DE" sz="2000" dirty="0"/>
          </a:p>
        </p:txBody>
      </p:sp>
      <p:pic>
        <p:nvPicPr>
          <p:cNvPr id="17" name="Picture 16" descr="8.5i 8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949" y="1003058"/>
            <a:ext cx="5329225" cy="522540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5343896" y="2945081"/>
            <a:ext cx="2671948" cy="558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78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 20-01-29 – Correlation Divertor-Outboard Pressures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B4D-3B97-454F-8263-E2A1022CD6A7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6485208" y="2440730"/>
            <a:ext cx="4295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Divertor pressure 8i is always  smaller </a:t>
            </a:r>
          </a:p>
          <a:p>
            <a:endParaRPr lang="de-DE" sz="2400" dirty="0" smtClean="0"/>
          </a:p>
          <a:p>
            <a:r>
              <a:rPr lang="de-DE" sz="2400" dirty="0" smtClean="0"/>
              <a:t>Particle source from the 9kura position is not „</a:t>
            </a:r>
            <a:r>
              <a:rPr lang="de-DE" sz="2400" dirty="0" err="1" smtClean="0"/>
              <a:t>seen</a:t>
            </a:r>
            <a:r>
              <a:rPr lang="de-DE" sz="2400" dirty="0" smtClean="0"/>
              <a:t>“ </a:t>
            </a:r>
            <a:r>
              <a:rPr lang="de-DE" sz="2400" dirty="0" err="1" smtClean="0"/>
              <a:t>by</a:t>
            </a:r>
            <a:r>
              <a:rPr lang="de-DE" sz="2400" dirty="0" smtClean="0"/>
              <a:t> the divertor  in 8i</a:t>
            </a:r>
            <a:r>
              <a:rPr lang="de-DE" sz="2400" dirty="0"/>
              <a:t> </a:t>
            </a:r>
            <a:r>
              <a:rPr lang="de-DE" sz="2400" dirty="0" err="1" smtClean="0"/>
              <a:t>position</a:t>
            </a:r>
            <a:r>
              <a:rPr lang="de-DE" sz="2400" dirty="0" smtClean="0"/>
              <a:t>. </a:t>
            </a:r>
          </a:p>
        </p:txBody>
      </p:sp>
      <p:pic>
        <p:nvPicPr>
          <p:cNvPr id="10" name="Picture 9" descr="2020-01-29 dataV1 correlation p8i p9k_2020-03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714" y="1607438"/>
            <a:ext cx="4631151" cy="4533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9517" y="2139351"/>
            <a:ext cx="145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Compression </a:t>
            </a:r>
          </a:p>
          <a:p>
            <a:r>
              <a:rPr lang="de-DE" dirty="0" smtClean="0"/>
              <a:t>&gt;1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4198189" y="4715774"/>
            <a:ext cx="145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Compression </a:t>
            </a:r>
          </a:p>
          <a:p>
            <a:r>
              <a:rPr lang="de-DE" dirty="0" smtClean="0"/>
              <a:t>&lt; 1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7930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90EF-19BB-44E6-BD08-AF6C6733C759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Both LaB6 pressure gauges are functional. </a:t>
            </a:r>
            <a:r>
              <a:rPr lang="de-DE" dirty="0" smtClean="0"/>
              <a:t>We got some information about the performance with neutrons </a:t>
            </a:r>
            <a:r>
              <a:rPr lang="de-DE" dirty="0" smtClean="0">
                <a:sym typeface="Wingdings" pitchFamily="2" charset="2"/>
              </a:rPr>
              <a:t> Victorias master thesis. </a:t>
            </a:r>
            <a:r>
              <a:rPr lang="de-DE" dirty="0" smtClean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Results</a:t>
            </a:r>
            <a:r>
              <a:rPr lang="de-DE" dirty="0" smtClean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de-DE" sz="2400" dirty="0" smtClean="0"/>
              <a:t>Outboard pressure (9kura position)  is very high – was not used up to now because it contradicts modeling</a:t>
            </a:r>
            <a:endParaRPr lang="de-DE" dirty="0" smtClean="0"/>
          </a:p>
          <a:p>
            <a:r>
              <a:rPr lang="de-DE" dirty="0" smtClean="0"/>
              <a:t>Neutral compression is typically 6 in the inward shifted configuration  when related to the pressure on top,  </a:t>
            </a:r>
            <a:r>
              <a:rPr lang="de-DE" dirty="0"/>
              <a:t>n</a:t>
            </a:r>
            <a:r>
              <a:rPr lang="de-DE" dirty="0" smtClean="0"/>
              <a:t>o influence of the cryopumps on neutral compression in the data set 2020-01-2</a:t>
            </a:r>
          </a:p>
          <a:p>
            <a:r>
              <a:rPr lang="de-DE" dirty="0"/>
              <a:t>Influence of magnetic configuration: </a:t>
            </a:r>
          </a:p>
          <a:p>
            <a:pPr lvl="1">
              <a:buFont typeface="Courier New" pitchFamily="49" charset="0"/>
              <a:buChar char="o"/>
            </a:pPr>
            <a:r>
              <a:rPr lang="de-DE" sz="2400" dirty="0" smtClean="0"/>
              <a:t>Lower</a:t>
            </a:r>
            <a:r>
              <a:rPr lang="de-DE" sz="2400" dirty="0" smtClean="0"/>
              <a:t> in-vessel pressure in the inboard shifted configuration (reasonable) </a:t>
            </a:r>
            <a:endParaRPr lang="de-DE" sz="2400" dirty="0" smtClean="0"/>
          </a:p>
          <a:p>
            <a:pPr lvl="1">
              <a:buFont typeface="Courier New" pitchFamily="49" charset="0"/>
              <a:buChar char="o"/>
            </a:pPr>
            <a:r>
              <a:rPr lang="de-DE" sz="2400" dirty="0" smtClean="0"/>
              <a:t>Higher  neutral compression in the inboard shifted configuration  (about 6) compared to the outboard shifted configuration  (no significant compression) </a:t>
            </a:r>
          </a:p>
          <a:p>
            <a:endParaRPr lang="de-DE" dirty="0" smtClean="0"/>
          </a:p>
          <a:p>
            <a:pPr lvl="1">
              <a:buNone/>
            </a:pPr>
            <a:endParaRPr lang="de-DE" sz="2400" dirty="0" smtClean="0"/>
          </a:p>
          <a:p>
            <a:pPr lvl="1">
              <a:buNone/>
            </a:pPr>
            <a:endParaRPr lang="de-DE" sz="2400" dirty="0" smtClean="0"/>
          </a:p>
          <a:p>
            <a:pPr lvl="1"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Comparison to W7-X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90EF-19BB-44E6-BD08-AF6C6733C759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de-DE" dirty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r>
              <a:rPr lang="de-DE" dirty="0" smtClean="0">
                <a:sym typeface="Wingdings" pitchFamily="2" charset="2"/>
              </a:rPr>
              <a:t>Similar maximum divertor pressures </a:t>
            </a:r>
            <a:r>
              <a:rPr lang="de-DE" dirty="0">
                <a:sym typeface="Wingdings" pitchFamily="2" charset="2"/>
              </a:rPr>
              <a:t>of 2e-3 mbar </a:t>
            </a:r>
            <a:r>
              <a:rPr lang="de-DE" dirty="0" smtClean="0">
                <a:sym typeface="Wingdings" pitchFamily="2" charset="2"/>
              </a:rPr>
              <a:t>obtained in W7-X and in LHD  exhaust would be similar</a:t>
            </a:r>
          </a:p>
          <a:p>
            <a:pPr>
              <a:buFont typeface="Courier New" pitchFamily="49" charset="0"/>
              <a:buChar char="o"/>
            </a:pPr>
            <a:r>
              <a:rPr lang="de-DE" dirty="0"/>
              <a:t>The  neutral </a:t>
            </a:r>
            <a:r>
              <a:rPr lang="de-DE" dirty="0" smtClean="0"/>
              <a:t>compression of 6  </a:t>
            </a:r>
            <a:r>
              <a:rPr lang="de-DE" dirty="0"/>
              <a:t>in the inward  shifted configuration in LHD is comparable to W7-X OP1.2a </a:t>
            </a:r>
            <a:endParaRPr lang="de-DE" dirty="0">
              <a:sym typeface="Wingdings" pitchFamily="2" charset="2"/>
            </a:endParaRP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endParaRPr lang="de-DE" dirty="0" smtClean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endParaRPr lang="de-DE" dirty="0" smtClean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endParaRPr lang="de-DE" dirty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endParaRPr lang="de-DE" dirty="0" smtClean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endParaRPr lang="de-DE" dirty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endParaRPr lang="de-DE" dirty="0">
              <a:sym typeface="Wingdings" pitchFamily="2" charset="2"/>
            </a:endParaRPr>
          </a:p>
          <a:p>
            <a:pPr>
              <a:buFont typeface="Courier New" pitchFamily="49" charset="0"/>
              <a:buChar char="o"/>
            </a:pPr>
            <a:r>
              <a:rPr lang="de-DE" dirty="0" smtClean="0">
                <a:sym typeface="Wingdings" pitchFamily="2" charset="2"/>
              </a:rPr>
              <a:t>In general in LHD the pressure in the vacuum vessel is higher to W7-X  lower compression </a:t>
            </a:r>
            <a:r>
              <a:rPr lang="de-DE" smtClean="0">
                <a:sym typeface="Wingdings" pitchFamily="2" charset="2"/>
              </a:rPr>
              <a:t>ratios </a:t>
            </a:r>
            <a:r>
              <a:rPr lang="de-DE" smtClean="0">
                <a:sym typeface="Wingdings" pitchFamily="2" charset="2"/>
              </a:rPr>
              <a:t>in LHD.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7" y="2718835"/>
            <a:ext cx="4886345" cy="2733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9488" y="3554083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LHD --  2020-01-29</a:t>
            </a:r>
          </a:p>
          <a:p>
            <a:r>
              <a:rPr lang="de-DE" dirty="0" smtClean="0"/>
              <a:t>P 8.5U 	4e-5 mbar </a:t>
            </a:r>
          </a:p>
          <a:p>
            <a:r>
              <a:rPr lang="de-DE" dirty="0" smtClean="0"/>
              <a:t>P 8i 	2.5-e4 mbar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3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Motivation -&gt;  Test of LaB</a:t>
            </a:r>
            <a:r>
              <a:rPr lang="de-DE" sz="2800" baseline="-25000" dirty="0" smtClean="0"/>
              <a:t>6</a:t>
            </a:r>
            <a:r>
              <a:rPr lang="de-DE" sz="2800" dirty="0" smtClean="0"/>
              <a:t> emitters in a neutron environment</a:t>
            </a:r>
            <a:br>
              <a:rPr lang="de-DE" sz="2800" dirty="0" smtClean="0"/>
            </a:br>
            <a:r>
              <a:rPr lang="de-DE" sz="2800" b="1" dirty="0" smtClean="0"/>
              <a:t>20 % </a:t>
            </a:r>
            <a:r>
              <a:rPr lang="de-DE" sz="2800" b="1" baseline="30000" dirty="0" smtClean="0"/>
              <a:t>10</a:t>
            </a:r>
            <a:r>
              <a:rPr lang="de-DE" sz="2800" b="1" dirty="0" smtClean="0"/>
              <a:t>B, </a:t>
            </a:r>
            <a:r>
              <a:rPr lang="de-DE" sz="2800" b="1" baseline="30000" dirty="0" smtClean="0"/>
              <a:t>10</a:t>
            </a:r>
            <a:r>
              <a:rPr lang="de-DE" sz="2800" b="1" dirty="0" smtClean="0"/>
              <a:t>B is very sensitive to neutron capture  </a:t>
            </a:r>
            <a:endParaRPr lang="de-DE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CAB4-58C5-434C-8008-9B79118C0C1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4098" name="Picture 2" descr="C:\Users\UweW\rzgdatashare\LHD\Pictures\9kura\IMG_195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60" y="2062535"/>
            <a:ext cx="4555281" cy="3416461"/>
          </a:xfrm>
          <a:prstGeom prst="rect">
            <a:avLst/>
          </a:prstGeom>
          <a:noFill/>
        </p:spPr>
      </p:pic>
      <p:pic>
        <p:nvPicPr>
          <p:cNvPr id="9" name="Picture 8" descr="8I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575548" y="1676304"/>
            <a:ext cx="4891430" cy="3668573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834" y="1714178"/>
            <a:ext cx="2803525" cy="38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2152891" y="2187615"/>
            <a:ext cx="3148314" cy="1608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7716" y="2720051"/>
            <a:ext cx="2743200" cy="659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47197" y="1415534"/>
            <a:ext cx="763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9kura 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698740" y="5771072"/>
            <a:ext cx="66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Subject of the master thesis of Victoria Haak, not reported here.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Helical divertor in LHD  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B28D-855B-4E1D-B6CC-20795F7FD9B1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577970" y="1673524"/>
            <a:ext cx="2901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Fully closed, not pumped.   </a:t>
            </a:r>
          </a:p>
          <a:p>
            <a:endParaRPr lang="de-DE" dirty="0" smtClean="0"/>
          </a:p>
          <a:p>
            <a:r>
              <a:rPr lang="de-DE" dirty="0" smtClean="0"/>
              <a:t>Works in the inboard shifted </a:t>
            </a:r>
          </a:p>
          <a:p>
            <a:r>
              <a:rPr lang="de-DE" dirty="0" smtClean="0"/>
              <a:t>Configuration only </a:t>
            </a:r>
            <a:endParaRPr lang="de-D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09691" y="1518249"/>
            <a:ext cx="5925312" cy="44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11548" y="5167222"/>
            <a:ext cx="207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Divertor slit in front </a:t>
            </a:r>
          </a:p>
          <a:p>
            <a:r>
              <a:rPr lang="de-DE" dirty="0" smtClean="0"/>
              <a:t>Of the 8i 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942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gauge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CAB4-58C5-434C-8008-9B79118C0C1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949" y="1825625"/>
            <a:ext cx="868010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D5A393DB-E751-B848-B7B8-B448B1777F47}"/>
              </a:ext>
            </a:extLst>
          </p:cNvPr>
          <p:cNvSpPr txBox="1"/>
          <p:nvPr/>
        </p:nvSpPr>
        <p:spPr>
          <a:xfrm>
            <a:off x="1849258" y="3546585"/>
            <a:ext cx="927410" cy="584775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8I</a:t>
            </a:r>
            <a:endParaRPr kumimoji="1" lang="ja-JP" altLang="en-US" sz="320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0E826C17-AE44-1D40-8048-32AC737DCE3E}"/>
              </a:ext>
            </a:extLst>
          </p:cNvPr>
          <p:cNvSpPr txBox="1"/>
          <p:nvPr/>
        </p:nvSpPr>
        <p:spPr>
          <a:xfrm>
            <a:off x="3197826" y="2013853"/>
            <a:ext cx="1145918" cy="584775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8.5U</a:t>
            </a:r>
            <a:endParaRPr kumimoji="1" lang="ja-JP" altLang="en-US" sz="320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="" xmlns:a16="http://schemas.microsoft.com/office/drawing/2014/main" id="{7D7CAFE5-FCD2-DD48-BA03-68C3D6BD6F1A}"/>
              </a:ext>
            </a:extLst>
          </p:cNvPr>
          <p:cNvCxnSpPr>
            <a:cxnSpLocks/>
          </p:cNvCxnSpPr>
          <p:nvPr/>
        </p:nvCxnSpPr>
        <p:spPr>
          <a:xfrm rot="-6000000">
            <a:off x="3519983" y="3202165"/>
            <a:ext cx="1293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="" xmlns:a16="http://schemas.microsoft.com/office/drawing/2014/main" id="{A20608F5-742A-5B4F-944A-FB13C35E98CD}"/>
              </a:ext>
            </a:extLst>
          </p:cNvPr>
          <p:cNvCxnSpPr>
            <a:cxnSpLocks/>
          </p:cNvCxnSpPr>
          <p:nvPr/>
        </p:nvCxnSpPr>
        <p:spPr>
          <a:xfrm rot="-1380000">
            <a:off x="4237350" y="3610660"/>
            <a:ext cx="1293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5A37E2AD-C75E-7144-8567-66F8F9929846}"/>
              </a:ext>
            </a:extLst>
          </p:cNvPr>
          <p:cNvSpPr txBox="1"/>
          <p:nvPr/>
        </p:nvSpPr>
        <p:spPr>
          <a:xfrm>
            <a:off x="5489062" y="2823191"/>
            <a:ext cx="1145918" cy="584775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9kura</a:t>
            </a:r>
            <a:endParaRPr kumimoji="1" lang="ja-JP" altLang="en-US" sz="320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70C5546F-CA03-0D46-B681-287F1DD6359F}"/>
              </a:ext>
            </a:extLst>
          </p:cNvPr>
          <p:cNvCxnSpPr>
            <a:cxnSpLocks/>
          </p:cNvCxnSpPr>
          <p:nvPr/>
        </p:nvCxnSpPr>
        <p:spPr>
          <a:xfrm>
            <a:off x="2976160" y="3838972"/>
            <a:ext cx="1251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8186452" y="1089600"/>
            <a:ext cx="359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Morisaki</a:t>
            </a:r>
            <a:r>
              <a:rPr lang="de-DE" dirty="0"/>
              <a:t> et al. First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helical</a:t>
            </a:r>
            <a:r>
              <a:rPr lang="de-DE" dirty="0" smtClean="0"/>
              <a:t> </a:t>
            </a:r>
            <a:r>
              <a:rPr lang="de-DE" dirty="0" err="1"/>
              <a:t>divertor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in LHD</a:t>
            </a:r>
          </a:p>
        </p:txBody>
      </p:sp>
    </p:spTree>
    <p:extLst>
      <p:ext uri="{BB962C8B-B14F-4D97-AF65-F5344CB8AC3E}">
        <p14:creationId xmlns="" xmlns:p14="http://schemas.microsoft.com/office/powerpoint/2010/main" val="28392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CAB4-58C5-434C-8008-9B79118C0C1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Kobayashi 2019  IAEA Meeting Vienna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194" y="150470"/>
            <a:ext cx="9765779" cy="615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CAB4-58C5-434C-8008-9B79118C0C1C}" type="datetime1">
              <a:rPr lang="de-DE" smtClean="0"/>
              <a:pPr/>
              <a:t>25.05.2020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Kobayashi 2019 IAEA Meeting Vienna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3D94E-C5B9-4BF7-8AE1-92E297D245BF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606" y="59961"/>
            <a:ext cx="9840521" cy="61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LHD 156883 – 2 LaB6 pressure gauges</a:t>
            </a:r>
            <a:r>
              <a:rPr lang="de-DE" dirty="0"/>
              <a:t> </a:t>
            </a:r>
            <a:r>
              <a:rPr lang="de-DE" dirty="0" smtClean="0"/>
              <a:t>are operational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B28D-855B-4E1D-B6CC-20795F7FD9B1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4560" y="1053571"/>
            <a:ext cx="5059680" cy="530278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50240" y="4429760"/>
            <a:ext cx="249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Delay </a:t>
            </a:r>
            <a:r>
              <a:rPr lang="de-DE" dirty="0" err="1" smtClean="0"/>
              <a:t>between</a:t>
            </a:r>
            <a:r>
              <a:rPr lang="de-DE" dirty="0" smtClean="0"/>
              <a:t> 9k </a:t>
            </a:r>
            <a:r>
              <a:rPr lang="de-DE" dirty="0" err="1" smtClean="0"/>
              <a:t>and</a:t>
            </a:r>
            <a:r>
              <a:rPr lang="de-DE" dirty="0" smtClean="0"/>
              <a:t> 8i</a:t>
            </a:r>
          </a:p>
          <a:p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1 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846724" y="4429759"/>
            <a:ext cx="165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Recombination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peak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6868160" y="4429760"/>
            <a:ext cx="1656080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0" y="2047917"/>
            <a:ext cx="308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pressure</a:t>
            </a:r>
            <a:r>
              <a:rPr lang="de-DE" dirty="0" smtClean="0"/>
              <a:t> in 9k </a:t>
            </a:r>
            <a:r>
              <a:rPr lang="de-DE" dirty="0" err="1" smtClean="0"/>
              <a:t>follows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Wdia</a:t>
            </a:r>
            <a:r>
              <a:rPr lang="de-DE" dirty="0" smtClean="0"/>
              <a:t>   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142076" y="3149493"/>
            <a:ext cx="1633124" cy="101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971280" y="2186194"/>
            <a:ext cx="223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confinement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 flipV="1">
            <a:off x="6390640" y="1971040"/>
            <a:ext cx="2326640" cy="3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846724" y="3398502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 is in the 10</a:t>
            </a:r>
            <a:r>
              <a:rPr lang="de-DE" baseline="30000" dirty="0" smtClean="0"/>
              <a:t>-4</a:t>
            </a:r>
            <a:r>
              <a:rPr lang="de-DE" dirty="0" smtClean="0"/>
              <a:t> mbar range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526866" y="1379794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e = 2e19 m-3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3192288" y="1564460"/>
            <a:ext cx="2264041" cy="48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42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Set </a:t>
            </a:r>
            <a:r>
              <a:rPr lang="de-DE" dirty="0" smtClean="0"/>
              <a:t>2020-01-15   </a:t>
            </a:r>
            <a:r>
              <a:rPr lang="de-DE" dirty="0" smtClean="0"/>
              <a:t>- All Pressures over Density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B4D-3B97-454F-8263-E2A1022CD6A7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23" y="979861"/>
            <a:ext cx="6859563" cy="5081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7328" y="1302589"/>
            <a:ext cx="1052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Reduced </a:t>
            </a:r>
          </a:p>
          <a:p>
            <a:r>
              <a:rPr lang="de-DE" dirty="0" smtClean="0"/>
              <a:t>data </a:t>
            </a:r>
          </a:p>
          <a:p>
            <a:r>
              <a:rPr lang="de-DE" dirty="0" smtClean="0"/>
              <a:t>set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77442" y="2070340"/>
            <a:ext cx="500332" cy="966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37003" y="2569580"/>
            <a:ext cx="613458" cy="11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38933" y="2721980"/>
            <a:ext cx="613458" cy="115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9453" y="497711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8.5u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8275900" y="386594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8i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6134583" y="2141317"/>
            <a:ext cx="71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9kura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8860284" y="1820174"/>
            <a:ext cx="33214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High pressure in 9kura </a:t>
            </a:r>
          </a:p>
          <a:p>
            <a:r>
              <a:rPr lang="de-DE" dirty="0" smtClean="0"/>
              <a:t>is unexpected!</a:t>
            </a:r>
          </a:p>
          <a:p>
            <a:endParaRPr lang="de-DE" dirty="0" smtClean="0"/>
          </a:p>
          <a:p>
            <a:r>
              <a:rPr lang="de-DE" dirty="0" smtClean="0"/>
              <a:t>Will not be used as a reference </a:t>
            </a:r>
          </a:p>
          <a:p>
            <a:r>
              <a:rPr lang="de-DE" dirty="0" smtClean="0"/>
              <a:t>for the in vessel pressure </a:t>
            </a:r>
          </a:p>
          <a:p>
            <a:endParaRPr lang="de-DE" dirty="0" smtClean="0"/>
          </a:p>
          <a:p>
            <a:r>
              <a:rPr lang="de-DE" dirty="0" smtClean="0"/>
              <a:t>Instead </a:t>
            </a:r>
            <a:r>
              <a:rPr lang="de-DE" dirty="0" smtClean="0"/>
              <a:t>8.5u </a:t>
            </a:r>
            <a:r>
              <a:rPr lang="de-DE" dirty="0" smtClean="0"/>
              <a:t>position will be used</a:t>
            </a:r>
          </a:p>
          <a:p>
            <a:r>
              <a:rPr lang="de-DE" dirty="0" smtClean="0"/>
              <a:t>which is in the vessel on top </a:t>
            </a:r>
          </a:p>
        </p:txBody>
      </p:sp>
    </p:spTree>
    <p:extLst>
      <p:ext uri="{BB962C8B-B14F-4D97-AF65-F5344CB8AC3E}">
        <p14:creationId xmlns="" xmlns:p14="http://schemas.microsoft.com/office/powerpoint/2010/main" val="412072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Comparison </a:t>
            </a:r>
            <a:r>
              <a:rPr lang="de-DE" dirty="0" err="1" smtClean="0"/>
              <a:t>of</a:t>
            </a:r>
            <a:r>
              <a:rPr lang="de-DE" dirty="0" smtClean="0"/>
              <a:t> 8.5u position from 2020-01-15 and 2020-01-29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5B4D-3B97-454F-8263-E2A1022CD6A7}" type="datetime1">
              <a:rPr lang="de-DE" smtClean="0"/>
              <a:pPr/>
              <a:t>25.05.2020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50" y="1052071"/>
            <a:ext cx="6859563" cy="50811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410703" y="4346286"/>
            <a:ext cx="250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On 2020-01-15 </a:t>
            </a:r>
            <a:r>
              <a:rPr lang="de-DE" dirty="0" smtClean="0"/>
              <a:t>in-vessel</a:t>
            </a:r>
            <a:endParaRPr lang="de-DE" dirty="0" smtClean="0"/>
          </a:p>
          <a:p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follows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5893257" y="4531178"/>
            <a:ext cx="2448232" cy="6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442512" y="1423579"/>
            <a:ext cx="31786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2020-01-29  </a:t>
            </a:r>
            <a:r>
              <a:rPr lang="de-DE" dirty="0" smtClean="0"/>
              <a:t>large scatter        </a:t>
            </a:r>
          </a:p>
          <a:p>
            <a:r>
              <a:rPr lang="de-DE" dirty="0" smtClean="0"/>
              <a:t>3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r>
              <a:rPr lang="de-DE" dirty="0" err="1" smtClean="0"/>
              <a:t>Outward</a:t>
            </a:r>
            <a:r>
              <a:rPr lang="de-DE" dirty="0" smtClean="0"/>
              <a:t> </a:t>
            </a:r>
            <a:r>
              <a:rPr lang="de-DE" dirty="0" err="1"/>
              <a:t>shifted</a:t>
            </a:r>
            <a:r>
              <a:rPr lang="de-DE" dirty="0"/>
              <a:t>  </a:t>
            </a:r>
            <a:r>
              <a:rPr lang="de-DE" dirty="0" err="1"/>
              <a:t>cryopump</a:t>
            </a:r>
            <a:r>
              <a:rPr lang="de-DE" dirty="0"/>
              <a:t> on </a:t>
            </a:r>
          </a:p>
          <a:p>
            <a:r>
              <a:rPr lang="de-DE" dirty="0" err="1"/>
              <a:t>Inward</a:t>
            </a:r>
            <a:r>
              <a:rPr lang="de-DE" dirty="0"/>
              <a:t> </a:t>
            </a:r>
            <a:r>
              <a:rPr lang="de-DE" dirty="0" err="1"/>
              <a:t>shifted</a:t>
            </a:r>
            <a:r>
              <a:rPr lang="de-DE" dirty="0"/>
              <a:t> </a:t>
            </a:r>
            <a:r>
              <a:rPr lang="de-DE" dirty="0" err="1"/>
              <a:t>cryopump</a:t>
            </a:r>
            <a:r>
              <a:rPr lang="de-DE" dirty="0"/>
              <a:t> on </a:t>
            </a:r>
          </a:p>
          <a:p>
            <a:r>
              <a:rPr lang="de-DE" dirty="0" err="1"/>
              <a:t>Inward</a:t>
            </a:r>
            <a:r>
              <a:rPr lang="de-DE" dirty="0"/>
              <a:t> </a:t>
            </a:r>
            <a:r>
              <a:rPr lang="de-DE" dirty="0" err="1"/>
              <a:t>shifted</a:t>
            </a:r>
            <a:r>
              <a:rPr lang="de-DE" dirty="0"/>
              <a:t> </a:t>
            </a:r>
            <a:r>
              <a:rPr lang="de-DE" dirty="0" err="1"/>
              <a:t>cryopump</a:t>
            </a:r>
            <a:r>
              <a:rPr lang="de-DE" dirty="0"/>
              <a:t> off 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5928852" y="2389239"/>
            <a:ext cx="2281083" cy="74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822096" y="1308628"/>
            <a:ext cx="377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 not use 9kura, but 8.5u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399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Custom</PresentationFormat>
  <Paragraphs>133</Paragraphs>
  <Slides>15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</vt:lpstr>
      <vt:lpstr>KGPlot</vt:lpstr>
      <vt:lpstr>Neutral pressure and compression in LHD  2020-04-20 U. Wenzel, G. Motojima, V. Haak, S. Masuzaki</vt:lpstr>
      <vt:lpstr>Motivation -&gt;  Test of LaB6 emitters in a neutron environment 20 % 10B, 10B is very sensitive to neutron capture  </vt:lpstr>
      <vt:lpstr>Helical divertor in LHD  </vt:lpstr>
      <vt:lpstr>Pressure gauge positions </vt:lpstr>
      <vt:lpstr>Slide 5</vt:lpstr>
      <vt:lpstr>Slide 6</vt:lpstr>
      <vt:lpstr>LHD 156883 – 2 LaB6 pressure gauges are operational</vt:lpstr>
      <vt:lpstr>Data Set 2020-01-15   - All Pressures over Density </vt:lpstr>
      <vt:lpstr>Comparison of 8.5u position from 2020-01-15 and 2020-01-29</vt:lpstr>
      <vt:lpstr>Data Set 2020-01-29 - Divertor Pressure 8i over Density   </vt:lpstr>
      <vt:lpstr>Data Set 2020-01-29 – In-Vessel Pressures  over Density   </vt:lpstr>
      <vt:lpstr>Data Set 20-01-29 – correlation p 8.5U – p 8i - compression</vt:lpstr>
      <vt:lpstr>Data Set 20-01-29 – Correlation Divertor-Outboard Pressures </vt:lpstr>
      <vt:lpstr>Summary</vt:lpstr>
      <vt:lpstr>Comparison to W7-X</vt:lpstr>
    </vt:vector>
  </TitlesOfParts>
  <Company>Max-Planck-Institut f. Plasmaphysik, Greifswald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PHD student Bartholomäus (Bartholomew) Jagielski</dc:title>
  <dc:creator>Uwe Wenzel</dc:creator>
  <cp:lastModifiedBy>UweW</cp:lastModifiedBy>
  <cp:revision>301</cp:revision>
  <dcterms:created xsi:type="dcterms:W3CDTF">2019-06-25T13:17:49Z</dcterms:created>
  <dcterms:modified xsi:type="dcterms:W3CDTF">2020-05-25T13:18:07Z</dcterms:modified>
</cp:coreProperties>
</file>