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7"/>
  </p:notesMasterIdLst>
  <p:sldIdLst>
    <p:sldId id="263" r:id="rId2"/>
    <p:sldId id="270" r:id="rId3"/>
    <p:sldId id="269" r:id="rId4"/>
    <p:sldId id="267" r:id="rId5"/>
    <p:sldId id="268"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49"/>
    <p:restoredTop sz="96018"/>
  </p:normalViewPr>
  <p:slideViewPr>
    <p:cSldViewPr snapToGrid="0">
      <p:cViewPr varScale="1">
        <p:scale>
          <a:sx n="121" d="100"/>
          <a:sy n="121" d="100"/>
        </p:scale>
        <p:origin x="192" y="3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9271EB2-DD3B-0F42-B4FC-89DE3520A9EC}" type="datetimeFigureOut">
              <a:rPr lang="fr-FR" smtClean="0"/>
              <a:t>03/09/2024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434FA3-3DC0-9A46-9F01-1A2F159AD8E4}" type="slidenum">
              <a:rPr lang="fr-FR" smtClean="0"/>
              <a:t>‹#›</a:t>
            </a:fld>
            <a:endParaRPr lang="fr-FR"/>
          </a:p>
        </p:txBody>
      </p:sp>
    </p:spTree>
    <p:extLst>
      <p:ext uri="{BB962C8B-B14F-4D97-AF65-F5344CB8AC3E}">
        <p14:creationId xmlns:p14="http://schemas.microsoft.com/office/powerpoint/2010/main" val="138907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PhAnim="0" preserve="1" userDrawn="1">
  <p:cSld name="EUROfusion_cover">
    <p:spTree>
      <p:nvGrpSpPr>
        <p:cNvPr id="1" name=""/>
        <p:cNvGrpSpPr/>
        <p:nvPr/>
      </p:nvGrpSpPr>
      <p:grpSpPr bwMode="auto">
        <a:xfrm>
          <a:off x="0" y="0"/>
          <a:ext cx="0" cy="0"/>
          <a:chOff x="0" y="0"/>
          <a:chExt cx="0" cy="0"/>
        </a:xfrm>
      </p:grpSpPr>
      <p:grpSp>
        <p:nvGrpSpPr>
          <p:cNvPr id="4" name="Gruppieren 3"/>
          <p:cNvGrpSpPr/>
          <p:nvPr userDrawn="1"/>
        </p:nvGrpSpPr>
        <p:grpSpPr bwMode="auto">
          <a:xfrm>
            <a:off x="411869" y="6034962"/>
            <a:ext cx="4392488" cy="497895"/>
            <a:chOff x="5735960" y="5717361"/>
            <a:chExt cx="6120680" cy="713919"/>
          </a:xfrm>
        </p:grpSpPr>
        <p:pic>
          <p:nvPicPr>
            <p:cNvPr id="25" name="Grafik 24"/>
            <p:cNvPicPr>
              <a:picLocks noChangeAspect="1"/>
            </p:cNvPicPr>
            <p:nvPr userDrawn="1"/>
          </p:nvPicPr>
          <p:blipFill>
            <a:blip r:embed="rId2"/>
            <a:stretch/>
          </p:blipFill>
          <p:spPr bwMode="auto">
            <a:xfrm>
              <a:off x="5735960" y="5774784"/>
              <a:ext cx="997207" cy="656496"/>
            </a:xfrm>
            <a:prstGeom prst="rect">
              <a:avLst/>
            </a:prstGeom>
            <a:noFill/>
            <a:ln>
              <a:noFill/>
            </a:ln>
          </p:spPr>
        </p:pic>
        <p:sp>
          <p:nvSpPr>
            <p:cNvPr id="3" name="Rechteck 2"/>
            <p:cNvSpPr/>
            <p:nvPr userDrawn="1"/>
          </p:nvSpPr>
          <p:spPr bwMode="auto">
            <a:xfrm>
              <a:off x="6744072" y="5717361"/>
              <a:ext cx="5112568" cy="480131"/>
            </a:xfrm>
            <a:prstGeom prst="rect">
              <a:avLst/>
            </a:prstGeom>
            <a:grpFill/>
          </p:spPr>
          <p:txBody>
            <a:bodyPr wrap="square">
              <a:spAutoFit/>
            </a:bodyPr>
            <a:lstStyle/>
            <a:p>
              <a:pPr marL="0" marR="0" lvl="0" indent="0" algn="just" defTabSz="914400">
                <a:lnSpc>
                  <a:spcPct val="90000"/>
                </a:lnSpc>
                <a:spcBef>
                  <a:spcPts val="0"/>
                </a:spcBef>
                <a:spcAft>
                  <a:spcPts val="0"/>
                </a:spcAft>
                <a:buClrTx/>
                <a:buSzTx/>
                <a:buFontTx/>
                <a:buNone/>
                <a:defRPr/>
              </a:pPr>
              <a:r>
                <a:rPr lang="en-GB" sz="700" b="0" i="0" u="none" strike="noStrike" cap="none" spc="0">
                  <a:ln>
                    <a:noFill/>
                  </a:ln>
                  <a:solidFill>
                    <a:prstClr val="black"/>
                  </a:solidFill>
                  <a:latin typeface="Calibri"/>
                  <a:ea typeface="+mn-ea"/>
                  <a:cs typeface="+mn-cs"/>
                </a:rPr>
                <a:t>This work has been carried out within the framework of the EUROfusion Consortium, funded by the European Union via the Euratom Research and Training Programme (Grant Agreement No 101052200 — EUROfusion). Views and opinions expressed are however those of the author(s) only and do not necessarily reflect those of the European Union or the European Commission. Neither the European Union nor the European Commission can be held responsible for them.</a:t>
              </a:r>
              <a:endParaRPr/>
            </a:p>
          </p:txBody>
        </p:sp>
      </p:grpSp>
      <p:pic>
        <p:nvPicPr>
          <p:cNvPr id="2060" name="Picture 12" descr="Contract between EC and EUROfusion is signed | FuseNet"/>
          <p:cNvPicPr>
            <a:picLocks noChangeAspect="1" noChangeArrowheads="1"/>
          </p:cNvPicPr>
          <p:nvPr userDrawn="1"/>
        </p:nvPicPr>
        <p:blipFill>
          <a:blip r:embed="rId3"/>
          <a:stretch/>
        </p:blipFill>
        <p:spPr bwMode="auto">
          <a:xfrm>
            <a:off x="445066" y="325143"/>
            <a:ext cx="2304256" cy="596340"/>
          </a:xfrm>
          <a:prstGeom prst="rect">
            <a:avLst/>
          </a:prstGeom>
          <a:noFill/>
        </p:spPr>
      </p:pic>
      <p:sp>
        <p:nvSpPr>
          <p:cNvPr id="11" name="Title 20"/>
          <p:cNvSpPr>
            <a:spLocks noGrp="1"/>
          </p:cNvSpPr>
          <p:nvPr>
            <p:ph type="title"/>
          </p:nvPr>
        </p:nvSpPr>
        <p:spPr bwMode="auto">
          <a:xfrm>
            <a:off x="407368" y="2074187"/>
            <a:ext cx="5544615" cy="620251"/>
          </a:xfrm>
        </p:spPr>
        <p:txBody>
          <a:bodyPr/>
          <a:lstStyle>
            <a:lvl1pPr algn="l">
              <a:defRPr b="1"/>
            </a:lvl1pPr>
          </a:lstStyle>
          <a:p>
            <a:pPr>
              <a:defRPr/>
            </a:pPr>
            <a:r>
              <a:rPr lang="en-US"/>
              <a:t>Click to edit Master title style</a:t>
            </a:r>
            <a:endParaRPr/>
          </a:p>
        </p:txBody>
      </p:sp>
      <p:sp>
        <p:nvSpPr>
          <p:cNvPr id="14" name="Text Placeholder 22"/>
          <p:cNvSpPr>
            <a:spLocks noGrp="1"/>
          </p:cNvSpPr>
          <p:nvPr>
            <p:ph type="body" sz="quarter" idx="10" hasCustomPrompt="1"/>
          </p:nvPr>
        </p:nvSpPr>
        <p:spPr bwMode="auto">
          <a:xfrm>
            <a:off x="407368" y="3693074"/>
            <a:ext cx="4375150" cy="457848"/>
          </a:xfrm>
        </p:spPr>
        <p:txBody>
          <a:bodyPr/>
          <a:lstStyle>
            <a:lvl1pPr marL="0" indent="0">
              <a:buNone/>
              <a:defRPr b="1"/>
            </a:lvl1pPr>
            <a:lvl2pPr marL="342900" indent="0">
              <a:buNone/>
              <a:defRPr/>
            </a:lvl2pPr>
          </a:lstStyle>
          <a:p>
            <a:pPr lvl="0">
              <a:defRPr/>
            </a:pPr>
            <a:r>
              <a:rPr lang="en-US"/>
              <a:t>Click to edit Lecturer’s name</a:t>
            </a:r>
            <a:endParaRPr/>
          </a:p>
        </p:txBody>
      </p:sp>
      <p:sp>
        <p:nvSpPr>
          <p:cNvPr id="15" name="Text Placeholder 22"/>
          <p:cNvSpPr>
            <a:spLocks noGrp="1"/>
          </p:cNvSpPr>
          <p:nvPr>
            <p:ph type="body" sz="quarter" idx="11" hasCustomPrompt="1"/>
          </p:nvPr>
        </p:nvSpPr>
        <p:spPr bwMode="auto">
          <a:xfrm>
            <a:off x="407368" y="4159260"/>
            <a:ext cx="4375150" cy="457848"/>
          </a:xfrm>
        </p:spPr>
        <p:txBody>
          <a:bodyPr/>
          <a:lstStyle>
            <a:lvl1pPr marL="0" indent="0">
              <a:buNone/>
              <a:defRPr b="0"/>
            </a:lvl1pPr>
            <a:lvl2pPr marL="342900" indent="0">
              <a:buNone/>
              <a:defRPr/>
            </a:lvl2pPr>
          </a:lstStyle>
          <a:p>
            <a:pPr lvl="0">
              <a:defRPr/>
            </a:pPr>
            <a:r>
              <a:rPr lang="en-US"/>
              <a:t>Click to edit Lecturer’s affiliation</a:t>
            </a:r>
            <a:endParaRPr/>
          </a:p>
        </p:txBody>
      </p:sp>
      <p:sp>
        <p:nvSpPr>
          <p:cNvPr id="20" name="Text Placeholder 22"/>
          <p:cNvSpPr>
            <a:spLocks noGrp="1"/>
          </p:cNvSpPr>
          <p:nvPr>
            <p:ph type="body" sz="quarter" idx="12" hasCustomPrompt="1"/>
          </p:nvPr>
        </p:nvSpPr>
        <p:spPr bwMode="auto">
          <a:xfrm>
            <a:off x="407368" y="1650286"/>
            <a:ext cx="5544614" cy="338554"/>
          </a:xfrm>
        </p:spPr>
        <p:txBody>
          <a:bodyPr>
            <a:normAutofit/>
          </a:bodyPr>
          <a:lstStyle>
            <a:lvl1pPr marL="0" indent="0">
              <a:buNone/>
              <a:defRPr sz="1600" b="0"/>
            </a:lvl1pPr>
            <a:lvl2pPr marL="342900" indent="0">
              <a:buNone/>
              <a:defRPr/>
            </a:lvl2pPr>
          </a:lstStyle>
          <a:p>
            <a:pPr lvl="0">
              <a:defRPr/>
            </a:pPr>
            <a:r>
              <a:rPr lang="en-US"/>
              <a:t>Click to edit Event title</a:t>
            </a:r>
            <a:endParaRPr/>
          </a:p>
        </p:txBody>
      </p:sp>
      <p:pic>
        <p:nvPicPr>
          <p:cNvPr id="2" name="Picture 1"/>
          <p:cNvPicPr>
            <a:picLocks noChangeAspect="1"/>
          </p:cNvPicPr>
          <p:nvPr userDrawn="1"/>
        </p:nvPicPr>
        <p:blipFill>
          <a:blip r:embed="rId4">
            <a:alphaModFix/>
          </a:blip>
          <a:stretch/>
        </p:blipFill>
        <p:spPr bwMode="auto">
          <a:xfrm>
            <a:off x="7247890" y="252412"/>
            <a:ext cx="4944110" cy="6353175"/>
          </a:xfrm>
          <a:prstGeom prst="rect">
            <a:avLst/>
          </a:prstGeom>
          <a:solidFill>
            <a:schemeClr val="bg1"/>
          </a:solidFill>
        </p:spPr>
      </p:pic>
    </p:spTree>
    <p:extLst>
      <p:ext uri="{BB962C8B-B14F-4D97-AF65-F5344CB8AC3E}">
        <p14:creationId xmlns:p14="http://schemas.microsoft.com/office/powerpoint/2010/main" val="527484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PhAnim="0" type="obj" preserve="1" userDrawn="1">
  <p:cSld name="EUROfusion_content">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3" name="Content Placeholder 2"/>
          <p:cNvSpPr>
            <a:spLocks noGrp="1"/>
          </p:cNvSpPr>
          <p:nvPr>
            <p:ph idx="1"/>
          </p:nvPr>
        </p:nvSpPr>
        <p:spPr bwMode="auto">
          <a:xfrm>
            <a:off x="609600" y="836712"/>
            <a:ext cx="11103024" cy="5688632"/>
          </a:xfrm>
        </p:spPr>
        <p:txBody>
          <a:bodyPr>
            <a:normAutofit/>
          </a:bodyPr>
          <a:lstStyle>
            <a:lvl1pPr marL="257175" indent="-257175">
              <a:buFont typeface="Arial"/>
              <a:buChar char="•"/>
              <a:defRPr sz="2400">
                <a:latin typeface="+mn-lt"/>
                <a:cs typeface="Arial"/>
              </a:defRPr>
            </a:lvl1pPr>
            <a:lvl2pPr marL="557213" indent="-214313">
              <a:buFont typeface="Arial"/>
              <a:buChar char="•"/>
              <a:defRPr sz="1800">
                <a:latin typeface="+mn-lt"/>
                <a:cs typeface="Arial"/>
              </a:defRPr>
            </a:lvl2pPr>
            <a:lvl3pPr marL="857250" indent="-171450">
              <a:buFont typeface="Arial"/>
              <a:buChar char="•"/>
              <a:defRPr sz="1600">
                <a:latin typeface="+mn-lt"/>
                <a:cs typeface="Arial"/>
              </a:defRPr>
            </a:lvl3pPr>
            <a:lvl4pPr>
              <a:defRPr/>
            </a:lvl4pPr>
            <a:lvl5pPr>
              <a:defRPr/>
            </a:lvl5pPr>
          </a:lstStyle>
          <a:p>
            <a:pPr lvl="0">
              <a:defRPr/>
            </a:pPr>
            <a:r>
              <a:rPr lang="en-US"/>
              <a:t>Click to edit Master text styles</a:t>
            </a:r>
            <a:endParaRPr/>
          </a:p>
          <a:p>
            <a:pPr lvl="1">
              <a:defRPr/>
            </a:pPr>
            <a:r>
              <a:rPr lang="en-US"/>
              <a:t>Second level</a:t>
            </a:r>
            <a:endParaRPr/>
          </a:p>
          <a:p>
            <a:pPr lvl="2">
              <a:defRPr/>
            </a:pPr>
            <a:r>
              <a:rPr lang="en-US"/>
              <a:t>Third level</a:t>
            </a:r>
            <a:endParaRPr/>
          </a:p>
        </p:txBody>
      </p:sp>
      <p:sp>
        <p:nvSpPr>
          <p:cNvPr id="8" name="Footer Placeholder 7"/>
          <p:cNvSpPr>
            <a:spLocks noGrp="1"/>
          </p:cNvSpPr>
          <p:nvPr>
            <p:ph type="ftr" sz="quarter" idx="11"/>
          </p:nvPr>
        </p:nvSpPr>
        <p:spPr bwMode="auto">
          <a:xfrm>
            <a:off x="825624" y="6555770"/>
            <a:ext cx="3470175" cy="329614"/>
          </a:xfrm>
          <a:prstGeom prst="rect">
            <a:avLst/>
          </a:prstGeom>
        </p:spPr>
        <p:txBody>
          <a:bodyPr anchor="t"/>
          <a:lstStyle>
            <a:lvl1pPr>
              <a:defRPr sz="1200">
                <a:solidFill>
                  <a:schemeClr val="bg1"/>
                </a:solidFill>
              </a:defRPr>
            </a:lvl1pPr>
          </a:lstStyle>
          <a:p>
            <a:pPr>
              <a:defRPr/>
            </a:pPr>
            <a:r>
              <a:rPr lang="en-GB">
                <a:solidFill>
                  <a:prstClr val="white"/>
                </a:solidFill>
              </a:rPr>
              <a:t>M. Wischmeier | PSD Management Meeting | 3rd of September 2024</a:t>
            </a:r>
            <a:endParaRPr dirty="0"/>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extLst>
      <p:ext uri="{BB962C8B-B14F-4D97-AF65-F5344CB8AC3E}">
        <p14:creationId xmlns:p14="http://schemas.microsoft.com/office/powerpoint/2010/main" val="2020282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PhAnim="0" preserve="1" userDrawn="1">
  <p:cSld name="EUROfusion_content_empty">
    <p:spTree>
      <p:nvGrpSpPr>
        <p:cNvPr id="1" name=""/>
        <p:cNvGrpSpPr/>
        <p:nvPr/>
      </p:nvGrpSpPr>
      <p:grpSpPr bwMode="auto">
        <a:xfrm>
          <a:off x="0" y="0"/>
          <a:ext cx="0" cy="0"/>
          <a:chOff x="0" y="0"/>
          <a:chExt cx="0" cy="0"/>
        </a:xfrm>
      </p:grpSpPr>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Click to edit Master title style</a:t>
            </a:r>
            <a:endParaRPr lang="en-GB"/>
          </a:p>
        </p:txBody>
      </p:sp>
      <p:sp>
        <p:nvSpPr>
          <p:cNvPr id="8" name="Footer Placeholder 7"/>
          <p:cNvSpPr>
            <a:spLocks noGrp="1"/>
          </p:cNvSpPr>
          <p:nvPr>
            <p:ph type="ftr" sz="quarter" idx="11"/>
          </p:nvPr>
        </p:nvSpPr>
        <p:spPr bwMode="auto">
          <a:xfrm>
            <a:off x="825624" y="6555770"/>
            <a:ext cx="3470175" cy="329614"/>
          </a:xfrm>
          <a:prstGeom prst="rect">
            <a:avLst/>
          </a:prstGeom>
        </p:spPr>
        <p:txBody>
          <a:bodyPr anchor="t"/>
          <a:lstStyle>
            <a:lvl1pPr>
              <a:defRPr sz="1200">
                <a:solidFill>
                  <a:schemeClr val="bg1"/>
                </a:solidFill>
              </a:defRPr>
            </a:lvl1pPr>
          </a:lstStyle>
          <a:p>
            <a:pPr>
              <a:defRPr/>
            </a:pPr>
            <a:r>
              <a:rPr lang="en-GB">
                <a:solidFill>
                  <a:prstClr val="white"/>
                </a:solidFill>
              </a:rPr>
              <a:t>M. Wischmeier | PSD Management Meeting | 3rd of September 2024</a:t>
            </a:r>
            <a:endParaRPr/>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2"/>
          <a:stretch/>
        </p:blipFill>
        <p:spPr bwMode="auto">
          <a:xfrm>
            <a:off x="191344" y="57007"/>
            <a:ext cx="636023" cy="636023"/>
          </a:xfrm>
          <a:prstGeom prst="rect">
            <a:avLst/>
          </a:prstGeom>
          <a:noFill/>
        </p:spPr>
      </p:pic>
      <p:pic>
        <p:nvPicPr>
          <p:cNvPr id="6" name="Picture 5"/>
          <p:cNvPicPr>
            <a:picLocks noChangeAspect="1"/>
          </p:cNvPicPr>
          <p:nvPr userDrawn="1"/>
        </p:nvPicPr>
        <p:blipFill>
          <a:blip r:embed="rId3">
            <a:alphaModFix amt="65000"/>
          </a:blip>
          <a:stretch/>
        </p:blipFill>
        <p:spPr bwMode="auto">
          <a:xfrm>
            <a:off x="7247890" y="252412"/>
            <a:ext cx="4944110" cy="6353175"/>
          </a:xfrm>
          <a:prstGeom prst="rect">
            <a:avLst/>
          </a:prstGeom>
          <a:noFill/>
        </p:spPr>
      </p:pic>
    </p:spTree>
    <p:extLst>
      <p:ext uri="{BB962C8B-B14F-4D97-AF65-F5344CB8AC3E}">
        <p14:creationId xmlns:p14="http://schemas.microsoft.com/office/powerpoint/2010/main" val="2845400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PhAnim="0" preserve="1" userDrawn="1">
  <p:cSld name="EUROfusion_Values">
    <p:spTree>
      <p:nvGrpSpPr>
        <p:cNvPr id="1" name=""/>
        <p:cNvGrpSpPr/>
        <p:nvPr/>
      </p:nvGrpSpPr>
      <p:grpSpPr bwMode="auto">
        <a:xfrm>
          <a:off x="0" y="0"/>
          <a:ext cx="0" cy="0"/>
          <a:chOff x="0" y="0"/>
          <a:chExt cx="0" cy="0"/>
        </a:xfrm>
      </p:grpSpPr>
      <p:pic>
        <p:nvPicPr>
          <p:cNvPr id="6" name="Picture 5"/>
          <p:cNvPicPr>
            <a:picLocks noChangeAspect="1"/>
          </p:cNvPicPr>
          <p:nvPr userDrawn="1"/>
        </p:nvPicPr>
        <p:blipFill>
          <a:blip r:embed="rId2">
            <a:alphaModFix amt="65000"/>
          </a:blip>
          <a:stretch/>
        </p:blipFill>
        <p:spPr bwMode="auto">
          <a:xfrm>
            <a:off x="7247890" y="252412"/>
            <a:ext cx="4944110" cy="6353175"/>
          </a:xfrm>
          <a:prstGeom prst="rect">
            <a:avLst/>
          </a:prstGeom>
          <a:noFill/>
        </p:spPr>
      </p:pic>
      <p:sp>
        <p:nvSpPr>
          <p:cNvPr id="5" name="Rectangle 4"/>
          <p:cNvSpPr/>
          <p:nvPr userDrawn="1"/>
        </p:nvSpPr>
        <p:spPr bwMode="auto">
          <a:xfrm>
            <a:off x="6408751" y="2146852"/>
            <a:ext cx="2170706" cy="161411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7" name="Rectangle 6"/>
          <p:cNvSpPr/>
          <p:nvPr userDrawn="1"/>
        </p:nvSpPr>
        <p:spPr bwMode="auto">
          <a:xfrm>
            <a:off x="9129423" y="1957346"/>
            <a:ext cx="2170706" cy="1875183"/>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defRPr/>
            </a:pPr>
            <a:endParaRPr lang="en-GB"/>
          </a:p>
        </p:txBody>
      </p:sp>
      <p:sp>
        <p:nvSpPr>
          <p:cNvPr id="4" name="Rectangle 3"/>
          <p:cNvSpPr/>
          <p:nvPr userDrawn="1"/>
        </p:nvSpPr>
        <p:spPr bwMode="auto">
          <a:xfrm>
            <a:off x="0" y="6525344"/>
            <a:ext cx="12192000" cy="332656"/>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a:lnSpc>
                <a:spcPct val="100000"/>
              </a:lnSpc>
              <a:spcBef>
                <a:spcPts val="0"/>
              </a:spcBef>
              <a:spcAft>
                <a:spcPts val="0"/>
              </a:spcAft>
              <a:buClrTx/>
              <a:buSzTx/>
              <a:buFontTx/>
              <a:buNone/>
              <a:defRPr/>
            </a:pPr>
            <a:endParaRPr lang="en-US" sz="1800" b="0" i="0" u="none" strike="noStrike" cap="none" spc="0">
              <a:ln>
                <a:noFill/>
              </a:ln>
              <a:solidFill>
                <a:prstClr val="white"/>
              </a:solidFill>
              <a:latin typeface="Calibri"/>
              <a:ea typeface="+mn-ea"/>
              <a:cs typeface="+mn-cs"/>
            </a:endParaRPr>
          </a:p>
        </p:txBody>
      </p:sp>
      <p:sp>
        <p:nvSpPr>
          <p:cNvPr id="2" name="Title 1"/>
          <p:cNvSpPr>
            <a:spLocks noGrp="1"/>
          </p:cNvSpPr>
          <p:nvPr>
            <p:ph type="title" hasCustomPrompt="1"/>
          </p:nvPr>
        </p:nvSpPr>
        <p:spPr bwMode="auto">
          <a:xfrm>
            <a:off x="983432" y="192515"/>
            <a:ext cx="9451776" cy="457200"/>
          </a:xfrm>
        </p:spPr>
        <p:txBody>
          <a:bodyPr>
            <a:noAutofit/>
          </a:bodyPr>
          <a:lstStyle>
            <a:lvl1pPr algn="l">
              <a:lnSpc>
                <a:spcPts val="2400"/>
              </a:lnSpc>
              <a:defRPr sz="2800" b="1">
                <a:solidFill>
                  <a:schemeClr val="tx2"/>
                </a:solidFill>
                <a:latin typeface="+mn-lt"/>
                <a:cs typeface="Arial"/>
              </a:defRPr>
            </a:lvl1pPr>
          </a:lstStyle>
          <a:p>
            <a:pPr>
              <a:defRPr/>
            </a:pPr>
            <a:r>
              <a:rPr lang="en-US"/>
              <a:t>EUROfusion Values</a:t>
            </a:r>
            <a:endParaRPr lang="en-GB"/>
          </a:p>
        </p:txBody>
      </p:sp>
      <p:sp>
        <p:nvSpPr>
          <p:cNvPr id="8" name="Footer Placeholder 7"/>
          <p:cNvSpPr>
            <a:spLocks noGrp="1"/>
          </p:cNvSpPr>
          <p:nvPr>
            <p:ph type="ftr" sz="quarter" idx="11"/>
          </p:nvPr>
        </p:nvSpPr>
        <p:spPr bwMode="auto">
          <a:xfrm>
            <a:off x="825624" y="6555770"/>
            <a:ext cx="3470175" cy="329614"/>
          </a:xfrm>
          <a:prstGeom prst="rect">
            <a:avLst/>
          </a:prstGeom>
        </p:spPr>
        <p:txBody>
          <a:bodyPr anchor="t"/>
          <a:lstStyle>
            <a:lvl1pPr>
              <a:defRPr sz="1200">
                <a:solidFill>
                  <a:schemeClr val="bg1"/>
                </a:solidFill>
              </a:defRPr>
            </a:lvl1pPr>
          </a:lstStyle>
          <a:p>
            <a:pPr>
              <a:defRPr/>
            </a:pPr>
            <a:r>
              <a:rPr lang="en-GB">
                <a:solidFill>
                  <a:prstClr val="white"/>
                </a:solidFill>
              </a:rPr>
              <a:t>M. Wischmeier | PSD Management Meeting | 3rd of September 2024</a:t>
            </a:r>
          </a:p>
        </p:txBody>
      </p:sp>
      <p:sp>
        <p:nvSpPr>
          <p:cNvPr id="9" name="Slide Number Placeholder 8"/>
          <p:cNvSpPr>
            <a:spLocks noGrp="1"/>
          </p:cNvSpPr>
          <p:nvPr>
            <p:ph type="sldNum" sz="quarter" idx="12"/>
          </p:nvPr>
        </p:nvSpPr>
        <p:spPr bwMode="auto">
          <a:xfrm>
            <a:off x="0" y="6590037"/>
            <a:ext cx="720080" cy="199173"/>
          </a:xfrm>
        </p:spPr>
        <p:txBody>
          <a:bodyPr anchor="ctr"/>
          <a:lstStyle>
            <a:lvl1pPr>
              <a:defRPr sz="1400">
                <a:solidFill>
                  <a:schemeClr val="bg1"/>
                </a:solidFill>
              </a:defRPr>
            </a:lvl1pPr>
          </a:lstStyle>
          <a:p>
            <a:pPr>
              <a:defRPr/>
            </a:pPr>
            <a:fld id="{6A6D9FA1-99C7-4910-8E32-B85D378B0060}" type="slidenum">
              <a:rPr lang="en-GB">
                <a:solidFill>
                  <a:prstClr val="white"/>
                </a:solidFill>
              </a:rPr>
              <a:t>‹#›</a:t>
            </a:fld>
            <a:endParaRPr lang="en-GB">
              <a:solidFill>
                <a:prstClr val="white"/>
              </a:solidFill>
            </a:endParaRPr>
          </a:p>
        </p:txBody>
      </p:sp>
      <p:pic>
        <p:nvPicPr>
          <p:cNvPr id="1026" name="Picture 2" descr="EUROfusion - Realising Fusion Energy"/>
          <p:cNvPicPr>
            <a:picLocks noChangeAspect="1" noChangeArrowheads="1"/>
          </p:cNvPicPr>
          <p:nvPr userDrawn="1"/>
        </p:nvPicPr>
        <p:blipFill>
          <a:blip r:embed="rId3"/>
          <a:stretch/>
        </p:blipFill>
        <p:spPr bwMode="auto">
          <a:xfrm>
            <a:off x="191344" y="57007"/>
            <a:ext cx="636023" cy="636023"/>
          </a:xfrm>
          <a:prstGeom prst="rect">
            <a:avLst/>
          </a:prstGeom>
          <a:noFill/>
        </p:spPr>
      </p:pic>
      <p:pic>
        <p:nvPicPr>
          <p:cNvPr id="3" name="Picture 2"/>
          <p:cNvPicPr>
            <a:picLocks noChangeAspect="1"/>
          </p:cNvPicPr>
          <p:nvPr userDrawn="1"/>
        </p:nvPicPr>
        <p:blipFill>
          <a:blip r:embed="rId4">
            <a:clrChange>
              <a:clrFrom>
                <a:srgbClr val="FFFFFF"/>
              </a:clrFrom>
              <a:clrTo>
                <a:srgbClr val="FFFFFF">
                  <a:alpha val="0"/>
                </a:srgbClr>
              </a:clrTo>
            </a:clrChange>
          </a:blip>
          <a:stretch/>
        </p:blipFill>
        <p:spPr bwMode="auto">
          <a:xfrm>
            <a:off x="5414" y="979851"/>
            <a:ext cx="12181172" cy="5577840"/>
          </a:xfrm>
          <a:prstGeom prst="rect">
            <a:avLst/>
          </a:prstGeom>
        </p:spPr>
      </p:pic>
    </p:spTree>
    <p:extLst>
      <p:ext uri="{BB962C8B-B14F-4D97-AF65-F5344CB8AC3E}">
        <p14:creationId xmlns:p14="http://schemas.microsoft.com/office/powerpoint/2010/main" val="11911523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bwMode="auto">
        <a:xfrm>
          <a:off x="0" y="0"/>
          <a:ext cx="0" cy="0"/>
          <a:chOff x="0" y="0"/>
          <a:chExt cx="0" cy="0"/>
        </a:xfrm>
      </p:grpSpPr>
      <p:sp>
        <p:nvSpPr>
          <p:cNvPr id="2" name="Title Placeholder 1"/>
          <p:cNvSpPr>
            <a:spLocks noGrp="1"/>
          </p:cNvSpPr>
          <p:nvPr>
            <p:ph type="title"/>
          </p:nvPr>
        </p:nvSpPr>
        <p:spPr bwMode="auto">
          <a:xfrm>
            <a:off x="609600" y="274638"/>
            <a:ext cx="10972800" cy="1143000"/>
          </a:xfrm>
          <a:prstGeom prst="rect">
            <a:avLst/>
          </a:prstGeom>
        </p:spPr>
        <p:txBody>
          <a:bodyPr vert="horz" lIns="91440" tIns="45720" rIns="91440" bIns="45720" rtlCol="0" anchor="ctr">
            <a:normAutofit/>
          </a:bodyPr>
          <a:lstStyle/>
          <a:p>
            <a:pPr>
              <a:defRPr/>
            </a:pPr>
            <a:r>
              <a:rPr lang="en-US"/>
              <a:t>Click to edit Master title style</a:t>
            </a:r>
            <a:endParaRPr lang="en-GB"/>
          </a:p>
        </p:txBody>
      </p:sp>
      <p:sp>
        <p:nvSpPr>
          <p:cNvPr id="3" name="Text Placeholder 2"/>
          <p:cNvSpPr>
            <a:spLocks noGrp="1"/>
          </p:cNvSpPr>
          <p:nvPr>
            <p:ph type="body" idx="1"/>
          </p:nvPr>
        </p:nvSpPr>
        <p:spPr bwMode="auto">
          <a:xfrm>
            <a:off x="609600" y="1600203"/>
            <a:ext cx="10972800" cy="4525963"/>
          </a:xfrm>
          <a:prstGeom prst="rect">
            <a:avLst/>
          </a:prstGeom>
        </p:spPr>
        <p:txBody>
          <a:bodyPr vert="horz" lIns="91440" tIns="45720" rIns="91440" bIns="45720" rtlCol="0">
            <a:normAutofit/>
          </a:bodyPr>
          <a:lstStyle/>
          <a:p>
            <a:pPr lvl="0">
              <a:defRPr/>
            </a:pPr>
            <a:r>
              <a:rPr lang="en-US"/>
              <a:t>Click to edit Master text styles</a:t>
            </a:r>
            <a:endParaRPr/>
          </a:p>
          <a:p>
            <a:pPr lvl="1">
              <a:defRPr/>
            </a:pPr>
            <a:r>
              <a:rPr lang="en-US"/>
              <a:t>Second level</a:t>
            </a:r>
            <a:endParaRPr/>
          </a:p>
          <a:p>
            <a:pPr lvl="2">
              <a:defRPr/>
            </a:pPr>
            <a:r>
              <a:rPr lang="en-US"/>
              <a:t>Third level</a:t>
            </a:r>
            <a:endParaRPr/>
          </a:p>
          <a:p>
            <a:pPr lvl="3">
              <a:defRPr/>
            </a:pPr>
            <a:r>
              <a:rPr lang="en-US"/>
              <a:t>Fourth level</a:t>
            </a:r>
            <a:endParaRPr/>
          </a:p>
          <a:p>
            <a:pPr lvl="4">
              <a:defRPr/>
            </a:pPr>
            <a:r>
              <a:rPr lang="en-US"/>
              <a:t>Fifth level</a:t>
            </a:r>
            <a:endParaRPr lang="en-GB"/>
          </a:p>
        </p:txBody>
      </p:sp>
      <p:sp>
        <p:nvSpPr>
          <p:cNvPr id="6" name="Slide Number Placeholder 5"/>
          <p:cNvSpPr>
            <a:spLocks noGrp="1"/>
          </p:cNvSpPr>
          <p:nvPr>
            <p:ph type="sldNum" sz="quarter" idx="4"/>
          </p:nvPr>
        </p:nvSpPr>
        <p:spPr bwMode="auto">
          <a:xfrm>
            <a:off x="10848528" y="6356353"/>
            <a:ext cx="733872" cy="365125"/>
          </a:xfrm>
          <a:prstGeom prst="rect">
            <a:avLst/>
          </a:prstGeom>
        </p:spPr>
        <p:txBody>
          <a:bodyPr vert="horz" lIns="91440" tIns="45720" rIns="91440" bIns="45720" rtlCol="0" anchor="ctr"/>
          <a:lstStyle>
            <a:lvl1pPr algn="r">
              <a:defRPr sz="1000">
                <a:solidFill>
                  <a:schemeClr val="tx1">
                    <a:tint val="75000"/>
                  </a:schemeClr>
                </a:solidFill>
                <a:latin typeface="+mn-lt"/>
              </a:defRPr>
            </a:lvl1pPr>
          </a:lstStyle>
          <a:p>
            <a:pPr marL="0" marR="0" lvl="0" indent="0" algn="r" defTabSz="914400">
              <a:lnSpc>
                <a:spcPct val="100000"/>
              </a:lnSpc>
              <a:spcBef>
                <a:spcPts val="0"/>
              </a:spcBef>
              <a:spcAft>
                <a:spcPts val="0"/>
              </a:spcAft>
              <a:buClrTx/>
              <a:buSzTx/>
              <a:buFontTx/>
              <a:buNone/>
              <a:defRPr/>
            </a:pPr>
            <a:fld id="{6A6D9FA1-99C7-4910-8E32-B85D378B0060}" type="slidenum">
              <a:rPr lang="en-GB" sz="1000" b="0" i="0" u="none" strike="noStrike" cap="none" spc="0">
                <a:ln>
                  <a:noFill/>
                </a:ln>
                <a:solidFill>
                  <a:prstClr val="black">
                    <a:tint val="75000"/>
                  </a:prstClr>
                </a:solidFill>
                <a:latin typeface="Calibri"/>
                <a:ea typeface="+mn-ea"/>
                <a:cs typeface="+mn-cs"/>
              </a:rPr>
              <a:t>‹#›</a:t>
            </a:fld>
            <a:endParaRPr lang="en-GB" sz="1000" b="0" i="0" u="none" strike="noStrike" cap="none" spc="0">
              <a:ln>
                <a:noFill/>
              </a:ln>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9172540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dt="0"/>
  <p:txStyles>
    <p:titleStyle>
      <a:lvl1pPr algn="ctr" defTabSz="685800">
        <a:spcBef>
          <a:spcPts val="0"/>
        </a:spcBef>
        <a:buNone/>
        <a:defRPr sz="3300">
          <a:solidFill>
            <a:schemeClr val="tx1"/>
          </a:solidFill>
          <a:latin typeface="+mj-lt"/>
          <a:ea typeface="+mj-ea"/>
          <a:cs typeface="+mj-cs"/>
        </a:defRPr>
      </a:lvl1pPr>
    </p:titleStyle>
    <p:bodyStyle>
      <a:lvl1pPr marL="257175" indent="-257175" algn="l" defTabSz="685800">
        <a:spcBef>
          <a:spcPts val="0"/>
        </a:spcBef>
        <a:buFont typeface="Arial"/>
        <a:buChar char="•"/>
        <a:defRPr sz="2400">
          <a:solidFill>
            <a:schemeClr val="tx1"/>
          </a:solidFill>
          <a:latin typeface="+mn-lt"/>
          <a:ea typeface="+mn-ea"/>
          <a:cs typeface="+mn-cs"/>
        </a:defRPr>
      </a:lvl1pPr>
      <a:lvl2pPr marL="557213" indent="-214313" algn="l" defTabSz="685800">
        <a:spcBef>
          <a:spcPts val="0"/>
        </a:spcBef>
        <a:buFont typeface="Arial"/>
        <a:buChar char="–"/>
        <a:defRPr sz="2100">
          <a:solidFill>
            <a:schemeClr val="tx1"/>
          </a:solidFill>
          <a:latin typeface="+mn-lt"/>
          <a:ea typeface="+mn-ea"/>
          <a:cs typeface="+mn-cs"/>
        </a:defRPr>
      </a:lvl2pPr>
      <a:lvl3pPr marL="857250" indent="-171450" algn="l" defTabSz="685800">
        <a:spcBef>
          <a:spcPts val="0"/>
        </a:spcBef>
        <a:buFont typeface="Arial"/>
        <a:buChar char="•"/>
        <a:defRPr sz="1800">
          <a:solidFill>
            <a:schemeClr val="tx1"/>
          </a:solidFill>
          <a:latin typeface="+mn-lt"/>
          <a:ea typeface="+mn-ea"/>
          <a:cs typeface="+mn-cs"/>
        </a:defRPr>
      </a:lvl3pPr>
      <a:lvl4pPr marL="1200150" indent="-171450" algn="l" defTabSz="685800">
        <a:spcBef>
          <a:spcPts val="0"/>
        </a:spcBef>
        <a:buFont typeface="Arial"/>
        <a:buChar char="–"/>
        <a:defRPr sz="1500">
          <a:solidFill>
            <a:schemeClr val="tx1"/>
          </a:solidFill>
          <a:latin typeface="+mn-lt"/>
          <a:ea typeface="+mn-ea"/>
          <a:cs typeface="+mn-cs"/>
        </a:defRPr>
      </a:lvl4pPr>
      <a:lvl5pPr marL="1543050" indent="-171450" algn="l" defTabSz="685800">
        <a:spcBef>
          <a:spcPts val="0"/>
        </a:spcBef>
        <a:buFont typeface="Arial"/>
        <a:buChar char="»"/>
        <a:defRPr sz="1500">
          <a:solidFill>
            <a:schemeClr val="tx1"/>
          </a:solidFill>
          <a:latin typeface="+mn-lt"/>
          <a:ea typeface="+mn-ea"/>
          <a:cs typeface="+mn-cs"/>
        </a:defRPr>
      </a:lvl5pPr>
      <a:lvl6pPr marL="1885950" indent="-171450" algn="l" defTabSz="685800">
        <a:spcBef>
          <a:spcPts val="0"/>
        </a:spcBef>
        <a:buFont typeface="Arial"/>
        <a:buChar char="•"/>
        <a:defRPr sz="1500">
          <a:solidFill>
            <a:schemeClr val="tx1"/>
          </a:solidFill>
          <a:latin typeface="+mn-lt"/>
          <a:ea typeface="+mn-ea"/>
          <a:cs typeface="+mn-cs"/>
        </a:defRPr>
      </a:lvl6pPr>
      <a:lvl7pPr marL="2228850" indent="-171450" algn="l" defTabSz="685800">
        <a:spcBef>
          <a:spcPts val="0"/>
        </a:spcBef>
        <a:buFont typeface="Arial"/>
        <a:buChar char="•"/>
        <a:defRPr sz="1500">
          <a:solidFill>
            <a:schemeClr val="tx1"/>
          </a:solidFill>
          <a:latin typeface="+mn-lt"/>
          <a:ea typeface="+mn-ea"/>
          <a:cs typeface="+mn-cs"/>
        </a:defRPr>
      </a:lvl7pPr>
      <a:lvl8pPr marL="2571750" indent="-171450" algn="l" defTabSz="685800">
        <a:spcBef>
          <a:spcPts val="0"/>
        </a:spcBef>
        <a:buFont typeface="Arial"/>
        <a:buChar char="•"/>
        <a:defRPr sz="1500">
          <a:solidFill>
            <a:schemeClr val="tx1"/>
          </a:solidFill>
          <a:latin typeface="+mn-lt"/>
          <a:ea typeface="+mn-ea"/>
          <a:cs typeface="+mn-cs"/>
        </a:defRPr>
      </a:lvl8pPr>
      <a:lvl9pPr marL="2914650" indent="-171450" algn="l" defTabSz="685800">
        <a:spcBef>
          <a:spcPts val="0"/>
        </a:spcBef>
        <a:buFont typeface="Arial"/>
        <a:buChar char="•"/>
        <a:defRPr sz="1500">
          <a:solidFill>
            <a:schemeClr val="tx1"/>
          </a:solidFill>
          <a:latin typeface="+mn-lt"/>
          <a:ea typeface="+mn-ea"/>
          <a:cs typeface="+mn-cs"/>
        </a:defRPr>
      </a:lvl9pPr>
    </p:bodyStyle>
    <p:otherStyle>
      <a:defPPr>
        <a:defRPr lang="en-US"/>
      </a:defPPr>
      <a:lvl1pPr marL="0" algn="l" defTabSz="685800">
        <a:defRPr sz="1350">
          <a:solidFill>
            <a:schemeClr val="tx1"/>
          </a:solidFill>
          <a:latin typeface="+mn-lt"/>
          <a:ea typeface="+mn-ea"/>
          <a:cs typeface="+mn-cs"/>
        </a:defRPr>
      </a:lvl1pPr>
      <a:lvl2pPr marL="342900" algn="l" defTabSz="685800">
        <a:defRPr sz="1350">
          <a:solidFill>
            <a:schemeClr val="tx1"/>
          </a:solidFill>
          <a:latin typeface="+mn-lt"/>
          <a:ea typeface="+mn-ea"/>
          <a:cs typeface="+mn-cs"/>
        </a:defRPr>
      </a:lvl2pPr>
      <a:lvl3pPr marL="685800" algn="l" defTabSz="685800">
        <a:defRPr sz="1350">
          <a:solidFill>
            <a:schemeClr val="tx1"/>
          </a:solidFill>
          <a:latin typeface="+mn-lt"/>
          <a:ea typeface="+mn-ea"/>
          <a:cs typeface="+mn-cs"/>
        </a:defRPr>
      </a:lvl3pPr>
      <a:lvl4pPr marL="1028700" algn="l" defTabSz="685800">
        <a:defRPr sz="1350">
          <a:solidFill>
            <a:schemeClr val="tx1"/>
          </a:solidFill>
          <a:latin typeface="+mn-lt"/>
          <a:ea typeface="+mn-ea"/>
          <a:cs typeface="+mn-cs"/>
        </a:defRPr>
      </a:lvl4pPr>
      <a:lvl5pPr marL="1371600" algn="l" defTabSz="685800">
        <a:defRPr sz="1350">
          <a:solidFill>
            <a:schemeClr val="tx1"/>
          </a:solidFill>
          <a:latin typeface="+mn-lt"/>
          <a:ea typeface="+mn-ea"/>
          <a:cs typeface="+mn-cs"/>
        </a:defRPr>
      </a:lvl5pPr>
      <a:lvl6pPr marL="1714500" algn="l" defTabSz="685800">
        <a:defRPr sz="1350">
          <a:solidFill>
            <a:schemeClr val="tx1"/>
          </a:solidFill>
          <a:latin typeface="+mn-lt"/>
          <a:ea typeface="+mn-ea"/>
          <a:cs typeface="+mn-cs"/>
        </a:defRPr>
      </a:lvl6pPr>
      <a:lvl7pPr marL="2057400" algn="l" defTabSz="685800">
        <a:defRPr sz="1350">
          <a:solidFill>
            <a:schemeClr val="tx1"/>
          </a:solidFill>
          <a:latin typeface="+mn-lt"/>
          <a:ea typeface="+mn-ea"/>
          <a:cs typeface="+mn-cs"/>
        </a:defRPr>
      </a:lvl7pPr>
      <a:lvl8pPr marL="2400300" algn="l" defTabSz="685800">
        <a:defRPr sz="1350">
          <a:solidFill>
            <a:schemeClr val="tx1"/>
          </a:solidFill>
          <a:latin typeface="+mn-lt"/>
          <a:ea typeface="+mn-ea"/>
          <a:cs typeface="+mn-cs"/>
        </a:defRPr>
      </a:lvl8pPr>
      <a:lvl9pPr marL="2743200" algn="l" defTabSz="685800">
        <a:defRPr sz="135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05CA7-1792-4E90-820B-5A2C9D2C8E2A}"/>
              </a:ext>
            </a:extLst>
          </p:cNvPr>
          <p:cNvSpPr>
            <a:spLocks noGrp="1"/>
          </p:cNvSpPr>
          <p:nvPr>
            <p:ph type="title"/>
          </p:nvPr>
        </p:nvSpPr>
        <p:spPr/>
        <p:txBody>
          <a:bodyPr/>
          <a:lstStyle/>
          <a:p>
            <a:r>
              <a:rPr lang="en-US" dirty="0"/>
              <a:t>Briefing</a:t>
            </a:r>
            <a:endParaRPr lang="en-IT" dirty="0"/>
          </a:p>
        </p:txBody>
      </p:sp>
      <p:sp>
        <p:nvSpPr>
          <p:cNvPr id="3" name="Text Placeholder 2">
            <a:extLst>
              <a:ext uri="{FF2B5EF4-FFF2-40B4-BE49-F238E27FC236}">
                <a16:creationId xmlns:a16="http://schemas.microsoft.com/office/drawing/2014/main" id="{478BCDFE-961C-C01E-9BE5-BA912C601ABB}"/>
              </a:ext>
            </a:extLst>
          </p:cNvPr>
          <p:cNvSpPr>
            <a:spLocks noGrp="1"/>
          </p:cNvSpPr>
          <p:nvPr>
            <p:ph type="body" sz="quarter" idx="10"/>
          </p:nvPr>
        </p:nvSpPr>
        <p:spPr/>
        <p:txBody>
          <a:bodyPr/>
          <a:lstStyle/>
          <a:p>
            <a:r>
              <a:rPr lang="en-US" dirty="0"/>
              <a:t>M. Wischmeier</a:t>
            </a:r>
            <a:endParaRPr lang="en-IT" dirty="0"/>
          </a:p>
        </p:txBody>
      </p:sp>
      <p:sp>
        <p:nvSpPr>
          <p:cNvPr id="4" name="Text Placeholder 3">
            <a:extLst>
              <a:ext uri="{FF2B5EF4-FFF2-40B4-BE49-F238E27FC236}">
                <a16:creationId xmlns:a16="http://schemas.microsoft.com/office/drawing/2014/main" id="{4A41A4C2-EFA1-04DD-9CF0-9DB7CD40200A}"/>
              </a:ext>
            </a:extLst>
          </p:cNvPr>
          <p:cNvSpPr>
            <a:spLocks noGrp="1"/>
          </p:cNvSpPr>
          <p:nvPr>
            <p:ph type="body" sz="quarter" idx="11"/>
          </p:nvPr>
        </p:nvSpPr>
        <p:spPr>
          <a:xfrm>
            <a:off x="407367" y="4159259"/>
            <a:ext cx="11784633" cy="1227749"/>
          </a:xfrm>
        </p:spPr>
        <p:txBody>
          <a:bodyPr>
            <a:normAutofit/>
          </a:bodyPr>
          <a:lstStyle/>
          <a:p>
            <a:r>
              <a:rPr lang="en-US" dirty="0"/>
              <a:t>Plasma Science for ITER, DEMO and stellarators department </a:t>
            </a:r>
            <a:r>
              <a:rPr lang="en-US" dirty="0">
                <a:sym typeface="Wingdings" pitchFamily="2" charset="2"/>
              </a:rPr>
              <a:t> PSD</a:t>
            </a:r>
            <a:endParaRPr lang="en-US" dirty="0"/>
          </a:p>
          <a:p>
            <a:r>
              <a:rPr lang="en-US" dirty="0"/>
              <a:t>3</a:t>
            </a:r>
            <a:r>
              <a:rPr lang="en-US" baseline="30000" dirty="0"/>
              <a:t>rd</a:t>
            </a:r>
            <a:r>
              <a:rPr lang="en-US" dirty="0"/>
              <a:t> of</a:t>
            </a:r>
            <a:r>
              <a:rPr lang="en-IT"/>
              <a:t> </a:t>
            </a:r>
            <a:r>
              <a:rPr lang="en-US" dirty="0"/>
              <a:t>September</a:t>
            </a:r>
            <a:r>
              <a:rPr lang="en-IT"/>
              <a:t> </a:t>
            </a:r>
            <a:r>
              <a:rPr lang="en-IT" dirty="0"/>
              <a:t>2024</a:t>
            </a:r>
          </a:p>
        </p:txBody>
      </p:sp>
      <p:sp>
        <p:nvSpPr>
          <p:cNvPr id="5" name="Text Placeholder 4">
            <a:extLst>
              <a:ext uri="{FF2B5EF4-FFF2-40B4-BE49-F238E27FC236}">
                <a16:creationId xmlns:a16="http://schemas.microsoft.com/office/drawing/2014/main" id="{7CD50213-F751-0F90-CC64-7E65EA4AA88B}"/>
              </a:ext>
            </a:extLst>
          </p:cNvPr>
          <p:cNvSpPr>
            <a:spLocks noGrp="1"/>
          </p:cNvSpPr>
          <p:nvPr>
            <p:ph type="body" sz="quarter" idx="12"/>
          </p:nvPr>
        </p:nvSpPr>
        <p:spPr/>
        <p:txBody>
          <a:bodyPr/>
          <a:lstStyle/>
          <a:p>
            <a:r>
              <a:rPr lang="en-US" dirty="0"/>
              <a:t>PSD Management Meeting</a:t>
            </a:r>
            <a:endParaRPr lang="en-IT"/>
          </a:p>
        </p:txBody>
      </p:sp>
    </p:spTree>
    <p:extLst>
      <p:ext uri="{BB962C8B-B14F-4D97-AF65-F5344CB8AC3E}">
        <p14:creationId xmlns:p14="http://schemas.microsoft.com/office/powerpoint/2010/main" val="3037821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2A534-F11F-AF11-0ED2-E8944AACE970}"/>
              </a:ext>
            </a:extLst>
          </p:cNvPr>
          <p:cNvSpPr>
            <a:spLocks noGrp="1"/>
          </p:cNvSpPr>
          <p:nvPr>
            <p:ph type="title"/>
          </p:nvPr>
        </p:nvSpPr>
        <p:spPr/>
        <p:txBody>
          <a:bodyPr/>
          <a:lstStyle/>
          <a:p>
            <a:r>
              <a:rPr lang="en-GB" dirty="0"/>
              <a:t>Welcome</a:t>
            </a:r>
          </a:p>
        </p:txBody>
      </p:sp>
      <p:sp>
        <p:nvSpPr>
          <p:cNvPr id="3" name="Content Placeholder 2">
            <a:extLst>
              <a:ext uri="{FF2B5EF4-FFF2-40B4-BE49-F238E27FC236}">
                <a16:creationId xmlns:a16="http://schemas.microsoft.com/office/drawing/2014/main" id="{01761511-D6A8-7ECB-7FA6-DABF4C35D57F}"/>
              </a:ext>
            </a:extLst>
          </p:cNvPr>
          <p:cNvSpPr>
            <a:spLocks noGrp="1"/>
          </p:cNvSpPr>
          <p:nvPr>
            <p:ph idx="1"/>
          </p:nvPr>
        </p:nvSpPr>
        <p:spPr>
          <a:xfrm>
            <a:off x="609600" y="836712"/>
            <a:ext cx="11103024" cy="4008557"/>
          </a:xfrm>
        </p:spPr>
        <p:txBody>
          <a:bodyPr/>
          <a:lstStyle/>
          <a:p>
            <a:r>
              <a:rPr lang="en-GB" dirty="0"/>
              <a:t>Pending approval by GA</a:t>
            </a:r>
          </a:p>
          <a:p>
            <a:r>
              <a:rPr lang="en-GB" dirty="0"/>
              <a:t>New TFLs for Work Package Tokamak Exploitation</a:t>
            </a:r>
          </a:p>
        </p:txBody>
      </p:sp>
      <p:sp>
        <p:nvSpPr>
          <p:cNvPr id="4" name="Footer Placeholder 3">
            <a:extLst>
              <a:ext uri="{FF2B5EF4-FFF2-40B4-BE49-F238E27FC236}">
                <a16:creationId xmlns:a16="http://schemas.microsoft.com/office/drawing/2014/main" id="{9E8D031E-2775-CF4B-04A2-A8DE7F9F0830}"/>
              </a:ext>
            </a:extLst>
          </p:cNvPr>
          <p:cNvSpPr>
            <a:spLocks noGrp="1"/>
          </p:cNvSpPr>
          <p:nvPr>
            <p:ph type="ftr" sz="quarter" idx="11"/>
          </p:nvPr>
        </p:nvSpPr>
        <p:spPr>
          <a:xfrm>
            <a:off x="825624" y="6555770"/>
            <a:ext cx="5154762" cy="329614"/>
          </a:xfrm>
        </p:spPr>
        <p:txBody>
          <a:bodyPr/>
          <a:lstStyle/>
          <a:p>
            <a:pPr>
              <a:defRPr/>
            </a:pPr>
            <a:r>
              <a:rPr lang="en-GB" dirty="0">
                <a:solidFill>
                  <a:prstClr val="white"/>
                </a:solidFill>
              </a:rPr>
              <a:t>M. Wischmeier | PSD Management Meeting | 3rd of September 2024</a:t>
            </a:r>
            <a:endParaRPr lang="en-GB" dirty="0"/>
          </a:p>
        </p:txBody>
      </p:sp>
      <p:sp>
        <p:nvSpPr>
          <p:cNvPr id="5" name="Slide Number Placeholder 4">
            <a:extLst>
              <a:ext uri="{FF2B5EF4-FFF2-40B4-BE49-F238E27FC236}">
                <a16:creationId xmlns:a16="http://schemas.microsoft.com/office/drawing/2014/main" id="{193E0B55-A5FF-1534-5B9E-63ACCAE93FA9}"/>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2</a:t>
            </a:fld>
            <a:endParaRPr lang="en-GB">
              <a:solidFill>
                <a:prstClr val="white"/>
              </a:solidFill>
            </a:endParaRPr>
          </a:p>
        </p:txBody>
      </p:sp>
      <p:pic>
        <p:nvPicPr>
          <p:cNvPr id="7" name="Picture 6" descr="A close-up of a person's face&#10;&#10;Description automatically generated">
            <a:extLst>
              <a:ext uri="{FF2B5EF4-FFF2-40B4-BE49-F238E27FC236}">
                <a16:creationId xmlns:a16="http://schemas.microsoft.com/office/drawing/2014/main" id="{2A690E19-1F1E-122A-0366-D9042148F6C7}"/>
              </a:ext>
            </a:extLst>
          </p:cNvPr>
          <p:cNvPicPr>
            <a:picLocks noChangeAspect="1"/>
          </p:cNvPicPr>
          <p:nvPr/>
        </p:nvPicPr>
        <p:blipFill>
          <a:blip r:embed="rId2"/>
          <a:stretch>
            <a:fillRect/>
          </a:stretch>
        </p:blipFill>
        <p:spPr>
          <a:xfrm>
            <a:off x="1384300" y="1524000"/>
            <a:ext cx="7772400" cy="3142479"/>
          </a:xfrm>
          <a:prstGeom prst="rect">
            <a:avLst/>
          </a:prstGeom>
        </p:spPr>
      </p:pic>
      <p:sp>
        <p:nvSpPr>
          <p:cNvPr id="9" name="TextBox 8">
            <a:extLst>
              <a:ext uri="{FF2B5EF4-FFF2-40B4-BE49-F238E27FC236}">
                <a16:creationId xmlns:a16="http://schemas.microsoft.com/office/drawing/2014/main" id="{73C590B3-A39C-F9CA-BD0F-FE7BDE57DD88}"/>
              </a:ext>
            </a:extLst>
          </p:cNvPr>
          <p:cNvSpPr txBox="1"/>
          <p:nvPr/>
        </p:nvSpPr>
        <p:spPr bwMode="auto">
          <a:xfrm>
            <a:off x="825624" y="5070892"/>
            <a:ext cx="9764596" cy="461665"/>
          </a:xfrm>
          <a:prstGeom prst="rect">
            <a:avLst/>
          </a:prstGeom>
          <a:noFill/>
        </p:spPr>
        <p:txBody>
          <a:bodyPr wrap="none" rtlCol="0">
            <a:spAutoFit/>
          </a:bodyPr>
          <a:lstStyle/>
          <a:p>
            <a:pPr marL="285750" indent="-285750">
              <a:buFont typeface="Arial" panose="020B0604020202020204" pitchFamily="34" charset="0"/>
              <a:buChar char="•"/>
            </a:pPr>
            <a:r>
              <a:rPr lang="en-GB" sz="2400" dirty="0"/>
              <a:t>Additional Deputy Task Force Leader is </a:t>
            </a:r>
            <a:r>
              <a:rPr lang="en-GB" sz="2400" dirty="0" err="1"/>
              <a:t>Dr.</a:t>
            </a:r>
            <a:r>
              <a:rPr lang="en-GB" sz="2400" dirty="0"/>
              <a:t> Valentin </a:t>
            </a:r>
            <a:r>
              <a:rPr lang="en-GB" sz="2400" dirty="0" err="1"/>
              <a:t>Igochine</a:t>
            </a:r>
            <a:r>
              <a:rPr lang="en-GB" sz="2400" dirty="0"/>
              <a:t> from IPP/MPG</a:t>
            </a:r>
          </a:p>
        </p:txBody>
      </p:sp>
    </p:spTree>
    <p:extLst>
      <p:ext uri="{BB962C8B-B14F-4D97-AF65-F5344CB8AC3E}">
        <p14:creationId xmlns:p14="http://schemas.microsoft.com/office/powerpoint/2010/main" val="310438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86C713-6B79-8057-2946-BC69C305CBEB}"/>
              </a:ext>
            </a:extLst>
          </p:cNvPr>
          <p:cNvSpPr>
            <a:spLocks noGrp="1"/>
          </p:cNvSpPr>
          <p:nvPr>
            <p:ph type="title"/>
          </p:nvPr>
        </p:nvSpPr>
        <p:spPr/>
        <p:txBody>
          <a:bodyPr/>
          <a:lstStyle/>
          <a:p>
            <a:r>
              <a:rPr lang="en-GB" dirty="0"/>
              <a:t>Schedules</a:t>
            </a:r>
          </a:p>
        </p:txBody>
      </p:sp>
      <p:sp>
        <p:nvSpPr>
          <p:cNvPr id="3" name="Content Placeholder 2">
            <a:extLst>
              <a:ext uri="{FF2B5EF4-FFF2-40B4-BE49-F238E27FC236}">
                <a16:creationId xmlns:a16="http://schemas.microsoft.com/office/drawing/2014/main" id="{6BFC81FE-2FAF-4FF3-57EA-1A825B9A0B45}"/>
              </a:ext>
            </a:extLst>
          </p:cNvPr>
          <p:cNvSpPr>
            <a:spLocks noGrp="1"/>
          </p:cNvSpPr>
          <p:nvPr>
            <p:ph idx="1"/>
          </p:nvPr>
        </p:nvSpPr>
        <p:spPr>
          <a:xfrm>
            <a:off x="609600" y="836712"/>
            <a:ext cx="11103024" cy="5374902"/>
          </a:xfrm>
        </p:spPr>
        <p:txBody>
          <a:bodyPr/>
          <a:lstStyle/>
          <a:p>
            <a:r>
              <a:rPr lang="en-GB" dirty="0"/>
              <a:t>Cancel General PSD Management Meeting on September 17</a:t>
            </a:r>
            <a:r>
              <a:rPr lang="en-GB" baseline="30000" dirty="0"/>
              <a:t>th</a:t>
            </a:r>
            <a:r>
              <a:rPr lang="en-GB" dirty="0"/>
              <a:t> – conflict with STAC VNS review</a:t>
            </a:r>
          </a:p>
          <a:p>
            <a:r>
              <a:rPr lang="en-GB" dirty="0"/>
              <a:t>Bureau on September 13</a:t>
            </a:r>
            <a:r>
              <a:rPr lang="en-GB" baseline="30000" dirty="0"/>
              <a:t>th</a:t>
            </a:r>
            <a:r>
              <a:rPr lang="en-GB" dirty="0"/>
              <a:t> in Lausanne</a:t>
            </a:r>
          </a:p>
          <a:p>
            <a:r>
              <a:rPr lang="en-GB" i="1" dirty="0">
                <a:solidFill>
                  <a:srgbClr val="0070C0"/>
                </a:solidFill>
              </a:rPr>
              <a:t>AWP Meeting for PSD</a:t>
            </a:r>
            <a:r>
              <a:rPr lang="en-GB" dirty="0"/>
              <a:t>: Monday, 7. October 2024 at 13:00 to Wednesday, 9. October 2024 at 12:00 </a:t>
            </a:r>
            <a:r>
              <a:rPr lang="en-GB" i="1" dirty="0">
                <a:solidFill>
                  <a:srgbClr val="0070C0"/>
                </a:solidFill>
              </a:rPr>
              <a:t>in person </a:t>
            </a:r>
            <a:r>
              <a:rPr lang="en-GB" dirty="0"/>
              <a:t>for 2 TFLs + Jeronimo (for SA Experiment Team) and PLs; plan is to do this jointly with DSD </a:t>
            </a:r>
            <a:r>
              <a:rPr lang="en-GB" dirty="0">
                <a:sym typeface="Wingdings" pitchFamily="2" charset="2"/>
              </a:rPr>
              <a:t> agenda is being drafted and hope to circulate it mid-September (AWP 2025 + possible topics on AI, TSVV activities and outlook by TFLs/PLs on priorities for 26/27 as input for discussion) – interest in organizing a social activity one evening (e.g. bowling?) – else we just organize dinners.</a:t>
            </a:r>
          </a:p>
          <a:p>
            <a:r>
              <a:rPr lang="en-GB" dirty="0">
                <a:sym typeface="Wingdings" pitchFamily="2" charset="2"/>
              </a:rPr>
              <a:t>GA on 9/10</a:t>
            </a:r>
            <a:r>
              <a:rPr lang="en-GB" baseline="30000" dirty="0">
                <a:sym typeface="Wingdings" pitchFamily="2" charset="2"/>
              </a:rPr>
              <a:t>th</a:t>
            </a:r>
            <a:r>
              <a:rPr lang="en-GB" dirty="0">
                <a:sym typeface="Wingdings" pitchFamily="2" charset="2"/>
              </a:rPr>
              <a:t> of October remote</a:t>
            </a:r>
          </a:p>
          <a:p>
            <a:r>
              <a:rPr lang="en-GB" i="1" dirty="0">
                <a:solidFill>
                  <a:srgbClr val="0070C0"/>
                </a:solidFill>
                <a:sym typeface="Wingdings" pitchFamily="2" charset="2"/>
              </a:rPr>
              <a:t>PB on October 30</a:t>
            </a:r>
            <a:r>
              <a:rPr lang="en-GB" i="1" baseline="30000" dirty="0">
                <a:solidFill>
                  <a:srgbClr val="0070C0"/>
                </a:solidFill>
                <a:sym typeface="Wingdings" pitchFamily="2" charset="2"/>
              </a:rPr>
              <a:t>th</a:t>
            </a:r>
            <a:r>
              <a:rPr lang="en-GB" i="1" dirty="0">
                <a:solidFill>
                  <a:srgbClr val="0070C0"/>
                </a:solidFill>
                <a:sym typeface="Wingdings" pitchFamily="2" charset="2"/>
              </a:rPr>
              <a:t> in person </a:t>
            </a:r>
            <a:r>
              <a:rPr lang="en-GB" dirty="0">
                <a:sym typeface="Wingdings" pitchFamily="2" charset="2"/>
              </a:rPr>
              <a:t>– proposed is a joint PB together with DSD – detailed agenda to be proposed</a:t>
            </a:r>
          </a:p>
          <a:p>
            <a:r>
              <a:rPr lang="en-GB" i="1" dirty="0">
                <a:solidFill>
                  <a:srgbClr val="0070C0"/>
                </a:solidFill>
                <a:sym typeface="Wingdings" pitchFamily="2" charset="2"/>
              </a:rPr>
              <a:t>PSD-DCT meetings starting 4</a:t>
            </a:r>
            <a:r>
              <a:rPr lang="en-GB" i="1" baseline="30000" dirty="0">
                <a:solidFill>
                  <a:srgbClr val="0070C0"/>
                </a:solidFill>
                <a:sym typeface="Wingdings" pitchFamily="2" charset="2"/>
              </a:rPr>
              <a:t>th</a:t>
            </a:r>
            <a:r>
              <a:rPr lang="en-GB" i="1" dirty="0">
                <a:solidFill>
                  <a:srgbClr val="0070C0"/>
                </a:solidFill>
                <a:sym typeface="Wingdings" pitchFamily="2" charset="2"/>
              </a:rPr>
              <a:t> of September </a:t>
            </a:r>
            <a:r>
              <a:rPr lang="en-GB" dirty="0">
                <a:sym typeface="Wingdings" pitchFamily="2" charset="2"/>
              </a:rPr>
              <a:t>and scheduled </a:t>
            </a:r>
            <a:r>
              <a:rPr lang="en-GB" i="1" dirty="0">
                <a:solidFill>
                  <a:srgbClr val="0070C0"/>
                </a:solidFill>
                <a:sym typeface="Wingdings" pitchFamily="2" charset="2"/>
              </a:rPr>
              <a:t>bi-weekly until </a:t>
            </a:r>
            <a:r>
              <a:rPr lang="en-GB" dirty="0">
                <a:sym typeface="Wingdings" pitchFamily="2" charset="2"/>
              </a:rPr>
              <a:t>end of 2024</a:t>
            </a:r>
            <a:endParaRPr lang="en-GB" dirty="0"/>
          </a:p>
        </p:txBody>
      </p:sp>
      <p:sp>
        <p:nvSpPr>
          <p:cNvPr id="4" name="Footer Placeholder 3">
            <a:extLst>
              <a:ext uri="{FF2B5EF4-FFF2-40B4-BE49-F238E27FC236}">
                <a16:creationId xmlns:a16="http://schemas.microsoft.com/office/drawing/2014/main" id="{04C2E9AD-5D6A-9A1D-7CF4-8B79027D9B2C}"/>
              </a:ext>
            </a:extLst>
          </p:cNvPr>
          <p:cNvSpPr>
            <a:spLocks noGrp="1"/>
          </p:cNvSpPr>
          <p:nvPr>
            <p:ph type="ftr" sz="quarter" idx="11"/>
          </p:nvPr>
        </p:nvSpPr>
        <p:spPr>
          <a:xfrm>
            <a:off x="825624" y="6555770"/>
            <a:ext cx="4555673" cy="329614"/>
          </a:xfrm>
        </p:spPr>
        <p:txBody>
          <a:bodyPr/>
          <a:lstStyle/>
          <a:p>
            <a:pPr>
              <a:defRPr/>
            </a:pPr>
            <a:r>
              <a:rPr lang="en-GB">
                <a:solidFill>
                  <a:prstClr val="white"/>
                </a:solidFill>
              </a:rPr>
              <a:t>M. Wischmeier | PSD Management Meeting | 3rd of September 2024</a:t>
            </a:r>
            <a:endParaRPr lang="en-GB" dirty="0"/>
          </a:p>
        </p:txBody>
      </p:sp>
      <p:sp>
        <p:nvSpPr>
          <p:cNvPr id="5" name="Slide Number Placeholder 4">
            <a:extLst>
              <a:ext uri="{FF2B5EF4-FFF2-40B4-BE49-F238E27FC236}">
                <a16:creationId xmlns:a16="http://schemas.microsoft.com/office/drawing/2014/main" id="{F5554E1A-4381-7A09-C2B6-D6B3073296B7}"/>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3</a:t>
            </a:fld>
            <a:endParaRPr lang="en-GB">
              <a:solidFill>
                <a:prstClr val="white"/>
              </a:solidFill>
            </a:endParaRPr>
          </a:p>
        </p:txBody>
      </p:sp>
    </p:spTree>
    <p:extLst>
      <p:ext uri="{BB962C8B-B14F-4D97-AF65-F5344CB8AC3E}">
        <p14:creationId xmlns:p14="http://schemas.microsoft.com/office/powerpoint/2010/main" val="1265767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AF15B5-87E4-3626-384A-1532CDCA40E0}"/>
              </a:ext>
            </a:extLst>
          </p:cNvPr>
          <p:cNvSpPr>
            <a:spLocks noGrp="1"/>
          </p:cNvSpPr>
          <p:nvPr>
            <p:ph type="title"/>
          </p:nvPr>
        </p:nvSpPr>
        <p:spPr/>
        <p:txBody>
          <a:bodyPr/>
          <a:lstStyle/>
          <a:p>
            <a:r>
              <a:rPr lang="en-GB" dirty="0"/>
              <a:t>Administrative</a:t>
            </a:r>
          </a:p>
        </p:txBody>
      </p:sp>
      <p:sp>
        <p:nvSpPr>
          <p:cNvPr id="3" name="Inhaltsplatzhalter 2">
            <a:extLst>
              <a:ext uri="{FF2B5EF4-FFF2-40B4-BE49-F238E27FC236}">
                <a16:creationId xmlns:a16="http://schemas.microsoft.com/office/drawing/2014/main" id="{03FDF085-A39B-FD0C-0A4A-0B1661231A26}"/>
              </a:ext>
            </a:extLst>
          </p:cNvPr>
          <p:cNvSpPr>
            <a:spLocks noGrp="1"/>
          </p:cNvSpPr>
          <p:nvPr>
            <p:ph idx="1"/>
          </p:nvPr>
        </p:nvSpPr>
        <p:spPr>
          <a:xfrm>
            <a:off x="609600" y="836712"/>
            <a:ext cx="11103024" cy="5522524"/>
          </a:xfrm>
        </p:spPr>
        <p:txBody>
          <a:bodyPr/>
          <a:lstStyle/>
          <a:p>
            <a:r>
              <a:rPr lang="en-GB" dirty="0"/>
              <a:t>Analysing 2024 budget spending across WPs</a:t>
            </a:r>
          </a:p>
          <a:p>
            <a:r>
              <a:rPr lang="en-GB" dirty="0"/>
              <a:t>AWP planning needs solid outlook for 2025 as we expect underspending across WPs for 2024; presently aware that mission budget for PWIE in 2025 is very critical </a:t>
            </a:r>
          </a:p>
          <a:p>
            <a:r>
              <a:rPr lang="en-GB" dirty="0"/>
              <a:t>Reporting: analysing the level 3 and technical report reporting across work packages to homogenize the quality </a:t>
            </a:r>
            <a:r>
              <a:rPr lang="en-GB" dirty="0">
                <a:sym typeface="Wingdings" pitchFamily="2" charset="2"/>
              </a:rPr>
              <a:t> aim is to provide a concise and meaningful reporting about activities that involve contributions by participants and reduce the number of level 3 reporting</a:t>
            </a:r>
          </a:p>
          <a:p>
            <a:r>
              <a:rPr lang="en-GB" dirty="0">
                <a:sym typeface="Wingdings" pitchFamily="2" charset="2"/>
              </a:rPr>
              <a:t>PMU is also working on providing better guidelines for drafting resource loaded and non-resource loaded calls</a:t>
            </a:r>
            <a:endParaRPr lang="en-GB" dirty="0"/>
          </a:p>
          <a:p>
            <a:pPr marL="0" indent="0">
              <a:buNone/>
            </a:pPr>
            <a:endParaRPr lang="en-GB" dirty="0"/>
          </a:p>
        </p:txBody>
      </p:sp>
      <p:sp>
        <p:nvSpPr>
          <p:cNvPr id="4" name="Fußzeilenplatzhalter 3">
            <a:extLst>
              <a:ext uri="{FF2B5EF4-FFF2-40B4-BE49-F238E27FC236}">
                <a16:creationId xmlns:a16="http://schemas.microsoft.com/office/drawing/2014/main" id="{507A834C-54DC-8556-4092-41D047D846BD}"/>
              </a:ext>
            </a:extLst>
          </p:cNvPr>
          <p:cNvSpPr>
            <a:spLocks noGrp="1"/>
          </p:cNvSpPr>
          <p:nvPr>
            <p:ph type="ftr" sz="quarter" idx="11"/>
          </p:nvPr>
        </p:nvSpPr>
        <p:spPr>
          <a:xfrm>
            <a:off x="825624" y="6555770"/>
            <a:ext cx="4837421" cy="329614"/>
          </a:xfrm>
        </p:spPr>
        <p:txBody>
          <a:bodyPr/>
          <a:lstStyle/>
          <a:p>
            <a:pPr>
              <a:defRPr/>
            </a:pPr>
            <a:r>
              <a:rPr lang="en-GB">
                <a:solidFill>
                  <a:prstClr val="white"/>
                </a:solidFill>
              </a:rPr>
              <a:t>M. Wischmeier | PSD Management Meeting | 3rd of September 2024</a:t>
            </a:r>
            <a:endParaRPr lang="en-GB" dirty="0"/>
          </a:p>
        </p:txBody>
      </p:sp>
      <p:sp>
        <p:nvSpPr>
          <p:cNvPr id="5" name="Foliennummernplatzhalter 4">
            <a:extLst>
              <a:ext uri="{FF2B5EF4-FFF2-40B4-BE49-F238E27FC236}">
                <a16:creationId xmlns:a16="http://schemas.microsoft.com/office/drawing/2014/main" id="{B72E9A9C-7C44-37EC-9124-4C7F85CF9FBC}"/>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4</a:t>
            </a:fld>
            <a:endParaRPr lang="en-GB">
              <a:solidFill>
                <a:prstClr val="white"/>
              </a:solidFill>
            </a:endParaRPr>
          </a:p>
        </p:txBody>
      </p:sp>
    </p:spTree>
    <p:extLst>
      <p:ext uri="{BB962C8B-B14F-4D97-AF65-F5344CB8AC3E}">
        <p14:creationId xmlns:p14="http://schemas.microsoft.com/office/powerpoint/2010/main" val="1842469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3F60ED-513D-329C-7CC9-8273437CF3E6}"/>
              </a:ext>
            </a:extLst>
          </p:cNvPr>
          <p:cNvSpPr>
            <a:spLocks noGrp="1"/>
          </p:cNvSpPr>
          <p:nvPr>
            <p:ph type="title"/>
          </p:nvPr>
        </p:nvSpPr>
        <p:spPr/>
        <p:txBody>
          <a:bodyPr/>
          <a:lstStyle/>
          <a:p>
            <a:r>
              <a:rPr lang="en-GB" dirty="0"/>
              <a:t>Call for Coordinators to develop joint Research Plan for BEST </a:t>
            </a:r>
          </a:p>
        </p:txBody>
      </p:sp>
      <p:sp>
        <p:nvSpPr>
          <p:cNvPr id="4" name="Fußzeilenplatzhalter 3">
            <a:extLst>
              <a:ext uri="{FF2B5EF4-FFF2-40B4-BE49-F238E27FC236}">
                <a16:creationId xmlns:a16="http://schemas.microsoft.com/office/drawing/2014/main" id="{8398F170-DA92-0217-ACC3-9E1E62F76C15}"/>
              </a:ext>
            </a:extLst>
          </p:cNvPr>
          <p:cNvSpPr>
            <a:spLocks noGrp="1"/>
          </p:cNvSpPr>
          <p:nvPr>
            <p:ph type="ftr" sz="quarter" idx="11"/>
          </p:nvPr>
        </p:nvSpPr>
        <p:spPr>
          <a:xfrm>
            <a:off x="825624" y="6555770"/>
            <a:ext cx="4504912" cy="329614"/>
          </a:xfrm>
        </p:spPr>
        <p:txBody>
          <a:bodyPr/>
          <a:lstStyle/>
          <a:p>
            <a:pPr>
              <a:defRPr/>
            </a:pPr>
            <a:r>
              <a:rPr lang="en-GB">
                <a:solidFill>
                  <a:prstClr val="white"/>
                </a:solidFill>
              </a:rPr>
              <a:t>M. Wischmeier | PSD Management Meeting | 3rd of September 2024</a:t>
            </a:r>
            <a:endParaRPr lang="en-GB" dirty="0"/>
          </a:p>
        </p:txBody>
      </p:sp>
      <p:sp>
        <p:nvSpPr>
          <p:cNvPr id="5" name="Foliennummernplatzhalter 4">
            <a:extLst>
              <a:ext uri="{FF2B5EF4-FFF2-40B4-BE49-F238E27FC236}">
                <a16:creationId xmlns:a16="http://schemas.microsoft.com/office/drawing/2014/main" id="{48FED1B3-F4B0-849B-7822-72F5AFA322DF}"/>
              </a:ext>
            </a:extLst>
          </p:cNvPr>
          <p:cNvSpPr>
            <a:spLocks noGrp="1"/>
          </p:cNvSpPr>
          <p:nvPr>
            <p:ph type="sldNum" sz="quarter" idx="12"/>
          </p:nvPr>
        </p:nvSpPr>
        <p:spPr/>
        <p:txBody>
          <a:bodyPr/>
          <a:lstStyle/>
          <a:p>
            <a:pPr>
              <a:defRPr/>
            </a:pPr>
            <a:fld id="{6A6D9FA1-99C7-4910-8E32-B85D378B0060}" type="slidenum">
              <a:rPr lang="en-GB" smtClean="0">
                <a:solidFill>
                  <a:prstClr val="white"/>
                </a:solidFill>
              </a:rPr>
              <a:t>5</a:t>
            </a:fld>
            <a:endParaRPr lang="en-GB">
              <a:solidFill>
                <a:prstClr val="white"/>
              </a:solidFill>
            </a:endParaRPr>
          </a:p>
        </p:txBody>
      </p:sp>
      <p:pic>
        <p:nvPicPr>
          <p:cNvPr id="9" name="Content Placeholder 8" descr="A screenshot of a computer&#10;&#10;Description automatically generated">
            <a:extLst>
              <a:ext uri="{FF2B5EF4-FFF2-40B4-BE49-F238E27FC236}">
                <a16:creationId xmlns:a16="http://schemas.microsoft.com/office/drawing/2014/main" id="{55328797-8DC6-A9DA-4FA3-C80CDF283681}"/>
              </a:ext>
            </a:extLst>
          </p:cNvPr>
          <p:cNvPicPr>
            <a:picLocks noGrp="1" noChangeAspect="1"/>
          </p:cNvPicPr>
          <p:nvPr>
            <p:ph idx="1"/>
          </p:nvPr>
        </p:nvPicPr>
        <p:blipFill>
          <a:blip r:embed="rId2"/>
          <a:stretch>
            <a:fillRect/>
          </a:stretch>
        </p:blipFill>
        <p:spPr>
          <a:xfrm>
            <a:off x="720080" y="1104900"/>
            <a:ext cx="8851900" cy="4648200"/>
          </a:xfrm>
        </p:spPr>
      </p:pic>
      <p:sp>
        <p:nvSpPr>
          <p:cNvPr id="10" name="TextBox 9">
            <a:extLst>
              <a:ext uri="{FF2B5EF4-FFF2-40B4-BE49-F238E27FC236}">
                <a16:creationId xmlns:a16="http://schemas.microsoft.com/office/drawing/2014/main" id="{2F29FC2F-C0FF-1AFE-9D86-A77017D91B33}"/>
              </a:ext>
            </a:extLst>
          </p:cNvPr>
          <p:cNvSpPr txBox="1"/>
          <p:nvPr/>
        </p:nvSpPr>
        <p:spPr bwMode="auto">
          <a:xfrm>
            <a:off x="646507" y="5986902"/>
            <a:ext cx="8436605" cy="369332"/>
          </a:xfrm>
          <a:prstGeom prst="rect">
            <a:avLst/>
          </a:prstGeom>
          <a:noFill/>
        </p:spPr>
        <p:txBody>
          <a:bodyPr wrap="none" rtlCol="0">
            <a:spAutoFit/>
          </a:bodyPr>
          <a:lstStyle/>
          <a:p>
            <a:r>
              <a:rPr lang="en-GB" dirty="0"/>
              <a:t>The PLs and TFLs are welcome to propose candidates for the PSD department to contact</a:t>
            </a:r>
          </a:p>
        </p:txBody>
      </p:sp>
    </p:spTree>
    <p:extLst>
      <p:ext uri="{BB962C8B-B14F-4D97-AF65-F5344CB8AC3E}">
        <p14:creationId xmlns:p14="http://schemas.microsoft.com/office/powerpoint/2010/main" val="1197112650"/>
      </p:ext>
    </p:extLst>
  </p:cSld>
  <p:clrMapOvr>
    <a:masterClrMapping/>
  </p:clrMapOvr>
</p:sld>
</file>

<file path=ppt/theme/theme1.xml><?xml version="1.0" encoding="utf-8"?>
<a:theme xmlns:a="http://schemas.openxmlformats.org/drawingml/2006/main" name="EUROfusion.1line_5_3_201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majorFont>
      <a:minorFont>
        <a:latin typeface="Calibri"/>
        <a:ea typeface="Arial"/>
        <a:cs typeface="Arial"/>
      </a:minorFont>
    </a:fontScheme>
    <a:fmtScheme name="Office">
      <a:fillStyleLst>
        <a:solidFill>
          <a:schemeClr val="phClr"/>
        </a:solidFill>
        <a:gradFill>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effectStyle>
      </a:effectStyleLst>
      <a:bgFillStyleLst>
        <a:solidFill>
          <a:schemeClr val="phClr"/>
        </a:solidFill>
        <a:gradFill>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gradFill>
        <a:gradFill>
          <a:gsLst>
            <a:gs pos="0">
              <a:schemeClr val="phClr">
                <a:tint val="80000"/>
                <a:satMod val="300000"/>
              </a:schemeClr>
            </a:gs>
            <a:gs pos="100000">
              <a:schemeClr val="phClr">
                <a:shade val="30000"/>
                <a:satMod val="200000"/>
              </a:schemeClr>
            </a:gs>
          </a:gsLst>
          <a:path path="circle"/>
        </a:gradFill>
      </a:bgFillStyleLst>
    </a:fmtScheme>
  </a:themeElements>
  <a:objectDefaults>
    <a:txDef>
      <a:spPr bwMode="auto">
        <a:prstGeom prst="rect">
          <a:avLst/>
        </a:prstGeom>
        <a:noFill/>
      </a:spPr>
      <a:body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385</Words>
  <Application>Microsoft Macintosh PowerPoint</Application>
  <PresentationFormat>Widescreen</PresentationFormat>
  <Paragraphs>31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Wingdings</vt:lpstr>
      <vt:lpstr>EUROfusion.1line_5_3_2019</vt:lpstr>
      <vt:lpstr>Briefing</vt:lpstr>
      <vt:lpstr>Welcome</vt:lpstr>
      <vt:lpstr>Schedules</vt:lpstr>
      <vt:lpstr>Administrative</vt:lpstr>
      <vt:lpstr>Call for Coordinators to develop joint Research Plan for BEST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Call for proposals for AI and ML methods</dc:title>
  <dc:creator>Labit Benoit</dc:creator>
  <cp:lastModifiedBy>Marco Wischmeier</cp:lastModifiedBy>
  <cp:revision>22</cp:revision>
  <dcterms:created xsi:type="dcterms:W3CDTF">2024-01-17T07:39:52Z</dcterms:created>
  <dcterms:modified xsi:type="dcterms:W3CDTF">2024-09-03T08:27:07Z</dcterms:modified>
</cp:coreProperties>
</file>