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63" r:id="rId2"/>
    <p:sldId id="270" r:id="rId3"/>
    <p:sldId id="269" r:id="rId4"/>
    <p:sldId id="267" r:id="rId5"/>
    <p:sldId id="268"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49"/>
    <p:restoredTop sz="96018"/>
  </p:normalViewPr>
  <p:slideViewPr>
    <p:cSldViewPr snapToGrid="0">
      <p:cViewPr varScale="1">
        <p:scale>
          <a:sx n="121" d="100"/>
          <a:sy n="121" d="100"/>
        </p:scale>
        <p:origin x="192" y="3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271EB2-DD3B-0F42-B4FC-89DE3520A9EC}" type="datetimeFigureOut">
              <a:rPr lang="fr-FR" smtClean="0"/>
              <a:t>03/09/2024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434FA3-3DC0-9A46-9F01-1A2F159AD8E4}" type="slidenum">
              <a:rPr lang="fr-FR" smtClean="0"/>
              <a:t>‹#›</a:t>
            </a:fld>
            <a:endParaRPr lang="fr-FR"/>
          </a:p>
        </p:txBody>
      </p:sp>
    </p:spTree>
    <p:extLst>
      <p:ext uri="{BB962C8B-B14F-4D97-AF65-F5344CB8AC3E}">
        <p14:creationId xmlns:p14="http://schemas.microsoft.com/office/powerpoint/2010/main" val="138907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EUROfusion_cover">
    <p:spTree>
      <p:nvGrpSpPr>
        <p:cNvPr id="1" name=""/>
        <p:cNvGrpSpPr/>
        <p:nvPr/>
      </p:nvGrpSpPr>
      <p:grpSpPr bwMode="auto">
        <a:xfrm>
          <a:off x="0" y="0"/>
          <a:ext cx="0" cy="0"/>
          <a:chOff x="0" y="0"/>
          <a:chExt cx="0" cy="0"/>
        </a:xfrm>
      </p:grpSpPr>
      <p:grpSp>
        <p:nvGrpSpPr>
          <p:cNvPr id="4" name="Gruppieren 3"/>
          <p:cNvGrpSpPr/>
          <p:nvPr userDrawn="1"/>
        </p:nvGrpSpPr>
        <p:grpSpPr bwMode="auto">
          <a:xfrm>
            <a:off x="411869" y="6034962"/>
            <a:ext cx="4392488" cy="497895"/>
            <a:chOff x="5735960" y="5717361"/>
            <a:chExt cx="6120680" cy="713919"/>
          </a:xfrm>
        </p:grpSpPr>
        <p:pic>
          <p:nvPicPr>
            <p:cNvPr id="25" name="Grafik 24"/>
            <p:cNvPicPr>
              <a:picLocks noChangeAspect="1"/>
            </p:cNvPicPr>
            <p:nvPr userDrawn="1"/>
          </p:nvPicPr>
          <p:blipFill>
            <a:blip r:embed="rId2"/>
            <a:stretch/>
          </p:blipFill>
          <p:spPr bwMode="auto">
            <a:xfrm>
              <a:off x="5735960" y="5774784"/>
              <a:ext cx="997207" cy="656496"/>
            </a:xfrm>
            <a:prstGeom prst="rect">
              <a:avLst/>
            </a:prstGeom>
            <a:noFill/>
            <a:ln>
              <a:noFill/>
            </a:ln>
          </p:spPr>
        </p:pic>
        <p:sp>
          <p:nvSpPr>
            <p:cNvPr id="3" name="Rechteck 2"/>
            <p:cNvSpPr/>
            <p:nvPr userDrawn="1"/>
          </p:nvSpPr>
          <p:spPr bwMode="auto">
            <a:xfrm>
              <a:off x="6744072" y="5717361"/>
              <a:ext cx="5112568" cy="480131"/>
            </a:xfrm>
            <a:prstGeom prst="rect">
              <a:avLst/>
            </a:prstGeom>
            <a:grpFill/>
          </p:spPr>
          <p:txBody>
            <a:bodyPr wrap="square">
              <a:spAutoFit/>
            </a:bodyPr>
            <a:lstStyle/>
            <a:p>
              <a:pPr marL="0" marR="0" lvl="0" indent="0" algn="just" defTabSz="914400">
                <a:lnSpc>
                  <a:spcPct val="90000"/>
                </a:lnSpc>
                <a:spcBef>
                  <a:spcPts val="0"/>
                </a:spcBef>
                <a:spcAft>
                  <a:spcPts val="0"/>
                </a:spcAft>
                <a:buClrTx/>
                <a:buSzTx/>
                <a:buFontTx/>
                <a:buNone/>
                <a:defRPr/>
              </a:pPr>
              <a:r>
                <a:rPr lang="en-GB" sz="700" b="0" i="0" u="none" strike="noStrike" cap="none" spc="0">
                  <a:ln>
                    <a:noFill/>
                  </a:ln>
                  <a:solidFill>
                    <a:prstClr val="black"/>
                  </a:solidFill>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a:p>
          </p:txBody>
        </p:sp>
      </p:grpSp>
      <p:pic>
        <p:nvPicPr>
          <p:cNvPr id="2060" name="Picture 12" descr="Contract between EC and EUROfusion is signed | FuseNet"/>
          <p:cNvPicPr>
            <a:picLocks noChangeAspect="1" noChangeArrowheads="1"/>
          </p:cNvPicPr>
          <p:nvPr userDrawn="1"/>
        </p:nvPicPr>
        <p:blipFill>
          <a:blip r:embed="rId3"/>
          <a:stretch/>
        </p:blipFill>
        <p:spPr bwMode="auto">
          <a:xfrm>
            <a:off x="445066" y="325143"/>
            <a:ext cx="2304256" cy="596340"/>
          </a:xfrm>
          <a:prstGeom prst="rect">
            <a:avLst/>
          </a:prstGeom>
          <a:noFill/>
        </p:spPr>
      </p:pic>
      <p:sp>
        <p:nvSpPr>
          <p:cNvPr id="11" name="Title 20"/>
          <p:cNvSpPr>
            <a:spLocks noGrp="1"/>
          </p:cNvSpPr>
          <p:nvPr>
            <p:ph type="title"/>
          </p:nvPr>
        </p:nvSpPr>
        <p:spPr bwMode="auto">
          <a:xfrm>
            <a:off x="407368" y="2074187"/>
            <a:ext cx="5544615" cy="620251"/>
          </a:xfrm>
        </p:spPr>
        <p:txBody>
          <a:bodyPr/>
          <a:lstStyle>
            <a:lvl1pPr algn="l">
              <a:defRPr b="1"/>
            </a:lvl1pPr>
          </a:lstStyle>
          <a:p>
            <a:pPr>
              <a:defRPr/>
            </a:pPr>
            <a:r>
              <a:rPr lang="en-US"/>
              <a:t>Click to edit Master title style</a:t>
            </a:r>
            <a:endParaRPr/>
          </a:p>
        </p:txBody>
      </p:sp>
      <p:sp>
        <p:nvSpPr>
          <p:cNvPr id="14" name="Text Placeholder 22"/>
          <p:cNvSpPr>
            <a:spLocks noGrp="1"/>
          </p:cNvSpPr>
          <p:nvPr>
            <p:ph type="body" sz="quarter" idx="10" hasCustomPrompt="1"/>
          </p:nvPr>
        </p:nvSpPr>
        <p:spPr bwMode="auto">
          <a:xfrm>
            <a:off x="407368" y="3693074"/>
            <a:ext cx="4375150" cy="457848"/>
          </a:xfrm>
        </p:spPr>
        <p:txBody>
          <a:bodyPr/>
          <a:lstStyle>
            <a:lvl1pPr marL="0" indent="0">
              <a:buNone/>
              <a:defRPr b="1"/>
            </a:lvl1pPr>
            <a:lvl2pPr marL="342900" indent="0">
              <a:buNone/>
              <a:defRPr/>
            </a:lvl2pPr>
          </a:lstStyle>
          <a:p>
            <a:pPr lvl="0">
              <a:defRPr/>
            </a:pPr>
            <a:r>
              <a:rPr lang="en-US"/>
              <a:t>Click to edit Lecturer’s name</a:t>
            </a:r>
            <a:endParaRPr/>
          </a:p>
        </p:txBody>
      </p:sp>
      <p:sp>
        <p:nvSpPr>
          <p:cNvPr id="15" name="Text Placeholder 22"/>
          <p:cNvSpPr>
            <a:spLocks noGrp="1"/>
          </p:cNvSpPr>
          <p:nvPr>
            <p:ph type="body" sz="quarter" idx="11" hasCustomPrompt="1"/>
          </p:nvPr>
        </p:nvSpPr>
        <p:spPr bwMode="auto">
          <a:xfrm>
            <a:off x="407368" y="4159260"/>
            <a:ext cx="4375150" cy="457848"/>
          </a:xfrm>
        </p:spPr>
        <p:txBody>
          <a:bodyPr/>
          <a:lstStyle>
            <a:lvl1pPr marL="0" indent="0">
              <a:buNone/>
              <a:defRPr b="0"/>
            </a:lvl1pPr>
            <a:lvl2pPr marL="342900" indent="0">
              <a:buNone/>
              <a:defRPr/>
            </a:lvl2pPr>
          </a:lstStyle>
          <a:p>
            <a:pPr lvl="0">
              <a:defRPr/>
            </a:pPr>
            <a:r>
              <a:rPr lang="en-US"/>
              <a:t>Click to edit Lecturer’s affiliation</a:t>
            </a:r>
            <a:endParaRPr/>
          </a:p>
        </p:txBody>
      </p:sp>
      <p:sp>
        <p:nvSpPr>
          <p:cNvPr id="20" name="Text Placeholder 22"/>
          <p:cNvSpPr>
            <a:spLocks noGrp="1"/>
          </p:cNvSpPr>
          <p:nvPr>
            <p:ph type="body" sz="quarter" idx="12" hasCustomPrompt="1"/>
          </p:nvPr>
        </p:nvSpPr>
        <p:spPr bwMode="auto">
          <a:xfrm>
            <a:off x="407368" y="1650286"/>
            <a:ext cx="5544614" cy="338554"/>
          </a:xfrm>
        </p:spPr>
        <p:txBody>
          <a:bodyPr>
            <a:normAutofit/>
          </a:bodyPr>
          <a:lstStyle>
            <a:lvl1pPr marL="0" indent="0">
              <a:buNone/>
              <a:defRPr sz="1600" b="0"/>
            </a:lvl1pPr>
            <a:lvl2pPr marL="342900" indent="0">
              <a:buNone/>
              <a:defRPr/>
            </a:lvl2pPr>
          </a:lstStyle>
          <a:p>
            <a:pPr lvl="0">
              <a:defRPr/>
            </a:pPr>
            <a:r>
              <a:rPr lang="en-US"/>
              <a:t>Click to edit Event title</a:t>
            </a:r>
            <a:endParaRPr/>
          </a:p>
        </p:txBody>
      </p:sp>
      <p:pic>
        <p:nvPicPr>
          <p:cNvPr id="2" name="Picture 1"/>
          <p:cNvPicPr>
            <a:picLocks noChangeAspect="1"/>
          </p:cNvPicPr>
          <p:nvPr userDrawn="1"/>
        </p:nvPicPr>
        <p:blipFill>
          <a:blip r:embed="rId4">
            <a:alphaModFix/>
          </a:blip>
          <a:stretch/>
        </p:blipFill>
        <p:spPr bwMode="auto">
          <a:xfrm>
            <a:off x="7247890" y="252412"/>
            <a:ext cx="4944110" cy="6353175"/>
          </a:xfrm>
          <a:prstGeom prst="rect">
            <a:avLst/>
          </a:prstGeom>
          <a:solidFill>
            <a:schemeClr val="bg1"/>
          </a:solidFill>
        </p:spPr>
      </p:pic>
    </p:spTree>
    <p:extLst>
      <p:ext uri="{BB962C8B-B14F-4D97-AF65-F5344CB8AC3E}">
        <p14:creationId xmlns:p14="http://schemas.microsoft.com/office/powerpoint/2010/main" val="527484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EUROfusion_content">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3" name="Content Placeholder 2"/>
          <p:cNvSpPr>
            <a:spLocks noGrp="1"/>
          </p:cNvSpPr>
          <p:nvPr>
            <p:ph idx="1"/>
          </p:nvPr>
        </p:nvSpPr>
        <p:spPr bwMode="auto">
          <a:xfrm>
            <a:off x="609600" y="836712"/>
            <a:ext cx="11103024" cy="5688632"/>
          </a:xfrm>
        </p:spPr>
        <p:txBody>
          <a:bodyPr>
            <a:normAutofit/>
          </a:bodyPr>
          <a:lstStyle>
            <a:lvl1pPr marL="257175" indent="-257175">
              <a:buFont typeface="Arial"/>
              <a:buChar char="•"/>
              <a:defRPr sz="2400">
                <a:latin typeface="+mn-lt"/>
                <a:cs typeface="Arial"/>
              </a:defRPr>
            </a:lvl1pPr>
            <a:lvl2pPr marL="557213" indent="-214313">
              <a:buFont typeface="Arial"/>
              <a:buChar char="•"/>
              <a:defRPr sz="1800">
                <a:latin typeface="+mn-lt"/>
                <a:cs typeface="Arial"/>
              </a:defRPr>
            </a:lvl2pPr>
            <a:lvl3pPr marL="857250" indent="-171450">
              <a:buFont typeface="Arial"/>
              <a:buChar char="•"/>
              <a:defRPr sz="1600">
                <a:latin typeface="+mn-lt"/>
                <a:cs typeface="Arial"/>
              </a:defRPr>
            </a:lvl3pPr>
            <a:lvl4pPr>
              <a:defRPr/>
            </a:lvl4pPr>
            <a:lvl5pPr>
              <a:defRPr/>
            </a:lvl5pPr>
          </a:lstStyle>
          <a:p>
            <a:pPr lvl="0">
              <a:defRPr/>
            </a:pPr>
            <a:r>
              <a:rPr lang="en-US"/>
              <a:t>Click to edit Master text styles</a:t>
            </a:r>
            <a:endParaRPr/>
          </a:p>
          <a:p>
            <a:pPr lvl="1">
              <a:defRPr/>
            </a:pPr>
            <a:r>
              <a:rPr lang="en-US"/>
              <a:t>Second level</a:t>
            </a:r>
            <a:endParaRPr/>
          </a:p>
          <a:p>
            <a:pPr lvl="2">
              <a:defRPr/>
            </a:pPr>
            <a:r>
              <a:rPr lang="en-US"/>
              <a:t>Third level</a:t>
            </a:r>
            <a:endParaRPr/>
          </a:p>
        </p:txBody>
      </p:sp>
      <p:sp>
        <p:nvSpPr>
          <p:cNvPr id="8" name="Footer Placeholder 7"/>
          <p:cNvSpPr>
            <a:spLocks noGrp="1"/>
          </p:cNvSpPr>
          <p:nvPr>
            <p:ph type="ftr" sz="quarter" idx="11"/>
          </p:nvPr>
        </p:nvSpPr>
        <p:spPr bwMode="auto">
          <a:xfrm>
            <a:off x="825624" y="6555770"/>
            <a:ext cx="3470175" cy="329614"/>
          </a:xfrm>
          <a:prstGeom prst="rect">
            <a:avLst/>
          </a:prstGeom>
        </p:spPr>
        <p:txBody>
          <a:bodyPr anchor="t"/>
          <a:lstStyle>
            <a:lvl1pPr>
              <a:defRPr sz="1200">
                <a:solidFill>
                  <a:schemeClr val="bg1"/>
                </a:solidFill>
              </a:defRPr>
            </a:lvl1pPr>
          </a:lstStyle>
          <a:p>
            <a:pPr>
              <a:defRPr/>
            </a:pPr>
            <a:r>
              <a:rPr lang="en-GB">
                <a:solidFill>
                  <a:prstClr val="white"/>
                </a:solidFill>
              </a:rPr>
              <a:t>M. Wischmeier | PSD Management Meeting | 3rd of September 2024</a:t>
            </a:r>
            <a:endParaRPr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extLst>
      <p:ext uri="{BB962C8B-B14F-4D97-AF65-F5344CB8AC3E}">
        <p14:creationId xmlns:p14="http://schemas.microsoft.com/office/powerpoint/2010/main" val="2020282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EUROfusion_content_empty">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8" name="Footer Placeholder 7"/>
          <p:cNvSpPr>
            <a:spLocks noGrp="1"/>
          </p:cNvSpPr>
          <p:nvPr>
            <p:ph type="ftr" sz="quarter" idx="11"/>
          </p:nvPr>
        </p:nvSpPr>
        <p:spPr bwMode="auto">
          <a:xfrm>
            <a:off x="825624" y="6555770"/>
            <a:ext cx="3470175" cy="329614"/>
          </a:xfrm>
          <a:prstGeom prst="rect">
            <a:avLst/>
          </a:prstGeom>
        </p:spPr>
        <p:txBody>
          <a:bodyPr anchor="t"/>
          <a:lstStyle>
            <a:lvl1pPr>
              <a:defRPr sz="1200">
                <a:solidFill>
                  <a:schemeClr val="bg1"/>
                </a:solidFill>
              </a:defRPr>
            </a:lvl1pPr>
          </a:lstStyle>
          <a:p>
            <a:pPr>
              <a:defRPr/>
            </a:pPr>
            <a:r>
              <a:rPr lang="en-GB">
                <a:solidFill>
                  <a:prstClr val="white"/>
                </a:solidFill>
              </a:rPr>
              <a:t>M. Wischmeier | PSD Management Meeting | 3rd of September 2024</a:t>
            </a:r>
            <a:endParaRPr/>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extLst>
      <p:ext uri="{BB962C8B-B14F-4D97-AF65-F5344CB8AC3E}">
        <p14:creationId xmlns:p14="http://schemas.microsoft.com/office/powerpoint/2010/main" val="2845400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EUROfusion_Values">
    <p:spTree>
      <p:nvGrpSpPr>
        <p:cNvPr id="1" name=""/>
        <p:cNvGrpSpPr/>
        <p:nvPr/>
      </p:nvGrpSpPr>
      <p:grpSpPr bwMode="auto">
        <a:xfrm>
          <a:off x="0" y="0"/>
          <a:ext cx="0" cy="0"/>
          <a:chOff x="0" y="0"/>
          <a:chExt cx="0" cy="0"/>
        </a:xfrm>
      </p:grpSpPr>
      <p:pic>
        <p:nvPicPr>
          <p:cNvPr id="6" name="Picture 5"/>
          <p:cNvPicPr>
            <a:picLocks noChangeAspect="1"/>
          </p:cNvPicPr>
          <p:nvPr userDrawn="1"/>
        </p:nvPicPr>
        <p:blipFill>
          <a:blip r:embed="rId2">
            <a:alphaModFix amt="65000"/>
          </a:blip>
          <a:stretch/>
        </p:blipFill>
        <p:spPr bwMode="auto">
          <a:xfrm>
            <a:off x="7247890" y="252412"/>
            <a:ext cx="4944110" cy="6353175"/>
          </a:xfrm>
          <a:prstGeom prst="rect">
            <a:avLst/>
          </a:prstGeom>
          <a:noFill/>
        </p:spPr>
      </p:pic>
      <p:sp>
        <p:nvSpPr>
          <p:cNvPr id="5" name="Rectangle 4"/>
          <p:cNvSpPr/>
          <p:nvPr userDrawn="1"/>
        </p:nvSpPr>
        <p:spPr bwMode="auto">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7" name="Rectangle 6"/>
          <p:cNvSpPr/>
          <p:nvPr userDrawn="1"/>
        </p:nvSpPr>
        <p:spPr bwMode="auto">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hasCustomPrompt="1"/>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EUROfusion Values</a:t>
            </a:r>
            <a:endParaRPr lang="en-GB"/>
          </a:p>
        </p:txBody>
      </p:sp>
      <p:sp>
        <p:nvSpPr>
          <p:cNvPr id="8" name="Footer Placeholder 7"/>
          <p:cNvSpPr>
            <a:spLocks noGrp="1"/>
          </p:cNvSpPr>
          <p:nvPr>
            <p:ph type="ftr" sz="quarter" idx="11"/>
          </p:nvPr>
        </p:nvSpPr>
        <p:spPr bwMode="auto">
          <a:xfrm>
            <a:off x="825624" y="6555770"/>
            <a:ext cx="3470175" cy="329614"/>
          </a:xfrm>
          <a:prstGeom prst="rect">
            <a:avLst/>
          </a:prstGeom>
        </p:spPr>
        <p:txBody>
          <a:bodyPr anchor="t"/>
          <a:lstStyle>
            <a:lvl1pPr>
              <a:defRPr sz="1200">
                <a:solidFill>
                  <a:schemeClr val="bg1"/>
                </a:solidFill>
              </a:defRPr>
            </a:lvl1pPr>
          </a:lstStyle>
          <a:p>
            <a:pPr>
              <a:defRPr/>
            </a:pPr>
            <a:r>
              <a:rPr lang="en-GB">
                <a:solidFill>
                  <a:prstClr val="white"/>
                </a:solidFill>
              </a:rPr>
              <a:t>M. Wischmeier | PSD Management Meeting | 3rd of September 2024</a:t>
            </a:r>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3"/>
          <a:stretch/>
        </p:blipFill>
        <p:spPr bwMode="auto">
          <a:xfrm>
            <a:off x="191344" y="57007"/>
            <a:ext cx="636023" cy="636023"/>
          </a:xfrm>
          <a:prstGeom prst="rect">
            <a:avLst/>
          </a:prstGeom>
          <a:noFill/>
        </p:spPr>
      </p:pic>
      <p:pic>
        <p:nvPicPr>
          <p:cNvPr id="3" name="Picture 2"/>
          <p:cNvPicPr>
            <a:picLocks noChangeAspect="1"/>
          </p:cNvPicPr>
          <p:nvPr userDrawn="1"/>
        </p:nvPicPr>
        <p:blipFill>
          <a:blip r:embed="rId4">
            <a:clrChange>
              <a:clrFrom>
                <a:srgbClr val="FFFFFF"/>
              </a:clrFrom>
              <a:clrTo>
                <a:srgbClr val="FFFFFF">
                  <a:alpha val="0"/>
                </a:srgbClr>
              </a:clrTo>
            </a:clrChange>
          </a:blip>
          <a:stretch/>
        </p:blipFill>
        <p:spPr bwMode="auto">
          <a:xfrm>
            <a:off x="5414" y="979851"/>
            <a:ext cx="12181172" cy="5577840"/>
          </a:xfrm>
          <a:prstGeom prst="rect">
            <a:avLst/>
          </a:prstGeom>
        </p:spPr>
      </p:pic>
    </p:spTree>
    <p:extLst>
      <p:ext uri="{BB962C8B-B14F-4D97-AF65-F5344CB8AC3E}">
        <p14:creationId xmlns:p14="http://schemas.microsoft.com/office/powerpoint/2010/main" val="11911523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609600" y="274638"/>
            <a:ext cx="10972800" cy="1143000"/>
          </a:xfrm>
          <a:prstGeom prst="rect">
            <a:avLst/>
          </a:prstGeom>
        </p:spPr>
        <p:txBody>
          <a:bodyPr vert="horz" lIns="91440" tIns="45720" rIns="91440" bIns="45720" rtlCol="0" anchor="ctr">
            <a:normAutofit/>
          </a:bodyPr>
          <a:lstStyle/>
          <a:p>
            <a:pPr>
              <a:defRPr/>
            </a:pPr>
            <a:r>
              <a:rPr lang="en-US"/>
              <a:t>Click to edit Master title style</a:t>
            </a:r>
            <a:endParaRPr lang="en-GB"/>
          </a:p>
        </p:txBody>
      </p:sp>
      <p:sp>
        <p:nvSpPr>
          <p:cNvPr id="3" name="Text Placeholder 2"/>
          <p:cNvSpPr>
            <a:spLocks noGrp="1"/>
          </p:cNvSpPr>
          <p:nvPr>
            <p:ph type="body" idx="1"/>
          </p:nvPr>
        </p:nvSpPr>
        <p:spPr bwMode="auto">
          <a:xfrm>
            <a:off x="609600" y="1600203"/>
            <a:ext cx="10972800" cy="4525963"/>
          </a:xfrm>
          <a:prstGeom prst="rect">
            <a:avLst/>
          </a:prstGeom>
        </p:spPr>
        <p:txBody>
          <a:bodyPr vert="horz" lIns="91440" tIns="45720" rIns="91440" bIns="45720" rtlCol="0">
            <a:normAutofit/>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GB"/>
          </a:p>
        </p:txBody>
      </p:sp>
      <p:sp>
        <p:nvSpPr>
          <p:cNvPr id="6" name="Slide Number Placeholder 5"/>
          <p:cNvSpPr>
            <a:spLocks noGrp="1"/>
          </p:cNvSpPr>
          <p:nvPr>
            <p:ph type="sldNum" sz="quarter" idx="4"/>
          </p:nvPr>
        </p:nvSpPr>
        <p:spPr bwMode="auto">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a:lnSpc>
                <a:spcPct val="100000"/>
              </a:lnSpc>
              <a:spcBef>
                <a:spcPts val="0"/>
              </a:spcBef>
              <a:spcAft>
                <a:spcPts val="0"/>
              </a:spcAft>
              <a:buClrTx/>
              <a:buSzTx/>
              <a:buFontTx/>
              <a:buNone/>
              <a:defRPr/>
            </a:pPr>
            <a:fld id="{6A6D9FA1-99C7-4910-8E32-B85D378B0060}" type="slidenum">
              <a:rPr lang="en-GB" sz="1000" b="0" i="0" u="none" strike="noStrike" cap="none" spc="0">
                <a:ln>
                  <a:noFill/>
                </a:ln>
                <a:solidFill>
                  <a:prstClr val="black">
                    <a:tint val="75000"/>
                  </a:prstClr>
                </a:solidFill>
                <a:latin typeface="Calibri"/>
                <a:ea typeface="+mn-ea"/>
                <a:cs typeface="+mn-cs"/>
              </a:rPr>
              <a:t>‹#›</a:t>
            </a:fld>
            <a:endParaRPr lang="en-GB" sz="1000" b="0" i="0" u="none" strike="noStrike" cap="none" spc="0">
              <a:ln>
                <a:noFill/>
              </a:ln>
              <a:solidFill>
                <a:prstClr val="black">
                  <a:tint val="75000"/>
                </a:prstClr>
              </a:solidFill>
              <a:latin typeface="Calibri"/>
              <a:ea typeface="+mn-ea"/>
              <a:cs typeface="+mn-cs"/>
            </a:endParaRPr>
          </a:p>
        </p:txBody>
      </p:sp>
    </p:spTree>
    <p:extLst>
      <p:ext uri="{BB962C8B-B14F-4D97-AF65-F5344CB8AC3E}">
        <p14:creationId xmlns:p14="http://schemas.microsoft.com/office/powerpoint/2010/main" val="19172540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dt="0"/>
  <p:txStyles>
    <p:titleStyle>
      <a:lvl1pPr algn="ctr" defTabSz="685800">
        <a:spcBef>
          <a:spcPts val="0"/>
        </a:spcBef>
        <a:buNone/>
        <a:defRPr sz="3300">
          <a:solidFill>
            <a:schemeClr val="tx1"/>
          </a:solidFill>
          <a:latin typeface="+mj-lt"/>
          <a:ea typeface="+mj-ea"/>
          <a:cs typeface="+mj-cs"/>
        </a:defRPr>
      </a:lvl1pPr>
    </p:titleStyle>
    <p:bodyStyle>
      <a:lvl1pPr marL="257175" indent="-257175" algn="l" defTabSz="685800">
        <a:spcBef>
          <a:spcPts val="0"/>
        </a:spcBef>
        <a:buFont typeface="Arial"/>
        <a:buChar char="•"/>
        <a:defRPr sz="2400">
          <a:solidFill>
            <a:schemeClr val="tx1"/>
          </a:solidFill>
          <a:latin typeface="+mn-lt"/>
          <a:ea typeface="+mn-ea"/>
          <a:cs typeface="+mn-cs"/>
        </a:defRPr>
      </a:lvl1pPr>
      <a:lvl2pPr marL="557213" indent="-214313" algn="l" defTabSz="685800">
        <a:spcBef>
          <a:spcPts val="0"/>
        </a:spcBef>
        <a:buFont typeface="Arial"/>
        <a:buChar char="–"/>
        <a:defRPr sz="2100">
          <a:solidFill>
            <a:schemeClr val="tx1"/>
          </a:solidFill>
          <a:latin typeface="+mn-lt"/>
          <a:ea typeface="+mn-ea"/>
          <a:cs typeface="+mn-cs"/>
        </a:defRPr>
      </a:lvl2pPr>
      <a:lvl3pPr marL="857250" indent="-171450" algn="l" defTabSz="685800">
        <a:spcBef>
          <a:spcPts val="0"/>
        </a:spcBef>
        <a:buFont typeface="Arial"/>
        <a:buChar char="•"/>
        <a:defRPr sz="1800">
          <a:solidFill>
            <a:schemeClr val="tx1"/>
          </a:solidFill>
          <a:latin typeface="+mn-lt"/>
          <a:ea typeface="+mn-ea"/>
          <a:cs typeface="+mn-cs"/>
        </a:defRPr>
      </a:lvl3pPr>
      <a:lvl4pPr marL="1200150" indent="-171450" algn="l" defTabSz="685800">
        <a:spcBef>
          <a:spcPts val="0"/>
        </a:spcBef>
        <a:buFont typeface="Arial"/>
        <a:buChar char="–"/>
        <a:defRPr sz="1500">
          <a:solidFill>
            <a:schemeClr val="tx1"/>
          </a:solidFill>
          <a:latin typeface="+mn-lt"/>
          <a:ea typeface="+mn-ea"/>
          <a:cs typeface="+mn-cs"/>
        </a:defRPr>
      </a:lvl4pPr>
      <a:lvl5pPr marL="1543050" indent="-171450" algn="l" defTabSz="685800">
        <a:spcBef>
          <a:spcPts val="0"/>
        </a:spcBef>
        <a:buFont typeface="Arial"/>
        <a:buChar char="»"/>
        <a:defRPr sz="1500">
          <a:solidFill>
            <a:schemeClr val="tx1"/>
          </a:solidFill>
          <a:latin typeface="+mn-lt"/>
          <a:ea typeface="+mn-ea"/>
          <a:cs typeface="+mn-cs"/>
        </a:defRPr>
      </a:lvl5pPr>
      <a:lvl6pPr marL="1885950" indent="-171450" algn="l" defTabSz="685800">
        <a:spcBef>
          <a:spcPts val="0"/>
        </a:spcBef>
        <a:buFont typeface="Arial"/>
        <a:buChar char="•"/>
        <a:defRPr sz="1500">
          <a:solidFill>
            <a:schemeClr val="tx1"/>
          </a:solidFill>
          <a:latin typeface="+mn-lt"/>
          <a:ea typeface="+mn-ea"/>
          <a:cs typeface="+mn-cs"/>
        </a:defRPr>
      </a:lvl6pPr>
      <a:lvl7pPr marL="2228850" indent="-171450" algn="l" defTabSz="685800">
        <a:spcBef>
          <a:spcPts val="0"/>
        </a:spcBef>
        <a:buFont typeface="Arial"/>
        <a:buChar char="•"/>
        <a:defRPr sz="1500">
          <a:solidFill>
            <a:schemeClr val="tx1"/>
          </a:solidFill>
          <a:latin typeface="+mn-lt"/>
          <a:ea typeface="+mn-ea"/>
          <a:cs typeface="+mn-cs"/>
        </a:defRPr>
      </a:lvl7pPr>
      <a:lvl8pPr marL="2571750" indent="-171450" algn="l" defTabSz="685800">
        <a:spcBef>
          <a:spcPts val="0"/>
        </a:spcBef>
        <a:buFont typeface="Arial"/>
        <a:buChar char="•"/>
        <a:defRPr sz="1500">
          <a:solidFill>
            <a:schemeClr val="tx1"/>
          </a:solidFill>
          <a:latin typeface="+mn-lt"/>
          <a:ea typeface="+mn-ea"/>
          <a:cs typeface="+mn-cs"/>
        </a:defRPr>
      </a:lvl8pPr>
      <a:lvl9pPr marL="2914650" indent="-171450" algn="l" defTabSz="685800">
        <a:spcBef>
          <a:spcPts val="0"/>
        </a:spcBef>
        <a:buFont typeface="Arial"/>
        <a:buChar char="•"/>
        <a:defRPr sz="1500">
          <a:solidFill>
            <a:schemeClr val="tx1"/>
          </a:solidFill>
          <a:latin typeface="+mn-lt"/>
          <a:ea typeface="+mn-ea"/>
          <a:cs typeface="+mn-cs"/>
        </a:defRPr>
      </a:lvl9pPr>
    </p:bodyStyle>
    <p:otherStyle>
      <a:defPPr>
        <a:defRPr lang="en-US"/>
      </a:defPPr>
      <a:lvl1pPr marL="0" algn="l" defTabSz="685800">
        <a:defRPr sz="1350">
          <a:solidFill>
            <a:schemeClr val="tx1"/>
          </a:solidFill>
          <a:latin typeface="+mn-lt"/>
          <a:ea typeface="+mn-ea"/>
          <a:cs typeface="+mn-cs"/>
        </a:defRPr>
      </a:lvl1pPr>
      <a:lvl2pPr marL="342900" algn="l" defTabSz="685800">
        <a:defRPr sz="1350">
          <a:solidFill>
            <a:schemeClr val="tx1"/>
          </a:solidFill>
          <a:latin typeface="+mn-lt"/>
          <a:ea typeface="+mn-ea"/>
          <a:cs typeface="+mn-cs"/>
        </a:defRPr>
      </a:lvl2pPr>
      <a:lvl3pPr marL="685800" algn="l" defTabSz="685800">
        <a:defRPr sz="1350">
          <a:solidFill>
            <a:schemeClr val="tx1"/>
          </a:solidFill>
          <a:latin typeface="+mn-lt"/>
          <a:ea typeface="+mn-ea"/>
          <a:cs typeface="+mn-cs"/>
        </a:defRPr>
      </a:lvl3pPr>
      <a:lvl4pPr marL="1028700" algn="l" defTabSz="685800">
        <a:defRPr sz="1350">
          <a:solidFill>
            <a:schemeClr val="tx1"/>
          </a:solidFill>
          <a:latin typeface="+mn-lt"/>
          <a:ea typeface="+mn-ea"/>
          <a:cs typeface="+mn-cs"/>
        </a:defRPr>
      </a:lvl4pPr>
      <a:lvl5pPr marL="1371600" algn="l" defTabSz="685800">
        <a:defRPr sz="1350">
          <a:solidFill>
            <a:schemeClr val="tx1"/>
          </a:solidFill>
          <a:latin typeface="+mn-lt"/>
          <a:ea typeface="+mn-ea"/>
          <a:cs typeface="+mn-cs"/>
        </a:defRPr>
      </a:lvl5pPr>
      <a:lvl6pPr marL="1714500" algn="l" defTabSz="685800">
        <a:defRPr sz="1350">
          <a:solidFill>
            <a:schemeClr val="tx1"/>
          </a:solidFill>
          <a:latin typeface="+mn-lt"/>
          <a:ea typeface="+mn-ea"/>
          <a:cs typeface="+mn-cs"/>
        </a:defRPr>
      </a:lvl6pPr>
      <a:lvl7pPr marL="2057400" algn="l" defTabSz="685800">
        <a:defRPr sz="1350">
          <a:solidFill>
            <a:schemeClr val="tx1"/>
          </a:solidFill>
          <a:latin typeface="+mn-lt"/>
          <a:ea typeface="+mn-ea"/>
          <a:cs typeface="+mn-cs"/>
        </a:defRPr>
      </a:lvl7pPr>
      <a:lvl8pPr marL="2400300" algn="l" defTabSz="685800">
        <a:defRPr sz="1350">
          <a:solidFill>
            <a:schemeClr val="tx1"/>
          </a:solidFill>
          <a:latin typeface="+mn-lt"/>
          <a:ea typeface="+mn-ea"/>
          <a:cs typeface="+mn-cs"/>
        </a:defRPr>
      </a:lvl8pPr>
      <a:lvl9pPr marL="2743200" algn="l" defTabSz="685800">
        <a:defRPr sz="135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05CA7-1792-4E90-820B-5A2C9D2C8E2A}"/>
              </a:ext>
            </a:extLst>
          </p:cNvPr>
          <p:cNvSpPr>
            <a:spLocks noGrp="1"/>
          </p:cNvSpPr>
          <p:nvPr>
            <p:ph type="title"/>
          </p:nvPr>
        </p:nvSpPr>
        <p:spPr/>
        <p:txBody>
          <a:bodyPr/>
          <a:lstStyle/>
          <a:p>
            <a:r>
              <a:rPr lang="en-US" dirty="0"/>
              <a:t>Briefing</a:t>
            </a:r>
            <a:endParaRPr lang="en-IT" dirty="0"/>
          </a:p>
        </p:txBody>
      </p:sp>
      <p:sp>
        <p:nvSpPr>
          <p:cNvPr id="3" name="Text Placeholder 2">
            <a:extLst>
              <a:ext uri="{FF2B5EF4-FFF2-40B4-BE49-F238E27FC236}">
                <a16:creationId xmlns:a16="http://schemas.microsoft.com/office/drawing/2014/main" id="{478BCDFE-961C-C01E-9BE5-BA912C601ABB}"/>
              </a:ext>
            </a:extLst>
          </p:cNvPr>
          <p:cNvSpPr>
            <a:spLocks noGrp="1"/>
          </p:cNvSpPr>
          <p:nvPr>
            <p:ph type="body" sz="quarter" idx="10"/>
          </p:nvPr>
        </p:nvSpPr>
        <p:spPr/>
        <p:txBody>
          <a:bodyPr/>
          <a:lstStyle/>
          <a:p>
            <a:r>
              <a:rPr lang="en-US" dirty="0"/>
              <a:t>M. Wischmeier</a:t>
            </a:r>
            <a:endParaRPr lang="en-IT" dirty="0"/>
          </a:p>
        </p:txBody>
      </p:sp>
      <p:sp>
        <p:nvSpPr>
          <p:cNvPr id="4" name="Text Placeholder 3">
            <a:extLst>
              <a:ext uri="{FF2B5EF4-FFF2-40B4-BE49-F238E27FC236}">
                <a16:creationId xmlns:a16="http://schemas.microsoft.com/office/drawing/2014/main" id="{4A41A4C2-EFA1-04DD-9CF0-9DB7CD40200A}"/>
              </a:ext>
            </a:extLst>
          </p:cNvPr>
          <p:cNvSpPr>
            <a:spLocks noGrp="1"/>
          </p:cNvSpPr>
          <p:nvPr>
            <p:ph type="body" sz="quarter" idx="11"/>
          </p:nvPr>
        </p:nvSpPr>
        <p:spPr>
          <a:xfrm>
            <a:off x="407367" y="4159259"/>
            <a:ext cx="11784633" cy="1227749"/>
          </a:xfrm>
        </p:spPr>
        <p:txBody>
          <a:bodyPr>
            <a:normAutofit/>
          </a:bodyPr>
          <a:lstStyle/>
          <a:p>
            <a:r>
              <a:rPr lang="en-US" dirty="0"/>
              <a:t>Plasma Science for ITER, DEMO and stellarators department </a:t>
            </a:r>
            <a:r>
              <a:rPr lang="en-US" dirty="0">
                <a:sym typeface="Wingdings" pitchFamily="2" charset="2"/>
              </a:rPr>
              <a:t> PSD</a:t>
            </a:r>
            <a:endParaRPr lang="en-US" dirty="0"/>
          </a:p>
          <a:p>
            <a:r>
              <a:rPr lang="en-US" dirty="0"/>
              <a:t>3</a:t>
            </a:r>
            <a:r>
              <a:rPr lang="en-US" baseline="30000" dirty="0"/>
              <a:t>rd</a:t>
            </a:r>
            <a:r>
              <a:rPr lang="en-US" dirty="0"/>
              <a:t> of</a:t>
            </a:r>
            <a:r>
              <a:rPr lang="en-IT"/>
              <a:t> </a:t>
            </a:r>
            <a:r>
              <a:rPr lang="en-US" dirty="0"/>
              <a:t>September</a:t>
            </a:r>
            <a:r>
              <a:rPr lang="en-IT"/>
              <a:t> </a:t>
            </a:r>
            <a:r>
              <a:rPr lang="en-IT" dirty="0"/>
              <a:t>2024</a:t>
            </a:r>
          </a:p>
        </p:txBody>
      </p:sp>
      <p:sp>
        <p:nvSpPr>
          <p:cNvPr id="5" name="Text Placeholder 4">
            <a:extLst>
              <a:ext uri="{FF2B5EF4-FFF2-40B4-BE49-F238E27FC236}">
                <a16:creationId xmlns:a16="http://schemas.microsoft.com/office/drawing/2014/main" id="{7CD50213-F751-0F90-CC64-7E65EA4AA88B}"/>
              </a:ext>
            </a:extLst>
          </p:cNvPr>
          <p:cNvSpPr>
            <a:spLocks noGrp="1"/>
          </p:cNvSpPr>
          <p:nvPr>
            <p:ph type="body" sz="quarter" idx="12"/>
          </p:nvPr>
        </p:nvSpPr>
        <p:spPr/>
        <p:txBody>
          <a:bodyPr/>
          <a:lstStyle/>
          <a:p>
            <a:r>
              <a:rPr lang="en-US" dirty="0"/>
              <a:t>PSD Management Meeting</a:t>
            </a:r>
            <a:endParaRPr lang="en-IT"/>
          </a:p>
        </p:txBody>
      </p:sp>
    </p:spTree>
    <p:extLst>
      <p:ext uri="{BB962C8B-B14F-4D97-AF65-F5344CB8AC3E}">
        <p14:creationId xmlns:p14="http://schemas.microsoft.com/office/powerpoint/2010/main" val="3037821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2A534-F11F-AF11-0ED2-E8944AACE970}"/>
              </a:ext>
            </a:extLst>
          </p:cNvPr>
          <p:cNvSpPr>
            <a:spLocks noGrp="1"/>
          </p:cNvSpPr>
          <p:nvPr>
            <p:ph type="title"/>
          </p:nvPr>
        </p:nvSpPr>
        <p:spPr/>
        <p:txBody>
          <a:bodyPr/>
          <a:lstStyle/>
          <a:p>
            <a:r>
              <a:rPr lang="en-GB" dirty="0"/>
              <a:t>Welcome</a:t>
            </a:r>
          </a:p>
        </p:txBody>
      </p:sp>
      <p:sp>
        <p:nvSpPr>
          <p:cNvPr id="3" name="Content Placeholder 2">
            <a:extLst>
              <a:ext uri="{FF2B5EF4-FFF2-40B4-BE49-F238E27FC236}">
                <a16:creationId xmlns:a16="http://schemas.microsoft.com/office/drawing/2014/main" id="{01761511-D6A8-7ECB-7FA6-DABF4C35D57F}"/>
              </a:ext>
            </a:extLst>
          </p:cNvPr>
          <p:cNvSpPr>
            <a:spLocks noGrp="1"/>
          </p:cNvSpPr>
          <p:nvPr>
            <p:ph idx="1"/>
          </p:nvPr>
        </p:nvSpPr>
        <p:spPr>
          <a:xfrm>
            <a:off x="609600" y="836712"/>
            <a:ext cx="11103024" cy="4008557"/>
          </a:xfrm>
        </p:spPr>
        <p:txBody>
          <a:bodyPr/>
          <a:lstStyle/>
          <a:p>
            <a:r>
              <a:rPr lang="en-GB" dirty="0"/>
              <a:t>Pending approval by GA</a:t>
            </a:r>
          </a:p>
          <a:p>
            <a:r>
              <a:rPr lang="en-GB" dirty="0"/>
              <a:t>New TFLs for Work Package Tokamak Exploitation</a:t>
            </a:r>
          </a:p>
        </p:txBody>
      </p:sp>
      <p:sp>
        <p:nvSpPr>
          <p:cNvPr id="4" name="Footer Placeholder 3">
            <a:extLst>
              <a:ext uri="{FF2B5EF4-FFF2-40B4-BE49-F238E27FC236}">
                <a16:creationId xmlns:a16="http://schemas.microsoft.com/office/drawing/2014/main" id="{9E8D031E-2775-CF4B-04A2-A8DE7F9F0830}"/>
              </a:ext>
            </a:extLst>
          </p:cNvPr>
          <p:cNvSpPr>
            <a:spLocks noGrp="1"/>
          </p:cNvSpPr>
          <p:nvPr>
            <p:ph type="ftr" sz="quarter" idx="11"/>
          </p:nvPr>
        </p:nvSpPr>
        <p:spPr>
          <a:xfrm>
            <a:off x="825624" y="6555770"/>
            <a:ext cx="5154762" cy="329614"/>
          </a:xfrm>
        </p:spPr>
        <p:txBody>
          <a:bodyPr/>
          <a:lstStyle/>
          <a:p>
            <a:pPr>
              <a:defRPr/>
            </a:pPr>
            <a:r>
              <a:rPr lang="en-GB" dirty="0">
                <a:solidFill>
                  <a:prstClr val="white"/>
                </a:solidFill>
              </a:rPr>
              <a:t>M. Wischmeier | PSD Management Meeting | 3rd of September 2024</a:t>
            </a:r>
            <a:endParaRPr lang="en-GB" dirty="0"/>
          </a:p>
        </p:txBody>
      </p:sp>
      <p:sp>
        <p:nvSpPr>
          <p:cNvPr id="5" name="Slide Number Placeholder 4">
            <a:extLst>
              <a:ext uri="{FF2B5EF4-FFF2-40B4-BE49-F238E27FC236}">
                <a16:creationId xmlns:a16="http://schemas.microsoft.com/office/drawing/2014/main" id="{193E0B55-A5FF-1534-5B9E-63ACCAE93FA9}"/>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2</a:t>
            </a:fld>
            <a:endParaRPr lang="en-GB">
              <a:solidFill>
                <a:prstClr val="white"/>
              </a:solidFill>
            </a:endParaRPr>
          </a:p>
        </p:txBody>
      </p:sp>
      <p:pic>
        <p:nvPicPr>
          <p:cNvPr id="7" name="Picture 6" descr="A close-up of a person's face&#10;&#10;Description automatically generated">
            <a:extLst>
              <a:ext uri="{FF2B5EF4-FFF2-40B4-BE49-F238E27FC236}">
                <a16:creationId xmlns:a16="http://schemas.microsoft.com/office/drawing/2014/main" id="{2A690E19-1F1E-122A-0366-D9042148F6C7}"/>
              </a:ext>
            </a:extLst>
          </p:cNvPr>
          <p:cNvPicPr>
            <a:picLocks noChangeAspect="1"/>
          </p:cNvPicPr>
          <p:nvPr/>
        </p:nvPicPr>
        <p:blipFill>
          <a:blip r:embed="rId2"/>
          <a:stretch>
            <a:fillRect/>
          </a:stretch>
        </p:blipFill>
        <p:spPr>
          <a:xfrm>
            <a:off x="1384300" y="1524000"/>
            <a:ext cx="7772400" cy="3142479"/>
          </a:xfrm>
          <a:prstGeom prst="rect">
            <a:avLst/>
          </a:prstGeom>
        </p:spPr>
      </p:pic>
      <p:sp>
        <p:nvSpPr>
          <p:cNvPr id="9" name="TextBox 8">
            <a:extLst>
              <a:ext uri="{FF2B5EF4-FFF2-40B4-BE49-F238E27FC236}">
                <a16:creationId xmlns:a16="http://schemas.microsoft.com/office/drawing/2014/main" id="{73C590B3-A39C-F9CA-BD0F-FE7BDE57DD88}"/>
              </a:ext>
            </a:extLst>
          </p:cNvPr>
          <p:cNvSpPr txBox="1"/>
          <p:nvPr/>
        </p:nvSpPr>
        <p:spPr bwMode="auto">
          <a:xfrm>
            <a:off x="825624" y="5070892"/>
            <a:ext cx="9764596" cy="461665"/>
          </a:xfrm>
          <a:prstGeom prst="rect">
            <a:avLst/>
          </a:prstGeom>
          <a:noFill/>
        </p:spPr>
        <p:txBody>
          <a:bodyPr wrap="none" rtlCol="0">
            <a:spAutoFit/>
          </a:bodyPr>
          <a:lstStyle/>
          <a:p>
            <a:pPr marL="285750" indent="-285750">
              <a:buFont typeface="Arial" panose="020B0604020202020204" pitchFamily="34" charset="0"/>
              <a:buChar char="•"/>
            </a:pPr>
            <a:r>
              <a:rPr lang="en-GB" sz="2400" dirty="0"/>
              <a:t>Additional Deputy Task Force Leader is </a:t>
            </a:r>
            <a:r>
              <a:rPr lang="en-GB" sz="2400" dirty="0" err="1"/>
              <a:t>Dr.</a:t>
            </a:r>
            <a:r>
              <a:rPr lang="en-GB" sz="2400" dirty="0"/>
              <a:t> Valentin </a:t>
            </a:r>
            <a:r>
              <a:rPr lang="en-GB" sz="2400" dirty="0" err="1"/>
              <a:t>Igochine</a:t>
            </a:r>
            <a:r>
              <a:rPr lang="en-GB" sz="2400" dirty="0"/>
              <a:t> from IPP/MPG</a:t>
            </a:r>
          </a:p>
        </p:txBody>
      </p:sp>
    </p:spTree>
    <p:extLst>
      <p:ext uri="{BB962C8B-B14F-4D97-AF65-F5344CB8AC3E}">
        <p14:creationId xmlns:p14="http://schemas.microsoft.com/office/powerpoint/2010/main" val="310438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6C713-6B79-8057-2946-BC69C305CBEB}"/>
              </a:ext>
            </a:extLst>
          </p:cNvPr>
          <p:cNvSpPr>
            <a:spLocks noGrp="1"/>
          </p:cNvSpPr>
          <p:nvPr>
            <p:ph type="title"/>
          </p:nvPr>
        </p:nvSpPr>
        <p:spPr/>
        <p:txBody>
          <a:bodyPr/>
          <a:lstStyle/>
          <a:p>
            <a:r>
              <a:rPr lang="en-GB" dirty="0"/>
              <a:t>Schedules</a:t>
            </a:r>
          </a:p>
        </p:txBody>
      </p:sp>
      <p:sp>
        <p:nvSpPr>
          <p:cNvPr id="3" name="Content Placeholder 2">
            <a:extLst>
              <a:ext uri="{FF2B5EF4-FFF2-40B4-BE49-F238E27FC236}">
                <a16:creationId xmlns:a16="http://schemas.microsoft.com/office/drawing/2014/main" id="{6BFC81FE-2FAF-4FF3-57EA-1A825B9A0B45}"/>
              </a:ext>
            </a:extLst>
          </p:cNvPr>
          <p:cNvSpPr>
            <a:spLocks noGrp="1"/>
          </p:cNvSpPr>
          <p:nvPr>
            <p:ph idx="1"/>
          </p:nvPr>
        </p:nvSpPr>
        <p:spPr>
          <a:xfrm>
            <a:off x="609600" y="836712"/>
            <a:ext cx="11103024" cy="5374902"/>
          </a:xfrm>
        </p:spPr>
        <p:txBody>
          <a:bodyPr/>
          <a:lstStyle/>
          <a:p>
            <a:r>
              <a:rPr lang="en-GB" dirty="0"/>
              <a:t>Cancel General PSD Management Meeting on September 17</a:t>
            </a:r>
            <a:r>
              <a:rPr lang="en-GB" baseline="30000" dirty="0"/>
              <a:t>th</a:t>
            </a:r>
            <a:r>
              <a:rPr lang="en-GB" dirty="0"/>
              <a:t> – conflict with STAC VNS review</a:t>
            </a:r>
          </a:p>
          <a:p>
            <a:r>
              <a:rPr lang="en-GB" dirty="0"/>
              <a:t>Bureau on September 13</a:t>
            </a:r>
            <a:r>
              <a:rPr lang="en-GB" baseline="30000" dirty="0"/>
              <a:t>th</a:t>
            </a:r>
            <a:r>
              <a:rPr lang="en-GB" dirty="0"/>
              <a:t> in Lausanne</a:t>
            </a:r>
          </a:p>
          <a:p>
            <a:r>
              <a:rPr lang="en-GB" i="1" dirty="0">
                <a:solidFill>
                  <a:srgbClr val="0070C0"/>
                </a:solidFill>
              </a:rPr>
              <a:t>AWP Meeting for PSD</a:t>
            </a:r>
            <a:r>
              <a:rPr lang="en-GB" dirty="0"/>
              <a:t>: Monday, 7. October 2024 at 13:00 to Wednesday, 9. October 2024 at 12:00 </a:t>
            </a:r>
            <a:r>
              <a:rPr lang="en-GB" i="1" dirty="0">
                <a:solidFill>
                  <a:srgbClr val="0070C0"/>
                </a:solidFill>
              </a:rPr>
              <a:t>in person </a:t>
            </a:r>
            <a:r>
              <a:rPr lang="en-GB" dirty="0"/>
              <a:t>for 2 TFLs + Jeronimo (for SA Experiment Team) and PLs; plan is to do this jointly with DSD </a:t>
            </a:r>
            <a:r>
              <a:rPr lang="en-GB" dirty="0">
                <a:sym typeface="Wingdings" pitchFamily="2" charset="2"/>
              </a:rPr>
              <a:t> agenda is being drafted and hope to circulate it mid-September (AWP 2025 + possible topics on AI, TSVV activities and outlook by TFLs/PLs on priorities for 26/27 as input for discussion) – interest in organizing a social activity one evening (e.g. bowling?) – else we just organize dinners.</a:t>
            </a:r>
          </a:p>
          <a:p>
            <a:r>
              <a:rPr lang="en-GB" dirty="0">
                <a:sym typeface="Wingdings" pitchFamily="2" charset="2"/>
              </a:rPr>
              <a:t>GA on 9/10</a:t>
            </a:r>
            <a:r>
              <a:rPr lang="en-GB" baseline="30000" dirty="0">
                <a:sym typeface="Wingdings" pitchFamily="2" charset="2"/>
              </a:rPr>
              <a:t>th</a:t>
            </a:r>
            <a:r>
              <a:rPr lang="en-GB" dirty="0">
                <a:sym typeface="Wingdings" pitchFamily="2" charset="2"/>
              </a:rPr>
              <a:t> of October remote</a:t>
            </a:r>
          </a:p>
          <a:p>
            <a:r>
              <a:rPr lang="en-GB" i="1" dirty="0">
                <a:solidFill>
                  <a:srgbClr val="0070C0"/>
                </a:solidFill>
                <a:sym typeface="Wingdings" pitchFamily="2" charset="2"/>
              </a:rPr>
              <a:t>PB on October 30</a:t>
            </a:r>
            <a:r>
              <a:rPr lang="en-GB" i="1" baseline="30000" dirty="0">
                <a:solidFill>
                  <a:srgbClr val="0070C0"/>
                </a:solidFill>
                <a:sym typeface="Wingdings" pitchFamily="2" charset="2"/>
              </a:rPr>
              <a:t>th</a:t>
            </a:r>
            <a:r>
              <a:rPr lang="en-GB" i="1" dirty="0">
                <a:solidFill>
                  <a:srgbClr val="0070C0"/>
                </a:solidFill>
                <a:sym typeface="Wingdings" pitchFamily="2" charset="2"/>
              </a:rPr>
              <a:t> in person </a:t>
            </a:r>
            <a:r>
              <a:rPr lang="en-GB" dirty="0">
                <a:sym typeface="Wingdings" pitchFamily="2" charset="2"/>
              </a:rPr>
              <a:t>– proposed is a joint PB together with DSD – detailed agenda to be proposed</a:t>
            </a:r>
          </a:p>
          <a:p>
            <a:r>
              <a:rPr lang="en-GB" i="1" dirty="0">
                <a:solidFill>
                  <a:srgbClr val="0070C0"/>
                </a:solidFill>
                <a:sym typeface="Wingdings" pitchFamily="2" charset="2"/>
              </a:rPr>
              <a:t>PSD-DCT meetings starting 4</a:t>
            </a:r>
            <a:r>
              <a:rPr lang="en-GB" i="1" baseline="30000" dirty="0">
                <a:solidFill>
                  <a:srgbClr val="0070C0"/>
                </a:solidFill>
                <a:sym typeface="Wingdings" pitchFamily="2" charset="2"/>
              </a:rPr>
              <a:t>th</a:t>
            </a:r>
            <a:r>
              <a:rPr lang="en-GB" i="1" dirty="0">
                <a:solidFill>
                  <a:srgbClr val="0070C0"/>
                </a:solidFill>
                <a:sym typeface="Wingdings" pitchFamily="2" charset="2"/>
              </a:rPr>
              <a:t> of September </a:t>
            </a:r>
            <a:r>
              <a:rPr lang="en-GB" dirty="0">
                <a:sym typeface="Wingdings" pitchFamily="2" charset="2"/>
              </a:rPr>
              <a:t>and scheduled </a:t>
            </a:r>
            <a:r>
              <a:rPr lang="en-GB" i="1" dirty="0">
                <a:solidFill>
                  <a:srgbClr val="0070C0"/>
                </a:solidFill>
                <a:sym typeface="Wingdings" pitchFamily="2" charset="2"/>
              </a:rPr>
              <a:t>bi-weekly until </a:t>
            </a:r>
            <a:r>
              <a:rPr lang="en-GB" dirty="0">
                <a:sym typeface="Wingdings" pitchFamily="2" charset="2"/>
              </a:rPr>
              <a:t>end of 2024</a:t>
            </a:r>
            <a:endParaRPr lang="en-GB" dirty="0"/>
          </a:p>
        </p:txBody>
      </p:sp>
      <p:sp>
        <p:nvSpPr>
          <p:cNvPr id="4" name="Footer Placeholder 3">
            <a:extLst>
              <a:ext uri="{FF2B5EF4-FFF2-40B4-BE49-F238E27FC236}">
                <a16:creationId xmlns:a16="http://schemas.microsoft.com/office/drawing/2014/main" id="{04C2E9AD-5D6A-9A1D-7CF4-8B79027D9B2C}"/>
              </a:ext>
            </a:extLst>
          </p:cNvPr>
          <p:cNvSpPr>
            <a:spLocks noGrp="1"/>
          </p:cNvSpPr>
          <p:nvPr>
            <p:ph type="ftr" sz="quarter" idx="11"/>
          </p:nvPr>
        </p:nvSpPr>
        <p:spPr>
          <a:xfrm>
            <a:off x="825624" y="6555770"/>
            <a:ext cx="4555673" cy="329614"/>
          </a:xfrm>
        </p:spPr>
        <p:txBody>
          <a:bodyPr/>
          <a:lstStyle/>
          <a:p>
            <a:pPr>
              <a:defRPr/>
            </a:pPr>
            <a:r>
              <a:rPr lang="en-GB">
                <a:solidFill>
                  <a:prstClr val="white"/>
                </a:solidFill>
              </a:rPr>
              <a:t>M. Wischmeier | PSD Management Meeting | 3rd of September 2024</a:t>
            </a:r>
            <a:endParaRPr lang="en-GB" dirty="0"/>
          </a:p>
        </p:txBody>
      </p:sp>
      <p:sp>
        <p:nvSpPr>
          <p:cNvPr id="5" name="Slide Number Placeholder 4">
            <a:extLst>
              <a:ext uri="{FF2B5EF4-FFF2-40B4-BE49-F238E27FC236}">
                <a16:creationId xmlns:a16="http://schemas.microsoft.com/office/drawing/2014/main" id="{F5554E1A-4381-7A09-C2B6-D6B3073296B7}"/>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3</a:t>
            </a:fld>
            <a:endParaRPr lang="en-GB">
              <a:solidFill>
                <a:prstClr val="white"/>
              </a:solidFill>
            </a:endParaRPr>
          </a:p>
        </p:txBody>
      </p:sp>
    </p:spTree>
    <p:extLst>
      <p:ext uri="{BB962C8B-B14F-4D97-AF65-F5344CB8AC3E}">
        <p14:creationId xmlns:p14="http://schemas.microsoft.com/office/powerpoint/2010/main" val="1265767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AF15B5-87E4-3626-384A-1532CDCA40E0}"/>
              </a:ext>
            </a:extLst>
          </p:cNvPr>
          <p:cNvSpPr>
            <a:spLocks noGrp="1"/>
          </p:cNvSpPr>
          <p:nvPr>
            <p:ph type="title"/>
          </p:nvPr>
        </p:nvSpPr>
        <p:spPr/>
        <p:txBody>
          <a:bodyPr/>
          <a:lstStyle/>
          <a:p>
            <a:r>
              <a:rPr lang="en-GB" dirty="0"/>
              <a:t>Administrative</a:t>
            </a:r>
          </a:p>
        </p:txBody>
      </p:sp>
      <p:sp>
        <p:nvSpPr>
          <p:cNvPr id="3" name="Inhaltsplatzhalter 2">
            <a:extLst>
              <a:ext uri="{FF2B5EF4-FFF2-40B4-BE49-F238E27FC236}">
                <a16:creationId xmlns:a16="http://schemas.microsoft.com/office/drawing/2014/main" id="{03FDF085-A39B-FD0C-0A4A-0B1661231A26}"/>
              </a:ext>
            </a:extLst>
          </p:cNvPr>
          <p:cNvSpPr>
            <a:spLocks noGrp="1"/>
          </p:cNvSpPr>
          <p:nvPr>
            <p:ph idx="1"/>
          </p:nvPr>
        </p:nvSpPr>
        <p:spPr>
          <a:xfrm>
            <a:off x="609600" y="836712"/>
            <a:ext cx="11103024" cy="5522524"/>
          </a:xfrm>
        </p:spPr>
        <p:txBody>
          <a:bodyPr/>
          <a:lstStyle/>
          <a:p>
            <a:r>
              <a:rPr lang="en-GB" dirty="0"/>
              <a:t>Analysing 2024 budget spending across WPs</a:t>
            </a:r>
          </a:p>
          <a:p>
            <a:r>
              <a:rPr lang="en-GB" dirty="0"/>
              <a:t>AWP planning needs solid outlook for 2025 as we expect underspending across WPs for 2024; presently aware that mission budget for PWIE in 2025 is very critical </a:t>
            </a:r>
          </a:p>
          <a:p>
            <a:r>
              <a:rPr lang="en-GB" dirty="0"/>
              <a:t>Reporting: analysing the level 3 and technical report reporting across work packages to homogenize the quality </a:t>
            </a:r>
            <a:r>
              <a:rPr lang="en-GB" dirty="0">
                <a:sym typeface="Wingdings" pitchFamily="2" charset="2"/>
              </a:rPr>
              <a:t> aim is to provide a concise and meaningful reporting about activities that involve contributions by participants and reduce the number of level 3 reporting</a:t>
            </a:r>
          </a:p>
          <a:p>
            <a:r>
              <a:rPr lang="en-GB" dirty="0">
                <a:sym typeface="Wingdings" pitchFamily="2" charset="2"/>
              </a:rPr>
              <a:t>PMU is also working on providing better guidelines for drafting resource loaded and non-resource loaded calls</a:t>
            </a:r>
            <a:endParaRPr lang="en-GB" dirty="0"/>
          </a:p>
          <a:p>
            <a:pPr marL="0" indent="0">
              <a:buNone/>
            </a:pPr>
            <a:endParaRPr lang="en-GB" dirty="0"/>
          </a:p>
        </p:txBody>
      </p:sp>
      <p:sp>
        <p:nvSpPr>
          <p:cNvPr id="4" name="Fußzeilenplatzhalter 3">
            <a:extLst>
              <a:ext uri="{FF2B5EF4-FFF2-40B4-BE49-F238E27FC236}">
                <a16:creationId xmlns:a16="http://schemas.microsoft.com/office/drawing/2014/main" id="{507A834C-54DC-8556-4092-41D047D846BD}"/>
              </a:ext>
            </a:extLst>
          </p:cNvPr>
          <p:cNvSpPr>
            <a:spLocks noGrp="1"/>
          </p:cNvSpPr>
          <p:nvPr>
            <p:ph type="ftr" sz="quarter" idx="11"/>
          </p:nvPr>
        </p:nvSpPr>
        <p:spPr>
          <a:xfrm>
            <a:off x="825624" y="6555770"/>
            <a:ext cx="4837421" cy="329614"/>
          </a:xfrm>
        </p:spPr>
        <p:txBody>
          <a:bodyPr/>
          <a:lstStyle/>
          <a:p>
            <a:pPr>
              <a:defRPr/>
            </a:pPr>
            <a:r>
              <a:rPr lang="en-GB">
                <a:solidFill>
                  <a:prstClr val="white"/>
                </a:solidFill>
              </a:rPr>
              <a:t>M. Wischmeier | PSD Management Meeting | 3rd of September 2024</a:t>
            </a:r>
            <a:endParaRPr lang="en-GB" dirty="0"/>
          </a:p>
        </p:txBody>
      </p:sp>
      <p:sp>
        <p:nvSpPr>
          <p:cNvPr id="5" name="Foliennummernplatzhalter 4">
            <a:extLst>
              <a:ext uri="{FF2B5EF4-FFF2-40B4-BE49-F238E27FC236}">
                <a16:creationId xmlns:a16="http://schemas.microsoft.com/office/drawing/2014/main" id="{B72E9A9C-7C44-37EC-9124-4C7F85CF9FBC}"/>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4</a:t>
            </a:fld>
            <a:endParaRPr lang="en-GB">
              <a:solidFill>
                <a:prstClr val="white"/>
              </a:solidFill>
            </a:endParaRPr>
          </a:p>
        </p:txBody>
      </p:sp>
    </p:spTree>
    <p:extLst>
      <p:ext uri="{BB962C8B-B14F-4D97-AF65-F5344CB8AC3E}">
        <p14:creationId xmlns:p14="http://schemas.microsoft.com/office/powerpoint/2010/main" val="1842469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3F60ED-513D-329C-7CC9-8273437CF3E6}"/>
              </a:ext>
            </a:extLst>
          </p:cNvPr>
          <p:cNvSpPr>
            <a:spLocks noGrp="1"/>
          </p:cNvSpPr>
          <p:nvPr>
            <p:ph type="title"/>
          </p:nvPr>
        </p:nvSpPr>
        <p:spPr/>
        <p:txBody>
          <a:bodyPr/>
          <a:lstStyle/>
          <a:p>
            <a:r>
              <a:rPr lang="en-GB" dirty="0"/>
              <a:t>Call for Coordinators to develop joint Research Plan for BEST </a:t>
            </a:r>
          </a:p>
        </p:txBody>
      </p:sp>
      <p:sp>
        <p:nvSpPr>
          <p:cNvPr id="4" name="Fußzeilenplatzhalter 3">
            <a:extLst>
              <a:ext uri="{FF2B5EF4-FFF2-40B4-BE49-F238E27FC236}">
                <a16:creationId xmlns:a16="http://schemas.microsoft.com/office/drawing/2014/main" id="{8398F170-DA92-0217-ACC3-9E1E62F76C15}"/>
              </a:ext>
            </a:extLst>
          </p:cNvPr>
          <p:cNvSpPr>
            <a:spLocks noGrp="1"/>
          </p:cNvSpPr>
          <p:nvPr>
            <p:ph type="ftr" sz="quarter" idx="11"/>
          </p:nvPr>
        </p:nvSpPr>
        <p:spPr>
          <a:xfrm>
            <a:off x="825624" y="6555770"/>
            <a:ext cx="4504912" cy="329614"/>
          </a:xfrm>
        </p:spPr>
        <p:txBody>
          <a:bodyPr/>
          <a:lstStyle/>
          <a:p>
            <a:pPr>
              <a:defRPr/>
            </a:pPr>
            <a:r>
              <a:rPr lang="en-GB">
                <a:solidFill>
                  <a:prstClr val="white"/>
                </a:solidFill>
              </a:rPr>
              <a:t>M. Wischmeier | PSD Management Meeting | 3rd of September 2024</a:t>
            </a:r>
            <a:endParaRPr lang="en-GB" dirty="0"/>
          </a:p>
        </p:txBody>
      </p:sp>
      <p:sp>
        <p:nvSpPr>
          <p:cNvPr id="5" name="Foliennummernplatzhalter 4">
            <a:extLst>
              <a:ext uri="{FF2B5EF4-FFF2-40B4-BE49-F238E27FC236}">
                <a16:creationId xmlns:a16="http://schemas.microsoft.com/office/drawing/2014/main" id="{48FED1B3-F4B0-849B-7822-72F5AFA322DF}"/>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5</a:t>
            </a:fld>
            <a:endParaRPr lang="en-GB">
              <a:solidFill>
                <a:prstClr val="white"/>
              </a:solidFill>
            </a:endParaRPr>
          </a:p>
        </p:txBody>
      </p:sp>
      <p:pic>
        <p:nvPicPr>
          <p:cNvPr id="9" name="Content Placeholder 8" descr="A screenshot of a computer&#10;&#10;Description automatically generated">
            <a:extLst>
              <a:ext uri="{FF2B5EF4-FFF2-40B4-BE49-F238E27FC236}">
                <a16:creationId xmlns:a16="http://schemas.microsoft.com/office/drawing/2014/main" id="{55328797-8DC6-A9DA-4FA3-C80CDF283681}"/>
              </a:ext>
            </a:extLst>
          </p:cNvPr>
          <p:cNvPicPr>
            <a:picLocks noGrp="1" noChangeAspect="1"/>
          </p:cNvPicPr>
          <p:nvPr>
            <p:ph idx="1"/>
          </p:nvPr>
        </p:nvPicPr>
        <p:blipFill>
          <a:blip r:embed="rId2"/>
          <a:stretch>
            <a:fillRect/>
          </a:stretch>
        </p:blipFill>
        <p:spPr>
          <a:xfrm>
            <a:off x="720080" y="1104900"/>
            <a:ext cx="8851900" cy="4648200"/>
          </a:xfrm>
        </p:spPr>
      </p:pic>
      <p:sp>
        <p:nvSpPr>
          <p:cNvPr id="10" name="TextBox 9">
            <a:extLst>
              <a:ext uri="{FF2B5EF4-FFF2-40B4-BE49-F238E27FC236}">
                <a16:creationId xmlns:a16="http://schemas.microsoft.com/office/drawing/2014/main" id="{2F29FC2F-C0FF-1AFE-9D86-A77017D91B33}"/>
              </a:ext>
            </a:extLst>
          </p:cNvPr>
          <p:cNvSpPr txBox="1"/>
          <p:nvPr/>
        </p:nvSpPr>
        <p:spPr bwMode="auto">
          <a:xfrm>
            <a:off x="646507" y="5986902"/>
            <a:ext cx="8436605" cy="369332"/>
          </a:xfrm>
          <a:prstGeom prst="rect">
            <a:avLst/>
          </a:prstGeom>
          <a:noFill/>
        </p:spPr>
        <p:txBody>
          <a:bodyPr wrap="none" rtlCol="0">
            <a:spAutoFit/>
          </a:bodyPr>
          <a:lstStyle/>
          <a:p>
            <a:r>
              <a:rPr lang="en-GB" dirty="0"/>
              <a:t>The PLs and TFLs are welcome to propose candidates for the PSD department to contact</a:t>
            </a:r>
          </a:p>
        </p:txBody>
      </p:sp>
    </p:spTree>
    <p:extLst>
      <p:ext uri="{BB962C8B-B14F-4D97-AF65-F5344CB8AC3E}">
        <p14:creationId xmlns:p14="http://schemas.microsoft.com/office/powerpoint/2010/main" val="1197112650"/>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xDef>
      <a:spPr bwMode="auto">
        <a:prstGeom prst="rect">
          <a:avLst/>
        </a:prstGeom>
        <a:noFill/>
      </a:spPr>
      <a:body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385</Words>
  <Application>Microsoft Macintosh PowerPoint</Application>
  <PresentationFormat>Widescreen</PresentationFormat>
  <Paragraphs>31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Wingdings</vt:lpstr>
      <vt:lpstr>EUROfusion.1line_5_3_2019</vt:lpstr>
      <vt:lpstr>Briefing</vt:lpstr>
      <vt:lpstr>Welcome</vt:lpstr>
      <vt:lpstr>Schedules</vt:lpstr>
      <vt:lpstr>Administrative</vt:lpstr>
      <vt:lpstr>Call for Coordinators to develop joint Research Plan for BEST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Call for proposals for AI and ML methods</dc:title>
  <dc:creator>Labit Benoit</dc:creator>
  <cp:lastModifiedBy>Marco Wischmeier</cp:lastModifiedBy>
  <cp:revision>22</cp:revision>
  <dcterms:created xsi:type="dcterms:W3CDTF">2024-01-17T07:39:52Z</dcterms:created>
  <dcterms:modified xsi:type="dcterms:W3CDTF">2024-09-03T08:27:07Z</dcterms:modified>
</cp:coreProperties>
</file>