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6"/>
  </p:notesMasterIdLst>
  <p:handoutMasterIdLst>
    <p:handoutMasterId r:id="rId27"/>
  </p:handoutMasterIdLst>
  <p:sldIdLst>
    <p:sldId id="528" r:id="rId3"/>
    <p:sldId id="562" r:id="rId4"/>
    <p:sldId id="563" r:id="rId5"/>
    <p:sldId id="565" r:id="rId6"/>
    <p:sldId id="566" r:id="rId7"/>
    <p:sldId id="564" r:id="rId8"/>
    <p:sldId id="505" r:id="rId9"/>
    <p:sldId id="549" r:id="rId10"/>
    <p:sldId id="550" r:id="rId11"/>
    <p:sldId id="543" r:id="rId12"/>
    <p:sldId id="544" r:id="rId13"/>
    <p:sldId id="558" r:id="rId14"/>
    <p:sldId id="554" r:id="rId15"/>
    <p:sldId id="548" r:id="rId16"/>
    <p:sldId id="561" r:id="rId17"/>
    <p:sldId id="551" r:id="rId18"/>
    <p:sldId id="552" r:id="rId19"/>
    <p:sldId id="559" r:id="rId20"/>
    <p:sldId id="553" r:id="rId21"/>
    <p:sldId id="506" r:id="rId22"/>
    <p:sldId id="510" r:id="rId23"/>
    <p:sldId id="527" r:id="rId24"/>
    <p:sldId id="560" r:id="rId25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2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8000"/>
    <a:srgbClr val="006600"/>
    <a:srgbClr val="D60093"/>
    <a:srgbClr val="CC3300"/>
    <a:srgbClr val="FF33CC"/>
    <a:srgbClr val="FF9900"/>
    <a:srgbClr val="E3E3E3"/>
    <a:srgbClr val="99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75" autoAdjust="0"/>
  </p:normalViewPr>
  <p:slideViewPr>
    <p:cSldViewPr showGuides="1">
      <p:cViewPr varScale="1">
        <p:scale>
          <a:sx n="125" d="100"/>
          <a:sy n="125" d="100"/>
        </p:scale>
        <p:origin x="101" y="21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144" y="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3-12-07T11:10:56.288" idx="2">
    <p:pos x="5604" y="233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30/08/2024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30/08/2024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696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4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080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6373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796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dd9302956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1dd9302956_0_20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g11dd9302956_0_208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1654be59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1654be592_0_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g111654be592_0_2:notes"/>
          <p:cNvSpPr txBox="1">
            <a:spLocks noGrp="1"/>
          </p:cNvSpPr>
          <p:nvPr>
            <p:ph type="sldNum" idx="12"/>
          </p:nvPr>
        </p:nvSpPr>
        <p:spPr>
          <a:xfrm>
            <a:off x="4021294" y="9721106"/>
            <a:ext cx="3076500" cy="511800"/>
          </a:xfrm>
          <a:prstGeom prst="rect">
            <a:avLst/>
          </a:prstGeom>
        </p:spPr>
        <p:txBody>
          <a:bodyPr spcFirstLastPara="1" wrap="square" lIns="99025" tIns="49500" rIns="99025" bIns="49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210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65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763688" y="480823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smtClean="0"/>
              <a:t>D.V.Borodin et al.   |   Decennial IAEA AMPMI TM</a:t>
            </a:r>
            <a:r>
              <a:rPr lang="en-GB" sz="1400" baseline="0" dirty="0" smtClean="0"/>
              <a:t>  </a:t>
            </a:r>
            <a:r>
              <a:rPr lang="en-GB" sz="1400" dirty="0" smtClean="0"/>
              <a:t>|</a:t>
            </a:r>
            <a:r>
              <a:rPr lang="en-GB" sz="1400" baseline="0" dirty="0" smtClean="0"/>
              <a:t> </a:t>
            </a:r>
            <a:r>
              <a:rPr lang="en-GB" sz="1400" dirty="0" smtClean="0"/>
              <a:t> 17.07.2024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D.Borodin</a:t>
            </a:r>
            <a:r>
              <a:rPr lang="en-GB" dirty="0" smtClean="0"/>
              <a:t> | TSVV-5 VC  |  Zoom  | 07.06.2024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0746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30/08/2024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30/08/2024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002/ctpp.2150380146" TargetMode="External"/><Relationship Id="rId5" Type="http://schemas.openxmlformats.org/officeDocument/2006/relationships/hyperlink" Target="https://onlinelibrary.wiley.com/authored-by/Reiter/D" TargetMode="External"/><Relationship Id="rId4" Type="http://schemas.openxmlformats.org/officeDocument/2006/relationships/hyperlink" Target="https://onlinelibrary.wiley.com/authored-by/Greenland/P+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irene.de/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3810" y="3357071"/>
            <a:ext cx="4146207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D.V.Borodin et </a:t>
            </a:r>
            <a:r>
              <a:rPr lang="en-US" sz="2000" dirty="0">
                <a:solidFill>
                  <a:prstClr val="white"/>
                </a:solidFill>
              </a:rPr>
              <a:t>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299942"/>
            <a:ext cx="2462891" cy="74365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07504" y="127833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TSVV-5 regular VC, </a:t>
            </a:r>
          </a:p>
          <a:p>
            <a:pPr lvl="0">
              <a:defRPr/>
            </a:pP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30.08.2024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7286" y="1878673"/>
            <a:ext cx="8721395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en-GB" sz="3200" dirty="0" smtClean="0">
                <a:solidFill>
                  <a:prstClr val="black"/>
                </a:solidFill>
              </a:rPr>
              <a:t>ModCR progress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51470"/>
            <a:ext cx="7704856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Molecular-assisted recombination (MAR)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" name="Picture 6" descr="level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430188"/>
            <a:ext cx="3528392" cy="44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072"/>
          <p:cNvSpPr txBox="1">
            <a:spLocks noChangeArrowheads="1"/>
          </p:cNvSpPr>
          <p:nvPr/>
        </p:nvSpPr>
        <p:spPr bwMode="auto">
          <a:xfrm>
            <a:off x="1013781" y="562495"/>
            <a:ext cx="30963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122468"/>
                </a:solidFill>
                <a:ea typeface="+mn-ea"/>
              </a:rPr>
              <a:t>CX-DR chain (MAR):</a:t>
            </a:r>
          </a:p>
        </p:txBody>
      </p:sp>
      <p:sp>
        <p:nvSpPr>
          <p:cNvPr id="8" name="Rectangle 10071"/>
          <p:cNvSpPr>
            <a:spLocks noChangeArrowheads="1"/>
          </p:cNvSpPr>
          <p:nvPr/>
        </p:nvSpPr>
        <p:spPr bwMode="auto">
          <a:xfrm>
            <a:off x="924434" y="1079028"/>
            <a:ext cx="3213100" cy="11049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srgbClr val="122468"/>
              </a:solidFill>
              <a:ea typeface="+mn-ea"/>
            </a:endParaRPr>
          </a:p>
        </p:txBody>
      </p:sp>
      <p:sp>
        <p:nvSpPr>
          <p:cNvPr id="9" name="Text Box 10070"/>
          <p:cNvSpPr txBox="1">
            <a:spLocks noChangeArrowheads="1"/>
          </p:cNvSpPr>
          <p:nvPr/>
        </p:nvSpPr>
        <p:spPr bwMode="auto">
          <a:xfrm>
            <a:off x="981002" y="1079028"/>
            <a:ext cx="3054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122468"/>
                </a:solidFill>
                <a:ea typeface="+mn-ea"/>
              </a:rPr>
              <a:t>p+H</a:t>
            </a:r>
            <a:r>
              <a:rPr lang="en-US" altLang="en-US" baseline="-25000" dirty="0" smtClean="0">
                <a:solidFill>
                  <a:srgbClr val="122468"/>
                </a:solidFill>
                <a:ea typeface="+mn-ea"/>
              </a:rPr>
              <a:t>2</a:t>
            </a:r>
            <a:r>
              <a:rPr lang="en-US" altLang="en-US" dirty="0" smtClean="0">
                <a:solidFill>
                  <a:srgbClr val="122468"/>
                </a:solidFill>
                <a:ea typeface="+mn-ea"/>
              </a:rPr>
              <a:t>(v=4) </a:t>
            </a:r>
            <a:r>
              <a:rPr lang="en-US" altLang="en-US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 H + H</a:t>
            </a:r>
            <a:r>
              <a:rPr lang="en-US" altLang="en-US" baseline="-25000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2</a:t>
            </a:r>
            <a:r>
              <a:rPr lang="en-US" altLang="en-US" baseline="30000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+</a:t>
            </a:r>
          </a:p>
          <a:p>
            <a:pPr eaLnBrk="1" hangingPunct="1"/>
            <a:endParaRPr lang="en-US" altLang="en-US" baseline="30000" dirty="0" smtClean="0">
              <a:solidFill>
                <a:srgbClr val="122468"/>
              </a:solidFill>
              <a:ea typeface="+mn-ea"/>
              <a:sym typeface="Wingdings" pitchFamily="2" charset="2"/>
            </a:endParaRPr>
          </a:p>
          <a:p>
            <a:pPr eaLnBrk="1" hangingPunct="1"/>
            <a:r>
              <a:rPr lang="en-US" altLang="en-US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e+H</a:t>
            </a:r>
            <a:r>
              <a:rPr lang="en-US" altLang="en-US" baseline="-25000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2</a:t>
            </a:r>
            <a:r>
              <a:rPr lang="en-US" altLang="en-US" baseline="30000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+</a:t>
            </a:r>
            <a:r>
              <a:rPr lang="en-US" altLang="en-US" dirty="0" smtClean="0">
                <a:solidFill>
                  <a:srgbClr val="122468"/>
                </a:solidFill>
                <a:ea typeface="+mn-ea"/>
                <a:sym typeface="Wingdings" pitchFamily="2" charset="2"/>
              </a:rPr>
              <a:t>  H* + H</a:t>
            </a:r>
            <a:endParaRPr lang="en-US" altLang="en-US" dirty="0" smtClean="0">
              <a:solidFill>
                <a:srgbClr val="122468"/>
              </a:solidFill>
              <a:ea typeface="+mn-ea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9512" y="2633466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Significant role in low temperature plasmas: </a:t>
            </a:r>
            <a:r>
              <a:rPr lang="en-GB" sz="1600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divertors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detached regimes, linear plasma devices</a:t>
            </a:r>
            <a:endParaRPr lang="en-GB" sz="1600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sz="1600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Requires sophisticated molecular models 	    (e.g. resolved by vibrational states v)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600" b="1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Other processes like MAD(dissociation) compete…</a:t>
            </a:r>
          </a:p>
        </p:txBody>
      </p:sp>
    </p:spTree>
    <p:extLst>
      <p:ext uri="{BB962C8B-B14F-4D97-AF65-F5344CB8AC3E}">
        <p14:creationId xmlns:p14="http://schemas.microsoft.com/office/powerpoint/2010/main" val="145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347" y="2911458"/>
            <a:ext cx="2416340" cy="19139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33" y="636747"/>
            <a:ext cx="7496735" cy="2244429"/>
          </a:xfrm>
          <a:prstGeom prst="rect">
            <a:avLst/>
          </a:prstGeom>
        </p:spPr>
      </p:pic>
      <p:sp>
        <p:nvSpPr>
          <p:cNvPr id="43" name="Google Shape;94;p4"/>
          <p:cNvSpPr/>
          <p:nvPr/>
        </p:nvSpPr>
        <p:spPr>
          <a:xfrm>
            <a:off x="4721429" y="3548342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89;p4"/>
          <p:cNvSpPr/>
          <p:nvPr/>
        </p:nvSpPr>
        <p:spPr>
          <a:xfrm>
            <a:off x="4892696" y="3640843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91136" y="3555504"/>
            <a:ext cx="1986369" cy="569179"/>
            <a:chOff x="2614246" y="2270176"/>
            <a:chExt cx="2203940" cy="613709"/>
          </a:xfrm>
        </p:grpSpPr>
        <p:sp>
          <p:nvSpPr>
            <p:cNvPr id="25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7637" y="2911458"/>
            <a:ext cx="5006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low temperature </a:t>
            </a:r>
            <a:r>
              <a:rPr lang="en-US" sz="1600" dirty="0">
                <a:solidFill>
                  <a:schemeClr val="dk1"/>
                </a:solidFill>
              </a:rPr>
              <a:t>(T &lt; 2eV)   leading reaction chains:  </a:t>
            </a:r>
            <a:endParaRPr lang="en-US" sz="1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dirty="0"/>
          </a:p>
        </p:txBody>
      </p:sp>
      <p:sp>
        <p:nvSpPr>
          <p:cNvPr id="17" name="Google Shape;93;p4"/>
          <p:cNvSpPr txBox="1"/>
          <p:nvPr/>
        </p:nvSpPr>
        <p:spPr>
          <a:xfrm>
            <a:off x="2847309" y="3623802"/>
            <a:ext cx="72078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H+H</a:t>
            </a:r>
            <a:r>
              <a:rPr lang="en-US" sz="1600" b="0" i="0" u="none" strike="noStrike" cap="none" baseline="30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3" name="Google Shape;108;p4"/>
          <p:cNvSpPr txBox="1"/>
          <p:nvPr/>
        </p:nvSpPr>
        <p:spPr>
          <a:xfrm>
            <a:off x="168150" y="3693546"/>
            <a:ext cx="2365266" cy="1015632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MAR/MAD competition at very low temperature</a:t>
            </a:r>
            <a:endParaRPr sz="18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98;p4"/>
          <p:cNvSpPr/>
          <p:nvPr/>
        </p:nvSpPr>
        <p:spPr>
          <a:xfrm>
            <a:off x="4379482" y="3703141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07;p4"/>
          <p:cNvSpPr txBox="1"/>
          <p:nvPr/>
        </p:nvSpPr>
        <p:spPr>
          <a:xfrm>
            <a:off x="4336127" y="3611045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MAD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94;p4"/>
          <p:cNvSpPr/>
          <p:nvPr/>
        </p:nvSpPr>
        <p:spPr>
          <a:xfrm>
            <a:off x="4714267" y="4210108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89;p4"/>
          <p:cNvSpPr/>
          <p:nvPr/>
        </p:nvSpPr>
        <p:spPr>
          <a:xfrm>
            <a:off x="4885534" y="4302609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2683974" y="4217270"/>
            <a:ext cx="1986369" cy="569179"/>
            <a:chOff x="2614246" y="2270176"/>
            <a:chExt cx="2203940" cy="613709"/>
          </a:xfrm>
        </p:grpSpPr>
        <p:sp>
          <p:nvSpPr>
            <p:cNvPr id="48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98;p4"/>
          <p:cNvSpPr/>
          <p:nvPr/>
        </p:nvSpPr>
        <p:spPr>
          <a:xfrm>
            <a:off x="4372320" y="4364907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107;p4"/>
          <p:cNvSpPr txBox="1"/>
          <p:nvPr/>
        </p:nvSpPr>
        <p:spPr>
          <a:xfrm>
            <a:off x="4328965" y="4272811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</a:t>
            </a:r>
            <a:endParaRPr sz="18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9;p4"/>
          <p:cNvSpPr txBox="1"/>
          <p:nvPr/>
        </p:nvSpPr>
        <p:spPr>
          <a:xfrm>
            <a:off x="2815451" y="4119228"/>
            <a:ext cx="72078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buSzPts val="2900"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aseline="-25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+H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1600" b="0" i="0" u="none" strike="noStrike" cap="none" baseline="-25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+H         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H</a:t>
            </a:r>
            <a:r>
              <a:rPr lang="en-US" sz="1600" b="0" i="0" u="none" strike="noStrike" cap="none" baseline="-25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b="0" i="0" u="none" strike="noStrike" cap="none" baseline="30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+e → H+H</a:t>
            </a:r>
            <a:endParaRPr sz="16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Google Shape;85;p4"/>
          <p:cNvSpPr/>
          <p:nvPr/>
        </p:nvSpPr>
        <p:spPr>
          <a:xfrm>
            <a:off x="7144241" y="921640"/>
            <a:ext cx="344724" cy="3545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86;p4"/>
          <p:cNvCxnSpPr>
            <a:stCxn id="11" idx="1"/>
          </p:cNvCxnSpPr>
          <p:nvPr/>
        </p:nvCxnSpPr>
        <p:spPr>
          <a:xfrm flipH="1">
            <a:off x="6707798" y="1098927"/>
            <a:ext cx="436443" cy="2301042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103;p4"/>
          <p:cNvSpPr/>
          <p:nvPr/>
        </p:nvSpPr>
        <p:spPr>
          <a:xfrm rot="3946898">
            <a:off x="6621361" y="3347109"/>
            <a:ext cx="467853" cy="55718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FF">
              <a:alpha val="274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104;p4"/>
          <p:cNvSpPr/>
          <p:nvPr/>
        </p:nvSpPr>
        <p:spPr>
          <a:xfrm rot="3985040">
            <a:off x="6852674" y="3690865"/>
            <a:ext cx="498292" cy="105028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868CF">
              <a:alpha val="33333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21;p4"/>
          <p:cNvSpPr txBox="1"/>
          <p:nvPr/>
        </p:nvSpPr>
        <p:spPr>
          <a:xfrm>
            <a:off x="545600" y="1471822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EU-DEMO</a:t>
            </a: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86;p4"/>
          <p:cNvCxnSpPr/>
          <p:nvPr/>
        </p:nvCxnSpPr>
        <p:spPr>
          <a:xfrm>
            <a:off x="7475809" y="1249896"/>
            <a:ext cx="1574059" cy="1855113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" name="Google Shape;146;p16"/>
          <p:cNvSpPr txBox="1">
            <a:spLocks noGrp="1"/>
          </p:cNvSpPr>
          <p:nvPr>
            <p:ph type="title"/>
          </p:nvPr>
        </p:nvSpPr>
        <p:spPr>
          <a:xfrm>
            <a:off x="131989" y="65757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399"/>
              </a:buClr>
              <a:buSzPts val="2800"/>
            </a:pPr>
            <a:r>
              <a:rPr lang="en-US" sz="2800" dirty="0" smtClean="0">
                <a:solidFill>
                  <a:srgbClr val="C00000"/>
                </a:solidFill>
              </a:rPr>
              <a:t>CRM FOR MOLECULES: leading reactions</a:t>
            </a:r>
            <a:endParaRPr lang="en-US" sz="2800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5258" y="-67419"/>
            <a:ext cx="8231742" cy="640303"/>
          </a:xfrm>
        </p:spPr>
        <p:txBody>
          <a:bodyPr>
            <a:normAutofit/>
          </a:bodyPr>
          <a:lstStyle/>
          <a:p>
            <a:r>
              <a:rPr lang="en-IE" sz="2400" dirty="0">
                <a:solidFill>
                  <a:srgbClr val="C00000"/>
                </a:solidFill>
              </a:rPr>
              <a:t>E</a:t>
            </a:r>
            <a:r>
              <a:rPr lang="en-IE" sz="2400" dirty="0" smtClean="0">
                <a:solidFill>
                  <a:srgbClr val="C00000"/>
                </a:solidFill>
              </a:rPr>
              <a:t>ffect of resolution by </a:t>
            </a:r>
            <a:r>
              <a:rPr lang="en-IE" sz="2400" dirty="0" err="1" smtClean="0">
                <a:solidFill>
                  <a:srgbClr val="C00000"/>
                </a:solidFill>
              </a:rPr>
              <a:t>vibrostates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192342" y="565864"/>
            <a:ext cx="17721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F.Cianfrani et al.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59936"/>
            <a:ext cx="6696744" cy="4328221"/>
          </a:xfrm>
          <a:prstGeom prst="rect">
            <a:avLst/>
          </a:prstGeom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7192342" y="4013478"/>
            <a:ext cx="18106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A.Holm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M.Groth, et al.,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PET, CPP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42311" y="1635646"/>
            <a:ext cx="191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in line with the EIRENE and other CRMs: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40% reduction in effective dissociation rate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due to transport of vibrational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states”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66;p18"/>
          <p:cNvSpPr txBox="1">
            <a:spLocks/>
          </p:cNvSpPr>
          <p:nvPr/>
        </p:nvSpPr>
        <p:spPr>
          <a:xfrm>
            <a:off x="107504" y="5010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Standalone CRM vs EIRENE (statistic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issues)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6300192" y="3773674"/>
            <a:ext cx="1888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SOURCE H</a:t>
            </a:r>
            <a:r>
              <a:rPr lang="en-US" sz="1400" b="1" kern="0" baseline="-2500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  <a:r>
              <a:rPr lang="en-US" sz="14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(v=0)</a:t>
            </a:r>
            <a:endParaRPr lang="en-US" sz="1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180;p14"/>
          <p:cNvSpPr txBox="1"/>
          <p:nvPr/>
        </p:nvSpPr>
        <p:spPr>
          <a:xfrm>
            <a:off x="251520" y="3832914"/>
            <a:ext cx="4968551" cy="954067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  <a:buSzPts val="2000"/>
              <a:buFont typeface="Arial"/>
              <a:buNone/>
              <a:defRPr/>
            </a:pPr>
            <a:r>
              <a:rPr lang="en-US" sz="1400" b="1" kern="0" dirty="0" smtClean="0">
                <a:latin typeface="Arial"/>
                <a:cs typeface="Arial"/>
                <a:sym typeface="Arial"/>
              </a:rPr>
              <a:t>Standalone CRM </a:t>
            </a:r>
          </a:p>
          <a:p>
            <a:pPr>
              <a:buClr>
                <a:srgbClr val="000000"/>
              </a:buClr>
              <a:buSzPts val="2000"/>
              <a:defRPr/>
            </a:pPr>
            <a:r>
              <a:rPr lang="en-US" sz="1400" b="1" kern="0" dirty="0" smtClean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1400" b="1" kern="0" dirty="0" smtClea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overestimates at  low temperature</a:t>
            </a:r>
          </a:p>
          <a:p>
            <a:pPr>
              <a:buClr>
                <a:srgbClr val="000000"/>
              </a:buClr>
              <a:buSzPts val="2000"/>
              <a:defRPr/>
            </a:pPr>
            <a:r>
              <a:rPr lang="en-US" sz="1400" b="1" kern="0" dirty="0" smtClean="0">
                <a:latin typeface="Arial"/>
                <a:cs typeface="Arial"/>
                <a:sym typeface="Wingdings" panose="05000000000000000000" pitchFamily="2" charset="2"/>
              </a:rPr>
              <a:t> </a:t>
            </a:r>
            <a:r>
              <a:rPr lang="en-US" sz="1400" b="1" kern="0" dirty="0" smtClea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underestimates </a:t>
            </a:r>
            <a:r>
              <a:rPr lang="en-US" sz="1400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at large temperature</a:t>
            </a:r>
            <a:endParaRPr lang="en-US" sz="1400" b="1" kern="0" dirty="0" smtClean="0">
              <a:solidFill>
                <a:srgbClr val="C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2000"/>
              <a:defRPr/>
            </a:pPr>
            <a:r>
              <a:rPr lang="en-US" sz="1400" b="1" kern="0" dirty="0">
                <a:latin typeface="Arial"/>
                <a:cs typeface="Arial"/>
                <a:sym typeface="Arial"/>
              </a:rPr>
              <a:t>t</a:t>
            </a:r>
            <a:r>
              <a:rPr lang="en-US" sz="1400" b="1" kern="0" dirty="0" smtClean="0">
                <a:latin typeface="Arial"/>
                <a:cs typeface="Arial"/>
                <a:sym typeface="Arial"/>
              </a:rPr>
              <a:t>he excited state population </a:t>
            </a:r>
            <a:endParaRPr sz="1400" b="1" kern="0" dirty="0">
              <a:latin typeface="Arial"/>
              <a:cs typeface="Arial"/>
              <a:sym typeface="Arial"/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6022728" y="4071712"/>
            <a:ext cx="2165659" cy="600164"/>
          </a:xfrm>
          <a:prstGeom prst="rect">
            <a:avLst/>
          </a:prstGeom>
          <a:solidFill>
            <a:srgbClr val="EEECE1">
              <a:lumMod val="75000"/>
            </a:srgbClr>
          </a:solidFill>
        </p:spPr>
        <p:txBody>
          <a:bodyPr wrap="square" lIns="1800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EIRENE: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793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300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EIRENEx10: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93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3’0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EIRENEx100: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9’</a:t>
            </a:r>
            <a:r>
              <a:rPr kumimoji="0" lang="en-DE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30’0</a:t>
            </a:r>
            <a:r>
              <a:rPr kumimoji="0" lang="en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hist</a:t>
            </a:r>
            <a:r>
              <a:rPr lang="en-US" sz="11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16355"/>
            <a:ext cx="7848872" cy="32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724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Collisional-Radiative Models (CRM)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42" name="Picture 2" descr="Grotrian scheme relating the lines in the Hydrogen spectrum to the atomic energy levels.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" y="916757"/>
            <a:ext cx="39416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724" y="473378"/>
            <a:ext cx="391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Grotrian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diagram for atomic H (D, T)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724" y="916757"/>
            <a:ext cx="869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Ry=13.6eV</a:t>
            </a:r>
            <a:endParaRPr lang="en-GB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4283968" y="498316"/>
                <a:ext cx="4824536" cy="30511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Balance equations:</a:t>
                </a:r>
                <a:endParaRPr lang="en-GB" i="1" u="sng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𝑋𝐶𝐼𝑇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𝐼𝑍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𝑅𝐸𝐶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𝐸𝑋𝐶𝐼𝑇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𝐼𝑍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de-DE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. . .</m:t>
                    </m:r>
                  </m:oMath>
                </a14:m>
                <a:endParaRPr lang="en-GB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𝑅𝐸𝐶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/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2+</m:t>
                        </m:r>
                      </m:sup>
                    </m:sSubSup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. . .</m:t>
                    </m:r>
                  </m:oMath>
                </a14:m>
                <a:endParaRPr lang="en-GB" dirty="0" smtClean="0"/>
              </a:p>
              <a:p>
                <a:r>
                  <a:rPr lang="en-GB" dirty="0" smtClean="0"/>
                  <a:t> . . .</a:t>
                </a:r>
              </a:p>
              <a:p>
                <a:r>
                  <a:rPr lang="en-GB" i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k, l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GB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GB" i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z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… states can be fine-superfine resolved or, opposite, bundled into few quasi-</a:t>
                </a:r>
                <a:r>
                  <a:rPr lang="en-GB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metastables</a:t>
                </a:r>
                <a:r>
                  <a:rPr lang="en-GB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(MS)</a:t>
                </a:r>
                <a:endParaRPr lang="en-GB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98316"/>
                <a:ext cx="4824536" cy="3051156"/>
              </a:xfrm>
              <a:prstGeom prst="rect">
                <a:avLst/>
              </a:prstGeom>
              <a:blipFill>
                <a:blip r:embed="rId3"/>
                <a:stretch>
                  <a:fillRect l="-3034" t="-2600" b="-1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580112" y="372387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4283968" y="3659475"/>
            <a:ext cx="4310795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=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list 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4205725" y="4157701"/>
                <a:ext cx="4938275" cy="687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Often</a:t>
                </a:r>
                <a:r>
                  <a:rPr lang="de-DE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de-DE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used</a:t>
                </a:r>
                <a:r>
                  <a:rPr lang="ru-RU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endParaRPr lang="en-GB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𝑗𝑖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- </a:t>
                </a:r>
                <a:r>
                  <a:rPr lang="en-GB" dirty="0" smtClean="0">
                    <a:solidFill>
                      <a:srgbClr val="FF33CC"/>
                    </a:solidFill>
                  </a:rPr>
                  <a:t>effective</a:t>
                </a:r>
                <a:r>
                  <a:rPr lang="en-GB" dirty="0" smtClean="0"/>
                  <a:t> Maxwellian averaged rates</a:t>
                </a:r>
                <a:endParaRPr lang="en-GB" dirty="0"/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725" y="4157701"/>
                <a:ext cx="4938275" cy="687111"/>
              </a:xfrm>
              <a:prstGeom prst="rect">
                <a:avLst/>
              </a:prstGeom>
              <a:blipFill>
                <a:blip r:embed="rId4"/>
                <a:stretch>
                  <a:fillRect l="-1111" t="-4425" r="-247" b="-1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2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CRM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solvers available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107504" y="602747"/>
            <a:ext cx="5293629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(technically) = reaction data + SOLVER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7856" y="1122888"/>
            <a:ext cx="8598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Most solvers solve algebraic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system of equations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 solver is often much less valuable than the A&amp;M data collection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statement is underlined even by the developers of the very well established and mostly up-to-date YACORA model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de-DE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 transport modelling like EIRENE, solver do matters!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CRM containing molecular species is even more complex, e.g. one needs to track more processes and more states (vibrational, rotational).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EIRENE pre-calculates rates for each volume cell (e.g. for various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/T</a:t>
            </a:r>
            <a:r>
              <a:rPr lang="en-GB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ratios).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572000" y="2275016"/>
            <a:ext cx="28117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D.W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nderlich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U.Fantz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, 4(4),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97511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New CRM Solver for EIRENE concepted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45485" y="553669"/>
            <a:ext cx="77242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This CRM is aimed to precompute rate coefficients accounting for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all parametric dependences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(n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T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but also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…) in contrast with currently used polynomial fits (AMJUEL, …) + add a number of levels/processes not accounted for at this time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states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rovibrational states in molecular species) are to be tracked with a flexible a flexible control over this resolution (as separate specie or variable).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nonstationary solution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for balance equations should be the default one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     (with the stationary only as a useful option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solver should be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thus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usable standalone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 even in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various codes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A&amp;M data input 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 be readable and structured (for starters JSON, potentially also HDF5). It should be pre-processed mostly automatic and easily exchanged with other codes and tools. We need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for visualisation and testing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way to meet the exploding amounts of data from RMPS and CCC for molecules (with resolution by rovibrational states)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GNAMPP assists, but also reveals the challenges</a:t>
            </a: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839205" y="601528"/>
                <a:ext cx="1224135" cy="646331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𝑒𝑡𝑐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601528"/>
                <a:ext cx="122413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839205" y="1619923"/>
                <a:ext cx="1224135" cy="618439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1619923"/>
                <a:ext cx="1224135" cy="618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hteck 6"/>
              <p:cNvSpPr/>
              <p:nvPr/>
            </p:nvSpPr>
            <p:spPr>
              <a:xfrm>
                <a:off x="7839205" y="2412080"/>
                <a:ext cx="1224136" cy="584775"/>
              </a:xfrm>
              <a:prstGeom prst="rect">
                <a:avLst/>
              </a:prstGeom>
              <a:ln w="127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𝑾𝒉𝒚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𝒏𝒐𝒕</m:t>
                      </m:r>
                    </m:oMath>
                  </m:oMathPara>
                </a14:m>
                <a:endParaRPr lang="en-GB" sz="1600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𝒂𝒍𝒔𝒐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𝑬𝑹𝑶</m:t>
                      </m:r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?..</m:t>
                      </m:r>
                    </m:oMath>
                  </m:oMathPara>
                </a14:m>
                <a:endParaRPr lang="en-GB" sz="1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htec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205" y="2412080"/>
                <a:ext cx="122413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251520" y="4387314"/>
            <a:ext cx="87129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performance and reliability to be improved, but additional physics can be provided!</a:t>
            </a:r>
          </a:p>
        </p:txBody>
      </p:sp>
    </p:spTree>
    <p:extLst>
      <p:ext uri="{BB962C8B-B14F-4D97-AF65-F5344CB8AC3E}">
        <p14:creationId xmlns:p14="http://schemas.microsoft.com/office/powerpoint/2010/main" val="14940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Shape 1"/>
          <p:cNvSpPr txBox="1"/>
          <p:nvPr/>
        </p:nvSpPr>
        <p:spPr>
          <a:xfrm>
            <a:off x="154080" y="77400"/>
            <a:ext cx="8229240" cy="3337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800" b="1" strike="noStrike" spc="-1" dirty="0" smtClean="0">
                <a:solidFill>
                  <a:srgbClr val="C00000"/>
                </a:solidFill>
                <a:latin typeface="Arial"/>
              </a:rPr>
              <a:t>Transport code variations and commons: CRMs</a:t>
            </a:r>
            <a:endParaRPr lang="en-US" sz="2800" b="1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/>
          </p:nvPr>
        </p:nvGraphicFramePr>
        <p:xfrm>
          <a:off x="154080" y="559379"/>
          <a:ext cx="888241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696">
                  <a:extLst>
                    <a:ext uri="{9D8B030D-6E8A-4147-A177-3AD203B41FA5}">
                      <a16:colId xmlns:a16="http://schemas.microsoft.com/office/drawing/2014/main" val="3611064813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44498443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3198603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Property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EIRENE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ERO,</a:t>
                      </a:r>
                      <a:r>
                        <a:rPr lang="en-GB" sz="1400" baseline="0" dirty="0" smtClean="0"/>
                        <a:t> </a:t>
                      </a:r>
                      <a:r>
                        <a:rPr lang="en-GB" sz="1400" dirty="0" smtClean="0"/>
                        <a:t>ERO</a:t>
                      </a:r>
                      <a:r>
                        <a:rPr lang="en-GB" sz="1400" baseline="0" dirty="0" smtClean="0"/>
                        <a:t>2.0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56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initio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(iterations with fluid code, e.g. with B2.5 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“SOLPS-ITER”)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test-particle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approximation on a given plasma BG (e.g. from SOLPS)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161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Gyro-motion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Guiding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centre approximation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Full-resolved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detailed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3D wall elements, </a:t>
                      </a:r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surface sheath</a:t>
                      </a:r>
                      <a:endParaRPr lang="en-GB" sz="1400" b="0" dirty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41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Plasma-wall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interaction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detailed locally, often </a:t>
                      </a:r>
                      <a:r>
                        <a:rPr lang="en-GB" sz="1400" b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3D</a:t>
                      </a:r>
                      <a:endParaRPr lang="en-GB" sz="1400" b="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baseline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detailed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3D,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sheath, etc.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22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PWI</a:t>
                      </a:r>
                      <a:r>
                        <a:rPr lang="en-GB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impact on plasma</a:t>
                      </a:r>
                      <a:endParaRPr lang="en-GB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also “advanced fluid neutrals”, “wall reservoirs” etc.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general </a:t>
                      </a:r>
                      <a:r>
                        <a:rPr lang="en-GB" sz="1400" b="0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</a:p>
                    <a:p>
                      <a:r>
                        <a:rPr lang="en-GB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(certain effects were introduced…)</a:t>
                      </a:r>
                      <a:endParaRPr lang="en-GB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067191"/>
                  </a:ext>
                </a:extLst>
              </a:tr>
            </a:tbl>
          </a:graphicData>
        </a:graphic>
      </p:graphicFrame>
      <p:sp>
        <p:nvSpPr>
          <p:cNvPr id="528" name="Textfeld 527"/>
          <p:cNvSpPr txBox="1"/>
          <p:nvPr/>
        </p:nvSpPr>
        <p:spPr>
          <a:xfrm>
            <a:off x="127549" y="2968231"/>
            <a:ext cx="88939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 approaches have clear advantages and range of appropriate tasks, both packages are highly demanded by ITER, EU-DEMO and other fusion-relevant devices! </a:t>
            </a:r>
          </a:p>
          <a:p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Moreover, they often support each other (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lasma BGs from various CFD-EIRENE </a:t>
            </a:r>
            <a:r>
              <a:rPr lang="en-GB" sz="1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and tested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ERO)</a:t>
            </a:r>
          </a:p>
          <a:p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subtasks for treatment of atomic and molecular processes in plasma are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very similar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Break-up of the molecular species in plasma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Ionisation and other processes affecting charge and energy, thus transport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spectroscopy for comparison with diagnostics</a:t>
            </a:r>
          </a:p>
        </p:txBody>
      </p:sp>
      <p:sp>
        <p:nvSpPr>
          <p:cNvPr id="530" name="Rechteck 529"/>
          <p:cNvSpPr/>
          <p:nvPr/>
        </p:nvSpPr>
        <p:spPr>
          <a:xfrm>
            <a:off x="6804248" y="4155926"/>
            <a:ext cx="208823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b="1" spc="-1" dirty="0" smtClean="0">
                <a:solidFill>
                  <a:srgbClr val="C00000"/>
                </a:solidFill>
                <a:latin typeface="Arial"/>
              </a:rPr>
              <a:t>Similar A</a:t>
            </a:r>
            <a:r>
              <a:rPr lang="en-GB" sz="1400" b="1" spc="-1" dirty="0" smtClean="0">
                <a:solidFill>
                  <a:srgbClr val="C00000"/>
                </a:solidFill>
                <a:latin typeface="Arial"/>
              </a:rPr>
              <a:t>&amp;M process treatment challenges!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149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98" y="676516"/>
            <a:ext cx="2828499" cy="275182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Grafik 4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69" y="627534"/>
            <a:ext cx="2522296" cy="261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29809" y="3367432"/>
            <a:ext cx="3866127" cy="12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30" tIns="45665" rIns="91330" bIns="45665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GB" sz="1200" b="1" u="sng" dirty="0">
                <a:solidFill>
                  <a:srgbClr val="000000"/>
                </a:solidFill>
              </a:rPr>
              <a:t>Effective rates: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</a:rPr>
              <a:t>1,2)</a:t>
            </a:r>
            <a:r>
              <a:rPr lang="en-GB" sz="1200" dirty="0">
                <a:solidFill>
                  <a:srgbClr val="CC3300"/>
                </a:solidFill>
              </a:rPr>
              <a:t> 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</a:rPr>
              <a:t>transitions &lt;Ex..&gt; </a:t>
            </a:r>
            <a:r>
              <a:rPr lang="en-GB" sz="1200" dirty="0">
                <a:solidFill>
                  <a:srgbClr val="000000"/>
                </a:solidFill>
              </a:rPr>
              <a:t>between "GS" and "MS"</a:t>
            </a:r>
          </a:p>
          <a:p>
            <a:pPr algn="l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000000"/>
                </a:solidFill>
              </a:rPr>
              <a:t>3,4) 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ionizations &lt;</a:t>
            </a:r>
            <a:r>
              <a:rPr lang="en-US" sz="1200" dirty="0" err="1" smtClean="0">
                <a:solidFill>
                  <a:srgbClr val="000000"/>
                </a:solidFill>
              </a:rPr>
              <a:t>Iz</a:t>
            </a:r>
            <a:r>
              <a:rPr lang="en-US" sz="1200" dirty="0" smtClean="0">
                <a:solidFill>
                  <a:srgbClr val="000000"/>
                </a:solidFill>
              </a:rPr>
              <a:t>..&gt; from </a:t>
            </a:r>
            <a:r>
              <a:rPr lang="en-US" sz="1200" dirty="0">
                <a:solidFill>
                  <a:srgbClr val="000000"/>
                </a:solidFill>
              </a:rPr>
              <a:t>"GS" and "MS"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000000"/>
                </a:solidFill>
              </a:rPr>
              <a:t>5,6) line intensity (PEC – photon emission coefficient), contributions from "GS" and "MS"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11290" y="627534"/>
            <a:ext cx="2520279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sz="1400" dirty="0">
                <a:solidFill>
                  <a:srgbClr val="000000"/>
                </a:solidFill>
              </a:rPr>
              <a:t>ADAS, </a:t>
            </a:r>
            <a:r>
              <a:rPr lang="en-GB" sz="1400" dirty="0" smtClean="0">
                <a:solidFill>
                  <a:srgbClr val="000000"/>
                </a:solidFill>
              </a:rPr>
              <a:t>T</a:t>
            </a:r>
            <a:r>
              <a:rPr lang="en-GB" sz="1400" baseline="-25000" dirty="0" smtClean="0">
                <a:solidFill>
                  <a:srgbClr val="000000"/>
                </a:solidFill>
              </a:rPr>
              <a:t>e</a:t>
            </a:r>
            <a:r>
              <a:rPr lang="en-GB" sz="1400" dirty="0" smtClean="0">
                <a:solidFill>
                  <a:srgbClr val="000000"/>
                </a:solidFill>
              </a:rPr>
              <a:t>=1eV</a:t>
            </a:r>
            <a:r>
              <a:rPr lang="en-GB" sz="1400" dirty="0">
                <a:solidFill>
                  <a:srgbClr val="000000"/>
                </a:solidFill>
              </a:rPr>
              <a:t>, n</a:t>
            </a:r>
            <a:r>
              <a:rPr lang="en-GB" sz="1400" baseline="-25000" dirty="0">
                <a:solidFill>
                  <a:srgbClr val="000000"/>
                </a:solidFill>
              </a:rPr>
              <a:t>e</a:t>
            </a:r>
            <a:r>
              <a:rPr lang="en-GB" sz="1400" dirty="0">
                <a:solidFill>
                  <a:srgbClr val="000000"/>
                </a:solidFill>
              </a:rPr>
              <a:t>=2*10</a:t>
            </a:r>
            <a:r>
              <a:rPr lang="en-GB" sz="1400" baseline="30000" dirty="0">
                <a:solidFill>
                  <a:srgbClr val="000000"/>
                </a:solidFill>
              </a:rPr>
              <a:t>12</a:t>
            </a:r>
            <a:r>
              <a:rPr lang="en-GB" sz="1400" dirty="0">
                <a:solidFill>
                  <a:srgbClr val="000000"/>
                </a:solidFill>
              </a:rPr>
              <a:t>cm</a:t>
            </a:r>
            <a:r>
              <a:rPr lang="en-GB" sz="1400" baseline="30000" dirty="0">
                <a:solidFill>
                  <a:srgbClr val="000000"/>
                </a:solidFill>
              </a:rPr>
              <a:t>-3</a:t>
            </a:r>
            <a:endParaRPr lang="en-US" sz="1400" baseline="30000" dirty="0">
              <a:solidFill>
                <a:srgbClr val="000000"/>
              </a:solidFill>
            </a:endParaRPr>
          </a:p>
        </p:txBody>
      </p:sp>
      <p:pic>
        <p:nvPicPr>
          <p:cNvPr id="10" name="Grafik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363" y="2216845"/>
            <a:ext cx="2819232" cy="57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496" y="664816"/>
            <a:ext cx="3571875" cy="593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665" rIns="0" bIns="45665">
            <a:spAutoFit/>
          </a:bodyPr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653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3079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69617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6155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2693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3923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5771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2312" algn="l" defTabSz="913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tabLst>
                <a:tab pos="443964" algn="l"/>
              </a:tabLst>
            </a:pPr>
            <a:r>
              <a:rPr lang="en-GB" sz="1600" b="1" i="1" dirty="0">
                <a:solidFill>
                  <a:srgbClr val="000000"/>
                </a:solidFill>
              </a:rPr>
              <a:t>The system of 2 balance equations can be solved analytically . . .</a:t>
            </a:r>
          </a:p>
        </p:txBody>
      </p:sp>
      <p:pic>
        <p:nvPicPr>
          <p:cNvPr id="13" name="Grafik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97" y="1236823"/>
            <a:ext cx="3464040" cy="84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5496" y="77413"/>
            <a:ext cx="754380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MS-effect for Be</a:t>
            </a:r>
            <a:r>
              <a:rPr lang="de-DE" sz="2800" dirty="0" smtClean="0">
                <a:solidFill>
                  <a:srgbClr val="C00000"/>
                </a:solidFill>
              </a:rPr>
              <a:t>I (</a:t>
            </a:r>
            <a:r>
              <a:rPr lang="en-GB" sz="2800" dirty="0" smtClean="0">
                <a:solidFill>
                  <a:srgbClr val="C00000"/>
                </a:solidFill>
              </a:rPr>
              <a:t>“generalised” MS 10</a:t>
            </a:r>
            <a:r>
              <a:rPr lang="en-GB" sz="2800" baseline="30000" dirty="0" smtClean="0">
                <a:solidFill>
                  <a:srgbClr val="C00000"/>
                </a:solidFill>
              </a:rPr>
              <a:t>-4</a:t>
            </a:r>
            <a:r>
              <a:rPr lang="en-GB" sz="2800" dirty="0" smtClean="0">
                <a:solidFill>
                  <a:srgbClr val="C00000"/>
                </a:solidFill>
              </a:rPr>
              <a:t>s)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11961" y="3459653"/>
            <a:ext cx="4819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MS-population tracking was introduced into ERO and demonstrated to be of significance by applications to PISCES-B, PSI-2 and JET-ILW </a:t>
            </a:r>
            <a:r>
              <a:rPr lang="en-GB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(neutral Be, He, W)</a:t>
            </a:r>
          </a:p>
          <a:p>
            <a:endParaRPr lang="en-GB" sz="1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WI dedicated ADAS dataset was developed; various </a:t>
            </a:r>
            <a:r>
              <a:rPr lang="en-GB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states bundling options </a:t>
            </a:r>
            <a:r>
              <a:rPr lang="en-GB" sz="1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(~10) tested etc.</a:t>
            </a:r>
            <a:endParaRPr lang="en-GB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5" y="77413"/>
            <a:ext cx="8431389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MS-effect for WI </a:t>
            </a:r>
            <a:r>
              <a:rPr lang="en-GB" sz="2800" b="0" dirty="0" smtClean="0">
                <a:solidFill>
                  <a:srgbClr val="C00000"/>
                </a:solidFill>
              </a:rPr>
              <a:t>(PSI-2 linear plasma device, JET)</a:t>
            </a:r>
            <a:endParaRPr lang="en-GB" sz="2800" b="0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7" y="692755"/>
            <a:ext cx="4101277" cy="3384548"/>
          </a:xfrm>
          <a:prstGeom prst="rect">
            <a:avLst/>
          </a:prstGeom>
        </p:spPr>
      </p:pic>
      <p:sp>
        <p:nvSpPr>
          <p:cNvPr id="5" name="Fußzeilenplatzhalter 3"/>
          <p:cNvSpPr txBox="1">
            <a:spLocks/>
          </p:cNvSpPr>
          <p:nvPr/>
        </p:nvSpPr>
        <p:spPr>
          <a:xfrm>
            <a:off x="179512" y="4414209"/>
            <a:ext cx="2736304" cy="3651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A.Eksaeva</a:t>
            </a:r>
            <a:r>
              <a:rPr lang="de-DE" dirty="0" smtClean="0"/>
              <a:t> PhD-thesis, 2020</a:t>
            </a:r>
            <a:endParaRPr lang="de-DE" dirty="0"/>
          </a:p>
        </p:txBody>
      </p:sp>
      <p:pic>
        <p:nvPicPr>
          <p:cNvPr id="6" name="Grafik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357" y="604967"/>
            <a:ext cx="3289609" cy="28264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feld 2"/>
          <p:cNvSpPr txBox="1"/>
          <p:nvPr/>
        </p:nvSpPr>
        <p:spPr>
          <a:xfrm>
            <a:off x="6504702" y="2467027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W</a:t>
            </a:r>
          </a:p>
        </p:txBody>
      </p:sp>
      <p:sp>
        <p:nvSpPr>
          <p:cNvPr id="8" name="Textfeld 24"/>
          <p:cNvSpPr txBox="1"/>
          <p:nvPr/>
        </p:nvSpPr>
        <p:spPr>
          <a:xfrm rot="16200000">
            <a:off x="4650234" y="1782158"/>
            <a:ext cx="1703157" cy="3244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72000" rIns="0" bIns="36000" rtlCol="0">
            <a:spAutoFit/>
          </a:bodyPr>
          <a:lstStyle/>
          <a:p>
            <a:pPr algn="ctr"/>
            <a:r>
              <a:rPr lang="en-US" sz="1400" dirty="0" smtClean="0"/>
              <a:t>line Intensity</a:t>
            </a:r>
            <a:r>
              <a:rPr lang="ru-RU" sz="1400" dirty="0" smtClean="0"/>
              <a:t> </a:t>
            </a:r>
            <a:r>
              <a:rPr lang="en-US" sz="1400" dirty="0" smtClean="0"/>
              <a:t>[</a:t>
            </a:r>
            <a:r>
              <a:rPr lang="en-US" sz="1400" dirty="0" err="1" smtClean="0"/>
              <a:t>a.u</a:t>
            </a:r>
            <a:r>
              <a:rPr lang="en-US" sz="1400" dirty="0" smtClean="0"/>
              <a:t>.]</a:t>
            </a:r>
            <a:endParaRPr lang="de-DE" sz="1400" dirty="0" smtClean="0"/>
          </a:p>
        </p:txBody>
      </p:sp>
      <p:sp>
        <p:nvSpPr>
          <p:cNvPr id="9" name="Textfeld 14"/>
          <p:cNvSpPr txBox="1"/>
          <p:nvPr/>
        </p:nvSpPr>
        <p:spPr>
          <a:xfrm>
            <a:off x="5751994" y="2659194"/>
            <a:ext cx="623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</a:t>
            </a:r>
            <a:endParaRPr lang="en-US" sz="1400" dirty="0" smtClean="0">
              <a:sym typeface="Wingdings" panose="05000000000000000000" pitchFamily="2" charset="2"/>
            </a:endParaRPr>
          </a:p>
        </p:txBody>
      </p:sp>
      <p:grpSp>
        <p:nvGrpSpPr>
          <p:cNvPr id="10" name="Gruppieren 15"/>
          <p:cNvGrpSpPr/>
          <p:nvPr/>
        </p:nvGrpSpPr>
        <p:grpSpPr>
          <a:xfrm>
            <a:off x="5653140" y="2006418"/>
            <a:ext cx="693048" cy="707389"/>
            <a:chOff x="5479965" y="5114115"/>
            <a:chExt cx="693048" cy="707389"/>
          </a:xfrm>
        </p:grpSpPr>
        <p:sp>
          <p:nvSpPr>
            <p:cNvPr id="11" name="Rechteck 9"/>
            <p:cNvSpPr/>
            <p:nvPr/>
          </p:nvSpPr>
          <p:spPr>
            <a:xfrm>
              <a:off x="5479965" y="5187901"/>
              <a:ext cx="132320" cy="6096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 Verbindung mit Pfeil 12"/>
            <p:cNvCxnSpPr/>
            <p:nvPr/>
          </p:nvCxnSpPr>
          <p:spPr>
            <a:xfrm flipV="1">
              <a:off x="5624388" y="5114115"/>
              <a:ext cx="251045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7"/>
            <p:cNvCxnSpPr/>
            <p:nvPr/>
          </p:nvCxnSpPr>
          <p:spPr>
            <a:xfrm flipV="1">
              <a:off x="5620606" y="5247587"/>
              <a:ext cx="403417" cy="163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9"/>
            <p:cNvCxnSpPr/>
            <p:nvPr/>
          </p:nvCxnSpPr>
          <p:spPr>
            <a:xfrm flipV="1">
              <a:off x="5620606" y="5441052"/>
              <a:ext cx="552407" cy="57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21"/>
            <p:cNvCxnSpPr/>
            <p:nvPr/>
          </p:nvCxnSpPr>
          <p:spPr>
            <a:xfrm>
              <a:off x="5604080" y="5581075"/>
              <a:ext cx="459975" cy="435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23"/>
            <p:cNvCxnSpPr/>
            <p:nvPr/>
          </p:nvCxnSpPr>
          <p:spPr>
            <a:xfrm>
              <a:off x="5605518" y="5685119"/>
              <a:ext cx="288786" cy="1363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1"/>
          <p:cNvSpPr txBox="1"/>
          <p:nvPr/>
        </p:nvSpPr>
        <p:spPr>
          <a:xfrm>
            <a:off x="899592" y="682335"/>
            <a:ext cx="436338" cy="3385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</a:t>
            </a:r>
            <a:r>
              <a:rPr lang="en-US" sz="1600" b="1" baseline="30000" dirty="0" smtClean="0"/>
              <a:t>0</a:t>
            </a:r>
            <a:endParaRPr lang="de-DE" sz="1600" b="1" baseline="30000" dirty="0"/>
          </a:p>
        </p:txBody>
      </p:sp>
      <p:sp>
        <p:nvSpPr>
          <p:cNvPr id="18" name="Textfeld 18"/>
          <p:cNvSpPr txBox="1"/>
          <p:nvPr/>
        </p:nvSpPr>
        <p:spPr>
          <a:xfrm>
            <a:off x="7794906" y="54383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(PSI-2)</a:t>
            </a:r>
            <a:endParaRPr lang="de-DE" sz="1400" b="1" dirty="0"/>
          </a:p>
        </p:txBody>
      </p:sp>
      <p:sp>
        <p:nvSpPr>
          <p:cNvPr id="19" name="Rechteck 31"/>
          <p:cNvSpPr/>
          <p:nvPr/>
        </p:nvSpPr>
        <p:spPr>
          <a:xfrm>
            <a:off x="5244143" y="3776816"/>
            <a:ext cx="3664035" cy="923330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Test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tokamak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JET ITER-like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Wall):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MS tracking reduces simulated line intensity by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x1.7!</a:t>
            </a:r>
          </a:p>
        </p:txBody>
      </p:sp>
      <p:pic>
        <p:nvPicPr>
          <p:cNvPr id="20" name="Picture 2" descr="Datei:Smiley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133" y="2467026"/>
            <a:ext cx="426527" cy="42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6"/>
          <p:cNvGrpSpPr/>
          <p:nvPr/>
        </p:nvGrpSpPr>
        <p:grpSpPr>
          <a:xfrm>
            <a:off x="5051803" y="593604"/>
            <a:ext cx="3759624" cy="2923793"/>
            <a:chOff x="2638666" y="1809952"/>
            <a:chExt cx="3866667" cy="3238095"/>
          </a:xfrm>
        </p:grpSpPr>
        <p:pic>
          <p:nvPicPr>
            <p:cNvPr id="22" name="Grafik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38666" y="1809952"/>
              <a:ext cx="3866667" cy="3238095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3" name="Textfeld 29"/>
            <p:cNvSpPr txBox="1"/>
            <p:nvPr/>
          </p:nvSpPr>
          <p:spPr>
            <a:xfrm>
              <a:off x="3251834" y="3759118"/>
              <a:ext cx="2097257" cy="56045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2836BE"/>
              </a:solidFill>
            </a:ln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2836BE"/>
                  </a:solidFill>
                </a:rPr>
                <a:t>ERO: </a:t>
              </a:r>
            </a:p>
            <a:p>
              <a:pPr algn="ctr"/>
              <a:r>
                <a:rPr lang="en-US" sz="1400" b="1" dirty="0" smtClean="0">
                  <a:solidFill>
                    <a:srgbClr val="2836BE"/>
                  </a:solidFill>
                </a:rPr>
                <a:t>λ </a:t>
              </a:r>
              <a:r>
                <a:rPr lang="ru-RU" sz="1400" b="1" dirty="0" smtClean="0">
                  <a:solidFill>
                    <a:srgbClr val="2836BE"/>
                  </a:solidFill>
                </a:rPr>
                <a:t>=</a:t>
              </a:r>
              <a:r>
                <a:rPr lang="de-DE" sz="1400" b="1" dirty="0" smtClean="0">
                  <a:solidFill>
                    <a:srgbClr val="2836BE"/>
                  </a:solidFill>
                </a:rPr>
                <a:t> </a:t>
              </a:r>
              <a:r>
                <a:rPr lang="ru-RU" sz="1400" b="1" dirty="0" smtClean="0">
                  <a:solidFill>
                    <a:srgbClr val="2836BE"/>
                  </a:solidFill>
                </a:rPr>
                <a:t>400</a:t>
              </a:r>
              <a:r>
                <a:rPr lang="de-DE" sz="1400" b="1" dirty="0" smtClean="0">
                  <a:solidFill>
                    <a:srgbClr val="2836BE"/>
                  </a:solidFill>
                </a:rPr>
                <a:t>, 429, 522 </a:t>
              </a:r>
              <a:r>
                <a:rPr lang="de-DE" sz="1400" b="1" dirty="0" err="1" smtClean="0">
                  <a:solidFill>
                    <a:srgbClr val="2836BE"/>
                  </a:solidFill>
                </a:rPr>
                <a:t>nm</a:t>
              </a:r>
              <a:endParaRPr lang="de-DE" sz="1400" b="1" dirty="0">
                <a:solidFill>
                  <a:srgbClr val="2836BE"/>
                </a:solidFill>
              </a:endParaRPr>
            </a:p>
          </p:txBody>
        </p:sp>
        <p:sp>
          <p:nvSpPr>
            <p:cNvPr id="24" name="Freihandform 30"/>
            <p:cNvSpPr/>
            <p:nvPr/>
          </p:nvSpPr>
          <p:spPr>
            <a:xfrm>
              <a:off x="3116568" y="2220491"/>
              <a:ext cx="2953151" cy="1555906"/>
            </a:xfrm>
            <a:custGeom>
              <a:avLst/>
              <a:gdLst>
                <a:gd name="connsiteX0" fmla="*/ 0 w 2868805"/>
                <a:gd name="connsiteY0" fmla="*/ 0 h 1472083"/>
                <a:gd name="connsiteX1" fmla="*/ 75363 w 2868805"/>
                <a:gd name="connsiteY1" fmla="*/ 140676 h 1472083"/>
                <a:gd name="connsiteX2" fmla="*/ 256233 w 2868805"/>
                <a:gd name="connsiteY2" fmla="*/ 256233 h 1472083"/>
                <a:gd name="connsiteX3" fmla="*/ 366765 w 2868805"/>
                <a:gd name="connsiteY3" fmla="*/ 311498 h 1472083"/>
                <a:gd name="connsiteX4" fmla="*/ 683288 w 2868805"/>
                <a:gd name="connsiteY4" fmla="*/ 467248 h 1472083"/>
                <a:gd name="connsiteX5" fmla="*/ 1678075 w 2868805"/>
                <a:gd name="connsiteY5" fmla="*/ 949569 h 1472083"/>
                <a:gd name="connsiteX6" fmla="*/ 2868805 w 2868805"/>
                <a:gd name="connsiteY6" fmla="*/ 1472083 h 147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805" h="1472083">
                  <a:moveTo>
                    <a:pt x="0" y="0"/>
                  </a:moveTo>
                  <a:cubicBezTo>
                    <a:pt x="16329" y="48985"/>
                    <a:pt x="32658" y="97971"/>
                    <a:pt x="75363" y="140676"/>
                  </a:cubicBezTo>
                  <a:cubicBezTo>
                    <a:pt x="118068" y="183381"/>
                    <a:pt x="207666" y="227763"/>
                    <a:pt x="256233" y="256233"/>
                  </a:cubicBezTo>
                  <a:cubicBezTo>
                    <a:pt x="304800" y="284703"/>
                    <a:pt x="366765" y="311498"/>
                    <a:pt x="366765" y="311498"/>
                  </a:cubicBezTo>
                  <a:lnTo>
                    <a:pt x="683288" y="467248"/>
                  </a:lnTo>
                  <a:cubicBezTo>
                    <a:pt x="901840" y="573593"/>
                    <a:pt x="1313822" y="782097"/>
                    <a:pt x="1678075" y="949569"/>
                  </a:cubicBezTo>
                  <a:cubicBezTo>
                    <a:pt x="2042328" y="1117042"/>
                    <a:pt x="2669513" y="1386672"/>
                    <a:pt x="2868805" y="1472083"/>
                  </a:cubicBezTo>
                </a:path>
              </a:pathLst>
            </a:custGeom>
            <a:noFill/>
            <a:ln w="28575">
              <a:solidFill>
                <a:srgbClr val="2836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r Verbinder 32"/>
            <p:cNvCxnSpPr>
              <a:stCxn id="23" idx="0"/>
            </p:cNvCxnSpPr>
            <p:nvPr/>
          </p:nvCxnSpPr>
          <p:spPr>
            <a:xfrm flipV="1">
              <a:off x="4300464" y="3319947"/>
              <a:ext cx="659594" cy="439171"/>
            </a:xfrm>
            <a:prstGeom prst="line">
              <a:avLst/>
            </a:prstGeom>
            <a:ln w="19050">
              <a:solidFill>
                <a:srgbClr val="2836B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31" descr="Datei:Sad smiley yellow simpl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471" y="2142648"/>
            <a:ext cx="3810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34"/>
          <p:cNvGrpSpPr/>
          <p:nvPr/>
        </p:nvGrpSpPr>
        <p:grpSpPr>
          <a:xfrm>
            <a:off x="5523382" y="1804226"/>
            <a:ext cx="321173" cy="356865"/>
            <a:chOff x="5479965" y="5114115"/>
            <a:chExt cx="693048" cy="707389"/>
          </a:xfrm>
        </p:grpSpPr>
        <p:sp>
          <p:nvSpPr>
            <p:cNvPr id="28" name="Rechteck 35"/>
            <p:cNvSpPr/>
            <p:nvPr/>
          </p:nvSpPr>
          <p:spPr>
            <a:xfrm>
              <a:off x="5479965" y="5187901"/>
              <a:ext cx="132320" cy="60965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mit Pfeil 36"/>
            <p:cNvCxnSpPr/>
            <p:nvPr/>
          </p:nvCxnSpPr>
          <p:spPr>
            <a:xfrm flipV="1">
              <a:off x="5624388" y="5114115"/>
              <a:ext cx="251045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37"/>
            <p:cNvCxnSpPr/>
            <p:nvPr/>
          </p:nvCxnSpPr>
          <p:spPr>
            <a:xfrm flipV="1">
              <a:off x="5620606" y="5247587"/>
              <a:ext cx="403417" cy="1632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8"/>
            <p:cNvCxnSpPr/>
            <p:nvPr/>
          </p:nvCxnSpPr>
          <p:spPr>
            <a:xfrm flipV="1">
              <a:off x="5620606" y="5441052"/>
              <a:ext cx="552407" cy="574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9"/>
            <p:cNvCxnSpPr/>
            <p:nvPr/>
          </p:nvCxnSpPr>
          <p:spPr>
            <a:xfrm>
              <a:off x="5604080" y="5581075"/>
              <a:ext cx="459975" cy="435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40"/>
            <p:cNvCxnSpPr/>
            <p:nvPr/>
          </p:nvCxnSpPr>
          <p:spPr>
            <a:xfrm>
              <a:off x="5605518" y="5685119"/>
              <a:ext cx="288786" cy="1363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41"/>
          <p:cNvSpPr txBox="1"/>
          <p:nvPr/>
        </p:nvSpPr>
        <p:spPr>
          <a:xfrm>
            <a:off x="7865721" y="563698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(PSI-2)</a:t>
            </a:r>
            <a:endParaRPr lang="de-DE" sz="1600" b="1" dirty="0"/>
          </a:p>
        </p:txBody>
      </p:sp>
      <p:grpSp>
        <p:nvGrpSpPr>
          <p:cNvPr id="35" name="Gruppieren 43"/>
          <p:cNvGrpSpPr/>
          <p:nvPr/>
        </p:nvGrpSpPr>
        <p:grpSpPr>
          <a:xfrm>
            <a:off x="5008877" y="471230"/>
            <a:ext cx="3886592" cy="3168540"/>
            <a:chOff x="5265038" y="3630434"/>
            <a:chExt cx="3381402" cy="2887609"/>
          </a:xfrm>
        </p:grpSpPr>
        <p:pic>
          <p:nvPicPr>
            <p:cNvPr id="36" name="Grafik 4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831" y="3691566"/>
              <a:ext cx="3289609" cy="28264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Textfeld 45"/>
            <p:cNvSpPr txBox="1"/>
            <p:nvPr/>
          </p:nvSpPr>
          <p:spPr>
            <a:xfrm>
              <a:off x="6430176" y="5553626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Ar</a:t>
              </a:r>
              <a:r>
                <a:rPr lang="en-US" dirty="0" smtClean="0"/>
                <a:t> </a:t>
              </a:r>
              <a:r>
                <a:rPr lang="en-US" dirty="0" smtClean="0">
                  <a:sym typeface="Wingdings" panose="05000000000000000000" pitchFamily="2" charset="2"/>
                </a:rPr>
                <a:t> W</a:t>
              </a:r>
            </a:p>
          </p:txBody>
        </p:sp>
        <p:sp>
          <p:nvSpPr>
            <p:cNvPr id="38" name="Textfeld 46"/>
            <p:cNvSpPr txBox="1"/>
            <p:nvPr/>
          </p:nvSpPr>
          <p:spPr>
            <a:xfrm rot="16200000">
              <a:off x="4575708" y="4868757"/>
              <a:ext cx="1703157" cy="324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72000" rIns="0" bIns="36000" rtlCol="0">
              <a:spAutoFit/>
            </a:bodyPr>
            <a:lstStyle/>
            <a:p>
              <a:pPr algn="ctr"/>
              <a:r>
                <a:rPr lang="en-US" sz="1400" dirty="0" smtClean="0"/>
                <a:t>line Intensity</a:t>
              </a:r>
              <a:r>
                <a:rPr lang="ru-RU" sz="1400" dirty="0" smtClean="0"/>
                <a:t> </a:t>
              </a:r>
              <a:r>
                <a:rPr lang="en-US" sz="1400" dirty="0" smtClean="0"/>
                <a:t>[</a:t>
              </a:r>
              <a:r>
                <a:rPr lang="en-US" sz="1400" dirty="0" err="1" smtClean="0"/>
                <a:t>a.u</a:t>
              </a:r>
              <a:r>
                <a:rPr lang="en-US" sz="1400" dirty="0" smtClean="0"/>
                <a:t>.]</a:t>
              </a:r>
              <a:endParaRPr lang="de-DE" sz="1400" dirty="0" smtClean="0"/>
            </a:p>
          </p:txBody>
        </p:sp>
        <p:sp>
          <p:nvSpPr>
            <p:cNvPr id="39" name="Textfeld 47"/>
            <p:cNvSpPr txBox="1"/>
            <p:nvPr/>
          </p:nvSpPr>
          <p:spPr>
            <a:xfrm>
              <a:off x="5677468" y="5745793"/>
              <a:ext cx="6232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target</a:t>
              </a:r>
              <a:endParaRPr lang="en-US" sz="1400" dirty="0" smtClean="0">
                <a:sym typeface="Wingdings" panose="05000000000000000000" pitchFamily="2" charset="2"/>
              </a:endParaRPr>
            </a:p>
          </p:txBody>
        </p:sp>
        <p:grpSp>
          <p:nvGrpSpPr>
            <p:cNvPr id="40" name="Gruppieren 48"/>
            <p:cNvGrpSpPr/>
            <p:nvPr/>
          </p:nvGrpSpPr>
          <p:grpSpPr>
            <a:xfrm>
              <a:off x="5578614" y="5093017"/>
              <a:ext cx="693048" cy="707389"/>
              <a:chOff x="5479965" y="5114115"/>
              <a:chExt cx="693048" cy="707389"/>
            </a:xfrm>
          </p:grpSpPr>
          <p:sp>
            <p:nvSpPr>
              <p:cNvPr id="43" name="Rechteck 51"/>
              <p:cNvSpPr/>
              <p:nvPr/>
            </p:nvSpPr>
            <p:spPr>
              <a:xfrm>
                <a:off x="5479965" y="5187901"/>
                <a:ext cx="132320" cy="609651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4" name="Gerade Verbindung mit Pfeil 52"/>
              <p:cNvCxnSpPr/>
              <p:nvPr/>
            </p:nvCxnSpPr>
            <p:spPr>
              <a:xfrm flipV="1">
                <a:off x="5624388" y="5114115"/>
                <a:ext cx="251045" cy="18466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53"/>
              <p:cNvCxnSpPr/>
              <p:nvPr/>
            </p:nvCxnSpPr>
            <p:spPr>
              <a:xfrm flipV="1">
                <a:off x="5620606" y="5247587"/>
                <a:ext cx="403417" cy="16321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54"/>
              <p:cNvCxnSpPr/>
              <p:nvPr/>
            </p:nvCxnSpPr>
            <p:spPr>
              <a:xfrm flipV="1">
                <a:off x="5620606" y="5441052"/>
                <a:ext cx="552407" cy="574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mit Pfeil 55"/>
              <p:cNvCxnSpPr/>
              <p:nvPr/>
            </p:nvCxnSpPr>
            <p:spPr>
              <a:xfrm>
                <a:off x="5604080" y="5581075"/>
                <a:ext cx="459975" cy="435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Gerade Verbindung mit Pfeil 56"/>
              <p:cNvCxnSpPr/>
              <p:nvPr/>
            </p:nvCxnSpPr>
            <p:spPr>
              <a:xfrm>
                <a:off x="5605518" y="5685119"/>
                <a:ext cx="288786" cy="13638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feld 49"/>
            <p:cNvSpPr txBox="1"/>
            <p:nvPr/>
          </p:nvSpPr>
          <p:spPr>
            <a:xfrm>
              <a:off x="7720380" y="3630434"/>
              <a:ext cx="644603" cy="308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(PSI-2)</a:t>
              </a:r>
              <a:endParaRPr lang="de-DE" sz="1600" b="1" dirty="0"/>
            </a:p>
          </p:txBody>
        </p:sp>
        <p:pic>
          <p:nvPicPr>
            <p:cNvPr id="42" name="Picture 2" descr="Datei:Smiley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607" y="5553625"/>
              <a:ext cx="426527" cy="426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Geschweifte Klammer rechts 2"/>
          <p:cNvSpPr/>
          <p:nvPr/>
        </p:nvSpPr>
        <p:spPr>
          <a:xfrm>
            <a:off x="3347864" y="2641799"/>
            <a:ext cx="282375" cy="1370111"/>
          </a:xfrm>
          <a:prstGeom prst="rightBrace">
            <a:avLst>
              <a:gd name="adj1" fmla="val 62304"/>
              <a:gd name="adj2" fmla="val 55057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feld 48"/>
          <p:cNvSpPr txBox="1"/>
          <p:nvPr/>
        </p:nvSpPr>
        <p:spPr>
          <a:xfrm>
            <a:off x="3644305" y="2919303"/>
            <a:ext cx="1215491" cy="109260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options for state bundling are worth considering</a:t>
            </a:r>
            <a:endParaRPr lang="en-GB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651393" y="4087723"/>
            <a:ext cx="1215491" cy="692497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ADAS’18 dataset</a:t>
            </a:r>
            <a:endParaRPr lang="en-GB" sz="1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Trivial case – charge states in Be (and He?..)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D.Borodin | TSVV-5 VC  |  Zoom  | 30.082024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9582"/>
            <a:ext cx="4511130" cy="3312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2300267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MS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32641" y="1389566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MS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GS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43" y="612728"/>
            <a:ext cx="4256383" cy="26070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1500776"/>
            <a:ext cx="4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MS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4067" y="3435846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stablished ADAS’96 dataset (GCR) – adf11: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”/”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 – ionisation/recombination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qcd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”/”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xcd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” – quasi-MS cross-coupling</a:t>
            </a:r>
          </a:p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linear – easy to compare with Ploutous, observable transition matrix</a:t>
            </a:r>
            <a:endParaRPr lang="en-GB" sz="14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192788" y="691726"/>
            <a:ext cx="943802" cy="239622"/>
          </a:xfrm>
          <a:prstGeom prst="wedgeRoundRectCallout">
            <a:avLst>
              <a:gd name="adj1" fmla="val 67610"/>
              <a:gd name="adj2" fmla="val 428031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He-like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192788" y="691726"/>
            <a:ext cx="943802" cy="239622"/>
          </a:xfrm>
          <a:prstGeom prst="wedgeRoundRectCallout">
            <a:avLst>
              <a:gd name="adj1" fmla="val -59211"/>
              <a:gd name="adj2" fmla="val 3637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He-like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1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298" y="47373"/>
            <a:ext cx="7543800" cy="342900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ModCR</a:t>
            </a:r>
            <a:r>
              <a:rPr lang="en-US" sz="2400" dirty="0" smtClean="0">
                <a:solidFill>
                  <a:srgbClr val="C00000"/>
                </a:solidFill>
              </a:rPr>
              <a:t> interaction with EIRENE and other tools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419872" y="2094720"/>
            <a:ext cx="2376264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ModCR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23528" y="771550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CRM condensing 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(“</a:t>
            </a:r>
            <a:r>
              <a:rPr lang="en-GB" dirty="0" err="1" smtClean="0">
                <a:solidFill>
                  <a:schemeClr val="tx1"/>
                </a:solidFill>
              </a:rPr>
              <a:t>ColRad</a:t>
            </a:r>
            <a:r>
              <a:rPr lang="en-GB" dirty="0" smtClean="0">
                <a:solidFill>
                  <a:schemeClr val="tx1"/>
                </a:solidFill>
              </a:rPr>
              <a:t>”)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23528" y="2092162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Main loop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(“</a:t>
            </a:r>
            <a:r>
              <a:rPr lang="en-GB" dirty="0" err="1" smtClean="0">
                <a:solidFill>
                  <a:schemeClr val="tx1"/>
                </a:solidFill>
              </a:rPr>
              <a:t>folneout</a:t>
            </a:r>
            <a:r>
              <a:rPr lang="en-GB" dirty="0" smtClean="0">
                <a:solidFill>
                  <a:schemeClr val="tx1"/>
                </a:solidFill>
              </a:rPr>
              <a:t>”)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323528" y="3412187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EIRENE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Post-processing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(spectroscopy, </a:t>
            </a:r>
            <a:r>
              <a:rPr lang="en-GB" dirty="0" err="1" smtClean="0">
                <a:solidFill>
                  <a:schemeClr val="tx1"/>
                </a:solidFill>
              </a:rPr>
              <a:t>etc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544405" y="4098884"/>
            <a:ext cx="2376264" cy="6294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Data sources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MCCC, R-matrix, 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Pfeil nach links 10"/>
          <p:cNvSpPr/>
          <p:nvPr/>
        </p:nvSpPr>
        <p:spPr>
          <a:xfrm rot="5400000">
            <a:off x="7168542" y="3370180"/>
            <a:ext cx="953352" cy="5040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Pfeil nach links 18"/>
          <p:cNvSpPr/>
          <p:nvPr/>
        </p:nvSpPr>
        <p:spPr>
          <a:xfrm rot="16200000">
            <a:off x="7156273" y="1393309"/>
            <a:ext cx="1014357" cy="29578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feil nach links 19"/>
          <p:cNvSpPr/>
          <p:nvPr/>
        </p:nvSpPr>
        <p:spPr>
          <a:xfrm>
            <a:off x="5793856" y="2309767"/>
            <a:ext cx="953352" cy="67625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bgerundetes Rechteck 12"/>
          <p:cNvSpPr/>
          <p:nvPr/>
        </p:nvSpPr>
        <p:spPr>
          <a:xfrm>
            <a:off x="6516216" y="2065412"/>
            <a:ext cx="2376264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Ploutos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2" name="Pfeil nach links 21"/>
          <p:cNvSpPr/>
          <p:nvPr/>
        </p:nvSpPr>
        <p:spPr>
          <a:xfrm rot="19687372">
            <a:off x="5604775" y="1522115"/>
            <a:ext cx="2162362" cy="1071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bgerundetes Rechteck 13"/>
          <p:cNvSpPr/>
          <p:nvPr/>
        </p:nvSpPr>
        <p:spPr>
          <a:xfrm>
            <a:off x="6544405" y="619007"/>
            <a:ext cx="2376264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YACORA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 rot="1448864">
            <a:off x="2433881" y="1784217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2375756" y="2444815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23"/>
          <p:cNvSpPr/>
          <p:nvPr/>
        </p:nvSpPr>
        <p:spPr>
          <a:xfrm rot="20342274">
            <a:off x="2426478" y="3128802"/>
            <a:ext cx="1368152" cy="37481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bgerundetes Rechteck 24"/>
          <p:cNvSpPr/>
          <p:nvPr/>
        </p:nvSpPr>
        <p:spPr>
          <a:xfrm>
            <a:off x="4016813" y="2092356"/>
            <a:ext cx="1777043" cy="108012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00000"/>
                </a:solidFill>
              </a:rPr>
              <a:t>ModCR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4293547" y="1528595"/>
            <a:ext cx="1311984" cy="288032"/>
          </a:xfrm>
          <a:prstGeom prst="wedgeRoundRectCallout">
            <a:avLst>
              <a:gd name="adj1" fmla="val -52249"/>
              <a:gd name="adj2" fmla="val 23137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Standalone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Abgerundete rechteckige Legende 25"/>
          <p:cNvSpPr/>
          <p:nvPr/>
        </p:nvSpPr>
        <p:spPr>
          <a:xfrm>
            <a:off x="3723332" y="796180"/>
            <a:ext cx="1140431" cy="288032"/>
          </a:xfrm>
          <a:prstGeom prst="wedgeRoundRectCallout">
            <a:avLst>
              <a:gd name="adj1" fmla="val -103784"/>
              <a:gd name="adj2" fmla="val 34510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Interface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Legende mit Pfeil nach oben 14"/>
          <p:cNvSpPr/>
          <p:nvPr/>
        </p:nvSpPr>
        <p:spPr>
          <a:xfrm>
            <a:off x="4015661" y="3200326"/>
            <a:ext cx="1777043" cy="1015612"/>
          </a:xfrm>
          <a:prstGeom prst="upArrowCallout">
            <a:avLst>
              <a:gd name="adj1" fmla="val 30402"/>
              <a:gd name="adj2" fmla="val 25000"/>
              <a:gd name="adj3" fmla="val 25000"/>
              <a:gd name="adj4" fmla="val 64977"/>
            </a:avLst>
          </a:prstGeom>
          <a:solidFill>
            <a:srgbClr val="FF0000"/>
          </a:solidFill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Flexible </a:t>
            </a:r>
            <a:r>
              <a:rPr lang="en-GB" b="1" dirty="0" smtClean="0">
                <a:solidFill>
                  <a:schemeClr val="tx1"/>
                </a:solidFill>
              </a:rPr>
              <a:t>input </a:t>
            </a:r>
            <a:r>
              <a:rPr lang="en-GB" dirty="0" smtClean="0">
                <a:solidFill>
                  <a:schemeClr val="tx1"/>
                </a:solidFill>
              </a:rPr>
              <a:t>files (JSON)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iger Pfeil 32"/>
          <p:cNvSpPr/>
          <p:nvPr/>
        </p:nvSpPr>
        <p:spPr>
          <a:xfrm rot="10800000" flipV="1">
            <a:off x="7685900" y="889509"/>
            <a:ext cx="342484" cy="746138"/>
          </a:xfrm>
          <a:prstGeom prst="bentArrow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1030" y="-3611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ModCR flow chat (standalone)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ussdiagramm: Prozess 4"/>
          <p:cNvSpPr/>
          <p:nvPr/>
        </p:nvSpPr>
        <p:spPr>
          <a:xfrm>
            <a:off x="179512" y="576064"/>
            <a:ext cx="1728192" cy="360040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Input file 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hteckiger Pfeil 6"/>
          <p:cNvSpPr/>
          <p:nvPr/>
        </p:nvSpPr>
        <p:spPr>
          <a:xfrm flipV="1">
            <a:off x="557554" y="936104"/>
            <a:ext cx="376652" cy="129614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hteckiger Pfeil 7"/>
          <p:cNvSpPr/>
          <p:nvPr/>
        </p:nvSpPr>
        <p:spPr>
          <a:xfrm flipV="1">
            <a:off x="359532" y="948062"/>
            <a:ext cx="384878" cy="2436313"/>
          </a:xfrm>
          <a:prstGeom prst="bentArrow">
            <a:avLst>
              <a:gd name="adj1" fmla="val 25000"/>
              <a:gd name="adj2" fmla="val 25907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lussdiagramm: Mehrere Dokumente 9"/>
          <p:cNvSpPr/>
          <p:nvPr/>
        </p:nvSpPr>
        <p:spPr>
          <a:xfrm>
            <a:off x="934206" y="1796782"/>
            <a:ext cx="829482" cy="720080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Flussdiagramm: Mehrere Dokumente 10"/>
          <p:cNvSpPr/>
          <p:nvPr/>
        </p:nvSpPr>
        <p:spPr>
          <a:xfrm>
            <a:off x="744410" y="2808312"/>
            <a:ext cx="875262" cy="795506"/>
          </a:xfrm>
          <a:prstGeom prst="flowChartMultidocumen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Tasks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06" y="948063"/>
            <a:ext cx="1103896" cy="936104"/>
          </a:xfrm>
          <a:prstGeom prst="rect">
            <a:avLst/>
          </a:prstGeom>
        </p:spPr>
      </p:pic>
      <p:sp>
        <p:nvSpPr>
          <p:cNvPr id="16" name="Flussdiagramm: Prozess 15"/>
          <p:cNvSpPr/>
          <p:nvPr/>
        </p:nvSpPr>
        <p:spPr>
          <a:xfrm>
            <a:off x="2540780" y="600346"/>
            <a:ext cx="648072" cy="289162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Flussdiagramm: Prozess 16"/>
          <p:cNvSpPr/>
          <p:nvPr/>
        </p:nvSpPr>
        <p:spPr>
          <a:xfrm>
            <a:off x="3351456" y="602878"/>
            <a:ext cx="1728192" cy="1220718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Species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States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Transitions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Settings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26" y="3855571"/>
            <a:ext cx="1103896" cy="936104"/>
          </a:xfrm>
          <a:prstGeom prst="rect">
            <a:avLst/>
          </a:prstGeom>
        </p:spPr>
      </p:pic>
      <p:sp>
        <p:nvSpPr>
          <p:cNvPr id="19" name="Flussdiagramm: Prozess 18"/>
          <p:cNvSpPr/>
          <p:nvPr/>
        </p:nvSpPr>
        <p:spPr>
          <a:xfrm>
            <a:off x="1745100" y="3507854"/>
            <a:ext cx="648072" cy="28916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Task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Flussdiagramm: Prozess 19"/>
          <p:cNvSpPr/>
          <p:nvPr/>
        </p:nvSpPr>
        <p:spPr>
          <a:xfrm>
            <a:off x="2555776" y="3510386"/>
            <a:ext cx="2520280" cy="1220718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Manipulate CRM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Analyse CRM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Solve (set of) case(s)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Produce output</a:t>
            </a:r>
          </a:p>
        </p:txBody>
      </p:sp>
      <p:sp>
        <p:nvSpPr>
          <p:cNvPr id="21" name="Freihandform 20"/>
          <p:cNvSpPr/>
          <p:nvPr/>
        </p:nvSpPr>
        <p:spPr>
          <a:xfrm>
            <a:off x="1641352" y="2104639"/>
            <a:ext cx="5312664" cy="1109443"/>
          </a:xfrm>
          <a:custGeom>
            <a:avLst/>
            <a:gdLst>
              <a:gd name="connsiteX0" fmla="*/ 0 w 5312664"/>
              <a:gd name="connsiteY0" fmla="*/ 1027147 h 1109443"/>
              <a:gd name="connsiteX1" fmla="*/ 192024 w 5312664"/>
              <a:gd name="connsiteY1" fmla="*/ 944851 h 1109443"/>
              <a:gd name="connsiteX2" fmla="*/ 987552 w 5312664"/>
              <a:gd name="connsiteY2" fmla="*/ 85315 h 1109443"/>
              <a:gd name="connsiteX3" fmla="*/ 1874520 w 5312664"/>
              <a:gd name="connsiteY3" fmla="*/ 761971 h 1109443"/>
              <a:gd name="connsiteX4" fmla="*/ 2798064 w 5312664"/>
              <a:gd name="connsiteY4" fmla="*/ 140179 h 1109443"/>
              <a:gd name="connsiteX5" fmla="*/ 3858768 w 5312664"/>
              <a:gd name="connsiteY5" fmla="*/ 761971 h 1109443"/>
              <a:gd name="connsiteX6" fmla="*/ 4892040 w 5312664"/>
              <a:gd name="connsiteY6" fmla="*/ 3019 h 1109443"/>
              <a:gd name="connsiteX7" fmla="*/ 5312664 w 5312664"/>
              <a:gd name="connsiteY7" fmla="*/ 1109443 h 110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12664" h="1109443">
                <a:moveTo>
                  <a:pt x="0" y="1027147"/>
                </a:moveTo>
                <a:cubicBezTo>
                  <a:pt x="13716" y="1064485"/>
                  <a:pt x="27432" y="1101823"/>
                  <a:pt x="192024" y="944851"/>
                </a:cubicBezTo>
                <a:cubicBezTo>
                  <a:pt x="356616" y="787879"/>
                  <a:pt x="707136" y="115795"/>
                  <a:pt x="987552" y="85315"/>
                </a:cubicBezTo>
                <a:cubicBezTo>
                  <a:pt x="1267968" y="54835"/>
                  <a:pt x="1572768" y="752827"/>
                  <a:pt x="1874520" y="761971"/>
                </a:cubicBezTo>
                <a:cubicBezTo>
                  <a:pt x="2176272" y="771115"/>
                  <a:pt x="2467356" y="140179"/>
                  <a:pt x="2798064" y="140179"/>
                </a:cubicBezTo>
                <a:cubicBezTo>
                  <a:pt x="3128772" y="140179"/>
                  <a:pt x="3509772" y="784831"/>
                  <a:pt x="3858768" y="761971"/>
                </a:cubicBezTo>
                <a:cubicBezTo>
                  <a:pt x="4207764" y="739111"/>
                  <a:pt x="4649724" y="-54893"/>
                  <a:pt x="4892040" y="3019"/>
                </a:cubicBezTo>
                <a:cubicBezTo>
                  <a:pt x="5134356" y="60931"/>
                  <a:pt x="5245608" y="925039"/>
                  <a:pt x="5312664" y="1109443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reihandform 21"/>
          <p:cNvSpPr/>
          <p:nvPr/>
        </p:nvSpPr>
        <p:spPr>
          <a:xfrm>
            <a:off x="1641352" y="1815050"/>
            <a:ext cx="5687568" cy="1371956"/>
          </a:xfrm>
          <a:custGeom>
            <a:avLst/>
            <a:gdLst>
              <a:gd name="connsiteX0" fmla="*/ 0 w 5687568"/>
              <a:gd name="connsiteY0" fmla="*/ 1216152 h 1371956"/>
              <a:gd name="connsiteX1" fmla="*/ 566928 w 5687568"/>
              <a:gd name="connsiteY1" fmla="*/ 1307592 h 1371956"/>
              <a:gd name="connsiteX2" fmla="*/ 1508760 w 5687568"/>
              <a:gd name="connsiteY2" fmla="*/ 374904 h 1371956"/>
              <a:gd name="connsiteX3" fmla="*/ 2944368 w 5687568"/>
              <a:gd name="connsiteY3" fmla="*/ 1106424 h 1371956"/>
              <a:gd name="connsiteX4" fmla="*/ 3739896 w 5687568"/>
              <a:gd name="connsiteY4" fmla="*/ 530352 h 1371956"/>
              <a:gd name="connsiteX5" fmla="*/ 4645152 w 5687568"/>
              <a:gd name="connsiteY5" fmla="*/ 822960 h 1371956"/>
              <a:gd name="connsiteX6" fmla="*/ 5687568 w 5687568"/>
              <a:gd name="connsiteY6" fmla="*/ 0 h 137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7568" h="1371956">
                <a:moveTo>
                  <a:pt x="0" y="1216152"/>
                </a:moveTo>
                <a:cubicBezTo>
                  <a:pt x="157734" y="1331976"/>
                  <a:pt x="315468" y="1447800"/>
                  <a:pt x="566928" y="1307592"/>
                </a:cubicBezTo>
                <a:cubicBezTo>
                  <a:pt x="818388" y="1167384"/>
                  <a:pt x="1112520" y="408432"/>
                  <a:pt x="1508760" y="374904"/>
                </a:cubicBezTo>
                <a:cubicBezTo>
                  <a:pt x="1905000" y="341376"/>
                  <a:pt x="2572512" y="1080516"/>
                  <a:pt x="2944368" y="1106424"/>
                </a:cubicBezTo>
                <a:cubicBezTo>
                  <a:pt x="3316224" y="1132332"/>
                  <a:pt x="3456432" y="577596"/>
                  <a:pt x="3739896" y="530352"/>
                </a:cubicBezTo>
                <a:cubicBezTo>
                  <a:pt x="4023360" y="483108"/>
                  <a:pt x="4320540" y="911352"/>
                  <a:pt x="4645152" y="822960"/>
                </a:cubicBezTo>
                <a:cubicBezTo>
                  <a:pt x="4969764" y="734568"/>
                  <a:pt x="5495544" y="143256"/>
                  <a:pt x="5687568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ihandform 22"/>
          <p:cNvSpPr/>
          <p:nvPr/>
        </p:nvSpPr>
        <p:spPr>
          <a:xfrm>
            <a:off x="1548680" y="1923773"/>
            <a:ext cx="5414480" cy="1272021"/>
          </a:xfrm>
          <a:custGeom>
            <a:avLst/>
            <a:gdLst>
              <a:gd name="connsiteX0" fmla="*/ 56096 w 5414480"/>
              <a:gd name="connsiteY0" fmla="*/ 1006845 h 1272021"/>
              <a:gd name="connsiteX1" fmla="*/ 129248 w 5414480"/>
              <a:gd name="connsiteY1" fmla="*/ 970269 h 1272021"/>
              <a:gd name="connsiteX2" fmla="*/ 1189952 w 5414480"/>
              <a:gd name="connsiteY2" fmla="*/ 1098285 h 1272021"/>
              <a:gd name="connsiteX3" fmla="*/ 2250656 w 5414480"/>
              <a:gd name="connsiteY3" fmla="*/ 138165 h 1272021"/>
              <a:gd name="connsiteX4" fmla="*/ 3622256 w 5414480"/>
              <a:gd name="connsiteY4" fmla="*/ 1043421 h 1272021"/>
              <a:gd name="connsiteX5" fmla="*/ 4719536 w 5414480"/>
              <a:gd name="connsiteY5" fmla="*/ 1005 h 1272021"/>
              <a:gd name="connsiteX6" fmla="*/ 5414480 w 5414480"/>
              <a:gd name="connsiteY6" fmla="*/ 1272021 h 127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480" h="1272021">
                <a:moveTo>
                  <a:pt x="56096" y="1006845"/>
                </a:moveTo>
                <a:cubicBezTo>
                  <a:pt x="-1816" y="980937"/>
                  <a:pt x="-59728" y="955029"/>
                  <a:pt x="129248" y="970269"/>
                </a:cubicBezTo>
                <a:cubicBezTo>
                  <a:pt x="318224" y="985509"/>
                  <a:pt x="836384" y="1236969"/>
                  <a:pt x="1189952" y="1098285"/>
                </a:cubicBezTo>
                <a:cubicBezTo>
                  <a:pt x="1543520" y="959601"/>
                  <a:pt x="1845272" y="147309"/>
                  <a:pt x="2250656" y="138165"/>
                </a:cubicBezTo>
                <a:cubicBezTo>
                  <a:pt x="2656040" y="129021"/>
                  <a:pt x="3210776" y="1066281"/>
                  <a:pt x="3622256" y="1043421"/>
                </a:cubicBezTo>
                <a:cubicBezTo>
                  <a:pt x="4033736" y="1020561"/>
                  <a:pt x="4420832" y="-37095"/>
                  <a:pt x="4719536" y="1005"/>
                </a:cubicBezTo>
                <a:cubicBezTo>
                  <a:pt x="5018240" y="39105"/>
                  <a:pt x="5283416" y="1058661"/>
                  <a:pt x="5414480" y="127202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ihandform 23"/>
          <p:cNvSpPr/>
          <p:nvPr/>
        </p:nvSpPr>
        <p:spPr>
          <a:xfrm>
            <a:off x="1769368" y="2107658"/>
            <a:ext cx="5148072" cy="1069848"/>
          </a:xfrm>
          <a:custGeom>
            <a:avLst/>
            <a:gdLst>
              <a:gd name="connsiteX0" fmla="*/ 0 w 5148072"/>
              <a:gd name="connsiteY0" fmla="*/ 0 h 1069848"/>
              <a:gd name="connsiteX1" fmla="*/ 1207008 w 5148072"/>
              <a:gd name="connsiteY1" fmla="*/ 1014984 h 1069848"/>
              <a:gd name="connsiteX2" fmla="*/ 2249424 w 5148072"/>
              <a:gd name="connsiteY2" fmla="*/ 786384 h 1069848"/>
              <a:gd name="connsiteX3" fmla="*/ 3118104 w 5148072"/>
              <a:gd name="connsiteY3" fmla="*/ 73152 h 1069848"/>
              <a:gd name="connsiteX4" fmla="*/ 5148072 w 5148072"/>
              <a:gd name="connsiteY4" fmla="*/ 1069848 h 106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8072" h="1069848">
                <a:moveTo>
                  <a:pt x="0" y="0"/>
                </a:moveTo>
                <a:cubicBezTo>
                  <a:pt x="416052" y="441960"/>
                  <a:pt x="832104" y="883920"/>
                  <a:pt x="1207008" y="1014984"/>
                </a:cubicBezTo>
                <a:cubicBezTo>
                  <a:pt x="1581912" y="1146048"/>
                  <a:pt x="1930908" y="943356"/>
                  <a:pt x="2249424" y="786384"/>
                </a:cubicBezTo>
                <a:cubicBezTo>
                  <a:pt x="2567940" y="629412"/>
                  <a:pt x="2634996" y="25908"/>
                  <a:pt x="3118104" y="73152"/>
                </a:cubicBezTo>
                <a:cubicBezTo>
                  <a:pt x="3601212" y="120396"/>
                  <a:pt x="4824984" y="917448"/>
                  <a:pt x="5148072" y="1069848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ihandform 24"/>
          <p:cNvSpPr/>
          <p:nvPr/>
        </p:nvSpPr>
        <p:spPr>
          <a:xfrm>
            <a:off x="1760224" y="1815050"/>
            <a:ext cx="5577840" cy="1298745"/>
          </a:xfrm>
          <a:custGeom>
            <a:avLst/>
            <a:gdLst>
              <a:gd name="connsiteX0" fmla="*/ 0 w 5577840"/>
              <a:gd name="connsiteY0" fmla="*/ 137160 h 1298745"/>
              <a:gd name="connsiteX1" fmla="*/ 2651760 w 5577840"/>
              <a:gd name="connsiteY1" fmla="*/ 1298448 h 1298745"/>
              <a:gd name="connsiteX2" fmla="*/ 3758184 w 5577840"/>
              <a:gd name="connsiteY2" fmla="*/ 256032 h 1298745"/>
              <a:gd name="connsiteX3" fmla="*/ 4864608 w 5577840"/>
              <a:gd name="connsiteY3" fmla="*/ 777240 h 1298745"/>
              <a:gd name="connsiteX4" fmla="*/ 5577840 w 5577840"/>
              <a:gd name="connsiteY4" fmla="*/ 0 h 129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7840" h="1298745">
                <a:moveTo>
                  <a:pt x="0" y="137160"/>
                </a:moveTo>
                <a:cubicBezTo>
                  <a:pt x="1012698" y="707898"/>
                  <a:pt x="2025396" y="1278636"/>
                  <a:pt x="2651760" y="1298448"/>
                </a:cubicBezTo>
                <a:cubicBezTo>
                  <a:pt x="3278124" y="1318260"/>
                  <a:pt x="3389376" y="342900"/>
                  <a:pt x="3758184" y="256032"/>
                </a:cubicBezTo>
                <a:cubicBezTo>
                  <a:pt x="4126992" y="169164"/>
                  <a:pt x="4561332" y="819912"/>
                  <a:pt x="4864608" y="777240"/>
                </a:cubicBezTo>
                <a:cubicBezTo>
                  <a:pt x="5167884" y="734568"/>
                  <a:pt x="5457444" y="129540"/>
                  <a:pt x="5577840" y="0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lussdiagramm: Prozess 27"/>
          <p:cNvSpPr/>
          <p:nvPr/>
        </p:nvSpPr>
        <p:spPr>
          <a:xfrm>
            <a:off x="7335078" y="1527454"/>
            <a:ext cx="1332640" cy="557615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 file1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hteckiger Pfeil 28"/>
          <p:cNvSpPr/>
          <p:nvPr/>
        </p:nvSpPr>
        <p:spPr>
          <a:xfrm rot="16200000" flipV="1">
            <a:off x="7760807" y="3151414"/>
            <a:ext cx="391137" cy="381570"/>
          </a:xfrm>
          <a:prstGeom prst="ben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Flussdiagramm: Verzweigung 1"/>
          <p:cNvSpPr/>
          <p:nvPr/>
        </p:nvSpPr>
        <p:spPr>
          <a:xfrm>
            <a:off x="5940152" y="3202647"/>
            <a:ext cx="2016224" cy="576064"/>
          </a:xfrm>
          <a:prstGeom prst="flowChartDecision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Solver(s)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Flussdiagramm: Mehrere Dokumente 29"/>
          <p:cNvSpPr/>
          <p:nvPr/>
        </p:nvSpPr>
        <p:spPr>
          <a:xfrm>
            <a:off x="7347208" y="2356399"/>
            <a:ext cx="1638553" cy="829113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Output file X</a:t>
            </a: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788664"/>
            <a:ext cx="1103896" cy="936104"/>
          </a:xfrm>
          <a:prstGeom prst="rect">
            <a:avLst/>
          </a:prstGeom>
        </p:spPr>
      </p:pic>
      <p:sp>
        <p:nvSpPr>
          <p:cNvPr id="32" name="Flussdiagramm: Prozess 31"/>
          <p:cNvSpPr/>
          <p:nvPr/>
        </p:nvSpPr>
        <p:spPr>
          <a:xfrm>
            <a:off x="7215224" y="3801569"/>
            <a:ext cx="1514505" cy="875533"/>
          </a:xfrm>
          <a:prstGeom prst="flowChart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Stationary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Dynamic</a:t>
            </a:r>
          </a:p>
          <a:p>
            <a:pPr marL="342900" indent="-342900">
              <a:buAutoNum type="arabicParenR"/>
            </a:pPr>
            <a:r>
              <a:rPr lang="en-GB" dirty="0" smtClean="0">
                <a:solidFill>
                  <a:schemeClr val="tx1"/>
                </a:solidFill>
              </a:rPr>
              <a:t>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Flussdiagramm: Prozess 33"/>
          <p:cNvSpPr/>
          <p:nvPr/>
        </p:nvSpPr>
        <p:spPr>
          <a:xfrm>
            <a:off x="6444208" y="581903"/>
            <a:ext cx="1241692" cy="615210"/>
          </a:xfrm>
          <a:prstGeom prst="flowChartProcess">
            <a:avLst/>
          </a:prstGeom>
          <a:solidFill>
            <a:srgbClr val="FFFF0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New input 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file 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2915816" y="2372664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Explosion 1 35"/>
          <p:cNvSpPr/>
          <p:nvPr/>
        </p:nvSpPr>
        <p:spPr>
          <a:xfrm>
            <a:off x="4644008" y="2579405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Explosion 1 36"/>
          <p:cNvSpPr/>
          <p:nvPr/>
        </p:nvSpPr>
        <p:spPr>
          <a:xfrm>
            <a:off x="7029222" y="1562549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Explosion 1 37"/>
          <p:cNvSpPr/>
          <p:nvPr/>
        </p:nvSpPr>
        <p:spPr>
          <a:xfrm>
            <a:off x="6644696" y="2801317"/>
            <a:ext cx="435640" cy="559126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gende mit Pfeil nach oben 34"/>
          <p:cNvSpPr/>
          <p:nvPr/>
        </p:nvSpPr>
        <p:spPr>
          <a:xfrm>
            <a:off x="1095232" y="948062"/>
            <a:ext cx="1010494" cy="515088"/>
          </a:xfrm>
          <a:prstGeom prst="upArrowCallout">
            <a:avLst>
              <a:gd name="adj1" fmla="val 23381"/>
              <a:gd name="adj2" fmla="val 31667"/>
              <a:gd name="adj3" fmla="val 25000"/>
              <a:gd name="adj4" fmla="val 64977"/>
            </a:avLst>
          </a:prstGeom>
          <a:solidFill>
            <a:srgbClr val="CC330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</a:t>
            </a:r>
            <a:r>
              <a:rPr lang="en-GB" b="1" dirty="0" smtClean="0">
                <a:solidFill>
                  <a:schemeClr val="tx1"/>
                </a:solidFill>
              </a:rPr>
              <a:t>loutos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91" y="-54383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Pipelenes of CRMs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lussdiagramm: Mehrere Dokumente 9"/>
          <p:cNvSpPr/>
          <p:nvPr/>
        </p:nvSpPr>
        <p:spPr>
          <a:xfrm>
            <a:off x="323528" y="1419622"/>
            <a:ext cx="1152128" cy="104582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Legende mit Pfeil nach oben 38"/>
          <p:cNvSpPr/>
          <p:nvPr/>
        </p:nvSpPr>
        <p:spPr>
          <a:xfrm>
            <a:off x="323528" y="2571750"/>
            <a:ext cx="1224136" cy="2178120"/>
          </a:xfrm>
          <a:prstGeom prst="upArrowCallout">
            <a:avLst>
              <a:gd name="adj1" fmla="val 27107"/>
              <a:gd name="adj2" fmla="val 31667"/>
              <a:gd name="adj3" fmla="val 25000"/>
              <a:gd name="adj4" fmla="val 64977"/>
            </a:avLst>
          </a:prstGeom>
          <a:solidFill>
            <a:srgbClr val="CC3300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loutos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Abgerundetes Rechteck 39"/>
          <p:cNvSpPr/>
          <p:nvPr/>
        </p:nvSpPr>
        <p:spPr>
          <a:xfrm>
            <a:off x="2771800" y="3668343"/>
            <a:ext cx="1944215" cy="102794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Data 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tx1"/>
                </a:solidFill>
              </a:rPr>
              <a:t>AMJuel, 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MCCC, R-matrix,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tx1"/>
                </a:solidFill>
              </a:rPr>
              <a:t>…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1" name="Pfeil nach links 40"/>
          <p:cNvSpPr/>
          <p:nvPr/>
        </p:nvSpPr>
        <p:spPr>
          <a:xfrm>
            <a:off x="1691680" y="3903898"/>
            <a:ext cx="956944" cy="51337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1907704" y="627534"/>
            <a:ext cx="1739456" cy="2308324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ModCR</a:t>
            </a:r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</p:txBody>
      </p:sp>
      <p:sp>
        <p:nvSpPr>
          <p:cNvPr id="6" name="Richtungspfeil 5"/>
          <p:cNvSpPr/>
          <p:nvPr/>
        </p:nvSpPr>
        <p:spPr>
          <a:xfrm>
            <a:off x="1990976" y="1059582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Pick up +</a:t>
            </a:r>
          </a:p>
          <a:p>
            <a:pPr algn="ctr"/>
            <a:r>
              <a:rPr lang="en-GB" dirty="0" smtClean="0"/>
              <a:t>combine</a:t>
            </a:r>
          </a:p>
        </p:txBody>
      </p:sp>
      <p:sp>
        <p:nvSpPr>
          <p:cNvPr id="45" name="Richtungspfeil 44"/>
          <p:cNvSpPr/>
          <p:nvPr/>
        </p:nvSpPr>
        <p:spPr>
          <a:xfrm>
            <a:off x="2002240" y="1679624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Analyse (</a:t>
            </a:r>
            <a:r>
              <a:rPr lang="en-GB" dirty="0" err="1" smtClean="0"/>
              <a:t>eigenvec</a:t>
            </a:r>
            <a:r>
              <a:rPr lang="en-GB" dirty="0" smtClean="0"/>
              <a:t>.)</a:t>
            </a:r>
          </a:p>
        </p:txBody>
      </p:sp>
      <p:sp>
        <p:nvSpPr>
          <p:cNvPr id="46" name="Richtungspfeil 45"/>
          <p:cNvSpPr/>
          <p:nvPr/>
        </p:nvSpPr>
        <p:spPr>
          <a:xfrm>
            <a:off x="2002240" y="2299666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Test +</a:t>
            </a:r>
          </a:p>
          <a:p>
            <a:pPr algn="ctr"/>
            <a:r>
              <a:rPr lang="en-GB" dirty="0" smtClean="0"/>
              <a:t>correct</a:t>
            </a:r>
          </a:p>
        </p:txBody>
      </p:sp>
      <p:sp>
        <p:nvSpPr>
          <p:cNvPr id="47" name="Pfeil nach links 46"/>
          <p:cNvSpPr/>
          <p:nvPr/>
        </p:nvSpPr>
        <p:spPr>
          <a:xfrm rot="10800000">
            <a:off x="1547665" y="1563638"/>
            <a:ext cx="299296" cy="524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Pfeil nach links 47"/>
          <p:cNvSpPr/>
          <p:nvPr/>
        </p:nvSpPr>
        <p:spPr>
          <a:xfrm rot="10800000">
            <a:off x="3734570" y="1584564"/>
            <a:ext cx="299296" cy="524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lussdiagramm: Mehrere Dokumente 48"/>
          <p:cNvSpPr/>
          <p:nvPr/>
        </p:nvSpPr>
        <p:spPr>
          <a:xfrm>
            <a:off x="4106893" y="1419622"/>
            <a:ext cx="1008112" cy="104582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(JSON)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5549762" y="627534"/>
            <a:ext cx="1800200" cy="2862322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ModCR</a:t>
            </a:r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 smtClean="0"/>
          </a:p>
          <a:p>
            <a:pPr algn="ctr"/>
            <a:endParaRPr lang="en-GB" b="1" dirty="0" smtClean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sp>
        <p:nvSpPr>
          <p:cNvPr id="51" name="Richtungspfeil 50"/>
          <p:cNvSpPr/>
          <p:nvPr/>
        </p:nvSpPr>
        <p:spPr>
          <a:xfrm>
            <a:off x="5693778" y="1059582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Pick up +</a:t>
            </a:r>
          </a:p>
          <a:p>
            <a:pPr algn="ctr"/>
            <a:r>
              <a:rPr lang="en-GB" dirty="0" smtClean="0"/>
              <a:t>combine</a:t>
            </a:r>
          </a:p>
        </p:txBody>
      </p:sp>
      <p:sp>
        <p:nvSpPr>
          <p:cNvPr id="52" name="Richtungspfeil 51"/>
          <p:cNvSpPr/>
          <p:nvPr/>
        </p:nvSpPr>
        <p:spPr>
          <a:xfrm>
            <a:off x="5705042" y="1679624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Analyse (</a:t>
            </a:r>
            <a:r>
              <a:rPr lang="en-GB" dirty="0" err="1" smtClean="0"/>
              <a:t>eigenvec</a:t>
            </a:r>
            <a:r>
              <a:rPr lang="en-GB" dirty="0" smtClean="0"/>
              <a:t>.)</a:t>
            </a:r>
          </a:p>
        </p:txBody>
      </p:sp>
      <p:sp>
        <p:nvSpPr>
          <p:cNvPr id="53" name="Richtungspfeil 52"/>
          <p:cNvSpPr/>
          <p:nvPr/>
        </p:nvSpPr>
        <p:spPr>
          <a:xfrm>
            <a:off x="5705042" y="2299666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Test +</a:t>
            </a:r>
          </a:p>
          <a:p>
            <a:pPr algn="ctr"/>
            <a:r>
              <a:rPr lang="en-GB" dirty="0" smtClean="0"/>
              <a:t>correct</a:t>
            </a:r>
          </a:p>
        </p:txBody>
      </p:sp>
      <p:sp>
        <p:nvSpPr>
          <p:cNvPr id="54" name="Pfeil nach links 53"/>
          <p:cNvSpPr/>
          <p:nvPr/>
        </p:nvSpPr>
        <p:spPr>
          <a:xfrm rot="10800000">
            <a:off x="5189722" y="1563638"/>
            <a:ext cx="299296" cy="5240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Pfeil nach links 54"/>
          <p:cNvSpPr/>
          <p:nvPr/>
        </p:nvSpPr>
        <p:spPr>
          <a:xfrm rot="10800000">
            <a:off x="7444498" y="1563636"/>
            <a:ext cx="299296" cy="4801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Flussdiagramm: Mehrere Dokumente 56"/>
          <p:cNvSpPr/>
          <p:nvPr/>
        </p:nvSpPr>
        <p:spPr>
          <a:xfrm>
            <a:off x="7884368" y="1419622"/>
            <a:ext cx="1008112" cy="104582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CRMs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Pfeil nach links 57"/>
          <p:cNvSpPr/>
          <p:nvPr/>
        </p:nvSpPr>
        <p:spPr>
          <a:xfrm rot="13617714">
            <a:off x="6998468" y="3291137"/>
            <a:ext cx="625907" cy="2947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chtungspfeil 55"/>
          <p:cNvSpPr/>
          <p:nvPr/>
        </p:nvSpPr>
        <p:spPr>
          <a:xfrm>
            <a:off x="5705042" y="2905863"/>
            <a:ext cx="1584176" cy="50405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 CRM</a:t>
            </a:r>
            <a:br>
              <a:rPr lang="en-GB" dirty="0" smtClean="0"/>
            </a:br>
            <a:r>
              <a:rPr lang="en-GB" dirty="0" smtClean="0"/>
              <a:t>Solver</a:t>
            </a:r>
          </a:p>
        </p:txBody>
      </p:sp>
      <p:sp>
        <p:nvSpPr>
          <p:cNvPr id="59" name="Flussdiagramm: Mehrere Dokumente 58"/>
          <p:cNvSpPr/>
          <p:nvPr/>
        </p:nvSpPr>
        <p:spPr>
          <a:xfrm>
            <a:off x="5940152" y="3704045"/>
            <a:ext cx="2955770" cy="1045825"/>
          </a:xfrm>
          <a:prstGeom prst="flowChartMultidocumen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Branching ratios, S/XBs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Other practical data</a:t>
            </a:r>
          </a:p>
        </p:txBody>
      </p:sp>
      <p:sp>
        <p:nvSpPr>
          <p:cNvPr id="9" name="Abgerundete rechteckige Legende 8"/>
          <p:cNvSpPr/>
          <p:nvPr/>
        </p:nvSpPr>
        <p:spPr>
          <a:xfrm>
            <a:off x="3802440" y="2653860"/>
            <a:ext cx="1561648" cy="927314"/>
          </a:xfrm>
          <a:prstGeom prst="wedgeRoundRectCallout">
            <a:avLst>
              <a:gd name="adj1" fmla="val -16431"/>
              <a:gd name="adj2" fmla="val -7740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Alternatives!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Peculiar data, processes, assumptions</a:t>
            </a:r>
          </a:p>
        </p:txBody>
      </p:sp>
    </p:spTree>
    <p:extLst>
      <p:ext uri="{BB962C8B-B14F-4D97-AF65-F5344CB8AC3E}">
        <p14:creationId xmlns:p14="http://schemas.microsoft.com/office/powerpoint/2010/main" val="30760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-94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code (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also library for EIRENE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): “ModCR”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762" y="592395"/>
            <a:ext cx="7592199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Should provide BOTH standalone and build-in CRM for EIRENE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Therefore written in modern Fortran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Linked with Ploutos (uses the same JSON files for I/O)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Non-stationary approach utilising up-to-date </a:t>
            </a:r>
            <a:r>
              <a:rPr kumimoji="0" lang="en-GB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Sundails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solver (CVODE++) for stiff ODE systems</a:t>
            </a:r>
            <a:r>
              <a:rPr kumimoji="0" lang="en-GB" sz="1500" b="0" i="0" u="none" strike="noStrike" kern="1200" cap="none" spc="0" normalizeH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en-GB" sz="15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(algebraic stationary option also available for control)</a:t>
            </a:r>
            <a:endParaRPr kumimoji="0" lang="en-GB" sz="15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whole specie-state and reaction basis is inside, however the code should form the list of “active states”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Provide different resolution on states being tracked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Pro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vide  flexible border  for tracking of MC species and internal state populations as variables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GB" sz="15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 data processing pipe lines (easy to reproduce with updates)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GB" sz="1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functionality available in EIRENE (</a:t>
            </a:r>
            <a:r>
              <a:rPr lang="en-GB" sz="15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e.g</a:t>
            </a:r>
            <a:r>
              <a:rPr lang="en-GB" sz="1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photon tracing)  must be preserved!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kumimoji="0" lang="de-DE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</a:t>
            </a:r>
            <a:r>
              <a:rPr kumimoji="0" lang="de-DE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code</a:t>
            </a:r>
            <a:r>
              <a:rPr kumimoji="0" lang="de-DE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should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sng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modular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library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API)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in EIRENE, EIRON (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toy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model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</a:t>
            </a:r>
            <a:r>
              <a:rPr kumimoji="0" lang="de-DE" sz="15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de-DE" sz="1500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parallelisation</a:t>
            </a:r>
            <a:r>
              <a:rPr lang="de-DE" sz="15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), ERO… </a:t>
            </a:r>
            <a:endParaRPr kumimoji="0" lang="en-GB" sz="15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Google Shape;246;p9"/>
          <p:cNvPicPr preferRelativeResize="0"/>
          <p:nvPr/>
        </p:nvPicPr>
        <p:blipFill rotWithShape="1">
          <a:blip r:embed="rId3">
            <a:alphaModFix/>
          </a:blip>
          <a:srcRect l="15769" t="3913" r="14305" b="1098"/>
          <a:stretch/>
        </p:blipFill>
        <p:spPr>
          <a:xfrm>
            <a:off x="7596336" y="771550"/>
            <a:ext cx="1479672" cy="15121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7596336" y="300379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unique and justifies creation of the new code 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8028384" y="3075806"/>
            <a:ext cx="576064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547664" y="3040667"/>
            <a:ext cx="1296144" cy="237626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907704" y="664720"/>
            <a:ext cx="648072" cy="216024"/>
          </a:xfrm>
          <a:prstGeom prst="flowChartAlternateProcess">
            <a:avLst/>
          </a:prstGeom>
          <a:noFill/>
          <a:ln w="28575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4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Input (</a:t>
            </a:r>
            <a:r>
              <a:rPr lang="en-GB" sz="2800" dirty="0" err="1" smtClean="0">
                <a:solidFill>
                  <a:srgbClr val="C00000"/>
                </a:solidFill>
              </a:rPr>
              <a:t>json</a:t>
            </a:r>
            <a:r>
              <a:rPr lang="en-GB" sz="2800" dirty="0" smtClean="0">
                <a:solidFill>
                  <a:srgbClr val="C00000"/>
                </a:solidFill>
              </a:rPr>
              <a:t>) of state sequences provided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D.Borodin | TSVV-5 VC  |  Zoom  | 30.08.2024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" y="555526"/>
            <a:ext cx="4424738" cy="35283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386" y="555526"/>
            <a:ext cx="4592593" cy="43204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7504" y="4183508"/>
            <a:ext cx="43204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States are read as INDIVIDUAL ones</a:t>
            </a:r>
          </a:p>
          <a:p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	(“</a:t>
            </a:r>
            <a:r>
              <a:rPr lang="en-GB" sz="13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GrDescr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”) can be used later 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 as well…</a:t>
            </a:r>
            <a:endParaRPr lang="en-GB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Nothing is “carved in stone”, format is evolving</a:t>
            </a:r>
          </a:p>
        </p:txBody>
      </p:sp>
    </p:spTree>
    <p:extLst>
      <p:ext uri="{BB962C8B-B14F-4D97-AF65-F5344CB8AC3E}">
        <p14:creationId xmlns:p14="http://schemas.microsoft.com/office/powerpoint/2010/main" val="1209091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Ploutous solver math basis: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D.Borodin | TSVV-5 VC  |  Zoom  | 30.08.2024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50211"/>
            <a:ext cx="7056784" cy="85626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79512" y="546956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Master rate equation:</a:t>
            </a:r>
            <a:endParaRPr lang="en-GB" sz="1400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067694"/>
            <a:ext cx="5826423" cy="26512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88224" y="2283718"/>
            <a:ext cx="2448272" cy="16004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1C1D1E"/>
                </a:solidFill>
                <a:latin typeface="Open Sans"/>
              </a:rPr>
              <a:t>Collisional-Radiative Models Re-examined</a:t>
            </a:r>
          </a:p>
          <a:p>
            <a:r>
              <a:rPr lang="en-GB" sz="1400" dirty="0">
                <a:solidFill>
                  <a:srgbClr val="1C1D1E"/>
                </a:solidFill>
                <a:latin typeface="Open Sans"/>
                <a:hlinkClick r:id="rId4"/>
              </a:rPr>
              <a:t>P T Greenland</a:t>
            </a:r>
            <a:r>
              <a:rPr lang="en-GB" sz="1400" dirty="0">
                <a:solidFill>
                  <a:srgbClr val="1C1D1E"/>
                </a:solidFill>
                <a:latin typeface="Open Sans"/>
              </a:rPr>
              <a:t>, </a:t>
            </a:r>
            <a:r>
              <a:rPr lang="en-GB" sz="1400" dirty="0">
                <a:solidFill>
                  <a:srgbClr val="1C1D1E"/>
                </a:solidFill>
                <a:latin typeface="Open Sans"/>
                <a:hlinkClick r:id="rId5"/>
              </a:rPr>
              <a:t>D Reiter</a:t>
            </a:r>
            <a:endParaRPr lang="en-GB" sz="1400" dirty="0">
              <a:solidFill>
                <a:srgbClr val="1C1D1E"/>
              </a:solidFill>
              <a:latin typeface="Open Sans"/>
            </a:endParaRPr>
          </a:p>
          <a:p>
            <a:r>
              <a:rPr lang="en-GB" sz="1400" dirty="0">
                <a:latin typeface="Open Sans"/>
              </a:rPr>
              <a:t>First published: 12 March 2007</a:t>
            </a:r>
          </a:p>
          <a:p>
            <a:r>
              <a:rPr lang="en-GB" sz="1400" dirty="0">
                <a:latin typeface="Open Sans"/>
              </a:rPr>
              <a:t> </a:t>
            </a:r>
            <a:r>
              <a:rPr lang="en-GB" sz="1400" b="1" dirty="0">
                <a:latin typeface="Open Sans"/>
                <a:hlinkClick r:id="rId6"/>
              </a:rPr>
              <a:t>https://doi.org/10.1002/ctpp.2150380146</a:t>
            </a:r>
            <a:endParaRPr lang="en-GB" sz="1400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775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‘</a:t>
            </a:r>
            <a:r>
              <a:rPr lang="en-GB" sz="2800" dirty="0" err="1" smtClean="0">
                <a:solidFill>
                  <a:srgbClr val="C00000"/>
                </a:solidFill>
              </a:rPr>
              <a:t>StoichioMatr</a:t>
            </a:r>
            <a:r>
              <a:rPr lang="en-GB" sz="2800" dirty="0" smtClean="0">
                <a:solidFill>
                  <a:srgbClr val="C00000"/>
                </a:solidFill>
              </a:rPr>
              <a:t>’ approach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D.Borodin | TSVV-5 VC  |  Zoom  | 30.08.2024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27534"/>
            <a:ext cx="6814597" cy="4176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60" y="2931790"/>
            <a:ext cx="2376264" cy="7920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067944" y="1998336"/>
            <a:ext cx="49998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Very </a:t>
            </a:r>
            <a:r>
              <a:rPr lang="en-GB" sz="14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fits with the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Ploutous-like </a:t>
            </a:r>
            <a:r>
              <a:rPr lang="en-GB" sz="14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CRM files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sz="14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General and </a:t>
            </a:r>
            <a:r>
              <a:rPr lang="en-GB" sz="1400" b="1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abstract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(no problem to treat e, p, e-e etc. driven transitions inside single matrix – “reservoirs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Abstractisation of reactions in the main loop of EIRENE is one of the ModCR goals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“</a:t>
            </a:r>
            <a:r>
              <a:rPr lang="en-GB" sz="12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ModCol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”-like reaction types (branching…) can be spared</a:t>
            </a:r>
            <a:endParaRPr lang="en-GB" sz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en-GB" sz="14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Extra step with “StoichioMatr’” will allow keeping the basic database on particular solver run (can be several even by single ModCR start)</a:t>
            </a:r>
          </a:p>
          <a:p>
            <a:endParaRPr lang="en-GB" sz="14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 linearity is implied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9950" y="939299"/>
            <a:ext cx="4812787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b="1" u="sng" dirty="0">
                <a:solidFill>
                  <a:srgbClr val="222222"/>
                </a:solidFill>
              </a:rPr>
              <a:t>Reiser, D., </a:t>
            </a:r>
            <a:r>
              <a:rPr lang="en-GB" sz="1400" dirty="0">
                <a:solidFill>
                  <a:srgbClr val="222222"/>
                </a:solidFill>
              </a:rPr>
              <a:t>von </a:t>
            </a:r>
            <a:r>
              <a:rPr lang="en-GB" sz="1400" dirty="0" err="1">
                <a:solidFill>
                  <a:srgbClr val="222222"/>
                </a:solidFill>
              </a:rPr>
              <a:t>Keudell</a:t>
            </a:r>
            <a:r>
              <a:rPr lang="en-GB" sz="1400" dirty="0">
                <a:solidFill>
                  <a:srgbClr val="222222"/>
                </a:solidFill>
              </a:rPr>
              <a:t>, A. &amp; </a:t>
            </a:r>
            <a:r>
              <a:rPr lang="en-GB" sz="1400" dirty="0" err="1">
                <a:solidFill>
                  <a:srgbClr val="222222"/>
                </a:solidFill>
              </a:rPr>
              <a:t>Urbanietz</a:t>
            </a:r>
            <a:r>
              <a:rPr lang="en-GB" sz="1400" dirty="0">
                <a:solidFill>
                  <a:srgbClr val="222222"/>
                </a:solidFill>
              </a:rPr>
              <a:t>, T. Determining Chemical Reaction Systems in Plasma-Assisted Conversion of Methane Using Genetic Algorithms. </a:t>
            </a:r>
            <a:r>
              <a:rPr lang="en-GB" sz="1400" i="1" dirty="0">
                <a:solidFill>
                  <a:srgbClr val="222222"/>
                </a:solidFill>
              </a:rPr>
              <a:t>Plasma </a:t>
            </a:r>
            <a:r>
              <a:rPr lang="en-GB" sz="1400" i="1" dirty="0" err="1">
                <a:solidFill>
                  <a:srgbClr val="222222"/>
                </a:solidFill>
              </a:rPr>
              <a:t>Chem</a:t>
            </a:r>
            <a:r>
              <a:rPr lang="en-GB" sz="1400" i="1" dirty="0">
                <a:solidFill>
                  <a:srgbClr val="222222"/>
                </a:solidFill>
              </a:rPr>
              <a:t> Plasma Process</a:t>
            </a:r>
            <a:r>
              <a:rPr lang="en-GB" sz="1400" dirty="0">
                <a:solidFill>
                  <a:srgbClr val="222222"/>
                </a:solidFill>
              </a:rPr>
              <a:t> </a:t>
            </a:r>
            <a:r>
              <a:rPr lang="en-GB" sz="1400" b="1" dirty="0">
                <a:solidFill>
                  <a:srgbClr val="222222"/>
                </a:solidFill>
              </a:rPr>
              <a:t>41</a:t>
            </a:r>
            <a:r>
              <a:rPr lang="en-GB" sz="1400" dirty="0">
                <a:solidFill>
                  <a:srgbClr val="222222"/>
                </a:solidFill>
              </a:rPr>
              <a:t>, 793–813 (2021). https://doi.org/10.1007/s11090-021-10159-6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092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920880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Significant development since May this year: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smtClean="0"/>
              <a:t>D.Borodin | TSVV-5 VC  |  Zoom  | 30.08.2024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59166" y="517002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Huw Leggate: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CI provided (just GNU for now), already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proved itself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be really useful</a:t>
            </a:r>
          </a:p>
          <a:p>
            <a:pPr lvl="1"/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iFort</a:t>
            </a: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is needed, more tests should come with alongside further code evolvement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Reorganised species/states types, provided 2D interpolation, reading of adf11 with proper allocation etc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Provided new fancy error handling and logging (“report” subroutine)</a:t>
            </a:r>
            <a:endParaRPr lang="en-GB" sz="14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sz="14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Dmitriy Borodin:</a:t>
            </a:r>
            <a:endParaRPr lang="en-GB" sz="1400" i="1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Reorganised ADAS DB, added ’96 adf11 data</a:t>
            </a:r>
            <a:endParaRPr lang="en-GB" sz="14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progress: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conception and incorporating the stoichiometric matrix </a:t>
            </a:r>
            <a:r>
              <a:rPr lang="en-GB" sz="1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approach</a:t>
            </a:r>
            <a:endParaRPr lang="en-GB" sz="14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80" y="2578281"/>
            <a:ext cx="7434180" cy="22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1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427734"/>
            <a:ext cx="7543800" cy="342900"/>
          </a:xfrm>
        </p:spPr>
        <p:txBody>
          <a:bodyPr/>
          <a:lstStyle/>
          <a:p>
            <a:pPr algn="ctr"/>
            <a:r>
              <a:rPr lang="en-GB" dirty="0" smtClean="0"/>
              <a:t>Thanks for the attention!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07504" y="-20538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en-GB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PLOUTOS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can be used to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4283968" y="649765"/>
            <a:ext cx="4680520" cy="4185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</a:t>
            </a:r>
            <a:r>
              <a:rPr lang="en-GB" sz="1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import/export data 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GB" sz="1400" b="1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JSON</a:t>
            </a:r>
            <a:r>
              <a:rPr lang="en-GB" sz="1400" b="1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tabular, etc.)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sz="14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produce input data for EIRENE and </a:t>
            </a: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 </a:t>
            </a:r>
            <a:r>
              <a:rPr lang="en-GB" sz="1400" b="1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other codes with CRMs</a:t>
            </a:r>
          </a:p>
          <a:p>
            <a:pPr marL="558800" lvl="1">
              <a:buClr>
                <a:srgbClr val="000000"/>
              </a:buClr>
              <a:buSzPts val="2000"/>
            </a:pPr>
            <a:r>
              <a:rPr lang="en-GB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load/improve/save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developed configuration (selected reactions and parameters) including starting from the standard pre-sets</a:t>
            </a:r>
          </a:p>
          <a:p>
            <a:pPr marL="1016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en-GB" sz="1400" b="1" i="0" u="none" strike="noStrike" cap="none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 check data for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consistency and abnormal features</a:t>
            </a:r>
          </a:p>
          <a:p>
            <a:pPr marL="457200" indent="-355600">
              <a:buSzPts val="2000"/>
              <a:buFont typeface="Arial"/>
              <a:buChar char="●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sensitivity studies:</a:t>
            </a:r>
          </a:p>
          <a:p>
            <a:pPr marL="558800" lvl="1">
              <a:buSzPts val="2000"/>
            </a:pPr>
            <a:r>
              <a:rPr lang="en-GB" sz="1400" b="1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understand </a:t>
            </a:r>
            <a:r>
              <a:rPr lang="en-GB" sz="1400" i="1" dirty="0">
                <a:solidFill>
                  <a:srgbClr val="0070C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A&amp;M side of the problem and identify the most significant processes (among the selected ones)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lang="en-GB"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1400" b="1" i="0" u="none" strike="noStrike" cap="none" dirty="0" smtClean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400" b="1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Table contain data sources and type(s), ”generation”,</a:t>
            </a:r>
          </a:p>
          <a:p>
            <a:pPr lvl="0">
              <a:buClr>
                <a:srgbClr val="000000"/>
              </a:buClr>
              <a:buSzPts val="1800"/>
            </a:pPr>
            <a:r>
              <a:rPr lang="en-GB" sz="1400" b="1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 </a:t>
            </a:r>
            <a:r>
              <a:rPr lang="en-GB" sz="14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TBC: </a:t>
            </a:r>
            <a:r>
              <a:rPr lang="en-GB" sz="1400" b="1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Wingdings" panose="05000000000000000000" pitchFamily="2" charset="2"/>
              </a:rPr>
              <a:t>the </a:t>
            </a:r>
            <a:r>
              <a:rPr lang="en-GB" sz="1400" b="1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GB" sz="1400" b="1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cases </a:t>
            </a:r>
            <a:r>
              <a:rPr lang="en-GB" sz="1400" b="1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references (e.g. ITER </a:t>
            </a:r>
            <a:r>
              <a:rPr lang="en-GB" sz="1400" b="1" dirty="0" err="1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SimDB</a:t>
            </a:r>
            <a:r>
              <a:rPr lang="en-GB" sz="1400" b="1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lang="en-GB" sz="1400" b="1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ttps://www.eirene.de/eire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" y="1176442"/>
            <a:ext cx="1680121" cy="321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feil nach links 3"/>
          <p:cNvSpPr/>
          <p:nvPr/>
        </p:nvSpPr>
        <p:spPr>
          <a:xfrm>
            <a:off x="1403648" y="1923678"/>
            <a:ext cx="457927" cy="360040"/>
          </a:xfrm>
          <a:prstGeom prst="leftArrow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246" y="627534"/>
            <a:ext cx="2087241" cy="29606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echteck 4"/>
          <p:cNvSpPr/>
          <p:nvPr/>
        </p:nvSpPr>
        <p:spPr>
          <a:xfrm>
            <a:off x="1940303" y="3795886"/>
            <a:ext cx="1912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Both statues are at</a:t>
            </a:r>
          </a:p>
          <a:p>
            <a:r>
              <a:rPr lang="en-GB" sz="14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Glyptothek</a:t>
            </a:r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Munich</a:t>
            </a:r>
            <a:r>
              <a:rPr lang="en-GB" sz="1400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GB" sz="1400" dirty="0"/>
          </a:p>
        </p:txBody>
      </p:sp>
      <p:sp>
        <p:nvSpPr>
          <p:cNvPr id="10" name="Rechteck 9"/>
          <p:cNvSpPr/>
          <p:nvPr/>
        </p:nvSpPr>
        <p:spPr>
          <a:xfrm>
            <a:off x="133791" y="682507"/>
            <a:ext cx="157525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www.eirene.de</a:t>
            </a:r>
            <a:endParaRPr lang="en-GB" sz="160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59772" y="4393108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EIRENE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5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79512" y="11240"/>
            <a:ext cx="74235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PLOUTOS – (H</a:t>
            </a:r>
            <a:r>
              <a:rPr lang="en-GB" sz="2800" b="1" i="0" u="none" strike="noStrike" cap="none" baseline="-250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2022/23 case)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" y="534420"/>
            <a:ext cx="7180654" cy="426957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873237"/>
            <a:ext cx="3732531" cy="36850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812360" y="966351"/>
            <a:ext cx="1080120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 to adjust table content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2101</Words>
  <Application>Microsoft Office PowerPoint</Application>
  <PresentationFormat>Bildschirmpräsentation (16:9)</PresentationFormat>
  <Paragraphs>312</Paragraphs>
  <Slides>23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Calibri</vt:lpstr>
      <vt:lpstr>Cambria Math</vt:lpstr>
      <vt:lpstr>Open Sans</vt:lpstr>
      <vt:lpstr>Times New Roman</vt:lpstr>
      <vt:lpstr>Wingdings</vt:lpstr>
      <vt:lpstr>Office Theme</vt:lpstr>
      <vt:lpstr>1_Office Theme</vt:lpstr>
      <vt:lpstr> </vt:lpstr>
      <vt:lpstr>Trivial case – charge states in Be (and He?..)</vt:lpstr>
      <vt:lpstr>Input (json) of state sequences provided</vt:lpstr>
      <vt:lpstr>Ploutous solver math basis:</vt:lpstr>
      <vt:lpstr>‘StoichioMatr’ approach</vt:lpstr>
      <vt:lpstr>Significant development since May this year:</vt:lpstr>
      <vt:lpstr>Thanks for the attention!</vt:lpstr>
      <vt:lpstr>PowerPoint-Präsentation</vt:lpstr>
      <vt:lpstr>PowerPoint-Präsentation</vt:lpstr>
      <vt:lpstr>Molecular-assisted recombination (MAR)</vt:lpstr>
      <vt:lpstr>CRM FOR MOLECULES: leading reactions</vt:lpstr>
      <vt:lpstr>Effect of resolution by vibrostates</vt:lpstr>
      <vt:lpstr>PowerPoint-Präsentation</vt:lpstr>
      <vt:lpstr>Collisional-Radiative Models (CRM)</vt:lpstr>
      <vt:lpstr>CRM solvers available</vt:lpstr>
      <vt:lpstr>New CRM Solver for EIRENE concepted</vt:lpstr>
      <vt:lpstr>PowerPoint-Präsentation</vt:lpstr>
      <vt:lpstr>MS-effect for BeI (“generalised” MS 10-4s)</vt:lpstr>
      <vt:lpstr>MS-effect for WI (PSI-2 linear plasma device, JET)</vt:lpstr>
      <vt:lpstr>ModCR interaction with EIRENE and other tools</vt:lpstr>
      <vt:lpstr>PowerPoint-Präsentation</vt:lpstr>
      <vt:lpstr>PowerPoint-Präsentation</vt:lpstr>
      <vt:lpstr>PowerPoint-Präsentation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1049</cp:revision>
  <cp:lastPrinted>2014-10-16T14:51:28Z</cp:lastPrinted>
  <dcterms:created xsi:type="dcterms:W3CDTF">2019-10-05T18:10:40Z</dcterms:created>
  <dcterms:modified xsi:type="dcterms:W3CDTF">2024-08-30T10:42:49Z</dcterms:modified>
</cp:coreProperties>
</file>