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46"/>
  </p:notesMasterIdLst>
  <p:handoutMasterIdLst>
    <p:handoutMasterId r:id="rId47"/>
  </p:handoutMasterIdLst>
  <p:sldIdLst>
    <p:sldId id="528" r:id="rId3"/>
    <p:sldId id="575" r:id="rId4"/>
    <p:sldId id="538" r:id="rId5"/>
    <p:sldId id="549" r:id="rId6"/>
    <p:sldId id="579" r:id="rId7"/>
    <p:sldId id="580" r:id="rId8"/>
    <p:sldId id="557" r:id="rId9"/>
    <p:sldId id="540" r:id="rId10"/>
    <p:sldId id="574" r:id="rId11"/>
    <p:sldId id="576" r:id="rId12"/>
    <p:sldId id="554" r:id="rId13"/>
    <p:sldId id="548" r:id="rId14"/>
    <p:sldId id="565" r:id="rId15"/>
    <p:sldId id="561" r:id="rId16"/>
    <p:sldId id="551" r:id="rId17"/>
    <p:sldId id="562" r:id="rId18"/>
    <p:sldId id="559" r:id="rId19"/>
    <p:sldId id="563" r:id="rId20"/>
    <p:sldId id="581" r:id="rId21"/>
    <p:sldId id="582" r:id="rId22"/>
    <p:sldId id="553" r:id="rId23"/>
    <p:sldId id="577" r:id="rId24"/>
    <p:sldId id="506" r:id="rId25"/>
    <p:sldId id="510" r:id="rId26"/>
    <p:sldId id="527" r:id="rId27"/>
    <p:sldId id="560" r:id="rId28"/>
    <p:sldId id="552" r:id="rId29"/>
    <p:sldId id="578" r:id="rId30"/>
    <p:sldId id="555" r:id="rId31"/>
    <p:sldId id="543" r:id="rId32"/>
    <p:sldId id="544" r:id="rId33"/>
    <p:sldId id="558" r:id="rId34"/>
    <p:sldId id="547" r:id="rId35"/>
    <p:sldId id="568" r:id="rId36"/>
    <p:sldId id="505" r:id="rId37"/>
    <p:sldId id="570" r:id="rId38"/>
    <p:sldId id="571" r:id="rId39"/>
    <p:sldId id="572" r:id="rId40"/>
    <p:sldId id="566" r:id="rId41"/>
    <p:sldId id="569" r:id="rId42"/>
    <p:sldId id="550" r:id="rId43"/>
    <p:sldId id="567" r:id="rId44"/>
    <p:sldId id="564" r:id="rId45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mitriy Borodin" initials="DB" lastIdx="1" clrIdx="0">
    <p:extLst>
      <p:ext uri="{19B8F6BF-5375-455C-9EA6-DF929625EA0E}">
        <p15:presenceInfo xmlns:p15="http://schemas.microsoft.com/office/powerpoint/2012/main" userId="cd166fcbfd57e361" providerId="Windows Live"/>
      </p:ext>
    </p:extLst>
  </p:cmAuthor>
  <p:cmAuthor id="2" name="Borodin" initials="B" lastIdx="2" clrIdx="1">
    <p:extLst>
      <p:ext uri="{19B8F6BF-5375-455C-9EA6-DF929625EA0E}">
        <p15:presenceInfo xmlns:p15="http://schemas.microsoft.com/office/powerpoint/2012/main" userId="Borod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3399"/>
    <a:srgbClr val="006600"/>
    <a:srgbClr val="FFFFCC"/>
    <a:srgbClr val="000000"/>
    <a:srgbClr val="E3E3E3"/>
    <a:srgbClr val="EAEAEA"/>
    <a:srgbClr val="DDDDDD"/>
    <a:srgbClr val="008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9" autoAdjust="0"/>
    <p:restoredTop sz="94675" autoAdjust="0"/>
  </p:normalViewPr>
  <p:slideViewPr>
    <p:cSldViewPr showGuides="1">
      <p:cViewPr varScale="1">
        <p:scale>
          <a:sx n="121" d="100"/>
          <a:sy n="121" d="100"/>
        </p:scale>
        <p:origin x="221" y="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3144" y="8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12-07T11:10:56.288" idx="2">
    <p:pos x="5604" y="2333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26/11/2024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‹Nr.›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26/11/2024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696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1dd9302956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1dd9302956_0_208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g11dd9302956_0_208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500" cy="5118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90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4406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0bf3b0af0e_0_50:notes"/>
          <p:cNvSpPr txBox="1">
            <a:spLocks noGrp="1"/>
          </p:cNvSpPr>
          <p:nvPr>
            <p:ph type="body" idx="1"/>
          </p:nvPr>
        </p:nvSpPr>
        <p:spPr>
          <a:xfrm>
            <a:off x="685800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dirty="0"/>
          </a:p>
        </p:txBody>
      </p:sp>
      <p:sp>
        <p:nvSpPr>
          <p:cNvPr id="85" name="Google Shape;85;g10bf3b0af0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4635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36373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1654be59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1654be592_0_2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g111654be592_0_2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500" cy="5118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6177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907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0809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1123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1389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3828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1654be59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1654be592_0_2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g111654be592_0_2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500" cy="5118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0210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7657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7969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30189672"/>
            <a:ext cx="9924896" cy="133623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30303972"/>
            <a:ext cx="9924896" cy="133623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30418272"/>
            <a:ext cx="9924896" cy="133623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30532572"/>
            <a:ext cx="9924896" cy="133623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774" y="1059582"/>
            <a:ext cx="8229600" cy="367240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3E25B2-CE0C-4A25-9974-13496D6233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04" y="4830828"/>
            <a:ext cx="869698" cy="262599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1763688" y="4808238"/>
            <a:ext cx="73094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 smtClean="0"/>
              <a:t>D.V.Borodin et al.   |  Meeting on unified A&amp;M data policies  |</a:t>
            </a:r>
            <a:r>
              <a:rPr lang="en-GB" sz="1400" baseline="0" dirty="0" smtClean="0"/>
              <a:t>  26 Nov </a:t>
            </a:r>
            <a:r>
              <a:rPr lang="en-GB" sz="1400" dirty="0" smtClean="0"/>
              <a:t>2024 </a:t>
            </a:r>
            <a:r>
              <a:rPr lang="en-GB" sz="1400" baseline="0" dirty="0" smtClean="0"/>
              <a:t> </a:t>
            </a:r>
            <a:r>
              <a:rPr lang="en-GB" sz="1400" dirty="0" smtClean="0"/>
              <a:t>|  Page </a:t>
            </a:r>
            <a:fld id="{6A6D9FA1-99C7-4910-8E32-B85D378B0060}" type="slidenum">
              <a:rPr lang="en-GB" sz="1400" smtClean="0"/>
              <a:pPr algn="r"/>
              <a:t>‹Nr.›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52713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70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67240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err="1" smtClean="0"/>
              <a:t>D.Borodin</a:t>
            </a:r>
            <a:r>
              <a:rPr lang="en-GB" dirty="0" smtClean="0"/>
              <a:t> | TSVV-5 VC  |  Zoom  | 07.06.2024 | Page </a:t>
            </a:r>
            <a:fld id="{6A6D9FA1-99C7-4910-8E32-B85D378B0060}" type="slidenum">
              <a:rPr lang="en-GB" smtClean="0"/>
              <a:pPr algn="r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00746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26/11/2024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26/11/2024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00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irene.de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5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irene.de/" TargetMode="Externa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hyperlink" Target="https://github.com/LLNL/sundials" TargetMode="External"/><Relationship Id="rId4" Type="http://schemas.openxmlformats.org/officeDocument/2006/relationships/image" Target="../media/image5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02/ctpp.2150380146" TargetMode="External"/><Relationship Id="rId5" Type="http://schemas.openxmlformats.org/officeDocument/2006/relationships/hyperlink" Target="https://onlinelibrary.wiley.com/authored-by/Reiter/D" TargetMode="External"/><Relationship Id="rId4" Type="http://schemas.openxmlformats.org/officeDocument/2006/relationships/hyperlink" Target="https://onlinelibrary.wiley.com/authored-by/Greenland/P+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A575D9-4B2C-9547-A865-6D57039CF7B9}"/>
              </a:ext>
            </a:extLst>
          </p:cNvPr>
          <p:cNvSpPr/>
          <p:nvPr/>
        </p:nvSpPr>
        <p:spPr>
          <a:xfrm>
            <a:off x="5220072" y="4299942"/>
            <a:ext cx="3890885" cy="685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1F0D9A-94BA-EE48-9317-87017801B2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0226"/>
          <a:stretch/>
        </p:blipFill>
        <p:spPr>
          <a:xfrm>
            <a:off x="5580232" y="4310410"/>
            <a:ext cx="1080000" cy="744154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07504" y="3003798"/>
            <a:ext cx="4464496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1600" kern="100" dirty="0" smtClean="0">
                <a:ea typeface="MS Mincho"/>
              </a:rPr>
              <a:t>D</a:t>
            </a:r>
            <a:r>
              <a:rPr lang="en-US" sz="1600" kern="100" dirty="0">
                <a:ea typeface="MS Mincho"/>
              </a:rPr>
              <a:t>. Borodin</a:t>
            </a:r>
            <a:r>
              <a:rPr lang="en-US" sz="1600" kern="100" baseline="30000" dirty="0">
                <a:ea typeface="MS Mincho"/>
              </a:rPr>
              <a:t>1</a:t>
            </a:r>
            <a:r>
              <a:rPr lang="en-US" sz="1600" kern="100" dirty="0">
                <a:ea typeface="MS Mincho"/>
              </a:rPr>
              <a:t>, H.J. Leggate</a:t>
            </a:r>
            <a:r>
              <a:rPr lang="en-US" sz="1600" kern="100" baseline="30000" dirty="0">
                <a:ea typeface="MS Mincho"/>
              </a:rPr>
              <a:t>2</a:t>
            </a:r>
            <a:r>
              <a:rPr lang="en-US" sz="1600" kern="100" dirty="0">
                <a:ea typeface="MS Mincho"/>
              </a:rPr>
              <a:t>, </a:t>
            </a:r>
            <a:r>
              <a:rPr lang="en-US" sz="1600" kern="100" dirty="0" smtClean="0">
                <a:ea typeface="MS Mincho"/>
              </a:rPr>
              <a:t>J. Romazanov</a:t>
            </a:r>
            <a:r>
              <a:rPr lang="en-US" sz="1600" kern="100" baseline="30000" dirty="0" smtClean="0">
                <a:ea typeface="MS Mincho"/>
              </a:rPr>
              <a:t>1</a:t>
            </a:r>
            <a:r>
              <a:rPr lang="en-US" sz="1600" kern="100" dirty="0" smtClean="0">
                <a:ea typeface="MS Mincho"/>
              </a:rPr>
              <a:t>, T. Dittmar</a:t>
            </a:r>
            <a:r>
              <a:rPr lang="en-US" sz="1600" kern="100" baseline="30000" dirty="0" smtClean="0">
                <a:ea typeface="MS Mincho"/>
              </a:rPr>
              <a:t>1</a:t>
            </a:r>
            <a:r>
              <a:rPr lang="en-US" sz="1600" kern="100" dirty="0" smtClean="0">
                <a:ea typeface="MS Mincho"/>
              </a:rPr>
              <a:t>, X</a:t>
            </a:r>
            <a:r>
              <a:rPr lang="en-US" sz="1600" kern="100" dirty="0">
                <a:ea typeface="MS Mincho"/>
              </a:rPr>
              <a:t>. Bonnin</a:t>
            </a:r>
            <a:r>
              <a:rPr lang="en-US" sz="1600" kern="100" baseline="30000" dirty="0">
                <a:ea typeface="MS Mincho"/>
              </a:rPr>
              <a:t>3</a:t>
            </a:r>
            <a:r>
              <a:rPr lang="en-US" sz="1600" kern="100" dirty="0">
                <a:ea typeface="MS Mincho"/>
              </a:rPr>
              <a:t>, </a:t>
            </a:r>
            <a:r>
              <a:rPr lang="en-US" sz="1600" kern="100" dirty="0" smtClean="0">
                <a:ea typeface="MS Mincho"/>
              </a:rPr>
              <a:t>M.Groth</a:t>
            </a:r>
            <a:r>
              <a:rPr lang="en-US" sz="1600" kern="100" baseline="30000" dirty="0" smtClean="0">
                <a:ea typeface="MS Mincho"/>
              </a:rPr>
              <a:t>4</a:t>
            </a:r>
            <a:r>
              <a:rPr lang="en-US" sz="1600" kern="100" dirty="0">
                <a:ea typeface="MS Mincho"/>
              </a:rPr>
              <a:t>, </a:t>
            </a:r>
            <a:r>
              <a:rPr lang="en-US" sz="1600" kern="100" dirty="0" smtClean="0">
                <a:ea typeface="MS Mincho"/>
              </a:rPr>
              <a:t>R.Chandra</a:t>
            </a:r>
            <a:r>
              <a:rPr lang="en-US" sz="1600" kern="100" baseline="30000" dirty="0" smtClean="0">
                <a:ea typeface="MS Mincho"/>
              </a:rPr>
              <a:t>4</a:t>
            </a:r>
            <a:r>
              <a:rPr lang="en-US" sz="1600" kern="100" dirty="0" smtClean="0">
                <a:ea typeface="MS Mincho"/>
              </a:rPr>
              <a:t>, Y.Marandet</a:t>
            </a:r>
            <a:r>
              <a:rPr lang="en-US" sz="1600" kern="100" baseline="30000" dirty="0" smtClean="0">
                <a:ea typeface="MS Mincho"/>
              </a:rPr>
              <a:t>5</a:t>
            </a:r>
            <a:r>
              <a:rPr lang="en-US" sz="1600" kern="100" dirty="0">
                <a:ea typeface="MS Mincho"/>
              </a:rPr>
              <a:t>, </a:t>
            </a:r>
            <a:r>
              <a:rPr lang="en-US" sz="1600" kern="100" dirty="0" smtClean="0">
                <a:ea typeface="MS Mincho"/>
              </a:rPr>
              <a:t>D.Harting</a:t>
            </a:r>
            <a:r>
              <a:rPr lang="en-US" sz="1600" kern="100" baseline="30000" dirty="0" smtClean="0">
                <a:ea typeface="MS Mincho"/>
              </a:rPr>
              <a:t>1</a:t>
            </a:r>
            <a:r>
              <a:rPr lang="en-US" sz="1600" kern="100" dirty="0">
                <a:ea typeface="MS Mincho"/>
              </a:rPr>
              <a:t>, </a:t>
            </a:r>
            <a:r>
              <a:rPr lang="en-US" sz="1600" kern="100" dirty="0" smtClean="0">
                <a:ea typeface="MS Mincho"/>
              </a:rPr>
              <a:t>D.Reiser</a:t>
            </a:r>
            <a:r>
              <a:rPr lang="en-US" sz="1600" kern="100" baseline="30000" dirty="0" smtClean="0">
                <a:ea typeface="MS Mincho"/>
              </a:rPr>
              <a:t>1</a:t>
            </a:r>
            <a:r>
              <a:rPr lang="en-US" sz="1600" kern="100" dirty="0">
                <a:ea typeface="MS Mincho"/>
              </a:rPr>
              <a:t>, </a:t>
            </a:r>
            <a:r>
              <a:rPr lang="en-US" sz="1600" kern="100" dirty="0" smtClean="0">
                <a:ea typeface="MS Mincho"/>
              </a:rPr>
              <a:t>S.Brezinsek</a:t>
            </a:r>
            <a:r>
              <a:rPr lang="en-US" sz="1600" kern="100" baseline="30000" dirty="0" smtClean="0">
                <a:ea typeface="MS Mincho"/>
              </a:rPr>
              <a:t>1</a:t>
            </a:r>
            <a:endParaRPr lang="en-US" sz="1600" kern="100" baseline="30000" dirty="0">
              <a:ea typeface="MS Mincho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943E25B2-CE0C-4A25-9974-13496D623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299942"/>
            <a:ext cx="2462891" cy="743653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107504" y="127833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on unified A&amp;M data </a:t>
            </a:r>
            <a:r>
              <a:rPr lang="en-GB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policies,</a:t>
            </a:r>
          </a:p>
          <a:p>
            <a:pPr lvl="0">
              <a:defRPr/>
            </a:pPr>
            <a:r>
              <a:rPr lang="en-GB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25-27 </a:t>
            </a:r>
            <a:r>
              <a:rPr lang="en-GB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Nov, 2024 </a:t>
            </a:r>
            <a:r>
              <a:rPr lang="en-GB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FZ J</a:t>
            </a:r>
            <a:r>
              <a:rPr lang="de-DE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ülich</a:t>
            </a:r>
            <a:endParaRPr kumimoji="0" lang="en-GB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5496" y="1707108"/>
            <a:ext cx="8784976" cy="972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b="1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A&amp;M Data in EIRENE, dedicated tools PLOUTOS and ModCR</a:t>
            </a:r>
            <a:endParaRPr kumimoji="0" lang="en-GB" sz="3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32710" y="4226978"/>
            <a:ext cx="2478247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This work has been carried out within the framework of the EUROfusion Consortium, funded by the European Union via the </a:t>
            </a:r>
            <a:r>
              <a:rPr lang="en-GB" sz="600" dirty="0" err="1">
                <a:latin typeface="Arial" panose="020B0604020202020204" pitchFamily="34" charset="0"/>
                <a:cs typeface="Arial" panose="020B0604020202020204" pitchFamily="34" charset="0"/>
              </a:rPr>
              <a:t>Euratom</a:t>
            </a:r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 Research and Training Programme (Grant Agreement No 101052200 — EUROfusion). Views and opinions expressed are however those of the author(s) only and do not necessarily reflect those of the European Union or the European </a:t>
            </a:r>
            <a:r>
              <a:rPr lang="en-GB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Commission, neither of the ITER organisation. </a:t>
            </a:r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Neither the European Union nor the European Commission can be held responsible for them.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20272" y="2992159"/>
            <a:ext cx="21957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100" b="1" i="1" kern="100" baseline="30000" dirty="0">
                <a:solidFill>
                  <a:schemeClr val="bg1"/>
                </a:solidFill>
                <a:latin typeface="Times" panose="02020603050405020304" pitchFamily="18" charset="0"/>
                <a:ea typeface="MS Mincho"/>
                <a:cs typeface="Times New Roman" panose="02020603050405020304" pitchFamily="18" charset="0"/>
              </a:rPr>
              <a:t>1</a:t>
            </a:r>
            <a:r>
              <a:rPr lang="en-US" sz="1100" b="1" i="1" kern="100" dirty="0">
                <a:solidFill>
                  <a:schemeClr val="bg1"/>
                </a:solidFill>
                <a:latin typeface="Times" panose="02020603050405020304" pitchFamily="18" charset="0"/>
                <a:ea typeface="MS Mincho"/>
                <a:cs typeface="Times New Roman" panose="02020603050405020304" pitchFamily="18" charset="0"/>
              </a:rPr>
              <a:t>Forschungszentrum Jülich </a:t>
            </a:r>
            <a:endParaRPr lang="en-US" sz="1100" b="1" i="1" kern="100" dirty="0" smtClean="0">
              <a:solidFill>
                <a:schemeClr val="bg1"/>
              </a:solidFill>
              <a:latin typeface="Times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100" b="1" i="1" kern="100" dirty="0" smtClean="0">
                <a:solidFill>
                  <a:schemeClr val="bg1"/>
                </a:solidFill>
                <a:latin typeface="Times" panose="02020603050405020304" pitchFamily="18" charset="0"/>
                <a:ea typeface="MS Mincho"/>
                <a:cs typeface="Times New Roman" panose="02020603050405020304" pitchFamily="18" charset="0"/>
              </a:rPr>
              <a:t>      GmbH, Germany</a:t>
            </a:r>
          </a:p>
          <a:p>
            <a:pPr>
              <a:spcAft>
                <a:spcPts val="0"/>
              </a:spcAft>
            </a:pPr>
            <a:r>
              <a:rPr lang="en-GB" sz="1100" b="1" i="1" kern="100" baseline="30000" dirty="0" smtClean="0">
                <a:solidFill>
                  <a:schemeClr val="bg1"/>
                </a:solidFill>
                <a:latin typeface="Times" panose="02020603050405020304" pitchFamily="18" charset="0"/>
                <a:ea typeface="MS Mincho"/>
                <a:cs typeface="Times New Roman" panose="02020603050405020304" pitchFamily="18" charset="0"/>
              </a:rPr>
              <a:t>2</a:t>
            </a:r>
            <a:r>
              <a:rPr lang="en-US" sz="1100" b="1" i="1" kern="100" dirty="0" smtClean="0">
                <a:solidFill>
                  <a:schemeClr val="bg1"/>
                </a:solidFill>
                <a:latin typeface="Times" panose="02020603050405020304" pitchFamily="18" charset="0"/>
                <a:ea typeface="MS Mincho"/>
                <a:cs typeface="Times New Roman" panose="02020603050405020304" pitchFamily="18" charset="0"/>
              </a:rPr>
              <a:t>Dublin </a:t>
            </a:r>
            <a:r>
              <a:rPr lang="en-US" sz="1100" b="1" i="1" kern="100" dirty="0">
                <a:solidFill>
                  <a:schemeClr val="bg1"/>
                </a:solidFill>
                <a:latin typeface="Times" panose="02020603050405020304" pitchFamily="18" charset="0"/>
                <a:ea typeface="MS Mincho"/>
                <a:cs typeface="Times New Roman" panose="02020603050405020304" pitchFamily="18" charset="0"/>
              </a:rPr>
              <a:t>City University, </a:t>
            </a:r>
            <a:r>
              <a:rPr lang="en-US" sz="1100" b="1" i="1" kern="100" dirty="0" smtClean="0">
                <a:solidFill>
                  <a:schemeClr val="bg1"/>
                </a:solidFill>
                <a:latin typeface="Times" panose="02020603050405020304" pitchFamily="18" charset="0"/>
                <a:ea typeface="MS Mincho"/>
                <a:cs typeface="Times New Roman" panose="02020603050405020304" pitchFamily="18" charset="0"/>
              </a:rPr>
              <a:t>Ireland </a:t>
            </a:r>
            <a:endParaRPr lang="en-US" sz="1100" b="1" i="1" kern="100" dirty="0">
              <a:solidFill>
                <a:schemeClr val="bg1"/>
              </a:solidFill>
              <a:latin typeface="Times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100" b="1" i="1" kern="100" baseline="30000" dirty="0">
                <a:solidFill>
                  <a:schemeClr val="bg1"/>
                </a:solidFill>
                <a:latin typeface="Times" panose="02020603050405020304" pitchFamily="18" charset="0"/>
                <a:ea typeface="MS Mincho"/>
                <a:cs typeface="Times New Roman" panose="02020603050405020304" pitchFamily="18" charset="0"/>
              </a:rPr>
              <a:t>3</a:t>
            </a:r>
            <a:r>
              <a:rPr lang="en-US" sz="1100" b="1" i="1" kern="100" dirty="0">
                <a:solidFill>
                  <a:schemeClr val="bg1"/>
                </a:solidFill>
                <a:latin typeface="Times" panose="02020603050405020304" pitchFamily="18" charset="0"/>
                <a:ea typeface="MS Mincho"/>
                <a:cs typeface="Times New Roman" panose="02020603050405020304" pitchFamily="18" charset="0"/>
              </a:rPr>
              <a:t>ITER Organization, </a:t>
            </a:r>
            <a:r>
              <a:rPr lang="en-US" sz="1100" b="1" i="1" kern="100" dirty="0" smtClean="0">
                <a:solidFill>
                  <a:schemeClr val="bg1"/>
                </a:solidFill>
                <a:latin typeface="Times" panose="02020603050405020304" pitchFamily="18" charset="0"/>
                <a:ea typeface="MS Mincho"/>
                <a:cs typeface="Times New Roman" panose="02020603050405020304" pitchFamily="18" charset="0"/>
              </a:rPr>
              <a:t>France</a:t>
            </a:r>
            <a:endParaRPr lang="en-US" sz="1100" b="1" i="1" kern="100" dirty="0">
              <a:solidFill>
                <a:schemeClr val="bg1"/>
              </a:solidFill>
              <a:latin typeface="Times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100" b="1" i="1" kern="100" baseline="30000" dirty="0" smtClean="0">
                <a:solidFill>
                  <a:schemeClr val="bg1"/>
                </a:solidFill>
                <a:latin typeface="Times" panose="02020603050405020304" pitchFamily="18" charset="0"/>
                <a:ea typeface="MS Mincho"/>
                <a:cs typeface="Times New Roman" panose="02020603050405020304" pitchFamily="18" charset="0"/>
              </a:rPr>
              <a:t>4</a:t>
            </a:r>
            <a:r>
              <a:rPr lang="en-US" sz="1100" b="1" i="1" kern="100" dirty="0" smtClean="0">
                <a:solidFill>
                  <a:schemeClr val="bg1"/>
                </a:solidFill>
                <a:latin typeface="Times" panose="02020603050405020304" pitchFamily="18" charset="0"/>
                <a:ea typeface="MS Mincho"/>
                <a:cs typeface="Times New Roman" panose="02020603050405020304" pitchFamily="18" charset="0"/>
              </a:rPr>
              <a:t>Aalto </a:t>
            </a:r>
            <a:r>
              <a:rPr lang="en-US" sz="1100" b="1" i="1" kern="100" dirty="0">
                <a:solidFill>
                  <a:schemeClr val="bg1"/>
                </a:solidFill>
                <a:latin typeface="Times" panose="02020603050405020304" pitchFamily="18" charset="0"/>
                <a:ea typeface="MS Mincho"/>
                <a:cs typeface="Times New Roman" panose="02020603050405020304" pitchFamily="18" charset="0"/>
              </a:rPr>
              <a:t>University, </a:t>
            </a:r>
            <a:r>
              <a:rPr lang="en-US" sz="1100" b="1" i="1" kern="100" dirty="0" smtClean="0">
                <a:solidFill>
                  <a:schemeClr val="bg1"/>
                </a:solidFill>
                <a:latin typeface="Times" panose="02020603050405020304" pitchFamily="18" charset="0"/>
                <a:ea typeface="MS Mincho"/>
                <a:cs typeface="Times New Roman" panose="02020603050405020304" pitchFamily="18" charset="0"/>
              </a:rPr>
              <a:t>Finland</a:t>
            </a:r>
            <a:endParaRPr lang="en-US" sz="1100" b="1" i="1" kern="100" dirty="0">
              <a:solidFill>
                <a:schemeClr val="bg1"/>
              </a:solidFill>
              <a:latin typeface="Times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100" b="1" i="1" kern="100" baseline="30000" dirty="0">
                <a:solidFill>
                  <a:schemeClr val="bg1"/>
                </a:solidFill>
                <a:latin typeface="Times" panose="02020603050405020304" pitchFamily="18" charset="0"/>
                <a:ea typeface="MS Mincho"/>
                <a:cs typeface="Times New Roman" panose="02020603050405020304" pitchFamily="18" charset="0"/>
              </a:rPr>
              <a:t>5</a:t>
            </a:r>
            <a:r>
              <a:rPr lang="en-US" sz="1100" b="1" i="1" kern="100" dirty="0">
                <a:solidFill>
                  <a:schemeClr val="bg1"/>
                </a:solidFill>
                <a:latin typeface="Times" panose="02020603050405020304" pitchFamily="18" charset="0"/>
                <a:ea typeface="MS Mincho"/>
                <a:cs typeface="Times New Roman" panose="02020603050405020304" pitchFamily="18" charset="0"/>
              </a:rPr>
              <a:t>Aix-Marseille </a:t>
            </a:r>
            <a:r>
              <a:rPr lang="en-US" sz="1100" b="1" i="1" kern="100" dirty="0" smtClean="0">
                <a:solidFill>
                  <a:schemeClr val="bg1"/>
                </a:solidFill>
                <a:latin typeface="Times" panose="02020603050405020304" pitchFamily="18" charset="0"/>
                <a:ea typeface="MS Mincho"/>
                <a:cs typeface="Times New Roman" panose="02020603050405020304" pitchFamily="18" charset="0"/>
              </a:rPr>
              <a:t>Univ., France</a:t>
            </a:r>
            <a:endParaRPr lang="en-US" sz="1100" b="1" i="1" kern="100" dirty="0">
              <a:solidFill>
                <a:schemeClr val="bg1"/>
              </a:solidFill>
              <a:latin typeface="Times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395536" y="1419622"/>
            <a:ext cx="8280920" cy="864096"/>
          </a:xfrm>
          <a:prstGeom prst="rect">
            <a:avLst/>
          </a:prstGeom>
          <a:solidFill>
            <a:srgbClr val="FFFF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51470"/>
            <a:ext cx="7543800" cy="3429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Outline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95536" y="627534"/>
            <a:ext cx="792088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to </a:t>
            </a:r>
            <a:r>
              <a:rPr lang="en-GB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EIRENE</a:t>
            </a: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Monte-Carlo (MC) multispecies transport solver:</a:t>
            </a:r>
          </a:p>
          <a:p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en-GB" sz="17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GB" sz="17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</a:t>
            </a:r>
            <a:r>
              <a:rPr lang="en-GB" sz="17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A&amp;M data and associated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MC</a:t>
            </a: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challenges (</a:t>
            </a:r>
            <a:r>
              <a:rPr lang="en-GB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) and </a:t>
            </a:r>
            <a:r>
              <a:rPr lang="en-GB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ODE solution </a:t>
            </a: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alternative: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en-GB" sz="17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GB" sz="17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equations</a:t>
            </a:r>
            <a:r>
              <a:rPr lang="en-GB" sz="17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collisional-radiative models (</a:t>
            </a:r>
            <a:r>
              <a:rPr lang="en-GB" sz="17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CRM</a:t>
            </a:r>
            <a:r>
              <a:rPr lang="en-GB" sz="17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en-GB" sz="17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GB" sz="17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Non-stationary</a:t>
            </a:r>
            <a:r>
              <a:rPr lang="en-GB" sz="17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effects e.g. </a:t>
            </a:r>
            <a:r>
              <a:rPr lang="en-GB" sz="17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metastables</a:t>
            </a:r>
            <a:r>
              <a:rPr lang="en-GB" sz="17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(MS)</a:t>
            </a:r>
            <a:endParaRPr lang="en-GB" sz="17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7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New kinetic module under development – </a:t>
            </a:r>
            <a:r>
              <a:rPr lang="en-GB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“ModCR”</a:t>
            </a:r>
          </a:p>
          <a:p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17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Can be used both, standalone and inside EIRENE</a:t>
            </a:r>
            <a:endParaRPr lang="en-GB" sz="17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Physics learned from </a:t>
            </a:r>
            <a:r>
              <a:rPr lang="en-GB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standalone CRMs</a:t>
            </a:r>
          </a:p>
          <a:p>
            <a:r>
              <a:rPr lang="en-GB" sz="17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 Significance of vibrational states</a:t>
            </a:r>
            <a:endParaRPr lang="en-GB" sz="17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7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 Detachment characterisation with spectroscopy</a:t>
            </a:r>
            <a:endParaRPr lang="en-GB" sz="17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 and conclusions</a:t>
            </a:r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44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66;p18"/>
          <p:cNvSpPr txBox="1">
            <a:spLocks/>
          </p:cNvSpPr>
          <p:nvPr/>
        </p:nvSpPr>
        <p:spPr>
          <a:xfrm>
            <a:off x="107504" y="50100"/>
            <a:ext cx="7543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Standalone CRM vs EIRENE (statistic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issues)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5"/>
          <p:cNvSpPr txBox="1"/>
          <p:nvPr/>
        </p:nvSpPr>
        <p:spPr>
          <a:xfrm>
            <a:off x="6454283" y="3824049"/>
            <a:ext cx="1888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14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SOURCE H</a:t>
            </a:r>
            <a:r>
              <a:rPr lang="en-US" sz="1400" b="1" kern="0" baseline="-2500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</a:t>
            </a:r>
            <a:r>
              <a:rPr lang="en-US" sz="14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(v=0)</a:t>
            </a:r>
            <a:endParaRPr lang="en-US"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180;p14"/>
          <p:cNvSpPr txBox="1"/>
          <p:nvPr/>
        </p:nvSpPr>
        <p:spPr>
          <a:xfrm>
            <a:off x="251520" y="3795709"/>
            <a:ext cx="4968551" cy="954067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2000"/>
              <a:buFont typeface="Arial"/>
              <a:buNone/>
              <a:defRPr/>
            </a:pPr>
            <a:r>
              <a:rPr lang="en-US" sz="1400" b="1" kern="0" dirty="0" smtClean="0">
                <a:latin typeface="Arial"/>
                <a:cs typeface="Arial"/>
                <a:sym typeface="Arial"/>
              </a:rPr>
              <a:t>Standalone CRM </a:t>
            </a:r>
          </a:p>
          <a:p>
            <a:pPr>
              <a:buClr>
                <a:srgbClr val="000000"/>
              </a:buClr>
              <a:buSzPts val="2000"/>
              <a:defRPr/>
            </a:pPr>
            <a:r>
              <a:rPr lang="en-US" sz="1400" b="1" kern="0" dirty="0" smtClean="0"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en-US" sz="1400" b="1" kern="0" dirty="0" smtClean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overestimates at  low temperature</a:t>
            </a:r>
          </a:p>
          <a:p>
            <a:pPr>
              <a:buClr>
                <a:srgbClr val="000000"/>
              </a:buClr>
              <a:buSzPts val="2000"/>
              <a:defRPr/>
            </a:pPr>
            <a:r>
              <a:rPr lang="en-US" sz="1400" b="1" kern="0" dirty="0" smtClean="0"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en-US" sz="1400" b="1" kern="0" dirty="0" smtClean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underestimates </a:t>
            </a:r>
            <a:r>
              <a:rPr lang="en-US" sz="1400" b="1" kern="0" dirty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at large temperature</a:t>
            </a:r>
            <a:endParaRPr lang="en-US" sz="1400" b="1" kern="0" dirty="0" smtClean="0">
              <a:solidFill>
                <a:srgbClr val="C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000"/>
              <a:defRPr/>
            </a:pPr>
            <a:r>
              <a:rPr lang="en-US" sz="1400" b="1" kern="0" dirty="0">
                <a:latin typeface="Arial"/>
                <a:cs typeface="Arial"/>
                <a:sym typeface="Arial"/>
              </a:rPr>
              <a:t>t</a:t>
            </a:r>
            <a:r>
              <a:rPr lang="en-US" sz="1400" b="1" kern="0" dirty="0" smtClean="0">
                <a:latin typeface="Arial"/>
                <a:cs typeface="Arial"/>
                <a:sym typeface="Arial"/>
              </a:rPr>
              <a:t>he excited state population </a:t>
            </a:r>
            <a:endParaRPr sz="1400" b="1" kern="0" dirty="0">
              <a:latin typeface="Arial"/>
              <a:cs typeface="Arial"/>
              <a:sym typeface="Arial"/>
            </a:endParaRPr>
          </a:p>
        </p:txBody>
      </p:sp>
      <p:sp>
        <p:nvSpPr>
          <p:cNvPr id="31" name="TextBox 20"/>
          <p:cNvSpPr txBox="1"/>
          <p:nvPr/>
        </p:nvSpPr>
        <p:spPr>
          <a:xfrm>
            <a:off x="6156176" y="4131826"/>
            <a:ext cx="2165659" cy="600164"/>
          </a:xfrm>
          <a:prstGeom prst="rect">
            <a:avLst/>
          </a:prstGeom>
          <a:solidFill>
            <a:srgbClr val="EEECE1">
              <a:lumMod val="75000"/>
            </a:srgbClr>
          </a:solidFill>
        </p:spPr>
        <p:txBody>
          <a:bodyPr wrap="square" lIns="18000" r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EIRENE: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 </a:t>
            </a:r>
            <a:r>
              <a:rPr kumimoji="0" lang="en-DE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793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’</a:t>
            </a:r>
            <a:r>
              <a:rPr kumimoji="0" lang="en-DE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300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histories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EIRENEx10: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</a:t>
            </a:r>
            <a:r>
              <a:rPr kumimoji="0" lang="en-DE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’</a:t>
            </a:r>
            <a:r>
              <a:rPr kumimoji="0" lang="en-DE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93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3’0</a:t>
            </a:r>
            <a:r>
              <a:rPr kumimoji="0" lang="en-DE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00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histories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EIRENEx100: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DE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9’</a:t>
            </a:r>
            <a:r>
              <a:rPr kumimoji="0" lang="en-DE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30’0</a:t>
            </a:r>
            <a:r>
              <a:rPr kumimoji="0" lang="en-D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00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hist</a:t>
            </a:r>
            <a:r>
              <a:rPr lang="en-US" sz="11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516355"/>
            <a:ext cx="7848872" cy="3247087"/>
          </a:xfrm>
          <a:prstGeom prst="rect">
            <a:avLst/>
          </a:prstGeom>
        </p:spPr>
      </p:pic>
      <p:sp>
        <p:nvSpPr>
          <p:cNvPr id="3" name="Ovale Legende 2"/>
          <p:cNvSpPr/>
          <p:nvPr/>
        </p:nvSpPr>
        <p:spPr>
          <a:xfrm>
            <a:off x="5220071" y="2987665"/>
            <a:ext cx="802657" cy="664206"/>
          </a:xfrm>
          <a:prstGeom prst="wedgeEllipseCallout">
            <a:avLst>
              <a:gd name="adj1" fmla="val 1663"/>
              <a:gd name="adj2" fmla="val 101913"/>
            </a:avLst>
          </a:prstGeom>
          <a:solidFill>
            <a:srgbClr val="FFFFCC">
              <a:alpha val="25098"/>
            </a:srgbClr>
          </a:solidFill>
          <a:ln w="38100">
            <a:solidFill>
              <a:srgbClr val="D6009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595963" y="3871143"/>
            <a:ext cx="288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D60093"/>
                </a:solidFill>
                <a:latin typeface="Arial Black" panose="020B0A04020102020204" pitchFamily="34" charset="0"/>
              </a:rPr>
              <a:t>?</a:t>
            </a:r>
            <a:endParaRPr lang="en-GB" sz="2000" b="1" dirty="0">
              <a:solidFill>
                <a:srgbClr val="D60093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Ovale Legende 9"/>
          <p:cNvSpPr/>
          <p:nvPr/>
        </p:nvSpPr>
        <p:spPr>
          <a:xfrm>
            <a:off x="7020272" y="2971467"/>
            <a:ext cx="720081" cy="648072"/>
          </a:xfrm>
          <a:prstGeom prst="wedgeEllipseCallout">
            <a:avLst>
              <a:gd name="adj1" fmla="val 135744"/>
              <a:gd name="adj2" fmla="val 2915"/>
            </a:avLst>
          </a:prstGeom>
          <a:solidFill>
            <a:srgbClr val="FFFFCC">
              <a:alpha val="25098"/>
            </a:srgbClr>
          </a:solidFill>
          <a:ln w="38100">
            <a:solidFill>
              <a:srgbClr val="D6009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460433" y="1635646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D60093"/>
                </a:solidFill>
                <a:latin typeface="Arial Black" panose="020B0A04020102020204" pitchFamily="34" charset="0"/>
              </a:rPr>
              <a:t>?</a:t>
            </a:r>
            <a:endParaRPr lang="en-GB" sz="2000" b="1" dirty="0">
              <a:solidFill>
                <a:srgbClr val="D60093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Ovale Legende 11"/>
          <p:cNvSpPr/>
          <p:nvPr/>
        </p:nvSpPr>
        <p:spPr>
          <a:xfrm>
            <a:off x="7452320" y="1511665"/>
            <a:ext cx="720081" cy="648072"/>
          </a:xfrm>
          <a:prstGeom prst="wedgeEllipseCallout">
            <a:avLst>
              <a:gd name="adj1" fmla="val 103409"/>
              <a:gd name="adj2" fmla="val 9447"/>
            </a:avLst>
          </a:prstGeom>
          <a:solidFill>
            <a:srgbClr val="FFFFCC">
              <a:alpha val="25098"/>
            </a:srgbClr>
          </a:solidFill>
          <a:ln w="38100">
            <a:solidFill>
              <a:srgbClr val="D6009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8316415" y="3119713"/>
            <a:ext cx="576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D60093"/>
                </a:solidFill>
                <a:latin typeface="Arial Black" panose="020B0A04020102020204" pitchFamily="34" charset="0"/>
              </a:rPr>
              <a:t>?!.</a:t>
            </a:r>
            <a:endParaRPr lang="en-GB" sz="2000" b="1" dirty="0">
              <a:solidFill>
                <a:srgbClr val="D6009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79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724" y="51470"/>
            <a:ext cx="7543800" cy="3429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Collisional-Radiative Models (CRM)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10242" name="Picture 2" descr="Grotrian scheme relating the lines in the Hydrogen spectrum to the atomic energy levels.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" y="916757"/>
            <a:ext cx="394162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9724" y="473378"/>
            <a:ext cx="391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Grotrian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diagram for atomic H (D, T)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9724" y="916757"/>
            <a:ext cx="869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Ry=13.6eV</a:t>
            </a:r>
            <a:endParaRPr lang="en-GB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4283968" y="498316"/>
                <a:ext cx="4824536" cy="30511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b="1" u="sng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Balance equations:</a:t>
                </a:r>
                <a:endParaRPr lang="en-GB" i="1" u="sng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𝑋𝐶𝐼𝑇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𝐼𝑍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𝑅𝐸𝐶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𝐸𝑋𝐶𝐼𝑇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GB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i="1" dirty="0" smtClean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𝐼𝑍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de-DE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>
                        <a:latin typeface="Cambria Math" panose="02040503050406030204" pitchFamily="18" charset="0"/>
                      </a:rPr>
                      <m:t> . . .</m:t>
                    </m:r>
                  </m:oMath>
                </a14:m>
                <a:endParaRPr lang="en-GB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𝑅𝐸𝐶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GB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nary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GB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sSubSup>
                      <m:sSub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 . . .</m:t>
                    </m:r>
                  </m:oMath>
                </a14:m>
                <a:endParaRPr lang="en-GB" dirty="0" smtClean="0"/>
              </a:p>
              <a:p>
                <a:r>
                  <a:rPr lang="en-GB" dirty="0" smtClean="0"/>
                  <a:t> . . .</a:t>
                </a:r>
              </a:p>
              <a:p>
                <a:r>
                  <a:rPr lang="en-GB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</a:t>
                </a:r>
                <a:r>
                  <a:rPr lang="en-GB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k, l</a:t>
                </a:r>
                <a:r>
                  <a:rPr lang="en-GB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i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GB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GB" i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z</a:t>
                </a:r>
                <a:r>
                  <a:rPr lang="en-GB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… states can be fine-superfine resolved or, opposite, bundled into few quasi-</a:t>
                </a:r>
                <a:r>
                  <a:rPr lang="en-GB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metastables</a:t>
                </a:r>
                <a:r>
                  <a:rPr lang="en-GB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(MS)</a:t>
                </a:r>
                <a:endParaRPr lang="en-GB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98316"/>
                <a:ext cx="4824536" cy="3051156"/>
              </a:xfrm>
              <a:prstGeom prst="rect">
                <a:avLst/>
              </a:prstGeom>
              <a:blipFill>
                <a:blip r:embed="rId3"/>
                <a:stretch>
                  <a:fillRect l="-3034" t="-2600" b="-1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5580112" y="3723878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Rechteck 8"/>
          <p:cNvSpPr/>
          <p:nvPr/>
        </p:nvSpPr>
        <p:spPr>
          <a:xfrm>
            <a:off x="4283968" y="3659475"/>
            <a:ext cx="4310795" cy="400110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CRM =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list of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states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transition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4205725" y="4157701"/>
                <a:ext cx="4938275" cy="687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Often</a:t>
                </a:r>
                <a:r>
                  <a:rPr lang="de-DE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de-DE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used</a:t>
                </a:r>
                <a:r>
                  <a:rPr lang="ru-RU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</a:t>
                </a:r>
                <a:endParaRPr lang="en-GB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- </a:t>
                </a:r>
                <a:r>
                  <a:rPr lang="en-GB" dirty="0" smtClean="0">
                    <a:solidFill>
                      <a:srgbClr val="FF33CC"/>
                    </a:solidFill>
                  </a:rPr>
                  <a:t>effective</a:t>
                </a:r>
                <a:r>
                  <a:rPr lang="en-GB" dirty="0" smtClean="0"/>
                  <a:t> Maxwellian averaged rates</a:t>
                </a:r>
                <a:endParaRPr lang="en-GB" dirty="0"/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725" y="4157701"/>
                <a:ext cx="4938275" cy="687111"/>
              </a:xfrm>
              <a:prstGeom prst="rect">
                <a:avLst/>
              </a:prstGeom>
              <a:blipFill>
                <a:blip r:embed="rId4"/>
                <a:stretch>
                  <a:fillRect l="-1111" t="-4425" r="-247" b="-10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027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1470"/>
            <a:ext cx="7920880" cy="342900"/>
          </a:xfrm>
        </p:spPr>
        <p:txBody>
          <a:bodyPr/>
          <a:lstStyle/>
          <a:p>
            <a:r>
              <a:rPr lang="en-GB" sz="2800" dirty="0" smtClean="0">
                <a:solidFill>
                  <a:srgbClr val="C00000"/>
                </a:solidFill>
              </a:rPr>
              <a:t>‘</a:t>
            </a:r>
            <a:r>
              <a:rPr lang="en-GB" sz="2800" dirty="0" err="1" smtClean="0">
                <a:solidFill>
                  <a:srgbClr val="C00000"/>
                </a:solidFill>
              </a:rPr>
              <a:t>StoichioMatr</a:t>
            </a:r>
            <a:r>
              <a:rPr lang="en-GB" sz="2800" dirty="0" smtClean="0">
                <a:solidFill>
                  <a:srgbClr val="C00000"/>
                </a:solidFill>
              </a:rPr>
              <a:t>’ approach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27534"/>
            <a:ext cx="6814597" cy="41764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1560" y="2931790"/>
            <a:ext cx="2376264" cy="79208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105396" y="2003231"/>
            <a:ext cx="49998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sz="14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Very </a:t>
            </a:r>
            <a:r>
              <a:rPr lang="en-GB" sz="14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good fits with the </a:t>
            </a:r>
            <a:r>
              <a:rPr lang="en-GB" sz="14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Ploutous-like </a:t>
            </a:r>
            <a:r>
              <a:rPr lang="en-GB" sz="14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CRM files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en-GB" sz="1400" i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sz="14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General and </a:t>
            </a:r>
            <a:r>
              <a:rPr lang="en-GB" sz="1400" b="1" i="1" u="sng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abstract</a:t>
            </a:r>
            <a:r>
              <a:rPr lang="en-GB" sz="14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14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(no problem to treat e, p, e-e etc. driven transitions inside single matrix – “reservoirs”)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Abstractisation of reactions in the main loop of EIRENE is one of the ModCR goals. Aim: </a:t>
            </a:r>
            <a:r>
              <a:rPr lang="en-GB" sz="1200" b="1" u="sng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minimise </a:t>
            </a:r>
            <a:r>
              <a:rPr lang="en-GB" sz="1200" b="1" u="sng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branching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by reaction type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GB" sz="1400" i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sz="14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Extra step with “StoichioMatr’” will allow keeping the basic database on particular solver run (can be several even by single ModCR start)</a:t>
            </a:r>
          </a:p>
          <a:p>
            <a:endParaRPr lang="en-GB" sz="1400" i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sz="14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 linearity is implied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39951" y="939299"/>
            <a:ext cx="4464498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b="1" u="sng" dirty="0">
                <a:solidFill>
                  <a:srgbClr val="222222"/>
                </a:solidFill>
              </a:rPr>
              <a:t>Reiser, D., </a:t>
            </a:r>
            <a:r>
              <a:rPr lang="en-GB" sz="1400" dirty="0">
                <a:solidFill>
                  <a:srgbClr val="222222"/>
                </a:solidFill>
              </a:rPr>
              <a:t>von </a:t>
            </a:r>
            <a:r>
              <a:rPr lang="en-GB" sz="1400" dirty="0" err="1">
                <a:solidFill>
                  <a:srgbClr val="222222"/>
                </a:solidFill>
              </a:rPr>
              <a:t>Keudell</a:t>
            </a:r>
            <a:r>
              <a:rPr lang="en-GB" sz="1400" dirty="0">
                <a:solidFill>
                  <a:srgbClr val="222222"/>
                </a:solidFill>
              </a:rPr>
              <a:t>, A. &amp; </a:t>
            </a:r>
            <a:r>
              <a:rPr lang="en-GB" sz="1400" dirty="0" err="1">
                <a:solidFill>
                  <a:srgbClr val="222222"/>
                </a:solidFill>
              </a:rPr>
              <a:t>Urbanietz</a:t>
            </a:r>
            <a:r>
              <a:rPr lang="en-GB" sz="1400" dirty="0">
                <a:solidFill>
                  <a:srgbClr val="222222"/>
                </a:solidFill>
              </a:rPr>
              <a:t>, T. </a:t>
            </a:r>
            <a:endParaRPr lang="en-GB" sz="1400" dirty="0" smtClean="0">
              <a:solidFill>
                <a:srgbClr val="222222"/>
              </a:solidFill>
            </a:endParaRPr>
          </a:p>
          <a:p>
            <a:r>
              <a:rPr lang="en-GB" sz="1400" dirty="0" smtClean="0">
                <a:solidFill>
                  <a:srgbClr val="222222"/>
                </a:solidFill>
              </a:rPr>
              <a:t>Determining </a:t>
            </a:r>
            <a:r>
              <a:rPr lang="en-GB" sz="1400" dirty="0">
                <a:solidFill>
                  <a:srgbClr val="222222"/>
                </a:solidFill>
              </a:rPr>
              <a:t>Chemical Reaction Systems in Plasma-Assisted Conversion of Methane Using Genetic Algorithms. </a:t>
            </a:r>
            <a:endParaRPr lang="en-GB" sz="1400" dirty="0" smtClean="0">
              <a:solidFill>
                <a:srgbClr val="222222"/>
              </a:solidFill>
            </a:endParaRPr>
          </a:p>
          <a:p>
            <a:r>
              <a:rPr lang="en-GB" sz="1400" i="1" dirty="0" smtClean="0">
                <a:solidFill>
                  <a:srgbClr val="222222"/>
                </a:solidFill>
              </a:rPr>
              <a:t>Plasma </a:t>
            </a:r>
            <a:r>
              <a:rPr lang="en-GB" sz="1400" i="1" dirty="0" err="1">
                <a:solidFill>
                  <a:srgbClr val="222222"/>
                </a:solidFill>
              </a:rPr>
              <a:t>Chem</a:t>
            </a:r>
            <a:r>
              <a:rPr lang="en-GB" sz="1400" i="1" dirty="0">
                <a:solidFill>
                  <a:srgbClr val="222222"/>
                </a:solidFill>
              </a:rPr>
              <a:t> Plasma Process </a:t>
            </a:r>
            <a:r>
              <a:rPr lang="en-GB" sz="1400" b="1" i="1" dirty="0">
                <a:solidFill>
                  <a:srgbClr val="222222"/>
                </a:solidFill>
              </a:rPr>
              <a:t>41</a:t>
            </a:r>
            <a:r>
              <a:rPr lang="en-GB" sz="1400" i="1" dirty="0">
                <a:solidFill>
                  <a:srgbClr val="222222"/>
                </a:solidFill>
              </a:rPr>
              <a:t>, 793–813 (2021). 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267158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274" y="77321"/>
            <a:ext cx="7543800" cy="3429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CRM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smtClean="0">
                <a:solidFill>
                  <a:srgbClr val="C00000"/>
                </a:solidFill>
              </a:rPr>
              <a:t>solvers available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580112" y="3643168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Rechteck 8"/>
          <p:cNvSpPr/>
          <p:nvPr/>
        </p:nvSpPr>
        <p:spPr>
          <a:xfrm>
            <a:off x="107504" y="602747"/>
            <a:ext cx="5293629" cy="400110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CRM (technically) = reaction data + SOLVER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7856" y="1122888"/>
            <a:ext cx="8598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Most solvers solve algebraic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stationary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system of equations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A&amp;M data collection is often main focus of development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Good example is well established and most up-to-date YACORA model</a:t>
            </a:r>
          </a:p>
          <a:p>
            <a:endParaRPr lang="en-GB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 sophisticated transport modelling like EIRENE, solver do matters!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CRM containing molecular species is even more complex, e.g. one needs to track more processes and more states (vibrational, rotational).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EIRENE pre-calculates rates for each volume cell (e.g. for various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/T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ratios).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6590349" y="987574"/>
                <a:ext cx="1031308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349" y="987574"/>
                <a:ext cx="1031308" cy="6182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3491880" y="2238363"/>
            <a:ext cx="4608512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D.W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nderlich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U.Fantz,</a:t>
            </a:r>
            <a:r>
              <a:rPr lang="en-GB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, 4(4), </a:t>
            </a:r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de-DE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1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274" y="77321"/>
            <a:ext cx="7975110" cy="3429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New CRM Solver for EIRENE concepted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580112" y="3643168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45485" y="553669"/>
            <a:ext cx="772421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This CRM is aimed to precompute rate coefficients accounting for </a:t>
            </a: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all parametric dependences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(n</a:t>
            </a:r>
            <a:r>
              <a:rPr lang="en-GB" sz="1500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T</a:t>
            </a:r>
            <a:r>
              <a:rPr lang="en-GB" sz="1500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but also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5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…) in contrast with currently used polynomial fits (AMJUEL, …) + add a number of levels/processes not accounted for at this time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internal states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(e.g. rovibrational states in molecular species) are to be tracked with a flexible a flexible control over this resolution (as separate specie or variable).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nonstationary solution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for balance equations should be the default one </a:t>
            </a:r>
          </a:p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     (with the stationary only as a useful option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The solver should be </a:t>
            </a: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modular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 thus </a:t>
            </a: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usable standalone 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or even in </a:t>
            </a: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various codes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A&amp;M data input 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(encapsulated data - JSON, potentially also HDF5). We need </a:t>
            </a: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tools for visualisation and testing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5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the exploding amounts of data for molecules </a:t>
            </a:r>
          </a:p>
          <a:p>
            <a:pPr lvl="1"/>
            <a:r>
              <a:rPr lang="en-GB" sz="15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15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(with resolution by rovibrational states)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7839205" y="601528"/>
                <a:ext cx="1224135" cy="646331"/>
              </a:xfrm>
              <a:prstGeom prst="rect">
                <a:avLst/>
              </a:prstGeom>
              <a:ln w="127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GB" b="1" i="1" baseline="-25000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ru-RU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en-GB" b="1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GB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GB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𝑒𝑡𝑐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205" y="601528"/>
                <a:ext cx="1224135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7839205" y="1619923"/>
                <a:ext cx="1224135" cy="618439"/>
              </a:xfrm>
              <a:prstGeom prst="rect">
                <a:avLst/>
              </a:prstGeom>
              <a:ln w="127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ru-RU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205" y="1619923"/>
                <a:ext cx="1224135" cy="618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7839205" y="2412080"/>
                <a:ext cx="1224136" cy="584775"/>
              </a:xfrm>
              <a:prstGeom prst="rect">
                <a:avLst/>
              </a:prstGeom>
              <a:ln w="127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𝑾𝒉𝒚</m:t>
                      </m:r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𝒏𝒐𝒕</m:t>
                      </m:r>
                    </m:oMath>
                  </m:oMathPara>
                </a14:m>
                <a:endParaRPr lang="en-GB" sz="1600" b="1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𝒂𝒍𝒔𝒐</m:t>
                      </m:r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𝑬𝑹𝑶</m:t>
                      </m:r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?..</m:t>
                      </m:r>
                    </m:oMath>
                  </m:oMathPara>
                </a14:m>
                <a:endParaRPr lang="en-GB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205" y="2412080"/>
                <a:ext cx="122413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hteck 2"/>
          <p:cNvSpPr/>
          <p:nvPr/>
        </p:nvSpPr>
        <p:spPr>
          <a:xfrm>
            <a:off x="179512" y="4151401"/>
            <a:ext cx="87129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only performance and reliability to be improved, but additional physics can be provided</a:t>
            </a:r>
            <a:r>
              <a:rPr lang="en-GB" sz="1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en-GB" sz="15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For instance, what if detachment is caused by non-stationary effects?!..</a:t>
            </a:r>
            <a:endParaRPr lang="en-GB" sz="15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02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9364"/>
            <a:ext cx="7920880" cy="342900"/>
          </a:xfrm>
        </p:spPr>
        <p:txBody>
          <a:bodyPr/>
          <a:lstStyle/>
          <a:p>
            <a:r>
              <a:rPr lang="en-GB" sz="2800" dirty="0" smtClean="0">
                <a:solidFill>
                  <a:srgbClr val="C00000"/>
                </a:solidFill>
              </a:rPr>
              <a:t>Trivial case – charge states in Be (and He?..)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80" y="1131590"/>
            <a:ext cx="4511130" cy="3312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2372276"/>
            <a:ext cx="43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MS</a:t>
            </a:r>
          </a:p>
          <a:p>
            <a:endParaRPr lang="en-GB" sz="1200" b="1" dirty="0" smtClean="0"/>
          </a:p>
          <a:p>
            <a:r>
              <a:rPr lang="en-GB" sz="1200" b="1" dirty="0" smtClean="0"/>
              <a:t/>
            </a:r>
            <a:br>
              <a:rPr lang="en-GB" sz="1200" b="1" dirty="0" smtClean="0"/>
            </a:br>
            <a:r>
              <a:rPr lang="en-GB" sz="1200" b="1" dirty="0" smtClean="0"/>
              <a:t>GS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32641" y="1461575"/>
            <a:ext cx="43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MS</a:t>
            </a:r>
          </a:p>
          <a:p>
            <a:endParaRPr lang="en-GB" sz="1200" b="1" dirty="0" smtClean="0"/>
          </a:p>
          <a:p>
            <a:r>
              <a:rPr lang="en-GB" sz="1200" b="1" dirty="0" smtClean="0"/>
              <a:t/>
            </a:r>
            <a:br>
              <a:rPr lang="en-GB" sz="1200" b="1" dirty="0" smtClean="0"/>
            </a:br>
            <a:r>
              <a:rPr lang="en-GB" sz="1200" b="1" dirty="0" smtClean="0"/>
              <a:t>GS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143" y="684737"/>
            <a:ext cx="4256383" cy="26070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64088" y="1572785"/>
            <a:ext cx="43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MS</a:t>
            </a:r>
          </a:p>
          <a:p>
            <a:endParaRPr lang="en-GB" sz="1200" b="1" dirty="0" smtClean="0"/>
          </a:p>
          <a:p>
            <a:r>
              <a:rPr lang="en-GB" sz="1200" b="1" dirty="0" smtClean="0"/>
              <a:t/>
            </a:r>
            <a:br>
              <a:rPr lang="en-GB" sz="1200" b="1" dirty="0" smtClean="0"/>
            </a:br>
            <a:r>
              <a:rPr lang="en-GB" sz="1200" b="1" dirty="0" smtClean="0"/>
              <a:t>GS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4067" y="3435846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stablished ADAS’96 dataset (GCR) – adf11:</a:t>
            </a: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scd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”/”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acd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” – ionisation/recombination</a:t>
            </a: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qcd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”/”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xcd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” – quasi-MS cross-coupling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linear – easy to compare with Ploutous, observable transition matrix</a:t>
            </a:r>
            <a:endParaRPr lang="en-GB" sz="1400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192788" y="763735"/>
            <a:ext cx="943802" cy="239622"/>
          </a:xfrm>
          <a:prstGeom prst="wedgeRoundRectCallout">
            <a:avLst>
              <a:gd name="adj1" fmla="val 67610"/>
              <a:gd name="adj2" fmla="val 428031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He-like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192788" y="763735"/>
            <a:ext cx="943802" cy="239622"/>
          </a:xfrm>
          <a:prstGeom prst="wedgeRoundRectCallout">
            <a:avLst>
              <a:gd name="adj1" fmla="val -59211"/>
              <a:gd name="adj2" fmla="val 36371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He-like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-17329" y="507060"/>
            <a:ext cx="3923928" cy="369332"/>
          </a:xfrm>
          <a:prstGeom prst="rect">
            <a:avLst/>
          </a:prstGeom>
          <a:solidFill>
            <a:srgbClr val="E3E3E3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metastable (MS) states…</a:t>
            </a:r>
            <a:endParaRPr lang="en-GB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73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898" y="676516"/>
            <a:ext cx="2828499" cy="2751823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" name="Grafik 4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769" y="627534"/>
            <a:ext cx="2522296" cy="261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9809" y="3367432"/>
            <a:ext cx="3866127" cy="129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30" tIns="45665" rIns="91330" bIns="45665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6539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3079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69617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6155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2693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39231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5771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2312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1200" b="1" u="sng" dirty="0">
                <a:solidFill>
                  <a:srgbClr val="000000"/>
                </a:solidFill>
              </a:rPr>
              <a:t>Effective rates: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000000"/>
                </a:solidFill>
              </a:rPr>
              <a:t>1,2)</a:t>
            </a:r>
            <a:r>
              <a:rPr lang="en-GB" sz="1200" dirty="0">
                <a:solidFill>
                  <a:srgbClr val="CC3300"/>
                </a:solidFill>
              </a:rPr>
              <a:t> </a:t>
            </a:r>
            <a:r>
              <a:rPr lang="en-GB" sz="1200" dirty="0">
                <a:solidFill>
                  <a:srgbClr val="000000"/>
                </a:solidFill>
              </a:rPr>
              <a:t> </a:t>
            </a:r>
            <a:r>
              <a:rPr lang="en-GB" sz="1200" dirty="0" smtClean="0">
                <a:solidFill>
                  <a:srgbClr val="000000"/>
                </a:solidFill>
              </a:rPr>
              <a:t>transitions &lt;Ex..&gt; </a:t>
            </a:r>
            <a:r>
              <a:rPr lang="en-GB" sz="1200" dirty="0">
                <a:solidFill>
                  <a:srgbClr val="000000"/>
                </a:solidFill>
              </a:rPr>
              <a:t>between "GS" and "MS"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000000"/>
                </a:solidFill>
              </a:rPr>
              <a:t>3,4) 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ionizations &lt;</a:t>
            </a:r>
            <a:r>
              <a:rPr lang="en-US" sz="1200" dirty="0" err="1" smtClean="0">
                <a:solidFill>
                  <a:srgbClr val="000000"/>
                </a:solidFill>
              </a:rPr>
              <a:t>Iz</a:t>
            </a:r>
            <a:r>
              <a:rPr lang="en-US" sz="1200" dirty="0" smtClean="0">
                <a:solidFill>
                  <a:srgbClr val="000000"/>
                </a:solidFill>
              </a:rPr>
              <a:t>..&gt; from </a:t>
            </a:r>
            <a:r>
              <a:rPr lang="en-US" sz="1200" dirty="0">
                <a:solidFill>
                  <a:srgbClr val="000000"/>
                </a:solidFill>
              </a:rPr>
              <a:t>"GS" and "MS"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0000"/>
                </a:solidFill>
              </a:rPr>
              <a:t>5,6) line intensity (PEC – photon emission coefficient), contributions from "GS" and "MS"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511290" y="627534"/>
            <a:ext cx="2520279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6539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3079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69617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6155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2693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39231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5771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2312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sz="1400" dirty="0">
                <a:solidFill>
                  <a:srgbClr val="000000"/>
                </a:solidFill>
              </a:rPr>
              <a:t>ADAS, </a:t>
            </a:r>
            <a:r>
              <a:rPr lang="en-GB" sz="1400" dirty="0" smtClean="0">
                <a:solidFill>
                  <a:srgbClr val="000000"/>
                </a:solidFill>
              </a:rPr>
              <a:t>T</a:t>
            </a:r>
            <a:r>
              <a:rPr lang="en-GB" sz="1400" baseline="-25000" dirty="0" smtClean="0">
                <a:solidFill>
                  <a:srgbClr val="000000"/>
                </a:solidFill>
              </a:rPr>
              <a:t>e</a:t>
            </a:r>
            <a:r>
              <a:rPr lang="en-GB" sz="1400" dirty="0" smtClean="0">
                <a:solidFill>
                  <a:srgbClr val="000000"/>
                </a:solidFill>
              </a:rPr>
              <a:t>=1eV</a:t>
            </a:r>
            <a:r>
              <a:rPr lang="en-GB" sz="1400" dirty="0">
                <a:solidFill>
                  <a:srgbClr val="000000"/>
                </a:solidFill>
              </a:rPr>
              <a:t>, n</a:t>
            </a:r>
            <a:r>
              <a:rPr lang="en-GB" sz="1400" baseline="-25000" dirty="0">
                <a:solidFill>
                  <a:srgbClr val="000000"/>
                </a:solidFill>
              </a:rPr>
              <a:t>e</a:t>
            </a:r>
            <a:r>
              <a:rPr lang="en-GB" sz="1400" dirty="0">
                <a:solidFill>
                  <a:srgbClr val="000000"/>
                </a:solidFill>
              </a:rPr>
              <a:t>=2*10</a:t>
            </a:r>
            <a:r>
              <a:rPr lang="en-GB" sz="1400" baseline="30000" dirty="0">
                <a:solidFill>
                  <a:srgbClr val="000000"/>
                </a:solidFill>
              </a:rPr>
              <a:t>12</a:t>
            </a:r>
            <a:r>
              <a:rPr lang="en-GB" sz="1400" dirty="0">
                <a:solidFill>
                  <a:srgbClr val="000000"/>
                </a:solidFill>
              </a:rPr>
              <a:t>cm</a:t>
            </a:r>
            <a:r>
              <a:rPr lang="en-GB" sz="1400" baseline="30000" dirty="0">
                <a:solidFill>
                  <a:srgbClr val="000000"/>
                </a:solidFill>
              </a:rPr>
              <a:t>-3</a:t>
            </a:r>
            <a:endParaRPr lang="en-US" sz="1400" baseline="30000" dirty="0">
              <a:solidFill>
                <a:srgbClr val="000000"/>
              </a:solidFill>
            </a:endParaRPr>
          </a:p>
        </p:txBody>
      </p:sp>
      <p:pic>
        <p:nvPicPr>
          <p:cNvPr id="10" name="Grafik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363" y="2216845"/>
            <a:ext cx="2819232" cy="57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5496" y="664816"/>
            <a:ext cx="3571875" cy="5932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5665" rIns="0" bIns="45665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6539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3079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69617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6155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2693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39231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5771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2312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tabLst>
                <a:tab pos="443964" algn="l"/>
              </a:tabLst>
            </a:pPr>
            <a:r>
              <a:rPr lang="en-GB" sz="1600" b="1" i="1" dirty="0">
                <a:solidFill>
                  <a:srgbClr val="000000"/>
                </a:solidFill>
              </a:rPr>
              <a:t>The system of 2 balance equations can be solved analytically . . .</a:t>
            </a:r>
          </a:p>
        </p:txBody>
      </p:sp>
      <p:pic>
        <p:nvPicPr>
          <p:cNvPr id="13" name="Grafik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97" y="1236823"/>
            <a:ext cx="3464040" cy="84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5496" y="77413"/>
            <a:ext cx="7543800" cy="342900"/>
          </a:xfrm>
        </p:spPr>
        <p:txBody>
          <a:bodyPr/>
          <a:lstStyle/>
          <a:p>
            <a:r>
              <a:rPr lang="en-GB" sz="2800" dirty="0" smtClean="0">
                <a:solidFill>
                  <a:srgbClr val="C00000"/>
                </a:solidFill>
              </a:rPr>
              <a:t>MS-effect for Be</a:t>
            </a:r>
            <a:r>
              <a:rPr lang="de-DE" sz="2800" dirty="0" smtClean="0">
                <a:solidFill>
                  <a:srgbClr val="C00000"/>
                </a:solidFill>
              </a:rPr>
              <a:t>I (</a:t>
            </a:r>
            <a:r>
              <a:rPr lang="en-GB" sz="2800" dirty="0" smtClean="0">
                <a:solidFill>
                  <a:srgbClr val="C00000"/>
                </a:solidFill>
              </a:rPr>
              <a:t>“generalised” MS 10</a:t>
            </a:r>
            <a:r>
              <a:rPr lang="en-GB" sz="2800" baseline="30000" dirty="0" smtClean="0">
                <a:solidFill>
                  <a:srgbClr val="C00000"/>
                </a:solidFill>
              </a:rPr>
              <a:t>-4</a:t>
            </a:r>
            <a:r>
              <a:rPr lang="en-GB" sz="2800" dirty="0" smtClean="0">
                <a:solidFill>
                  <a:srgbClr val="C00000"/>
                </a:solidFill>
              </a:rPr>
              <a:t>s)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211961" y="3459653"/>
            <a:ext cx="4819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MS-population tracking was introduced into ERO and demonstrated to be of significance by applications to PISCES-B, PSI-2 and JET-ILW </a:t>
            </a:r>
            <a:r>
              <a:rPr lang="en-GB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(neutral Be, He, W)</a:t>
            </a:r>
          </a:p>
          <a:p>
            <a:endParaRPr lang="en-GB" sz="1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WI dedicated ADAS dataset was developed; various </a:t>
            </a:r>
            <a:r>
              <a:rPr lang="en-GB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states bundling options </a:t>
            </a:r>
            <a:r>
              <a:rPr lang="en-GB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(~10) tested etc.</a:t>
            </a:r>
            <a:endParaRPr lang="en-GB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7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1470"/>
            <a:ext cx="7920880" cy="342900"/>
          </a:xfrm>
        </p:spPr>
        <p:txBody>
          <a:bodyPr/>
          <a:lstStyle/>
          <a:p>
            <a:r>
              <a:rPr lang="en-GB" sz="2800" dirty="0" smtClean="0">
                <a:solidFill>
                  <a:srgbClr val="C00000"/>
                </a:solidFill>
              </a:rPr>
              <a:t> CRM organisation – reference JSON files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1082" y="4083918"/>
            <a:ext cx="363297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States are read as INDIVIDUAL </a:t>
            </a:r>
            <a:r>
              <a:rPr lang="en-GB" sz="13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ones or groups!</a:t>
            </a:r>
            <a:endParaRPr lang="en-GB" sz="1300" i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GB" sz="13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“</a:t>
            </a:r>
            <a:r>
              <a:rPr lang="en-GB" sz="1300" i="1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GrDescr</a:t>
            </a:r>
            <a:r>
              <a:rPr lang="en-GB" sz="13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” </a:t>
            </a:r>
            <a:r>
              <a:rPr lang="en-GB" sz="13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can be used later on as </a:t>
            </a:r>
            <a:r>
              <a:rPr lang="en-GB" sz="13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 tag…</a:t>
            </a:r>
            <a:endParaRPr lang="en-GB" sz="1300" i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8" y="555526"/>
            <a:ext cx="3667234" cy="338437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555526"/>
            <a:ext cx="4952132" cy="427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1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1470"/>
            <a:ext cx="7920880" cy="342900"/>
          </a:xfrm>
        </p:spPr>
        <p:txBody>
          <a:bodyPr/>
          <a:lstStyle/>
          <a:p>
            <a:r>
              <a:rPr lang="en-GB" sz="2800" dirty="0" smtClean="0">
                <a:solidFill>
                  <a:srgbClr val="C00000"/>
                </a:solidFill>
              </a:rPr>
              <a:t>JSON reference files – essential coding part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555526"/>
            <a:ext cx="4483065" cy="403244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607" y="555526"/>
            <a:ext cx="4474897" cy="2520280"/>
          </a:xfrm>
          <a:prstGeom prst="rect">
            <a:avLst/>
          </a:prstGeom>
        </p:spPr>
      </p:pic>
      <p:sp>
        <p:nvSpPr>
          <p:cNvPr id="10" name="TextBox 15"/>
          <p:cNvSpPr txBox="1"/>
          <p:nvPr/>
        </p:nvSpPr>
        <p:spPr>
          <a:xfrm>
            <a:off x="4651980" y="3097799"/>
            <a:ext cx="418686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3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 try to make </a:t>
            </a:r>
            <a:r>
              <a:rPr lang="en-GB" sz="13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as little as possible routine (similar) edit contributions by user (or Ploutos).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3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By that we end up in a kind of language-based data processing (DP) e.g.  “refine”  command.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3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 actively use JSON encapsulation, e.g. not all parameters are in use, versioning is easy etc.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300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300" i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Comments: we need start using JSON schema.</a:t>
            </a:r>
            <a:endParaRPr lang="en-GB" sz="1300" i="1" dirty="0" smtClean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Flussdiagramm: Alternativer Prozess 6"/>
          <p:cNvSpPr/>
          <p:nvPr/>
        </p:nvSpPr>
        <p:spPr>
          <a:xfrm>
            <a:off x="5364088" y="915566"/>
            <a:ext cx="432048" cy="144016"/>
          </a:xfrm>
          <a:prstGeom prst="flowChartAlternateProcess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ussdiagramm: Alternativer Prozess 11"/>
          <p:cNvSpPr/>
          <p:nvPr/>
        </p:nvSpPr>
        <p:spPr>
          <a:xfrm>
            <a:off x="6948264" y="3742796"/>
            <a:ext cx="633670" cy="196385"/>
          </a:xfrm>
          <a:prstGeom prst="flowChartAlternateProcess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59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395536" y="555526"/>
            <a:ext cx="8280920" cy="792088"/>
          </a:xfrm>
          <a:prstGeom prst="rect">
            <a:avLst/>
          </a:prstGeom>
          <a:solidFill>
            <a:srgbClr val="FFFF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51470"/>
            <a:ext cx="7543800" cy="3429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Outline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95536" y="627534"/>
            <a:ext cx="792088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to </a:t>
            </a:r>
            <a:r>
              <a:rPr lang="en-GB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EIRENE</a:t>
            </a: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Monte-Carlo (MC) multispecies transport solver:</a:t>
            </a:r>
          </a:p>
          <a:p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en-GB" sz="17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GB" sz="17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</a:t>
            </a:r>
            <a:r>
              <a:rPr lang="en-GB" sz="17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A&amp;M data and associated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MC</a:t>
            </a: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challenges (</a:t>
            </a:r>
            <a:r>
              <a:rPr lang="en-GB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) and </a:t>
            </a:r>
            <a:r>
              <a:rPr lang="en-GB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ODE solution </a:t>
            </a: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alternative: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en-GB" sz="17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GB" sz="17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equations</a:t>
            </a:r>
            <a:r>
              <a:rPr lang="en-GB" sz="17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collisional-radiative models (</a:t>
            </a:r>
            <a:r>
              <a:rPr lang="en-GB" sz="17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CRM</a:t>
            </a:r>
            <a:r>
              <a:rPr lang="en-GB" sz="17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en-GB" sz="17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GB" sz="17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Non-stationary</a:t>
            </a:r>
            <a:r>
              <a:rPr lang="en-GB" sz="17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effects e.g. </a:t>
            </a:r>
            <a:r>
              <a:rPr lang="en-GB" sz="17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metastables</a:t>
            </a:r>
            <a:r>
              <a:rPr lang="en-GB" sz="17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(MS)</a:t>
            </a:r>
            <a:endParaRPr lang="en-GB" sz="17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7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New kinetic module under development – </a:t>
            </a:r>
            <a:r>
              <a:rPr lang="en-GB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“ModCR”</a:t>
            </a:r>
          </a:p>
          <a:p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17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Can be used both, standalone and inside EIRENE</a:t>
            </a:r>
            <a:endParaRPr lang="en-GB" sz="17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Physics learned from </a:t>
            </a:r>
            <a:r>
              <a:rPr lang="en-GB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standalone CRMs</a:t>
            </a:r>
          </a:p>
          <a:p>
            <a:r>
              <a:rPr lang="en-GB" sz="17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 Significance of vibrational states</a:t>
            </a:r>
            <a:endParaRPr lang="en-GB" sz="17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7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 Detachment characterisation with spectroscopy</a:t>
            </a:r>
            <a:endParaRPr lang="en-GB" sz="17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 and conclusions</a:t>
            </a:r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05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1470"/>
            <a:ext cx="7920880" cy="342900"/>
          </a:xfrm>
        </p:spPr>
        <p:txBody>
          <a:bodyPr/>
          <a:lstStyle/>
          <a:p>
            <a:r>
              <a:rPr lang="en-GB" sz="2800" dirty="0" smtClean="0">
                <a:solidFill>
                  <a:srgbClr val="C00000"/>
                </a:solidFill>
              </a:rPr>
              <a:t>JSON reference files – scripting flexibility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10" name="TextBox 15"/>
          <p:cNvSpPr txBox="1"/>
          <p:nvPr/>
        </p:nvSpPr>
        <p:spPr>
          <a:xfrm>
            <a:off x="35496" y="2767156"/>
            <a:ext cx="405786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3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Species/states are just string tags  </a:t>
            </a:r>
            <a:r>
              <a:rPr lang="en-GB" sz="13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flexibility!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3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It does not prevent those to contain physical parameters and quantum numbers.</a:t>
            </a:r>
            <a:endParaRPr lang="en-GB" sz="1300" i="1" dirty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300" i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3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 can simply  script non-trivial parts  incl. with python or other external processing.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300" i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3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If later automatic solutions are provided, JSON allows flexible transitions, cross-checking etc.</a:t>
            </a:r>
          </a:p>
        </p:txBody>
      </p:sp>
      <p:sp>
        <p:nvSpPr>
          <p:cNvPr id="12" name="Flussdiagramm: Alternativer Prozess 11"/>
          <p:cNvSpPr/>
          <p:nvPr/>
        </p:nvSpPr>
        <p:spPr>
          <a:xfrm>
            <a:off x="1542682" y="3618855"/>
            <a:ext cx="1624654" cy="205479"/>
          </a:xfrm>
          <a:prstGeom prst="flowChartAlternateProcess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559477"/>
            <a:ext cx="4129873" cy="2016225"/>
          </a:xfrm>
          <a:prstGeom prst="rect">
            <a:avLst/>
          </a:prstGeom>
        </p:spPr>
      </p:pic>
      <p:sp>
        <p:nvSpPr>
          <p:cNvPr id="11" name="Flussdiagramm: Alternativer Prozess 10"/>
          <p:cNvSpPr/>
          <p:nvPr/>
        </p:nvSpPr>
        <p:spPr>
          <a:xfrm>
            <a:off x="755576" y="1678851"/>
            <a:ext cx="1008112" cy="316835"/>
          </a:xfrm>
          <a:prstGeom prst="flowChartAlternateProcess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572" y="592025"/>
            <a:ext cx="4926962" cy="4112155"/>
          </a:xfrm>
          <a:prstGeom prst="rect">
            <a:avLst/>
          </a:prstGeom>
        </p:spPr>
      </p:pic>
      <p:sp>
        <p:nvSpPr>
          <p:cNvPr id="13" name="Flussdiagramm: Alternativer Prozess 12"/>
          <p:cNvSpPr/>
          <p:nvPr/>
        </p:nvSpPr>
        <p:spPr>
          <a:xfrm>
            <a:off x="5163537" y="1567589"/>
            <a:ext cx="833150" cy="316835"/>
          </a:xfrm>
          <a:prstGeom prst="flowChartAlternateProcess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lussdiagramm: Alternativer Prozess 13"/>
          <p:cNvSpPr/>
          <p:nvPr/>
        </p:nvSpPr>
        <p:spPr>
          <a:xfrm>
            <a:off x="5163537" y="3695075"/>
            <a:ext cx="833150" cy="316835"/>
          </a:xfrm>
          <a:prstGeom prst="flowChartAlternateProcess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26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5" y="77413"/>
            <a:ext cx="8431389" cy="342900"/>
          </a:xfrm>
        </p:spPr>
        <p:txBody>
          <a:bodyPr/>
          <a:lstStyle/>
          <a:p>
            <a:r>
              <a:rPr lang="en-GB" sz="2800" dirty="0" smtClean="0">
                <a:solidFill>
                  <a:srgbClr val="C00000"/>
                </a:solidFill>
              </a:rPr>
              <a:t>MS-effect for WI </a:t>
            </a:r>
            <a:r>
              <a:rPr lang="en-GB" sz="2800" b="0" dirty="0" smtClean="0">
                <a:solidFill>
                  <a:srgbClr val="C00000"/>
                </a:solidFill>
              </a:rPr>
              <a:t>(PSI-2 linear plasma device, JET)</a:t>
            </a:r>
            <a:endParaRPr lang="en-GB" sz="2800" b="0" dirty="0">
              <a:solidFill>
                <a:srgbClr val="C0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7" y="692755"/>
            <a:ext cx="4101277" cy="3384548"/>
          </a:xfrm>
          <a:prstGeom prst="rect">
            <a:avLst/>
          </a:prstGeom>
        </p:spPr>
      </p:pic>
      <p:sp>
        <p:nvSpPr>
          <p:cNvPr id="5" name="Fußzeilenplatzhalter 3"/>
          <p:cNvSpPr txBox="1">
            <a:spLocks/>
          </p:cNvSpPr>
          <p:nvPr/>
        </p:nvSpPr>
        <p:spPr>
          <a:xfrm>
            <a:off x="179512" y="4414209"/>
            <a:ext cx="2736304" cy="3651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A.Eksaeva</a:t>
            </a:r>
            <a:r>
              <a:rPr lang="de-DE" dirty="0" smtClean="0"/>
              <a:t> PhD-thesis, 2020</a:t>
            </a:r>
            <a:endParaRPr lang="de-DE" dirty="0"/>
          </a:p>
        </p:txBody>
      </p:sp>
      <p:pic>
        <p:nvPicPr>
          <p:cNvPr id="6" name="Grafik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357" y="604967"/>
            <a:ext cx="3289609" cy="28264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2"/>
          <p:cNvSpPr txBox="1"/>
          <p:nvPr/>
        </p:nvSpPr>
        <p:spPr>
          <a:xfrm>
            <a:off x="6504702" y="2467027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W</a:t>
            </a:r>
          </a:p>
        </p:txBody>
      </p:sp>
      <p:sp>
        <p:nvSpPr>
          <p:cNvPr id="8" name="Textfeld 24"/>
          <p:cNvSpPr txBox="1"/>
          <p:nvPr/>
        </p:nvSpPr>
        <p:spPr>
          <a:xfrm rot="16200000">
            <a:off x="4650234" y="1782158"/>
            <a:ext cx="1703157" cy="3244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72000" rIns="0" bIns="36000" rtlCol="0">
            <a:spAutoFit/>
          </a:bodyPr>
          <a:lstStyle/>
          <a:p>
            <a:pPr algn="ctr"/>
            <a:r>
              <a:rPr lang="en-US" sz="1400" dirty="0" smtClean="0"/>
              <a:t>line Intensity</a:t>
            </a:r>
            <a:r>
              <a:rPr lang="ru-RU" sz="1400" dirty="0" smtClean="0"/>
              <a:t> </a:t>
            </a:r>
            <a:r>
              <a:rPr lang="en-US" sz="1400" dirty="0" smtClean="0"/>
              <a:t>[</a:t>
            </a:r>
            <a:r>
              <a:rPr lang="en-US" sz="1400" dirty="0" err="1" smtClean="0"/>
              <a:t>a.u</a:t>
            </a:r>
            <a:r>
              <a:rPr lang="en-US" sz="1400" dirty="0" smtClean="0"/>
              <a:t>.]</a:t>
            </a:r>
            <a:endParaRPr lang="de-DE" sz="1400" dirty="0" smtClean="0"/>
          </a:p>
        </p:txBody>
      </p:sp>
      <p:sp>
        <p:nvSpPr>
          <p:cNvPr id="9" name="Textfeld 14"/>
          <p:cNvSpPr txBox="1"/>
          <p:nvPr/>
        </p:nvSpPr>
        <p:spPr>
          <a:xfrm>
            <a:off x="5751994" y="2659194"/>
            <a:ext cx="623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target</a:t>
            </a:r>
            <a:endParaRPr lang="en-US" sz="1400" dirty="0" smtClean="0">
              <a:sym typeface="Wingdings" panose="05000000000000000000" pitchFamily="2" charset="2"/>
            </a:endParaRPr>
          </a:p>
        </p:txBody>
      </p:sp>
      <p:grpSp>
        <p:nvGrpSpPr>
          <p:cNvPr id="10" name="Gruppieren 15"/>
          <p:cNvGrpSpPr/>
          <p:nvPr/>
        </p:nvGrpSpPr>
        <p:grpSpPr>
          <a:xfrm>
            <a:off x="5653140" y="2006418"/>
            <a:ext cx="693048" cy="707389"/>
            <a:chOff x="5479965" y="5114115"/>
            <a:chExt cx="693048" cy="707389"/>
          </a:xfrm>
        </p:grpSpPr>
        <p:sp>
          <p:nvSpPr>
            <p:cNvPr id="11" name="Rechteck 9"/>
            <p:cNvSpPr/>
            <p:nvPr/>
          </p:nvSpPr>
          <p:spPr>
            <a:xfrm>
              <a:off x="5479965" y="5187901"/>
              <a:ext cx="132320" cy="60965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" name="Gerade Verbindung mit Pfeil 12"/>
            <p:cNvCxnSpPr/>
            <p:nvPr/>
          </p:nvCxnSpPr>
          <p:spPr>
            <a:xfrm flipV="1">
              <a:off x="5624388" y="5114115"/>
              <a:ext cx="251045" cy="1846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7"/>
            <p:cNvCxnSpPr/>
            <p:nvPr/>
          </p:nvCxnSpPr>
          <p:spPr>
            <a:xfrm flipV="1">
              <a:off x="5620606" y="5247587"/>
              <a:ext cx="403417" cy="1632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9"/>
            <p:cNvCxnSpPr/>
            <p:nvPr/>
          </p:nvCxnSpPr>
          <p:spPr>
            <a:xfrm flipV="1">
              <a:off x="5620606" y="5441052"/>
              <a:ext cx="552407" cy="574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21"/>
            <p:cNvCxnSpPr/>
            <p:nvPr/>
          </p:nvCxnSpPr>
          <p:spPr>
            <a:xfrm>
              <a:off x="5604080" y="5581075"/>
              <a:ext cx="459975" cy="435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23"/>
            <p:cNvCxnSpPr/>
            <p:nvPr/>
          </p:nvCxnSpPr>
          <p:spPr>
            <a:xfrm>
              <a:off x="5605518" y="5685119"/>
              <a:ext cx="288786" cy="1363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feld 11"/>
          <p:cNvSpPr txBox="1"/>
          <p:nvPr/>
        </p:nvSpPr>
        <p:spPr>
          <a:xfrm>
            <a:off x="899592" y="682335"/>
            <a:ext cx="436338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</a:t>
            </a:r>
            <a:r>
              <a:rPr lang="en-US" sz="1600" b="1" baseline="30000" dirty="0" smtClean="0"/>
              <a:t>0</a:t>
            </a:r>
            <a:endParaRPr lang="de-DE" sz="1600" b="1" baseline="30000" dirty="0"/>
          </a:p>
        </p:txBody>
      </p:sp>
      <p:sp>
        <p:nvSpPr>
          <p:cNvPr id="18" name="Textfeld 18"/>
          <p:cNvSpPr txBox="1"/>
          <p:nvPr/>
        </p:nvSpPr>
        <p:spPr>
          <a:xfrm>
            <a:off x="7794906" y="543835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(PSI-2)</a:t>
            </a:r>
            <a:endParaRPr lang="de-DE" sz="1400" b="1" dirty="0"/>
          </a:p>
        </p:txBody>
      </p:sp>
      <p:sp>
        <p:nvSpPr>
          <p:cNvPr id="19" name="Rechteck 31"/>
          <p:cNvSpPr/>
          <p:nvPr/>
        </p:nvSpPr>
        <p:spPr>
          <a:xfrm>
            <a:off x="5244143" y="3776816"/>
            <a:ext cx="3664035" cy="923330"/>
          </a:xfrm>
          <a:prstGeom prst="rect">
            <a:avLst/>
          </a:prstGeom>
          <a:ln w="158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Test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in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tokamak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JET ITER-like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Wall):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MS tracking reduces simulated line intensity by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x1.7!</a:t>
            </a:r>
          </a:p>
        </p:txBody>
      </p:sp>
      <p:pic>
        <p:nvPicPr>
          <p:cNvPr id="20" name="Picture 2" descr="Datei:Smiley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133" y="2467026"/>
            <a:ext cx="426527" cy="42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uppieren 26"/>
          <p:cNvGrpSpPr/>
          <p:nvPr/>
        </p:nvGrpSpPr>
        <p:grpSpPr>
          <a:xfrm>
            <a:off x="5051803" y="593604"/>
            <a:ext cx="3759624" cy="2923793"/>
            <a:chOff x="2638666" y="1809952"/>
            <a:chExt cx="3866667" cy="3238095"/>
          </a:xfrm>
        </p:grpSpPr>
        <p:pic>
          <p:nvPicPr>
            <p:cNvPr id="22" name="Grafik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38666" y="1809952"/>
              <a:ext cx="3866667" cy="3238095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23" name="Textfeld 29"/>
            <p:cNvSpPr txBox="1"/>
            <p:nvPr/>
          </p:nvSpPr>
          <p:spPr>
            <a:xfrm>
              <a:off x="3251834" y="3759118"/>
              <a:ext cx="2097257" cy="56045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2836BE"/>
              </a:solidFill>
            </a:ln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2836BE"/>
                  </a:solidFill>
                </a:rPr>
                <a:t>ERO: </a:t>
              </a:r>
            </a:p>
            <a:p>
              <a:pPr algn="ctr"/>
              <a:r>
                <a:rPr lang="en-US" sz="1400" b="1" dirty="0" smtClean="0">
                  <a:solidFill>
                    <a:srgbClr val="2836BE"/>
                  </a:solidFill>
                </a:rPr>
                <a:t>λ </a:t>
              </a:r>
              <a:r>
                <a:rPr lang="ru-RU" sz="1400" b="1" dirty="0" smtClean="0">
                  <a:solidFill>
                    <a:srgbClr val="2836BE"/>
                  </a:solidFill>
                </a:rPr>
                <a:t>=</a:t>
              </a:r>
              <a:r>
                <a:rPr lang="de-DE" sz="1400" b="1" dirty="0" smtClean="0">
                  <a:solidFill>
                    <a:srgbClr val="2836BE"/>
                  </a:solidFill>
                </a:rPr>
                <a:t> </a:t>
              </a:r>
              <a:r>
                <a:rPr lang="ru-RU" sz="1400" b="1" dirty="0" smtClean="0">
                  <a:solidFill>
                    <a:srgbClr val="2836BE"/>
                  </a:solidFill>
                </a:rPr>
                <a:t>400</a:t>
              </a:r>
              <a:r>
                <a:rPr lang="de-DE" sz="1400" b="1" dirty="0" smtClean="0">
                  <a:solidFill>
                    <a:srgbClr val="2836BE"/>
                  </a:solidFill>
                </a:rPr>
                <a:t>, 429, 522 </a:t>
              </a:r>
              <a:r>
                <a:rPr lang="de-DE" sz="1400" b="1" dirty="0" err="1" smtClean="0">
                  <a:solidFill>
                    <a:srgbClr val="2836BE"/>
                  </a:solidFill>
                </a:rPr>
                <a:t>nm</a:t>
              </a:r>
              <a:endParaRPr lang="de-DE" sz="1400" b="1" dirty="0">
                <a:solidFill>
                  <a:srgbClr val="2836BE"/>
                </a:solidFill>
              </a:endParaRPr>
            </a:p>
          </p:txBody>
        </p:sp>
        <p:sp>
          <p:nvSpPr>
            <p:cNvPr id="24" name="Freihandform 30"/>
            <p:cNvSpPr/>
            <p:nvPr/>
          </p:nvSpPr>
          <p:spPr>
            <a:xfrm>
              <a:off x="3116568" y="2220491"/>
              <a:ext cx="2953151" cy="1555906"/>
            </a:xfrm>
            <a:custGeom>
              <a:avLst/>
              <a:gdLst>
                <a:gd name="connsiteX0" fmla="*/ 0 w 2868805"/>
                <a:gd name="connsiteY0" fmla="*/ 0 h 1472083"/>
                <a:gd name="connsiteX1" fmla="*/ 75363 w 2868805"/>
                <a:gd name="connsiteY1" fmla="*/ 140676 h 1472083"/>
                <a:gd name="connsiteX2" fmla="*/ 256233 w 2868805"/>
                <a:gd name="connsiteY2" fmla="*/ 256233 h 1472083"/>
                <a:gd name="connsiteX3" fmla="*/ 366765 w 2868805"/>
                <a:gd name="connsiteY3" fmla="*/ 311498 h 1472083"/>
                <a:gd name="connsiteX4" fmla="*/ 683288 w 2868805"/>
                <a:gd name="connsiteY4" fmla="*/ 467248 h 1472083"/>
                <a:gd name="connsiteX5" fmla="*/ 1678075 w 2868805"/>
                <a:gd name="connsiteY5" fmla="*/ 949569 h 1472083"/>
                <a:gd name="connsiteX6" fmla="*/ 2868805 w 2868805"/>
                <a:gd name="connsiteY6" fmla="*/ 1472083 h 147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68805" h="1472083">
                  <a:moveTo>
                    <a:pt x="0" y="0"/>
                  </a:moveTo>
                  <a:cubicBezTo>
                    <a:pt x="16329" y="48985"/>
                    <a:pt x="32658" y="97971"/>
                    <a:pt x="75363" y="140676"/>
                  </a:cubicBezTo>
                  <a:cubicBezTo>
                    <a:pt x="118068" y="183381"/>
                    <a:pt x="207666" y="227763"/>
                    <a:pt x="256233" y="256233"/>
                  </a:cubicBezTo>
                  <a:cubicBezTo>
                    <a:pt x="304800" y="284703"/>
                    <a:pt x="366765" y="311498"/>
                    <a:pt x="366765" y="311498"/>
                  </a:cubicBezTo>
                  <a:lnTo>
                    <a:pt x="683288" y="467248"/>
                  </a:lnTo>
                  <a:cubicBezTo>
                    <a:pt x="901840" y="573593"/>
                    <a:pt x="1313822" y="782097"/>
                    <a:pt x="1678075" y="949569"/>
                  </a:cubicBezTo>
                  <a:cubicBezTo>
                    <a:pt x="2042328" y="1117042"/>
                    <a:pt x="2669513" y="1386672"/>
                    <a:pt x="2868805" y="1472083"/>
                  </a:cubicBezTo>
                </a:path>
              </a:pathLst>
            </a:custGeom>
            <a:noFill/>
            <a:ln w="28575">
              <a:solidFill>
                <a:srgbClr val="2836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5" name="Gerader Verbinder 32"/>
            <p:cNvCxnSpPr>
              <a:stCxn id="23" idx="0"/>
            </p:cNvCxnSpPr>
            <p:nvPr/>
          </p:nvCxnSpPr>
          <p:spPr>
            <a:xfrm flipV="1">
              <a:off x="4300464" y="3319947"/>
              <a:ext cx="659594" cy="439171"/>
            </a:xfrm>
            <a:prstGeom prst="line">
              <a:avLst/>
            </a:prstGeom>
            <a:ln w="19050">
              <a:solidFill>
                <a:srgbClr val="2836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31" descr="Datei:Sad smiley yellow simple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471" y="2142648"/>
            <a:ext cx="3810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uppieren 34"/>
          <p:cNvGrpSpPr/>
          <p:nvPr/>
        </p:nvGrpSpPr>
        <p:grpSpPr>
          <a:xfrm>
            <a:off x="5523382" y="1804226"/>
            <a:ext cx="321173" cy="356865"/>
            <a:chOff x="5479965" y="5114115"/>
            <a:chExt cx="693048" cy="707389"/>
          </a:xfrm>
        </p:grpSpPr>
        <p:sp>
          <p:nvSpPr>
            <p:cNvPr id="28" name="Rechteck 35"/>
            <p:cNvSpPr/>
            <p:nvPr/>
          </p:nvSpPr>
          <p:spPr>
            <a:xfrm>
              <a:off x="5479965" y="5187901"/>
              <a:ext cx="132320" cy="60965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9" name="Gerade Verbindung mit Pfeil 36"/>
            <p:cNvCxnSpPr/>
            <p:nvPr/>
          </p:nvCxnSpPr>
          <p:spPr>
            <a:xfrm flipV="1">
              <a:off x="5624388" y="5114115"/>
              <a:ext cx="251045" cy="1846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37"/>
            <p:cNvCxnSpPr/>
            <p:nvPr/>
          </p:nvCxnSpPr>
          <p:spPr>
            <a:xfrm flipV="1">
              <a:off x="5620606" y="5247587"/>
              <a:ext cx="403417" cy="1632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mit Pfeil 38"/>
            <p:cNvCxnSpPr/>
            <p:nvPr/>
          </p:nvCxnSpPr>
          <p:spPr>
            <a:xfrm flipV="1">
              <a:off x="5620606" y="5441052"/>
              <a:ext cx="552407" cy="574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mit Pfeil 39"/>
            <p:cNvCxnSpPr/>
            <p:nvPr/>
          </p:nvCxnSpPr>
          <p:spPr>
            <a:xfrm>
              <a:off x="5604080" y="5581075"/>
              <a:ext cx="459975" cy="435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40"/>
            <p:cNvCxnSpPr/>
            <p:nvPr/>
          </p:nvCxnSpPr>
          <p:spPr>
            <a:xfrm>
              <a:off x="5605518" y="5685119"/>
              <a:ext cx="288786" cy="1363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feld 41"/>
          <p:cNvSpPr txBox="1"/>
          <p:nvPr/>
        </p:nvSpPr>
        <p:spPr>
          <a:xfrm>
            <a:off x="7865721" y="563698"/>
            <a:ext cx="74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(PSI-2)</a:t>
            </a:r>
            <a:endParaRPr lang="de-DE" sz="1600" b="1" dirty="0"/>
          </a:p>
        </p:txBody>
      </p:sp>
      <p:grpSp>
        <p:nvGrpSpPr>
          <p:cNvPr id="35" name="Gruppieren 43"/>
          <p:cNvGrpSpPr/>
          <p:nvPr/>
        </p:nvGrpSpPr>
        <p:grpSpPr>
          <a:xfrm>
            <a:off x="5008877" y="471230"/>
            <a:ext cx="3886592" cy="3168540"/>
            <a:chOff x="5265038" y="3630434"/>
            <a:chExt cx="3381402" cy="2887609"/>
          </a:xfrm>
        </p:grpSpPr>
        <p:pic>
          <p:nvPicPr>
            <p:cNvPr id="36" name="Grafik 4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6831" y="3691566"/>
              <a:ext cx="3289609" cy="28264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Textfeld 45"/>
            <p:cNvSpPr txBox="1"/>
            <p:nvPr/>
          </p:nvSpPr>
          <p:spPr>
            <a:xfrm>
              <a:off x="6430176" y="5553626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Ar</a:t>
              </a:r>
              <a:r>
                <a:rPr lang="en-US" dirty="0" smtClean="0"/>
                <a:t> </a:t>
              </a:r>
              <a:r>
                <a:rPr lang="en-US" dirty="0" smtClean="0">
                  <a:sym typeface="Wingdings" panose="05000000000000000000" pitchFamily="2" charset="2"/>
                </a:rPr>
                <a:t> W</a:t>
              </a:r>
            </a:p>
          </p:txBody>
        </p:sp>
        <p:sp>
          <p:nvSpPr>
            <p:cNvPr id="38" name="Textfeld 46"/>
            <p:cNvSpPr txBox="1"/>
            <p:nvPr/>
          </p:nvSpPr>
          <p:spPr>
            <a:xfrm rot="16200000">
              <a:off x="4575708" y="4868757"/>
              <a:ext cx="1703157" cy="324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72000" rIns="0" bIns="36000" rtlCol="0">
              <a:spAutoFit/>
            </a:bodyPr>
            <a:lstStyle/>
            <a:p>
              <a:pPr algn="ctr"/>
              <a:r>
                <a:rPr lang="en-US" sz="1400" dirty="0" smtClean="0"/>
                <a:t>line Intensity</a:t>
              </a:r>
              <a:r>
                <a:rPr lang="ru-RU" sz="1400" dirty="0" smtClean="0"/>
                <a:t> </a:t>
              </a:r>
              <a:r>
                <a:rPr lang="en-US" sz="1400" dirty="0" smtClean="0"/>
                <a:t>[</a:t>
              </a:r>
              <a:r>
                <a:rPr lang="en-US" sz="1400" dirty="0" err="1" smtClean="0"/>
                <a:t>a.u</a:t>
              </a:r>
              <a:r>
                <a:rPr lang="en-US" sz="1400" dirty="0" smtClean="0"/>
                <a:t>.]</a:t>
              </a:r>
              <a:endParaRPr lang="de-DE" sz="1400" dirty="0" smtClean="0"/>
            </a:p>
          </p:txBody>
        </p:sp>
        <p:sp>
          <p:nvSpPr>
            <p:cNvPr id="39" name="Textfeld 47"/>
            <p:cNvSpPr txBox="1"/>
            <p:nvPr/>
          </p:nvSpPr>
          <p:spPr>
            <a:xfrm>
              <a:off x="5677468" y="5745793"/>
              <a:ext cx="623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target</a:t>
              </a:r>
              <a:endParaRPr lang="en-US" sz="1400" dirty="0" smtClean="0">
                <a:sym typeface="Wingdings" panose="05000000000000000000" pitchFamily="2" charset="2"/>
              </a:endParaRPr>
            </a:p>
          </p:txBody>
        </p:sp>
        <p:grpSp>
          <p:nvGrpSpPr>
            <p:cNvPr id="40" name="Gruppieren 48"/>
            <p:cNvGrpSpPr/>
            <p:nvPr/>
          </p:nvGrpSpPr>
          <p:grpSpPr>
            <a:xfrm>
              <a:off x="5578614" y="5093017"/>
              <a:ext cx="693048" cy="707389"/>
              <a:chOff x="5479965" y="5114115"/>
              <a:chExt cx="693048" cy="707389"/>
            </a:xfrm>
          </p:grpSpPr>
          <p:sp>
            <p:nvSpPr>
              <p:cNvPr id="43" name="Rechteck 51"/>
              <p:cNvSpPr/>
              <p:nvPr/>
            </p:nvSpPr>
            <p:spPr>
              <a:xfrm>
                <a:off x="5479965" y="5187901"/>
                <a:ext cx="132320" cy="60965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44" name="Gerade Verbindung mit Pfeil 52"/>
              <p:cNvCxnSpPr/>
              <p:nvPr/>
            </p:nvCxnSpPr>
            <p:spPr>
              <a:xfrm flipV="1">
                <a:off x="5624388" y="5114115"/>
                <a:ext cx="251045" cy="1846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mit Pfeil 53"/>
              <p:cNvCxnSpPr/>
              <p:nvPr/>
            </p:nvCxnSpPr>
            <p:spPr>
              <a:xfrm flipV="1">
                <a:off x="5620606" y="5247587"/>
                <a:ext cx="403417" cy="16321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mit Pfeil 54"/>
              <p:cNvCxnSpPr/>
              <p:nvPr/>
            </p:nvCxnSpPr>
            <p:spPr>
              <a:xfrm flipV="1">
                <a:off x="5620606" y="5441052"/>
                <a:ext cx="552407" cy="5743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mit Pfeil 55"/>
              <p:cNvCxnSpPr/>
              <p:nvPr/>
            </p:nvCxnSpPr>
            <p:spPr>
              <a:xfrm>
                <a:off x="5604080" y="5581075"/>
                <a:ext cx="459975" cy="435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mit Pfeil 56"/>
              <p:cNvCxnSpPr/>
              <p:nvPr/>
            </p:nvCxnSpPr>
            <p:spPr>
              <a:xfrm>
                <a:off x="5605518" y="5685119"/>
                <a:ext cx="288786" cy="13638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feld 49"/>
            <p:cNvSpPr txBox="1"/>
            <p:nvPr/>
          </p:nvSpPr>
          <p:spPr>
            <a:xfrm>
              <a:off x="7720380" y="3630434"/>
              <a:ext cx="644603" cy="308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(PSI-2)</a:t>
              </a:r>
              <a:endParaRPr lang="de-DE" sz="1600" b="1" dirty="0"/>
            </a:p>
          </p:txBody>
        </p:sp>
        <p:pic>
          <p:nvPicPr>
            <p:cNvPr id="42" name="Picture 2" descr="Datei:Smiley.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607" y="5553625"/>
              <a:ext cx="426527" cy="426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Geschweifte Klammer rechts 2"/>
          <p:cNvSpPr/>
          <p:nvPr/>
        </p:nvSpPr>
        <p:spPr>
          <a:xfrm>
            <a:off x="3347864" y="2641799"/>
            <a:ext cx="282375" cy="1370111"/>
          </a:xfrm>
          <a:prstGeom prst="rightBrace">
            <a:avLst>
              <a:gd name="adj1" fmla="val 62304"/>
              <a:gd name="adj2" fmla="val 55057"/>
            </a:avLst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feld 48"/>
          <p:cNvSpPr txBox="1"/>
          <p:nvPr/>
        </p:nvSpPr>
        <p:spPr>
          <a:xfrm>
            <a:off x="3644305" y="2919303"/>
            <a:ext cx="1215491" cy="1092607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GB" sz="13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options for state bundling are worth considering</a:t>
            </a:r>
            <a:endParaRPr lang="en-GB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3651393" y="4087723"/>
            <a:ext cx="1215491" cy="692497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GB" sz="13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 ADAS’18 dataset</a:t>
            </a:r>
            <a:endParaRPr lang="en-GB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93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323528" y="2355726"/>
            <a:ext cx="8352928" cy="792088"/>
          </a:xfrm>
          <a:prstGeom prst="rect">
            <a:avLst/>
          </a:prstGeom>
          <a:solidFill>
            <a:srgbClr val="FFFF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51470"/>
            <a:ext cx="7543800" cy="3429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Outline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95536" y="627534"/>
            <a:ext cx="792088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to </a:t>
            </a:r>
            <a:r>
              <a:rPr lang="en-GB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EIRENE</a:t>
            </a: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Monte-Carlo (MC) multispecies transport solver:</a:t>
            </a:r>
          </a:p>
          <a:p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en-GB" sz="17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GB" sz="17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</a:t>
            </a:r>
            <a:r>
              <a:rPr lang="en-GB" sz="17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A&amp;M data and associated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MC</a:t>
            </a: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challenges (</a:t>
            </a:r>
            <a:r>
              <a:rPr lang="en-GB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) and </a:t>
            </a:r>
            <a:r>
              <a:rPr lang="en-GB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ODE solution </a:t>
            </a: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alternative: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en-GB" sz="17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GB" sz="17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equations</a:t>
            </a:r>
            <a:r>
              <a:rPr lang="en-GB" sz="17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collisional-radiative models (</a:t>
            </a:r>
            <a:r>
              <a:rPr lang="en-GB" sz="17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CRM</a:t>
            </a:r>
            <a:r>
              <a:rPr lang="en-GB" sz="17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en-GB" sz="17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GB" sz="17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Non-stationary</a:t>
            </a:r>
            <a:r>
              <a:rPr lang="en-GB" sz="17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effects e.g. </a:t>
            </a:r>
            <a:r>
              <a:rPr lang="en-GB" sz="17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metastables</a:t>
            </a:r>
            <a:r>
              <a:rPr lang="en-GB" sz="17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(MS)</a:t>
            </a:r>
            <a:endParaRPr lang="en-GB" sz="17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7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New kinetic module under development – </a:t>
            </a:r>
            <a:r>
              <a:rPr lang="en-GB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“ModCR”</a:t>
            </a:r>
          </a:p>
          <a:p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17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Can be used both, standalone and inside EIRENE</a:t>
            </a:r>
            <a:endParaRPr lang="en-GB" sz="17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Physics learned from </a:t>
            </a:r>
            <a:r>
              <a:rPr lang="en-GB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standalone CRMs</a:t>
            </a:r>
          </a:p>
          <a:p>
            <a:r>
              <a:rPr lang="en-GB" sz="17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 Significance of vibrational states</a:t>
            </a:r>
            <a:endParaRPr lang="en-GB" sz="17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7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 Detachment characterisation with spectroscopy</a:t>
            </a:r>
            <a:endParaRPr lang="en-GB" sz="17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 and conclusions</a:t>
            </a:r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41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3298" y="47373"/>
            <a:ext cx="7543800" cy="342900"/>
          </a:xfrm>
        </p:spPr>
        <p:txBody>
          <a:bodyPr/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ModCR</a:t>
            </a:r>
            <a:r>
              <a:rPr lang="en-US" sz="2400" dirty="0" smtClean="0">
                <a:solidFill>
                  <a:srgbClr val="C00000"/>
                </a:solidFill>
              </a:rPr>
              <a:t> interaction with EIRENE and other tools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3419872" y="2094720"/>
            <a:ext cx="2376264" cy="108012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ModCR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323528" y="771550"/>
            <a:ext cx="237626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EIRENE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CRM condensing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(“</a:t>
            </a:r>
            <a:r>
              <a:rPr lang="en-GB" dirty="0" err="1" smtClean="0">
                <a:solidFill>
                  <a:schemeClr val="tx1"/>
                </a:solidFill>
              </a:rPr>
              <a:t>ColRad</a:t>
            </a:r>
            <a:r>
              <a:rPr lang="en-GB" dirty="0" smtClean="0">
                <a:solidFill>
                  <a:schemeClr val="tx1"/>
                </a:solidFill>
              </a:rPr>
              <a:t>”)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323528" y="2092162"/>
            <a:ext cx="237626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EIRENE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Main loop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(neutral transport)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323528" y="3412187"/>
            <a:ext cx="237626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EIRENE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Post-processing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(spectroscopy, etc.)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6544405" y="4098884"/>
            <a:ext cx="2376264" cy="6294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Data sources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MCCC, R-matrix, …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Pfeil nach links 10"/>
          <p:cNvSpPr/>
          <p:nvPr/>
        </p:nvSpPr>
        <p:spPr>
          <a:xfrm rot="5400000">
            <a:off x="7168542" y="3370180"/>
            <a:ext cx="953352" cy="50405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feil nach links 18"/>
          <p:cNvSpPr/>
          <p:nvPr/>
        </p:nvSpPr>
        <p:spPr>
          <a:xfrm rot="16200000">
            <a:off x="7156273" y="1393309"/>
            <a:ext cx="1014357" cy="29578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feil nach links 19"/>
          <p:cNvSpPr/>
          <p:nvPr/>
        </p:nvSpPr>
        <p:spPr>
          <a:xfrm>
            <a:off x="5793856" y="2309767"/>
            <a:ext cx="953352" cy="67625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bgerundetes Rechteck 12"/>
          <p:cNvSpPr/>
          <p:nvPr/>
        </p:nvSpPr>
        <p:spPr>
          <a:xfrm>
            <a:off x="6516216" y="2065412"/>
            <a:ext cx="2376264" cy="108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Ploutos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2" name="Pfeil nach links 21"/>
          <p:cNvSpPr/>
          <p:nvPr/>
        </p:nvSpPr>
        <p:spPr>
          <a:xfrm rot="19687372">
            <a:off x="5604775" y="1522115"/>
            <a:ext cx="2162362" cy="10717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bgerundetes Rechteck 13"/>
          <p:cNvSpPr/>
          <p:nvPr/>
        </p:nvSpPr>
        <p:spPr>
          <a:xfrm>
            <a:off x="6544405" y="619007"/>
            <a:ext cx="2376264" cy="4320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YACORA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 rot="1448864">
            <a:off x="2433881" y="1784217"/>
            <a:ext cx="1368152" cy="37481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Ellipse 22"/>
          <p:cNvSpPr/>
          <p:nvPr/>
        </p:nvSpPr>
        <p:spPr>
          <a:xfrm>
            <a:off x="2375756" y="2444815"/>
            <a:ext cx="1368152" cy="37481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Ellipse 23"/>
          <p:cNvSpPr/>
          <p:nvPr/>
        </p:nvSpPr>
        <p:spPr>
          <a:xfrm rot="20342274">
            <a:off x="2426478" y="3128802"/>
            <a:ext cx="1368152" cy="37481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bgerundetes Rechteck 24"/>
          <p:cNvSpPr/>
          <p:nvPr/>
        </p:nvSpPr>
        <p:spPr>
          <a:xfrm>
            <a:off x="4016813" y="2092356"/>
            <a:ext cx="1777043" cy="108012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ModCR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8" name="Abgerundete rechteckige Legende 7"/>
          <p:cNvSpPr/>
          <p:nvPr/>
        </p:nvSpPr>
        <p:spPr>
          <a:xfrm>
            <a:off x="4293547" y="1528595"/>
            <a:ext cx="1311984" cy="288032"/>
          </a:xfrm>
          <a:prstGeom prst="wedgeRoundRectCallout">
            <a:avLst>
              <a:gd name="adj1" fmla="val -52249"/>
              <a:gd name="adj2" fmla="val 23137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Standalone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Abgerundete rechteckige Legende 25"/>
          <p:cNvSpPr/>
          <p:nvPr/>
        </p:nvSpPr>
        <p:spPr>
          <a:xfrm>
            <a:off x="3723332" y="796180"/>
            <a:ext cx="1140431" cy="288032"/>
          </a:xfrm>
          <a:prstGeom prst="wedgeRoundRectCallout">
            <a:avLst>
              <a:gd name="adj1" fmla="val -103784"/>
              <a:gd name="adj2" fmla="val 34510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Interface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Legende mit Pfeil nach oben 14"/>
          <p:cNvSpPr/>
          <p:nvPr/>
        </p:nvSpPr>
        <p:spPr>
          <a:xfrm>
            <a:off x="4015661" y="3200326"/>
            <a:ext cx="1777043" cy="1015612"/>
          </a:xfrm>
          <a:prstGeom prst="upArrowCallout">
            <a:avLst>
              <a:gd name="adj1" fmla="val 30402"/>
              <a:gd name="adj2" fmla="val 25000"/>
              <a:gd name="adj3" fmla="val 25000"/>
              <a:gd name="adj4" fmla="val 64977"/>
            </a:avLst>
          </a:prstGeom>
          <a:solidFill>
            <a:srgbClr val="FF0000"/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Flexible </a:t>
            </a:r>
            <a:r>
              <a:rPr lang="en-GB" b="1" dirty="0" smtClean="0">
                <a:solidFill>
                  <a:schemeClr val="tx1"/>
                </a:solidFill>
              </a:rPr>
              <a:t>input </a:t>
            </a:r>
            <a:r>
              <a:rPr lang="en-GB" dirty="0" smtClean="0">
                <a:solidFill>
                  <a:schemeClr val="tx1"/>
                </a:solidFill>
              </a:rPr>
              <a:t>files (JSON)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64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iger Pfeil 32"/>
          <p:cNvSpPr/>
          <p:nvPr/>
        </p:nvSpPr>
        <p:spPr>
          <a:xfrm rot="10800000" flipV="1">
            <a:off x="7685900" y="889509"/>
            <a:ext cx="342484" cy="746138"/>
          </a:xfrm>
          <a:prstGeom prst="bentArrow">
            <a:avLst/>
          </a:prstGeom>
          <a:solidFill>
            <a:srgbClr val="FFFF0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61030" y="-36115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ModCR flow chat (standalone)</a:t>
            </a:r>
            <a:endParaRPr lang="en-GB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ussdiagramm: Prozess 4"/>
          <p:cNvSpPr/>
          <p:nvPr/>
        </p:nvSpPr>
        <p:spPr>
          <a:xfrm>
            <a:off x="179512" y="576064"/>
            <a:ext cx="1728192" cy="36004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Input file (JSON)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hteckiger Pfeil 6"/>
          <p:cNvSpPr/>
          <p:nvPr/>
        </p:nvSpPr>
        <p:spPr>
          <a:xfrm flipV="1">
            <a:off x="557554" y="936104"/>
            <a:ext cx="376652" cy="1296144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echteckiger Pfeil 7"/>
          <p:cNvSpPr/>
          <p:nvPr/>
        </p:nvSpPr>
        <p:spPr>
          <a:xfrm flipV="1">
            <a:off x="359532" y="948062"/>
            <a:ext cx="384878" cy="2436313"/>
          </a:xfrm>
          <a:prstGeom prst="bentArrow">
            <a:avLst>
              <a:gd name="adj1" fmla="val 25000"/>
              <a:gd name="adj2" fmla="val 25907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Flussdiagramm: Mehrere Dokumente 9"/>
          <p:cNvSpPr/>
          <p:nvPr/>
        </p:nvSpPr>
        <p:spPr>
          <a:xfrm>
            <a:off x="934206" y="1796782"/>
            <a:ext cx="829482" cy="720080"/>
          </a:xfrm>
          <a:prstGeom prst="flowChartMultidocumen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CRMs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Flussdiagramm: Mehrere Dokumente 10"/>
          <p:cNvSpPr/>
          <p:nvPr/>
        </p:nvSpPr>
        <p:spPr>
          <a:xfrm>
            <a:off x="744410" y="2808312"/>
            <a:ext cx="875262" cy="795506"/>
          </a:xfrm>
          <a:prstGeom prst="flowChartMultidocumen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Tasks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406" y="948063"/>
            <a:ext cx="1103896" cy="936104"/>
          </a:xfrm>
          <a:prstGeom prst="rect">
            <a:avLst/>
          </a:prstGeom>
        </p:spPr>
      </p:pic>
      <p:sp>
        <p:nvSpPr>
          <p:cNvPr id="16" name="Flussdiagramm: Prozess 15"/>
          <p:cNvSpPr/>
          <p:nvPr/>
        </p:nvSpPr>
        <p:spPr>
          <a:xfrm>
            <a:off x="2540780" y="600346"/>
            <a:ext cx="648072" cy="289162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CRM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Flussdiagramm: Prozess 16"/>
          <p:cNvSpPr/>
          <p:nvPr/>
        </p:nvSpPr>
        <p:spPr>
          <a:xfrm>
            <a:off x="3351456" y="602878"/>
            <a:ext cx="1728192" cy="1220718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Species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States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Transitions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Settings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726" y="3855571"/>
            <a:ext cx="1103896" cy="936104"/>
          </a:xfrm>
          <a:prstGeom prst="rect">
            <a:avLst/>
          </a:prstGeom>
        </p:spPr>
      </p:pic>
      <p:sp>
        <p:nvSpPr>
          <p:cNvPr id="19" name="Flussdiagramm: Prozess 18"/>
          <p:cNvSpPr/>
          <p:nvPr/>
        </p:nvSpPr>
        <p:spPr>
          <a:xfrm>
            <a:off x="1745100" y="3507854"/>
            <a:ext cx="648072" cy="289162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Task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Flussdiagramm: Prozess 19"/>
          <p:cNvSpPr/>
          <p:nvPr/>
        </p:nvSpPr>
        <p:spPr>
          <a:xfrm>
            <a:off x="2555776" y="3510386"/>
            <a:ext cx="2520280" cy="1220718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Manipulate CRM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Analyse CRM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Solve (set of) case(s)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Produce output</a:t>
            </a:r>
          </a:p>
        </p:txBody>
      </p:sp>
      <p:sp>
        <p:nvSpPr>
          <p:cNvPr id="21" name="Freihandform 20"/>
          <p:cNvSpPr/>
          <p:nvPr/>
        </p:nvSpPr>
        <p:spPr>
          <a:xfrm>
            <a:off x="1641352" y="2104639"/>
            <a:ext cx="5312664" cy="1109443"/>
          </a:xfrm>
          <a:custGeom>
            <a:avLst/>
            <a:gdLst>
              <a:gd name="connsiteX0" fmla="*/ 0 w 5312664"/>
              <a:gd name="connsiteY0" fmla="*/ 1027147 h 1109443"/>
              <a:gd name="connsiteX1" fmla="*/ 192024 w 5312664"/>
              <a:gd name="connsiteY1" fmla="*/ 944851 h 1109443"/>
              <a:gd name="connsiteX2" fmla="*/ 987552 w 5312664"/>
              <a:gd name="connsiteY2" fmla="*/ 85315 h 1109443"/>
              <a:gd name="connsiteX3" fmla="*/ 1874520 w 5312664"/>
              <a:gd name="connsiteY3" fmla="*/ 761971 h 1109443"/>
              <a:gd name="connsiteX4" fmla="*/ 2798064 w 5312664"/>
              <a:gd name="connsiteY4" fmla="*/ 140179 h 1109443"/>
              <a:gd name="connsiteX5" fmla="*/ 3858768 w 5312664"/>
              <a:gd name="connsiteY5" fmla="*/ 761971 h 1109443"/>
              <a:gd name="connsiteX6" fmla="*/ 4892040 w 5312664"/>
              <a:gd name="connsiteY6" fmla="*/ 3019 h 1109443"/>
              <a:gd name="connsiteX7" fmla="*/ 5312664 w 5312664"/>
              <a:gd name="connsiteY7" fmla="*/ 1109443 h 110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2664" h="1109443">
                <a:moveTo>
                  <a:pt x="0" y="1027147"/>
                </a:moveTo>
                <a:cubicBezTo>
                  <a:pt x="13716" y="1064485"/>
                  <a:pt x="27432" y="1101823"/>
                  <a:pt x="192024" y="944851"/>
                </a:cubicBezTo>
                <a:cubicBezTo>
                  <a:pt x="356616" y="787879"/>
                  <a:pt x="707136" y="115795"/>
                  <a:pt x="987552" y="85315"/>
                </a:cubicBezTo>
                <a:cubicBezTo>
                  <a:pt x="1267968" y="54835"/>
                  <a:pt x="1572768" y="752827"/>
                  <a:pt x="1874520" y="761971"/>
                </a:cubicBezTo>
                <a:cubicBezTo>
                  <a:pt x="2176272" y="771115"/>
                  <a:pt x="2467356" y="140179"/>
                  <a:pt x="2798064" y="140179"/>
                </a:cubicBezTo>
                <a:cubicBezTo>
                  <a:pt x="3128772" y="140179"/>
                  <a:pt x="3509772" y="784831"/>
                  <a:pt x="3858768" y="761971"/>
                </a:cubicBezTo>
                <a:cubicBezTo>
                  <a:pt x="4207764" y="739111"/>
                  <a:pt x="4649724" y="-54893"/>
                  <a:pt x="4892040" y="3019"/>
                </a:cubicBezTo>
                <a:cubicBezTo>
                  <a:pt x="5134356" y="60931"/>
                  <a:pt x="5245608" y="925039"/>
                  <a:pt x="5312664" y="1109443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ihandform 21"/>
          <p:cNvSpPr/>
          <p:nvPr/>
        </p:nvSpPr>
        <p:spPr>
          <a:xfrm>
            <a:off x="1641352" y="1815050"/>
            <a:ext cx="5687568" cy="1371956"/>
          </a:xfrm>
          <a:custGeom>
            <a:avLst/>
            <a:gdLst>
              <a:gd name="connsiteX0" fmla="*/ 0 w 5687568"/>
              <a:gd name="connsiteY0" fmla="*/ 1216152 h 1371956"/>
              <a:gd name="connsiteX1" fmla="*/ 566928 w 5687568"/>
              <a:gd name="connsiteY1" fmla="*/ 1307592 h 1371956"/>
              <a:gd name="connsiteX2" fmla="*/ 1508760 w 5687568"/>
              <a:gd name="connsiteY2" fmla="*/ 374904 h 1371956"/>
              <a:gd name="connsiteX3" fmla="*/ 2944368 w 5687568"/>
              <a:gd name="connsiteY3" fmla="*/ 1106424 h 1371956"/>
              <a:gd name="connsiteX4" fmla="*/ 3739896 w 5687568"/>
              <a:gd name="connsiteY4" fmla="*/ 530352 h 1371956"/>
              <a:gd name="connsiteX5" fmla="*/ 4645152 w 5687568"/>
              <a:gd name="connsiteY5" fmla="*/ 822960 h 1371956"/>
              <a:gd name="connsiteX6" fmla="*/ 5687568 w 5687568"/>
              <a:gd name="connsiteY6" fmla="*/ 0 h 137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87568" h="1371956">
                <a:moveTo>
                  <a:pt x="0" y="1216152"/>
                </a:moveTo>
                <a:cubicBezTo>
                  <a:pt x="157734" y="1331976"/>
                  <a:pt x="315468" y="1447800"/>
                  <a:pt x="566928" y="1307592"/>
                </a:cubicBezTo>
                <a:cubicBezTo>
                  <a:pt x="818388" y="1167384"/>
                  <a:pt x="1112520" y="408432"/>
                  <a:pt x="1508760" y="374904"/>
                </a:cubicBezTo>
                <a:cubicBezTo>
                  <a:pt x="1905000" y="341376"/>
                  <a:pt x="2572512" y="1080516"/>
                  <a:pt x="2944368" y="1106424"/>
                </a:cubicBezTo>
                <a:cubicBezTo>
                  <a:pt x="3316224" y="1132332"/>
                  <a:pt x="3456432" y="577596"/>
                  <a:pt x="3739896" y="530352"/>
                </a:cubicBezTo>
                <a:cubicBezTo>
                  <a:pt x="4023360" y="483108"/>
                  <a:pt x="4320540" y="911352"/>
                  <a:pt x="4645152" y="822960"/>
                </a:cubicBezTo>
                <a:cubicBezTo>
                  <a:pt x="4969764" y="734568"/>
                  <a:pt x="5495544" y="143256"/>
                  <a:pt x="5687568" y="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ihandform 22"/>
          <p:cNvSpPr/>
          <p:nvPr/>
        </p:nvSpPr>
        <p:spPr>
          <a:xfrm>
            <a:off x="1548680" y="1923773"/>
            <a:ext cx="5414480" cy="1272021"/>
          </a:xfrm>
          <a:custGeom>
            <a:avLst/>
            <a:gdLst>
              <a:gd name="connsiteX0" fmla="*/ 56096 w 5414480"/>
              <a:gd name="connsiteY0" fmla="*/ 1006845 h 1272021"/>
              <a:gd name="connsiteX1" fmla="*/ 129248 w 5414480"/>
              <a:gd name="connsiteY1" fmla="*/ 970269 h 1272021"/>
              <a:gd name="connsiteX2" fmla="*/ 1189952 w 5414480"/>
              <a:gd name="connsiteY2" fmla="*/ 1098285 h 1272021"/>
              <a:gd name="connsiteX3" fmla="*/ 2250656 w 5414480"/>
              <a:gd name="connsiteY3" fmla="*/ 138165 h 1272021"/>
              <a:gd name="connsiteX4" fmla="*/ 3622256 w 5414480"/>
              <a:gd name="connsiteY4" fmla="*/ 1043421 h 1272021"/>
              <a:gd name="connsiteX5" fmla="*/ 4719536 w 5414480"/>
              <a:gd name="connsiteY5" fmla="*/ 1005 h 1272021"/>
              <a:gd name="connsiteX6" fmla="*/ 5414480 w 5414480"/>
              <a:gd name="connsiteY6" fmla="*/ 1272021 h 127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4480" h="1272021">
                <a:moveTo>
                  <a:pt x="56096" y="1006845"/>
                </a:moveTo>
                <a:cubicBezTo>
                  <a:pt x="-1816" y="980937"/>
                  <a:pt x="-59728" y="955029"/>
                  <a:pt x="129248" y="970269"/>
                </a:cubicBezTo>
                <a:cubicBezTo>
                  <a:pt x="318224" y="985509"/>
                  <a:pt x="836384" y="1236969"/>
                  <a:pt x="1189952" y="1098285"/>
                </a:cubicBezTo>
                <a:cubicBezTo>
                  <a:pt x="1543520" y="959601"/>
                  <a:pt x="1845272" y="147309"/>
                  <a:pt x="2250656" y="138165"/>
                </a:cubicBezTo>
                <a:cubicBezTo>
                  <a:pt x="2656040" y="129021"/>
                  <a:pt x="3210776" y="1066281"/>
                  <a:pt x="3622256" y="1043421"/>
                </a:cubicBezTo>
                <a:cubicBezTo>
                  <a:pt x="4033736" y="1020561"/>
                  <a:pt x="4420832" y="-37095"/>
                  <a:pt x="4719536" y="1005"/>
                </a:cubicBezTo>
                <a:cubicBezTo>
                  <a:pt x="5018240" y="39105"/>
                  <a:pt x="5283416" y="1058661"/>
                  <a:pt x="5414480" y="1272021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ihandform 23"/>
          <p:cNvSpPr/>
          <p:nvPr/>
        </p:nvSpPr>
        <p:spPr>
          <a:xfrm>
            <a:off x="1769368" y="2107658"/>
            <a:ext cx="5148072" cy="1069848"/>
          </a:xfrm>
          <a:custGeom>
            <a:avLst/>
            <a:gdLst>
              <a:gd name="connsiteX0" fmla="*/ 0 w 5148072"/>
              <a:gd name="connsiteY0" fmla="*/ 0 h 1069848"/>
              <a:gd name="connsiteX1" fmla="*/ 1207008 w 5148072"/>
              <a:gd name="connsiteY1" fmla="*/ 1014984 h 1069848"/>
              <a:gd name="connsiteX2" fmla="*/ 2249424 w 5148072"/>
              <a:gd name="connsiteY2" fmla="*/ 786384 h 1069848"/>
              <a:gd name="connsiteX3" fmla="*/ 3118104 w 5148072"/>
              <a:gd name="connsiteY3" fmla="*/ 73152 h 1069848"/>
              <a:gd name="connsiteX4" fmla="*/ 5148072 w 5148072"/>
              <a:gd name="connsiteY4" fmla="*/ 1069848 h 106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8072" h="1069848">
                <a:moveTo>
                  <a:pt x="0" y="0"/>
                </a:moveTo>
                <a:cubicBezTo>
                  <a:pt x="416052" y="441960"/>
                  <a:pt x="832104" y="883920"/>
                  <a:pt x="1207008" y="1014984"/>
                </a:cubicBezTo>
                <a:cubicBezTo>
                  <a:pt x="1581912" y="1146048"/>
                  <a:pt x="1930908" y="943356"/>
                  <a:pt x="2249424" y="786384"/>
                </a:cubicBezTo>
                <a:cubicBezTo>
                  <a:pt x="2567940" y="629412"/>
                  <a:pt x="2634996" y="25908"/>
                  <a:pt x="3118104" y="73152"/>
                </a:cubicBezTo>
                <a:cubicBezTo>
                  <a:pt x="3601212" y="120396"/>
                  <a:pt x="4824984" y="917448"/>
                  <a:pt x="5148072" y="1069848"/>
                </a:cubicBezTo>
              </a:path>
            </a:pathLst>
          </a:cu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ihandform 24"/>
          <p:cNvSpPr/>
          <p:nvPr/>
        </p:nvSpPr>
        <p:spPr>
          <a:xfrm>
            <a:off x="1760224" y="1815050"/>
            <a:ext cx="5577840" cy="1298745"/>
          </a:xfrm>
          <a:custGeom>
            <a:avLst/>
            <a:gdLst>
              <a:gd name="connsiteX0" fmla="*/ 0 w 5577840"/>
              <a:gd name="connsiteY0" fmla="*/ 137160 h 1298745"/>
              <a:gd name="connsiteX1" fmla="*/ 2651760 w 5577840"/>
              <a:gd name="connsiteY1" fmla="*/ 1298448 h 1298745"/>
              <a:gd name="connsiteX2" fmla="*/ 3758184 w 5577840"/>
              <a:gd name="connsiteY2" fmla="*/ 256032 h 1298745"/>
              <a:gd name="connsiteX3" fmla="*/ 4864608 w 5577840"/>
              <a:gd name="connsiteY3" fmla="*/ 777240 h 1298745"/>
              <a:gd name="connsiteX4" fmla="*/ 5577840 w 5577840"/>
              <a:gd name="connsiteY4" fmla="*/ 0 h 1298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7840" h="1298745">
                <a:moveTo>
                  <a:pt x="0" y="137160"/>
                </a:moveTo>
                <a:cubicBezTo>
                  <a:pt x="1012698" y="707898"/>
                  <a:pt x="2025396" y="1278636"/>
                  <a:pt x="2651760" y="1298448"/>
                </a:cubicBezTo>
                <a:cubicBezTo>
                  <a:pt x="3278124" y="1318260"/>
                  <a:pt x="3389376" y="342900"/>
                  <a:pt x="3758184" y="256032"/>
                </a:cubicBezTo>
                <a:cubicBezTo>
                  <a:pt x="4126992" y="169164"/>
                  <a:pt x="4561332" y="819912"/>
                  <a:pt x="4864608" y="777240"/>
                </a:cubicBezTo>
                <a:cubicBezTo>
                  <a:pt x="5167884" y="734568"/>
                  <a:pt x="5457444" y="129540"/>
                  <a:pt x="5577840" y="0"/>
                </a:cubicBezTo>
              </a:path>
            </a:pathLst>
          </a:cu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lussdiagramm: Prozess 27"/>
          <p:cNvSpPr/>
          <p:nvPr/>
        </p:nvSpPr>
        <p:spPr>
          <a:xfrm>
            <a:off x="7335078" y="1527454"/>
            <a:ext cx="1332640" cy="557615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Output file1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(JSON)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hteckiger Pfeil 28"/>
          <p:cNvSpPr/>
          <p:nvPr/>
        </p:nvSpPr>
        <p:spPr>
          <a:xfrm rot="16200000" flipV="1">
            <a:off x="7760807" y="3151414"/>
            <a:ext cx="391137" cy="381570"/>
          </a:xfrm>
          <a:prstGeom prst="ben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Flussdiagramm: Verzweigung 1"/>
          <p:cNvSpPr/>
          <p:nvPr/>
        </p:nvSpPr>
        <p:spPr>
          <a:xfrm>
            <a:off x="5940152" y="3202647"/>
            <a:ext cx="2016224" cy="576064"/>
          </a:xfrm>
          <a:prstGeom prst="flowChartDecisi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Solver(s)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Flussdiagramm: Mehrere Dokumente 29"/>
          <p:cNvSpPr/>
          <p:nvPr/>
        </p:nvSpPr>
        <p:spPr>
          <a:xfrm>
            <a:off x="7347208" y="2356399"/>
            <a:ext cx="1638553" cy="829113"/>
          </a:xfrm>
          <a:prstGeom prst="flowChartMultidocumen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Output file X</a:t>
            </a:r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3788664"/>
            <a:ext cx="1103896" cy="936104"/>
          </a:xfrm>
          <a:prstGeom prst="rect">
            <a:avLst/>
          </a:prstGeom>
        </p:spPr>
      </p:pic>
      <p:sp>
        <p:nvSpPr>
          <p:cNvPr id="32" name="Flussdiagramm: Prozess 31"/>
          <p:cNvSpPr/>
          <p:nvPr/>
        </p:nvSpPr>
        <p:spPr>
          <a:xfrm>
            <a:off x="7215224" y="3801569"/>
            <a:ext cx="1514505" cy="875533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Stationary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Dynamic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Analysis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Flussdiagramm: Prozess 33"/>
          <p:cNvSpPr/>
          <p:nvPr/>
        </p:nvSpPr>
        <p:spPr>
          <a:xfrm>
            <a:off x="6444208" y="581903"/>
            <a:ext cx="1241692" cy="615210"/>
          </a:xfrm>
          <a:prstGeom prst="flowChartProcess">
            <a:avLst/>
          </a:prstGeom>
          <a:solidFill>
            <a:srgbClr val="FFFF0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New input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file (JSON)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Explosion 1 25"/>
          <p:cNvSpPr/>
          <p:nvPr/>
        </p:nvSpPr>
        <p:spPr>
          <a:xfrm>
            <a:off x="2915816" y="2372664"/>
            <a:ext cx="435640" cy="559126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Explosion 1 35"/>
          <p:cNvSpPr/>
          <p:nvPr/>
        </p:nvSpPr>
        <p:spPr>
          <a:xfrm>
            <a:off x="4644008" y="2579405"/>
            <a:ext cx="435640" cy="559126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Explosion 1 36"/>
          <p:cNvSpPr/>
          <p:nvPr/>
        </p:nvSpPr>
        <p:spPr>
          <a:xfrm>
            <a:off x="7029222" y="1562549"/>
            <a:ext cx="435640" cy="559126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Explosion 1 37"/>
          <p:cNvSpPr/>
          <p:nvPr/>
        </p:nvSpPr>
        <p:spPr>
          <a:xfrm>
            <a:off x="6644696" y="2801317"/>
            <a:ext cx="435640" cy="559126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Legende mit Pfeil nach oben 34"/>
          <p:cNvSpPr/>
          <p:nvPr/>
        </p:nvSpPr>
        <p:spPr>
          <a:xfrm>
            <a:off x="1095232" y="948062"/>
            <a:ext cx="1010494" cy="515088"/>
          </a:xfrm>
          <a:prstGeom prst="upArrowCallout">
            <a:avLst>
              <a:gd name="adj1" fmla="val 23381"/>
              <a:gd name="adj2" fmla="val 31667"/>
              <a:gd name="adj3" fmla="val 25000"/>
              <a:gd name="adj4" fmla="val 64977"/>
            </a:avLst>
          </a:prstGeom>
          <a:solidFill>
            <a:srgbClr val="CC3300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</a:t>
            </a:r>
            <a:r>
              <a:rPr lang="en-GB" b="1" dirty="0" smtClean="0">
                <a:solidFill>
                  <a:schemeClr val="tx1"/>
                </a:solidFill>
              </a:rPr>
              <a:t>loutos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84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991" y="-54383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Pipelenes of CRMs</a:t>
            </a:r>
            <a:endParaRPr lang="en-GB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ussdiagramm: Mehrere Dokumente 9"/>
          <p:cNvSpPr/>
          <p:nvPr/>
        </p:nvSpPr>
        <p:spPr>
          <a:xfrm>
            <a:off x="323528" y="1419622"/>
            <a:ext cx="1152128" cy="1045825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CRMs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(JSON)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9" name="Legende mit Pfeil nach oben 38"/>
          <p:cNvSpPr/>
          <p:nvPr/>
        </p:nvSpPr>
        <p:spPr>
          <a:xfrm>
            <a:off x="323528" y="2571750"/>
            <a:ext cx="1224136" cy="2178120"/>
          </a:xfrm>
          <a:prstGeom prst="upArrowCallout">
            <a:avLst>
              <a:gd name="adj1" fmla="val 27107"/>
              <a:gd name="adj2" fmla="val 31667"/>
              <a:gd name="adj3" fmla="val 25000"/>
              <a:gd name="adj4" fmla="val 64977"/>
            </a:avLst>
          </a:prstGeom>
          <a:solidFill>
            <a:srgbClr val="CC3300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loutos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Abgerundetes Rechteck 39"/>
          <p:cNvSpPr/>
          <p:nvPr/>
        </p:nvSpPr>
        <p:spPr>
          <a:xfrm>
            <a:off x="2771800" y="3668343"/>
            <a:ext cx="1944215" cy="102794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Data </a:t>
            </a:r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tx1"/>
                </a:solidFill>
              </a:rPr>
              <a:t>AMJuel, </a:t>
            </a:r>
            <a:endParaRPr lang="en-GB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chemeClr val="tx1"/>
                </a:solidFill>
              </a:rPr>
              <a:t>MCCC, R-matrix,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chemeClr val="tx1"/>
                </a:solidFill>
              </a:rPr>
              <a:t>…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1" name="Pfeil nach links 40"/>
          <p:cNvSpPr/>
          <p:nvPr/>
        </p:nvSpPr>
        <p:spPr>
          <a:xfrm>
            <a:off x="1691680" y="3903898"/>
            <a:ext cx="956944" cy="5133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hteck 2"/>
          <p:cNvSpPr/>
          <p:nvPr/>
        </p:nvSpPr>
        <p:spPr>
          <a:xfrm>
            <a:off x="1907704" y="627534"/>
            <a:ext cx="1739456" cy="2308324"/>
          </a:xfrm>
          <a:prstGeom prst="rect">
            <a:avLst/>
          </a:prstGeom>
          <a:ln w="28575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ModCR</a:t>
            </a:r>
          </a:p>
          <a:p>
            <a:pPr algn="ctr"/>
            <a:endParaRPr lang="en-GB" b="1" dirty="0"/>
          </a:p>
          <a:p>
            <a:pPr algn="ctr"/>
            <a:endParaRPr lang="en-GB" b="1" dirty="0" smtClean="0"/>
          </a:p>
          <a:p>
            <a:pPr algn="ctr"/>
            <a:endParaRPr lang="en-GB" b="1" dirty="0"/>
          </a:p>
          <a:p>
            <a:pPr algn="ctr"/>
            <a:endParaRPr lang="en-GB" b="1" dirty="0" smtClean="0"/>
          </a:p>
          <a:p>
            <a:pPr algn="ctr"/>
            <a:endParaRPr lang="en-GB" b="1" dirty="0"/>
          </a:p>
          <a:p>
            <a:pPr algn="ctr"/>
            <a:endParaRPr lang="en-GB" b="1" dirty="0" smtClean="0"/>
          </a:p>
          <a:p>
            <a:pPr algn="ctr"/>
            <a:endParaRPr lang="en-GB" b="1" dirty="0"/>
          </a:p>
        </p:txBody>
      </p:sp>
      <p:sp>
        <p:nvSpPr>
          <p:cNvPr id="6" name="Richtungspfeil 5"/>
          <p:cNvSpPr/>
          <p:nvPr/>
        </p:nvSpPr>
        <p:spPr>
          <a:xfrm>
            <a:off x="1990976" y="1059582"/>
            <a:ext cx="1584176" cy="504056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Pick up +</a:t>
            </a:r>
          </a:p>
          <a:p>
            <a:pPr algn="ctr"/>
            <a:r>
              <a:rPr lang="en-GB" dirty="0" smtClean="0"/>
              <a:t>combine</a:t>
            </a:r>
          </a:p>
        </p:txBody>
      </p:sp>
      <p:sp>
        <p:nvSpPr>
          <p:cNvPr id="45" name="Richtungspfeil 44"/>
          <p:cNvSpPr/>
          <p:nvPr/>
        </p:nvSpPr>
        <p:spPr>
          <a:xfrm>
            <a:off x="2002240" y="1679624"/>
            <a:ext cx="1584176" cy="504056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Analyse (</a:t>
            </a:r>
            <a:r>
              <a:rPr lang="en-GB" dirty="0" err="1" smtClean="0"/>
              <a:t>eigenvec</a:t>
            </a:r>
            <a:r>
              <a:rPr lang="en-GB" dirty="0" smtClean="0"/>
              <a:t>.)</a:t>
            </a:r>
          </a:p>
        </p:txBody>
      </p:sp>
      <p:sp>
        <p:nvSpPr>
          <p:cNvPr id="46" name="Richtungspfeil 45"/>
          <p:cNvSpPr/>
          <p:nvPr/>
        </p:nvSpPr>
        <p:spPr>
          <a:xfrm>
            <a:off x="2002240" y="2299666"/>
            <a:ext cx="1584176" cy="504056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Test +</a:t>
            </a:r>
          </a:p>
          <a:p>
            <a:pPr algn="ctr"/>
            <a:r>
              <a:rPr lang="en-GB" dirty="0" smtClean="0"/>
              <a:t>correct</a:t>
            </a:r>
          </a:p>
        </p:txBody>
      </p:sp>
      <p:sp>
        <p:nvSpPr>
          <p:cNvPr id="47" name="Pfeil nach links 46"/>
          <p:cNvSpPr/>
          <p:nvPr/>
        </p:nvSpPr>
        <p:spPr>
          <a:xfrm rot="10800000">
            <a:off x="1547665" y="1563638"/>
            <a:ext cx="299296" cy="52409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Pfeil nach links 47"/>
          <p:cNvSpPr/>
          <p:nvPr/>
        </p:nvSpPr>
        <p:spPr>
          <a:xfrm rot="10800000">
            <a:off x="3734570" y="1584564"/>
            <a:ext cx="299296" cy="52409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lussdiagramm: Mehrere Dokumente 48"/>
          <p:cNvSpPr/>
          <p:nvPr/>
        </p:nvSpPr>
        <p:spPr>
          <a:xfrm>
            <a:off x="4106893" y="1419622"/>
            <a:ext cx="1008112" cy="1045825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CRMs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(JSON)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5549762" y="627534"/>
            <a:ext cx="1800200" cy="2862322"/>
          </a:xfrm>
          <a:prstGeom prst="rect">
            <a:avLst/>
          </a:prstGeom>
          <a:ln w="28575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ModCR</a:t>
            </a:r>
          </a:p>
          <a:p>
            <a:pPr algn="ctr"/>
            <a:endParaRPr lang="en-GB" b="1" dirty="0"/>
          </a:p>
          <a:p>
            <a:pPr algn="ctr"/>
            <a:endParaRPr lang="en-GB" b="1" dirty="0" smtClean="0"/>
          </a:p>
          <a:p>
            <a:pPr algn="ctr"/>
            <a:endParaRPr lang="en-GB" b="1" dirty="0"/>
          </a:p>
          <a:p>
            <a:pPr algn="ctr"/>
            <a:endParaRPr lang="en-GB" b="1" dirty="0" smtClean="0"/>
          </a:p>
          <a:p>
            <a:pPr algn="ctr"/>
            <a:endParaRPr lang="en-GB" b="1" dirty="0"/>
          </a:p>
          <a:p>
            <a:pPr algn="ctr"/>
            <a:endParaRPr lang="en-GB" b="1" dirty="0" smtClean="0"/>
          </a:p>
          <a:p>
            <a:pPr algn="ctr"/>
            <a:endParaRPr lang="en-GB" b="1" dirty="0" smtClean="0"/>
          </a:p>
          <a:p>
            <a:pPr algn="ctr"/>
            <a:endParaRPr lang="en-GB" b="1" dirty="0"/>
          </a:p>
          <a:p>
            <a:pPr algn="ctr"/>
            <a:endParaRPr lang="en-GB" b="1" dirty="0"/>
          </a:p>
        </p:txBody>
      </p:sp>
      <p:sp>
        <p:nvSpPr>
          <p:cNvPr id="51" name="Richtungspfeil 50"/>
          <p:cNvSpPr/>
          <p:nvPr/>
        </p:nvSpPr>
        <p:spPr>
          <a:xfrm>
            <a:off x="5693778" y="1059582"/>
            <a:ext cx="1584176" cy="504056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Pick up +</a:t>
            </a:r>
          </a:p>
          <a:p>
            <a:pPr algn="ctr"/>
            <a:r>
              <a:rPr lang="en-GB" dirty="0" smtClean="0"/>
              <a:t>combine</a:t>
            </a:r>
          </a:p>
        </p:txBody>
      </p:sp>
      <p:sp>
        <p:nvSpPr>
          <p:cNvPr id="52" name="Richtungspfeil 51"/>
          <p:cNvSpPr/>
          <p:nvPr/>
        </p:nvSpPr>
        <p:spPr>
          <a:xfrm>
            <a:off x="5705042" y="1679624"/>
            <a:ext cx="1584176" cy="504056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Analyse (</a:t>
            </a:r>
            <a:r>
              <a:rPr lang="en-GB" dirty="0" err="1" smtClean="0"/>
              <a:t>eigenvec</a:t>
            </a:r>
            <a:r>
              <a:rPr lang="en-GB" dirty="0" smtClean="0"/>
              <a:t>.)</a:t>
            </a:r>
          </a:p>
        </p:txBody>
      </p:sp>
      <p:sp>
        <p:nvSpPr>
          <p:cNvPr id="53" name="Richtungspfeil 52"/>
          <p:cNvSpPr/>
          <p:nvPr/>
        </p:nvSpPr>
        <p:spPr>
          <a:xfrm>
            <a:off x="5705042" y="2299666"/>
            <a:ext cx="1584176" cy="504056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Test +</a:t>
            </a:r>
          </a:p>
          <a:p>
            <a:pPr algn="ctr"/>
            <a:r>
              <a:rPr lang="en-GB" dirty="0" smtClean="0"/>
              <a:t>correct</a:t>
            </a:r>
          </a:p>
        </p:txBody>
      </p:sp>
      <p:sp>
        <p:nvSpPr>
          <p:cNvPr id="54" name="Pfeil nach links 53"/>
          <p:cNvSpPr/>
          <p:nvPr/>
        </p:nvSpPr>
        <p:spPr>
          <a:xfrm rot="10800000">
            <a:off x="5189722" y="1563638"/>
            <a:ext cx="299296" cy="52409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Pfeil nach links 54"/>
          <p:cNvSpPr/>
          <p:nvPr/>
        </p:nvSpPr>
        <p:spPr>
          <a:xfrm rot="10800000">
            <a:off x="7444498" y="1563636"/>
            <a:ext cx="299296" cy="48010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Flussdiagramm: Mehrere Dokumente 56"/>
          <p:cNvSpPr/>
          <p:nvPr/>
        </p:nvSpPr>
        <p:spPr>
          <a:xfrm>
            <a:off x="7884368" y="1419622"/>
            <a:ext cx="1008112" cy="1045825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CRMs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…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8" name="Pfeil nach links 57"/>
          <p:cNvSpPr/>
          <p:nvPr/>
        </p:nvSpPr>
        <p:spPr>
          <a:xfrm rot="13617714">
            <a:off x="6998468" y="3291137"/>
            <a:ext cx="625907" cy="2947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ichtungspfeil 55"/>
          <p:cNvSpPr/>
          <p:nvPr/>
        </p:nvSpPr>
        <p:spPr>
          <a:xfrm>
            <a:off x="5705042" y="2905863"/>
            <a:ext cx="1584176" cy="504056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SA CRM</a:t>
            </a:r>
            <a:br>
              <a:rPr lang="en-GB" dirty="0" smtClean="0"/>
            </a:br>
            <a:r>
              <a:rPr lang="en-GB" dirty="0" smtClean="0"/>
              <a:t>Solver</a:t>
            </a:r>
          </a:p>
        </p:txBody>
      </p:sp>
      <p:sp>
        <p:nvSpPr>
          <p:cNvPr id="59" name="Flussdiagramm: Mehrere Dokumente 58"/>
          <p:cNvSpPr/>
          <p:nvPr/>
        </p:nvSpPr>
        <p:spPr>
          <a:xfrm>
            <a:off x="5940152" y="3704045"/>
            <a:ext cx="2955770" cy="1045825"/>
          </a:xfrm>
          <a:prstGeom prst="flowChartMultidocumen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Branching ratios, S/XBs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Other practical data</a:t>
            </a:r>
          </a:p>
        </p:txBody>
      </p:sp>
      <p:sp>
        <p:nvSpPr>
          <p:cNvPr id="9" name="Abgerundete rechteckige Legende 8"/>
          <p:cNvSpPr/>
          <p:nvPr/>
        </p:nvSpPr>
        <p:spPr>
          <a:xfrm>
            <a:off x="3802440" y="2653860"/>
            <a:ext cx="1561648" cy="927314"/>
          </a:xfrm>
          <a:prstGeom prst="wedgeRoundRectCallout">
            <a:avLst>
              <a:gd name="adj1" fmla="val -16431"/>
              <a:gd name="adj2" fmla="val -77405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Alternatives!</a:t>
            </a:r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Peculiar data, processes, assumptions</a:t>
            </a:r>
          </a:p>
        </p:txBody>
      </p:sp>
    </p:spTree>
    <p:extLst>
      <p:ext uri="{BB962C8B-B14F-4D97-AF65-F5344CB8AC3E}">
        <p14:creationId xmlns:p14="http://schemas.microsoft.com/office/powerpoint/2010/main" val="307601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07504" y="-943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code (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also library for EIRENE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): “ModCR”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762" y="592395"/>
            <a:ext cx="7592199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Should provide BOTH standalone and build-in CRM for EIRENE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Therefore written in modern Fortran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Linked with Ploutos (uses the same JSON files for I/O)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Non-stationary approach utilising up-to-date </a:t>
            </a:r>
            <a:r>
              <a:rPr kumimoji="0" lang="en-GB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Sundails</a:t>
            </a:r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solver (CVODE++) for stiff ODE systems</a:t>
            </a:r>
            <a:r>
              <a:rPr kumimoji="0" lang="en-GB" sz="1500" b="0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1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(algebraic stationary option also available for control)</a:t>
            </a:r>
            <a:endParaRPr kumimoji="0" lang="en-GB" sz="15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whole specie-state and reaction basis is inside, however the code should form the list of “active states”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Provide different resolution on states being tracked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Pro</a:t>
            </a:r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vide  flexible border  for tracking of MC species and internal state populations as variables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15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Provide data processing pipe lines (easy to reproduce with updates)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5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All functionality available in EIRENE (</a:t>
            </a:r>
            <a:r>
              <a:rPr lang="en-GB" sz="15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e.g</a:t>
            </a:r>
            <a:r>
              <a:rPr lang="en-GB" sz="15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photon tracing)  must be preserved!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kumimoji="0" lang="de-DE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</a:t>
            </a:r>
            <a:r>
              <a:rPr kumimoji="0" lang="de-DE" sz="15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code</a:t>
            </a:r>
            <a:r>
              <a:rPr kumimoji="0" lang="de-DE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de-DE" sz="15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should</a:t>
            </a:r>
            <a:r>
              <a:rPr kumimoji="0" lang="de-DE" sz="15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de-DE" sz="1500" b="1" i="1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</a:t>
            </a:r>
            <a:r>
              <a:rPr kumimoji="0" lang="de-DE" sz="15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de-DE" sz="1500" b="1" i="1" u="sng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modular</a:t>
            </a:r>
            <a:r>
              <a:rPr kumimoji="0" lang="de-DE" sz="15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kumimoji="0" lang="de-DE" sz="1500" b="1" i="1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library</a:t>
            </a:r>
            <a:r>
              <a:rPr kumimoji="0" lang="de-DE" sz="15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API) </a:t>
            </a:r>
            <a:r>
              <a:rPr kumimoji="0" lang="de-DE" sz="1500" b="1" i="1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</a:t>
            </a:r>
            <a:r>
              <a:rPr kumimoji="0" lang="de-DE" sz="15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de-DE" sz="1500" b="1" i="1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use</a:t>
            </a:r>
            <a:r>
              <a:rPr kumimoji="0" lang="de-DE" sz="15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 EIRENE, EIRON (</a:t>
            </a:r>
            <a:r>
              <a:rPr kumimoji="0" lang="de-DE" sz="1500" b="1" i="1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toy</a:t>
            </a:r>
            <a:r>
              <a:rPr kumimoji="0" lang="de-DE" sz="15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de-DE" sz="1500" b="1" i="1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model</a:t>
            </a:r>
            <a:r>
              <a:rPr kumimoji="0" lang="de-DE" sz="15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de-DE" sz="1500" b="1" i="1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</a:t>
            </a:r>
            <a:r>
              <a:rPr kumimoji="0" lang="de-DE" sz="15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de-DE" sz="1500" b="1" i="1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parallelisation</a:t>
            </a:r>
            <a:r>
              <a:rPr lang="de-DE" sz="15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), ERO… </a:t>
            </a:r>
            <a:endParaRPr kumimoji="0" lang="en-GB" sz="15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4" name="Google Shape;246;p9"/>
          <p:cNvPicPr preferRelativeResize="0"/>
          <p:nvPr/>
        </p:nvPicPr>
        <p:blipFill rotWithShape="1">
          <a:blip r:embed="rId3">
            <a:alphaModFix/>
          </a:blip>
          <a:srcRect l="15769" t="3913" r="14305" b="1098"/>
          <a:stretch/>
        </p:blipFill>
        <p:spPr>
          <a:xfrm>
            <a:off x="7596336" y="771550"/>
            <a:ext cx="1479672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7596336" y="3003798"/>
            <a:ext cx="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unique and justifies creation of the new code 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8028384" y="3075806"/>
            <a:ext cx="576064" cy="216024"/>
          </a:xfrm>
          <a:prstGeom prst="flowChartAlternateProcess">
            <a:avLst/>
          </a:prstGeom>
          <a:noFill/>
          <a:ln w="28575">
            <a:solidFill>
              <a:srgbClr val="FF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1547664" y="3040667"/>
            <a:ext cx="1296144" cy="237626"/>
          </a:xfrm>
          <a:prstGeom prst="flowChartAlternateProcess">
            <a:avLst/>
          </a:prstGeom>
          <a:noFill/>
          <a:ln w="28575">
            <a:solidFill>
              <a:srgbClr val="FF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1907704" y="664720"/>
            <a:ext cx="648072" cy="216024"/>
          </a:xfrm>
          <a:prstGeom prst="flowChartAlternateProcess">
            <a:avLst/>
          </a:prstGeom>
          <a:noFill/>
          <a:ln w="28575">
            <a:solidFill>
              <a:srgbClr val="FF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44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154080" y="77400"/>
            <a:ext cx="8229240" cy="333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800" b="1" strike="noStrike" spc="-1" dirty="0" smtClean="0">
                <a:solidFill>
                  <a:srgbClr val="C00000"/>
                </a:solidFill>
                <a:latin typeface="Arial"/>
              </a:rPr>
              <a:t>Transport code variations and commons: CRMs</a:t>
            </a:r>
            <a:endParaRPr lang="en-US" sz="2800" b="1" strike="noStrike" spc="-1" dirty="0">
              <a:solidFill>
                <a:srgbClr val="C00000"/>
              </a:solidFill>
              <a:latin typeface="Arial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/>
          </p:nvPr>
        </p:nvGraphicFramePr>
        <p:xfrm>
          <a:off x="154080" y="559379"/>
          <a:ext cx="8882416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1696">
                  <a:extLst>
                    <a:ext uri="{9D8B030D-6E8A-4147-A177-3AD203B41FA5}">
                      <a16:colId xmlns:a16="http://schemas.microsoft.com/office/drawing/2014/main" val="3611064813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44498443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31986033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Property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EIRENE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ERO,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dirty="0" smtClean="0"/>
                        <a:t>ERO</a:t>
                      </a:r>
                      <a:r>
                        <a:rPr lang="en-GB" sz="1400" baseline="0" dirty="0" smtClean="0"/>
                        <a:t>2.0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566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</a:t>
                      </a:r>
                      <a:r>
                        <a:rPr lang="en-GB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initio</a:t>
                      </a:r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r>
                        <a:rPr lang="en-GB" sz="1400" b="0" baseline="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(iterations with fluid code, e.g. with B2.5 </a:t>
                      </a:r>
                      <a:r>
                        <a:rPr lang="en-GB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GB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“SOLPS-ITER”)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GB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test-particle</a:t>
                      </a:r>
                      <a:r>
                        <a:rPr lang="en-GB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approximation on a given plasma BG (e.g. from SOLPS)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161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Gyro-motion</a:t>
                      </a:r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Guiding</a:t>
                      </a:r>
                      <a:r>
                        <a:rPr lang="en-GB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centre approximation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Full-resolved</a:t>
                      </a:r>
                      <a:r>
                        <a:rPr lang="en-GB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detailed</a:t>
                      </a:r>
                      <a:r>
                        <a:rPr lang="en-GB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3D wall elements, </a:t>
                      </a:r>
                      <a:r>
                        <a:rPr lang="en-GB" sz="1400" b="0" baseline="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surface sheath</a:t>
                      </a:r>
                      <a:endParaRPr lang="en-GB" sz="1400" b="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941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Plasma-wall</a:t>
                      </a:r>
                      <a:r>
                        <a:rPr lang="en-GB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interaction</a:t>
                      </a:r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detailed locally, often </a:t>
                      </a:r>
                      <a:r>
                        <a:rPr lang="en-GB" sz="14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3D</a:t>
                      </a:r>
                      <a:endParaRPr lang="en-GB" sz="14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baseline="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detailed</a:t>
                      </a:r>
                      <a:r>
                        <a:rPr lang="en-GB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GB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3D,</a:t>
                      </a:r>
                      <a:r>
                        <a:rPr lang="en-GB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sheath, etc.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225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PWI</a:t>
                      </a:r>
                      <a:r>
                        <a:rPr lang="en-GB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impact on plasma</a:t>
                      </a:r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r>
                        <a:rPr lang="en-GB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also “advanced fluid neutrals”, “wall reservoirs” etc.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general </a:t>
                      </a:r>
                      <a:r>
                        <a:rPr lang="en-GB" sz="1400" b="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</a:t>
                      </a:r>
                    </a:p>
                    <a:p>
                      <a:r>
                        <a:rPr lang="en-GB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(certain effects were introduced…)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067191"/>
                  </a:ext>
                </a:extLst>
              </a:tr>
            </a:tbl>
          </a:graphicData>
        </a:graphic>
      </p:graphicFrame>
      <p:sp>
        <p:nvSpPr>
          <p:cNvPr id="528" name="Textfeld 527"/>
          <p:cNvSpPr txBox="1"/>
          <p:nvPr/>
        </p:nvSpPr>
        <p:spPr>
          <a:xfrm>
            <a:off x="127549" y="2968231"/>
            <a:ext cx="88939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oth approaches have clear advantages and range of appropriate tasks, both packages are highly demanded by ITER, EU-DEMO and other fusion-relevant devices! </a:t>
            </a:r>
          </a:p>
          <a:p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Moreover, they often support each other (</a:t>
            </a:r>
            <a:r>
              <a:rPr lang="en-GB" sz="1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lasma BGs from various CFD-EIRENE </a:t>
            </a: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and tested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ERO)</a:t>
            </a:r>
          </a:p>
          <a:p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However, the subtasks for treatment of atomic and molecular processes in plasma are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very similar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Break-up of the molecular species in plasma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Ionisation and other processes affecting charge and energy, thus transport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Synthetic spectroscopy for comparison with diagnostics</a:t>
            </a:r>
          </a:p>
        </p:txBody>
      </p:sp>
      <p:sp>
        <p:nvSpPr>
          <p:cNvPr id="530" name="Rechteck 529"/>
          <p:cNvSpPr/>
          <p:nvPr/>
        </p:nvSpPr>
        <p:spPr>
          <a:xfrm>
            <a:off x="6804248" y="4155926"/>
            <a:ext cx="2088232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400" b="1" spc="-1" dirty="0" smtClean="0">
                <a:solidFill>
                  <a:srgbClr val="C00000"/>
                </a:solidFill>
                <a:latin typeface="Arial"/>
              </a:rPr>
              <a:t>Similar A</a:t>
            </a:r>
            <a:r>
              <a:rPr lang="en-GB" sz="1400" b="1" spc="-1" dirty="0" smtClean="0">
                <a:solidFill>
                  <a:srgbClr val="C00000"/>
                </a:solidFill>
                <a:latin typeface="Arial"/>
              </a:rPr>
              <a:t>&amp;M process treatment challenges!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1496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323528" y="3219822"/>
            <a:ext cx="8352928" cy="864096"/>
          </a:xfrm>
          <a:prstGeom prst="rect">
            <a:avLst/>
          </a:prstGeom>
          <a:solidFill>
            <a:srgbClr val="FFFF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51470"/>
            <a:ext cx="7543800" cy="3429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Outline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95536" y="627534"/>
            <a:ext cx="792088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to </a:t>
            </a:r>
            <a:r>
              <a:rPr lang="en-GB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EIRENE</a:t>
            </a: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Monte-Carlo (MC) multispecies transport solver:</a:t>
            </a:r>
          </a:p>
          <a:p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en-GB" sz="17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GB" sz="17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</a:t>
            </a:r>
            <a:r>
              <a:rPr lang="en-GB" sz="17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A&amp;M data and associated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MC</a:t>
            </a: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challenges (</a:t>
            </a:r>
            <a:r>
              <a:rPr lang="en-GB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) and </a:t>
            </a:r>
            <a:r>
              <a:rPr lang="en-GB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ODE solution </a:t>
            </a: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alternative: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en-GB" sz="17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GB" sz="17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equations</a:t>
            </a:r>
            <a:r>
              <a:rPr lang="en-GB" sz="17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collisional-radiative models (</a:t>
            </a:r>
            <a:r>
              <a:rPr lang="en-GB" sz="17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CRM</a:t>
            </a:r>
            <a:r>
              <a:rPr lang="en-GB" sz="17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en-GB" sz="17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GB" sz="17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Non-stationary</a:t>
            </a:r>
            <a:r>
              <a:rPr lang="en-GB" sz="17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effects e.g. </a:t>
            </a:r>
            <a:r>
              <a:rPr lang="en-GB" sz="17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metastables</a:t>
            </a:r>
            <a:r>
              <a:rPr lang="en-GB" sz="17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(MS)</a:t>
            </a:r>
            <a:endParaRPr lang="en-GB" sz="17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7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New kinetic module under development – </a:t>
            </a:r>
            <a:r>
              <a:rPr lang="en-GB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“ModCR”</a:t>
            </a:r>
          </a:p>
          <a:p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17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Can be used both, standalone and inside EIRENE</a:t>
            </a:r>
            <a:endParaRPr lang="en-GB" sz="17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Physics learned from </a:t>
            </a:r>
            <a:r>
              <a:rPr lang="en-GB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standalone CRMs</a:t>
            </a:r>
          </a:p>
          <a:p>
            <a:r>
              <a:rPr lang="en-GB" sz="17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 Significance of vibrational states</a:t>
            </a:r>
            <a:endParaRPr lang="en-GB" sz="17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7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 Detachment characterisation with spectroscopy</a:t>
            </a:r>
            <a:endParaRPr lang="en-GB" sz="17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 and conclusions</a:t>
            </a:r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10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3" y="57150"/>
            <a:ext cx="8424937" cy="3429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ITER: (semi-)detached regime is foreseen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7503" y="541118"/>
            <a:ext cx="64671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4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4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4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4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4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4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4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4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4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57175" marR="0" lvl="0" indent="-257175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Pct val="125000"/>
              <a:buFontTx/>
              <a:buChar char="•"/>
              <a:tabLst/>
              <a:defRPr/>
            </a:pPr>
            <a:r>
              <a:rPr kumimoji="1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pitchFamily="-110" charset="-128"/>
                <a:cs typeface="Arial"/>
                <a:sym typeface="Wingdings" panose="05000000000000000000" pitchFamily="2" charset="2"/>
              </a:rPr>
              <a:t>ITER Divertor is highly </a:t>
            </a:r>
            <a:r>
              <a:rPr kumimoji="1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pitchFamily="-110" charset="-128"/>
                <a:cs typeface="Arial"/>
                <a:sym typeface="Wingdings" panose="05000000000000000000" pitchFamily="2" charset="2"/>
              </a:rPr>
              <a:t>dissipative (mainly</a:t>
            </a:r>
            <a:r>
              <a:rPr kumimoji="1" lang="en-US" sz="1800" i="0" u="none" strike="noStrike" kern="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pitchFamily="-110" charset="-128"/>
                <a:cs typeface="Arial"/>
                <a:sym typeface="Wingdings" panose="05000000000000000000" pitchFamily="2" charset="2"/>
              </a:rPr>
              <a:t> </a:t>
            </a:r>
            <a:r>
              <a:rPr kumimoji="1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pitchFamily="-110" charset="-128"/>
                <a:cs typeface="Arial"/>
                <a:sym typeface="Wingdings" panose="05000000000000000000" pitchFamily="2" charset="2"/>
              </a:rPr>
              <a:t>by</a:t>
            </a:r>
            <a:r>
              <a:rPr kumimoji="1" lang="en-US" sz="1800" i="0" u="none" strike="noStrike" kern="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pitchFamily="-110" charset="-128"/>
                <a:cs typeface="Arial"/>
                <a:sym typeface="Wingdings" panose="05000000000000000000" pitchFamily="2" charset="2"/>
              </a:rPr>
              <a:t> radiation)</a:t>
            </a:r>
            <a:endParaRPr kumimoji="1" lang="en-US" sz="180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ＭＳ Ｐゴシック" pitchFamily="-110" charset="-128"/>
              <a:cs typeface="Arial"/>
              <a:sym typeface="Wingdings" panose="05000000000000000000" pitchFamily="2" charset="2"/>
            </a:endParaRPr>
          </a:p>
        </p:txBody>
      </p:sp>
      <p:grpSp>
        <p:nvGrpSpPr>
          <p:cNvPr id="5" name="Group 37"/>
          <p:cNvGrpSpPr/>
          <p:nvPr/>
        </p:nvGrpSpPr>
        <p:grpSpPr>
          <a:xfrm>
            <a:off x="107504" y="994000"/>
            <a:ext cx="3591814" cy="3691064"/>
            <a:chOff x="115406" y="1099051"/>
            <a:chExt cx="4789085" cy="4921418"/>
          </a:xfrm>
        </p:grpSpPr>
        <p:pic>
          <p:nvPicPr>
            <p:cNvPr id="6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28" t="65077" r="35106" b="3539"/>
            <a:stretch/>
          </p:blipFill>
          <p:spPr bwMode="auto">
            <a:xfrm>
              <a:off x="115406" y="1099051"/>
              <a:ext cx="4789085" cy="4921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2"/>
            <p:cNvSpPr/>
            <p:nvPr/>
          </p:nvSpPr>
          <p:spPr>
            <a:xfrm>
              <a:off x="1916704" y="4278438"/>
              <a:ext cx="315035" cy="514833"/>
            </a:xfrm>
            <a:prstGeom prst="ellipse">
              <a:avLst/>
            </a:prstGeom>
            <a:solidFill>
              <a:srgbClr val="660033">
                <a:alpha val="6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val 24"/>
            <p:cNvSpPr/>
            <p:nvPr/>
          </p:nvSpPr>
          <p:spPr>
            <a:xfrm rot="1886831">
              <a:off x="1835333" y="4049387"/>
              <a:ext cx="315035" cy="436333"/>
            </a:xfrm>
            <a:prstGeom prst="ellipse">
              <a:avLst/>
            </a:prstGeom>
            <a:solidFill>
              <a:srgbClr val="008000">
                <a:alpha val="6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25"/>
            <p:cNvSpPr/>
            <p:nvPr/>
          </p:nvSpPr>
          <p:spPr>
            <a:xfrm rot="1900791">
              <a:off x="1767444" y="3789089"/>
              <a:ext cx="315035" cy="545354"/>
            </a:xfrm>
            <a:prstGeom prst="ellipse">
              <a:avLst/>
            </a:prstGeom>
            <a:solidFill>
              <a:srgbClr val="CC3300">
                <a:alpha val="6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val 30"/>
            <p:cNvSpPr/>
            <p:nvPr/>
          </p:nvSpPr>
          <p:spPr>
            <a:xfrm rot="2108181">
              <a:off x="234854" y="3612762"/>
              <a:ext cx="315035" cy="514833"/>
            </a:xfrm>
            <a:prstGeom prst="ellipse">
              <a:avLst/>
            </a:prstGeom>
            <a:solidFill>
              <a:srgbClr val="660033">
                <a:alpha val="6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val 31"/>
            <p:cNvSpPr/>
            <p:nvPr/>
          </p:nvSpPr>
          <p:spPr>
            <a:xfrm rot="1886831">
              <a:off x="395216" y="3609610"/>
              <a:ext cx="315035" cy="436333"/>
            </a:xfrm>
            <a:prstGeom prst="ellipse">
              <a:avLst/>
            </a:prstGeom>
            <a:solidFill>
              <a:srgbClr val="008000">
                <a:alpha val="6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val 32"/>
            <p:cNvSpPr/>
            <p:nvPr/>
          </p:nvSpPr>
          <p:spPr>
            <a:xfrm rot="1900791">
              <a:off x="526249" y="3390784"/>
              <a:ext cx="315035" cy="545354"/>
            </a:xfrm>
            <a:prstGeom prst="ellipse">
              <a:avLst/>
            </a:prstGeom>
            <a:solidFill>
              <a:srgbClr val="CC3300">
                <a:alpha val="6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35"/>
            <p:cNvSpPr/>
            <p:nvPr/>
          </p:nvSpPr>
          <p:spPr>
            <a:xfrm>
              <a:off x="552734" y="2818263"/>
              <a:ext cx="1671851" cy="1419367"/>
            </a:xfrm>
            <a:custGeom>
              <a:avLst/>
              <a:gdLst>
                <a:gd name="connsiteX0" fmla="*/ 1658203 w 1671851"/>
                <a:gd name="connsiteY0" fmla="*/ 443552 h 1419367"/>
                <a:gd name="connsiteX1" fmla="*/ 1671851 w 1671851"/>
                <a:gd name="connsiteY1" fmla="*/ 375313 h 1419367"/>
                <a:gd name="connsiteX2" fmla="*/ 1630908 w 1671851"/>
                <a:gd name="connsiteY2" fmla="*/ 327546 h 1419367"/>
                <a:gd name="connsiteX3" fmla="*/ 1583141 w 1671851"/>
                <a:gd name="connsiteY3" fmla="*/ 272955 h 1419367"/>
                <a:gd name="connsiteX4" fmla="*/ 1480782 w 1671851"/>
                <a:gd name="connsiteY4" fmla="*/ 245659 h 1419367"/>
                <a:gd name="connsiteX5" fmla="*/ 1371600 w 1671851"/>
                <a:gd name="connsiteY5" fmla="*/ 245659 h 1419367"/>
                <a:gd name="connsiteX6" fmla="*/ 1303362 w 1671851"/>
                <a:gd name="connsiteY6" fmla="*/ 259307 h 1419367"/>
                <a:gd name="connsiteX7" fmla="*/ 1255594 w 1671851"/>
                <a:gd name="connsiteY7" fmla="*/ 272955 h 1419367"/>
                <a:gd name="connsiteX8" fmla="*/ 1160060 w 1671851"/>
                <a:gd name="connsiteY8" fmla="*/ 300250 h 1419367"/>
                <a:gd name="connsiteX9" fmla="*/ 1071350 w 1671851"/>
                <a:gd name="connsiteY9" fmla="*/ 320722 h 1419367"/>
                <a:gd name="connsiteX10" fmla="*/ 989463 w 1671851"/>
                <a:gd name="connsiteY10" fmla="*/ 313898 h 1419367"/>
                <a:gd name="connsiteX11" fmla="*/ 921224 w 1671851"/>
                <a:gd name="connsiteY11" fmla="*/ 313898 h 1419367"/>
                <a:gd name="connsiteX12" fmla="*/ 893929 w 1671851"/>
                <a:gd name="connsiteY12" fmla="*/ 259307 h 1419367"/>
                <a:gd name="connsiteX13" fmla="*/ 859809 w 1671851"/>
                <a:gd name="connsiteY13" fmla="*/ 211540 h 1419367"/>
                <a:gd name="connsiteX14" fmla="*/ 812042 w 1671851"/>
                <a:gd name="connsiteY14" fmla="*/ 122830 h 1419367"/>
                <a:gd name="connsiteX15" fmla="*/ 777923 w 1671851"/>
                <a:gd name="connsiteY15" fmla="*/ 75062 h 1419367"/>
                <a:gd name="connsiteX16" fmla="*/ 736979 w 1671851"/>
                <a:gd name="connsiteY16" fmla="*/ 27295 h 1419367"/>
                <a:gd name="connsiteX17" fmla="*/ 689212 w 1671851"/>
                <a:gd name="connsiteY17" fmla="*/ 0 h 1419367"/>
                <a:gd name="connsiteX18" fmla="*/ 634621 w 1671851"/>
                <a:gd name="connsiteY18" fmla="*/ 13647 h 1419367"/>
                <a:gd name="connsiteX19" fmla="*/ 607326 w 1671851"/>
                <a:gd name="connsiteY19" fmla="*/ 68238 h 1419367"/>
                <a:gd name="connsiteX20" fmla="*/ 593678 w 1671851"/>
                <a:gd name="connsiteY20" fmla="*/ 129653 h 1419367"/>
                <a:gd name="connsiteX21" fmla="*/ 580030 w 1671851"/>
                <a:gd name="connsiteY21" fmla="*/ 238836 h 1419367"/>
                <a:gd name="connsiteX22" fmla="*/ 532263 w 1671851"/>
                <a:gd name="connsiteY22" fmla="*/ 341194 h 1419367"/>
                <a:gd name="connsiteX23" fmla="*/ 511791 w 1671851"/>
                <a:gd name="connsiteY23" fmla="*/ 423080 h 1419367"/>
                <a:gd name="connsiteX24" fmla="*/ 484496 w 1671851"/>
                <a:gd name="connsiteY24" fmla="*/ 484495 h 1419367"/>
                <a:gd name="connsiteX25" fmla="*/ 423081 w 1671851"/>
                <a:gd name="connsiteY25" fmla="*/ 539086 h 1419367"/>
                <a:gd name="connsiteX26" fmla="*/ 368490 w 1671851"/>
                <a:gd name="connsiteY26" fmla="*/ 607325 h 1419367"/>
                <a:gd name="connsiteX27" fmla="*/ 300251 w 1671851"/>
                <a:gd name="connsiteY27" fmla="*/ 648268 h 1419367"/>
                <a:gd name="connsiteX28" fmla="*/ 225188 w 1671851"/>
                <a:gd name="connsiteY28" fmla="*/ 689212 h 1419367"/>
                <a:gd name="connsiteX29" fmla="*/ 129654 w 1671851"/>
                <a:gd name="connsiteY29" fmla="*/ 736979 h 1419367"/>
                <a:gd name="connsiteX30" fmla="*/ 68239 w 1671851"/>
                <a:gd name="connsiteY30" fmla="*/ 805218 h 1419367"/>
                <a:gd name="connsiteX31" fmla="*/ 27296 w 1671851"/>
                <a:gd name="connsiteY31" fmla="*/ 880280 h 1419367"/>
                <a:gd name="connsiteX32" fmla="*/ 0 w 1671851"/>
                <a:gd name="connsiteY32" fmla="*/ 941695 h 1419367"/>
                <a:gd name="connsiteX33" fmla="*/ 27296 w 1671851"/>
                <a:gd name="connsiteY33" fmla="*/ 975815 h 1419367"/>
                <a:gd name="connsiteX34" fmla="*/ 116006 w 1671851"/>
                <a:gd name="connsiteY34" fmla="*/ 1009934 h 1419367"/>
                <a:gd name="connsiteX35" fmla="*/ 177421 w 1671851"/>
                <a:gd name="connsiteY35" fmla="*/ 1016758 h 1419367"/>
                <a:gd name="connsiteX36" fmla="*/ 218365 w 1671851"/>
                <a:gd name="connsiteY36" fmla="*/ 1009934 h 1419367"/>
                <a:gd name="connsiteX37" fmla="*/ 320723 w 1671851"/>
                <a:gd name="connsiteY37" fmla="*/ 982638 h 1419367"/>
                <a:gd name="connsiteX38" fmla="*/ 361666 w 1671851"/>
                <a:gd name="connsiteY38" fmla="*/ 962167 h 1419367"/>
                <a:gd name="connsiteX39" fmla="*/ 464024 w 1671851"/>
                <a:gd name="connsiteY39" fmla="*/ 921224 h 1419367"/>
                <a:gd name="connsiteX40" fmla="*/ 525439 w 1671851"/>
                <a:gd name="connsiteY40" fmla="*/ 914400 h 1419367"/>
                <a:gd name="connsiteX41" fmla="*/ 573206 w 1671851"/>
                <a:gd name="connsiteY41" fmla="*/ 887104 h 1419367"/>
                <a:gd name="connsiteX42" fmla="*/ 648269 w 1671851"/>
                <a:gd name="connsiteY42" fmla="*/ 839337 h 1419367"/>
                <a:gd name="connsiteX43" fmla="*/ 696036 w 1671851"/>
                <a:gd name="connsiteY43" fmla="*/ 812041 h 1419367"/>
                <a:gd name="connsiteX44" fmla="*/ 750627 w 1671851"/>
                <a:gd name="connsiteY44" fmla="*/ 784746 h 1419367"/>
                <a:gd name="connsiteX45" fmla="*/ 784747 w 1671851"/>
                <a:gd name="connsiteY45" fmla="*/ 784746 h 1419367"/>
                <a:gd name="connsiteX46" fmla="*/ 832514 w 1671851"/>
                <a:gd name="connsiteY46" fmla="*/ 784746 h 1419367"/>
                <a:gd name="connsiteX47" fmla="*/ 866633 w 1671851"/>
                <a:gd name="connsiteY47" fmla="*/ 791570 h 1419367"/>
                <a:gd name="connsiteX48" fmla="*/ 962167 w 1671851"/>
                <a:gd name="connsiteY48" fmla="*/ 873456 h 1419367"/>
                <a:gd name="connsiteX49" fmla="*/ 1003111 w 1671851"/>
                <a:gd name="connsiteY49" fmla="*/ 948519 h 1419367"/>
                <a:gd name="connsiteX50" fmla="*/ 1037230 w 1671851"/>
                <a:gd name="connsiteY50" fmla="*/ 1050877 h 1419367"/>
                <a:gd name="connsiteX51" fmla="*/ 1050878 w 1671851"/>
                <a:gd name="connsiteY51" fmla="*/ 1105468 h 1419367"/>
                <a:gd name="connsiteX52" fmla="*/ 1098645 w 1671851"/>
                <a:gd name="connsiteY52" fmla="*/ 1187355 h 1419367"/>
                <a:gd name="connsiteX53" fmla="*/ 1139588 w 1671851"/>
                <a:gd name="connsiteY53" fmla="*/ 1248770 h 1419367"/>
                <a:gd name="connsiteX54" fmla="*/ 1173708 w 1671851"/>
                <a:gd name="connsiteY54" fmla="*/ 1310185 h 1419367"/>
                <a:gd name="connsiteX55" fmla="*/ 1228299 w 1671851"/>
                <a:gd name="connsiteY55" fmla="*/ 1364776 h 1419367"/>
                <a:gd name="connsiteX56" fmla="*/ 1303362 w 1671851"/>
                <a:gd name="connsiteY56" fmla="*/ 1405719 h 1419367"/>
                <a:gd name="connsiteX57" fmla="*/ 1303362 w 1671851"/>
                <a:gd name="connsiteY57" fmla="*/ 1405719 h 1419367"/>
                <a:gd name="connsiteX58" fmla="*/ 1371600 w 1671851"/>
                <a:gd name="connsiteY58" fmla="*/ 1419367 h 1419367"/>
                <a:gd name="connsiteX59" fmla="*/ 1433015 w 1671851"/>
                <a:gd name="connsiteY59" fmla="*/ 1385247 h 1419367"/>
                <a:gd name="connsiteX60" fmla="*/ 1467135 w 1671851"/>
                <a:gd name="connsiteY60" fmla="*/ 1282889 h 1419367"/>
                <a:gd name="connsiteX61" fmla="*/ 1460311 w 1671851"/>
                <a:gd name="connsiteY61" fmla="*/ 1194179 h 1419367"/>
                <a:gd name="connsiteX62" fmla="*/ 1433015 w 1671851"/>
                <a:gd name="connsiteY62" fmla="*/ 1105468 h 1419367"/>
                <a:gd name="connsiteX63" fmla="*/ 1405720 w 1671851"/>
                <a:gd name="connsiteY63" fmla="*/ 1050877 h 1419367"/>
                <a:gd name="connsiteX64" fmla="*/ 1364776 w 1671851"/>
                <a:gd name="connsiteY64" fmla="*/ 975815 h 1419367"/>
                <a:gd name="connsiteX65" fmla="*/ 1344305 w 1671851"/>
                <a:gd name="connsiteY65" fmla="*/ 914400 h 1419367"/>
                <a:gd name="connsiteX66" fmla="*/ 1323833 w 1671851"/>
                <a:gd name="connsiteY66" fmla="*/ 880280 h 1419367"/>
                <a:gd name="connsiteX67" fmla="*/ 1344305 w 1671851"/>
                <a:gd name="connsiteY67" fmla="*/ 825689 h 1419367"/>
                <a:gd name="connsiteX68" fmla="*/ 1351129 w 1671851"/>
                <a:gd name="connsiteY68" fmla="*/ 805218 h 1419367"/>
                <a:gd name="connsiteX69" fmla="*/ 1371600 w 1671851"/>
                <a:gd name="connsiteY69" fmla="*/ 716507 h 1419367"/>
                <a:gd name="connsiteX70" fmla="*/ 1467135 w 1671851"/>
                <a:gd name="connsiteY70" fmla="*/ 607325 h 1419367"/>
                <a:gd name="connsiteX71" fmla="*/ 1514902 w 1671851"/>
                <a:gd name="connsiteY71" fmla="*/ 566382 h 1419367"/>
                <a:gd name="connsiteX72" fmla="*/ 1658203 w 1671851"/>
                <a:gd name="connsiteY72" fmla="*/ 443552 h 141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671851" h="1419367">
                  <a:moveTo>
                    <a:pt x="1658203" y="443552"/>
                  </a:moveTo>
                  <a:lnTo>
                    <a:pt x="1671851" y="375313"/>
                  </a:lnTo>
                  <a:lnTo>
                    <a:pt x="1630908" y="327546"/>
                  </a:lnTo>
                  <a:lnTo>
                    <a:pt x="1583141" y="272955"/>
                  </a:lnTo>
                  <a:lnTo>
                    <a:pt x="1480782" y="245659"/>
                  </a:lnTo>
                  <a:lnTo>
                    <a:pt x="1371600" y="245659"/>
                  </a:lnTo>
                  <a:cubicBezTo>
                    <a:pt x="1307965" y="259800"/>
                    <a:pt x="1331156" y="259307"/>
                    <a:pt x="1303362" y="259307"/>
                  </a:cubicBezTo>
                  <a:lnTo>
                    <a:pt x="1255594" y="272955"/>
                  </a:lnTo>
                  <a:lnTo>
                    <a:pt x="1160060" y="300250"/>
                  </a:lnTo>
                  <a:lnTo>
                    <a:pt x="1071350" y="320722"/>
                  </a:lnTo>
                  <a:lnTo>
                    <a:pt x="989463" y="313898"/>
                  </a:lnTo>
                  <a:lnTo>
                    <a:pt x="921224" y="313898"/>
                  </a:lnTo>
                  <a:lnTo>
                    <a:pt x="893929" y="259307"/>
                  </a:lnTo>
                  <a:lnTo>
                    <a:pt x="859809" y="211540"/>
                  </a:lnTo>
                  <a:lnTo>
                    <a:pt x="812042" y="122830"/>
                  </a:lnTo>
                  <a:lnTo>
                    <a:pt x="777923" y="75062"/>
                  </a:lnTo>
                  <a:lnTo>
                    <a:pt x="736979" y="27295"/>
                  </a:lnTo>
                  <a:lnTo>
                    <a:pt x="689212" y="0"/>
                  </a:lnTo>
                  <a:lnTo>
                    <a:pt x="634621" y="13647"/>
                  </a:lnTo>
                  <a:lnTo>
                    <a:pt x="607326" y="68238"/>
                  </a:lnTo>
                  <a:lnTo>
                    <a:pt x="593678" y="129653"/>
                  </a:lnTo>
                  <a:lnTo>
                    <a:pt x="580030" y="238836"/>
                  </a:lnTo>
                  <a:lnTo>
                    <a:pt x="532263" y="341194"/>
                  </a:lnTo>
                  <a:lnTo>
                    <a:pt x="511791" y="423080"/>
                  </a:lnTo>
                  <a:lnTo>
                    <a:pt x="484496" y="484495"/>
                  </a:lnTo>
                  <a:lnTo>
                    <a:pt x="423081" y="539086"/>
                  </a:lnTo>
                  <a:lnTo>
                    <a:pt x="368490" y="607325"/>
                  </a:lnTo>
                  <a:lnTo>
                    <a:pt x="300251" y="648268"/>
                  </a:lnTo>
                  <a:lnTo>
                    <a:pt x="225188" y="689212"/>
                  </a:lnTo>
                  <a:lnTo>
                    <a:pt x="129654" y="736979"/>
                  </a:lnTo>
                  <a:lnTo>
                    <a:pt x="68239" y="805218"/>
                  </a:lnTo>
                  <a:lnTo>
                    <a:pt x="27296" y="880280"/>
                  </a:lnTo>
                  <a:lnTo>
                    <a:pt x="0" y="941695"/>
                  </a:lnTo>
                  <a:lnTo>
                    <a:pt x="27296" y="975815"/>
                  </a:lnTo>
                  <a:lnTo>
                    <a:pt x="116006" y="1009934"/>
                  </a:lnTo>
                  <a:lnTo>
                    <a:pt x="177421" y="1016758"/>
                  </a:lnTo>
                  <a:lnTo>
                    <a:pt x="218365" y="1009934"/>
                  </a:lnTo>
                  <a:lnTo>
                    <a:pt x="320723" y="982638"/>
                  </a:lnTo>
                  <a:lnTo>
                    <a:pt x="361666" y="962167"/>
                  </a:lnTo>
                  <a:lnTo>
                    <a:pt x="464024" y="921224"/>
                  </a:lnTo>
                  <a:lnTo>
                    <a:pt x="525439" y="914400"/>
                  </a:lnTo>
                  <a:lnTo>
                    <a:pt x="573206" y="887104"/>
                  </a:lnTo>
                  <a:lnTo>
                    <a:pt x="648269" y="839337"/>
                  </a:lnTo>
                  <a:lnTo>
                    <a:pt x="696036" y="812041"/>
                  </a:lnTo>
                  <a:lnTo>
                    <a:pt x="750627" y="784746"/>
                  </a:lnTo>
                  <a:lnTo>
                    <a:pt x="784747" y="784746"/>
                  </a:lnTo>
                  <a:lnTo>
                    <a:pt x="832514" y="784746"/>
                  </a:lnTo>
                  <a:lnTo>
                    <a:pt x="866633" y="791570"/>
                  </a:lnTo>
                  <a:lnTo>
                    <a:pt x="962167" y="873456"/>
                  </a:lnTo>
                  <a:lnTo>
                    <a:pt x="1003111" y="948519"/>
                  </a:lnTo>
                  <a:lnTo>
                    <a:pt x="1037230" y="1050877"/>
                  </a:lnTo>
                  <a:lnTo>
                    <a:pt x="1050878" y="1105468"/>
                  </a:lnTo>
                  <a:lnTo>
                    <a:pt x="1098645" y="1187355"/>
                  </a:lnTo>
                  <a:lnTo>
                    <a:pt x="1139588" y="1248770"/>
                  </a:lnTo>
                  <a:lnTo>
                    <a:pt x="1173708" y="1310185"/>
                  </a:lnTo>
                  <a:lnTo>
                    <a:pt x="1228299" y="1364776"/>
                  </a:lnTo>
                  <a:lnTo>
                    <a:pt x="1303362" y="1405719"/>
                  </a:lnTo>
                  <a:lnTo>
                    <a:pt x="1303362" y="1405719"/>
                  </a:lnTo>
                  <a:lnTo>
                    <a:pt x="1371600" y="1419367"/>
                  </a:lnTo>
                  <a:lnTo>
                    <a:pt x="1433015" y="1385247"/>
                  </a:lnTo>
                  <a:lnTo>
                    <a:pt x="1467135" y="1282889"/>
                  </a:lnTo>
                  <a:lnTo>
                    <a:pt x="1460311" y="1194179"/>
                  </a:lnTo>
                  <a:lnTo>
                    <a:pt x="1433015" y="1105468"/>
                  </a:lnTo>
                  <a:lnTo>
                    <a:pt x="1405720" y="1050877"/>
                  </a:lnTo>
                  <a:lnTo>
                    <a:pt x="1364776" y="975815"/>
                  </a:lnTo>
                  <a:lnTo>
                    <a:pt x="1344305" y="914400"/>
                  </a:lnTo>
                  <a:lnTo>
                    <a:pt x="1323833" y="880280"/>
                  </a:lnTo>
                  <a:cubicBezTo>
                    <a:pt x="1330657" y="862083"/>
                    <a:pt x="1337663" y="843953"/>
                    <a:pt x="1344305" y="825689"/>
                  </a:cubicBezTo>
                  <a:cubicBezTo>
                    <a:pt x="1346763" y="818929"/>
                    <a:pt x="1351129" y="805218"/>
                    <a:pt x="1351129" y="805218"/>
                  </a:cubicBezTo>
                  <a:lnTo>
                    <a:pt x="1371600" y="716507"/>
                  </a:lnTo>
                  <a:lnTo>
                    <a:pt x="1467135" y="607325"/>
                  </a:lnTo>
                  <a:lnTo>
                    <a:pt x="1514902" y="566382"/>
                  </a:lnTo>
                  <a:lnTo>
                    <a:pt x="1658203" y="443552"/>
                  </a:lnTo>
                  <a:close/>
                </a:path>
              </a:pathLst>
            </a:custGeom>
            <a:solidFill>
              <a:srgbClr val="0000FF">
                <a:alpha val="4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803179" y="994000"/>
            <a:ext cx="2767809" cy="310501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Heat conduction zone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Impurity radiation zone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/D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/T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ionization zone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  <a:r>
              <a:rPr kumimoji="0" lang="en-US" sz="1600" b="1" i="0" u="none" strike="noStrike" kern="1200" cap="none" spc="0" normalizeH="0" baseline="-2500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&gt; 5 eV)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Neutral friction zone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Recombination zone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  <a:r>
              <a:rPr kumimoji="0" lang="en-US" sz="1600" b="1" i="0" u="none" strike="noStrike" kern="1200" cap="none" spc="0" normalizeH="0" baseline="-2500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 eV)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370763" y="4390662"/>
            <a:ext cx="1656184" cy="3478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Courtesy </a:t>
            </a:r>
            <a:r>
              <a:rPr lang="en-GB" sz="1600" dirty="0" err="1" smtClean="0"/>
              <a:t>R.A.Pitts</a:t>
            </a:r>
            <a:endParaRPr lang="de-DE" sz="1600" dirty="0"/>
          </a:p>
        </p:txBody>
      </p:sp>
      <p:sp>
        <p:nvSpPr>
          <p:cNvPr id="16" name="Textfeld 15"/>
          <p:cNvSpPr txBox="1"/>
          <p:nvPr/>
        </p:nvSpPr>
        <p:spPr>
          <a:xfrm>
            <a:off x="6743191" y="2226109"/>
            <a:ext cx="2283756" cy="203132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This general picture of the detachment onset is partially a result of decades-long studies including systematic EIRENE modelling.</a:t>
            </a:r>
            <a:endParaRPr lang="en-GB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743191" y="627534"/>
            <a:ext cx="2283756" cy="1477328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Detachment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means that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both heat and ion fluxes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extinguished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at the wall (divertor target)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3341066" y="4399282"/>
            <a:ext cx="3410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 </a:t>
            </a:r>
            <a:r>
              <a:rPr lang="en-GB" b="1" i="1" dirty="0" smtClean="0">
                <a:solidFill>
                  <a:srgbClr val="C00000"/>
                </a:solidFill>
              </a:rPr>
              <a:t>Non-stationary A&amp;M effects?..</a:t>
            </a:r>
            <a:endParaRPr lang="en-GB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48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dirty="0" smtClean="0">
                <a:solidFill>
                  <a:srgbClr val="C00000"/>
                </a:solidFill>
              </a:rPr>
              <a:t>The EIRENE MC code: related packages and tools</a:t>
            </a:r>
            <a:endParaRPr lang="en-GB" sz="2200" dirty="0">
              <a:solidFill>
                <a:srgbClr val="C00000"/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14008" y="1563638"/>
            <a:ext cx="560373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FZJ is EIRENE origin, however fluid side of EIRENE-CFD packages often are developed elsewhere, e.g.:</a:t>
            </a:r>
          </a:p>
          <a:p>
            <a:pPr marL="285750" indent="-285750">
              <a:buFontTx/>
              <a:buChar char="-"/>
            </a:pPr>
            <a:r>
              <a:rPr lang="en-GB" sz="1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 </a:t>
            </a: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SOLPS-ITER</a:t>
            </a:r>
            <a:r>
              <a:rPr lang="en-GB" sz="1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(B2.5-</a:t>
            </a:r>
            <a:r>
              <a:rPr lang="en-GB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EIRENE</a:t>
            </a:r>
            <a:r>
              <a:rPr lang="en-GB" sz="1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  <a:p>
            <a:pPr marL="285750" indent="-285750">
              <a:buFontTx/>
              <a:buChar char="-"/>
            </a:pPr>
            <a:r>
              <a:rPr lang="en-GB" sz="1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</a:t>
            </a: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EMC3</a:t>
            </a:r>
            <a:r>
              <a:rPr lang="en-GB" sz="1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EIRENE </a:t>
            </a:r>
          </a:p>
          <a:p>
            <a:pPr marL="285750" indent="-285750">
              <a:buFontTx/>
              <a:buChar char="-"/>
            </a:pPr>
            <a:r>
              <a:rPr lang="en-GB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SOLEdge3X</a:t>
            </a:r>
            <a:r>
              <a:rPr lang="en-GB" sz="1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EIRENE</a:t>
            </a:r>
            <a:r>
              <a:rPr lang="en-GB" sz="1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(with turbulence)</a:t>
            </a:r>
          </a:p>
          <a:p>
            <a:r>
              <a:rPr lang="en-GB" sz="16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16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6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others …</a:t>
            </a:r>
            <a:endParaRPr lang="en-GB" sz="1600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5" t="972" r="5570" b="1386"/>
          <a:stretch/>
        </p:blipFill>
        <p:spPr>
          <a:xfrm>
            <a:off x="5868144" y="569718"/>
            <a:ext cx="2232248" cy="4272061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14008" y="3579862"/>
            <a:ext cx="5603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atomic/molecular data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 accumulations were for decades supported by IAEA </a:t>
            </a:r>
          </a:p>
          <a:p>
            <a:r>
              <a:rPr lang="en-GB" b="1" i="1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Hydhel</a:t>
            </a:r>
            <a:r>
              <a:rPr lang="en-GB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H2Vibr, AMJuel, </a:t>
            </a:r>
            <a:r>
              <a:rPr lang="en-GB" b="1" i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Hydkin</a:t>
            </a:r>
            <a:r>
              <a:rPr lang="en-GB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PLOUTOS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 (new)</a:t>
            </a:r>
          </a:p>
          <a:p>
            <a:r>
              <a:rPr lang="en-GB" b="1" i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ADAS (external)</a:t>
            </a:r>
            <a:endParaRPr lang="de-DE" i="1" dirty="0"/>
          </a:p>
        </p:txBody>
      </p:sp>
      <p:sp>
        <p:nvSpPr>
          <p:cNvPr id="2" name="Rechteck 1"/>
          <p:cNvSpPr/>
          <p:nvPr/>
        </p:nvSpPr>
        <p:spPr>
          <a:xfrm>
            <a:off x="114008" y="569718"/>
            <a:ext cx="5112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EIRENE</a:t>
            </a:r>
            <a:r>
              <a:rPr lang="en-GB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code (</a:t>
            </a:r>
            <a:r>
              <a:rPr lang="en-GB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PLOUTOS </a:t>
            </a:r>
            <a:r>
              <a:rPr lang="en-GB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other tools) </a:t>
            </a:r>
            <a:r>
              <a:rPr lang="de-DE" dirty="0" smtClean="0">
                <a:hlinkClick r:id="rId4"/>
              </a:rPr>
              <a:t>http://www.eirene.de/</a:t>
            </a:r>
            <a:endParaRPr lang="de-DE" dirty="0" smtClean="0"/>
          </a:p>
        </p:txBody>
      </p:sp>
      <p:sp>
        <p:nvSpPr>
          <p:cNvPr id="12" name="Rechteck 11"/>
          <p:cNvSpPr/>
          <p:nvPr/>
        </p:nvSpPr>
        <p:spPr>
          <a:xfrm>
            <a:off x="7956376" y="2648088"/>
            <a:ext cx="1120811" cy="206210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Eirene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with the infant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Ploutos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Statue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Cephisodotus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Elder </a:t>
            </a:r>
          </a:p>
          <a:p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Glyptothek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, Munich.</a:t>
            </a:r>
            <a:endParaRPr lang="de-DE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78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rgbClr val="C00000"/>
                </a:solidFill>
              </a:rPr>
              <a:t>Molecular-assisted recombination (MAR)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4" name="Picture 6" descr="level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793327"/>
            <a:ext cx="3962164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072"/>
          <p:cNvSpPr txBox="1">
            <a:spLocks noChangeArrowheads="1"/>
          </p:cNvSpPr>
          <p:nvPr/>
        </p:nvSpPr>
        <p:spPr bwMode="auto">
          <a:xfrm>
            <a:off x="1013781" y="562495"/>
            <a:ext cx="30963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122468"/>
                </a:solidFill>
                <a:ea typeface="+mn-ea"/>
              </a:rPr>
              <a:t>CX-DR chain (MAR):</a:t>
            </a:r>
          </a:p>
        </p:txBody>
      </p:sp>
      <p:sp>
        <p:nvSpPr>
          <p:cNvPr id="8" name="Rectangle 10071"/>
          <p:cNvSpPr>
            <a:spLocks noChangeArrowheads="1"/>
          </p:cNvSpPr>
          <p:nvPr/>
        </p:nvSpPr>
        <p:spPr bwMode="auto">
          <a:xfrm>
            <a:off x="924434" y="1079028"/>
            <a:ext cx="3213100" cy="11049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mtClean="0">
              <a:solidFill>
                <a:srgbClr val="122468"/>
              </a:solidFill>
              <a:ea typeface="+mn-ea"/>
            </a:endParaRPr>
          </a:p>
        </p:txBody>
      </p:sp>
      <p:sp>
        <p:nvSpPr>
          <p:cNvPr id="9" name="Text Box 10070"/>
          <p:cNvSpPr txBox="1">
            <a:spLocks noChangeArrowheads="1"/>
          </p:cNvSpPr>
          <p:nvPr/>
        </p:nvSpPr>
        <p:spPr bwMode="auto">
          <a:xfrm>
            <a:off x="981002" y="1079028"/>
            <a:ext cx="30543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122468"/>
                </a:solidFill>
                <a:ea typeface="+mn-ea"/>
              </a:rPr>
              <a:t>p+H</a:t>
            </a:r>
            <a:r>
              <a:rPr lang="en-US" altLang="en-US" baseline="-25000" dirty="0" smtClean="0">
                <a:solidFill>
                  <a:srgbClr val="122468"/>
                </a:solidFill>
                <a:ea typeface="+mn-ea"/>
              </a:rPr>
              <a:t>2</a:t>
            </a:r>
            <a:r>
              <a:rPr lang="en-US" altLang="en-US" dirty="0" smtClean="0">
                <a:solidFill>
                  <a:srgbClr val="122468"/>
                </a:solidFill>
                <a:ea typeface="+mn-ea"/>
              </a:rPr>
              <a:t>(v=4) </a:t>
            </a:r>
            <a:r>
              <a:rPr lang="en-US" altLang="en-US" dirty="0" smtClean="0">
                <a:solidFill>
                  <a:srgbClr val="122468"/>
                </a:solidFill>
                <a:ea typeface="+mn-ea"/>
                <a:sym typeface="Wingdings" pitchFamily="2" charset="2"/>
              </a:rPr>
              <a:t> H + H</a:t>
            </a:r>
            <a:r>
              <a:rPr lang="en-US" altLang="en-US" baseline="-25000" dirty="0" smtClean="0">
                <a:solidFill>
                  <a:srgbClr val="122468"/>
                </a:solidFill>
                <a:ea typeface="+mn-ea"/>
                <a:sym typeface="Wingdings" pitchFamily="2" charset="2"/>
              </a:rPr>
              <a:t>2</a:t>
            </a:r>
            <a:r>
              <a:rPr lang="en-US" altLang="en-US" baseline="30000" dirty="0" smtClean="0">
                <a:solidFill>
                  <a:srgbClr val="122468"/>
                </a:solidFill>
                <a:ea typeface="+mn-ea"/>
                <a:sym typeface="Wingdings" pitchFamily="2" charset="2"/>
              </a:rPr>
              <a:t>+</a:t>
            </a:r>
          </a:p>
          <a:p>
            <a:pPr eaLnBrk="1" hangingPunct="1"/>
            <a:endParaRPr lang="en-US" altLang="en-US" baseline="30000" dirty="0" smtClean="0">
              <a:solidFill>
                <a:srgbClr val="122468"/>
              </a:solidFill>
              <a:ea typeface="+mn-ea"/>
              <a:sym typeface="Wingdings" pitchFamily="2" charset="2"/>
            </a:endParaRPr>
          </a:p>
          <a:p>
            <a:pPr eaLnBrk="1" hangingPunct="1"/>
            <a:r>
              <a:rPr lang="en-US" altLang="en-US" dirty="0" smtClean="0">
                <a:solidFill>
                  <a:srgbClr val="122468"/>
                </a:solidFill>
                <a:ea typeface="+mn-ea"/>
                <a:sym typeface="Wingdings" pitchFamily="2" charset="2"/>
              </a:rPr>
              <a:t>e+H</a:t>
            </a:r>
            <a:r>
              <a:rPr lang="en-US" altLang="en-US" baseline="-25000" dirty="0" smtClean="0">
                <a:solidFill>
                  <a:srgbClr val="122468"/>
                </a:solidFill>
                <a:ea typeface="+mn-ea"/>
                <a:sym typeface="Wingdings" pitchFamily="2" charset="2"/>
              </a:rPr>
              <a:t>2</a:t>
            </a:r>
            <a:r>
              <a:rPr lang="en-US" altLang="en-US" baseline="30000" dirty="0" smtClean="0">
                <a:solidFill>
                  <a:srgbClr val="122468"/>
                </a:solidFill>
                <a:ea typeface="+mn-ea"/>
                <a:sym typeface="Wingdings" pitchFamily="2" charset="2"/>
              </a:rPr>
              <a:t>+</a:t>
            </a:r>
            <a:r>
              <a:rPr lang="en-US" altLang="en-US" dirty="0" smtClean="0">
                <a:solidFill>
                  <a:srgbClr val="122468"/>
                </a:solidFill>
                <a:ea typeface="+mn-ea"/>
                <a:sym typeface="Wingdings" pitchFamily="2" charset="2"/>
              </a:rPr>
              <a:t>  H* + H</a:t>
            </a:r>
            <a:endParaRPr lang="en-US" altLang="en-US" dirty="0" smtClean="0">
              <a:solidFill>
                <a:srgbClr val="122468"/>
              </a:solidFill>
              <a:ea typeface="+mn-ea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07504" y="2630064"/>
            <a:ext cx="540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Significant role in low temperature plasmas: </a:t>
            </a:r>
            <a:r>
              <a:rPr lang="en-GB" sz="1600" i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divertors</a:t>
            </a:r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detached regimes, linear plasma devices</a:t>
            </a:r>
            <a:endParaRPr lang="en-GB" sz="1600" i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GB" sz="1600" i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Requires sophisticated molecular models 	    (e.g. resolved by vibrational states v)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sz="1600" b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Other processes like MAD(dissociation) compete…</a:t>
            </a:r>
          </a:p>
        </p:txBody>
      </p:sp>
    </p:spTree>
    <p:extLst>
      <p:ext uri="{BB962C8B-B14F-4D97-AF65-F5344CB8AC3E}">
        <p14:creationId xmlns:p14="http://schemas.microsoft.com/office/powerpoint/2010/main" val="1452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347" y="2830237"/>
            <a:ext cx="2416340" cy="19139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133" y="555526"/>
            <a:ext cx="7496735" cy="2244429"/>
          </a:xfrm>
          <a:prstGeom prst="rect">
            <a:avLst/>
          </a:prstGeom>
        </p:spPr>
      </p:pic>
      <p:sp>
        <p:nvSpPr>
          <p:cNvPr id="43" name="Google Shape;94;p4"/>
          <p:cNvSpPr/>
          <p:nvPr/>
        </p:nvSpPr>
        <p:spPr>
          <a:xfrm>
            <a:off x="4721429" y="3467121"/>
            <a:ext cx="1986369" cy="569179"/>
          </a:xfrm>
          <a:prstGeom prst="roundRect">
            <a:avLst>
              <a:gd name="adj" fmla="val 50000"/>
            </a:avLst>
          </a:prstGeom>
          <a:solidFill>
            <a:srgbClr val="FF99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89;p4"/>
          <p:cNvSpPr/>
          <p:nvPr/>
        </p:nvSpPr>
        <p:spPr>
          <a:xfrm>
            <a:off x="4892696" y="3559622"/>
            <a:ext cx="1651336" cy="3733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91136" y="3474283"/>
            <a:ext cx="1986369" cy="569179"/>
            <a:chOff x="2614246" y="2270176"/>
            <a:chExt cx="2203940" cy="613709"/>
          </a:xfrm>
        </p:grpSpPr>
        <p:sp>
          <p:nvSpPr>
            <p:cNvPr id="25" name="Google Shape;94;p4"/>
            <p:cNvSpPr/>
            <p:nvPr/>
          </p:nvSpPr>
          <p:spPr>
            <a:xfrm>
              <a:off x="2614246" y="2270176"/>
              <a:ext cx="2203940" cy="6137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DCECD5"/>
                </a:gs>
                <a:gs pos="100000">
                  <a:srgbClr val="93BC8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89;p4"/>
            <p:cNvSpPr/>
            <p:nvPr/>
          </p:nvSpPr>
          <p:spPr>
            <a:xfrm>
              <a:off x="2804272" y="2369914"/>
              <a:ext cx="1832210" cy="40259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7637" y="2830237"/>
            <a:ext cx="50061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low temperature </a:t>
            </a:r>
            <a:r>
              <a:rPr lang="en-US" sz="1600" dirty="0">
                <a:solidFill>
                  <a:schemeClr val="dk1"/>
                </a:solidFill>
              </a:rPr>
              <a:t>(T &lt; 2eV)   leading reaction chains:  </a:t>
            </a:r>
            <a:endParaRPr lang="en-US"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en-US" dirty="0"/>
          </a:p>
        </p:txBody>
      </p:sp>
      <p:sp>
        <p:nvSpPr>
          <p:cNvPr id="17" name="Google Shape;93;p4"/>
          <p:cNvSpPr txBox="1"/>
          <p:nvPr/>
        </p:nvSpPr>
        <p:spPr>
          <a:xfrm>
            <a:off x="2843808" y="3531295"/>
            <a:ext cx="72078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2900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1600" b="0" i="0" u="none" strike="noStrike" cap="none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1600" baseline="30000" dirty="0" smtClean="0"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1600" b="0" i="0" u="none" strike="noStrike" cap="none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600" b="0" i="0" u="none" strike="noStrike" cap="none" baseline="30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+H            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</a:t>
            </a:r>
            <a:r>
              <a:rPr lang="en-US" sz="1600" b="0" i="0" u="none" strike="noStrike" cap="none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600" b="0" i="0" u="none" strike="noStrike" cap="none" baseline="30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+e → 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H+H</a:t>
            </a:r>
            <a:r>
              <a:rPr lang="en-US" sz="1600" b="0" i="0" u="none" strike="noStrike" cap="none" baseline="30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3" name="Google Shape;108;p4"/>
          <p:cNvSpPr txBox="1"/>
          <p:nvPr/>
        </p:nvSpPr>
        <p:spPr>
          <a:xfrm>
            <a:off x="168150" y="3612325"/>
            <a:ext cx="2365266" cy="1015632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MAR/MAD competition at very low temperature</a:t>
            </a:r>
            <a:endParaRPr sz="18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98;p4"/>
          <p:cNvSpPr/>
          <p:nvPr/>
        </p:nvSpPr>
        <p:spPr>
          <a:xfrm>
            <a:off x="4379482" y="3621920"/>
            <a:ext cx="599192" cy="29623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DDDDD"/>
              </a:gs>
              <a:gs pos="100000">
                <a:srgbClr val="919191"/>
              </a:gs>
            </a:gsLst>
            <a:lin ang="540001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107;p4"/>
          <p:cNvSpPr txBox="1"/>
          <p:nvPr/>
        </p:nvSpPr>
        <p:spPr>
          <a:xfrm>
            <a:off x="4336127" y="3529824"/>
            <a:ext cx="74770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18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MAD</a:t>
            </a: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94;p4"/>
          <p:cNvSpPr/>
          <p:nvPr/>
        </p:nvSpPr>
        <p:spPr>
          <a:xfrm>
            <a:off x="4714267" y="4128887"/>
            <a:ext cx="1986369" cy="569179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89;p4"/>
          <p:cNvSpPr/>
          <p:nvPr/>
        </p:nvSpPr>
        <p:spPr>
          <a:xfrm>
            <a:off x="4885534" y="4221388"/>
            <a:ext cx="1651336" cy="3733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683974" y="4136049"/>
            <a:ext cx="1986369" cy="569179"/>
            <a:chOff x="2614246" y="2270176"/>
            <a:chExt cx="2203940" cy="613709"/>
          </a:xfrm>
        </p:grpSpPr>
        <p:sp>
          <p:nvSpPr>
            <p:cNvPr id="48" name="Google Shape;94;p4"/>
            <p:cNvSpPr/>
            <p:nvPr/>
          </p:nvSpPr>
          <p:spPr>
            <a:xfrm>
              <a:off x="2614246" y="2270176"/>
              <a:ext cx="2203940" cy="6137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DCECD5"/>
                </a:gs>
                <a:gs pos="100000">
                  <a:srgbClr val="93BC8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89;p4"/>
            <p:cNvSpPr/>
            <p:nvPr/>
          </p:nvSpPr>
          <p:spPr>
            <a:xfrm>
              <a:off x="2804272" y="2369914"/>
              <a:ext cx="1832210" cy="40259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98;p4"/>
          <p:cNvSpPr/>
          <p:nvPr/>
        </p:nvSpPr>
        <p:spPr>
          <a:xfrm>
            <a:off x="4372320" y="4283686"/>
            <a:ext cx="599192" cy="29623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DDDDD"/>
              </a:gs>
              <a:gs pos="100000">
                <a:srgbClr val="919191"/>
              </a:gs>
            </a:gsLst>
            <a:lin ang="540001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107;p4"/>
          <p:cNvSpPr txBox="1"/>
          <p:nvPr/>
        </p:nvSpPr>
        <p:spPr>
          <a:xfrm>
            <a:off x="4328965" y="4191590"/>
            <a:ext cx="74770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18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</a:t>
            </a: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99;p4"/>
          <p:cNvSpPr txBox="1"/>
          <p:nvPr/>
        </p:nvSpPr>
        <p:spPr>
          <a:xfrm>
            <a:off x="2847309" y="4024351"/>
            <a:ext cx="7207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2900"/>
            </a:pPr>
            <a:r>
              <a:rPr lang="en-US" sz="29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1600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+H</a:t>
            </a:r>
            <a:r>
              <a:rPr lang="en-US" sz="1600" baseline="30000" dirty="0" smtClean="0"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1600" b="0" i="0" u="none" strike="noStrike" cap="none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600" b="0" i="0" u="none" strike="noStrike" cap="none" baseline="30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+H          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H</a:t>
            </a:r>
            <a:r>
              <a:rPr lang="en-US" sz="1600" b="0" i="0" u="none" strike="noStrike" cap="none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600" b="0" i="0" u="none" strike="noStrike" cap="none" baseline="30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+e → H+H</a:t>
            </a: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1" name="Google Shape;85;p4"/>
          <p:cNvSpPr/>
          <p:nvPr/>
        </p:nvSpPr>
        <p:spPr>
          <a:xfrm>
            <a:off x="7144241" y="840419"/>
            <a:ext cx="344724" cy="354574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86;p4"/>
          <p:cNvCxnSpPr>
            <a:stCxn id="11" idx="1"/>
          </p:cNvCxnSpPr>
          <p:nvPr/>
        </p:nvCxnSpPr>
        <p:spPr>
          <a:xfrm flipH="1">
            <a:off x="6707798" y="1017706"/>
            <a:ext cx="436443" cy="2301042"/>
          </a:xfrm>
          <a:prstGeom prst="straightConnector1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" name="Google Shape;103;p4"/>
          <p:cNvSpPr/>
          <p:nvPr/>
        </p:nvSpPr>
        <p:spPr>
          <a:xfrm rot="3946898">
            <a:off x="6621361" y="3265888"/>
            <a:ext cx="467853" cy="557188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99FF">
              <a:alpha val="2745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686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104;p4"/>
          <p:cNvSpPr/>
          <p:nvPr/>
        </p:nvSpPr>
        <p:spPr>
          <a:xfrm rot="3985040">
            <a:off x="6852674" y="3609644"/>
            <a:ext cx="498292" cy="1050286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6868CF">
              <a:alpha val="33333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686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121;p4"/>
          <p:cNvSpPr txBox="1"/>
          <p:nvPr/>
        </p:nvSpPr>
        <p:spPr>
          <a:xfrm>
            <a:off x="545600" y="1390601"/>
            <a:ext cx="1041153" cy="367863"/>
          </a:xfrm>
          <a:prstGeom prst="rect">
            <a:avLst/>
          </a:prstGeom>
          <a:solidFill>
            <a:srgbClr val="DB45BB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EU-DEMO</a:t>
            </a:r>
            <a:endParaRPr sz="12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" name="Google Shape;86;p4"/>
          <p:cNvCxnSpPr/>
          <p:nvPr/>
        </p:nvCxnSpPr>
        <p:spPr>
          <a:xfrm>
            <a:off x="7475809" y="1168675"/>
            <a:ext cx="1574059" cy="1855113"/>
          </a:xfrm>
          <a:prstGeom prst="straightConnector1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" name="Google Shape;146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3399"/>
              </a:buClr>
              <a:buSzPts val="2800"/>
            </a:pPr>
            <a:r>
              <a:rPr lang="en-US" sz="2800" dirty="0" smtClean="0">
                <a:solidFill>
                  <a:srgbClr val="C00000"/>
                </a:solidFill>
              </a:rPr>
              <a:t>CRM FOR MOLECULES: leading reactions</a:t>
            </a:r>
            <a:endParaRPr lang="en-US" sz="2800" b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34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15258" y="-67419"/>
            <a:ext cx="8231742" cy="640303"/>
          </a:xfrm>
        </p:spPr>
        <p:txBody>
          <a:bodyPr>
            <a:normAutofit/>
          </a:bodyPr>
          <a:lstStyle/>
          <a:p>
            <a:r>
              <a:rPr lang="en-IE" sz="2400" dirty="0">
                <a:solidFill>
                  <a:srgbClr val="C00000"/>
                </a:solidFill>
              </a:rPr>
              <a:t>E</a:t>
            </a:r>
            <a:r>
              <a:rPr lang="en-IE" sz="2400" dirty="0" smtClean="0">
                <a:solidFill>
                  <a:srgbClr val="C00000"/>
                </a:solidFill>
              </a:rPr>
              <a:t>ffect of resolution by </a:t>
            </a:r>
            <a:r>
              <a:rPr lang="en-IE" sz="2400" dirty="0" err="1" smtClean="0">
                <a:solidFill>
                  <a:srgbClr val="C00000"/>
                </a:solidFill>
              </a:rPr>
              <a:t>vibrostates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7192342" y="565864"/>
            <a:ext cx="177214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F.Cianfrani et al.</a:t>
            </a:r>
            <a:r>
              <a:rPr lang="en-GB" sz="1600" dirty="0" smtClean="0"/>
              <a:t>, </a:t>
            </a:r>
          </a:p>
          <a:p>
            <a:r>
              <a:rPr lang="en-GB" sz="1600" dirty="0" smtClean="0"/>
              <a:t>EPS-2022</a:t>
            </a:r>
            <a:endParaRPr lang="en-GB" sz="16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59936"/>
            <a:ext cx="6629158" cy="4284539"/>
          </a:xfrm>
          <a:prstGeom prst="rect">
            <a:avLst/>
          </a:prstGeom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39D191FC-C713-804F-965A-83AC44048122}"/>
              </a:ext>
            </a:extLst>
          </p:cNvPr>
          <p:cNvSpPr/>
          <p:nvPr/>
        </p:nvSpPr>
        <p:spPr>
          <a:xfrm>
            <a:off x="7192342" y="4013478"/>
            <a:ext cx="181069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A.Holm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M.Groth, et al.,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PET, CPP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142311" y="1635646"/>
            <a:ext cx="191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 in line with the EIRENE and other CRMs:</a:t>
            </a:r>
          </a:p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Up to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40% reduction in effective dissociation rate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due to transport of vibrational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states”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3131840" y="1347614"/>
            <a:ext cx="2448272" cy="2160240"/>
            <a:chOff x="3131840" y="1347614"/>
            <a:chExt cx="2448272" cy="2160240"/>
          </a:xfrm>
        </p:grpSpPr>
        <p:sp>
          <p:nvSpPr>
            <p:cNvPr id="4" name="Nach unten gekrümmter Pfeil 3"/>
            <p:cNvSpPr/>
            <p:nvPr/>
          </p:nvSpPr>
          <p:spPr>
            <a:xfrm flipV="1">
              <a:off x="3203848" y="1347614"/>
              <a:ext cx="2376264" cy="360040"/>
            </a:xfrm>
            <a:prstGeom prst="curvedDownArrow">
              <a:avLst>
                <a:gd name="adj1" fmla="val 25000"/>
                <a:gd name="adj2" fmla="val 115186"/>
                <a:gd name="adj3" fmla="val 25000"/>
              </a:avLst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Nach unten gekrümmter Pfeil 7"/>
            <p:cNvSpPr/>
            <p:nvPr/>
          </p:nvSpPr>
          <p:spPr>
            <a:xfrm flipV="1">
              <a:off x="3131840" y="3147814"/>
              <a:ext cx="2376264" cy="360040"/>
            </a:xfrm>
            <a:prstGeom prst="curvedDownArrow">
              <a:avLst>
                <a:gd name="adj1" fmla="val 25000"/>
                <a:gd name="adj2" fmla="val 115186"/>
                <a:gd name="adj3" fmla="val 25000"/>
              </a:avLst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09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z="2400" dirty="0" smtClean="0">
                <a:solidFill>
                  <a:srgbClr val="C00000"/>
                </a:solidFill>
              </a:rPr>
              <a:t>EU-DEMO – effect of resolution by </a:t>
            </a:r>
            <a:r>
              <a:rPr lang="en-IE" sz="2400" dirty="0" err="1" smtClean="0">
                <a:solidFill>
                  <a:srgbClr val="C00000"/>
                </a:solidFill>
              </a:rPr>
              <a:t>vibrostates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6516216" y="565864"/>
            <a:ext cx="248682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F.Cianfrani et al.</a:t>
            </a:r>
            <a:r>
              <a:rPr lang="en-GB" sz="1600" dirty="0" smtClean="0"/>
              <a:t>, </a:t>
            </a:r>
          </a:p>
          <a:p>
            <a:r>
              <a:rPr lang="en-GB" sz="1600" dirty="0" smtClean="0"/>
              <a:t>EPS-2022</a:t>
            </a:r>
            <a:endParaRPr lang="en-GB" sz="1600" dirty="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9D191FC-C713-804F-965A-83AC44048122}"/>
              </a:ext>
            </a:extLst>
          </p:cNvPr>
          <p:cNvSpPr/>
          <p:nvPr/>
        </p:nvSpPr>
        <p:spPr>
          <a:xfrm>
            <a:off x="6566247" y="3890368"/>
            <a:ext cx="248682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A.Holm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M.Groth, et al.,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PET, CPP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516216" y="1419622"/>
            <a:ext cx="25368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 in line with the EIRENE and other CRMs:</a:t>
            </a:r>
          </a:p>
          <a:p>
            <a:endParaRPr lang="en-GB" sz="1600" b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JET modelling: </a:t>
            </a:r>
          </a:p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Up to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40% reduction in effective dissociation rate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due to transport of vibrational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states”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71550"/>
            <a:ext cx="5075435" cy="395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07504" y="-943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Summary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conclusion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79512" y="555526"/>
            <a:ext cx="878497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CRMs are essential part of EIRENE and similar transport codes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Ø"/>
              <a:defRPr/>
            </a:pPr>
            <a:r>
              <a:rPr lang="en-GB" sz="14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They pose </a:t>
            </a:r>
            <a:r>
              <a:rPr lang="en-GB" sz="14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both performance and data amount </a:t>
            </a:r>
            <a:r>
              <a:rPr lang="en-GB" sz="14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challenges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Ø"/>
              <a:defRPr/>
            </a:pPr>
            <a:r>
              <a:rPr lang="en-GB" sz="1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Sorting out the proper data is a challenging process requiring </a:t>
            </a:r>
            <a:r>
              <a:rPr lang="en-GB" sz="1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common excepted policy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Ø"/>
              <a:defRPr/>
            </a:pPr>
            <a:r>
              <a:rPr lang="en-GB" sz="1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ADAS (and other sources) deep integration is unavoidable – </a:t>
            </a:r>
            <a:r>
              <a:rPr lang="en-GB" sz="1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APIs are necessary.</a:t>
            </a:r>
          </a:p>
          <a:p>
            <a:pPr lvl="1">
              <a:spcBef>
                <a:spcPts val="500"/>
              </a:spcBef>
              <a:defRPr/>
            </a:pPr>
            <a:endParaRPr lang="en-GB" sz="800" i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MC approach for species should be combined with flexible tracking of external state calculated by ODE solution 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Ø"/>
              <a:defRPr/>
            </a:pPr>
            <a:r>
              <a:rPr lang="en-GB" sz="14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New tools (</a:t>
            </a:r>
            <a:r>
              <a:rPr lang="en-GB" sz="1400" i="1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Plutous</a:t>
            </a:r>
            <a:r>
              <a:rPr lang="en-GB" sz="14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ModCR) are in development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Ø"/>
              <a:defRPr/>
            </a:pPr>
            <a:r>
              <a:rPr lang="en-GB" sz="14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Flexible border between MC and ODE solution will allow performance optimisation and error </a:t>
            </a:r>
            <a:r>
              <a:rPr lang="en-GB" sz="14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estimations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Ø"/>
              <a:defRPr/>
            </a:pPr>
            <a:endParaRPr lang="en-GB" sz="800" i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Even a standalone approach can provide very useful physical results 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Ø"/>
              <a:defRPr/>
            </a:pPr>
            <a:r>
              <a:rPr lang="en-GB" sz="14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Strong impact of vibrational states was demonstrated, MAD/MAR competition related with the plasma parameters in detached </a:t>
            </a:r>
            <a:r>
              <a:rPr lang="en-GB" sz="14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plasma …  </a:t>
            </a:r>
            <a:r>
              <a:rPr lang="en-GB" sz="1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isotope </a:t>
            </a:r>
            <a:r>
              <a:rPr lang="en-GB" sz="1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effect</a:t>
            </a:r>
            <a:r>
              <a:rPr lang="en-GB" sz="1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studies ongoing</a:t>
            </a:r>
            <a:r>
              <a:rPr lang="en-GB" sz="14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n-GB" sz="1400" i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Ø"/>
              <a:defRPr/>
            </a:pPr>
            <a:r>
              <a:rPr lang="en-GB" sz="14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Indispensable for CRM testing, data compilation and physics understanding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Ø"/>
              <a:defRPr/>
            </a:pPr>
            <a:r>
              <a:rPr lang="en-GB" sz="1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Universal module usable in transport codes and standalone should open even more opportunities!</a:t>
            </a:r>
            <a:endParaRPr lang="en-GB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7680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427734"/>
            <a:ext cx="7543800" cy="342900"/>
          </a:xfrm>
        </p:spPr>
        <p:txBody>
          <a:bodyPr/>
          <a:lstStyle/>
          <a:p>
            <a:pPr algn="ctr"/>
            <a:r>
              <a:rPr lang="en-GB" dirty="0" smtClean="0"/>
              <a:t>Thanks for the attention!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27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/>
        </p:nvSpPr>
        <p:spPr>
          <a:xfrm>
            <a:off x="107500" y="0"/>
            <a:ext cx="777686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" sz="24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YACORA: </a:t>
            </a:r>
            <a:r>
              <a:rPr lang="it" sz="24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inclusion molecular source term </a:t>
            </a:r>
            <a:endParaRPr sz="24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107503" y="464918"/>
            <a:ext cx="64671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50"/>
              <a:buFont typeface="Arial"/>
              <a:buChar char="•"/>
            </a:pPr>
            <a:r>
              <a:rPr lang="it" sz="1800" b="1" i="0" u="none" strike="noStrike" cap="none" dirty="0" smtClean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Stationary </a:t>
            </a:r>
            <a:r>
              <a:rPr lang="it" sz="18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run vibrationally resolved:</a:t>
            </a:r>
            <a:endParaRPr sz="1800" b="1" i="0" u="none" strike="noStrike" cap="none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95227" y="978258"/>
            <a:ext cx="1551900" cy="39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Particle species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95227" y="1491598"/>
            <a:ext cx="1057500" cy="3987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 dirty="0">
                <a:solidFill>
                  <a:schemeClr val="lt1"/>
                </a:solidFill>
              </a:rPr>
              <a:t>Reactions </a:t>
            </a:r>
            <a:endParaRPr sz="1400" b="1" i="0" u="none" strike="noStrike" cap="none" dirty="0">
              <a:solidFill>
                <a:schemeClr val="lt1"/>
              </a:solidFill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9982" y="3100126"/>
            <a:ext cx="2996917" cy="1610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7952" y="843558"/>
            <a:ext cx="3405349" cy="75704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46520" y="4318285"/>
            <a:ext cx="2005200" cy="4002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sz="2000" b="1" i="0" u="none" strike="noStrike" cap="none" dirty="0">
                <a:solidFill>
                  <a:srgbClr val="FF0000"/>
                </a:solidFill>
              </a:rPr>
              <a:t>H</a:t>
            </a:r>
            <a:r>
              <a:rPr lang="it" sz="2000" b="1" i="0" u="none" strike="noStrike" cap="none" baseline="-25000" dirty="0">
                <a:solidFill>
                  <a:srgbClr val="FF0000"/>
                </a:solidFill>
              </a:rPr>
              <a:t>2</a:t>
            </a:r>
            <a:r>
              <a:rPr lang="it" sz="2000" b="1" i="0" u="none" strike="noStrike" cap="none" dirty="0">
                <a:solidFill>
                  <a:srgbClr val="FF0000"/>
                </a:solidFill>
              </a:rPr>
              <a:t> source term</a:t>
            </a:r>
            <a:endParaRPr sz="2000" b="1" dirty="0">
              <a:solidFill>
                <a:srgbClr val="FF0000"/>
              </a:solidFill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51720" y="1724347"/>
            <a:ext cx="5206864" cy="141231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301932" y="2380247"/>
            <a:ext cx="1660200" cy="354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sz="1700" b="1">
                <a:solidFill>
                  <a:srgbClr val="008000"/>
                </a:solidFill>
              </a:rPr>
              <a:t>proton impact</a:t>
            </a:r>
            <a:endParaRPr sz="1700" b="1">
              <a:solidFill>
                <a:srgbClr val="008000"/>
              </a:solidFill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73332" y="1923047"/>
            <a:ext cx="1891800" cy="354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sz="1700" b="1" dirty="0">
                <a:solidFill>
                  <a:srgbClr val="008000"/>
                </a:solidFill>
              </a:rPr>
              <a:t>electron impact</a:t>
            </a:r>
            <a:endParaRPr sz="1700" b="1" dirty="0">
              <a:solidFill>
                <a:srgbClr val="008000"/>
              </a:solidFill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606732" y="3370847"/>
            <a:ext cx="1334100" cy="6156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sz="1700" b="1">
                <a:solidFill>
                  <a:srgbClr val="008000"/>
                </a:solidFill>
              </a:rPr>
              <a:t>vibrational transitions</a:t>
            </a:r>
            <a:endParaRPr sz="1700" b="1">
              <a:solidFill>
                <a:srgbClr val="008000"/>
              </a:solidFill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73332" y="2761247"/>
            <a:ext cx="1891800" cy="354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sz="1700" b="1">
                <a:solidFill>
                  <a:srgbClr val="008000"/>
                </a:solidFill>
              </a:rPr>
              <a:t>electron impact</a:t>
            </a:r>
            <a:endParaRPr sz="1700" b="1">
              <a:solidFill>
                <a:srgbClr val="008000"/>
              </a:solidFill>
            </a:endParaRPr>
          </a:p>
        </p:txBody>
      </p:sp>
      <p:pic>
        <p:nvPicPr>
          <p:cNvPr id="14" name="Google Shape;103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36097" y="2120125"/>
            <a:ext cx="3609688" cy="273660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feld 14"/>
          <p:cNvSpPr txBox="1"/>
          <p:nvPr/>
        </p:nvSpPr>
        <p:spPr>
          <a:xfrm>
            <a:off x="7749640" y="1199210"/>
            <a:ext cx="129614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F.Cianfrani</a:t>
            </a:r>
            <a:r>
              <a:rPr lang="en-GB" sz="1600" dirty="0" smtClean="0"/>
              <a:t>, </a:t>
            </a:r>
          </a:p>
          <a:p>
            <a:r>
              <a:rPr lang="en-GB" sz="1600" dirty="0" smtClean="0"/>
              <a:t>EPS-2022</a:t>
            </a:r>
            <a:endParaRPr lang="en-GB" sz="1600" dirty="0"/>
          </a:p>
        </p:txBody>
      </p:sp>
      <p:sp>
        <p:nvSpPr>
          <p:cNvPr id="2" name="Textfeld 1"/>
          <p:cNvSpPr txBox="1"/>
          <p:nvPr/>
        </p:nvSpPr>
        <p:spPr>
          <a:xfrm>
            <a:off x="5644559" y="535275"/>
            <a:ext cx="340122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YACORA </a:t>
            </a:r>
            <a:r>
              <a:rPr lang="ru-RU" dirty="0" smtClean="0"/>
              <a:t>    </a:t>
            </a:r>
            <a:r>
              <a:rPr lang="en-GB" dirty="0" smtClean="0"/>
              <a:t>+</a:t>
            </a:r>
            <a:r>
              <a:rPr lang="ru-RU" dirty="0" smtClean="0"/>
              <a:t>  </a:t>
            </a:r>
            <a:r>
              <a:rPr lang="en-GB" b="1" dirty="0" smtClean="0"/>
              <a:t>Source term </a:t>
            </a:r>
          </a:p>
          <a:p>
            <a:r>
              <a:rPr lang="en-GB" b="1" dirty="0"/>
              <a:t>a</a:t>
            </a:r>
            <a:r>
              <a:rPr lang="en-GB" b="1" dirty="0" smtClean="0"/>
              <a:t>djustable</a:t>
            </a:r>
            <a:r>
              <a:rPr lang="en-GB" dirty="0" smtClean="0"/>
              <a:t> to  the Edge2D-EIRENE</a:t>
            </a:r>
            <a:endParaRPr lang="en-GB" dirty="0"/>
          </a:p>
        </p:txBody>
      </p:sp>
      <p:sp>
        <p:nvSpPr>
          <p:cNvPr id="3" name="Ellipse 2"/>
          <p:cNvSpPr/>
          <p:nvPr/>
        </p:nvSpPr>
        <p:spPr>
          <a:xfrm>
            <a:off x="1827952" y="4354821"/>
            <a:ext cx="2207230" cy="363664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Ellipse 18"/>
          <p:cNvSpPr/>
          <p:nvPr/>
        </p:nvSpPr>
        <p:spPr>
          <a:xfrm>
            <a:off x="6586878" y="535275"/>
            <a:ext cx="1708173" cy="363664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13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1B2C5107-A5DB-6F18-AA74-A0F1E238D799}"/>
              </a:ext>
            </a:extLst>
          </p:cNvPr>
          <p:cNvSpPr txBox="1">
            <a:spLocks/>
          </p:cNvSpPr>
          <p:nvPr/>
        </p:nvSpPr>
        <p:spPr>
          <a:xfrm>
            <a:off x="107504" y="627534"/>
            <a:ext cx="2038824" cy="533724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Arial" panose="020B0604020202020204"/>
              </a:rPr>
              <a:t>‘Extra’ ionization </a:t>
            </a:r>
            <a:r>
              <a:rPr lang="en-US" sz="1800" b="0" dirty="0">
                <a:solidFill>
                  <a:sysClr val="windowText" lastClr="000000"/>
                </a:solidFill>
                <a:latin typeface="Arial" panose="020B0604020202020204"/>
              </a:rPr>
              <a:t>contribution from photon </a:t>
            </a:r>
            <a:r>
              <a:rPr lang="en-US" sz="1800" b="0" dirty="0" smtClean="0">
                <a:solidFill>
                  <a:sysClr val="windowText" lastClr="000000"/>
                </a:solidFill>
                <a:latin typeface="Arial" panose="020B0604020202020204"/>
              </a:rPr>
              <a:t>absorption (bottom) localized to near CR ionization front (top)</a:t>
            </a:r>
          </a:p>
          <a:p>
            <a:pPr defTabSz="514350">
              <a:defRPr/>
            </a:pPr>
            <a:endParaRPr lang="en-US" sz="1800" b="0" dirty="0">
              <a:solidFill>
                <a:sysClr val="windowText" lastClr="000000"/>
              </a:solidFill>
              <a:latin typeface="Arial" panose="020B0604020202020204"/>
            </a:endParaRPr>
          </a:p>
          <a:p>
            <a:pPr defTabSz="514350">
              <a:defRPr/>
            </a:pPr>
            <a:r>
              <a:rPr lang="en-GB" sz="1800" b="0" dirty="0" smtClean="0">
                <a:solidFill>
                  <a:schemeClr val="tx1"/>
                </a:solidFill>
                <a:latin typeface="Arial" panose="020B0604020202020204"/>
              </a:rPr>
              <a:t>Ly-</a:t>
            </a:r>
            <a:r>
              <a:rPr lang="el-GR" sz="1800" dirty="0" smtClean="0">
                <a:solidFill>
                  <a:schemeClr val="tx1"/>
                </a:solidFill>
              </a:rPr>
              <a:t>α</a:t>
            </a:r>
            <a:r>
              <a:rPr lang="en-GB" sz="1800" b="0" dirty="0" smtClean="0">
                <a:solidFill>
                  <a:schemeClr val="tx1"/>
                </a:solidFill>
                <a:latin typeface="Arial" panose="020B0604020202020204"/>
              </a:rPr>
              <a:t> </a:t>
            </a:r>
            <a:r>
              <a:rPr lang="en-GB" sz="1800" b="0" dirty="0">
                <a:solidFill>
                  <a:schemeClr val="tx1"/>
                </a:solidFill>
                <a:latin typeface="Arial" panose="020B0604020202020204"/>
              </a:rPr>
              <a:t>and </a:t>
            </a:r>
            <a:r>
              <a:rPr lang="en-GB" sz="1800" b="0" dirty="0" smtClean="0">
                <a:solidFill>
                  <a:schemeClr val="tx1"/>
                </a:solidFill>
                <a:latin typeface="Arial" panose="020B0604020202020204"/>
              </a:rPr>
              <a:t>Ly-</a:t>
            </a:r>
            <a:r>
              <a:rPr lang="el-GR" sz="1800" dirty="0">
                <a:solidFill>
                  <a:schemeClr val="tx1"/>
                </a:solidFill>
              </a:rPr>
              <a:t> β</a:t>
            </a:r>
            <a:r>
              <a:rPr lang="en-GB" sz="1800" b="0" dirty="0" smtClean="0">
                <a:solidFill>
                  <a:schemeClr val="tx1"/>
                </a:solidFill>
                <a:latin typeface="Arial" panose="020B0604020202020204"/>
              </a:rPr>
              <a:t> </a:t>
            </a:r>
            <a:r>
              <a:rPr lang="en-GB" sz="1800" b="0" dirty="0" smtClean="0">
                <a:solidFill>
                  <a:sysClr val="windowText" lastClr="000000"/>
                </a:solidFill>
                <a:latin typeface="Arial" panose="020B0604020202020204"/>
              </a:rPr>
              <a:t>absorption increases population of </a:t>
            </a:r>
            <a:r>
              <a:rPr lang="en-GB" sz="1800" b="0" dirty="0">
                <a:solidFill>
                  <a:sysClr val="windowText" lastClr="000000"/>
                </a:solidFill>
                <a:latin typeface="Arial" panose="020B0604020202020204"/>
              </a:rPr>
              <a:t>excited D </a:t>
            </a:r>
            <a:r>
              <a:rPr lang="en-GB" sz="1800" b="0" dirty="0" smtClean="0">
                <a:solidFill>
                  <a:sysClr val="windowText" lastClr="000000"/>
                </a:solidFill>
                <a:latin typeface="Arial" panose="020B0604020202020204"/>
              </a:rPr>
              <a:t>neutrals</a:t>
            </a:r>
          </a:p>
          <a:p>
            <a:pPr defTabSz="514350">
              <a:defRPr/>
            </a:pPr>
            <a:r>
              <a:rPr lang="en-GB" sz="1800" b="0" dirty="0" smtClean="0">
                <a:solidFill>
                  <a:sysClr val="windowText" lastClr="000000"/>
                </a:solidFill>
                <a:latin typeface="Arial" panose="020B0604020202020204"/>
                <a:sym typeface="Wingdings" panose="05000000000000000000" pitchFamily="2" charset="2"/>
              </a:rPr>
              <a:t> extra ionisation</a:t>
            </a:r>
            <a:endParaRPr lang="en-GB" sz="1800" b="0" dirty="0">
              <a:solidFill>
                <a:sysClr val="windowText" lastClr="000000"/>
              </a:solidFill>
              <a:latin typeface="Arial" panose="020B0604020202020204"/>
            </a:endParaRPr>
          </a:p>
        </p:txBody>
      </p:sp>
      <p:pic>
        <p:nvPicPr>
          <p:cNvPr id="5" name="Picture 4" descr="A picture containing plot, diagram, screenshot, line&#10;&#10;Description automatically generated">
            <a:extLst>
              <a:ext uri="{FF2B5EF4-FFF2-40B4-BE49-F238E27FC236}">
                <a16:creationId xmlns:a16="http://schemas.microsoft.com/office/drawing/2014/main" id="{88CFB5A9-5864-1B49-DF5F-77B4F96FD9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28" y="2085407"/>
            <a:ext cx="6522243" cy="1630562"/>
          </a:xfrm>
          <a:prstGeom prst="rect">
            <a:avLst/>
          </a:prstGeom>
        </p:spPr>
      </p:pic>
      <p:pic>
        <p:nvPicPr>
          <p:cNvPr id="6" name="Picture 2" descr="A picture containing screenshot, electric blue, colorfulness&#10;&#10;Description automatically generated">
            <a:extLst>
              <a:ext uri="{FF2B5EF4-FFF2-40B4-BE49-F238E27FC236}">
                <a16:creationId xmlns:a16="http://schemas.microsoft.com/office/drawing/2014/main" id="{9AC053CC-3388-C7A2-707D-74DA48B8D0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39286"/>
            <a:ext cx="6400827" cy="16002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4">
                <a:extLst>
                  <a:ext uri="{FF2B5EF4-FFF2-40B4-BE49-F238E27FC236}">
                    <a16:creationId xmlns:a16="http://schemas.microsoft.com/office/drawing/2014/main" id="{4BF24382-1610-FEEE-C96A-3DDB3D892315}"/>
                  </a:ext>
                </a:extLst>
              </p:cNvPr>
              <p:cNvSpPr txBox="1"/>
              <p:nvPr/>
            </p:nvSpPr>
            <p:spPr>
              <a:xfrm>
                <a:off x="2146328" y="3736155"/>
                <a:ext cx="6811608" cy="6000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(1)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(1,</m:t>
                                  </m:r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d>
                                    <m:dPr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  <m:t>,1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1500" i="1">
                                  <a:solidFill>
                                    <a:srgbClr val="0303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500" i="1">
                                  <a:solidFill>
                                    <a:srgbClr val="0303BD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sz="1500" i="1">
                                      <a:solidFill>
                                        <a:srgbClr val="0303B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00" i="1">
                                          <a:solidFill>
                                            <a:srgbClr val="0303B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500">
                                          <a:solidFill>
                                            <a:srgbClr val="0303B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Γ</m:t>
                                      </m:r>
                                    </m:e>
                                    <m:sub>
                                      <m:r>
                                        <a:rPr lang="en-US" sz="1500" i="1">
                                          <a:solidFill>
                                            <a:srgbClr val="0303B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(1,</m:t>
                                      </m:r>
                                      <m:r>
                                        <a:rPr lang="en-US" sz="1500" i="1">
                                          <a:solidFill>
                                            <a:srgbClr val="0303B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sz="1500" i="1">
                                          <a:solidFill>
                                            <a:srgbClr val="0303B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  <m:r>
                                    <a:rPr lang="en-US" sz="1500" i="1">
                                      <a:solidFill>
                                        <a:srgbClr val="0303BD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500" i="1">
                                          <a:solidFill>
                                            <a:srgbClr val="0303B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solidFill>
                                            <a:srgbClr val="0303B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1500" i="1">
                                          <a:solidFill>
                                            <a:srgbClr val="0303B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𝑒𝑥𝑡</m:t>
                                      </m:r>
                                      <m:d>
                                        <m:dPr>
                                          <m:ctrlPr>
                                            <a:rPr lang="en-US" sz="1500" i="1">
                                              <a:solidFill>
                                                <a:srgbClr val="0303B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500" i="1">
                                              <a:solidFill>
                                                <a:srgbClr val="0303B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</m:sub>
                                  </m:sSub>
                                  <m:r>
                                    <a:rPr lang="en-US" sz="1500" i="1">
                                      <a:solidFill>
                                        <a:srgbClr val="0303BD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500" i="1">
                                          <a:solidFill>
                                            <a:srgbClr val="0303B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solidFill>
                                            <a:srgbClr val="0303B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d>
                                        <m:dPr>
                                          <m:ctrlPr>
                                            <a:rPr lang="en-US" sz="1500" i="1">
                                              <a:solidFill>
                                                <a:srgbClr val="0303B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500" i="1">
                                              <a:solidFill>
                                                <a:srgbClr val="0303B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r>
                                            <a:rPr lang="en-US" sz="1500" i="1">
                                              <a:solidFill>
                                                <a:srgbClr val="0303B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,1</m:t>
                                          </m:r>
                                        </m:e>
                                      </m:d>
                                    </m:sub>
                                  </m:sSub>
                                  <m:r>
                                    <a:rPr lang="en-US" sz="1500" i="1">
                                      <a:solidFill>
                                        <a:srgbClr val="0303BD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1500" i="1">
                                          <a:solidFill>
                                            <a:srgbClr val="0303B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500" i="1">
                                              <a:solidFill>
                                                <a:srgbClr val="0303B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00" i="1">
                                              <a:solidFill>
                                                <a:srgbClr val="0303B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1500" i="1">
                                              <a:solidFill>
                                                <a:srgbClr val="0303B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500" i="1">
                                              <a:solidFill>
                                                <a:srgbClr val="0303B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00" i="1">
                                              <a:solidFill>
                                                <a:srgbClr val="0303B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1500" i="1">
                                              <a:solidFill>
                                                <a:srgbClr val="0303B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sz="1500" i="1">
                                      <a:solidFill>
                                        <a:srgbClr val="0303BD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sz="1500" i="1">
                                  <a:solidFill>
                                    <a:srgbClr val="0303BD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7" name="TextBox 4">
                <a:extLst>
                  <a:ext uri="{FF2B5EF4-FFF2-40B4-BE49-F238E27FC236}">
                    <a16:creationId xmlns:a16="http://schemas.microsoft.com/office/drawing/2014/main" id="{4BF24382-1610-FEEE-C96A-3DDB3D892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328" y="3736155"/>
                <a:ext cx="6811608" cy="6000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17">
            <a:extLst>
              <a:ext uri="{FF2B5EF4-FFF2-40B4-BE49-F238E27FC236}">
                <a16:creationId xmlns:a16="http://schemas.microsoft.com/office/drawing/2014/main" id="{83047D2F-B34B-6A3C-8E70-5CD76907A974}"/>
              </a:ext>
            </a:extLst>
          </p:cNvPr>
          <p:cNvGrpSpPr/>
          <p:nvPr/>
        </p:nvGrpSpPr>
        <p:grpSpPr>
          <a:xfrm>
            <a:off x="2882711" y="4336271"/>
            <a:ext cx="2899611" cy="150395"/>
            <a:chOff x="2037347" y="2887579"/>
            <a:chExt cx="3866148" cy="20052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F3091C6-C731-1ADE-19B7-1CE3765D50C7}"/>
                </a:ext>
              </a:extLst>
            </p:cNvPr>
            <p:cNvCxnSpPr>
              <a:cxnSpLocks/>
            </p:cNvCxnSpPr>
            <p:nvPr/>
          </p:nvCxnSpPr>
          <p:spPr>
            <a:xfrm>
              <a:off x="2037347" y="3088105"/>
              <a:ext cx="386614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12">
              <a:extLst>
                <a:ext uri="{FF2B5EF4-FFF2-40B4-BE49-F238E27FC236}">
                  <a16:creationId xmlns:a16="http://schemas.microsoft.com/office/drawing/2014/main" id="{C9DBE05C-A833-8217-FE78-A1198A39ED38}"/>
                </a:ext>
              </a:extLst>
            </p:cNvPr>
            <p:cNvCxnSpPr>
              <a:cxnSpLocks/>
            </p:cNvCxnSpPr>
            <p:nvPr/>
          </p:nvCxnSpPr>
          <p:spPr>
            <a:xfrm>
              <a:off x="2037347" y="2887579"/>
              <a:ext cx="0" cy="2005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4">
              <a:extLst>
                <a:ext uri="{FF2B5EF4-FFF2-40B4-BE49-F238E27FC236}">
                  <a16:creationId xmlns:a16="http://schemas.microsoft.com/office/drawing/2014/main" id="{71BAD2A3-84E9-8F0D-C65F-CA77D5B801DD}"/>
                </a:ext>
              </a:extLst>
            </p:cNvPr>
            <p:cNvCxnSpPr>
              <a:cxnSpLocks/>
            </p:cNvCxnSpPr>
            <p:nvPr/>
          </p:nvCxnSpPr>
          <p:spPr>
            <a:xfrm>
              <a:off x="5903495" y="2887579"/>
              <a:ext cx="0" cy="2005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8">
            <a:extLst>
              <a:ext uri="{FF2B5EF4-FFF2-40B4-BE49-F238E27FC236}">
                <a16:creationId xmlns:a16="http://schemas.microsoft.com/office/drawing/2014/main" id="{ED9A4817-8E2D-21B5-8EE0-E9ACAFF71686}"/>
              </a:ext>
            </a:extLst>
          </p:cNvPr>
          <p:cNvGrpSpPr/>
          <p:nvPr/>
        </p:nvGrpSpPr>
        <p:grpSpPr>
          <a:xfrm>
            <a:off x="6160844" y="4321899"/>
            <a:ext cx="2629153" cy="150395"/>
            <a:chOff x="2037347" y="2887579"/>
            <a:chExt cx="3505537" cy="200526"/>
          </a:xfrm>
        </p:grpSpPr>
        <p:cxnSp>
          <p:nvCxnSpPr>
            <p:cNvPr id="13" name="Straight Connector 19">
              <a:extLst>
                <a:ext uri="{FF2B5EF4-FFF2-40B4-BE49-F238E27FC236}">
                  <a16:creationId xmlns:a16="http://schemas.microsoft.com/office/drawing/2014/main" id="{89726185-014A-2E12-C456-542C2E18EF6D}"/>
                </a:ext>
              </a:extLst>
            </p:cNvPr>
            <p:cNvCxnSpPr>
              <a:cxnSpLocks/>
            </p:cNvCxnSpPr>
            <p:nvPr/>
          </p:nvCxnSpPr>
          <p:spPr>
            <a:xfrm>
              <a:off x="2037347" y="3088105"/>
              <a:ext cx="3505537" cy="0"/>
            </a:xfrm>
            <a:prstGeom prst="line">
              <a:avLst/>
            </a:prstGeom>
            <a:ln>
              <a:solidFill>
                <a:srgbClr val="0303BD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20">
              <a:extLst>
                <a:ext uri="{FF2B5EF4-FFF2-40B4-BE49-F238E27FC236}">
                  <a16:creationId xmlns:a16="http://schemas.microsoft.com/office/drawing/2014/main" id="{33D81F01-11B8-61B2-F321-39C3024EDBEC}"/>
                </a:ext>
              </a:extLst>
            </p:cNvPr>
            <p:cNvCxnSpPr>
              <a:cxnSpLocks/>
            </p:cNvCxnSpPr>
            <p:nvPr/>
          </p:nvCxnSpPr>
          <p:spPr>
            <a:xfrm>
              <a:off x="2037347" y="2887579"/>
              <a:ext cx="0" cy="200526"/>
            </a:xfrm>
            <a:prstGeom prst="line">
              <a:avLst/>
            </a:prstGeom>
            <a:ln>
              <a:solidFill>
                <a:srgbClr val="0303BD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21">
              <a:extLst>
                <a:ext uri="{FF2B5EF4-FFF2-40B4-BE49-F238E27FC236}">
                  <a16:creationId xmlns:a16="http://schemas.microsoft.com/office/drawing/2014/main" id="{F1023872-2E0D-2C4D-424B-92E2316FA85B}"/>
                </a:ext>
              </a:extLst>
            </p:cNvPr>
            <p:cNvCxnSpPr>
              <a:cxnSpLocks/>
            </p:cNvCxnSpPr>
            <p:nvPr/>
          </p:nvCxnSpPr>
          <p:spPr>
            <a:xfrm>
              <a:off x="5542884" y="2887579"/>
              <a:ext cx="0" cy="200526"/>
            </a:xfrm>
            <a:prstGeom prst="line">
              <a:avLst/>
            </a:prstGeom>
            <a:ln>
              <a:solidFill>
                <a:srgbClr val="0303BD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23">
            <a:extLst>
              <a:ext uri="{FF2B5EF4-FFF2-40B4-BE49-F238E27FC236}">
                <a16:creationId xmlns:a16="http://schemas.microsoft.com/office/drawing/2014/main" id="{03A75FBD-518D-02E2-1D7A-5353FDF6D69F}"/>
              </a:ext>
            </a:extLst>
          </p:cNvPr>
          <p:cNvSpPr txBox="1"/>
          <p:nvPr/>
        </p:nvSpPr>
        <p:spPr>
          <a:xfrm>
            <a:off x="2146328" y="4486586"/>
            <a:ext cx="3713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Eff. Ionization rate from 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collisional-radiative process</a:t>
            </a:r>
            <a:endParaRPr lang="en-GB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726F64BC-11EB-3580-2FD1-3CDC1F548D9F}"/>
              </a:ext>
            </a:extLst>
          </p:cNvPr>
          <p:cNvSpPr txBox="1"/>
          <p:nvPr/>
        </p:nvSpPr>
        <p:spPr>
          <a:xfrm>
            <a:off x="6088836" y="4486586"/>
            <a:ext cx="3054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-25000" dirty="0">
                <a:solidFill>
                  <a:srgbClr val="03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Eff. Ionization rate from photon absorption</a:t>
            </a:r>
            <a:endParaRPr lang="en-GB" baseline="-25000" dirty="0">
              <a:solidFill>
                <a:srgbClr val="0303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7"/>
          <p:cNvSpPr txBox="1"/>
          <p:nvPr/>
        </p:nvSpPr>
        <p:spPr>
          <a:xfrm>
            <a:off x="34370" y="-69001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Ly-</a:t>
            </a:r>
            <a:r>
              <a:rPr lang="el-GR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Ly-</a:t>
            </a:r>
            <a:r>
              <a:rPr lang="el-GR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GB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opacity -1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27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1B2C5107-A5DB-6F18-AA74-A0F1E238D799}"/>
              </a:ext>
            </a:extLst>
          </p:cNvPr>
          <p:cNvSpPr txBox="1">
            <a:spLocks/>
          </p:cNvSpPr>
          <p:nvPr/>
        </p:nvSpPr>
        <p:spPr>
          <a:xfrm>
            <a:off x="107504" y="515774"/>
            <a:ext cx="8278737" cy="533724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>
              <a:defRPr/>
            </a:pPr>
            <a:r>
              <a:rPr lang="en-US" sz="2100" dirty="0">
                <a:solidFill>
                  <a:sysClr val="windowText" lastClr="000000"/>
                </a:solidFill>
                <a:latin typeface="Arial" panose="020B0604020202020204"/>
              </a:rPr>
              <a:t>Photon absorption adds up to ~20% of total CR ionization rate in detached conditions</a:t>
            </a:r>
          </a:p>
        </p:txBody>
      </p:sp>
      <p:pic>
        <p:nvPicPr>
          <p:cNvPr id="6" name="Graphic 3">
            <a:extLst>
              <a:ext uri="{FF2B5EF4-FFF2-40B4-BE49-F238E27FC236}">
                <a16:creationId xmlns:a16="http://schemas.microsoft.com/office/drawing/2014/main" id="{9B1F8DD2-6F52-9732-0C50-B5F17B94C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425" y="1213312"/>
            <a:ext cx="3452455" cy="30208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70F399-0AF1-A722-F33B-E6D25A10AE2C}"/>
              </a:ext>
            </a:extLst>
          </p:cNvPr>
          <p:cNvSpPr txBox="1"/>
          <p:nvPr/>
        </p:nvSpPr>
        <p:spPr>
          <a:xfrm>
            <a:off x="3672408" y="1135955"/>
            <a:ext cx="48665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Ionization rate integrated over the whole plasma volume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 effect in low recycling regimes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New plasma solution required with modified S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future coupling to plasma codes</a:t>
            </a:r>
            <a:endParaRPr lang="en-US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4370" y="-69001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Ly-</a:t>
            </a:r>
            <a:r>
              <a:rPr lang="el-GR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Ly-</a:t>
            </a:r>
            <a:r>
              <a:rPr lang="el-GR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GB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opacity -2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880" y="3284514"/>
            <a:ext cx="5434618" cy="15194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7544" y="4234209"/>
            <a:ext cx="1669047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GB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R. Chandra et al. </a:t>
            </a:r>
            <a:endParaRPr lang="en-GB" sz="1400" b="1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EPS </a:t>
            </a:r>
            <a:r>
              <a:rPr lang="en-GB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 P1-001 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4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56" y="2676142"/>
            <a:ext cx="2655644" cy="1939873"/>
          </a:xfrm>
          <a:prstGeom prst="rect">
            <a:avLst/>
          </a:prstGeom>
        </p:spPr>
      </p:pic>
      <p:pic>
        <p:nvPicPr>
          <p:cNvPr id="3" name="Picture 2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832" y="770345"/>
            <a:ext cx="2739013" cy="185797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3827" y="1170719"/>
            <a:ext cx="898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ts val="1100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excited </a:t>
            </a:r>
          </a:p>
          <a:p>
            <a:pPr>
              <a:buClr>
                <a:srgbClr val="000000"/>
              </a:buClr>
              <a:buSzPts val="1100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state </a:t>
            </a:r>
          </a:p>
          <a:p>
            <a:pPr>
              <a:buClr>
                <a:srgbClr val="000000"/>
              </a:buClr>
              <a:buSzPts val="1100"/>
              <a:defRPr/>
            </a:pPr>
            <a:r>
              <a:rPr lang="en-US" sz="16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 </a:t>
            </a:r>
            <a:r>
              <a:rPr lang="en-US" sz="1600" b="1" kern="0" baseline="30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  <a:r>
              <a:rPr lang="el-GR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Π</a:t>
            </a:r>
            <a:r>
              <a:rPr lang="en-US" sz="1600" b="1" kern="0" baseline="-2500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u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</a:t>
            </a:r>
            <a:endParaRPr lang="en-US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Google Shape;126;p4"/>
          <p:cNvSpPr/>
          <p:nvPr/>
        </p:nvSpPr>
        <p:spPr>
          <a:xfrm>
            <a:off x="4067944" y="4425024"/>
            <a:ext cx="1829229" cy="423692"/>
          </a:xfrm>
          <a:prstGeom prst="rect">
            <a:avLst/>
          </a:prstGeom>
          <a:solidFill>
            <a:srgbClr val="FFC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1400" b="1" kern="0" dirty="0" err="1">
                <a:solidFill>
                  <a:srgbClr val="FF0000"/>
                </a:solidFill>
                <a:latin typeface="Arial"/>
                <a:cs typeface="Arial"/>
                <a:sym typeface="Arial"/>
              </a:rPr>
              <a:t>d</a:t>
            </a:r>
            <a:r>
              <a:rPr lang="en-US" sz="1400" b="1" kern="0" dirty="0" err="1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ivertor</a:t>
            </a:r>
            <a:r>
              <a:rPr lang="en-US" sz="1400" b="1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population coefficients</a:t>
            </a:r>
            <a:r>
              <a:rPr lang="en-DE" sz="1400" b="1" kern="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≃</a:t>
            </a:r>
            <a:r>
              <a:rPr lang="en-US" sz="1400" b="1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1.6</a:t>
            </a:r>
            <a:endParaRPr sz="1400" b="1" kern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26;p4"/>
          <p:cNvSpPr/>
          <p:nvPr/>
        </p:nvSpPr>
        <p:spPr>
          <a:xfrm>
            <a:off x="4229100" y="563848"/>
            <a:ext cx="1577027" cy="249920"/>
          </a:xfrm>
          <a:prstGeom prst="rect">
            <a:avLst/>
          </a:prstGeom>
          <a:solidFill>
            <a:srgbClr val="FFC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1400" b="1" kern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Deuterium (D)</a:t>
            </a:r>
            <a:endParaRPr sz="1400" b="1" kern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7052" y="56849"/>
            <a:ext cx="77371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EIRENE: excited molecular states in divertor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" name="Picture 9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97" y="2676142"/>
            <a:ext cx="2836830" cy="1939873"/>
          </a:xfrm>
          <a:prstGeom prst="rect">
            <a:avLst/>
          </a:prstGeom>
        </p:spPr>
      </p:pic>
      <p:pic>
        <p:nvPicPr>
          <p:cNvPr id="9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07" y="772426"/>
            <a:ext cx="2836830" cy="1937792"/>
          </a:xfrm>
          <a:prstGeom prst="rect">
            <a:avLst/>
          </a:prstGeom>
        </p:spPr>
      </p:pic>
      <p:sp>
        <p:nvSpPr>
          <p:cNvPr id="10" name="Google Shape;126;p4"/>
          <p:cNvSpPr/>
          <p:nvPr/>
        </p:nvSpPr>
        <p:spPr>
          <a:xfrm>
            <a:off x="1457485" y="563848"/>
            <a:ext cx="1577027" cy="249920"/>
          </a:xfrm>
          <a:prstGeom prst="rect">
            <a:avLst/>
          </a:prstGeom>
          <a:solidFill>
            <a:srgbClr val="FFC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1400" b="1" kern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Hydrogen (H)</a:t>
            </a:r>
            <a:endParaRPr sz="1400" b="1" kern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26;p4"/>
          <p:cNvSpPr/>
          <p:nvPr/>
        </p:nvSpPr>
        <p:spPr>
          <a:xfrm>
            <a:off x="1297771" y="4420540"/>
            <a:ext cx="1829229" cy="423692"/>
          </a:xfrm>
          <a:prstGeom prst="rect">
            <a:avLst/>
          </a:prstGeom>
          <a:solidFill>
            <a:srgbClr val="FFC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1400" b="1" kern="0" dirty="0" err="1">
                <a:solidFill>
                  <a:srgbClr val="FF0000"/>
                </a:solidFill>
                <a:latin typeface="Arial"/>
                <a:cs typeface="Arial"/>
                <a:sym typeface="Arial"/>
              </a:rPr>
              <a:t>d</a:t>
            </a:r>
            <a:r>
              <a:rPr lang="en-US" sz="1400" b="1" kern="0" dirty="0" err="1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ivertor</a:t>
            </a:r>
            <a:r>
              <a:rPr lang="en-US" sz="1400" b="1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population coefficients</a:t>
            </a:r>
            <a:r>
              <a:rPr lang="en-DE" sz="1400" b="1" kern="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≃</a:t>
            </a:r>
            <a:r>
              <a:rPr lang="en-US" sz="1400" b="1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1.2</a:t>
            </a:r>
            <a:endParaRPr sz="1400" b="1" kern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63599" y="2696358"/>
            <a:ext cx="898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ts val="1100"/>
              <a:defRPr/>
            </a:pPr>
            <a:r>
              <a:rPr lang="en-US" sz="16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Vibro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 </a:t>
            </a:r>
          </a:p>
          <a:p>
            <a:pPr>
              <a:buClr>
                <a:srgbClr val="000000"/>
              </a:buClr>
              <a:buSzPts val="1100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state </a:t>
            </a:r>
          </a:p>
          <a:p>
            <a:pPr>
              <a:buClr>
                <a:srgbClr val="000000"/>
              </a:buClr>
              <a:buSzPts val="1100"/>
              <a:defRPr/>
            </a:pPr>
            <a:r>
              <a:rPr lang="en-US" sz="16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popu-lation</a:t>
            </a:r>
            <a:endParaRPr lang="en-US" sz="16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100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ratio</a:t>
            </a:r>
          </a:p>
          <a:p>
            <a:pPr>
              <a:buClr>
                <a:srgbClr val="000000"/>
              </a:buClr>
              <a:buSzPts val="1100"/>
              <a:defRPr/>
            </a:pPr>
            <a:r>
              <a:rPr lang="en-GB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</a:t>
            </a:r>
            <a:r>
              <a:rPr lang="en-GB" sz="1600" b="1" kern="0" baseline="-2500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</a:t>
            </a:r>
            <a:r>
              <a:rPr lang="en-GB" sz="16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/n</a:t>
            </a:r>
            <a:r>
              <a:rPr lang="en-GB" sz="1600" b="1" kern="0" baseline="-2500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</a:t>
            </a:r>
            <a:endParaRPr lang="en-US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" name="Picture 1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774" y="1347614"/>
            <a:ext cx="2533721" cy="2783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Google Shape;126;p4"/>
          <p:cNvSpPr/>
          <p:nvPr/>
        </p:nvSpPr>
        <p:spPr>
          <a:xfrm>
            <a:off x="7236296" y="3363838"/>
            <a:ext cx="597936" cy="43204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sz="1400" b="1" kern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Gerader Verbinder 14"/>
          <p:cNvCxnSpPr/>
          <p:nvPr/>
        </p:nvCxnSpPr>
        <p:spPr>
          <a:xfrm flipH="1" flipV="1">
            <a:off x="6156176" y="2676142"/>
            <a:ext cx="1080120" cy="6876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</a:ln>
          <a:effectLst/>
        </p:spPr>
      </p:cxnSp>
      <p:cxnSp>
        <p:nvCxnSpPr>
          <p:cNvPr id="16" name="Gerader Verbinder 15"/>
          <p:cNvCxnSpPr/>
          <p:nvPr/>
        </p:nvCxnSpPr>
        <p:spPr>
          <a:xfrm flipH="1">
            <a:off x="6156176" y="3795886"/>
            <a:ext cx="1080120" cy="62465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</a:ln>
          <a:effectLst/>
        </p:spPr>
      </p:cxnSp>
      <p:sp>
        <p:nvSpPr>
          <p:cNvPr id="18" name="TextBox 4"/>
          <p:cNvSpPr txBox="1"/>
          <p:nvPr/>
        </p:nvSpPr>
        <p:spPr>
          <a:xfrm>
            <a:off x="6696236" y="653049"/>
            <a:ext cx="2196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ts val="1100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Vibrostate population ratio - 2D distribution</a:t>
            </a:r>
          </a:p>
        </p:txBody>
      </p:sp>
    </p:spTree>
    <p:extLst>
      <p:ext uri="{BB962C8B-B14F-4D97-AF65-F5344CB8AC3E}">
        <p14:creationId xmlns:p14="http://schemas.microsoft.com/office/powerpoint/2010/main" val="19453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"/>
          <p:cNvSpPr txBox="1"/>
          <p:nvPr/>
        </p:nvSpPr>
        <p:spPr>
          <a:xfrm>
            <a:off x="107504" y="-20538"/>
            <a:ext cx="7423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2400"/>
            </a:pPr>
            <a:r>
              <a:rPr lang="en-GB" sz="3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PLOUTOS </a:t>
            </a:r>
            <a:r>
              <a:rPr lang="en-GB" sz="32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can be used to </a:t>
            </a:r>
            <a:endParaRPr sz="32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"/>
          <p:cNvSpPr txBox="1"/>
          <p:nvPr/>
        </p:nvSpPr>
        <p:spPr>
          <a:xfrm>
            <a:off x="4283968" y="660194"/>
            <a:ext cx="4680520" cy="4185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GB" sz="1400" b="1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to </a:t>
            </a:r>
            <a:r>
              <a:rPr lang="en-GB" sz="14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import/export data </a:t>
            </a:r>
            <a:r>
              <a:rPr lang="en-GB" sz="1400" b="1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</a:t>
            </a:r>
            <a:r>
              <a:rPr lang="en-GB" sz="1400" b="1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JSON</a:t>
            </a:r>
            <a:r>
              <a:rPr lang="en-GB" sz="1400" b="1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tabular, etc.)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endParaRPr sz="1400" b="1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GB" sz="14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to produce input data for EIRENE and </a:t>
            </a:r>
            <a:r>
              <a:rPr lang="en-GB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for </a:t>
            </a:r>
            <a:r>
              <a:rPr lang="en-GB" sz="1400" b="1" i="0" u="none" strike="noStrike" cap="none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other codes with CRMs</a:t>
            </a:r>
          </a:p>
          <a:p>
            <a:pPr marL="558800" lvl="1">
              <a:buClr>
                <a:srgbClr val="000000"/>
              </a:buClr>
              <a:buSzPts val="2000"/>
            </a:pPr>
            <a:r>
              <a:rPr lang="en-GB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load/improve/save </a:t>
            </a:r>
            <a:r>
              <a:rPr lang="en-GB" sz="1400" i="1" dirty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the developed configuration (selected reactions and parameters) including starting from the standard pre-sets</a:t>
            </a:r>
          </a:p>
          <a:p>
            <a:pPr marL="1016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endParaRPr lang="en-GB" sz="1400" b="1" i="0" u="none" strike="noStrike" cap="none" dirty="0" smtClean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indent="-355600">
              <a:buSzPts val="2000"/>
              <a:buFont typeface="Arial"/>
              <a:buChar char="●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to check data for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consistency and abnormal features</a:t>
            </a:r>
          </a:p>
          <a:p>
            <a:pPr marL="457200" indent="-355600">
              <a:buSzPts val="2000"/>
              <a:buFont typeface="Arial"/>
              <a:buChar char="●"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55600">
              <a:buSzPts val="2000"/>
              <a:buFont typeface="Arial"/>
              <a:buChar char="●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sensitivity studies:</a:t>
            </a:r>
          </a:p>
          <a:p>
            <a:pPr marL="558800" lvl="1">
              <a:buSzPts val="2000"/>
            </a:pP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understand </a:t>
            </a:r>
            <a:r>
              <a:rPr lang="en-GB" sz="1400" i="1" dirty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A&amp;M side of the problem and identify the most significant processes (among the selected ones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</a:t>
            </a:r>
            <a:endParaRPr lang="en-GB" sz="1400" b="1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GB" sz="1400" b="1" i="0" u="none" strike="noStrike" cap="none" dirty="0" smtClean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400" b="1" dirty="0" smtClean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The table contains data sources and type(s), ”</a:t>
            </a:r>
            <a:r>
              <a:rPr lang="en-GB" sz="14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generation”, other info …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400" i="1" dirty="0" smtClean="0">
                <a:solidFill>
                  <a:srgbClr val="000090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 </a:t>
            </a:r>
            <a:r>
              <a:rPr lang="en-GB" sz="1400" i="1" dirty="0" smtClean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we plan adding simulation case references</a:t>
            </a:r>
            <a:r>
              <a:rPr lang="en-GB" sz="1400" b="1" dirty="0" smtClean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lang="en-GB" sz="1400" b="1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8" name="Picture 4" descr="https://www.eirene.de/eire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" y="1176442"/>
            <a:ext cx="1680121" cy="321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feil nach links 3"/>
          <p:cNvSpPr/>
          <p:nvPr/>
        </p:nvSpPr>
        <p:spPr>
          <a:xfrm>
            <a:off x="1403648" y="1923678"/>
            <a:ext cx="457927" cy="360040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246" y="627534"/>
            <a:ext cx="2087241" cy="29606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Rechteck 4"/>
          <p:cNvSpPr/>
          <p:nvPr/>
        </p:nvSpPr>
        <p:spPr>
          <a:xfrm>
            <a:off x="1940303" y="3795886"/>
            <a:ext cx="1912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Both statues are at</a:t>
            </a:r>
          </a:p>
          <a:p>
            <a:r>
              <a:rPr lang="en-GB" sz="14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Glyptothek</a:t>
            </a:r>
            <a:r>
              <a:rPr lang="en-GB" sz="14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, Munich</a:t>
            </a:r>
            <a:r>
              <a:rPr lang="en-GB" sz="1400" i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GB" sz="1400" dirty="0"/>
          </a:p>
        </p:txBody>
      </p:sp>
      <p:sp>
        <p:nvSpPr>
          <p:cNvPr id="10" name="Rechteck 9"/>
          <p:cNvSpPr/>
          <p:nvPr/>
        </p:nvSpPr>
        <p:spPr>
          <a:xfrm>
            <a:off x="133791" y="682507"/>
            <a:ext cx="157525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600" i="1" dirty="0" smtClean="0">
                <a:solidFill>
                  <a:srgbClr val="000000"/>
                </a:solidFill>
                <a:latin typeface="Arial" panose="020B0604020202020204" pitchFamily="34" charset="0"/>
                <a:hlinkClick r:id="rId5"/>
              </a:rPr>
              <a:t>www.eirene.de</a:t>
            </a:r>
            <a:endParaRPr lang="en-GB" sz="1600" i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59772" y="4393108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EIRENE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50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traight Arrow Connector 107"/>
          <p:cNvCxnSpPr/>
          <p:nvPr/>
        </p:nvCxnSpPr>
        <p:spPr>
          <a:xfrm>
            <a:off x="2184284" y="2648634"/>
            <a:ext cx="1922411" cy="701161"/>
          </a:xfrm>
          <a:prstGeom prst="straightConnector1">
            <a:avLst/>
          </a:prstGeom>
          <a:noFill/>
          <a:ln w="76200" cap="flat" cmpd="sng" algn="ctr">
            <a:solidFill>
              <a:srgbClr val="00B0F0">
                <a:alpha val="80000"/>
              </a:srgbClr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grpSp>
        <p:nvGrpSpPr>
          <p:cNvPr id="85" name="Group 100"/>
          <p:cNvGrpSpPr/>
          <p:nvPr/>
        </p:nvGrpSpPr>
        <p:grpSpPr>
          <a:xfrm>
            <a:off x="291779" y="1444285"/>
            <a:ext cx="1170739" cy="680015"/>
            <a:chOff x="2978117" y="19884677"/>
            <a:chExt cx="1747615" cy="964652"/>
          </a:xfrm>
        </p:grpSpPr>
        <p:sp>
          <p:nvSpPr>
            <p:cNvPr id="86" name="Oval 101"/>
            <p:cNvSpPr/>
            <p:nvPr/>
          </p:nvSpPr>
          <p:spPr>
            <a:xfrm>
              <a:off x="3663668" y="19889943"/>
              <a:ext cx="1062064" cy="959386"/>
            </a:xfrm>
            <a:prstGeom prst="ellipse">
              <a:avLst/>
            </a:prstGeom>
            <a:solidFill>
              <a:srgbClr val="BBE0E3">
                <a:alpha val="80000"/>
              </a:srgbClr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7" name="Oval 102"/>
            <p:cNvSpPr/>
            <p:nvPr/>
          </p:nvSpPr>
          <p:spPr>
            <a:xfrm>
              <a:off x="2978117" y="19884677"/>
              <a:ext cx="1062064" cy="959386"/>
            </a:xfrm>
            <a:prstGeom prst="ellipse">
              <a:avLst/>
            </a:prstGeom>
            <a:solidFill>
              <a:srgbClr val="BBE0E3">
                <a:alpha val="80000"/>
              </a:srgbClr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8" name="Oval 103"/>
            <p:cNvSpPr/>
            <p:nvPr/>
          </p:nvSpPr>
          <p:spPr>
            <a:xfrm>
              <a:off x="4104882" y="20239068"/>
              <a:ext cx="219360" cy="266056"/>
            </a:xfrm>
            <a:prstGeom prst="ellipse">
              <a:avLst/>
            </a:prstGeom>
            <a:solidFill>
              <a:srgbClr val="000000"/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9" name="Oval 104"/>
            <p:cNvSpPr/>
            <p:nvPr/>
          </p:nvSpPr>
          <p:spPr>
            <a:xfrm>
              <a:off x="3372377" y="20243983"/>
              <a:ext cx="219360" cy="266056"/>
            </a:xfrm>
            <a:prstGeom prst="ellipse">
              <a:avLst/>
            </a:prstGeom>
            <a:solidFill>
              <a:srgbClr val="000000"/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Oval 105"/>
            <p:cNvSpPr/>
            <p:nvPr/>
          </p:nvSpPr>
          <p:spPr>
            <a:xfrm>
              <a:off x="3821071" y="20258907"/>
              <a:ext cx="80469" cy="95158"/>
            </a:xfrm>
            <a:prstGeom prst="ellipse">
              <a:avLst/>
            </a:prstGeom>
            <a:solidFill>
              <a:srgbClr val="000000"/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1" name="Oval 106"/>
            <p:cNvSpPr/>
            <p:nvPr/>
          </p:nvSpPr>
          <p:spPr>
            <a:xfrm>
              <a:off x="3825986" y="20440804"/>
              <a:ext cx="80469" cy="95158"/>
            </a:xfrm>
            <a:prstGeom prst="ellipse">
              <a:avLst/>
            </a:prstGeom>
            <a:solidFill>
              <a:srgbClr val="000000"/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92" name="TextBox 35"/>
          <p:cNvSpPr txBox="1"/>
          <p:nvPr/>
        </p:nvSpPr>
        <p:spPr>
          <a:xfrm>
            <a:off x="7491267" y="2129750"/>
            <a:ext cx="2204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background</a:t>
            </a:r>
            <a:endParaRPr lang="en-US"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96;p4"/>
          <p:cNvSpPr txBox="1"/>
          <p:nvPr/>
        </p:nvSpPr>
        <p:spPr>
          <a:xfrm>
            <a:off x="5816201" y="481172"/>
            <a:ext cx="765744" cy="615523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800" b="1" kern="0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00" b="1" kern="0" baseline="30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sz="4800" b="1" kern="0" baseline="300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94" name="Group 15"/>
          <p:cNvGrpSpPr/>
          <p:nvPr/>
        </p:nvGrpSpPr>
        <p:grpSpPr>
          <a:xfrm>
            <a:off x="4769095" y="864291"/>
            <a:ext cx="1230020" cy="680015"/>
            <a:chOff x="3134784" y="21389826"/>
            <a:chExt cx="1836106" cy="964652"/>
          </a:xfrm>
        </p:grpSpPr>
        <p:sp>
          <p:nvSpPr>
            <p:cNvPr id="95" name="Oval 50"/>
            <p:cNvSpPr/>
            <p:nvPr/>
          </p:nvSpPr>
          <p:spPr>
            <a:xfrm>
              <a:off x="3134784" y="21389826"/>
              <a:ext cx="1062064" cy="959386"/>
            </a:xfrm>
            <a:prstGeom prst="ellipse">
              <a:avLst/>
            </a:prstGeom>
            <a:solidFill>
              <a:srgbClr val="BBE0E3">
                <a:alpha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6" name="Oval 51"/>
            <p:cNvSpPr/>
            <p:nvPr/>
          </p:nvSpPr>
          <p:spPr>
            <a:xfrm>
              <a:off x="3908826" y="21395092"/>
              <a:ext cx="1062064" cy="959386"/>
            </a:xfrm>
            <a:prstGeom prst="ellipse">
              <a:avLst/>
            </a:prstGeom>
            <a:solidFill>
              <a:srgbClr val="BBE0E3">
                <a:alpha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7" name="Oval 52"/>
            <p:cNvSpPr/>
            <p:nvPr/>
          </p:nvSpPr>
          <p:spPr>
            <a:xfrm>
              <a:off x="4350040" y="21744217"/>
              <a:ext cx="219360" cy="266056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8" name="Oval 53"/>
            <p:cNvSpPr/>
            <p:nvPr/>
          </p:nvSpPr>
          <p:spPr>
            <a:xfrm>
              <a:off x="3529044" y="21749132"/>
              <a:ext cx="219360" cy="266056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9" name="Oval 54"/>
            <p:cNvSpPr/>
            <p:nvPr/>
          </p:nvSpPr>
          <p:spPr>
            <a:xfrm>
              <a:off x="4031817" y="21847632"/>
              <a:ext cx="80469" cy="95158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00" name="Group 16"/>
          <p:cNvGrpSpPr/>
          <p:nvPr/>
        </p:nvGrpSpPr>
        <p:grpSpPr>
          <a:xfrm>
            <a:off x="4024302" y="3349795"/>
            <a:ext cx="711484" cy="676302"/>
            <a:chOff x="7631424" y="21459402"/>
            <a:chExt cx="1062064" cy="959386"/>
          </a:xfrm>
        </p:grpSpPr>
        <p:sp>
          <p:nvSpPr>
            <p:cNvPr id="101" name="Oval 47"/>
            <p:cNvSpPr/>
            <p:nvPr/>
          </p:nvSpPr>
          <p:spPr>
            <a:xfrm>
              <a:off x="7631424" y="21459402"/>
              <a:ext cx="1062064" cy="959386"/>
            </a:xfrm>
            <a:prstGeom prst="ellipse">
              <a:avLst/>
            </a:prstGeom>
            <a:solidFill>
              <a:srgbClr val="BBE0E3">
                <a:alpha val="80000"/>
              </a:srgbClr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2" name="Oval 48"/>
            <p:cNvSpPr/>
            <p:nvPr/>
          </p:nvSpPr>
          <p:spPr>
            <a:xfrm>
              <a:off x="8072638" y="21808527"/>
              <a:ext cx="219360" cy="266056"/>
            </a:xfrm>
            <a:prstGeom prst="ellipse">
              <a:avLst/>
            </a:prstGeom>
            <a:solidFill>
              <a:srgbClr val="000000"/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3" name="Oval 49"/>
            <p:cNvSpPr/>
            <p:nvPr/>
          </p:nvSpPr>
          <p:spPr>
            <a:xfrm>
              <a:off x="7754415" y="21911942"/>
              <a:ext cx="80469" cy="95158"/>
            </a:xfrm>
            <a:prstGeom prst="ellipse">
              <a:avLst/>
            </a:prstGeom>
            <a:solidFill>
              <a:srgbClr val="000000"/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cxnSp>
        <p:nvCxnSpPr>
          <p:cNvPr id="104" name="Straight Arrow Connector 17"/>
          <p:cNvCxnSpPr/>
          <p:nvPr/>
        </p:nvCxnSpPr>
        <p:spPr>
          <a:xfrm flipV="1">
            <a:off x="1584817" y="1046064"/>
            <a:ext cx="3079728" cy="721695"/>
          </a:xfrm>
          <a:prstGeom prst="straightConnector1">
            <a:avLst/>
          </a:prstGeom>
          <a:noFill/>
          <a:ln w="76200" cap="flat" cmpd="sng" algn="ctr">
            <a:solidFill>
              <a:srgbClr val="00B050">
                <a:alpha val="80000"/>
              </a:srgbClr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105" name="Straight Arrow Connector 18"/>
          <p:cNvCxnSpPr/>
          <p:nvPr/>
        </p:nvCxnSpPr>
        <p:spPr>
          <a:xfrm flipV="1">
            <a:off x="2216828" y="1460344"/>
            <a:ext cx="2573190" cy="709643"/>
          </a:xfrm>
          <a:prstGeom prst="straightConnector1">
            <a:avLst/>
          </a:prstGeom>
          <a:noFill/>
          <a:ln w="76200" cap="flat" cmpd="sng" algn="ctr">
            <a:solidFill>
              <a:srgbClr val="FFC000">
                <a:alpha val="80000"/>
              </a:srgbClr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106" name="Straight Arrow Connector 19"/>
          <p:cNvCxnSpPr/>
          <p:nvPr/>
        </p:nvCxnSpPr>
        <p:spPr>
          <a:xfrm flipH="1">
            <a:off x="4813872" y="1600250"/>
            <a:ext cx="1239302" cy="1903686"/>
          </a:xfrm>
          <a:prstGeom prst="straightConnector1">
            <a:avLst/>
          </a:prstGeom>
          <a:noFill/>
          <a:ln w="76200" cap="flat" cmpd="sng" algn="ctr">
            <a:solidFill>
              <a:srgbClr val="FF00FF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107" name="Straight Arrow Connector 20"/>
          <p:cNvCxnSpPr/>
          <p:nvPr/>
        </p:nvCxnSpPr>
        <p:spPr>
          <a:xfrm flipH="1">
            <a:off x="4388561" y="1624156"/>
            <a:ext cx="869084" cy="1639054"/>
          </a:xfrm>
          <a:prstGeom prst="straightConnector1">
            <a:avLst/>
          </a:prstGeom>
          <a:noFill/>
          <a:ln w="76200" cap="flat" cmpd="sng" algn="ctr">
            <a:solidFill>
              <a:srgbClr val="7030A0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108" name="Straight Arrow Connector 21"/>
          <p:cNvCxnSpPr/>
          <p:nvPr/>
        </p:nvCxnSpPr>
        <p:spPr>
          <a:xfrm>
            <a:off x="1333357" y="2761385"/>
            <a:ext cx="2448453" cy="956420"/>
          </a:xfrm>
          <a:prstGeom prst="straightConnector1">
            <a:avLst/>
          </a:prstGeom>
          <a:noFill/>
          <a:ln w="76200" cap="flat" cmpd="sng" algn="ctr">
            <a:solidFill>
              <a:srgbClr val="FF0000">
                <a:alpha val="80000"/>
              </a:srgbClr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sp>
        <p:nvSpPr>
          <p:cNvPr id="109" name="Google Shape;96;p4"/>
          <p:cNvSpPr txBox="1"/>
          <p:nvPr/>
        </p:nvSpPr>
        <p:spPr>
          <a:xfrm>
            <a:off x="1772936" y="960724"/>
            <a:ext cx="2222390" cy="434188"/>
          </a:xfrm>
          <a:prstGeom prst="rect">
            <a:avLst/>
          </a:prstGeom>
          <a:solidFill>
            <a:srgbClr val="00B050">
              <a:alpha val="80000"/>
            </a:srgbClr>
          </a:solidFill>
          <a:ln w="38100">
            <a:solidFill>
              <a:srgbClr val="00B050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H</a:t>
            </a:r>
            <a:r>
              <a:rPr lang="en-US" sz="2000" b="1" kern="0" baseline="30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 H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 b="1" kern="0" baseline="30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endParaRPr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" name="Google Shape;96;p4"/>
          <p:cNvSpPr txBox="1"/>
          <p:nvPr/>
        </p:nvSpPr>
        <p:spPr>
          <a:xfrm>
            <a:off x="2456832" y="1756663"/>
            <a:ext cx="2098457" cy="434188"/>
          </a:xfrm>
          <a:prstGeom prst="rect">
            <a:avLst/>
          </a:prstGeom>
          <a:solidFill>
            <a:srgbClr val="FFC000">
              <a:alpha val="80000"/>
            </a:srgbClr>
          </a:solidFill>
          <a:ln w="38100">
            <a:solidFill>
              <a:srgbClr val="FFC000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e 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H</a:t>
            </a:r>
            <a:r>
              <a:rPr lang="en-US" sz="2000" b="1" kern="0" baseline="-25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 b="1" kern="0" baseline="30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+ 2e</a:t>
            </a:r>
            <a:endParaRPr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" name="Google Shape;96;p4"/>
          <p:cNvSpPr txBox="1"/>
          <p:nvPr/>
        </p:nvSpPr>
        <p:spPr>
          <a:xfrm>
            <a:off x="4568215" y="3714833"/>
            <a:ext cx="640862" cy="542742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endParaRPr sz="4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" name="Google Shape;96;p4"/>
          <p:cNvSpPr txBox="1"/>
          <p:nvPr/>
        </p:nvSpPr>
        <p:spPr>
          <a:xfrm>
            <a:off x="2263487" y="2518546"/>
            <a:ext cx="2067121" cy="434188"/>
          </a:xfrm>
          <a:prstGeom prst="rect">
            <a:avLst/>
          </a:prstGeom>
          <a:solidFill>
            <a:srgbClr val="00B0F0">
              <a:alpha val="80000"/>
            </a:srgbClr>
          </a:solidFill>
          <a:ln w="38100">
            <a:solidFill>
              <a:srgbClr val="00B0F0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e 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2H + e</a:t>
            </a:r>
            <a:endParaRPr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" name="Google Shape;96;p4"/>
          <p:cNvSpPr txBox="1"/>
          <p:nvPr/>
        </p:nvSpPr>
        <p:spPr>
          <a:xfrm>
            <a:off x="563628" y="3090562"/>
            <a:ext cx="2573623" cy="434188"/>
          </a:xfrm>
          <a:prstGeom prst="rect">
            <a:avLst/>
          </a:prstGeom>
          <a:solidFill>
            <a:srgbClr val="FF0000">
              <a:alpha val="80000"/>
            </a:srgbClr>
          </a:solidFill>
          <a:ln w="38100">
            <a:solidFill>
              <a:srgbClr val="FF0000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e 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 + H</a:t>
            </a:r>
            <a:r>
              <a:rPr lang="en-US" sz="2000" b="1" kern="0" baseline="30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+ 2e</a:t>
            </a:r>
            <a:endParaRPr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" name="Google Shape;96;p4"/>
          <p:cNvSpPr txBox="1"/>
          <p:nvPr/>
        </p:nvSpPr>
        <p:spPr>
          <a:xfrm>
            <a:off x="4790018" y="1756663"/>
            <a:ext cx="1708860" cy="434188"/>
          </a:xfrm>
          <a:prstGeom prst="rect">
            <a:avLst/>
          </a:prstGeom>
          <a:solidFill>
            <a:srgbClr val="7030A0">
              <a:alpha val="80000"/>
            </a:srgbClr>
          </a:solidFill>
          <a:ln w="38100">
            <a:solidFill>
              <a:srgbClr val="7030A0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 b="1" kern="0" baseline="30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e 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2H</a:t>
            </a:r>
            <a:endParaRPr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" name="Google Shape;96;p4"/>
          <p:cNvSpPr txBox="1"/>
          <p:nvPr/>
        </p:nvSpPr>
        <p:spPr>
          <a:xfrm>
            <a:off x="4906880" y="2483152"/>
            <a:ext cx="2584387" cy="434188"/>
          </a:xfrm>
          <a:prstGeom prst="rect">
            <a:avLst/>
          </a:prstGeom>
          <a:solidFill>
            <a:srgbClr val="FF00FF">
              <a:alpha val="80000"/>
            </a:srgbClr>
          </a:solidFill>
          <a:ln w="38100">
            <a:solidFill>
              <a:srgbClr val="FF00FF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 b="1" kern="0" baseline="30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e 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 + H</a:t>
            </a:r>
            <a:r>
              <a:rPr lang="en-US" sz="2000" b="1" kern="0" baseline="30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e</a:t>
            </a:r>
            <a:endParaRPr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16" name="Straight Arrow Connector 31"/>
          <p:cNvCxnSpPr/>
          <p:nvPr/>
        </p:nvCxnSpPr>
        <p:spPr>
          <a:xfrm>
            <a:off x="6065748" y="1273897"/>
            <a:ext cx="1570189" cy="891860"/>
          </a:xfrm>
          <a:prstGeom prst="straightConnector1">
            <a:avLst/>
          </a:prstGeom>
          <a:noFill/>
          <a:ln w="76200" cap="flat" cmpd="sng" algn="ctr">
            <a:solidFill>
              <a:srgbClr val="996633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117" name="Straight Arrow Connector 32"/>
          <p:cNvCxnSpPr/>
          <p:nvPr/>
        </p:nvCxnSpPr>
        <p:spPr>
          <a:xfrm flipV="1">
            <a:off x="4937564" y="3051990"/>
            <a:ext cx="3012636" cy="767951"/>
          </a:xfrm>
          <a:prstGeom prst="straightConnector1">
            <a:avLst/>
          </a:prstGeom>
          <a:noFill/>
          <a:ln w="76200" cap="flat" cmpd="sng" algn="ctr">
            <a:solidFill>
              <a:srgbClr val="0070C0">
                <a:alpha val="80000"/>
              </a:srgbClr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sp>
        <p:nvSpPr>
          <p:cNvPr id="118" name="Google Shape;96;p4"/>
          <p:cNvSpPr txBox="1"/>
          <p:nvPr/>
        </p:nvSpPr>
        <p:spPr>
          <a:xfrm>
            <a:off x="6363362" y="1177818"/>
            <a:ext cx="2362193" cy="434188"/>
          </a:xfrm>
          <a:prstGeom prst="rect">
            <a:avLst/>
          </a:prstGeom>
          <a:solidFill>
            <a:srgbClr val="996633">
              <a:alpha val="80000"/>
            </a:srgbClr>
          </a:solidFill>
          <a:ln w="38100">
            <a:solidFill>
              <a:srgbClr val="996633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 b="1" kern="0" baseline="30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e 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2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30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+ 2e</a:t>
            </a:r>
            <a:endParaRPr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9" name="Group 37"/>
          <p:cNvGrpSpPr/>
          <p:nvPr/>
        </p:nvGrpSpPr>
        <p:grpSpPr>
          <a:xfrm>
            <a:off x="7686148" y="2415967"/>
            <a:ext cx="940234" cy="676302"/>
            <a:chOff x="13039803" y="21447289"/>
            <a:chExt cx="1403530" cy="959386"/>
          </a:xfrm>
        </p:grpSpPr>
        <p:sp>
          <p:nvSpPr>
            <p:cNvPr id="120" name="Oval 38"/>
            <p:cNvSpPr/>
            <p:nvPr/>
          </p:nvSpPr>
          <p:spPr>
            <a:xfrm>
              <a:off x="13381269" y="21447289"/>
              <a:ext cx="1062064" cy="959386"/>
            </a:xfrm>
            <a:prstGeom prst="ellipse">
              <a:avLst/>
            </a:prstGeom>
            <a:solidFill>
              <a:srgbClr val="BBE0E3">
                <a:alpha val="80000"/>
              </a:srgbClr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1" name="Oval 39"/>
            <p:cNvSpPr/>
            <p:nvPr/>
          </p:nvSpPr>
          <p:spPr>
            <a:xfrm>
              <a:off x="13822483" y="21796414"/>
              <a:ext cx="219360" cy="266056"/>
            </a:xfrm>
            <a:prstGeom prst="ellipse">
              <a:avLst/>
            </a:prstGeom>
            <a:solidFill>
              <a:srgbClr val="000000"/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2" name="Oval 40"/>
            <p:cNvSpPr/>
            <p:nvPr/>
          </p:nvSpPr>
          <p:spPr>
            <a:xfrm>
              <a:off x="13039803" y="21899829"/>
              <a:ext cx="80469" cy="95158"/>
            </a:xfrm>
            <a:prstGeom prst="ellipse">
              <a:avLst/>
            </a:prstGeom>
            <a:solidFill>
              <a:srgbClr val="000000"/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23" name="Google Shape;96;p4"/>
          <p:cNvSpPr txBox="1"/>
          <p:nvPr/>
        </p:nvSpPr>
        <p:spPr>
          <a:xfrm>
            <a:off x="322603" y="890618"/>
            <a:ext cx="1087884" cy="615523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800" b="1" kern="0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(X)</a:t>
            </a:r>
            <a:endParaRPr sz="48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4" name="Rectangle 74"/>
          <p:cNvSpPr/>
          <p:nvPr/>
        </p:nvSpPr>
        <p:spPr>
          <a:xfrm>
            <a:off x="730602" y="1801353"/>
            <a:ext cx="1470036" cy="918782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125" name="Straight Connector 75"/>
          <p:cNvCxnSpPr/>
          <p:nvPr/>
        </p:nvCxnSpPr>
        <p:spPr>
          <a:xfrm>
            <a:off x="938966" y="2610874"/>
            <a:ext cx="80362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6" name="Straight Connector 76"/>
          <p:cNvCxnSpPr/>
          <p:nvPr/>
        </p:nvCxnSpPr>
        <p:spPr>
          <a:xfrm>
            <a:off x="938966" y="2448633"/>
            <a:ext cx="80362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7" name="Straight Connector 77"/>
          <p:cNvCxnSpPr/>
          <p:nvPr/>
        </p:nvCxnSpPr>
        <p:spPr>
          <a:xfrm>
            <a:off x="938966" y="2302950"/>
            <a:ext cx="80362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8" name="Straight Connector 78"/>
          <p:cNvCxnSpPr/>
          <p:nvPr/>
        </p:nvCxnSpPr>
        <p:spPr>
          <a:xfrm>
            <a:off x="940132" y="2167201"/>
            <a:ext cx="80362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9" name="Straight Connector 79"/>
          <p:cNvCxnSpPr/>
          <p:nvPr/>
        </p:nvCxnSpPr>
        <p:spPr>
          <a:xfrm>
            <a:off x="938498" y="2021517"/>
            <a:ext cx="80362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0" name="Straight Connector 80"/>
          <p:cNvCxnSpPr/>
          <p:nvPr/>
        </p:nvCxnSpPr>
        <p:spPr>
          <a:xfrm>
            <a:off x="938966" y="1915563"/>
            <a:ext cx="80362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31" name="Up Arrow 81"/>
          <p:cNvSpPr/>
          <p:nvPr/>
        </p:nvSpPr>
        <p:spPr>
          <a:xfrm>
            <a:off x="972161" y="2465191"/>
            <a:ext cx="33320" cy="141273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2" name="Up Arrow 82"/>
          <p:cNvSpPr/>
          <p:nvPr/>
        </p:nvSpPr>
        <p:spPr>
          <a:xfrm>
            <a:off x="1120824" y="2314258"/>
            <a:ext cx="33320" cy="127471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3" name="Up Arrow 83"/>
          <p:cNvSpPr/>
          <p:nvPr/>
        </p:nvSpPr>
        <p:spPr>
          <a:xfrm>
            <a:off x="1428529" y="2031450"/>
            <a:ext cx="33320" cy="127471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4" name="Up Arrow 84"/>
          <p:cNvSpPr/>
          <p:nvPr/>
        </p:nvSpPr>
        <p:spPr>
          <a:xfrm>
            <a:off x="1583704" y="1923842"/>
            <a:ext cx="33320" cy="89393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5" name="Up Arrow 85"/>
          <p:cNvSpPr/>
          <p:nvPr/>
        </p:nvSpPr>
        <p:spPr>
          <a:xfrm>
            <a:off x="1253756" y="2183647"/>
            <a:ext cx="33320" cy="115993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6" name="Up Arrow 86"/>
          <p:cNvSpPr>
            <a:spLocks noChangeAspect="1"/>
          </p:cNvSpPr>
          <p:nvPr/>
        </p:nvSpPr>
        <p:spPr>
          <a:xfrm rot="10800000">
            <a:off x="1187218" y="2319228"/>
            <a:ext cx="33320" cy="127471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7" name="Up Arrow 87"/>
          <p:cNvSpPr/>
          <p:nvPr/>
        </p:nvSpPr>
        <p:spPr>
          <a:xfrm rot="10800000">
            <a:off x="1029328" y="2463535"/>
            <a:ext cx="33320" cy="141273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8" name="Up Arrow 88"/>
          <p:cNvSpPr/>
          <p:nvPr/>
        </p:nvSpPr>
        <p:spPr>
          <a:xfrm rot="10800000">
            <a:off x="1645933" y="1921629"/>
            <a:ext cx="33320" cy="89393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9" name="Up Arrow 89"/>
          <p:cNvSpPr/>
          <p:nvPr/>
        </p:nvSpPr>
        <p:spPr>
          <a:xfrm rot="10800000">
            <a:off x="1489940" y="2029064"/>
            <a:ext cx="33320" cy="127471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0" name="Up Arrow 90"/>
          <p:cNvSpPr/>
          <p:nvPr/>
        </p:nvSpPr>
        <p:spPr>
          <a:xfrm rot="10800000">
            <a:off x="1316455" y="2183647"/>
            <a:ext cx="37848" cy="115992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1" name="TextBox 92"/>
          <p:cNvSpPr txBox="1"/>
          <p:nvPr/>
        </p:nvSpPr>
        <p:spPr>
          <a:xfrm>
            <a:off x="1745381" y="2518671"/>
            <a:ext cx="4506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l-GR" sz="9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ν</a:t>
            </a:r>
            <a:r>
              <a:rPr lang="en-US" sz="9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0</a:t>
            </a:r>
            <a:endParaRPr lang="en-US" sz="9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2" name="TextBox 93"/>
          <p:cNvSpPr txBox="1"/>
          <p:nvPr/>
        </p:nvSpPr>
        <p:spPr>
          <a:xfrm>
            <a:off x="1743761" y="2357796"/>
            <a:ext cx="4849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l-GR" sz="9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ν</a:t>
            </a:r>
            <a:r>
              <a:rPr lang="en-US" sz="9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1</a:t>
            </a:r>
            <a:endParaRPr lang="en-US" sz="9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" name="TextBox 94"/>
          <p:cNvSpPr txBox="1"/>
          <p:nvPr/>
        </p:nvSpPr>
        <p:spPr>
          <a:xfrm>
            <a:off x="1742140" y="2212113"/>
            <a:ext cx="4538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l-GR" sz="9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ν</a:t>
            </a:r>
            <a:r>
              <a:rPr lang="en-US" sz="9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2</a:t>
            </a:r>
            <a:endParaRPr lang="en-US" sz="9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4" name="TextBox 95"/>
          <p:cNvSpPr txBox="1"/>
          <p:nvPr/>
        </p:nvSpPr>
        <p:spPr>
          <a:xfrm>
            <a:off x="1740520" y="2081399"/>
            <a:ext cx="4882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l-GR" sz="9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ν</a:t>
            </a:r>
            <a:r>
              <a:rPr lang="en-US" sz="9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3</a:t>
            </a:r>
            <a:endParaRPr lang="en-US" sz="9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5" name="TextBox 96"/>
          <p:cNvSpPr txBox="1"/>
          <p:nvPr/>
        </p:nvSpPr>
        <p:spPr>
          <a:xfrm>
            <a:off x="1738899" y="1925772"/>
            <a:ext cx="4898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l-GR" sz="9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ν</a:t>
            </a:r>
            <a:r>
              <a:rPr lang="en-US" sz="9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4</a:t>
            </a:r>
            <a:endParaRPr lang="en-US" sz="9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6" name="TextBox 97"/>
          <p:cNvSpPr txBox="1"/>
          <p:nvPr/>
        </p:nvSpPr>
        <p:spPr>
          <a:xfrm>
            <a:off x="1738861" y="1832131"/>
            <a:ext cx="4823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l-GR" sz="9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ν</a:t>
            </a:r>
            <a:r>
              <a:rPr lang="en-US" sz="9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5</a:t>
            </a:r>
            <a:endParaRPr lang="en-US" sz="9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7" name="Right Arrow 98"/>
          <p:cNvSpPr/>
          <p:nvPr/>
        </p:nvSpPr>
        <p:spPr>
          <a:xfrm>
            <a:off x="1" y="2220119"/>
            <a:ext cx="994254" cy="783452"/>
          </a:xfrm>
          <a:prstGeom prst="rightArrow">
            <a:avLst/>
          </a:prstGeom>
          <a:gradFill flip="none" rotWithShape="1">
            <a:gsLst>
              <a:gs pos="0">
                <a:srgbClr val="4F81BD">
                  <a:tint val="66000"/>
                  <a:satMod val="160000"/>
                  <a:alpha val="42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8" name="TextBox 99"/>
          <p:cNvSpPr txBox="1"/>
          <p:nvPr/>
        </p:nvSpPr>
        <p:spPr>
          <a:xfrm>
            <a:off x="-63876" y="2434451"/>
            <a:ext cx="12141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SOURCE</a:t>
            </a:r>
          </a:p>
          <a:p>
            <a:pPr>
              <a:buClr>
                <a:srgbClr val="000000"/>
              </a:buClr>
              <a:buFont typeface="Arial"/>
              <a:buNone/>
              <a:defRPr/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9" name="Group 6"/>
          <p:cNvGrpSpPr/>
          <p:nvPr/>
        </p:nvGrpSpPr>
        <p:grpSpPr>
          <a:xfrm>
            <a:off x="118802" y="4337259"/>
            <a:ext cx="987974" cy="240882"/>
            <a:chOff x="301376" y="4347451"/>
            <a:chExt cx="804786" cy="135749"/>
          </a:xfrm>
        </p:grpSpPr>
        <p:cxnSp>
          <p:nvCxnSpPr>
            <p:cNvPr id="150" name="Straight Connector 110"/>
            <p:cNvCxnSpPr/>
            <p:nvPr/>
          </p:nvCxnSpPr>
          <p:spPr>
            <a:xfrm>
              <a:off x="301376" y="4483200"/>
              <a:ext cx="80362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51" name="Straight Connector 111"/>
            <p:cNvCxnSpPr/>
            <p:nvPr/>
          </p:nvCxnSpPr>
          <p:spPr>
            <a:xfrm>
              <a:off x="302542" y="4347451"/>
              <a:ext cx="80362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152" name="Up Arrow 112"/>
            <p:cNvSpPr/>
            <p:nvPr/>
          </p:nvSpPr>
          <p:spPr>
            <a:xfrm>
              <a:off x="616166" y="4363897"/>
              <a:ext cx="33320" cy="115993"/>
            </a:xfrm>
            <a:prstGeom prst="upArrow">
              <a:avLst/>
            </a:prstGeom>
            <a:gradFill flip="none" rotWithShape="1">
              <a:gsLst>
                <a:gs pos="0">
                  <a:srgbClr val="1F497D">
                    <a:lumMod val="40000"/>
                    <a:lumOff val="60000"/>
                    <a:tint val="66000"/>
                    <a:satMod val="160000"/>
                  </a:srgbClr>
                </a:gs>
                <a:gs pos="50000">
                  <a:srgbClr val="1F497D">
                    <a:lumMod val="40000"/>
                    <a:lumOff val="60000"/>
                    <a:tint val="44500"/>
                    <a:satMod val="160000"/>
                  </a:srgbClr>
                </a:gs>
                <a:gs pos="100000">
                  <a:srgbClr val="1F497D">
                    <a:lumMod val="40000"/>
                    <a:lumOff val="60000"/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3" name="Up Arrow 113"/>
            <p:cNvSpPr/>
            <p:nvPr/>
          </p:nvSpPr>
          <p:spPr>
            <a:xfrm rot="10800000">
              <a:off x="678865" y="4363897"/>
              <a:ext cx="37848" cy="115992"/>
            </a:xfrm>
            <a:prstGeom prst="upArrow">
              <a:avLst/>
            </a:prstGeom>
            <a:gradFill flip="none" rotWithShape="1">
              <a:gsLst>
                <a:gs pos="0">
                  <a:srgbClr val="1F497D">
                    <a:lumMod val="40000"/>
                    <a:lumOff val="60000"/>
                    <a:tint val="66000"/>
                    <a:satMod val="160000"/>
                  </a:srgbClr>
                </a:gs>
                <a:gs pos="50000">
                  <a:srgbClr val="1F497D">
                    <a:lumMod val="40000"/>
                    <a:lumOff val="60000"/>
                    <a:tint val="44500"/>
                    <a:satMod val="160000"/>
                  </a:srgbClr>
                </a:gs>
                <a:gs pos="100000">
                  <a:srgbClr val="1F497D">
                    <a:lumMod val="40000"/>
                    <a:lumOff val="60000"/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54" name="Google Shape;96;p4"/>
          <p:cNvSpPr txBox="1"/>
          <p:nvPr/>
        </p:nvSpPr>
        <p:spPr>
          <a:xfrm>
            <a:off x="1199832" y="4187877"/>
            <a:ext cx="2824470" cy="492412"/>
          </a:xfrm>
          <a:prstGeom prst="rect">
            <a:avLst/>
          </a:prstGeom>
          <a:solidFill>
            <a:srgbClr val="003399">
              <a:alpha val="80000"/>
            </a:srgbClr>
          </a:solidFill>
          <a:ln w="38100">
            <a:solidFill>
              <a:srgbClr val="003399">
                <a:alpha val="80000"/>
              </a:srgb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l-GR" sz="2000" b="1" kern="0" dirty="0" smtClean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  <a:sym typeface="Times New Roman"/>
              </a:rPr>
              <a:t>ν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+ e 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H</a:t>
            </a:r>
            <a:r>
              <a:rPr lang="en-US" sz="2000" b="1" kern="0" baseline="-25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l-GR" sz="2000" b="1" kern="0" dirty="0" smtClean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  <a:sym typeface="Times New Roman"/>
              </a:rPr>
              <a:t>ν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±1) 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e </a:t>
            </a:r>
            <a:endParaRPr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96;p4"/>
          <p:cNvSpPr txBox="1"/>
          <p:nvPr/>
        </p:nvSpPr>
        <p:spPr>
          <a:xfrm>
            <a:off x="4989481" y="3444485"/>
            <a:ext cx="2033992" cy="434188"/>
          </a:xfrm>
          <a:prstGeom prst="rect">
            <a:avLst/>
          </a:prstGeom>
          <a:solidFill>
            <a:srgbClr val="0070C0">
              <a:alpha val="80000"/>
            </a:srgbClr>
          </a:solidFill>
          <a:ln w="38100">
            <a:solidFill>
              <a:srgbClr val="0070C0">
                <a:alpha val="80000"/>
              </a:srgb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e 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30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+ 2e</a:t>
            </a:r>
            <a:endParaRPr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6" name="Google Shape;108;p4"/>
          <p:cNvSpPr/>
          <p:nvPr/>
        </p:nvSpPr>
        <p:spPr>
          <a:xfrm rot="11853743">
            <a:off x="621497" y="2416595"/>
            <a:ext cx="611402" cy="1857542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B6D7A8">
              <a:alpha val="3370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7" name="TextBox 123"/>
          <p:cNvSpPr txBox="1"/>
          <p:nvPr/>
        </p:nvSpPr>
        <p:spPr>
          <a:xfrm>
            <a:off x="7059183" y="3702345"/>
            <a:ext cx="1970034" cy="1169551"/>
          </a:xfrm>
          <a:prstGeom prst="rect">
            <a:avLst/>
          </a:prstGeom>
          <a:solidFill>
            <a:srgbClr val="DDD9C3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    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</a:t>
            </a:r>
            <a:r>
              <a:rPr kumimoji="0" lang="en-US" sz="14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=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</a:t>
            </a:r>
            <a:r>
              <a:rPr kumimoji="0" lang="en-US" sz="14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=0.2÷30eV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 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0"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=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</a:t>
            </a:r>
            <a:r>
              <a:rPr kumimoji="0" lang="en-US" sz="14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=10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19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-3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=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</a:t>
            </a:r>
            <a:r>
              <a:rPr kumimoji="0" lang="en-US" sz="14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=10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21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-3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0"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8" name="TextBox 124"/>
          <p:cNvSpPr txBox="1"/>
          <p:nvPr/>
        </p:nvSpPr>
        <p:spPr>
          <a:xfrm>
            <a:off x="7101187" y="3418907"/>
            <a:ext cx="1906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Plasma parameters:</a:t>
            </a:r>
          </a:p>
          <a:p>
            <a:pPr>
              <a:buClr>
                <a:srgbClr val="000000"/>
              </a:buClr>
              <a:buFont typeface="Arial"/>
              <a:buNone/>
              <a:defRPr/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9" name="TextBox 125"/>
          <p:cNvSpPr txBox="1"/>
          <p:nvPr/>
        </p:nvSpPr>
        <p:spPr>
          <a:xfrm>
            <a:off x="5186806" y="4384811"/>
            <a:ext cx="1749065" cy="307777"/>
          </a:xfrm>
          <a:prstGeom prst="rect">
            <a:avLst/>
          </a:prstGeom>
          <a:solidFill>
            <a:srgbClr val="EEECE1">
              <a:lumMod val="90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AMJUEL, H2VIBR</a:t>
            </a:r>
            <a:endParaRPr kumimoji="0" lang="en-US" sz="1400" b="0" i="0" u="none" strike="noStrike" kern="0" cap="none" spc="0" normalizeH="0" baseline="3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0" name="TextBox 126"/>
          <p:cNvSpPr txBox="1"/>
          <p:nvPr/>
        </p:nvSpPr>
        <p:spPr>
          <a:xfrm>
            <a:off x="5092806" y="4104832"/>
            <a:ext cx="1906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14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Databases:</a:t>
            </a:r>
            <a:endParaRPr lang="en-US"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  <a:defRPr/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1" name="Google Shape;121;p4"/>
          <p:cNvSpPr txBox="1"/>
          <p:nvPr/>
        </p:nvSpPr>
        <p:spPr>
          <a:xfrm>
            <a:off x="8248534" y="4344898"/>
            <a:ext cx="814601" cy="344779"/>
          </a:xfrm>
          <a:prstGeom prst="rect">
            <a:avLst/>
          </a:prstGeom>
          <a:solidFill>
            <a:srgbClr val="DB45BB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en-US" sz="105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EU-DEMO</a:t>
            </a:r>
            <a:endParaRPr sz="105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22;p4"/>
          <p:cNvSpPr txBox="1"/>
          <p:nvPr/>
        </p:nvSpPr>
        <p:spPr>
          <a:xfrm>
            <a:off x="8248533" y="3986204"/>
            <a:ext cx="477021" cy="344779"/>
          </a:xfrm>
          <a:prstGeom prst="rect">
            <a:avLst/>
          </a:prstGeom>
          <a:solidFill>
            <a:srgbClr val="DB45BB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en-US" sz="105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JET</a:t>
            </a:r>
            <a:endParaRPr sz="11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46;p16"/>
          <p:cNvSpPr txBox="1">
            <a:spLocks/>
          </p:cNvSpPr>
          <p:nvPr/>
        </p:nvSpPr>
        <p:spPr>
          <a:xfrm>
            <a:off x="118802" y="64073"/>
            <a:ext cx="7543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CRM FOR MOLECULES :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vibral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resolution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112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"/>
          <p:cNvSpPr txBox="1"/>
          <p:nvPr/>
        </p:nvSpPr>
        <p:spPr>
          <a:xfrm>
            <a:off x="179512" y="11240"/>
            <a:ext cx="74235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8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PLOUTOS – (H</a:t>
            </a:r>
            <a:r>
              <a:rPr lang="en-GB" sz="2800" b="1" i="0" u="none" strike="noStrike" cap="none" baseline="-25000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28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2022/23 case)</a:t>
            </a:r>
            <a:endParaRPr sz="28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0" y="534420"/>
            <a:ext cx="7180654" cy="426957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1203598"/>
            <a:ext cx="3732531" cy="368505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6" name="Textfeld 5"/>
          <p:cNvSpPr txBox="1"/>
          <p:nvPr/>
        </p:nvSpPr>
        <p:spPr>
          <a:xfrm>
            <a:off x="7812360" y="966351"/>
            <a:ext cx="1080120" cy="107721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Buttons to adjust table content</a:t>
            </a:r>
            <a:endParaRPr lang="en-GB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42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3298" y="47373"/>
            <a:ext cx="7543800" cy="342900"/>
          </a:xfrm>
        </p:spPr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ODE Solver for </a:t>
            </a:r>
            <a:r>
              <a:rPr lang="en-US" sz="2400" dirty="0" err="1" smtClean="0">
                <a:solidFill>
                  <a:srgbClr val="C00000"/>
                </a:solidFill>
              </a:rPr>
              <a:t>ModCR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0" name="Google Shape;37;p4"/>
          <p:cNvSpPr txBox="1">
            <a:spLocks noGrp="1"/>
          </p:cNvSpPr>
          <p:nvPr>
            <p:ph type="body" idx="1"/>
          </p:nvPr>
        </p:nvSpPr>
        <p:spPr>
          <a:xfrm>
            <a:off x="-108520" y="483518"/>
            <a:ext cx="9214834" cy="839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50400" rIns="97200" bIns="50400" anchor="t" anchorCtr="0">
            <a:noAutofit/>
          </a:bodyPr>
          <a:lstStyle/>
          <a:p>
            <a:r>
              <a:rPr lang="en-US" sz="2000" b="1" dirty="0"/>
              <a:t>SUNDIALS: </a:t>
            </a:r>
            <a:r>
              <a:rPr lang="en-US" sz="2000" dirty="0" err="1"/>
              <a:t>SUite</a:t>
            </a:r>
            <a:r>
              <a:rPr lang="en-US" sz="2000" dirty="0"/>
              <a:t> of Nonlinear and </a:t>
            </a:r>
            <a:r>
              <a:rPr lang="en-US" sz="2000" dirty="0" err="1"/>
              <a:t>DIfferential</a:t>
            </a:r>
            <a:r>
              <a:rPr lang="en-US" sz="2000" dirty="0"/>
              <a:t>/</a:t>
            </a:r>
            <a:r>
              <a:rPr lang="en-US" sz="2000" dirty="0" err="1"/>
              <a:t>ALgebraic</a:t>
            </a:r>
            <a:r>
              <a:rPr lang="en-US" sz="2000" dirty="0"/>
              <a:t> Equation Solvers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71" y="2161639"/>
            <a:ext cx="8303651" cy="22660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64" y="903470"/>
            <a:ext cx="2047619" cy="20952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071" y="1109029"/>
            <a:ext cx="6336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Developed </a:t>
            </a:r>
            <a:r>
              <a:rPr lang="en-US" dirty="0"/>
              <a:t>at LLNL - awarded the 2023 SIAM/ACM Prize in Computational Science and Engineering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30694" y="1718671"/>
            <a:ext cx="63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repository</a:t>
            </a:r>
            <a:r>
              <a:rPr lang="en-US" dirty="0"/>
              <a:t>:  </a:t>
            </a:r>
            <a:r>
              <a:rPr lang="en-US" dirty="0">
                <a:hlinkClick r:id="rId5"/>
              </a:rPr>
              <a:t>https://github.com/LLNL/sundials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78" y="1718671"/>
            <a:ext cx="855710" cy="3565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7975" y="4442194"/>
            <a:ext cx="8606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Modern, powerful and flexible – still it is available in FORTRAN (so suits to EIRENE)</a:t>
            </a:r>
            <a:endParaRPr lang="en-GB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15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64" y="75966"/>
            <a:ext cx="7920880" cy="342900"/>
          </a:xfrm>
        </p:spPr>
        <p:txBody>
          <a:bodyPr/>
          <a:lstStyle/>
          <a:p>
            <a:r>
              <a:rPr lang="en-GB" sz="2800" dirty="0" smtClean="0">
                <a:solidFill>
                  <a:srgbClr val="C00000"/>
                </a:solidFill>
              </a:rPr>
              <a:t>Ploutous solver math basis: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r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50211"/>
            <a:ext cx="7056784" cy="85626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79512" y="546956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Master rate equation:</a:t>
            </a:r>
            <a:endParaRPr lang="en-GB" sz="14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067694"/>
            <a:ext cx="5826423" cy="26512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88224" y="2283718"/>
            <a:ext cx="2448272" cy="16004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1C1D1E"/>
                </a:solidFill>
                <a:latin typeface="Open Sans"/>
              </a:rPr>
              <a:t>Collisional-Radiative Models Re-examined</a:t>
            </a:r>
          </a:p>
          <a:p>
            <a:r>
              <a:rPr lang="en-GB" sz="1400" dirty="0">
                <a:solidFill>
                  <a:srgbClr val="1C1D1E"/>
                </a:solidFill>
                <a:latin typeface="Open Sans"/>
                <a:hlinkClick r:id="rId4"/>
              </a:rPr>
              <a:t>P T Greenland</a:t>
            </a:r>
            <a:r>
              <a:rPr lang="en-GB" sz="1400" dirty="0">
                <a:solidFill>
                  <a:srgbClr val="1C1D1E"/>
                </a:solidFill>
                <a:latin typeface="Open Sans"/>
              </a:rPr>
              <a:t>, </a:t>
            </a:r>
            <a:r>
              <a:rPr lang="en-GB" sz="1400" dirty="0">
                <a:solidFill>
                  <a:srgbClr val="1C1D1E"/>
                </a:solidFill>
                <a:latin typeface="Open Sans"/>
                <a:hlinkClick r:id="rId5"/>
              </a:rPr>
              <a:t>D Reiter</a:t>
            </a:r>
            <a:endParaRPr lang="en-GB" sz="1400" dirty="0">
              <a:solidFill>
                <a:srgbClr val="1C1D1E"/>
              </a:solidFill>
              <a:latin typeface="Open Sans"/>
            </a:endParaRPr>
          </a:p>
          <a:p>
            <a:r>
              <a:rPr lang="en-GB" sz="1400" dirty="0">
                <a:latin typeface="Open Sans"/>
              </a:rPr>
              <a:t>First published: 12 March 2007</a:t>
            </a:r>
          </a:p>
          <a:p>
            <a:r>
              <a:rPr lang="en-GB" sz="1400" dirty="0">
                <a:latin typeface="Open Sans"/>
              </a:rPr>
              <a:t> </a:t>
            </a:r>
            <a:r>
              <a:rPr lang="en-GB" sz="1400" b="1" dirty="0">
                <a:latin typeface="Open Sans"/>
                <a:hlinkClick r:id="rId6"/>
              </a:rPr>
              <a:t>https://doi.org/10.1002/ctpp.2150380146</a:t>
            </a:r>
            <a:endParaRPr lang="en-GB" sz="1400" b="0" i="0" dirty="0"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40534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85642"/>
            <a:ext cx="7543800" cy="342900"/>
          </a:xfrm>
        </p:spPr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Technical </a:t>
            </a:r>
            <a:r>
              <a:rPr lang="de-DE" dirty="0" err="1" smtClean="0">
                <a:solidFill>
                  <a:srgbClr val="C00000"/>
                </a:solidFill>
              </a:rPr>
              <a:t>solutions</a:t>
            </a:r>
            <a:r>
              <a:rPr lang="de-DE" dirty="0" smtClean="0">
                <a:solidFill>
                  <a:srgbClr val="C00000"/>
                </a:solidFill>
              </a:rPr>
              <a:t> in Ploutos - 1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4" y="555525"/>
            <a:ext cx="7280320" cy="425439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7452320" y="913008"/>
            <a:ext cx="16196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columns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turned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on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/off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Reactions grouped by types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Rows: one can turn on/off only selected for the CRM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71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85642"/>
            <a:ext cx="7543800" cy="342900"/>
          </a:xfrm>
        </p:spPr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Technical </a:t>
            </a:r>
            <a:r>
              <a:rPr lang="en-GB" dirty="0" smtClean="0">
                <a:solidFill>
                  <a:srgbClr val="C00000"/>
                </a:solidFill>
              </a:rPr>
              <a:t>solutions</a:t>
            </a:r>
            <a:r>
              <a:rPr lang="de-DE" dirty="0" smtClean="0">
                <a:solidFill>
                  <a:srgbClr val="C00000"/>
                </a:solidFill>
              </a:rPr>
              <a:t> in Ploutos - 2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5496" y="555526"/>
            <a:ext cx="9001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 the data is based on the same human-readable files (JSON-based Ploutos format)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400" i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to go on “JSON schema” for proper comments.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400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exploit the opportunities of the web-interface including providing solver and routine plotting.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Populating of the data is not really progressing due to manpower availability.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Publication references are JSON file – updateable in 1 go, single information locations, Git-versioned. Links in documentation, website, Ploutos data – all are linked to the same file.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One can use a set of standard “pre-sets” for CRMs or even develop an own one. Each CRM is a file, which can be used a base for further modifications.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users are often focussed on rather </a:t>
            </a:r>
            <a:r>
              <a:rPr lang="en-GB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not massive, but critical from physics 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database variations.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We need to document and assess sensitivity of any significant changes.       </a:t>
            </a:r>
            <a:r>
              <a:rPr lang="en-GB" sz="1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GB" sz="1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“data generations”.</a:t>
            </a:r>
          </a:p>
          <a:p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data contain clear references to the sources, data types (several categories) and “generation”.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Generation is a </a:t>
            </a:r>
            <a:r>
              <a:rPr lang="en-GB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set of declared quality standards 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always growing!)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Versioning (Git) is parallel to “generation”.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We will mostly have data of various generations in the system.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Having single generation for all of e.g. Ploutos  data or its subgroups is a hard compromise… for now probably best to keep “for each particular data set”.</a:t>
            </a:r>
          </a:p>
        </p:txBody>
      </p:sp>
    </p:spTree>
    <p:extLst>
      <p:ext uri="{BB962C8B-B14F-4D97-AF65-F5344CB8AC3E}">
        <p14:creationId xmlns:p14="http://schemas.microsoft.com/office/powerpoint/2010/main" val="189728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663538"/>
            <a:ext cx="8424936" cy="537479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sz="1800" b="1" i="1" dirty="0" smtClean="0"/>
              <a:t>EIRENE </a:t>
            </a:r>
            <a:r>
              <a:rPr lang="en-GB" sz="1800" b="1" i="1" dirty="0"/>
              <a:t> </a:t>
            </a:r>
            <a:r>
              <a:rPr lang="en-GB" sz="1800" b="1" i="1" dirty="0" smtClean="0"/>
              <a:t>often uses </a:t>
            </a:r>
            <a:r>
              <a:rPr lang="en-GB" sz="1800" b="1" i="1" dirty="0"/>
              <a:t>effective </a:t>
            </a:r>
            <a:r>
              <a:rPr lang="en-GB" sz="1800" b="1" i="1" dirty="0" smtClean="0"/>
              <a:t> (“condensed”) rates </a:t>
            </a:r>
            <a:r>
              <a:rPr lang="en-GB" sz="1800" b="1" i="1" dirty="0"/>
              <a:t>tabulated from a </a:t>
            </a:r>
            <a:r>
              <a:rPr lang="en-GB" sz="1800" b="1" i="1" dirty="0" smtClean="0"/>
              <a:t>CRM.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04" y="6252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EIRENE: collisional-radiative model (CRM) </a:t>
            </a:r>
            <a:r>
              <a:rPr lang="en-GB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endParaRPr lang="en-GB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ogen 6"/>
          <p:cNvSpPr/>
          <p:nvPr/>
        </p:nvSpPr>
        <p:spPr>
          <a:xfrm rot="10800000">
            <a:off x="863588" y="1887674"/>
            <a:ext cx="1476164" cy="2088232"/>
          </a:xfrm>
          <a:prstGeom prst="arc">
            <a:avLst>
              <a:gd name="adj1" fmla="val 16334659"/>
              <a:gd name="adj2" fmla="val 5376357"/>
            </a:avLst>
          </a:prstGeom>
          <a:ln w="57150">
            <a:solidFill>
              <a:srgbClr val="FF33CC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Interaktive Schaltfläche: Hilfe 7">
            <a:hlinkClick r:id="" action="ppaction://noaction" highlightClick="1"/>
          </p:cNvPr>
          <p:cNvSpPr/>
          <p:nvPr/>
        </p:nvSpPr>
        <p:spPr>
          <a:xfrm>
            <a:off x="539552" y="2463738"/>
            <a:ext cx="648072" cy="864096"/>
          </a:xfrm>
          <a:prstGeom prst="actionButtonHelp">
            <a:avLst/>
          </a:prstGeom>
          <a:solidFill>
            <a:schemeClr val="bg1"/>
          </a:solidFill>
          <a:ln w="635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3CC"/>
              </a:solidFill>
            </a:endParaRPr>
          </a:p>
        </p:txBody>
      </p:sp>
      <p:sp>
        <p:nvSpPr>
          <p:cNvPr id="9" name="Geschweifte Klammer links 8"/>
          <p:cNvSpPr/>
          <p:nvPr/>
        </p:nvSpPr>
        <p:spPr>
          <a:xfrm>
            <a:off x="1685304" y="1131590"/>
            <a:ext cx="385888" cy="1332148"/>
          </a:xfrm>
          <a:prstGeom prst="leftBrac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Geschweifte Klammer links 9"/>
          <p:cNvSpPr/>
          <p:nvPr/>
        </p:nvSpPr>
        <p:spPr>
          <a:xfrm>
            <a:off x="1685305" y="3219822"/>
            <a:ext cx="385888" cy="1352614"/>
          </a:xfrm>
          <a:prstGeom prst="leftBrace">
            <a:avLst>
              <a:gd name="adj1" fmla="val 8333"/>
              <a:gd name="adj2" fmla="val 56394"/>
            </a:avLst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2195736" y="1203598"/>
            <a:ext cx="6408712" cy="34563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à"/>
            </a:pPr>
            <a:r>
              <a:rPr lang="en-GB" sz="1900" b="1" dirty="0" smtClean="0"/>
              <a:t>isotopes: D</a:t>
            </a:r>
            <a:r>
              <a:rPr lang="en-GB" sz="1900" b="1" baseline="-25000" dirty="0" smtClean="0"/>
              <a:t>2</a:t>
            </a:r>
            <a:r>
              <a:rPr lang="en-GB" sz="1900" b="1" dirty="0" smtClean="0"/>
              <a:t>, T</a:t>
            </a:r>
            <a:r>
              <a:rPr lang="en-GB" sz="1900" b="1" baseline="-25000" dirty="0" smtClean="0"/>
              <a:t>2</a:t>
            </a:r>
            <a:r>
              <a:rPr lang="en-GB" sz="1900" b="1" dirty="0" smtClean="0"/>
              <a:t>, H</a:t>
            </a:r>
            <a:r>
              <a:rPr lang="en-GB" sz="1900" b="1" baseline="-25000" dirty="0" smtClean="0"/>
              <a:t>2</a:t>
            </a:r>
            <a:r>
              <a:rPr lang="en-GB" sz="1900" b="1" dirty="0" smtClean="0"/>
              <a:t>, DT, HD, …, Be-H/D/T, N-xxx, …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à"/>
            </a:pPr>
            <a:r>
              <a:rPr lang="en-GB" sz="1900" b="1" dirty="0" smtClean="0"/>
              <a:t>vibrational (and rotational) states in molecules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à"/>
            </a:pPr>
            <a:r>
              <a:rPr lang="en-GB" sz="1900" b="1" dirty="0" smtClean="0"/>
              <a:t>treating non-stationary effects e.g. </a:t>
            </a:r>
            <a:r>
              <a:rPr lang="en-GB" sz="1900" b="1" dirty="0" err="1" smtClean="0"/>
              <a:t>metastables</a:t>
            </a:r>
            <a:r>
              <a:rPr lang="en-GB" sz="1900" b="1" dirty="0" smtClean="0"/>
              <a:t> (MS) in atoms (e.g. He)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à"/>
            </a:pPr>
            <a:endParaRPr lang="en-GB" sz="1900" b="1" dirty="0">
              <a:solidFill>
                <a:srgbClr val="0070C0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à"/>
            </a:pPr>
            <a:endParaRPr lang="en-GB" sz="1900" b="1" dirty="0" smtClean="0">
              <a:solidFill>
                <a:srgbClr val="0070C0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à"/>
            </a:pPr>
            <a:r>
              <a:rPr lang="en-GB" sz="1900" b="1" dirty="0" smtClean="0">
                <a:solidFill>
                  <a:srgbClr val="0000FF"/>
                </a:solidFill>
              </a:rPr>
              <a:t>improving performance for simulations on ITER/DEMO scales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à"/>
            </a:pPr>
            <a:r>
              <a:rPr lang="en-GB" sz="1900" b="1" dirty="0" smtClean="0">
                <a:solidFill>
                  <a:srgbClr val="0000FF"/>
                </a:solidFill>
              </a:rPr>
              <a:t>facilitate UQ and design with EIRENE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à"/>
            </a:pPr>
            <a:r>
              <a:rPr lang="en-GB" sz="1900" b="1" dirty="0" smtClean="0">
                <a:solidFill>
                  <a:srgbClr val="C00000"/>
                </a:solidFill>
              </a:rPr>
              <a:t>control the exploding amounts of data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à"/>
            </a:pPr>
            <a:endParaRPr lang="en-GB" sz="2000" b="1" dirty="0" smtClean="0">
              <a:solidFill>
                <a:srgbClr val="0070C0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à"/>
            </a:pPr>
            <a:endParaRPr lang="en-GB" sz="2000" b="1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en-GB" sz="20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28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0" y="505844"/>
            <a:ext cx="2018681" cy="392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hteckige Legende 4"/>
          <p:cNvSpPr/>
          <p:nvPr/>
        </p:nvSpPr>
        <p:spPr>
          <a:xfrm>
            <a:off x="1331640" y="3082621"/>
            <a:ext cx="1932020" cy="1346837"/>
          </a:xfrm>
          <a:prstGeom prst="wedgeRectCallout">
            <a:avLst>
              <a:gd name="adj1" fmla="val -95057"/>
              <a:gd name="adj2" fmla="val 11404"/>
            </a:avLst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Gerader Verbinder 5"/>
          <p:cNvCxnSpPr/>
          <p:nvPr/>
        </p:nvCxnSpPr>
        <p:spPr>
          <a:xfrm>
            <a:off x="6290213" y="1878548"/>
            <a:ext cx="586041" cy="1410199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Wolke 6"/>
          <p:cNvSpPr/>
          <p:nvPr/>
        </p:nvSpPr>
        <p:spPr>
          <a:xfrm>
            <a:off x="3350321" y="3082621"/>
            <a:ext cx="3847583" cy="1283209"/>
          </a:xfrm>
          <a:prstGeom prst="cloud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/>
              </a:solidFill>
            </a:endParaRPr>
          </a:p>
        </p:txBody>
      </p:sp>
      <p:cxnSp>
        <p:nvCxnSpPr>
          <p:cNvPr id="8" name="Gerader Verbinder 7"/>
          <p:cNvCxnSpPr/>
          <p:nvPr/>
        </p:nvCxnSpPr>
        <p:spPr>
          <a:xfrm flipH="1">
            <a:off x="4182806" y="1960547"/>
            <a:ext cx="905772" cy="125868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329165" y="664079"/>
            <a:ext cx="2636827" cy="2912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00FF"/>
            </a:solidFill>
            <a:prstDash val="sysDash"/>
            <a:round/>
            <a:headEnd/>
            <a:tailEnd/>
          </a:ln>
          <a:effectLst/>
          <a:extLst/>
        </p:spPr>
        <p:txBody>
          <a:bodyPr wrap="squar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122468"/>
              </a:buClr>
              <a:buSzPct val="100000"/>
              <a:buFont typeface="Arial" pitchFamily="34" charset="0"/>
              <a:buNone/>
            </a:pPr>
            <a:r>
              <a:rPr lang="en-GB" altLang="en-US" sz="1400" dirty="0">
                <a:solidFill>
                  <a:srgbClr val="122468"/>
                </a:solidFill>
              </a:rPr>
              <a:t>Plasma </a:t>
            </a:r>
            <a:r>
              <a:rPr lang="en-GB" altLang="en-US" sz="1400" dirty="0" smtClean="0">
                <a:solidFill>
                  <a:srgbClr val="122468"/>
                </a:solidFill>
              </a:rPr>
              <a:t>flow parameters</a:t>
            </a:r>
            <a:endParaRPr lang="en-GB" altLang="en-US" sz="1400" dirty="0">
              <a:solidFill>
                <a:srgbClr val="122468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49191" y="2459827"/>
            <a:ext cx="2403516" cy="49163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prstDash val="sysDash"/>
            <a:round/>
            <a:headEnd/>
            <a:tailEnd/>
          </a:ln>
          <a:effectLst/>
          <a:extLst/>
        </p:spPr>
        <p:txBody>
          <a:bodyPr wrap="squar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122468"/>
              </a:buClr>
              <a:buSzPct val="100000"/>
              <a:buFont typeface="Arial" pitchFamily="34" charset="0"/>
              <a:buNone/>
            </a:pPr>
            <a:r>
              <a:rPr lang="en-GB" altLang="en-US" sz="1400" dirty="0"/>
              <a:t>Source terms (Particle, Momentum</a:t>
            </a:r>
            <a:r>
              <a:rPr lang="en-GB" altLang="en-US" sz="1400" dirty="0" smtClean="0"/>
              <a:t>, </a:t>
            </a:r>
            <a:r>
              <a:rPr lang="en-GB" altLang="en-US" sz="1400" dirty="0"/>
              <a:t>Energy)</a:t>
            </a:r>
          </a:p>
        </p:txBody>
      </p:sp>
      <p:sp>
        <p:nvSpPr>
          <p:cNvPr id="11" name="Rechteck 10"/>
          <p:cNvSpPr/>
          <p:nvPr/>
        </p:nvSpPr>
        <p:spPr>
          <a:xfrm>
            <a:off x="7570873" y="483518"/>
            <a:ext cx="1111651" cy="292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rgbClr val="122468"/>
              </a:buClr>
              <a:buSzPct val="100000"/>
            </a:pPr>
            <a:r>
              <a:rPr lang="en-GB" altLang="en-US" sz="1400" u="sng" dirty="0"/>
              <a:t>M</a:t>
            </a:r>
            <a:r>
              <a:rPr lang="en-GB" altLang="en-US" sz="1400" b="1" u="sng" dirty="0">
                <a:solidFill>
                  <a:srgbClr val="FF0000"/>
                </a:solidFill>
              </a:rPr>
              <a:t>i</a:t>
            </a:r>
            <a:r>
              <a:rPr lang="en-GB" altLang="en-US" sz="1400" u="sng" dirty="0"/>
              <a:t>croscopic:</a:t>
            </a:r>
          </a:p>
        </p:txBody>
      </p:sp>
      <p:sp>
        <p:nvSpPr>
          <p:cNvPr id="12" name="Rechteck 11"/>
          <p:cNvSpPr/>
          <p:nvPr/>
        </p:nvSpPr>
        <p:spPr>
          <a:xfrm>
            <a:off x="2466423" y="489731"/>
            <a:ext cx="1195007" cy="292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rgbClr val="122468"/>
              </a:buClr>
              <a:buSzPct val="100000"/>
            </a:pPr>
            <a:r>
              <a:rPr lang="en-GB" altLang="en-US" sz="1400" u="sng" dirty="0"/>
              <a:t>M</a:t>
            </a:r>
            <a:r>
              <a:rPr lang="en-GB" altLang="en-US" sz="1400" b="1" u="sng" dirty="0">
                <a:solidFill>
                  <a:srgbClr val="0070C0"/>
                </a:solidFill>
              </a:rPr>
              <a:t>a</a:t>
            </a:r>
            <a:r>
              <a:rPr lang="en-GB" altLang="en-US" sz="1400" u="sng" dirty="0"/>
              <a:t>croscopic: </a:t>
            </a:r>
          </a:p>
        </p:txBody>
      </p:sp>
      <p:sp>
        <p:nvSpPr>
          <p:cNvPr id="13" name="Wolke 12"/>
          <p:cNvSpPr/>
          <p:nvPr/>
        </p:nvSpPr>
        <p:spPr>
          <a:xfrm>
            <a:off x="4716258" y="1316424"/>
            <a:ext cx="2006988" cy="721977"/>
          </a:xfrm>
          <a:prstGeom prst="clou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3D EIRENE volume cell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206486" y="2058899"/>
            <a:ext cx="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sz="1400" dirty="0"/>
          </a:p>
        </p:txBody>
      </p:sp>
      <p:sp>
        <p:nvSpPr>
          <p:cNvPr id="15" name="Pfeil nach unten 14"/>
          <p:cNvSpPr/>
          <p:nvPr/>
        </p:nvSpPr>
        <p:spPr>
          <a:xfrm rot="5400000">
            <a:off x="6967209" y="2487114"/>
            <a:ext cx="250138" cy="432047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309882" y="2332190"/>
            <a:ext cx="1753065" cy="1871538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square" lIns="67500" tIns="33750" rIns="67500" bIns="33750">
            <a:spAutoFit/>
          </a:bodyPr>
          <a:lstStyle>
            <a:lvl1pPr algn="l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3000"/>
              </a:lnSpc>
              <a:buClr>
                <a:srgbClr val="122468"/>
              </a:buClr>
              <a:buSzPct val="100000"/>
            </a:pPr>
            <a:r>
              <a:rPr lang="en-GB" altLang="de-DE" sz="1400" b="1" dirty="0">
                <a:cs typeface="Arial" panose="020B0604020202020204" pitchFamily="34" charset="0"/>
              </a:rPr>
              <a:t>CRMs </a:t>
            </a:r>
            <a:endParaRPr lang="en-GB" altLang="de-DE" sz="1400" b="1" dirty="0" smtClean="0">
              <a:cs typeface="Arial" panose="020B0604020202020204" pitchFamily="34" charset="0"/>
            </a:endParaRPr>
          </a:p>
          <a:p>
            <a:pPr>
              <a:lnSpc>
                <a:spcPct val="93000"/>
              </a:lnSpc>
              <a:buClr>
                <a:srgbClr val="122468"/>
              </a:buClr>
              <a:buSzPct val="100000"/>
            </a:pPr>
            <a:r>
              <a:rPr lang="en-GB" altLang="de-DE" sz="1400" dirty="0" smtClean="0">
                <a:cs typeface="Arial" panose="020B0604020202020204" pitchFamily="34" charset="0"/>
              </a:rPr>
              <a:t>(</a:t>
            </a:r>
            <a:r>
              <a:rPr lang="en-GB" altLang="de-DE" sz="1400" dirty="0">
                <a:cs typeface="Arial" panose="020B0604020202020204" pitchFamily="34" charset="0"/>
              </a:rPr>
              <a:t>HYDKIN, AMJUEL, ADAS, </a:t>
            </a:r>
            <a:r>
              <a:rPr lang="en-GB" altLang="de-DE" sz="1400" dirty="0" smtClean="0">
                <a:cs typeface="Arial" panose="020B0604020202020204" pitchFamily="34" charset="0"/>
              </a:rPr>
              <a:t>…)</a:t>
            </a:r>
          </a:p>
          <a:p>
            <a:pPr>
              <a:lnSpc>
                <a:spcPct val="93000"/>
              </a:lnSpc>
              <a:buClr>
                <a:srgbClr val="122468"/>
              </a:buClr>
              <a:buSzPct val="100000"/>
            </a:pPr>
            <a:r>
              <a:rPr lang="en-GB" altLang="en-US" sz="1400" dirty="0">
                <a:sym typeface="Wingdings" panose="05000000000000000000" pitchFamily="2" charset="2"/>
              </a:rPr>
              <a:t>f</a:t>
            </a:r>
            <a:r>
              <a:rPr lang="en-GB" altLang="en-US" sz="1400" dirty="0" smtClean="0">
                <a:sym typeface="Wingdings" panose="05000000000000000000" pitchFamily="2" charset="2"/>
              </a:rPr>
              <a:t>or atomic and molecular neutrals       </a:t>
            </a:r>
            <a:r>
              <a:rPr lang="en-GB" altLang="en-US" sz="1400" dirty="0" smtClean="0"/>
              <a:t>H,H</a:t>
            </a:r>
            <a:r>
              <a:rPr lang="en-GB" altLang="en-US" sz="1400" dirty="0"/>
              <a:t>*,H</a:t>
            </a:r>
            <a:r>
              <a:rPr lang="en-GB" altLang="en-US" sz="1400" baseline="-25000" dirty="0"/>
              <a:t>2</a:t>
            </a:r>
            <a:r>
              <a:rPr lang="en-GB" altLang="en-US" sz="1400" dirty="0"/>
              <a:t>,H</a:t>
            </a:r>
            <a:r>
              <a:rPr lang="en-GB" altLang="en-US" sz="1400" baseline="-25000" dirty="0"/>
              <a:t>2</a:t>
            </a:r>
            <a:r>
              <a:rPr lang="en-GB" altLang="en-US" sz="1400" dirty="0"/>
              <a:t>(v),H</a:t>
            </a:r>
            <a:r>
              <a:rPr lang="en-GB" altLang="en-US" sz="1400" baseline="-25000" dirty="0"/>
              <a:t>2</a:t>
            </a:r>
            <a:r>
              <a:rPr lang="en-GB" altLang="en-US" sz="1400" dirty="0"/>
              <a:t>*,H</a:t>
            </a:r>
            <a:r>
              <a:rPr lang="en-GB" altLang="en-US" sz="1400" baseline="30000" dirty="0"/>
              <a:t>-</a:t>
            </a:r>
            <a:r>
              <a:rPr lang="en-GB" altLang="en-US" sz="1400" dirty="0"/>
              <a:t>,H</a:t>
            </a:r>
            <a:r>
              <a:rPr lang="en-GB" altLang="en-US" sz="1400" baseline="-25000" dirty="0"/>
              <a:t>2</a:t>
            </a:r>
            <a:r>
              <a:rPr lang="en-GB" altLang="en-US" sz="1400" baseline="30000" dirty="0" smtClean="0"/>
              <a:t>+</a:t>
            </a:r>
            <a:r>
              <a:rPr lang="en-GB" altLang="en-US" sz="1400" dirty="0" smtClean="0"/>
              <a:t>,…, impurities</a:t>
            </a:r>
          </a:p>
          <a:p>
            <a:pPr>
              <a:lnSpc>
                <a:spcPct val="93000"/>
              </a:lnSpc>
              <a:buClr>
                <a:srgbClr val="122468"/>
              </a:buClr>
              <a:buSzPct val="100000"/>
            </a:pPr>
            <a:r>
              <a:rPr lang="en-GB" altLang="en-US" sz="1400" dirty="0" smtClean="0"/>
              <a:t>Ionisation, CX, recombination etc.</a:t>
            </a:r>
            <a:endParaRPr lang="en-GB" altLang="en-US" sz="1400" dirty="0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046125" y="2081796"/>
            <a:ext cx="2111323" cy="8696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square" lIns="67500" tIns="33750" rIns="67500" bIns="33750">
            <a:spAutoFit/>
          </a:bodyPr>
          <a:lstStyle>
            <a:lvl1pPr algn="l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3000"/>
              </a:lnSpc>
              <a:buClr>
                <a:srgbClr val="122468"/>
              </a:buClr>
              <a:buSzPct val="100000"/>
            </a:pPr>
            <a:r>
              <a:rPr lang="en-GB" altLang="en-US" sz="1400" dirty="0" smtClean="0">
                <a:cs typeface="Arial" panose="020B0604020202020204" pitchFamily="34" charset="0"/>
              </a:rPr>
              <a:t>2D or 3D Volume grid (e.g. tetraeder) adopted for current magnetic configuration </a:t>
            </a:r>
            <a:endParaRPr lang="en-GB" altLang="en-US" sz="1400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538" y="3126880"/>
            <a:ext cx="1124189" cy="864555"/>
          </a:xfrm>
          <a:prstGeom prst="rect">
            <a:avLst/>
          </a:prstGeom>
        </p:spPr>
      </p:pic>
      <p:grpSp>
        <p:nvGrpSpPr>
          <p:cNvPr id="19" name="Gruppieren 18"/>
          <p:cNvGrpSpPr/>
          <p:nvPr/>
        </p:nvGrpSpPr>
        <p:grpSpPr>
          <a:xfrm>
            <a:off x="3833105" y="3301388"/>
            <a:ext cx="1056776" cy="779552"/>
            <a:chOff x="3443199" y="3234219"/>
            <a:chExt cx="1099255" cy="894173"/>
          </a:xfrm>
        </p:grpSpPr>
        <p:cxnSp>
          <p:nvCxnSpPr>
            <p:cNvPr id="20" name="Gerader Verbinder 19"/>
            <p:cNvCxnSpPr/>
            <p:nvPr/>
          </p:nvCxnSpPr>
          <p:spPr>
            <a:xfrm flipH="1">
              <a:off x="3869188" y="3234219"/>
              <a:ext cx="128046" cy="609367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/>
            <p:cNvCxnSpPr/>
            <p:nvPr/>
          </p:nvCxnSpPr>
          <p:spPr>
            <a:xfrm flipH="1">
              <a:off x="3458968" y="3522416"/>
              <a:ext cx="103663" cy="589597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>
            <a:xfrm flipH="1">
              <a:off x="3443199" y="4123706"/>
              <a:ext cx="980023" cy="0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>
            <a:xfrm flipH="1">
              <a:off x="4407094" y="3517986"/>
              <a:ext cx="121527" cy="610406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>
            <a:xfrm flipH="1">
              <a:off x="3443770" y="3843586"/>
              <a:ext cx="433243" cy="284806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/>
            <p:cNvCxnSpPr/>
            <p:nvPr/>
          </p:nvCxnSpPr>
          <p:spPr>
            <a:xfrm flipH="1" flipV="1">
              <a:off x="3872091" y="3836057"/>
              <a:ext cx="551850" cy="289993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/>
            <p:cNvCxnSpPr/>
            <p:nvPr/>
          </p:nvCxnSpPr>
          <p:spPr>
            <a:xfrm flipH="1">
              <a:off x="3562429" y="3530391"/>
              <a:ext cx="980023" cy="0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/>
            <p:cNvCxnSpPr/>
            <p:nvPr/>
          </p:nvCxnSpPr>
          <p:spPr>
            <a:xfrm flipH="1">
              <a:off x="3562429" y="3253114"/>
              <a:ext cx="433243" cy="284806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/>
            <p:cNvCxnSpPr/>
            <p:nvPr/>
          </p:nvCxnSpPr>
          <p:spPr>
            <a:xfrm flipH="1" flipV="1">
              <a:off x="3994972" y="3240342"/>
              <a:ext cx="547482" cy="282521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ieren 28"/>
          <p:cNvGrpSpPr/>
          <p:nvPr/>
        </p:nvGrpSpPr>
        <p:grpSpPr>
          <a:xfrm rot="21418751">
            <a:off x="2038124" y="3972861"/>
            <a:ext cx="996999" cy="284806"/>
            <a:chOff x="2540822" y="4550300"/>
            <a:chExt cx="989388" cy="284806"/>
          </a:xfrm>
        </p:grpSpPr>
        <p:cxnSp>
          <p:nvCxnSpPr>
            <p:cNvPr id="30" name="Gerader Verbinder 29"/>
            <p:cNvCxnSpPr/>
            <p:nvPr/>
          </p:nvCxnSpPr>
          <p:spPr>
            <a:xfrm flipH="1">
              <a:off x="2540822" y="4827577"/>
              <a:ext cx="980023" cy="0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/>
            <p:cNvCxnSpPr/>
            <p:nvPr/>
          </p:nvCxnSpPr>
          <p:spPr>
            <a:xfrm flipH="1">
              <a:off x="2540822" y="4550300"/>
              <a:ext cx="433243" cy="284806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/>
            <p:cNvCxnSpPr/>
            <p:nvPr/>
          </p:nvCxnSpPr>
          <p:spPr>
            <a:xfrm flipH="1" flipV="1">
              <a:off x="2975605" y="4551186"/>
              <a:ext cx="554605" cy="262220"/>
            </a:xfrm>
            <a:prstGeom prst="line">
              <a:avLst/>
            </a:prstGeom>
            <a:ln w="19050">
              <a:solidFill>
                <a:srgbClr val="00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Ellipse 32"/>
          <p:cNvSpPr/>
          <p:nvPr/>
        </p:nvSpPr>
        <p:spPr>
          <a:xfrm>
            <a:off x="5986151" y="3691164"/>
            <a:ext cx="648072" cy="395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uppieren 33"/>
          <p:cNvGrpSpPr/>
          <p:nvPr/>
        </p:nvGrpSpPr>
        <p:grpSpPr>
          <a:xfrm>
            <a:off x="4933270" y="3291844"/>
            <a:ext cx="928816" cy="745529"/>
            <a:chOff x="5874774" y="3364745"/>
            <a:chExt cx="1001480" cy="924260"/>
          </a:xfrm>
        </p:grpSpPr>
        <p:cxnSp>
          <p:nvCxnSpPr>
            <p:cNvPr id="35" name="Gerader Verbinder 34"/>
            <p:cNvCxnSpPr/>
            <p:nvPr/>
          </p:nvCxnSpPr>
          <p:spPr>
            <a:xfrm flipH="1">
              <a:off x="6300192" y="3394832"/>
              <a:ext cx="128046" cy="609367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r Verbinder 35"/>
            <p:cNvCxnSpPr/>
            <p:nvPr/>
          </p:nvCxnSpPr>
          <p:spPr>
            <a:xfrm flipH="1">
              <a:off x="5886455" y="3364745"/>
              <a:ext cx="541783" cy="916731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36"/>
            <p:cNvCxnSpPr/>
            <p:nvPr/>
          </p:nvCxnSpPr>
          <p:spPr>
            <a:xfrm flipH="1">
              <a:off x="5874774" y="4281476"/>
              <a:ext cx="980023" cy="0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r Verbinder 37"/>
            <p:cNvCxnSpPr/>
            <p:nvPr/>
          </p:nvCxnSpPr>
          <p:spPr>
            <a:xfrm>
              <a:off x="6428239" y="3372274"/>
              <a:ext cx="448015" cy="909202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r Verbinder 38"/>
            <p:cNvCxnSpPr/>
            <p:nvPr/>
          </p:nvCxnSpPr>
          <p:spPr>
            <a:xfrm flipH="1">
              <a:off x="5874774" y="4004199"/>
              <a:ext cx="433243" cy="284806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r Verbinder 39"/>
            <p:cNvCxnSpPr/>
            <p:nvPr/>
          </p:nvCxnSpPr>
          <p:spPr>
            <a:xfrm flipH="1" flipV="1">
              <a:off x="6300192" y="4011728"/>
              <a:ext cx="554605" cy="262220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uppieren 40"/>
          <p:cNvGrpSpPr/>
          <p:nvPr/>
        </p:nvGrpSpPr>
        <p:grpSpPr>
          <a:xfrm>
            <a:off x="5888499" y="3291631"/>
            <a:ext cx="755664" cy="671341"/>
            <a:chOff x="4104279" y="3364745"/>
            <a:chExt cx="1331817" cy="935197"/>
          </a:xfrm>
        </p:grpSpPr>
        <p:cxnSp>
          <p:nvCxnSpPr>
            <p:cNvPr id="42" name="Gerader Verbinder 41"/>
            <p:cNvCxnSpPr/>
            <p:nvPr/>
          </p:nvCxnSpPr>
          <p:spPr>
            <a:xfrm>
              <a:off x="4321437" y="3372274"/>
              <a:ext cx="1106931" cy="0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r Verbinder 42"/>
            <p:cNvCxnSpPr/>
            <p:nvPr/>
          </p:nvCxnSpPr>
          <p:spPr>
            <a:xfrm>
              <a:off x="4321851" y="4008403"/>
              <a:ext cx="1114245" cy="8007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r Verbinder 43"/>
            <p:cNvCxnSpPr/>
            <p:nvPr/>
          </p:nvCxnSpPr>
          <p:spPr>
            <a:xfrm flipH="1">
              <a:off x="4327693" y="3364745"/>
              <a:ext cx="527" cy="639454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/>
            <p:cNvCxnSpPr/>
            <p:nvPr/>
          </p:nvCxnSpPr>
          <p:spPr>
            <a:xfrm>
              <a:off x="5428368" y="3364745"/>
              <a:ext cx="6785" cy="639454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/>
            <p:nvPr/>
          </p:nvCxnSpPr>
          <p:spPr>
            <a:xfrm flipH="1">
              <a:off x="4104280" y="4011728"/>
              <a:ext cx="223940" cy="281755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r Verbinder 46"/>
            <p:cNvCxnSpPr/>
            <p:nvPr/>
          </p:nvCxnSpPr>
          <p:spPr>
            <a:xfrm>
              <a:off x="4104808" y="3646028"/>
              <a:ext cx="1106931" cy="0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r Verbinder 47"/>
            <p:cNvCxnSpPr/>
            <p:nvPr/>
          </p:nvCxnSpPr>
          <p:spPr>
            <a:xfrm>
              <a:off x="4104279" y="4281476"/>
              <a:ext cx="1114245" cy="8007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r Verbinder 48"/>
            <p:cNvCxnSpPr/>
            <p:nvPr/>
          </p:nvCxnSpPr>
          <p:spPr>
            <a:xfrm flipH="1">
              <a:off x="4104279" y="3650029"/>
              <a:ext cx="527" cy="639454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r Verbinder 49"/>
            <p:cNvCxnSpPr/>
            <p:nvPr/>
          </p:nvCxnSpPr>
          <p:spPr>
            <a:xfrm>
              <a:off x="5204954" y="3650029"/>
              <a:ext cx="6785" cy="639454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r Verbinder 50"/>
            <p:cNvCxnSpPr/>
            <p:nvPr/>
          </p:nvCxnSpPr>
          <p:spPr>
            <a:xfrm flipH="1">
              <a:off x="4107734" y="3368250"/>
              <a:ext cx="223940" cy="281755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51"/>
            <p:cNvCxnSpPr/>
            <p:nvPr/>
          </p:nvCxnSpPr>
          <p:spPr>
            <a:xfrm flipH="1">
              <a:off x="5200974" y="3374058"/>
              <a:ext cx="223940" cy="281755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r Verbinder 52"/>
            <p:cNvCxnSpPr/>
            <p:nvPr/>
          </p:nvCxnSpPr>
          <p:spPr>
            <a:xfrm flipH="1">
              <a:off x="5209008" y="4018187"/>
              <a:ext cx="223940" cy="281755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Nach unten gekrümmter Pfeil 53"/>
          <p:cNvSpPr/>
          <p:nvPr/>
        </p:nvSpPr>
        <p:spPr>
          <a:xfrm flipV="1">
            <a:off x="4056007" y="1735522"/>
            <a:ext cx="3036274" cy="692498"/>
          </a:xfrm>
          <a:prstGeom prst="curvedDownArrow">
            <a:avLst>
              <a:gd name="adj1" fmla="val 25509"/>
              <a:gd name="adj2" fmla="val 50043"/>
              <a:gd name="adj3" fmla="val 25000"/>
            </a:avLst>
          </a:prstGeom>
          <a:solidFill>
            <a:srgbClr val="00B0F0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rgbClr val="C00000"/>
              </a:solidFill>
            </a:endParaRPr>
          </a:p>
        </p:txBody>
      </p:sp>
      <p:sp>
        <p:nvSpPr>
          <p:cNvPr id="55" name="Nach unten gekrümmter Pfeil 54"/>
          <p:cNvSpPr/>
          <p:nvPr/>
        </p:nvSpPr>
        <p:spPr>
          <a:xfrm>
            <a:off x="3947728" y="955334"/>
            <a:ext cx="3144552" cy="635329"/>
          </a:xfrm>
          <a:prstGeom prst="curvedDownArrow">
            <a:avLst>
              <a:gd name="adj1" fmla="val 34215"/>
              <a:gd name="adj2" fmla="val 50000"/>
              <a:gd name="adj3" fmla="val 25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56" name="Pfeil nach unten 55"/>
          <p:cNvSpPr/>
          <p:nvPr/>
        </p:nvSpPr>
        <p:spPr>
          <a:xfrm>
            <a:off x="2936865" y="1744667"/>
            <a:ext cx="235364" cy="375727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7" name="Nach unten gekrümmter Pfeil 56"/>
          <p:cNvSpPr/>
          <p:nvPr/>
        </p:nvSpPr>
        <p:spPr>
          <a:xfrm flipH="1" flipV="1">
            <a:off x="4157447" y="1553890"/>
            <a:ext cx="3290427" cy="911879"/>
          </a:xfrm>
          <a:prstGeom prst="curvedDownArrow">
            <a:avLst>
              <a:gd name="adj1" fmla="val 26615"/>
              <a:gd name="adj2" fmla="val 50000"/>
              <a:gd name="adj3" fmla="val 2500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rgbClr val="C00000"/>
              </a:solidFill>
            </a:endParaRPr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7164288" y="757022"/>
            <a:ext cx="1899946" cy="12931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squar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122468"/>
              </a:buClr>
              <a:buSzPct val="100000"/>
              <a:buFont typeface="Arial" pitchFamily="34" charset="0"/>
              <a:buNone/>
            </a:pPr>
            <a:r>
              <a:rPr lang="en-GB" altLang="en-US" sz="1400" b="1" dirty="0" smtClean="0">
                <a:solidFill>
                  <a:srgbClr val="FF0000"/>
                </a:solidFill>
              </a:rPr>
              <a:t>EIRENE-NGM: </a:t>
            </a:r>
            <a:r>
              <a:rPr lang="en-GB" altLang="en-US" sz="1400" dirty="0"/>
              <a:t>a</a:t>
            </a:r>
            <a:r>
              <a:rPr lang="en-GB" altLang="en-US" sz="1400" b="1" dirty="0"/>
              <a:t> </a:t>
            </a:r>
            <a:r>
              <a:rPr lang="en-GB" altLang="en-US" sz="1400" dirty="0" smtClean="0"/>
              <a:t>3D3v</a:t>
            </a:r>
            <a:r>
              <a:rPr lang="en-GB" altLang="en-US" sz="1400" b="1" dirty="0" smtClean="0"/>
              <a:t> </a:t>
            </a:r>
            <a:r>
              <a:rPr lang="en-GB" altLang="en-US" sz="1400" dirty="0" smtClean="0"/>
              <a:t>MC </a:t>
            </a:r>
            <a:r>
              <a:rPr lang="en-GB" altLang="en-US" sz="1400" dirty="0"/>
              <a:t>multi-species transport </a:t>
            </a:r>
            <a:r>
              <a:rPr lang="en-GB" altLang="en-US" sz="1400" dirty="0" smtClean="0"/>
              <a:t>code incl</a:t>
            </a:r>
            <a:r>
              <a:rPr lang="en-GB" altLang="en-US" sz="1400" dirty="0"/>
              <a:t>. radiation transfer</a:t>
            </a:r>
            <a:r>
              <a:rPr lang="en-GB" altLang="en-US" sz="1400" dirty="0" smtClean="0"/>
              <a:t>, </a:t>
            </a:r>
            <a:r>
              <a:rPr lang="en-GB" altLang="en-US" sz="1400" b="1" u="sng" dirty="0" smtClean="0">
                <a:solidFill>
                  <a:srgbClr val="FF0000"/>
                </a:solidFill>
              </a:rPr>
              <a:t>kinetic</a:t>
            </a:r>
            <a:r>
              <a:rPr lang="en-GB" altLang="en-US" sz="1400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93000"/>
              </a:lnSpc>
              <a:buClr>
                <a:srgbClr val="122468"/>
              </a:buClr>
              <a:buSzPct val="100000"/>
              <a:buFont typeface="Arial" pitchFamily="34" charset="0"/>
              <a:buNone/>
            </a:pPr>
            <a:r>
              <a:rPr lang="en-GB" altLang="en-US" sz="1400" dirty="0" smtClean="0"/>
              <a:t>or </a:t>
            </a:r>
            <a:r>
              <a:rPr lang="en-GB" altLang="en-US" sz="1400" b="1" dirty="0" smtClean="0">
                <a:solidFill>
                  <a:srgbClr val="0070C0"/>
                </a:solidFill>
              </a:rPr>
              <a:t>F-</a:t>
            </a:r>
            <a:r>
              <a:rPr lang="en-GB" altLang="en-US" sz="1400" b="1" dirty="0" smtClean="0">
                <a:solidFill>
                  <a:srgbClr val="FF0000"/>
                </a:solidFill>
              </a:rPr>
              <a:t>K</a:t>
            </a:r>
            <a:r>
              <a:rPr lang="en-GB" altLang="en-US" sz="1400" dirty="0" smtClean="0"/>
              <a:t> hybrid</a:t>
            </a:r>
            <a:r>
              <a:rPr lang="en-GB" altLang="en-US" sz="1400" dirty="0" smtClean="0">
                <a:solidFill>
                  <a:srgbClr val="122468"/>
                </a:solidFill>
              </a:rPr>
              <a:t>.</a:t>
            </a:r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2053087" y="779297"/>
            <a:ext cx="2122039" cy="10927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squar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122468"/>
              </a:buClr>
              <a:buSzPct val="100000"/>
              <a:buFont typeface="Arial" pitchFamily="34" charset="0"/>
              <a:buNone/>
            </a:pPr>
            <a:r>
              <a:rPr lang="en-GB" altLang="en-US" sz="1400" b="1" dirty="0" smtClean="0">
                <a:solidFill>
                  <a:srgbClr val="0070C0"/>
                </a:solidFill>
              </a:rPr>
              <a:t>CFD</a:t>
            </a:r>
            <a:r>
              <a:rPr lang="en-GB" altLang="en-US" sz="1400" b="1" dirty="0" smtClean="0"/>
              <a:t> </a:t>
            </a:r>
            <a:r>
              <a:rPr lang="en-GB" altLang="en-US" sz="1400" dirty="0" smtClean="0"/>
              <a:t>codes (computational </a:t>
            </a:r>
            <a:r>
              <a:rPr lang="en-GB" altLang="en-US" sz="1400" b="1" u="sng" dirty="0" smtClean="0">
                <a:solidFill>
                  <a:srgbClr val="0070C0"/>
                </a:solidFill>
              </a:rPr>
              <a:t>fluid</a:t>
            </a:r>
            <a:r>
              <a:rPr lang="en-GB" altLang="en-US" sz="1400" dirty="0" smtClean="0"/>
              <a:t> dynamic): </a:t>
            </a:r>
          </a:p>
          <a:p>
            <a:pPr eaLnBrk="1" hangingPunct="1">
              <a:lnSpc>
                <a:spcPct val="93000"/>
              </a:lnSpc>
              <a:buClr>
                <a:srgbClr val="122468"/>
              </a:buClr>
              <a:buSzPct val="100000"/>
              <a:buFont typeface="Arial" pitchFamily="34" charset="0"/>
              <a:buNone/>
            </a:pPr>
            <a:r>
              <a:rPr lang="en-GB" altLang="en-US" sz="1400" dirty="0" smtClean="0"/>
              <a:t>B2, Edge2D, EMC3, SOLEdge3X, etc…</a:t>
            </a:r>
            <a:endParaRPr lang="en-GB" altLang="en-US" sz="1400" dirty="0"/>
          </a:p>
        </p:txBody>
      </p:sp>
      <p:sp>
        <p:nvSpPr>
          <p:cNvPr id="60" name="Pfeil nach oben und unten 59"/>
          <p:cNvSpPr/>
          <p:nvPr/>
        </p:nvSpPr>
        <p:spPr>
          <a:xfrm>
            <a:off x="8037853" y="2002005"/>
            <a:ext cx="216024" cy="330185"/>
          </a:xfrm>
          <a:prstGeom prst="up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cxnSp>
        <p:nvCxnSpPr>
          <p:cNvPr id="66" name="Gerader Verbinder 65"/>
          <p:cNvCxnSpPr/>
          <p:nvPr/>
        </p:nvCxnSpPr>
        <p:spPr>
          <a:xfrm flipH="1">
            <a:off x="2473287" y="3912776"/>
            <a:ext cx="585060" cy="58553"/>
          </a:xfrm>
          <a:prstGeom prst="line">
            <a:avLst/>
          </a:prstGeom>
          <a:ln w="127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r Verbinder 66"/>
          <p:cNvCxnSpPr/>
          <p:nvPr/>
        </p:nvCxnSpPr>
        <p:spPr>
          <a:xfrm flipH="1">
            <a:off x="3038136" y="3912776"/>
            <a:ext cx="20211" cy="296686"/>
          </a:xfrm>
          <a:prstGeom prst="line">
            <a:avLst/>
          </a:prstGeom>
          <a:ln w="127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Stern mit 5 Zacken 67"/>
          <p:cNvSpPr/>
          <p:nvPr/>
        </p:nvSpPr>
        <p:spPr>
          <a:xfrm>
            <a:off x="2389258" y="4076855"/>
            <a:ext cx="187527" cy="113049"/>
          </a:xfrm>
          <a:prstGeom prst="star5">
            <a:avLst/>
          </a:prstGeom>
          <a:solidFill>
            <a:srgbClr val="FF33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Stern mit 5 Zacken 68"/>
          <p:cNvSpPr/>
          <p:nvPr/>
        </p:nvSpPr>
        <p:spPr>
          <a:xfrm>
            <a:off x="4176164" y="3912776"/>
            <a:ext cx="187527" cy="113049"/>
          </a:xfrm>
          <a:prstGeom prst="star5">
            <a:avLst/>
          </a:prstGeom>
          <a:solidFill>
            <a:srgbClr val="FF33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Freihandform 69"/>
          <p:cNvSpPr/>
          <p:nvPr/>
        </p:nvSpPr>
        <p:spPr>
          <a:xfrm>
            <a:off x="4259766" y="1870039"/>
            <a:ext cx="1071748" cy="577013"/>
          </a:xfrm>
          <a:custGeom>
            <a:avLst/>
            <a:gdLst>
              <a:gd name="connsiteX0" fmla="*/ 1063083 w 1071748"/>
              <a:gd name="connsiteY0" fmla="*/ 577013 h 577013"/>
              <a:gd name="connsiteX1" fmla="*/ 1048214 w 1071748"/>
              <a:gd name="connsiteY1" fmla="*/ 517540 h 577013"/>
              <a:gd name="connsiteX2" fmla="*/ 862361 w 1071748"/>
              <a:gd name="connsiteY2" fmla="*/ 287082 h 577013"/>
              <a:gd name="connsiteX3" fmla="*/ 297366 w 1071748"/>
              <a:gd name="connsiteY3" fmla="*/ 547277 h 577013"/>
              <a:gd name="connsiteX4" fmla="*/ 431180 w 1071748"/>
              <a:gd name="connsiteY4" fmla="*/ 4584 h 577013"/>
              <a:gd name="connsiteX5" fmla="*/ 0 w 1071748"/>
              <a:gd name="connsiteY5" fmla="*/ 331687 h 57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1748" h="577013">
                <a:moveTo>
                  <a:pt x="1063083" y="577013"/>
                </a:moveTo>
                <a:cubicBezTo>
                  <a:pt x="1072375" y="571437"/>
                  <a:pt x="1081668" y="565862"/>
                  <a:pt x="1048214" y="517540"/>
                </a:cubicBezTo>
                <a:cubicBezTo>
                  <a:pt x="1014760" y="469218"/>
                  <a:pt x="987502" y="282126"/>
                  <a:pt x="862361" y="287082"/>
                </a:cubicBezTo>
                <a:cubicBezTo>
                  <a:pt x="737220" y="292038"/>
                  <a:pt x="369229" y="594360"/>
                  <a:pt x="297366" y="547277"/>
                </a:cubicBezTo>
                <a:cubicBezTo>
                  <a:pt x="225502" y="500194"/>
                  <a:pt x="480741" y="40516"/>
                  <a:pt x="431180" y="4584"/>
                </a:cubicBezTo>
                <a:cubicBezTo>
                  <a:pt x="381619" y="-31348"/>
                  <a:pt x="190809" y="150169"/>
                  <a:pt x="0" y="331687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Freihandform 70"/>
          <p:cNvSpPr/>
          <p:nvPr/>
        </p:nvSpPr>
        <p:spPr>
          <a:xfrm>
            <a:off x="6035888" y="1975830"/>
            <a:ext cx="1130629" cy="463788"/>
          </a:xfrm>
          <a:custGeom>
            <a:avLst/>
            <a:gdLst>
              <a:gd name="connsiteX0" fmla="*/ 639 w 1130629"/>
              <a:gd name="connsiteY0" fmla="*/ 463788 h 463788"/>
              <a:gd name="connsiteX1" fmla="*/ 141888 w 1130629"/>
              <a:gd name="connsiteY1" fmla="*/ 173857 h 463788"/>
              <a:gd name="connsiteX2" fmla="*/ 877868 w 1130629"/>
              <a:gd name="connsiteY2" fmla="*/ 434052 h 463788"/>
              <a:gd name="connsiteX3" fmla="*/ 617673 w 1130629"/>
              <a:gd name="connsiteY3" fmla="*/ 2871 h 463788"/>
              <a:gd name="connsiteX4" fmla="*/ 1130629 w 1130629"/>
              <a:gd name="connsiteY4" fmla="*/ 240764 h 46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629" h="463788">
                <a:moveTo>
                  <a:pt x="639" y="463788"/>
                </a:moveTo>
                <a:cubicBezTo>
                  <a:pt x="-1839" y="321300"/>
                  <a:pt x="-4317" y="178813"/>
                  <a:pt x="141888" y="173857"/>
                </a:cubicBezTo>
                <a:cubicBezTo>
                  <a:pt x="288093" y="168901"/>
                  <a:pt x="798571" y="462550"/>
                  <a:pt x="877868" y="434052"/>
                </a:cubicBezTo>
                <a:cubicBezTo>
                  <a:pt x="957166" y="405554"/>
                  <a:pt x="575546" y="35086"/>
                  <a:pt x="617673" y="2871"/>
                </a:cubicBezTo>
                <a:cubicBezTo>
                  <a:pt x="659800" y="-29344"/>
                  <a:pt x="1043897" y="219700"/>
                  <a:pt x="1130629" y="240764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Titel 1"/>
          <p:cNvSpPr>
            <a:spLocks noGrp="1"/>
          </p:cNvSpPr>
          <p:nvPr>
            <p:ph type="title"/>
          </p:nvPr>
        </p:nvSpPr>
        <p:spPr>
          <a:xfrm>
            <a:off x="31820" y="53209"/>
            <a:ext cx="8222057" cy="342900"/>
          </a:xfrm>
        </p:spPr>
        <p:txBody>
          <a:bodyPr/>
          <a:lstStyle/>
          <a:p>
            <a:r>
              <a:rPr lang="en-GB" sz="2800" dirty="0" smtClean="0">
                <a:solidFill>
                  <a:srgbClr val="C00000"/>
                </a:solidFill>
              </a:rPr>
              <a:t>What is EIRENE in a nutshell (e.g. in SOLPS)?..</a:t>
            </a:r>
            <a:endParaRPr lang="de-DE" sz="2800" dirty="0">
              <a:solidFill>
                <a:srgbClr val="C00000"/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4775257" y="4334892"/>
            <a:ext cx="4287690" cy="495879"/>
            <a:chOff x="4775257" y="4334892"/>
            <a:chExt cx="4287690" cy="495879"/>
          </a:xfrm>
        </p:grpSpPr>
        <p:sp>
          <p:nvSpPr>
            <p:cNvPr id="73" name="Text Box 10"/>
            <p:cNvSpPr txBox="1">
              <a:spLocks noChangeArrowheads="1"/>
            </p:cNvSpPr>
            <p:nvPr/>
          </p:nvSpPr>
          <p:spPr bwMode="auto">
            <a:xfrm>
              <a:off x="6739268" y="4334892"/>
              <a:ext cx="2323679" cy="468910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 wrap="square" lIns="67500" tIns="33750" rIns="67500" bIns="33750">
              <a:spAutoFit/>
            </a:bodyPr>
            <a:lstStyle>
              <a:lvl1pPr algn="l" defTabSz="4572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defTabSz="4572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defTabSz="4572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defTabSz="4572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defTabSz="4572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3000"/>
                </a:lnSpc>
                <a:buClr>
                  <a:srgbClr val="122468"/>
                </a:buClr>
                <a:buSzPct val="100000"/>
              </a:pPr>
              <a:r>
                <a:rPr lang="en-GB" altLang="de-DE" sz="1400" b="1" dirty="0" smtClean="0">
                  <a:cs typeface="Arial" panose="020B0604020202020204" pitchFamily="34" charset="0"/>
                </a:rPr>
                <a:t>Photon tracing</a:t>
              </a:r>
              <a:r>
                <a:rPr lang="en-GB" altLang="de-DE" sz="1400" dirty="0" smtClean="0">
                  <a:cs typeface="Arial" panose="020B0604020202020204" pitchFamily="34" charset="0"/>
                </a:rPr>
                <a:t> </a:t>
              </a:r>
              <a:endParaRPr lang="en-GB" altLang="de-DE" sz="1400" dirty="0"/>
            </a:p>
            <a:p>
              <a:pPr>
                <a:lnSpc>
                  <a:spcPct val="93000"/>
                </a:lnSpc>
                <a:buClr>
                  <a:srgbClr val="122468"/>
                </a:buClr>
                <a:buSzPct val="100000"/>
              </a:pPr>
              <a:r>
                <a:rPr lang="en-GB" altLang="de-DE" sz="1400" dirty="0" smtClean="0">
                  <a:cs typeface="Arial" panose="020B0604020202020204" pitchFamily="34" charset="0"/>
                </a:rPr>
                <a:t>opacity, extra ionisation, ….</a:t>
              </a:r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4775257" y="4548260"/>
              <a:ext cx="1947989" cy="2825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R.Chandra</a:t>
              </a:r>
              <a:r>
                <a:rPr lang="en-GB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et al.</a:t>
              </a:r>
              <a:r>
                <a:rPr lang="en-GB" sz="1200" dirty="0" smtClean="0"/>
                <a:t>, EPS-2023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6306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  <p:bldP spid="56" grpId="0" animBg="1"/>
      <p:bldP spid="60" grpId="0" animBg="1"/>
      <p:bldP spid="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1B2C5107-A5DB-6F18-AA74-A0F1E238D799}"/>
              </a:ext>
            </a:extLst>
          </p:cNvPr>
          <p:cNvSpPr txBox="1">
            <a:spLocks/>
          </p:cNvSpPr>
          <p:nvPr/>
        </p:nvSpPr>
        <p:spPr>
          <a:xfrm>
            <a:off x="4231058" y="643616"/>
            <a:ext cx="4912942" cy="533724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Arial" panose="020B0604020202020204"/>
              </a:rPr>
              <a:t>Photon absorption adds up to ~20% of total CR ionization rate in detached conditions</a:t>
            </a:r>
          </a:p>
        </p:txBody>
      </p:sp>
      <p:pic>
        <p:nvPicPr>
          <p:cNvPr id="6" name="Graphic 3">
            <a:extLst>
              <a:ext uri="{FF2B5EF4-FFF2-40B4-BE49-F238E27FC236}">
                <a16:creationId xmlns:a16="http://schemas.microsoft.com/office/drawing/2014/main" id="{9B1F8DD2-6F52-9732-0C50-B5F17B94C7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999" t="4004" r="3700" b="3982"/>
          <a:stretch/>
        </p:blipFill>
        <p:spPr>
          <a:xfrm>
            <a:off x="35496" y="607373"/>
            <a:ext cx="3965896" cy="345961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4370" y="-69001"/>
            <a:ext cx="8210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Ly-</a:t>
            </a:r>
            <a:r>
              <a:rPr lang="el-GR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Ly-</a:t>
            </a:r>
            <a:r>
              <a:rPr lang="el-GR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GB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opacity – D ionisation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35745" t="1804" r="-3" b="1046"/>
          <a:stretch/>
        </p:blipFill>
        <p:spPr>
          <a:xfrm>
            <a:off x="4139389" y="1305182"/>
            <a:ext cx="4912942" cy="20766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83920" y="4158583"/>
            <a:ext cx="1669047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GB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R. Chandra et al. </a:t>
            </a:r>
            <a:endParaRPr lang="en-GB" sz="1400" b="1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EPS </a:t>
            </a:r>
            <a:r>
              <a:rPr lang="en-GB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 P1-001 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1B2C5107-A5DB-6F18-AA74-A0F1E238D799}"/>
              </a:ext>
            </a:extLst>
          </p:cNvPr>
          <p:cNvSpPr txBox="1">
            <a:spLocks/>
          </p:cNvSpPr>
          <p:nvPr/>
        </p:nvSpPr>
        <p:spPr>
          <a:xfrm>
            <a:off x="4716015" y="3651870"/>
            <a:ext cx="4336315" cy="1051303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Arial" panose="020B0604020202020204"/>
              </a:rPr>
              <a:t>‘Extra’ ionization </a:t>
            </a:r>
            <a:r>
              <a:rPr lang="en-US" sz="1600" b="0" dirty="0">
                <a:solidFill>
                  <a:sysClr val="windowText" lastClr="000000"/>
                </a:solidFill>
                <a:latin typeface="Arial" panose="020B0604020202020204"/>
              </a:rPr>
              <a:t>contribution from </a:t>
            </a:r>
            <a:endParaRPr lang="en-US" sz="1600" b="0" dirty="0" smtClean="0">
              <a:solidFill>
                <a:sysClr val="windowText" lastClr="000000"/>
              </a:solidFill>
              <a:latin typeface="Arial" panose="020B0604020202020204"/>
            </a:endParaRPr>
          </a:p>
          <a:p>
            <a:pPr defTabSz="514350">
              <a:defRPr/>
            </a:pPr>
            <a:r>
              <a:rPr lang="en-GB" sz="1600" b="0" dirty="0" smtClean="0">
                <a:solidFill>
                  <a:schemeClr val="tx1"/>
                </a:solidFill>
                <a:latin typeface="Arial" panose="020B0604020202020204"/>
              </a:rPr>
              <a:t>Ly-</a:t>
            </a:r>
            <a:r>
              <a:rPr lang="el-GR" sz="1600" dirty="0">
                <a:solidFill>
                  <a:schemeClr val="tx1"/>
                </a:solidFill>
              </a:rPr>
              <a:t>α</a:t>
            </a:r>
            <a:r>
              <a:rPr lang="en-GB" sz="1600" b="0" dirty="0">
                <a:solidFill>
                  <a:schemeClr val="tx1"/>
                </a:solidFill>
                <a:latin typeface="Arial" panose="020B0604020202020204"/>
              </a:rPr>
              <a:t> and Ly-</a:t>
            </a:r>
            <a:r>
              <a:rPr lang="el-GR" sz="1600" dirty="0">
                <a:solidFill>
                  <a:schemeClr val="tx1"/>
                </a:solidFill>
              </a:rPr>
              <a:t> β</a:t>
            </a:r>
            <a:r>
              <a:rPr lang="en-GB" sz="1600" b="0" dirty="0">
                <a:solidFill>
                  <a:schemeClr val="tx1"/>
                </a:solidFill>
                <a:latin typeface="Arial" panose="020B0604020202020204"/>
              </a:rPr>
              <a:t> </a:t>
            </a:r>
            <a:r>
              <a:rPr lang="en-US" sz="1600" b="0" dirty="0" smtClean="0">
                <a:solidFill>
                  <a:sysClr val="windowText" lastClr="000000"/>
                </a:solidFill>
                <a:latin typeface="Arial" panose="020B0604020202020204"/>
              </a:rPr>
              <a:t>photon absorption:</a:t>
            </a:r>
            <a:endParaRPr lang="en-US" sz="1600" b="0" dirty="0">
              <a:solidFill>
                <a:sysClr val="windowText" lastClr="000000"/>
              </a:solidFill>
              <a:latin typeface="Arial" panose="020B0604020202020204"/>
            </a:endParaRPr>
          </a:p>
          <a:p>
            <a:pPr marL="285750" indent="-285750" defTabSz="514350">
              <a:buFont typeface="Wingdings" panose="05000000000000000000" pitchFamily="2" charset="2"/>
              <a:buChar char="è"/>
              <a:defRPr/>
            </a:pPr>
            <a:r>
              <a:rPr lang="en-GB" sz="1600" b="0" dirty="0" smtClean="0">
                <a:solidFill>
                  <a:sysClr val="windowText" lastClr="000000"/>
                </a:solidFill>
                <a:latin typeface="Arial" panose="020B0604020202020204"/>
              </a:rPr>
              <a:t>increases population of </a:t>
            </a:r>
            <a:r>
              <a:rPr lang="en-GB" sz="1600" b="0" dirty="0">
                <a:solidFill>
                  <a:sysClr val="windowText" lastClr="000000"/>
                </a:solidFill>
                <a:latin typeface="Arial" panose="020B0604020202020204"/>
              </a:rPr>
              <a:t>excited D </a:t>
            </a:r>
            <a:r>
              <a:rPr lang="en-GB" sz="1600" b="0" dirty="0" smtClean="0">
                <a:solidFill>
                  <a:sysClr val="windowText" lastClr="000000"/>
                </a:solidFill>
                <a:latin typeface="Arial" panose="020B0604020202020204"/>
              </a:rPr>
              <a:t>neutrals </a:t>
            </a:r>
          </a:p>
          <a:p>
            <a:pPr marL="285750" indent="-285750" defTabSz="514350">
              <a:buFont typeface="Wingdings" panose="05000000000000000000" pitchFamily="2" charset="2"/>
              <a:buChar char="è"/>
              <a:defRPr/>
            </a:pPr>
            <a:r>
              <a:rPr lang="en-GB" sz="1600" b="0" dirty="0" smtClean="0">
                <a:solidFill>
                  <a:sysClr val="windowText" lastClr="000000"/>
                </a:solidFill>
                <a:latin typeface="Arial" panose="020B0604020202020204"/>
                <a:sym typeface="Wingdings" panose="05000000000000000000" pitchFamily="2" charset="2"/>
              </a:rPr>
              <a:t>extra ionisation</a:t>
            </a:r>
            <a:endParaRPr lang="en-GB" sz="1600" b="0" dirty="0">
              <a:solidFill>
                <a:sysClr val="windowText" lastClr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1408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ROfusion6x9_5_3_2019 [Read-Only]" id="{4FA7D1A4-291D-482A-B5DE-8C6DF9C8AE24}" vid="{D585476B-6F94-4416-A937-50A74B4E5693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EUROfusion6x9_5_3_2019</Template>
  <TotalTime>0</TotalTime>
  <Words>4004</Words>
  <Application>Microsoft Office PowerPoint</Application>
  <PresentationFormat>Bildschirmpräsentation (16:9)</PresentationFormat>
  <Paragraphs>578</Paragraphs>
  <Slides>43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43</vt:i4>
      </vt:variant>
    </vt:vector>
  </HeadingPairs>
  <TitlesOfParts>
    <vt:vector size="55" baseType="lpstr">
      <vt:lpstr>ＭＳ Ｐゴシック</vt:lpstr>
      <vt:lpstr>Arial</vt:lpstr>
      <vt:lpstr>Arial Black</vt:lpstr>
      <vt:lpstr>Calibri</vt:lpstr>
      <vt:lpstr>Cambria Math</vt:lpstr>
      <vt:lpstr>MS Mincho</vt:lpstr>
      <vt:lpstr>Open Sans</vt:lpstr>
      <vt:lpstr>Times</vt:lpstr>
      <vt:lpstr>Times New Roman</vt:lpstr>
      <vt:lpstr>Wingdings</vt:lpstr>
      <vt:lpstr>Office Theme</vt:lpstr>
      <vt:lpstr>1_Office Theme</vt:lpstr>
      <vt:lpstr> </vt:lpstr>
      <vt:lpstr>Outline</vt:lpstr>
      <vt:lpstr>The EIRENE MC code: related packages and tools</vt:lpstr>
      <vt:lpstr>PowerPoint-Präsentation</vt:lpstr>
      <vt:lpstr>Technical solutions in Ploutos - 1</vt:lpstr>
      <vt:lpstr>Technical solutions in Ploutos - 2</vt:lpstr>
      <vt:lpstr>PowerPoint-Präsentation</vt:lpstr>
      <vt:lpstr>What is EIRENE in a nutshell (e.g. in SOLPS)?..</vt:lpstr>
      <vt:lpstr>PowerPoint-Präsentation</vt:lpstr>
      <vt:lpstr>Outline</vt:lpstr>
      <vt:lpstr>PowerPoint-Präsentation</vt:lpstr>
      <vt:lpstr>Collisional-Radiative Models (CRM)</vt:lpstr>
      <vt:lpstr>‘StoichioMatr’ approach</vt:lpstr>
      <vt:lpstr>CRM solvers available</vt:lpstr>
      <vt:lpstr>New CRM Solver for EIRENE concepted</vt:lpstr>
      <vt:lpstr>Trivial case – charge states in Be (and He?..)</vt:lpstr>
      <vt:lpstr>MS-effect for BeI (“generalised” MS 10-4s)</vt:lpstr>
      <vt:lpstr> CRM organisation – reference JSON files</vt:lpstr>
      <vt:lpstr>JSON reference files – essential coding part</vt:lpstr>
      <vt:lpstr>JSON reference files – scripting flexibility</vt:lpstr>
      <vt:lpstr>MS-effect for WI (PSI-2 linear plasma device, JET)</vt:lpstr>
      <vt:lpstr>Outline</vt:lpstr>
      <vt:lpstr>ModCR interaction with EIRENE and other tools</vt:lpstr>
      <vt:lpstr>PowerPoint-Präsentation</vt:lpstr>
      <vt:lpstr>PowerPoint-Präsentation</vt:lpstr>
      <vt:lpstr>PowerPoint-Präsentation</vt:lpstr>
      <vt:lpstr>PowerPoint-Präsentation</vt:lpstr>
      <vt:lpstr>Outline</vt:lpstr>
      <vt:lpstr>ITER: (semi-)detached regime is foreseen </vt:lpstr>
      <vt:lpstr>Molecular-assisted recombination (MAR)</vt:lpstr>
      <vt:lpstr>CRM FOR MOLECULES: leading reactions</vt:lpstr>
      <vt:lpstr>Effect of resolution by vibrostates</vt:lpstr>
      <vt:lpstr>EU-DEMO – effect of resolution by vibrostates</vt:lpstr>
      <vt:lpstr>PowerPoint-Präsentation</vt:lpstr>
      <vt:lpstr>Thanks for the attention!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ODE Solver for ModCR </vt:lpstr>
      <vt:lpstr>Ploutous solver math basis:</vt:lpstr>
    </vt:vector>
  </TitlesOfParts>
  <Company>Forschungszentrum Jülich GmbH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 studies in preparation of JET-ILW TT and DT operation: insight and extrapolation to ITER by the ERO2.0 modelling</dc:title>
  <dc:creator>Dmitry Borodin</dc:creator>
  <cp:lastModifiedBy>Borodin</cp:lastModifiedBy>
  <cp:revision>1094</cp:revision>
  <cp:lastPrinted>2014-10-16T14:51:28Z</cp:lastPrinted>
  <dcterms:created xsi:type="dcterms:W3CDTF">2019-10-05T18:10:40Z</dcterms:created>
  <dcterms:modified xsi:type="dcterms:W3CDTF">2024-11-26T05:25:30Z</dcterms:modified>
</cp:coreProperties>
</file>