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83" r:id="rId2"/>
    <p:sldId id="293" r:id="rId3"/>
    <p:sldId id="294" r:id="rId4"/>
    <p:sldId id="297" r:id="rId5"/>
    <p:sldId id="295" r:id="rId6"/>
    <p:sldId id="298" r:id="rId7"/>
    <p:sldId id="290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blentz Laban" initials="CL" lastIdx="1" clrIdx="0">
    <p:extLst>
      <p:ext uri="{19B8F6BF-5375-455C-9EA6-DF929625EA0E}">
        <p15:presenceInfo xmlns:p15="http://schemas.microsoft.com/office/powerpoint/2012/main" userId="S-1-5-21-2854862015-1470449784-792596272-415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58"/>
    <a:srgbClr val="FDC830"/>
    <a:srgbClr val="17375E"/>
    <a:srgbClr val="EB5D40"/>
    <a:srgbClr val="001D2B"/>
    <a:srgbClr val="FFC837"/>
    <a:srgbClr val="E4B04C"/>
    <a:srgbClr val="0F163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6" autoAdjust="0"/>
    <p:restoredTop sz="96327"/>
  </p:normalViewPr>
  <p:slideViewPr>
    <p:cSldViewPr snapToGrid="0">
      <p:cViewPr varScale="1">
        <p:scale>
          <a:sx n="104" d="100"/>
          <a:sy n="104" d="100"/>
        </p:scale>
        <p:origin x="144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D996A-CF11-854E-ACEF-5602CEBA4EA3}" type="datetimeFigureOut">
              <a:rPr lang="fr-FR"/>
              <a:t>25/11/2024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CA41C8-293B-EF4D-B6A0-B59951CEC87B}" type="slidenum">
              <a:r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66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Rich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511143E7-9EC8-11F4-EE6D-2A04807E9021}"/>
              </a:ext>
            </a:extLst>
          </p:cNvPr>
          <p:cNvSpPr txBox="1"/>
          <p:nvPr userDrawn="1"/>
        </p:nvSpPr>
        <p:spPr>
          <a:xfrm>
            <a:off x="10263141" y="6271108"/>
            <a:ext cx="4576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7C4C52B0-8C01-7849-9FBD-81D69A89DA73}" type="slidenum">
              <a:rPr lang="fr-FR" sz="1000">
                <a:solidFill>
                  <a:schemeClr val="bg1">
                    <a:lumMod val="65000"/>
                  </a:schemeClr>
                </a:solidFill>
                <a:latin typeface="+mn-lt"/>
                <a:ea typeface="Open Sans" pitchFamily="2" charset="0"/>
                <a:cs typeface="Open Sans" pitchFamily="2" charset="0"/>
              </a:rPr>
              <a:t>‹#›</a:t>
            </a:fld>
            <a:endParaRPr lang="fr-FR" sz="1000" dirty="0">
              <a:solidFill>
                <a:schemeClr val="bg1">
                  <a:lumMod val="65000"/>
                </a:schemeClr>
              </a:solidFill>
              <a:latin typeface="+mn-lt"/>
              <a:ea typeface="Open Sans" pitchFamily="2" charset="0"/>
              <a:cs typeface="Open Sans" pitchFamily="2" charset="0"/>
            </a:endParaRP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4FBC44AE-DB0E-BBD8-F18F-F54E40BAEA68}"/>
              </a:ext>
            </a:extLst>
          </p:cNvPr>
          <p:cNvCxnSpPr>
            <a:cxnSpLocks/>
          </p:cNvCxnSpPr>
          <p:nvPr userDrawn="1"/>
        </p:nvCxnSpPr>
        <p:spPr>
          <a:xfrm>
            <a:off x="10291015" y="6248982"/>
            <a:ext cx="0" cy="27039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6">
            <a:extLst>
              <a:ext uri="{FF2B5EF4-FFF2-40B4-BE49-F238E27FC236}">
                <a16:creationId xmlns:a16="http://schemas.microsoft.com/office/drawing/2014/main" id="{1EE29EDE-FCC0-39DE-2FD1-6D37651A67D3}"/>
              </a:ext>
            </a:extLst>
          </p:cNvPr>
          <p:cNvSpPr txBox="1"/>
          <p:nvPr userDrawn="1"/>
        </p:nvSpPr>
        <p:spPr>
          <a:xfrm>
            <a:off x="6779491" y="6206320"/>
            <a:ext cx="3468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ITER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requirements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 and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policies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regarding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 AMNS data</a:t>
            </a:r>
          </a:p>
          <a:p>
            <a:pPr algn="r"/>
            <a:r>
              <a:rPr lang="fr-FR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Xavier </a:t>
            </a:r>
            <a:r>
              <a:rPr lang="fr-FR" sz="900" cap="small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Bonnin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, Meeting on A&amp;M data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policies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, 25-27 </a:t>
            </a:r>
            <a:r>
              <a:rPr lang="fr-FR" sz="900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Nov</a:t>
            </a:r>
            <a:r>
              <a:rPr lang="fr-FR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 2024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C06C4116-E05B-CFE8-996B-0AC7B5EF61A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2000" y="6274467"/>
            <a:ext cx="4610100" cy="2583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rgbClr val="003D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26BC208-B99B-C6A1-9437-7AC7BD6B8FC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1911" y="5955968"/>
            <a:ext cx="11808178" cy="258304"/>
          </a:xfrm>
          <a:prstGeom prst="rect">
            <a:avLst/>
          </a:prstGeom>
        </p:spPr>
      </p:pic>
      <p:pic>
        <p:nvPicPr>
          <p:cNvPr id="13" name="Graphique 12">
            <a:extLst>
              <a:ext uri="{FF2B5EF4-FFF2-40B4-BE49-F238E27FC236}">
                <a16:creationId xmlns:a16="http://schemas.microsoft.com/office/drawing/2014/main" id="{B293B4AA-4BAA-70CD-79BB-3EE093EB605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002679" y="6104226"/>
            <a:ext cx="866227" cy="432000"/>
          </a:xfrm>
          <a:prstGeom prst="rect">
            <a:avLst/>
          </a:prstGeom>
        </p:spPr>
      </p:pic>
      <p:sp>
        <p:nvSpPr>
          <p:cNvPr id="14" name="Espace réservé pour une image  3">
            <a:extLst>
              <a:ext uri="{FF2B5EF4-FFF2-40B4-BE49-F238E27FC236}">
                <a16:creationId xmlns:a16="http://schemas.microsoft.com/office/drawing/2014/main" id="{68D1566A-1AED-031F-B9D4-ABC61F9E322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04902" y="1230515"/>
            <a:ext cx="2609865" cy="1468049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60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5" name="Espace réservé pour une image  3">
            <a:extLst>
              <a:ext uri="{FF2B5EF4-FFF2-40B4-BE49-F238E27FC236}">
                <a16:creationId xmlns:a16="http://schemas.microsoft.com/office/drawing/2014/main" id="{F36F08B9-9289-486A-086A-82BE8E98260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029208" y="1230515"/>
            <a:ext cx="2609865" cy="1468049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60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Espace réservé pour une image  3">
            <a:extLst>
              <a:ext uri="{FF2B5EF4-FFF2-40B4-BE49-F238E27FC236}">
                <a16:creationId xmlns:a16="http://schemas.microsoft.com/office/drawing/2014/main" id="{01F4F76B-136B-6EC8-3982-6D9D215F4D7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03205" y="2794899"/>
            <a:ext cx="2609865" cy="1468049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60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Espace réservé pour une image  3">
            <a:extLst>
              <a:ext uri="{FF2B5EF4-FFF2-40B4-BE49-F238E27FC236}">
                <a16:creationId xmlns:a16="http://schemas.microsoft.com/office/drawing/2014/main" id="{6E8341BD-19A4-573D-B628-C94418B67F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27511" y="2794899"/>
            <a:ext cx="2609865" cy="1468049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60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073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Ful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BF307E7C-4B7E-A13A-0E0F-E18E752A1AD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600">
                <a:noFill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82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86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81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>
            <a:extLst>
              <a:ext uri="{FF2B5EF4-FFF2-40B4-BE49-F238E27FC236}">
                <a16:creationId xmlns:a16="http://schemas.microsoft.com/office/drawing/2014/main" id="{A721FC17-2353-BF10-61DB-07BF06D19095}"/>
              </a:ext>
            </a:extLst>
          </p:cNvPr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2"/>
          <a:srcRect l="16500" r="16500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32">
            <a:extLst>
              <a:ext uri="{FF2B5EF4-FFF2-40B4-BE49-F238E27FC236}">
                <a16:creationId xmlns:a16="http://schemas.microsoft.com/office/drawing/2014/main" id="{5DA64322-1F30-10CE-0262-B7AEF92DCFFE}"/>
              </a:ext>
            </a:extLst>
          </p:cNvPr>
          <p:cNvSpPr/>
          <p:nvPr/>
        </p:nvSpPr>
        <p:spPr>
          <a:xfrm>
            <a:off x="0" y="4151544"/>
            <a:ext cx="12191999" cy="2706456"/>
          </a:xfrm>
          <a:custGeom>
            <a:avLst/>
            <a:gdLst>
              <a:gd name="connsiteX0" fmla="*/ 0 w 12192001"/>
              <a:gd name="connsiteY0" fmla="*/ 0 h 2272897"/>
              <a:gd name="connsiteX1" fmla="*/ 12192001 w 12192001"/>
              <a:gd name="connsiteY1" fmla="*/ 0 h 2272897"/>
              <a:gd name="connsiteX2" fmla="*/ 12192001 w 12192001"/>
              <a:gd name="connsiteY2" fmla="*/ 2272897 h 2272897"/>
              <a:gd name="connsiteX3" fmla="*/ 0 w 12192001"/>
              <a:gd name="connsiteY3" fmla="*/ 2272897 h 2272897"/>
              <a:gd name="connsiteX4" fmla="*/ 0 w 12192001"/>
              <a:gd name="connsiteY4" fmla="*/ 0 h 2272897"/>
              <a:gd name="connsiteX0" fmla="*/ 0 w 12192001"/>
              <a:gd name="connsiteY0" fmla="*/ 0 h 2272897"/>
              <a:gd name="connsiteX1" fmla="*/ 12192001 w 12192001"/>
              <a:gd name="connsiteY1" fmla="*/ 553155 h 2272897"/>
              <a:gd name="connsiteX2" fmla="*/ 12192001 w 12192001"/>
              <a:gd name="connsiteY2" fmla="*/ 2272897 h 2272897"/>
              <a:gd name="connsiteX3" fmla="*/ 0 w 12192001"/>
              <a:gd name="connsiteY3" fmla="*/ 2272897 h 2272897"/>
              <a:gd name="connsiteX4" fmla="*/ 0 w 12192001"/>
              <a:gd name="connsiteY4" fmla="*/ 0 h 2272897"/>
              <a:gd name="connsiteX0" fmla="*/ 0 w 12192001"/>
              <a:gd name="connsiteY0" fmla="*/ 0 h 2272897"/>
              <a:gd name="connsiteX1" fmla="*/ 12192001 w 12192001"/>
              <a:gd name="connsiteY1" fmla="*/ 553155 h 2272897"/>
              <a:gd name="connsiteX2" fmla="*/ 12192001 w 12192001"/>
              <a:gd name="connsiteY2" fmla="*/ 2272897 h 2272897"/>
              <a:gd name="connsiteX3" fmla="*/ 0 w 12192001"/>
              <a:gd name="connsiteY3" fmla="*/ 2272897 h 2272897"/>
              <a:gd name="connsiteX4" fmla="*/ 0 w 12192001"/>
              <a:gd name="connsiteY4" fmla="*/ 0 h 2272897"/>
              <a:gd name="connsiteX0" fmla="*/ 0 w 12192001"/>
              <a:gd name="connsiteY0" fmla="*/ 1720 h 2274617"/>
              <a:gd name="connsiteX1" fmla="*/ 12192001 w 12192001"/>
              <a:gd name="connsiteY1" fmla="*/ 554875 h 2274617"/>
              <a:gd name="connsiteX2" fmla="*/ 12192001 w 12192001"/>
              <a:gd name="connsiteY2" fmla="*/ 2274617 h 2274617"/>
              <a:gd name="connsiteX3" fmla="*/ 0 w 12192001"/>
              <a:gd name="connsiteY3" fmla="*/ 2274617 h 2274617"/>
              <a:gd name="connsiteX4" fmla="*/ 0 w 12192001"/>
              <a:gd name="connsiteY4" fmla="*/ 1720 h 2274617"/>
              <a:gd name="connsiteX0" fmla="*/ 0 w 12192001"/>
              <a:gd name="connsiteY0" fmla="*/ 12991 h 2285888"/>
              <a:gd name="connsiteX1" fmla="*/ 12180278 w 12192001"/>
              <a:gd name="connsiteY1" fmla="*/ 465499 h 2285888"/>
              <a:gd name="connsiteX2" fmla="*/ 12192001 w 12192001"/>
              <a:gd name="connsiteY2" fmla="*/ 2285888 h 2285888"/>
              <a:gd name="connsiteX3" fmla="*/ 0 w 12192001"/>
              <a:gd name="connsiteY3" fmla="*/ 2285888 h 2285888"/>
              <a:gd name="connsiteX4" fmla="*/ 0 w 12192001"/>
              <a:gd name="connsiteY4" fmla="*/ 12991 h 2285888"/>
              <a:gd name="connsiteX0" fmla="*/ 0 w 12192001"/>
              <a:gd name="connsiteY0" fmla="*/ 14880 h 2287777"/>
              <a:gd name="connsiteX1" fmla="*/ 12180278 w 12192001"/>
              <a:gd name="connsiteY1" fmla="*/ 467388 h 2287777"/>
              <a:gd name="connsiteX2" fmla="*/ 12192001 w 12192001"/>
              <a:gd name="connsiteY2" fmla="*/ 2287777 h 2287777"/>
              <a:gd name="connsiteX3" fmla="*/ 0 w 12192001"/>
              <a:gd name="connsiteY3" fmla="*/ 2287777 h 2287777"/>
              <a:gd name="connsiteX4" fmla="*/ 0 w 12192001"/>
              <a:gd name="connsiteY4" fmla="*/ 14880 h 2287777"/>
              <a:gd name="connsiteX0" fmla="*/ 0 w 12192001"/>
              <a:gd name="connsiteY0" fmla="*/ 10434 h 2283331"/>
              <a:gd name="connsiteX1" fmla="*/ 12180278 w 12192001"/>
              <a:gd name="connsiteY1" fmla="*/ 462942 h 2283331"/>
              <a:gd name="connsiteX2" fmla="*/ 12192001 w 12192001"/>
              <a:gd name="connsiteY2" fmla="*/ 2283331 h 2283331"/>
              <a:gd name="connsiteX3" fmla="*/ 0 w 12192001"/>
              <a:gd name="connsiteY3" fmla="*/ 2283331 h 2283331"/>
              <a:gd name="connsiteX4" fmla="*/ 0 w 12192001"/>
              <a:gd name="connsiteY4" fmla="*/ 10434 h 2283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2283331">
                <a:moveTo>
                  <a:pt x="0" y="10434"/>
                </a:moveTo>
                <a:cubicBezTo>
                  <a:pt x="26487" y="12974"/>
                  <a:pt x="5218072" y="-115331"/>
                  <a:pt x="12180278" y="462942"/>
                </a:cubicBezTo>
                <a:cubicBezTo>
                  <a:pt x="12184186" y="1069738"/>
                  <a:pt x="12188093" y="1676535"/>
                  <a:pt x="12192001" y="2283331"/>
                </a:cubicBezTo>
                <a:lnTo>
                  <a:pt x="0" y="2283331"/>
                </a:lnTo>
                <a:lnTo>
                  <a:pt x="0" y="10434"/>
                </a:lnTo>
                <a:close/>
              </a:path>
            </a:pathLst>
          </a:custGeom>
          <a:solidFill>
            <a:schemeClr val="bg1">
              <a:alpha val="8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438B5B8-CA14-BEB6-EAA3-3456B1FDD9EB}"/>
              </a:ext>
            </a:extLst>
          </p:cNvPr>
          <p:cNvSpPr txBox="1"/>
          <p:nvPr/>
        </p:nvSpPr>
        <p:spPr>
          <a:xfrm>
            <a:off x="435428" y="4728871"/>
            <a:ext cx="7538320" cy="933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4200" b="1" spc="-150" dirty="0">
                <a:solidFill>
                  <a:schemeClr val="accent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ITER requirements and policies regarding AMNS data</a:t>
            </a:r>
            <a:endParaRPr lang="en-US" sz="3100" i="1" dirty="0">
              <a:solidFill>
                <a:schemeClr val="accent1"/>
              </a:solidFill>
              <a:latin typeface="Arial" panose="020B0604020202020204" pitchFamily="34" charset="0"/>
              <a:ea typeface="Open Sans Light" pitchFamily="2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4EF857-EA7A-474F-C32F-BC729B027792}"/>
              </a:ext>
            </a:extLst>
          </p:cNvPr>
          <p:cNvSpPr txBox="1"/>
          <p:nvPr/>
        </p:nvSpPr>
        <p:spPr>
          <a:xfrm>
            <a:off x="435428" y="5697493"/>
            <a:ext cx="68520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Xavier </a:t>
            </a:r>
            <a:r>
              <a:rPr lang="en-US" b="1" cap="small" dirty="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Bonnin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, Science Division</a:t>
            </a:r>
          </a:p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Meeting on A&amp;M data policies, 25-27 November 2024, Jülich (DE)</a:t>
            </a:r>
            <a:endParaRPr lang="en-US" i="1" dirty="0">
              <a:solidFill>
                <a:schemeClr val="tx2"/>
              </a:solidFill>
              <a:latin typeface="Arial" panose="020B0604020202020204" pitchFamily="34" charset="0"/>
              <a:ea typeface="Open Sans Light" pitchFamily="2" charset="0"/>
              <a:cs typeface="Arial" panose="020B0604020202020204" pitchFamily="34" charset="0"/>
            </a:endParaRPr>
          </a:p>
        </p:txBody>
      </p:sp>
      <p:pic>
        <p:nvPicPr>
          <p:cNvPr id="11" name="Graphique 10">
            <a:extLst>
              <a:ext uri="{FF2B5EF4-FFF2-40B4-BE49-F238E27FC236}">
                <a16:creationId xmlns:a16="http://schemas.microsoft.com/office/drawing/2014/main" id="{949C68AE-032A-46A1-1ACD-E07091A606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8720997" y="4954641"/>
            <a:ext cx="3075040" cy="159053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622E7D-1A63-E679-ECC8-943500FFBBF9}"/>
              </a:ext>
            </a:extLst>
          </p:cNvPr>
          <p:cNvSpPr txBox="1"/>
          <p:nvPr/>
        </p:nvSpPr>
        <p:spPr>
          <a:xfrm>
            <a:off x="435428" y="6379370"/>
            <a:ext cx="8281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The views and opinions expressed herein do not necessarily represent those of the ITER Organization</a:t>
            </a:r>
            <a:endParaRPr lang="en-GB" sz="1400" i="1" dirty="0"/>
          </a:p>
        </p:txBody>
      </p:sp>
    </p:spTree>
    <p:extLst>
      <p:ext uri="{BB962C8B-B14F-4D97-AF65-F5344CB8AC3E}">
        <p14:creationId xmlns:p14="http://schemas.microsoft.com/office/powerpoint/2010/main" val="2481519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273AAE0-9872-E9D7-850F-2E7FB110D8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200" dirty="0">
                <a:solidFill>
                  <a:srgbClr val="003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 Outline</a:t>
            </a:r>
            <a:endParaRPr lang="en-US" sz="1200" b="1" dirty="0">
              <a:solidFill>
                <a:srgbClr val="003D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57E116-8FAC-761F-5FA8-13F2DD530199}"/>
              </a:ext>
            </a:extLst>
          </p:cNvPr>
          <p:cNvSpPr txBox="1"/>
          <p:nvPr/>
        </p:nvSpPr>
        <p:spPr>
          <a:xfrm>
            <a:off x="802433" y="746449"/>
            <a:ext cx="4955203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3D58"/>
                </a:solidFill>
              </a:rPr>
              <a:t>Outline</a:t>
            </a:r>
            <a:endParaRPr lang="en-US" b="1" dirty="0">
              <a:solidFill>
                <a:srgbClr val="003D58"/>
              </a:solidFill>
            </a:endParaRPr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IMAS Requirements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Data gaps in AMNS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Data from outside the ITER Member States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36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273AAE0-9872-E9D7-850F-2E7FB110D8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B</a:t>
            </a:r>
            <a:r>
              <a:rPr lang="en-US" sz="1200" dirty="0">
                <a:solidFill>
                  <a:srgbClr val="003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IMAS Requirements</a:t>
            </a:r>
            <a:endParaRPr lang="en-US" sz="1200" b="1" dirty="0">
              <a:solidFill>
                <a:srgbClr val="003D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0CD2D2-CDFE-6DD1-B120-782B91A7F29B}"/>
              </a:ext>
            </a:extLst>
          </p:cNvPr>
          <p:cNvSpPr txBox="1"/>
          <p:nvPr/>
        </p:nvSpPr>
        <p:spPr>
          <a:xfrm>
            <a:off x="681135" y="671804"/>
            <a:ext cx="7951472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3D58"/>
                </a:solidFill>
              </a:rPr>
              <a:t>IMAS Requirements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Open-source data and dictionary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FAIR principles: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F</a:t>
            </a:r>
            <a:r>
              <a:rPr lang="en-US" sz="2000" dirty="0"/>
              <a:t>indability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A</a:t>
            </a:r>
            <a:r>
              <a:rPr lang="en-US" sz="2000" dirty="0"/>
              <a:t>ccessibility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I</a:t>
            </a:r>
            <a:r>
              <a:rPr lang="en-US" sz="2000" dirty="0"/>
              <a:t>nteroperability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R</a:t>
            </a:r>
            <a:r>
              <a:rPr lang="en-US" sz="2000" dirty="0"/>
              <a:t>eusability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IMAS provenance fields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Access to data-producing infrastructure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 mechanism for revising existing data and/or requesting new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259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273AAE0-9872-E9D7-850F-2E7FB110D8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B</a:t>
            </a:r>
            <a:r>
              <a:rPr lang="en-US" sz="1200" dirty="0">
                <a:solidFill>
                  <a:srgbClr val="003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IMAS Requirements</a:t>
            </a:r>
            <a:endParaRPr lang="en-US" sz="1200" b="1" dirty="0">
              <a:solidFill>
                <a:srgbClr val="003D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0CD2D2-CDFE-6DD1-B120-782B91A7F29B}"/>
              </a:ext>
            </a:extLst>
          </p:cNvPr>
          <p:cNvSpPr txBox="1"/>
          <p:nvPr/>
        </p:nvSpPr>
        <p:spPr>
          <a:xfrm>
            <a:off x="681135" y="283873"/>
            <a:ext cx="4902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3D58"/>
                </a:solidFill>
              </a:rPr>
              <a:t>FAIR principles </a:t>
            </a:r>
            <a:r>
              <a:rPr lang="en-US" sz="2000" i="1" dirty="0">
                <a:solidFill>
                  <a:srgbClr val="003D58"/>
                </a:solidFill>
              </a:rPr>
              <a:t>(from Wikipedia)</a:t>
            </a:r>
            <a:endParaRPr lang="en-US" sz="2800" i="1" dirty="0">
              <a:solidFill>
                <a:srgbClr val="003D58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34AC2F-665D-6C53-5AC4-25853B59FCC9}"/>
              </a:ext>
            </a:extLst>
          </p:cNvPr>
          <p:cNvSpPr txBox="1"/>
          <p:nvPr/>
        </p:nvSpPr>
        <p:spPr>
          <a:xfrm>
            <a:off x="477938" y="969823"/>
            <a:ext cx="83663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F1. (Meta)data are assigned a globally unique and persistent identifier</a:t>
            </a:r>
          </a:p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F2. Data are described with rich metadata (defined by R1 below)</a:t>
            </a:r>
          </a:p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F3. Metadata clearly and explicitly include the identifier of the data they describe</a:t>
            </a:r>
          </a:p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F4. (Meta)data are registered or indexed in a searchable resource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900F21-8F6C-C97F-7F97-1897ABD6C2EE}"/>
              </a:ext>
            </a:extLst>
          </p:cNvPr>
          <p:cNvSpPr txBox="1"/>
          <p:nvPr/>
        </p:nvSpPr>
        <p:spPr>
          <a:xfrm>
            <a:off x="477938" y="2238857"/>
            <a:ext cx="98155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A1. (Meta)data are retrievable by their identifier using a standardised communications protocol</a:t>
            </a:r>
          </a:p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A1.1 The protocol is open, free, and universally implementable</a:t>
            </a:r>
          </a:p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A1.2 The protocol allows for an authentication and authorisation procedure, where necessary</a:t>
            </a:r>
          </a:p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A2. Metadata are accessible, even when the data are no longer available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1358B9-4023-D415-17F9-DADA57FF7ADE}"/>
              </a:ext>
            </a:extLst>
          </p:cNvPr>
          <p:cNvSpPr txBox="1"/>
          <p:nvPr/>
        </p:nvSpPr>
        <p:spPr>
          <a:xfrm>
            <a:off x="477938" y="3556013"/>
            <a:ext cx="115467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I1. (Meta)data use a formal, accessible, shared, and broadly applicable language for knowledge representation.</a:t>
            </a:r>
          </a:p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I2. (Meta)data use </a:t>
            </a:r>
            <a:r>
              <a:rPr lang="en-GB" b="0" i="1" u="none" strike="noStrike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vocabularies</a:t>
            </a:r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that follow FAIR principles</a:t>
            </a:r>
          </a:p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I3. (Meta)data include qualified references to other (meta)data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9E2EFC-7D5D-33BF-189F-736C1E161A25}"/>
              </a:ext>
            </a:extLst>
          </p:cNvPr>
          <p:cNvSpPr txBox="1"/>
          <p:nvPr/>
        </p:nvSpPr>
        <p:spPr>
          <a:xfrm>
            <a:off x="477937" y="4652804"/>
            <a:ext cx="1138155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R1. (Meta)data are richly described with a plurality of accurate and relevant attributes</a:t>
            </a:r>
          </a:p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R1.1. (Meta)data are released with a clear and accessible data usage license</a:t>
            </a:r>
          </a:p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R1.2. (Meta)data are associated with detailed provenance</a:t>
            </a:r>
          </a:p>
          <a:p>
            <a:pPr algn="l"/>
            <a:r>
              <a:rPr lang="en-GB" b="0" i="1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R1.3. (Meta)data meet domain-relevant community standards</a:t>
            </a:r>
          </a:p>
        </p:txBody>
      </p:sp>
    </p:spTree>
    <p:extLst>
      <p:ext uri="{BB962C8B-B14F-4D97-AF65-F5344CB8AC3E}">
        <p14:creationId xmlns:p14="http://schemas.microsoft.com/office/powerpoint/2010/main" val="2249757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273AAE0-9872-E9D7-850F-2E7FB110D8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200" dirty="0">
                <a:solidFill>
                  <a:srgbClr val="003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 AMNS </a:t>
            </a:r>
            <a:r>
              <a:rPr lang="en-US" dirty="0"/>
              <a:t>Data gaps</a:t>
            </a:r>
            <a:endParaRPr lang="en-US" sz="1200" b="1" dirty="0">
              <a:solidFill>
                <a:srgbClr val="003D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0CD2D2-CDFE-6DD1-B120-782B91A7F29B}"/>
              </a:ext>
            </a:extLst>
          </p:cNvPr>
          <p:cNvSpPr txBox="1"/>
          <p:nvPr/>
        </p:nvSpPr>
        <p:spPr>
          <a:xfrm>
            <a:off x="681135" y="671804"/>
            <a:ext cx="6973640" cy="44935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3D58"/>
                </a:solidFill>
              </a:rPr>
              <a:t>AMNS Data gaps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Isotopologue-resolved molecular rates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Ro-vibrational states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Metastable-resolved atomic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Helium, Nitrogen,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New species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Liquid metal candidates (Sn, Ga, 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More dedicated spectral line data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Surface data: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Sputtering yields (Eckstein database?)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Reflection rates (particle and energy) for AFN models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Implantation depth tables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anose="05000000000000000000" pitchFamily="2" charset="2"/>
              </a:rPr>
              <a:t> Surface inventory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190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273AAE0-9872-E9D7-850F-2E7FB110D8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D</a:t>
            </a:r>
            <a:r>
              <a:rPr lang="en-US" sz="1200" dirty="0">
                <a:solidFill>
                  <a:srgbClr val="003D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Data from outside the ITER Member States</a:t>
            </a:r>
            <a:endParaRPr lang="en-US" sz="1200" b="1" dirty="0">
              <a:solidFill>
                <a:srgbClr val="003D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0CD2D2-CDFE-6DD1-B120-782B91A7F29B}"/>
              </a:ext>
            </a:extLst>
          </p:cNvPr>
          <p:cNvSpPr txBox="1"/>
          <p:nvPr/>
        </p:nvSpPr>
        <p:spPr>
          <a:xfrm>
            <a:off x="625717" y="671804"/>
            <a:ext cx="972573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3D58"/>
                </a:solidFill>
              </a:rPr>
              <a:t>Data from outside the ITER Member States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Some data sources (ADAS, Perth group, …) are outside the ITER Member States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ITER cannot easily negotiate contracts for access/use of these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No official mechanism for requesting extensions/revisions of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Need for a “neutral” man-in-the-middle actor: IAEA NDS? </a:t>
            </a:r>
            <a:r>
              <a:rPr lang="en-US" sz="2000" dirty="0" err="1"/>
              <a:t>EUROfusion</a:t>
            </a:r>
            <a:r>
              <a:rPr lang="en-US" sz="2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86130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2">
            <a:extLst>
              <a:ext uri="{FF2B5EF4-FFF2-40B4-BE49-F238E27FC236}">
                <a16:creationId xmlns:a16="http://schemas.microsoft.com/office/drawing/2014/main" id="{1F8CD17E-3616-F7B8-63BF-6B7D358703B7}"/>
              </a:ext>
            </a:extLst>
          </p:cNvPr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2"/>
          <a:srcRect t="24295" b="24295"/>
          <a:stretch/>
        </p:blipFill>
        <p:spPr bwMode="auto">
          <a:xfrm>
            <a:off x="0" y="0"/>
            <a:ext cx="121920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32">
            <a:extLst>
              <a:ext uri="{FF2B5EF4-FFF2-40B4-BE49-F238E27FC236}">
                <a16:creationId xmlns:a16="http://schemas.microsoft.com/office/drawing/2014/main" id="{5DA64322-1F30-10CE-0262-B7AEF92DCFFE}"/>
              </a:ext>
            </a:extLst>
          </p:cNvPr>
          <p:cNvSpPr/>
          <p:nvPr/>
        </p:nvSpPr>
        <p:spPr>
          <a:xfrm>
            <a:off x="0" y="1395046"/>
            <a:ext cx="12215446" cy="5462954"/>
          </a:xfrm>
          <a:custGeom>
            <a:avLst/>
            <a:gdLst>
              <a:gd name="connsiteX0" fmla="*/ 0 w 12192001"/>
              <a:gd name="connsiteY0" fmla="*/ 0 h 2272897"/>
              <a:gd name="connsiteX1" fmla="*/ 12192001 w 12192001"/>
              <a:gd name="connsiteY1" fmla="*/ 0 h 2272897"/>
              <a:gd name="connsiteX2" fmla="*/ 12192001 w 12192001"/>
              <a:gd name="connsiteY2" fmla="*/ 2272897 h 2272897"/>
              <a:gd name="connsiteX3" fmla="*/ 0 w 12192001"/>
              <a:gd name="connsiteY3" fmla="*/ 2272897 h 2272897"/>
              <a:gd name="connsiteX4" fmla="*/ 0 w 12192001"/>
              <a:gd name="connsiteY4" fmla="*/ 0 h 2272897"/>
              <a:gd name="connsiteX0" fmla="*/ 0 w 12192001"/>
              <a:gd name="connsiteY0" fmla="*/ 0 h 2272897"/>
              <a:gd name="connsiteX1" fmla="*/ 12192001 w 12192001"/>
              <a:gd name="connsiteY1" fmla="*/ 553155 h 2272897"/>
              <a:gd name="connsiteX2" fmla="*/ 12192001 w 12192001"/>
              <a:gd name="connsiteY2" fmla="*/ 2272897 h 2272897"/>
              <a:gd name="connsiteX3" fmla="*/ 0 w 12192001"/>
              <a:gd name="connsiteY3" fmla="*/ 2272897 h 2272897"/>
              <a:gd name="connsiteX4" fmla="*/ 0 w 12192001"/>
              <a:gd name="connsiteY4" fmla="*/ 0 h 2272897"/>
              <a:gd name="connsiteX0" fmla="*/ 0 w 12192001"/>
              <a:gd name="connsiteY0" fmla="*/ 0 h 2272897"/>
              <a:gd name="connsiteX1" fmla="*/ 12192001 w 12192001"/>
              <a:gd name="connsiteY1" fmla="*/ 553155 h 2272897"/>
              <a:gd name="connsiteX2" fmla="*/ 12192001 w 12192001"/>
              <a:gd name="connsiteY2" fmla="*/ 2272897 h 2272897"/>
              <a:gd name="connsiteX3" fmla="*/ 0 w 12192001"/>
              <a:gd name="connsiteY3" fmla="*/ 2272897 h 2272897"/>
              <a:gd name="connsiteX4" fmla="*/ 0 w 12192001"/>
              <a:gd name="connsiteY4" fmla="*/ 0 h 2272897"/>
              <a:gd name="connsiteX0" fmla="*/ 0 w 12192001"/>
              <a:gd name="connsiteY0" fmla="*/ 1720 h 2274617"/>
              <a:gd name="connsiteX1" fmla="*/ 12192001 w 12192001"/>
              <a:gd name="connsiteY1" fmla="*/ 554875 h 2274617"/>
              <a:gd name="connsiteX2" fmla="*/ 12192001 w 12192001"/>
              <a:gd name="connsiteY2" fmla="*/ 2274617 h 2274617"/>
              <a:gd name="connsiteX3" fmla="*/ 0 w 12192001"/>
              <a:gd name="connsiteY3" fmla="*/ 2274617 h 2274617"/>
              <a:gd name="connsiteX4" fmla="*/ 0 w 12192001"/>
              <a:gd name="connsiteY4" fmla="*/ 1720 h 2274617"/>
              <a:gd name="connsiteX0" fmla="*/ 0 w 12192001"/>
              <a:gd name="connsiteY0" fmla="*/ 12991 h 2285888"/>
              <a:gd name="connsiteX1" fmla="*/ 12180278 w 12192001"/>
              <a:gd name="connsiteY1" fmla="*/ 465499 h 2285888"/>
              <a:gd name="connsiteX2" fmla="*/ 12192001 w 12192001"/>
              <a:gd name="connsiteY2" fmla="*/ 2285888 h 2285888"/>
              <a:gd name="connsiteX3" fmla="*/ 0 w 12192001"/>
              <a:gd name="connsiteY3" fmla="*/ 2285888 h 2285888"/>
              <a:gd name="connsiteX4" fmla="*/ 0 w 12192001"/>
              <a:gd name="connsiteY4" fmla="*/ 12991 h 2285888"/>
              <a:gd name="connsiteX0" fmla="*/ 0 w 12192001"/>
              <a:gd name="connsiteY0" fmla="*/ 14880 h 2287777"/>
              <a:gd name="connsiteX1" fmla="*/ 12180278 w 12192001"/>
              <a:gd name="connsiteY1" fmla="*/ 467388 h 2287777"/>
              <a:gd name="connsiteX2" fmla="*/ 12192001 w 12192001"/>
              <a:gd name="connsiteY2" fmla="*/ 2287777 h 2287777"/>
              <a:gd name="connsiteX3" fmla="*/ 0 w 12192001"/>
              <a:gd name="connsiteY3" fmla="*/ 2287777 h 2287777"/>
              <a:gd name="connsiteX4" fmla="*/ 0 w 12192001"/>
              <a:gd name="connsiteY4" fmla="*/ 14880 h 2287777"/>
              <a:gd name="connsiteX0" fmla="*/ 0 w 12192001"/>
              <a:gd name="connsiteY0" fmla="*/ 10434 h 2283331"/>
              <a:gd name="connsiteX1" fmla="*/ 12180278 w 12192001"/>
              <a:gd name="connsiteY1" fmla="*/ 462942 h 2283331"/>
              <a:gd name="connsiteX2" fmla="*/ 12192001 w 12192001"/>
              <a:gd name="connsiteY2" fmla="*/ 2283331 h 2283331"/>
              <a:gd name="connsiteX3" fmla="*/ 0 w 12192001"/>
              <a:gd name="connsiteY3" fmla="*/ 2283331 h 2283331"/>
              <a:gd name="connsiteX4" fmla="*/ 0 w 12192001"/>
              <a:gd name="connsiteY4" fmla="*/ 10434 h 2283331"/>
              <a:gd name="connsiteX0" fmla="*/ 0 w 12192001"/>
              <a:gd name="connsiteY0" fmla="*/ 39989 h 2312886"/>
              <a:gd name="connsiteX1" fmla="*/ 12180278 w 12192001"/>
              <a:gd name="connsiteY1" fmla="*/ 398328 h 2312886"/>
              <a:gd name="connsiteX2" fmla="*/ 12192001 w 12192001"/>
              <a:gd name="connsiteY2" fmla="*/ 2312886 h 2312886"/>
              <a:gd name="connsiteX3" fmla="*/ 0 w 12192001"/>
              <a:gd name="connsiteY3" fmla="*/ 2312886 h 2312886"/>
              <a:gd name="connsiteX4" fmla="*/ 0 w 12192001"/>
              <a:gd name="connsiteY4" fmla="*/ 39989 h 2312886"/>
              <a:gd name="connsiteX0" fmla="*/ 0 w 12192001"/>
              <a:gd name="connsiteY0" fmla="*/ 1017 h 2273914"/>
              <a:gd name="connsiteX1" fmla="*/ 12180278 w 12192001"/>
              <a:gd name="connsiteY1" fmla="*/ 359356 h 2273914"/>
              <a:gd name="connsiteX2" fmla="*/ 12192001 w 12192001"/>
              <a:gd name="connsiteY2" fmla="*/ 2273914 h 2273914"/>
              <a:gd name="connsiteX3" fmla="*/ 0 w 12192001"/>
              <a:gd name="connsiteY3" fmla="*/ 2273914 h 2273914"/>
              <a:gd name="connsiteX4" fmla="*/ 0 w 12192001"/>
              <a:gd name="connsiteY4" fmla="*/ 1017 h 2273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2273914">
                <a:moveTo>
                  <a:pt x="0" y="1017"/>
                </a:moveTo>
                <a:cubicBezTo>
                  <a:pt x="26487" y="3557"/>
                  <a:pt x="5546318" y="-49413"/>
                  <a:pt x="12180278" y="359356"/>
                </a:cubicBezTo>
                <a:cubicBezTo>
                  <a:pt x="12184186" y="966152"/>
                  <a:pt x="12188093" y="1667118"/>
                  <a:pt x="12192001" y="2273914"/>
                </a:cubicBezTo>
                <a:lnTo>
                  <a:pt x="0" y="2273914"/>
                </a:lnTo>
                <a:lnTo>
                  <a:pt x="0" y="101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5860385-D9BA-7199-F8D6-059C0BA2806C}"/>
              </a:ext>
            </a:extLst>
          </p:cNvPr>
          <p:cNvSpPr txBox="1"/>
          <p:nvPr/>
        </p:nvSpPr>
        <p:spPr>
          <a:xfrm>
            <a:off x="435429" y="2678336"/>
            <a:ext cx="75383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spc="-300" dirty="0">
                <a:solidFill>
                  <a:schemeClr val="accent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Thank you!</a:t>
            </a:r>
            <a:endParaRPr lang="en-US" sz="12000" i="1" spc="-300" dirty="0">
              <a:solidFill>
                <a:schemeClr val="accent1"/>
              </a:solidFill>
              <a:latin typeface="Arial" panose="020B0604020202020204" pitchFamily="34" charset="0"/>
              <a:ea typeface="Open Sans Light" pitchFamily="2" charset="0"/>
              <a:cs typeface="Arial" panose="020B0604020202020204" pitchFamily="34" charset="0"/>
            </a:endParaRPr>
          </a:p>
        </p:txBody>
      </p:sp>
      <p:pic>
        <p:nvPicPr>
          <p:cNvPr id="10" name="Graphique 9">
            <a:extLst>
              <a:ext uri="{FF2B5EF4-FFF2-40B4-BE49-F238E27FC236}">
                <a16:creationId xmlns:a16="http://schemas.microsoft.com/office/drawing/2014/main" id="{3BEBEB5A-A821-17CF-0C71-AC43C61394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9143999" y="5173435"/>
            <a:ext cx="2652037" cy="1371743"/>
          </a:xfrm>
          <a:prstGeom prst="rect">
            <a:avLst/>
          </a:prstGeom>
        </p:spPr>
      </p:pic>
      <p:sp>
        <p:nvSpPr>
          <p:cNvPr id="3" name="ZoneTexte 3">
            <a:extLst>
              <a:ext uri="{FF2B5EF4-FFF2-40B4-BE49-F238E27FC236}">
                <a16:creationId xmlns:a16="http://schemas.microsoft.com/office/drawing/2014/main" id="{DFD33044-7CB3-CC78-4A5F-F47056A6BA96}"/>
              </a:ext>
            </a:extLst>
          </p:cNvPr>
          <p:cNvSpPr txBox="1"/>
          <p:nvPr/>
        </p:nvSpPr>
        <p:spPr>
          <a:xfrm>
            <a:off x="435428" y="4766195"/>
            <a:ext cx="7538320" cy="933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4200" b="1" spc="-150" dirty="0">
                <a:solidFill>
                  <a:schemeClr val="accent1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ITER requirements and policies regarding AMNS data</a:t>
            </a:r>
            <a:endParaRPr lang="en-US" sz="3100" i="1" dirty="0">
              <a:solidFill>
                <a:schemeClr val="accent1"/>
              </a:solidFill>
              <a:latin typeface="Arial" panose="020B0604020202020204" pitchFamily="34" charset="0"/>
              <a:ea typeface="Open Sans Light" pitchFamily="2" charset="0"/>
              <a:cs typeface="Arial" panose="020B0604020202020204" pitchFamily="34" charset="0"/>
            </a:endParaRPr>
          </a:p>
        </p:txBody>
      </p:sp>
      <p:sp>
        <p:nvSpPr>
          <p:cNvPr id="6" name="ZoneTexte 4">
            <a:extLst>
              <a:ext uri="{FF2B5EF4-FFF2-40B4-BE49-F238E27FC236}">
                <a16:creationId xmlns:a16="http://schemas.microsoft.com/office/drawing/2014/main" id="{9ABEEF68-87D3-021D-BA0D-3465F0AF6471}"/>
              </a:ext>
            </a:extLst>
          </p:cNvPr>
          <p:cNvSpPr txBox="1"/>
          <p:nvPr/>
        </p:nvSpPr>
        <p:spPr>
          <a:xfrm>
            <a:off x="435428" y="5734817"/>
            <a:ext cx="68520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Xavier </a:t>
            </a:r>
            <a:r>
              <a:rPr lang="en-US" b="1" cap="small" dirty="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Bonnin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, Science Division</a:t>
            </a:r>
          </a:p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rPr>
              <a:t>Meeting on A&amp;M data policies, 25-27 November 2024, Jülich (DE)</a:t>
            </a:r>
            <a:endParaRPr lang="en-US" i="1" dirty="0">
              <a:solidFill>
                <a:schemeClr val="tx2"/>
              </a:solidFill>
              <a:latin typeface="Arial" panose="020B0604020202020204" pitchFamily="34" charset="0"/>
              <a:ea typeface="Open Sans Light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819872"/>
      </p:ext>
    </p:extLst>
  </p:cSld>
  <p:clrMapOvr>
    <a:masterClrMapping/>
  </p:clrMapOvr>
</p:sld>
</file>

<file path=ppt/theme/theme1.xml><?xml version="1.0" encoding="utf-8"?>
<a:theme xmlns:a="http://schemas.openxmlformats.org/drawingml/2006/main" name="ITER PPT Template">
  <a:themeElements>
    <a:clrScheme name="ITER theme color">
      <a:dk1>
        <a:srgbClr val="000000"/>
      </a:dk1>
      <a:lt1>
        <a:srgbClr val="FFFFFF"/>
      </a:lt1>
      <a:dk2>
        <a:srgbClr val="135D7F"/>
      </a:dk2>
      <a:lt2>
        <a:srgbClr val="E7E6E6"/>
      </a:lt2>
      <a:accent1>
        <a:srgbClr val="003C58"/>
      </a:accent1>
      <a:accent2>
        <a:srgbClr val="EB5D40"/>
      </a:accent2>
      <a:accent3>
        <a:srgbClr val="A5A5A5"/>
      </a:accent3>
      <a:accent4>
        <a:srgbClr val="FDC830"/>
      </a:accent4>
      <a:accent5>
        <a:srgbClr val="95ACBA"/>
      </a:accent5>
      <a:accent6>
        <a:srgbClr val="D9E5EC"/>
      </a:accent6>
      <a:hlink>
        <a:srgbClr val="003C58"/>
      </a:hlink>
      <a:folHlink>
        <a:srgbClr val="003C58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TER_PPT_template_2023_standard.pptx" id="{1B526D83-5337-435F-BF32-E45C45B82899}" vid="{2C7D21AC-B790-48D7-8A31-126BB72BBC2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ITER_Arc_Shape_Presentation_Template_AM7TMK_v1_0 (2)</Template>
  <TotalTime>642</TotalTime>
  <Words>481</Words>
  <Application>Microsoft Office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ITER PPT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ITER ORGANISATION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Bonnin Xavier</dc:creator>
  <cp:lastModifiedBy>Bonnin Xavier</cp:lastModifiedBy>
  <cp:revision>12</cp:revision>
  <dcterms:created xsi:type="dcterms:W3CDTF">2024-11-12T09:16:52Z</dcterms:created>
  <dcterms:modified xsi:type="dcterms:W3CDTF">2024-11-25T09:53:20Z</dcterms:modified>
</cp:coreProperties>
</file>