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4"/>
  </p:sldMasterIdLst>
  <p:sldIdLst>
    <p:sldId id="256" r:id="rId5"/>
    <p:sldId id="260" r:id="rId6"/>
    <p:sldId id="261" r:id="rId7"/>
    <p:sldId id="258" r:id="rId8"/>
    <p:sldId id="262" r:id="rId9"/>
    <p:sldId id="26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79F5CE4-C140-4570-9307-710451839A6B}" v="30" dt="2024-10-29T13:01:58.87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218" autoAdjust="0"/>
    <p:restoredTop sz="96807" autoAdjust="0"/>
  </p:normalViewPr>
  <p:slideViewPr>
    <p:cSldViewPr snapToGrid="0">
      <p:cViewPr varScale="1">
        <p:scale>
          <a:sx n="126" d="100"/>
          <a:sy n="126" d="100"/>
        </p:scale>
        <p:origin x="132" y="1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tond Meszaros" userId="5d125e73-0147-4210-b9aa-ece7352d8cd3" providerId="ADAL" clId="{279F5CE4-C140-4570-9307-710451839A6B}"/>
    <pc:docChg chg="undo custSel addSld delSld modSld sldOrd">
      <pc:chgData name="Botond Meszaros" userId="5d125e73-0147-4210-b9aa-ece7352d8cd3" providerId="ADAL" clId="{279F5CE4-C140-4570-9307-710451839A6B}" dt="2024-10-29T13:25:29.584" v="1053" actId="20577"/>
      <pc:docMkLst>
        <pc:docMk/>
      </pc:docMkLst>
      <pc:sldChg chg="modSp mod">
        <pc:chgData name="Botond Meszaros" userId="5d125e73-0147-4210-b9aa-ece7352d8cd3" providerId="ADAL" clId="{279F5CE4-C140-4570-9307-710451839A6B}" dt="2024-10-29T07:19:29.723" v="52" actId="14100"/>
        <pc:sldMkLst>
          <pc:docMk/>
          <pc:sldMk cId="897904941" sldId="256"/>
        </pc:sldMkLst>
        <pc:spChg chg="mod">
          <ac:chgData name="Botond Meszaros" userId="5d125e73-0147-4210-b9aa-ece7352d8cd3" providerId="ADAL" clId="{279F5CE4-C140-4570-9307-710451839A6B}" dt="2024-10-29T07:19:29.723" v="52" actId="14100"/>
          <ac:spMkLst>
            <pc:docMk/>
            <pc:sldMk cId="897904941" sldId="256"/>
            <ac:spMk id="2" creationId="{9701D66E-0F32-BE59-B5D3-B7F670660DB7}"/>
          </ac:spMkLst>
        </pc:spChg>
        <pc:spChg chg="mod">
          <ac:chgData name="Botond Meszaros" userId="5d125e73-0147-4210-b9aa-ece7352d8cd3" providerId="ADAL" clId="{279F5CE4-C140-4570-9307-710451839A6B}" dt="2024-10-29T07:19:14.936" v="9" actId="20577"/>
          <ac:spMkLst>
            <pc:docMk/>
            <pc:sldMk cId="897904941" sldId="256"/>
            <ac:spMk id="5" creationId="{5EA551F4-897C-CFDF-B210-3F20E031D8D1}"/>
          </ac:spMkLst>
        </pc:spChg>
      </pc:sldChg>
      <pc:sldChg chg="del">
        <pc:chgData name="Botond Meszaros" userId="5d125e73-0147-4210-b9aa-ece7352d8cd3" providerId="ADAL" clId="{279F5CE4-C140-4570-9307-710451839A6B}" dt="2024-10-29T07:19:48.659" v="53" actId="47"/>
        <pc:sldMkLst>
          <pc:docMk/>
          <pc:sldMk cId="1317891138" sldId="257"/>
        </pc:sldMkLst>
      </pc:sldChg>
      <pc:sldChg chg="modSp mod">
        <pc:chgData name="Botond Meszaros" userId="5d125e73-0147-4210-b9aa-ece7352d8cd3" providerId="ADAL" clId="{279F5CE4-C140-4570-9307-710451839A6B}" dt="2024-10-29T13:25:17.055" v="1049" actId="20577"/>
        <pc:sldMkLst>
          <pc:docMk/>
          <pc:sldMk cId="1365128245" sldId="258"/>
        </pc:sldMkLst>
        <pc:spChg chg="mod">
          <ac:chgData name="Botond Meszaros" userId="5d125e73-0147-4210-b9aa-ece7352d8cd3" providerId="ADAL" clId="{279F5CE4-C140-4570-9307-710451839A6B}" dt="2024-10-29T08:48:48.896" v="391" actId="20577"/>
          <ac:spMkLst>
            <pc:docMk/>
            <pc:sldMk cId="1365128245" sldId="258"/>
            <ac:spMk id="2" creationId="{ED37ED80-6BD9-6516-90D7-1D34C3638E6B}"/>
          </ac:spMkLst>
        </pc:spChg>
        <pc:spChg chg="mod">
          <ac:chgData name="Botond Meszaros" userId="5d125e73-0147-4210-b9aa-ece7352d8cd3" providerId="ADAL" clId="{279F5CE4-C140-4570-9307-710451839A6B}" dt="2024-10-29T08:49:12.410" v="393"/>
          <ac:spMkLst>
            <pc:docMk/>
            <pc:sldMk cId="1365128245" sldId="258"/>
            <ac:spMk id="4" creationId="{FF1B0F75-82C2-B2C5-58B4-AB41F41C5429}"/>
          </ac:spMkLst>
        </pc:spChg>
        <pc:graphicFrameChg chg="modGraphic">
          <ac:chgData name="Botond Meszaros" userId="5d125e73-0147-4210-b9aa-ece7352d8cd3" providerId="ADAL" clId="{279F5CE4-C140-4570-9307-710451839A6B}" dt="2024-10-29T13:25:17.055" v="1049" actId="20577"/>
          <ac:graphicFrameMkLst>
            <pc:docMk/>
            <pc:sldMk cId="1365128245" sldId="258"/>
            <ac:graphicFrameMk id="6" creationId="{349009B0-075A-03F3-3C0F-6C62420EE8F7}"/>
          </ac:graphicFrameMkLst>
        </pc:graphicFrameChg>
      </pc:sldChg>
      <pc:sldChg chg="del">
        <pc:chgData name="Botond Meszaros" userId="5d125e73-0147-4210-b9aa-ece7352d8cd3" providerId="ADAL" clId="{279F5CE4-C140-4570-9307-710451839A6B}" dt="2024-10-29T07:19:00.377" v="0" actId="47"/>
        <pc:sldMkLst>
          <pc:docMk/>
          <pc:sldMk cId="1732032265" sldId="259"/>
        </pc:sldMkLst>
      </pc:sldChg>
      <pc:sldChg chg="addSp modSp mod">
        <pc:chgData name="Botond Meszaros" userId="5d125e73-0147-4210-b9aa-ece7352d8cd3" providerId="ADAL" clId="{279F5CE4-C140-4570-9307-710451839A6B}" dt="2024-10-29T10:46:12.054" v="474" actId="14734"/>
        <pc:sldMkLst>
          <pc:docMk/>
          <pc:sldMk cId="3601186507" sldId="260"/>
        </pc:sldMkLst>
        <pc:spChg chg="mod">
          <ac:chgData name="Botond Meszaros" userId="5d125e73-0147-4210-b9aa-ece7352d8cd3" providerId="ADAL" clId="{279F5CE4-C140-4570-9307-710451839A6B}" dt="2024-10-29T07:23:34.286" v="188" actId="20577"/>
          <ac:spMkLst>
            <pc:docMk/>
            <pc:sldMk cId="3601186507" sldId="260"/>
            <ac:spMk id="3" creationId="{0A1F8615-3D46-77BC-120A-9DC9047C23FC}"/>
          </ac:spMkLst>
        </pc:spChg>
        <pc:spChg chg="mod">
          <ac:chgData name="Botond Meszaros" userId="5d125e73-0147-4210-b9aa-ece7352d8cd3" providerId="ADAL" clId="{279F5CE4-C140-4570-9307-710451839A6B}" dt="2024-10-29T07:20:11.596" v="79" actId="20577"/>
          <ac:spMkLst>
            <pc:docMk/>
            <pc:sldMk cId="3601186507" sldId="260"/>
            <ac:spMk id="4" creationId="{FF1B0F75-82C2-B2C5-58B4-AB41F41C5429}"/>
          </ac:spMkLst>
        </pc:spChg>
        <pc:spChg chg="mod">
          <ac:chgData name="Botond Meszaros" userId="5d125e73-0147-4210-b9aa-ece7352d8cd3" providerId="ADAL" clId="{279F5CE4-C140-4570-9307-710451839A6B}" dt="2024-10-29T08:49:41.851" v="394" actId="1076"/>
          <ac:spMkLst>
            <pc:docMk/>
            <pc:sldMk cId="3601186507" sldId="260"/>
            <ac:spMk id="8" creationId="{2B64568A-E8B0-0519-3056-A914BED329BA}"/>
          </ac:spMkLst>
        </pc:spChg>
        <pc:spChg chg="add mod">
          <ac:chgData name="Botond Meszaros" userId="5d125e73-0147-4210-b9aa-ece7352d8cd3" providerId="ADAL" clId="{279F5CE4-C140-4570-9307-710451839A6B}" dt="2024-10-29T08:24:56.360" v="378" actId="20577"/>
          <ac:spMkLst>
            <pc:docMk/>
            <pc:sldMk cId="3601186507" sldId="260"/>
            <ac:spMk id="10" creationId="{45BBE899-BD45-6F87-B5E2-68C977722E52}"/>
          </ac:spMkLst>
        </pc:spChg>
        <pc:graphicFrameChg chg="mod modGraphic">
          <ac:chgData name="Botond Meszaros" userId="5d125e73-0147-4210-b9aa-ece7352d8cd3" providerId="ADAL" clId="{279F5CE4-C140-4570-9307-710451839A6B}" dt="2024-10-29T08:49:52.757" v="396" actId="20577"/>
          <ac:graphicFrameMkLst>
            <pc:docMk/>
            <pc:sldMk cId="3601186507" sldId="260"/>
            <ac:graphicFrameMk id="6" creationId="{E8F79673-CB85-65C1-407E-09630EF8BD71}"/>
          </ac:graphicFrameMkLst>
        </pc:graphicFrameChg>
        <pc:graphicFrameChg chg="mod modGraphic">
          <ac:chgData name="Botond Meszaros" userId="5d125e73-0147-4210-b9aa-ece7352d8cd3" providerId="ADAL" clId="{279F5CE4-C140-4570-9307-710451839A6B}" dt="2024-10-29T10:46:12.054" v="474" actId="14734"/>
          <ac:graphicFrameMkLst>
            <pc:docMk/>
            <pc:sldMk cId="3601186507" sldId="260"/>
            <ac:graphicFrameMk id="7" creationId="{16B7DA85-67AB-0B24-C1D7-6A451D4CE16A}"/>
          </ac:graphicFrameMkLst>
        </pc:graphicFrameChg>
      </pc:sldChg>
      <pc:sldChg chg="modSp mod">
        <pc:chgData name="Botond Meszaros" userId="5d125e73-0147-4210-b9aa-ece7352d8cd3" providerId="ADAL" clId="{279F5CE4-C140-4570-9307-710451839A6B}" dt="2024-10-29T13:25:29.584" v="1053" actId="20577"/>
        <pc:sldMkLst>
          <pc:docMk/>
          <pc:sldMk cId="120039007" sldId="261"/>
        </pc:sldMkLst>
        <pc:spChg chg="mod">
          <ac:chgData name="Botond Meszaros" userId="5d125e73-0147-4210-b9aa-ece7352d8cd3" providerId="ADAL" clId="{279F5CE4-C140-4570-9307-710451839A6B}" dt="2024-10-29T08:49:05.273" v="392"/>
          <ac:spMkLst>
            <pc:docMk/>
            <pc:sldMk cId="120039007" sldId="261"/>
            <ac:spMk id="4" creationId="{FF1B0F75-82C2-B2C5-58B4-AB41F41C5429}"/>
          </ac:spMkLst>
        </pc:spChg>
        <pc:graphicFrameChg chg="mod modGraphic">
          <ac:chgData name="Botond Meszaros" userId="5d125e73-0147-4210-b9aa-ece7352d8cd3" providerId="ADAL" clId="{279F5CE4-C140-4570-9307-710451839A6B}" dt="2024-10-29T13:25:29.584" v="1053" actId="20577"/>
          <ac:graphicFrameMkLst>
            <pc:docMk/>
            <pc:sldMk cId="120039007" sldId="261"/>
            <ac:graphicFrameMk id="6" creationId="{2854A0BF-5C94-5368-B10B-35BE1EA007EE}"/>
          </ac:graphicFrameMkLst>
        </pc:graphicFrameChg>
      </pc:sldChg>
      <pc:sldChg chg="addSp delSp modSp add mod ord">
        <pc:chgData name="Botond Meszaros" userId="5d125e73-0147-4210-b9aa-ece7352d8cd3" providerId="ADAL" clId="{279F5CE4-C140-4570-9307-710451839A6B}" dt="2024-10-29T13:06:03.915" v="981" actId="6549"/>
        <pc:sldMkLst>
          <pc:docMk/>
          <pc:sldMk cId="2623543214" sldId="262"/>
        </pc:sldMkLst>
        <pc:spChg chg="mod">
          <ac:chgData name="Botond Meszaros" userId="5d125e73-0147-4210-b9aa-ece7352d8cd3" providerId="ADAL" clId="{279F5CE4-C140-4570-9307-710451839A6B}" dt="2024-10-29T13:06:03.915" v="981" actId="6549"/>
          <ac:spMkLst>
            <pc:docMk/>
            <pc:sldMk cId="2623543214" sldId="262"/>
            <ac:spMk id="2" creationId="{51359E49-444E-319D-80E9-F16BC0723CC8}"/>
          </ac:spMkLst>
        </pc:spChg>
        <pc:spChg chg="del mod">
          <ac:chgData name="Botond Meszaros" userId="5d125e73-0147-4210-b9aa-ece7352d8cd3" providerId="ADAL" clId="{279F5CE4-C140-4570-9307-710451839A6B}" dt="2024-10-29T13:05:11.213" v="957" actId="478"/>
          <ac:spMkLst>
            <pc:docMk/>
            <pc:sldMk cId="2623543214" sldId="262"/>
            <ac:spMk id="3" creationId="{B7FEFA7C-5F55-1DF4-50AC-6397939539F5}"/>
          </ac:spMkLst>
        </pc:spChg>
        <pc:spChg chg="del mod">
          <ac:chgData name="Botond Meszaros" userId="5d125e73-0147-4210-b9aa-ece7352d8cd3" providerId="ADAL" clId="{279F5CE4-C140-4570-9307-710451839A6B}" dt="2024-10-29T13:05:45.135" v="976" actId="478"/>
          <ac:spMkLst>
            <pc:docMk/>
            <pc:sldMk cId="2623543214" sldId="262"/>
            <ac:spMk id="8" creationId="{A3935A3E-249C-3BBC-4C73-966CC6309809}"/>
          </ac:spMkLst>
        </pc:spChg>
        <pc:spChg chg="del mod">
          <ac:chgData name="Botond Meszaros" userId="5d125e73-0147-4210-b9aa-ece7352d8cd3" providerId="ADAL" clId="{279F5CE4-C140-4570-9307-710451839A6B}" dt="2024-10-29T13:05:50.035" v="978" actId="478"/>
          <ac:spMkLst>
            <pc:docMk/>
            <pc:sldMk cId="2623543214" sldId="262"/>
            <ac:spMk id="9" creationId="{25FA241B-1C4F-6A11-0085-9646357DD5AB}"/>
          </ac:spMkLst>
        </pc:spChg>
        <pc:spChg chg="del mod">
          <ac:chgData name="Botond Meszaros" userId="5d125e73-0147-4210-b9aa-ece7352d8cd3" providerId="ADAL" clId="{279F5CE4-C140-4570-9307-710451839A6B}" dt="2024-10-29T13:05:22.296" v="960" actId="478"/>
          <ac:spMkLst>
            <pc:docMk/>
            <pc:sldMk cId="2623543214" sldId="262"/>
            <ac:spMk id="10" creationId="{0071ABBE-BE6D-3B5F-CEF6-721ED70867CD}"/>
          </ac:spMkLst>
        </pc:spChg>
        <pc:spChg chg="add del mod">
          <ac:chgData name="Botond Meszaros" userId="5d125e73-0147-4210-b9aa-ece7352d8cd3" providerId="ADAL" clId="{279F5CE4-C140-4570-9307-710451839A6B}" dt="2024-10-29T13:05:14.899" v="959" actId="478"/>
          <ac:spMkLst>
            <pc:docMk/>
            <pc:sldMk cId="2623543214" sldId="262"/>
            <ac:spMk id="15" creationId="{2DF6DC27-D50E-017F-1A0E-0003E0D53C01}"/>
          </ac:spMkLst>
        </pc:spChg>
        <pc:graphicFrameChg chg="del mod modGraphic">
          <ac:chgData name="Botond Meszaros" userId="5d125e73-0147-4210-b9aa-ece7352d8cd3" providerId="ADAL" clId="{279F5CE4-C140-4570-9307-710451839A6B}" dt="2024-10-29T13:05:01.749" v="954" actId="478"/>
          <ac:graphicFrameMkLst>
            <pc:docMk/>
            <pc:sldMk cId="2623543214" sldId="262"/>
            <ac:graphicFrameMk id="6" creationId="{C3D5026B-48DA-85E0-B5B4-BD56B0142FCA}"/>
          </ac:graphicFrameMkLst>
        </pc:graphicFrameChg>
        <pc:graphicFrameChg chg="del mod modGraphic">
          <ac:chgData name="Botond Meszaros" userId="5d125e73-0147-4210-b9aa-ece7352d8cd3" providerId="ADAL" clId="{279F5CE4-C140-4570-9307-710451839A6B}" dt="2024-10-29T13:05:09.350" v="956" actId="478"/>
          <ac:graphicFrameMkLst>
            <pc:docMk/>
            <pc:sldMk cId="2623543214" sldId="262"/>
            <ac:graphicFrameMk id="7" creationId="{AD1A19B7-3192-824D-6213-B31AE3D9386A}"/>
          </ac:graphicFrameMkLst>
        </pc:graphicFrameChg>
        <pc:graphicFrameChg chg="add del mod">
          <ac:chgData name="Botond Meszaros" userId="5d125e73-0147-4210-b9aa-ece7352d8cd3" providerId="ADAL" clId="{279F5CE4-C140-4570-9307-710451839A6B}" dt="2024-10-29T12:59:27.570" v="697" actId="478"/>
          <ac:graphicFrameMkLst>
            <pc:docMk/>
            <pc:sldMk cId="2623543214" sldId="262"/>
            <ac:graphicFrameMk id="11" creationId="{33F311C7-3F9D-FF61-2BD1-8814BA9A67F9}"/>
          </ac:graphicFrameMkLst>
        </pc:graphicFrameChg>
        <pc:graphicFrameChg chg="add del mod">
          <ac:chgData name="Botond Meszaros" userId="5d125e73-0147-4210-b9aa-ece7352d8cd3" providerId="ADAL" clId="{279F5CE4-C140-4570-9307-710451839A6B}" dt="2024-10-29T12:59:28.745" v="698" actId="478"/>
          <ac:graphicFrameMkLst>
            <pc:docMk/>
            <pc:sldMk cId="2623543214" sldId="262"/>
            <ac:graphicFrameMk id="12" creationId="{E21875B7-D93C-A5C0-0D51-2D94FC2BE25A}"/>
          </ac:graphicFrameMkLst>
        </pc:graphicFrameChg>
        <pc:graphicFrameChg chg="add del mod modGraphic">
          <ac:chgData name="Botond Meszaros" userId="5d125e73-0147-4210-b9aa-ece7352d8cd3" providerId="ADAL" clId="{279F5CE4-C140-4570-9307-710451839A6B}" dt="2024-10-29T13:05:00.516" v="953" actId="478"/>
          <ac:graphicFrameMkLst>
            <pc:docMk/>
            <pc:sldMk cId="2623543214" sldId="262"/>
            <ac:graphicFrameMk id="13" creationId="{AB1DE3C3-6743-E1CD-72C0-A00C47578423}"/>
          </ac:graphicFrameMkLst>
        </pc:graphicFrameChg>
        <pc:graphicFrameChg chg="add del mod modGraphic">
          <ac:chgData name="Botond Meszaros" userId="5d125e73-0147-4210-b9aa-ece7352d8cd3" providerId="ADAL" clId="{279F5CE4-C140-4570-9307-710451839A6B}" dt="2024-10-29T13:05:13.353" v="958" actId="478"/>
          <ac:graphicFrameMkLst>
            <pc:docMk/>
            <pc:sldMk cId="2623543214" sldId="262"/>
            <ac:graphicFrameMk id="14" creationId="{F3590D8C-AD95-2382-A678-34C29C130B6D}"/>
          </ac:graphicFrameMkLst>
        </pc:graphicFrameChg>
      </pc:sldChg>
      <pc:sldChg chg="modSp add mod">
        <pc:chgData name="Botond Meszaros" userId="5d125e73-0147-4210-b9aa-ece7352d8cd3" providerId="ADAL" clId="{279F5CE4-C140-4570-9307-710451839A6B}" dt="2024-10-29T13:10:47.348" v="1036" actId="114"/>
        <pc:sldMkLst>
          <pc:docMk/>
          <pc:sldMk cId="2962927545" sldId="263"/>
        </pc:sldMkLst>
        <pc:spChg chg="mod">
          <ac:chgData name="Botond Meszaros" userId="5d125e73-0147-4210-b9aa-ece7352d8cd3" providerId="ADAL" clId="{279F5CE4-C140-4570-9307-710451839A6B}" dt="2024-10-29T13:10:47.348" v="1036" actId="114"/>
          <ac:spMkLst>
            <pc:docMk/>
            <pc:sldMk cId="2962927545" sldId="263"/>
            <ac:spMk id="2" creationId="{D653C06E-31FB-03AB-C5FD-08C773FDCB95}"/>
          </ac:spMkLst>
        </pc:spChg>
        <pc:graphicFrameChg chg="modGraphic">
          <ac:chgData name="Botond Meszaros" userId="5d125e73-0147-4210-b9aa-ece7352d8cd3" providerId="ADAL" clId="{279F5CE4-C140-4570-9307-710451839A6B}" dt="2024-10-29T13:10:16.037" v="1035" actId="20577"/>
          <ac:graphicFrameMkLst>
            <pc:docMk/>
            <pc:sldMk cId="2962927545" sldId="263"/>
            <ac:graphicFrameMk id="13" creationId="{7BFF5334-6397-9555-619B-D1D014FA04E2}"/>
          </ac:graphicFrameMkLst>
        </pc:graphicFrameChg>
        <pc:graphicFrameChg chg="modGraphic">
          <ac:chgData name="Botond Meszaros" userId="5d125e73-0147-4210-b9aa-ece7352d8cd3" providerId="ADAL" clId="{279F5CE4-C140-4570-9307-710451839A6B}" dt="2024-10-29T13:08:21.054" v="1005" actId="20577"/>
          <ac:graphicFrameMkLst>
            <pc:docMk/>
            <pc:sldMk cId="2962927545" sldId="263"/>
            <ac:graphicFrameMk id="14" creationId="{BBDE31C4-8466-95D2-5846-B28EEA0F9580}"/>
          </ac:graphicFrameMkLst>
        </pc:graphicFrameChg>
      </pc:sldChg>
    </pc:docChg>
  </pc:docChgLst>
</pc:chgInfo>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EUROfusion_cover">
    <p:spTree>
      <p:nvGrpSpPr>
        <p:cNvPr id="1" name=""/>
        <p:cNvGrpSpPr/>
        <p:nvPr/>
      </p:nvGrpSpPr>
      <p:grpSpPr>
        <a:xfrm>
          <a:off x="0" y="0"/>
          <a:ext cx="0" cy="0"/>
          <a:chOff x="0" y="0"/>
          <a:chExt cx="0" cy="0"/>
        </a:xfrm>
      </p:grpSpPr>
      <p:grpSp>
        <p:nvGrpSpPr>
          <p:cNvPr id="4" name="Gruppieren 3"/>
          <p:cNvGrpSpPr/>
          <p:nvPr userDrawn="1"/>
        </p:nvGrpSpPr>
        <p:grpSpPr>
          <a:xfrm>
            <a:off x="411869" y="6034962"/>
            <a:ext cx="4392488" cy="497895"/>
            <a:chOff x="5735960" y="5717361"/>
            <a:chExt cx="6120680" cy="713919"/>
          </a:xfrm>
        </p:grpSpPr>
        <p:pic>
          <p:nvPicPr>
            <p:cNvPr id="25" name="Grafik 24"/>
            <p:cNvPicPr preferRelativeResize="0">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bwMode="auto">
            <a:xfrm>
              <a:off x="5735960" y="5774784"/>
              <a:ext cx="997207" cy="656496"/>
            </a:xfrm>
            <a:prstGeom prst="rect">
              <a:avLst/>
            </a:prstGeom>
            <a:noFill/>
            <a:ln>
              <a:noFill/>
            </a:ln>
          </p:spPr>
        </p:pic>
        <p:sp>
          <p:nvSpPr>
            <p:cNvPr id="3" name="Rechteck 2"/>
            <p:cNvSpPr/>
            <p:nvPr userDrawn="1"/>
          </p:nvSpPr>
          <p:spPr>
            <a:xfrm>
              <a:off x="6744072" y="5717361"/>
              <a:ext cx="5112568" cy="480131"/>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GB" sz="700" b="0" i="0" u="none" strike="noStrike" kern="1200" cap="none" spc="0" normalizeH="0" baseline="0" noProof="0" dirty="0">
                  <a:ln>
                    <a:noFill/>
                  </a:ln>
                  <a:solidFill>
                    <a:prstClr val="black"/>
                  </a:solidFill>
                  <a:effectLst/>
                  <a:uLnTx/>
                  <a:uFillTx/>
                  <a:latin typeface="Calibri"/>
                  <a:ea typeface="+mn-ea"/>
                  <a:cs typeface="+mn-cs"/>
                </a:rPr>
                <a:t>This work has been carried out within the framework of the EUROfusion Consortium, funded by the European Union via the Euratom Research and Training Programme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p>
          </p:txBody>
        </p:sp>
      </p:grpSp>
      <p:pic>
        <p:nvPicPr>
          <p:cNvPr id="2060" name="Picture 12" descr="Contract between EC and EUROfusion is signed | FuseNet">
            <a:extLst>
              <a:ext uri="{FF2B5EF4-FFF2-40B4-BE49-F238E27FC236}">
                <a16:creationId xmlns:a16="http://schemas.microsoft.com/office/drawing/2014/main" id="{E55ACA25-9DC9-FAB0-0545-200C2AAAE0C4}"/>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445066" y="325143"/>
            <a:ext cx="2304256" cy="596340"/>
          </a:xfrm>
          <a:prstGeom prst="rect">
            <a:avLst/>
          </a:prstGeom>
          <a:noFill/>
          <a:extLst>
            <a:ext uri="{909E8E84-426E-40DD-AFC4-6F175D3DCCD1}">
              <a14:hiddenFill xmlns:a14="http://schemas.microsoft.com/office/drawing/2010/main">
                <a:solidFill>
                  <a:srgbClr val="FFFFFF"/>
                </a:solidFill>
              </a14:hiddenFill>
            </a:ext>
          </a:extLst>
        </p:spPr>
      </p:pic>
      <p:sp>
        <p:nvSpPr>
          <p:cNvPr id="11" name="Title 20">
            <a:extLst>
              <a:ext uri="{FF2B5EF4-FFF2-40B4-BE49-F238E27FC236}">
                <a16:creationId xmlns:a16="http://schemas.microsoft.com/office/drawing/2014/main" id="{596FC8EF-089A-D210-0D75-51A8CBEF1EC8}"/>
              </a:ext>
            </a:extLst>
          </p:cNvPr>
          <p:cNvSpPr>
            <a:spLocks noGrp="1"/>
          </p:cNvSpPr>
          <p:nvPr>
            <p:ph type="title"/>
          </p:nvPr>
        </p:nvSpPr>
        <p:spPr>
          <a:xfrm>
            <a:off x="407368" y="2074188"/>
            <a:ext cx="5544615" cy="620251"/>
          </a:xfrm>
        </p:spPr>
        <p:txBody>
          <a:bodyPr/>
          <a:lstStyle>
            <a:lvl1pPr algn="l">
              <a:defRPr b="1"/>
            </a:lvl1pPr>
          </a:lstStyle>
          <a:p>
            <a:r>
              <a:rPr lang="en-US" dirty="0"/>
              <a:t>Click to edit Master title style</a:t>
            </a:r>
            <a:endParaRPr lang="en-DE" dirty="0"/>
          </a:p>
        </p:txBody>
      </p:sp>
      <p:sp>
        <p:nvSpPr>
          <p:cNvPr id="14" name="Text Placeholder 22">
            <a:extLst>
              <a:ext uri="{FF2B5EF4-FFF2-40B4-BE49-F238E27FC236}">
                <a16:creationId xmlns:a16="http://schemas.microsoft.com/office/drawing/2014/main" id="{A1DB4B7A-0368-ADFA-B0E8-5A32A1976D23}"/>
              </a:ext>
            </a:extLst>
          </p:cNvPr>
          <p:cNvSpPr>
            <a:spLocks noGrp="1"/>
          </p:cNvSpPr>
          <p:nvPr>
            <p:ph type="body" sz="quarter" idx="10" hasCustomPrompt="1"/>
          </p:nvPr>
        </p:nvSpPr>
        <p:spPr>
          <a:xfrm>
            <a:off x="407368" y="3693074"/>
            <a:ext cx="4375150" cy="457848"/>
          </a:xfrm>
        </p:spPr>
        <p:txBody>
          <a:bodyPr/>
          <a:lstStyle>
            <a:lvl1pPr marL="0" indent="0">
              <a:buNone/>
              <a:defRPr b="1"/>
            </a:lvl1pPr>
            <a:lvl2pPr marL="342900" indent="0">
              <a:buNone/>
              <a:defRPr/>
            </a:lvl2pPr>
          </a:lstStyle>
          <a:p>
            <a:pPr lvl="0"/>
            <a:r>
              <a:rPr lang="en-US" dirty="0"/>
              <a:t>Click to edit Lecturer’s name</a:t>
            </a:r>
          </a:p>
        </p:txBody>
      </p:sp>
      <p:sp>
        <p:nvSpPr>
          <p:cNvPr id="15" name="Text Placeholder 22">
            <a:extLst>
              <a:ext uri="{FF2B5EF4-FFF2-40B4-BE49-F238E27FC236}">
                <a16:creationId xmlns:a16="http://schemas.microsoft.com/office/drawing/2014/main" id="{29BB6B8D-6CB9-54B7-0DF9-DBDB0E37634E}"/>
              </a:ext>
            </a:extLst>
          </p:cNvPr>
          <p:cNvSpPr>
            <a:spLocks noGrp="1"/>
          </p:cNvSpPr>
          <p:nvPr>
            <p:ph type="body" sz="quarter" idx="11" hasCustomPrompt="1"/>
          </p:nvPr>
        </p:nvSpPr>
        <p:spPr>
          <a:xfrm>
            <a:off x="407368" y="4159260"/>
            <a:ext cx="4375150" cy="457848"/>
          </a:xfrm>
        </p:spPr>
        <p:txBody>
          <a:bodyPr/>
          <a:lstStyle>
            <a:lvl1pPr marL="0" indent="0">
              <a:buNone/>
              <a:defRPr b="0"/>
            </a:lvl1pPr>
            <a:lvl2pPr marL="342900" indent="0">
              <a:buNone/>
              <a:defRPr/>
            </a:lvl2pPr>
          </a:lstStyle>
          <a:p>
            <a:pPr lvl="0"/>
            <a:r>
              <a:rPr lang="en-US" dirty="0"/>
              <a:t>Click to edit Lecturer’s affiliation</a:t>
            </a:r>
          </a:p>
        </p:txBody>
      </p:sp>
      <p:sp>
        <p:nvSpPr>
          <p:cNvPr id="20" name="Text Placeholder 22">
            <a:extLst>
              <a:ext uri="{FF2B5EF4-FFF2-40B4-BE49-F238E27FC236}">
                <a16:creationId xmlns:a16="http://schemas.microsoft.com/office/drawing/2014/main" id="{4EC3B6D3-D545-C458-117A-3FC426AC87B1}"/>
              </a:ext>
            </a:extLst>
          </p:cNvPr>
          <p:cNvSpPr>
            <a:spLocks noGrp="1"/>
          </p:cNvSpPr>
          <p:nvPr>
            <p:ph type="body" sz="quarter" idx="12" hasCustomPrompt="1"/>
          </p:nvPr>
        </p:nvSpPr>
        <p:spPr>
          <a:xfrm>
            <a:off x="407368" y="1650286"/>
            <a:ext cx="5544614" cy="338554"/>
          </a:xfrm>
        </p:spPr>
        <p:txBody>
          <a:bodyPr>
            <a:normAutofit/>
          </a:bodyPr>
          <a:lstStyle>
            <a:lvl1pPr marL="0" indent="0">
              <a:buNone/>
              <a:defRPr sz="1600" b="0"/>
            </a:lvl1pPr>
            <a:lvl2pPr marL="342900" indent="0">
              <a:buNone/>
              <a:defRPr/>
            </a:lvl2pPr>
          </a:lstStyle>
          <a:p>
            <a:pPr lvl="0"/>
            <a:r>
              <a:rPr lang="en-US" dirty="0"/>
              <a:t>Click to edit Event title</a:t>
            </a:r>
          </a:p>
        </p:txBody>
      </p:sp>
      <p:pic>
        <p:nvPicPr>
          <p:cNvPr id="2" name="Picture 1">
            <a:extLst>
              <a:ext uri="{FF2B5EF4-FFF2-40B4-BE49-F238E27FC236}">
                <a16:creationId xmlns:a16="http://schemas.microsoft.com/office/drawing/2014/main" id="{54C79CBA-5ECC-767B-846D-8D461051DE87}"/>
              </a:ext>
            </a:extLst>
          </p:cNvPr>
          <p:cNvPicPr>
            <a:picLocks noChangeAspect="1"/>
          </p:cNvPicPr>
          <p:nvPr userDrawn="1"/>
        </p:nvPicPr>
        <p:blipFill>
          <a:blip r:embed="rId4" cstate="email">
            <a:alphaModFix/>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solidFill>
            <a:schemeClr val="bg1"/>
          </a:solidFill>
        </p:spPr>
      </p:pic>
    </p:spTree>
    <p:extLst>
      <p:ext uri="{BB962C8B-B14F-4D97-AF65-F5344CB8AC3E}">
        <p14:creationId xmlns:p14="http://schemas.microsoft.com/office/powerpoint/2010/main" val="640704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EUROfusion_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Click to edit Master title style</a:t>
            </a:r>
            <a:endParaRPr lang="en-GB" dirty="0"/>
          </a:p>
        </p:txBody>
      </p:sp>
      <p:sp>
        <p:nvSpPr>
          <p:cNvPr id="3" name="Content Placeholder 2"/>
          <p:cNvSpPr>
            <a:spLocks noGrp="1"/>
          </p:cNvSpPr>
          <p:nvPr>
            <p:ph idx="1"/>
          </p:nvPr>
        </p:nvSpPr>
        <p:spPr>
          <a:xfrm>
            <a:off x="609600" y="836712"/>
            <a:ext cx="11103024" cy="5688632"/>
          </a:xfrm>
        </p:spPr>
        <p:txBody>
          <a:bodyPr>
            <a:normAutofit/>
          </a:bodyPr>
          <a:lstStyle>
            <a:lvl1pPr marL="257175" indent="-257175">
              <a:buFont typeface="Arial" panose="020B0604020202020204" pitchFamily="34" charset="0"/>
              <a:buChar char="•"/>
              <a:defRPr sz="2400">
                <a:latin typeface="+mn-lt"/>
                <a:cs typeface="Arial" panose="020B0604020202020204" pitchFamily="34" charset="0"/>
              </a:defRPr>
            </a:lvl1pPr>
            <a:lvl2pPr marL="557213" indent="-214313">
              <a:buFont typeface="Arial" panose="020B0604020202020204" pitchFamily="34" charset="0"/>
              <a:buChar char="•"/>
              <a:defRPr sz="1800">
                <a:latin typeface="+mn-lt"/>
                <a:cs typeface="Arial" panose="020B0604020202020204" pitchFamily="34" charset="0"/>
              </a:defRPr>
            </a:lvl2pPr>
            <a:lvl3pPr marL="857250" indent="-171450">
              <a:buFont typeface="Arial" panose="020B0604020202020204" pitchFamily="34" charset="0"/>
              <a:buChar char="•"/>
              <a:defRPr sz="1600">
                <a:latin typeface="+mn-lt"/>
                <a:cs typeface="Arial" panose="020B0604020202020204" pitchFamily="34" charset="0"/>
              </a:defRPr>
            </a:lvl3pPr>
            <a:lvl4pPr>
              <a:defRPr/>
            </a:lvl4pPr>
            <a:lvl5pPr>
              <a:defRPr/>
            </a:lvl5pPr>
          </a:lstStyle>
          <a:p>
            <a:pPr lvl="0"/>
            <a:r>
              <a:rPr lang="en-US" dirty="0"/>
              <a:t>Click to edit Master text styles</a:t>
            </a:r>
          </a:p>
          <a:p>
            <a:pPr lvl="1"/>
            <a:r>
              <a:rPr lang="en-US" dirty="0"/>
              <a:t>Second level</a:t>
            </a:r>
          </a:p>
          <a:p>
            <a:pPr lvl="2"/>
            <a:r>
              <a:rPr lang="en-US" dirty="0"/>
              <a:t>Third level</a:t>
            </a:r>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en-GB" dirty="0">
                <a:solidFill>
                  <a:prstClr val="white"/>
                </a:solidFill>
              </a:rPr>
              <a:t>Author | Event | dd Month </a:t>
            </a:r>
            <a:r>
              <a:rPr lang="en-GB" dirty="0" err="1">
                <a:solidFill>
                  <a:prstClr val="white"/>
                </a:solidFill>
              </a:rPr>
              <a:t>yyyy</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3"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Tree>
    <p:extLst>
      <p:ext uri="{BB962C8B-B14F-4D97-AF65-F5344CB8AC3E}">
        <p14:creationId xmlns:p14="http://schemas.microsoft.com/office/powerpoint/2010/main" val="4285183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UROfusion_content_empty">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Click to edit Master title style</a:t>
            </a:r>
            <a:endParaRPr lang="en-GB" dirty="0"/>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en-GB" dirty="0">
                <a:solidFill>
                  <a:prstClr val="white"/>
                </a:solidFill>
              </a:rPr>
              <a:t>Author | Event | dd Month </a:t>
            </a:r>
            <a:r>
              <a:rPr lang="en-GB" dirty="0" err="1">
                <a:solidFill>
                  <a:prstClr val="white"/>
                </a:solidFill>
              </a:rPr>
              <a:t>yyyy</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3"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Tree>
    <p:extLst>
      <p:ext uri="{BB962C8B-B14F-4D97-AF65-F5344CB8AC3E}">
        <p14:creationId xmlns:p14="http://schemas.microsoft.com/office/powerpoint/2010/main" val="1696459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UROfusion_Values">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2"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
        <p:nvSpPr>
          <p:cNvPr id="5" name="Rectangle 4">
            <a:extLst>
              <a:ext uri="{FF2B5EF4-FFF2-40B4-BE49-F238E27FC236}">
                <a16:creationId xmlns:a16="http://schemas.microsoft.com/office/drawing/2014/main" id="{A136BB05-CDE1-71D8-95B1-3A5C6CD699AD}"/>
              </a:ext>
            </a:extLst>
          </p:cNvPr>
          <p:cNvSpPr/>
          <p:nvPr userDrawn="1"/>
        </p:nvSpPr>
        <p:spPr>
          <a:xfrm>
            <a:off x="6408751" y="2146852"/>
            <a:ext cx="2170706" cy="161411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55464233-290E-F450-429D-1C58FA6BE3BA}"/>
              </a:ext>
            </a:extLst>
          </p:cNvPr>
          <p:cNvSpPr/>
          <p:nvPr userDrawn="1"/>
        </p:nvSpPr>
        <p:spPr>
          <a:xfrm>
            <a:off x="9129423" y="1957346"/>
            <a:ext cx="2170706" cy="187518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hasCustomPrompt="1"/>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EUROfusion Values</a:t>
            </a:r>
            <a:endParaRPr lang="en-GB" dirty="0"/>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en-GB" dirty="0">
                <a:solidFill>
                  <a:prstClr val="white"/>
                </a:solidFill>
              </a:rPr>
              <a:t>EUROfusion Values | Event | dd Month </a:t>
            </a:r>
            <a:r>
              <a:rPr lang="en-GB" dirty="0" err="1">
                <a:solidFill>
                  <a:prstClr val="white"/>
                </a:solidFill>
              </a:rPr>
              <a:t>yyyy</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E8D0878B-E5A6-2FA4-87BE-E46364DC8E55}"/>
              </a:ext>
            </a:extLst>
          </p:cNvPr>
          <p:cNvPicPr>
            <a:picLocks noChangeAspect="1"/>
          </p:cNvPicPr>
          <p:nvPr userDrawn="1"/>
        </p:nvPicPr>
        <p:blipFill rotWithShape="1">
          <a:blip r:embed="rId4"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p:blipFill>
        <p:spPr>
          <a:xfrm>
            <a:off x="5414" y="979851"/>
            <a:ext cx="12181172" cy="5577840"/>
          </a:xfrm>
          <a:prstGeom prst="rect">
            <a:avLst/>
          </a:prstGeom>
        </p:spPr>
      </p:pic>
    </p:spTree>
    <p:extLst>
      <p:ext uri="{BB962C8B-B14F-4D97-AF65-F5344CB8AC3E}">
        <p14:creationId xmlns:p14="http://schemas.microsoft.com/office/powerpoint/2010/main" val="13080846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4"/>
          </p:nvPr>
        </p:nvSpPr>
        <p:spPr>
          <a:xfrm>
            <a:off x="10848528" y="6356353"/>
            <a:ext cx="733872" cy="365125"/>
          </a:xfrm>
          <a:prstGeom prst="rect">
            <a:avLst/>
          </a:prstGeom>
        </p:spPr>
        <p:txBody>
          <a:bodyPr vert="horz" lIns="91440" tIns="45720" rIns="91440" bIns="45720" rtlCol="0" anchor="ctr"/>
          <a:lstStyle>
            <a:lvl1pPr algn="r">
              <a:defRPr sz="1000">
                <a:solidFill>
                  <a:schemeClr val="tx1">
                    <a:tint val="75000"/>
                  </a:schemeClr>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6D9FA1-99C7-4910-8E32-B85D378B0060}" type="slidenum">
              <a:rPr kumimoji="0" lang="en-GB" sz="10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0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402646876"/>
      </p:ext>
    </p:extLst>
  </p:cSld>
  <p:clrMap bg1="lt1" tx1="dk1" bg2="lt2" tx2="dk2" accent1="accent1" accent2="accent2" accent3="accent3" accent4="accent4" accent5="accent5" accent6="accent6" hlink="hlink" folHlink="folHlink"/>
  <p:sldLayoutIdLst>
    <p:sldLayoutId id="2147483658" r:id="rId1"/>
    <p:sldLayoutId id="2147483663" r:id="rId2"/>
    <p:sldLayoutId id="2147483664" r:id="rId3"/>
    <p:sldLayoutId id="2147483669" r:id="rId4"/>
  </p:sldLayoutIdLst>
  <p:hf hd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01D66E-0F32-BE59-B5D3-B7F670660DB7}"/>
              </a:ext>
            </a:extLst>
          </p:cNvPr>
          <p:cNvSpPr>
            <a:spLocks noGrp="1"/>
          </p:cNvSpPr>
          <p:nvPr>
            <p:ph type="title"/>
          </p:nvPr>
        </p:nvSpPr>
        <p:spPr>
          <a:xfrm>
            <a:off x="407368" y="2074188"/>
            <a:ext cx="6854492" cy="620251"/>
          </a:xfrm>
        </p:spPr>
        <p:txBody>
          <a:bodyPr>
            <a:normAutofit fontScale="90000"/>
          </a:bodyPr>
          <a:lstStyle/>
          <a:p>
            <a:r>
              <a:rPr lang="en-US" dirty="0"/>
              <a:t>Grant Deliverables and Milestones status</a:t>
            </a:r>
            <a:endParaRPr lang="en-GB" dirty="0"/>
          </a:p>
        </p:txBody>
      </p:sp>
      <p:sp>
        <p:nvSpPr>
          <p:cNvPr id="3" name="Text Placeholder 2">
            <a:extLst>
              <a:ext uri="{FF2B5EF4-FFF2-40B4-BE49-F238E27FC236}">
                <a16:creationId xmlns:a16="http://schemas.microsoft.com/office/drawing/2014/main" id="{3F90FBB7-7774-9167-16B7-8537F07AD58D}"/>
              </a:ext>
            </a:extLst>
          </p:cNvPr>
          <p:cNvSpPr>
            <a:spLocks noGrp="1"/>
          </p:cNvSpPr>
          <p:nvPr>
            <p:ph type="body" sz="quarter" idx="10"/>
          </p:nvPr>
        </p:nvSpPr>
        <p:spPr/>
        <p:txBody>
          <a:bodyPr/>
          <a:lstStyle/>
          <a:p>
            <a:r>
              <a:rPr lang="en-US" dirty="0"/>
              <a:t>B. Meszaros</a:t>
            </a:r>
            <a:endParaRPr lang="en-GB" dirty="0"/>
          </a:p>
        </p:txBody>
      </p:sp>
      <p:sp>
        <p:nvSpPr>
          <p:cNvPr id="4" name="Text Placeholder 3">
            <a:extLst>
              <a:ext uri="{FF2B5EF4-FFF2-40B4-BE49-F238E27FC236}">
                <a16:creationId xmlns:a16="http://schemas.microsoft.com/office/drawing/2014/main" id="{85ABCDF7-519D-27BC-27D2-9313A031E718}"/>
              </a:ext>
            </a:extLst>
          </p:cNvPr>
          <p:cNvSpPr>
            <a:spLocks noGrp="1"/>
          </p:cNvSpPr>
          <p:nvPr>
            <p:ph type="body" sz="quarter" idx="11"/>
          </p:nvPr>
        </p:nvSpPr>
        <p:spPr/>
        <p:txBody>
          <a:bodyPr/>
          <a:lstStyle/>
          <a:p>
            <a:endParaRPr lang="en-GB" dirty="0"/>
          </a:p>
        </p:txBody>
      </p:sp>
      <p:sp>
        <p:nvSpPr>
          <p:cNvPr id="5" name="Text Placeholder 4">
            <a:extLst>
              <a:ext uri="{FF2B5EF4-FFF2-40B4-BE49-F238E27FC236}">
                <a16:creationId xmlns:a16="http://schemas.microsoft.com/office/drawing/2014/main" id="{5EA551F4-897C-CFDF-B210-3F20E031D8D1}"/>
              </a:ext>
            </a:extLst>
          </p:cNvPr>
          <p:cNvSpPr>
            <a:spLocks noGrp="1"/>
          </p:cNvSpPr>
          <p:nvPr>
            <p:ph type="body" sz="quarter" idx="12"/>
          </p:nvPr>
        </p:nvSpPr>
        <p:spPr/>
        <p:txBody>
          <a:bodyPr/>
          <a:lstStyle/>
          <a:p>
            <a:r>
              <a:rPr lang="en-US" dirty="0"/>
              <a:t>Physics Project Board #05</a:t>
            </a:r>
            <a:endParaRPr lang="en-GB" dirty="0"/>
          </a:p>
        </p:txBody>
      </p:sp>
    </p:spTree>
    <p:extLst>
      <p:ext uri="{BB962C8B-B14F-4D97-AF65-F5344CB8AC3E}">
        <p14:creationId xmlns:p14="http://schemas.microsoft.com/office/powerpoint/2010/main" val="897904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7ED80-6BD9-6516-90D7-1D34C3638E6B}"/>
              </a:ext>
            </a:extLst>
          </p:cNvPr>
          <p:cNvSpPr>
            <a:spLocks noGrp="1"/>
          </p:cNvSpPr>
          <p:nvPr>
            <p:ph type="title"/>
          </p:nvPr>
        </p:nvSpPr>
        <p:spPr/>
        <p:txBody>
          <a:bodyPr/>
          <a:lstStyle/>
          <a:p>
            <a:r>
              <a:rPr lang="en-US" dirty="0"/>
              <a:t>Grant Deliverables and Milestones - statistics</a:t>
            </a:r>
            <a:endParaRPr lang="en-GB" dirty="0"/>
          </a:p>
        </p:txBody>
      </p:sp>
      <p:sp>
        <p:nvSpPr>
          <p:cNvPr id="4" name="Footer Placeholder 3">
            <a:extLst>
              <a:ext uri="{FF2B5EF4-FFF2-40B4-BE49-F238E27FC236}">
                <a16:creationId xmlns:a16="http://schemas.microsoft.com/office/drawing/2014/main" id="{FF1B0F75-82C2-B2C5-58B4-AB41F41C5429}"/>
              </a:ext>
            </a:extLst>
          </p:cNvPr>
          <p:cNvSpPr>
            <a:spLocks noGrp="1"/>
          </p:cNvSpPr>
          <p:nvPr>
            <p:ph type="ftr" sz="quarter" idx="11"/>
          </p:nvPr>
        </p:nvSpPr>
        <p:spPr/>
        <p:txBody>
          <a:bodyPr/>
          <a:lstStyle/>
          <a:p>
            <a:r>
              <a:rPr lang="en-GB" dirty="0">
                <a:solidFill>
                  <a:prstClr val="white"/>
                </a:solidFill>
              </a:rPr>
              <a:t>B. Meszaros | Physics PB#05 | 30 Oct 2024</a:t>
            </a:r>
          </a:p>
        </p:txBody>
      </p:sp>
      <p:sp>
        <p:nvSpPr>
          <p:cNvPr id="5" name="Slide Number Placeholder 4">
            <a:extLst>
              <a:ext uri="{FF2B5EF4-FFF2-40B4-BE49-F238E27FC236}">
                <a16:creationId xmlns:a16="http://schemas.microsoft.com/office/drawing/2014/main" id="{B8367AA9-F911-2704-CE91-6DC430D56FAE}"/>
              </a:ext>
            </a:extLst>
          </p:cNvPr>
          <p:cNvSpPr>
            <a:spLocks noGrp="1"/>
          </p:cNvSpPr>
          <p:nvPr>
            <p:ph type="sldNum" sz="quarter" idx="12"/>
          </p:nvPr>
        </p:nvSpPr>
        <p:spPr/>
        <p:txBody>
          <a:bodyPr/>
          <a:lstStyle/>
          <a:p>
            <a:fld id="{6A6D9FA1-99C7-4910-8E32-B85D378B0060}" type="slidenum">
              <a:rPr lang="en-GB" smtClean="0">
                <a:solidFill>
                  <a:prstClr val="white"/>
                </a:solidFill>
              </a:rPr>
              <a:pPr/>
              <a:t>2</a:t>
            </a:fld>
            <a:endParaRPr lang="en-GB" dirty="0">
              <a:solidFill>
                <a:prstClr val="white"/>
              </a:solidFill>
            </a:endParaRPr>
          </a:p>
        </p:txBody>
      </p:sp>
      <p:graphicFrame>
        <p:nvGraphicFramePr>
          <p:cNvPr id="6" name="Table 5">
            <a:extLst>
              <a:ext uri="{FF2B5EF4-FFF2-40B4-BE49-F238E27FC236}">
                <a16:creationId xmlns:a16="http://schemas.microsoft.com/office/drawing/2014/main" id="{E8F79673-CB85-65C1-407E-09630EF8BD71}"/>
              </a:ext>
            </a:extLst>
          </p:cNvPr>
          <p:cNvGraphicFramePr>
            <a:graphicFrameLocks noGrp="1"/>
          </p:cNvGraphicFramePr>
          <p:nvPr>
            <p:extLst>
              <p:ext uri="{D42A27DB-BD31-4B8C-83A1-F6EECF244321}">
                <p14:modId xmlns:p14="http://schemas.microsoft.com/office/powerpoint/2010/main" val="3770474328"/>
              </p:ext>
            </p:extLst>
          </p:nvPr>
        </p:nvGraphicFramePr>
        <p:xfrm>
          <a:off x="1645320" y="1184486"/>
          <a:ext cx="8128000" cy="1854200"/>
        </p:xfrm>
        <a:graphic>
          <a:graphicData uri="http://schemas.openxmlformats.org/drawingml/2006/table">
            <a:tbl>
              <a:tblPr firstRow="1" bandRow="1">
                <a:tableStyleId>{5C22544A-7EE6-4342-B048-85BDC9FD1C3A}</a:tableStyleId>
              </a:tblPr>
              <a:tblGrid>
                <a:gridCol w="1625600">
                  <a:extLst>
                    <a:ext uri="{9D8B030D-6E8A-4147-A177-3AD203B41FA5}">
                      <a16:colId xmlns:a16="http://schemas.microsoft.com/office/drawing/2014/main" val="4209564030"/>
                    </a:ext>
                  </a:extLst>
                </a:gridCol>
                <a:gridCol w="1293460">
                  <a:extLst>
                    <a:ext uri="{9D8B030D-6E8A-4147-A177-3AD203B41FA5}">
                      <a16:colId xmlns:a16="http://schemas.microsoft.com/office/drawing/2014/main" val="3310400607"/>
                    </a:ext>
                  </a:extLst>
                </a:gridCol>
                <a:gridCol w="1144940">
                  <a:extLst>
                    <a:ext uri="{9D8B030D-6E8A-4147-A177-3AD203B41FA5}">
                      <a16:colId xmlns:a16="http://schemas.microsoft.com/office/drawing/2014/main" val="3414811972"/>
                    </a:ext>
                  </a:extLst>
                </a:gridCol>
                <a:gridCol w="812800">
                  <a:extLst>
                    <a:ext uri="{9D8B030D-6E8A-4147-A177-3AD203B41FA5}">
                      <a16:colId xmlns:a16="http://schemas.microsoft.com/office/drawing/2014/main" val="1579231688"/>
                    </a:ext>
                  </a:extLst>
                </a:gridCol>
                <a:gridCol w="812800">
                  <a:extLst>
                    <a:ext uri="{9D8B030D-6E8A-4147-A177-3AD203B41FA5}">
                      <a16:colId xmlns:a16="http://schemas.microsoft.com/office/drawing/2014/main" val="3950270699"/>
                    </a:ext>
                  </a:extLst>
                </a:gridCol>
                <a:gridCol w="812800">
                  <a:extLst>
                    <a:ext uri="{9D8B030D-6E8A-4147-A177-3AD203B41FA5}">
                      <a16:colId xmlns:a16="http://schemas.microsoft.com/office/drawing/2014/main" val="1644996013"/>
                    </a:ext>
                  </a:extLst>
                </a:gridCol>
                <a:gridCol w="812800">
                  <a:extLst>
                    <a:ext uri="{9D8B030D-6E8A-4147-A177-3AD203B41FA5}">
                      <a16:colId xmlns:a16="http://schemas.microsoft.com/office/drawing/2014/main" val="1782922388"/>
                    </a:ext>
                  </a:extLst>
                </a:gridCol>
                <a:gridCol w="812800">
                  <a:extLst>
                    <a:ext uri="{9D8B030D-6E8A-4147-A177-3AD203B41FA5}">
                      <a16:colId xmlns:a16="http://schemas.microsoft.com/office/drawing/2014/main" val="1125025844"/>
                    </a:ext>
                  </a:extLst>
                </a:gridCol>
              </a:tblGrid>
              <a:tr h="370840">
                <a:tc>
                  <a:txBody>
                    <a:bodyPr/>
                    <a:lstStyle/>
                    <a:p>
                      <a:pPr algn="ctr"/>
                      <a:r>
                        <a:rPr lang="en-US" sz="1800" dirty="0"/>
                        <a:t>year</a:t>
                      </a:r>
                      <a:endParaRPr lang="en-GB" sz="1800" dirty="0"/>
                    </a:p>
                  </a:txBody>
                  <a:tcPr/>
                </a:tc>
                <a:tc>
                  <a:txBody>
                    <a:bodyPr/>
                    <a:lstStyle/>
                    <a:p>
                      <a:pPr algn="ctr"/>
                      <a:r>
                        <a:rPr lang="en-US" sz="1800" dirty="0"/>
                        <a:t>total</a:t>
                      </a:r>
                      <a:endParaRPr lang="en-GB" sz="1800" dirty="0"/>
                    </a:p>
                  </a:txBody>
                  <a:tcPr/>
                </a:tc>
                <a:tc gridSpan="2">
                  <a:txBody>
                    <a:bodyPr/>
                    <a:lstStyle/>
                    <a:p>
                      <a:pPr algn="ctr"/>
                      <a:r>
                        <a:rPr lang="en-US" sz="1800" dirty="0"/>
                        <a:t>completed</a:t>
                      </a:r>
                      <a:endParaRPr lang="en-GB" sz="1800" dirty="0"/>
                    </a:p>
                  </a:txBody>
                  <a:tcPr/>
                </a:tc>
                <a:tc hMerge="1">
                  <a:txBody>
                    <a:bodyPr/>
                    <a:lstStyle/>
                    <a:p>
                      <a:endParaRPr lang="en-GB"/>
                    </a:p>
                  </a:txBody>
                  <a:tcPr/>
                </a:tc>
                <a:tc gridSpan="2">
                  <a:txBody>
                    <a:bodyPr/>
                    <a:lstStyle/>
                    <a:p>
                      <a:pPr algn="ctr"/>
                      <a:r>
                        <a:rPr lang="en-US" sz="1800" dirty="0"/>
                        <a:t>cancelled</a:t>
                      </a:r>
                      <a:endParaRPr lang="en-GB" sz="1800" dirty="0"/>
                    </a:p>
                  </a:txBody>
                  <a:tcPr/>
                </a:tc>
                <a:tc hMerge="1">
                  <a:txBody>
                    <a:bodyPr/>
                    <a:lstStyle/>
                    <a:p>
                      <a:endParaRPr lang="en-GB"/>
                    </a:p>
                  </a:txBody>
                  <a:tcPr/>
                </a:tc>
                <a:tc gridSpan="2">
                  <a:txBody>
                    <a:bodyPr/>
                    <a:lstStyle/>
                    <a:p>
                      <a:pPr algn="ctr"/>
                      <a:r>
                        <a:rPr lang="en-US" sz="1800" dirty="0"/>
                        <a:t>delayed</a:t>
                      </a:r>
                      <a:endParaRPr lang="en-GB" sz="1800" dirty="0"/>
                    </a:p>
                  </a:txBody>
                  <a:tcPr/>
                </a:tc>
                <a:tc hMerge="1">
                  <a:txBody>
                    <a:bodyPr/>
                    <a:lstStyle/>
                    <a:p>
                      <a:endParaRPr lang="en-GB"/>
                    </a:p>
                  </a:txBody>
                  <a:tcPr/>
                </a:tc>
                <a:extLst>
                  <a:ext uri="{0D108BD9-81ED-4DB2-BD59-A6C34878D82A}">
                    <a16:rowId xmlns:a16="http://schemas.microsoft.com/office/drawing/2014/main" val="1281818358"/>
                  </a:ext>
                </a:extLst>
              </a:tr>
              <a:tr h="370840">
                <a:tc>
                  <a:txBody>
                    <a:bodyPr/>
                    <a:lstStyle/>
                    <a:p>
                      <a:pPr algn="ctr"/>
                      <a:r>
                        <a:rPr lang="en-US" sz="1800" dirty="0"/>
                        <a:t>2021</a:t>
                      </a:r>
                      <a:endParaRPr lang="en-GB" sz="1800" dirty="0"/>
                    </a:p>
                  </a:txBody>
                  <a:tcPr/>
                </a:tc>
                <a:tc>
                  <a:txBody>
                    <a:bodyPr/>
                    <a:lstStyle/>
                    <a:p>
                      <a:pPr algn="ctr"/>
                      <a:r>
                        <a:rPr lang="en-US" sz="1800" dirty="0"/>
                        <a:t>12</a:t>
                      </a:r>
                      <a:endParaRPr lang="en-GB" sz="1800" dirty="0"/>
                    </a:p>
                  </a:txBody>
                  <a:tcPr/>
                </a:tc>
                <a:tc>
                  <a:txBody>
                    <a:bodyPr/>
                    <a:lstStyle/>
                    <a:p>
                      <a:pPr algn="ctr"/>
                      <a:r>
                        <a:rPr lang="en-US" sz="1800" dirty="0"/>
                        <a:t>11</a:t>
                      </a:r>
                      <a:endParaRPr lang="en-GB" sz="1800" dirty="0"/>
                    </a:p>
                  </a:txBody>
                  <a:tcPr/>
                </a:tc>
                <a:tc>
                  <a:txBody>
                    <a:bodyPr/>
                    <a:lstStyle/>
                    <a:p>
                      <a:pPr algn="ctr"/>
                      <a:r>
                        <a:rPr lang="en-US" sz="1800" dirty="0"/>
                        <a:t>92%</a:t>
                      </a:r>
                      <a:endParaRPr lang="en-GB" sz="1800" dirty="0"/>
                    </a:p>
                  </a:txBody>
                  <a:tcPr/>
                </a:tc>
                <a:tc>
                  <a:txBody>
                    <a:bodyPr/>
                    <a:lstStyle/>
                    <a:p>
                      <a:pPr algn="ctr"/>
                      <a:r>
                        <a:rPr lang="en-US" sz="1800" dirty="0"/>
                        <a:t>1</a:t>
                      </a:r>
                      <a:endParaRPr lang="en-GB" sz="1800" dirty="0"/>
                    </a:p>
                  </a:txBody>
                  <a:tcPr/>
                </a:tc>
                <a:tc>
                  <a:txBody>
                    <a:bodyPr/>
                    <a:lstStyle/>
                    <a:p>
                      <a:pPr algn="ctr"/>
                      <a:r>
                        <a:rPr lang="en-US" sz="1800" dirty="0"/>
                        <a:t>8%</a:t>
                      </a:r>
                      <a:endParaRPr lang="en-GB" sz="1800" dirty="0"/>
                    </a:p>
                  </a:txBody>
                  <a:tcPr/>
                </a:tc>
                <a:tc>
                  <a:txBody>
                    <a:bodyPr/>
                    <a:lstStyle/>
                    <a:p>
                      <a:pPr algn="ctr"/>
                      <a:r>
                        <a:rPr lang="en-US" sz="1800" dirty="0"/>
                        <a:t>0</a:t>
                      </a:r>
                      <a:endParaRPr lang="en-GB" sz="1800" dirty="0"/>
                    </a:p>
                  </a:txBody>
                  <a:tcPr/>
                </a:tc>
                <a:tc>
                  <a:txBody>
                    <a:bodyPr/>
                    <a:lstStyle/>
                    <a:p>
                      <a:pPr algn="ctr"/>
                      <a:r>
                        <a:rPr lang="en-US" sz="1800" dirty="0"/>
                        <a:t>0%</a:t>
                      </a:r>
                      <a:endParaRPr lang="en-GB" sz="1800" dirty="0"/>
                    </a:p>
                  </a:txBody>
                  <a:tcPr/>
                </a:tc>
                <a:extLst>
                  <a:ext uri="{0D108BD9-81ED-4DB2-BD59-A6C34878D82A}">
                    <a16:rowId xmlns:a16="http://schemas.microsoft.com/office/drawing/2014/main" val="538536621"/>
                  </a:ext>
                </a:extLst>
              </a:tr>
              <a:tr h="370840">
                <a:tc>
                  <a:txBody>
                    <a:bodyPr/>
                    <a:lstStyle/>
                    <a:p>
                      <a:pPr algn="ctr"/>
                      <a:r>
                        <a:rPr lang="en-US" sz="1800" dirty="0"/>
                        <a:t>2022</a:t>
                      </a:r>
                      <a:endParaRPr lang="en-GB" sz="1800" dirty="0"/>
                    </a:p>
                  </a:txBody>
                  <a:tcPr/>
                </a:tc>
                <a:tc>
                  <a:txBody>
                    <a:bodyPr/>
                    <a:lstStyle/>
                    <a:p>
                      <a:pPr algn="ctr"/>
                      <a:r>
                        <a:rPr lang="en-US" sz="1800" dirty="0"/>
                        <a:t>19</a:t>
                      </a:r>
                      <a:endParaRPr lang="en-GB" sz="1800" dirty="0"/>
                    </a:p>
                  </a:txBody>
                  <a:tcPr/>
                </a:tc>
                <a:tc>
                  <a:txBody>
                    <a:bodyPr/>
                    <a:lstStyle/>
                    <a:p>
                      <a:pPr algn="ctr"/>
                      <a:r>
                        <a:rPr lang="en-US" sz="1800" dirty="0"/>
                        <a:t>16</a:t>
                      </a:r>
                      <a:endParaRPr lang="en-GB" sz="1800" dirty="0"/>
                    </a:p>
                  </a:txBody>
                  <a:tcPr/>
                </a:tc>
                <a:tc>
                  <a:txBody>
                    <a:bodyPr/>
                    <a:lstStyle/>
                    <a:p>
                      <a:pPr algn="ctr"/>
                      <a:r>
                        <a:rPr lang="en-US" sz="1800" dirty="0"/>
                        <a:t>85%</a:t>
                      </a:r>
                      <a:endParaRPr lang="en-GB" sz="1800" dirty="0"/>
                    </a:p>
                  </a:txBody>
                  <a:tcPr/>
                </a:tc>
                <a:tc>
                  <a:txBody>
                    <a:bodyPr/>
                    <a:lstStyle/>
                    <a:p>
                      <a:pPr algn="ctr"/>
                      <a:r>
                        <a:rPr lang="en-US" sz="1800" dirty="0"/>
                        <a:t>1</a:t>
                      </a:r>
                      <a:endParaRPr lang="en-GB" sz="1800" dirty="0"/>
                    </a:p>
                  </a:txBody>
                  <a:tcPr/>
                </a:tc>
                <a:tc>
                  <a:txBody>
                    <a:bodyPr/>
                    <a:lstStyle/>
                    <a:p>
                      <a:pPr algn="ctr"/>
                      <a:r>
                        <a:rPr lang="en-US" sz="1800" dirty="0"/>
                        <a:t>5%</a:t>
                      </a:r>
                      <a:endParaRPr lang="en-GB" sz="1800" dirty="0"/>
                    </a:p>
                  </a:txBody>
                  <a:tcPr/>
                </a:tc>
                <a:tc>
                  <a:txBody>
                    <a:bodyPr/>
                    <a:lstStyle/>
                    <a:p>
                      <a:pPr algn="ctr"/>
                      <a:r>
                        <a:rPr lang="en-US" sz="1800" dirty="0"/>
                        <a:t>2</a:t>
                      </a:r>
                      <a:endParaRPr lang="en-GB" sz="1800" dirty="0"/>
                    </a:p>
                  </a:txBody>
                  <a:tcPr/>
                </a:tc>
                <a:tc>
                  <a:txBody>
                    <a:bodyPr/>
                    <a:lstStyle/>
                    <a:p>
                      <a:pPr algn="ctr"/>
                      <a:r>
                        <a:rPr lang="en-US" sz="1800" dirty="0"/>
                        <a:t>10%</a:t>
                      </a:r>
                      <a:endParaRPr lang="en-GB" sz="1800" dirty="0"/>
                    </a:p>
                  </a:txBody>
                  <a:tcPr/>
                </a:tc>
                <a:extLst>
                  <a:ext uri="{0D108BD9-81ED-4DB2-BD59-A6C34878D82A}">
                    <a16:rowId xmlns:a16="http://schemas.microsoft.com/office/drawing/2014/main" val="3523839849"/>
                  </a:ext>
                </a:extLst>
              </a:tr>
              <a:tr h="370840">
                <a:tc>
                  <a:txBody>
                    <a:bodyPr/>
                    <a:lstStyle/>
                    <a:p>
                      <a:pPr algn="ctr"/>
                      <a:r>
                        <a:rPr lang="en-US" sz="1800" dirty="0"/>
                        <a:t>2023</a:t>
                      </a:r>
                      <a:endParaRPr lang="en-GB" sz="1800" dirty="0"/>
                    </a:p>
                  </a:txBody>
                  <a:tcPr/>
                </a:tc>
                <a:tc>
                  <a:txBody>
                    <a:bodyPr/>
                    <a:lstStyle/>
                    <a:p>
                      <a:pPr algn="ctr"/>
                      <a:r>
                        <a:rPr lang="en-US" sz="1800" dirty="0"/>
                        <a:t>26</a:t>
                      </a:r>
                      <a:endParaRPr lang="en-GB" sz="1800" dirty="0"/>
                    </a:p>
                  </a:txBody>
                  <a:tcPr/>
                </a:tc>
                <a:tc>
                  <a:txBody>
                    <a:bodyPr/>
                    <a:lstStyle/>
                    <a:p>
                      <a:pPr algn="ctr"/>
                      <a:r>
                        <a:rPr lang="en-US" sz="1800" dirty="0"/>
                        <a:t>19</a:t>
                      </a:r>
                      <a:endParaRPr lang="en-GB" sz="1800" dirty="0"/>
                    </a:p>
                  </a:txBody>
                  <a:tcPr/>
                </a:tc>
                <a:tc>
                  <a:txBody>
                    <a:bodyPr/>
                    <a:lstStyle/>
                    <a:p>
                      <a:pPr algn="ctr"/>
                      <a:r>
                        <a:rPr lang="en-US" sz="1800" dirty="0"/>
                        <a:t>73%</a:t>
                      </a:r>
                      <a:endParaRPr lang="en-GB" sz="1800" dirty="0"/>
                    </a:p>
                  </a:txBody>
                  <a:tcPr/>
                </a:tc>
                <a:tc>
                  <a:txBody>
                    <a:bodyPr/>
                    <a:lstStyle/>
                    <a:p>
                      <a:pPr algn="ctr"/>
                      <a:r>
                        <a:rPr lang="en-US" sz="1800" dirty="0"/>
                        <a:t>1</a:t>
                      </a:r>
                      <a:endParaRPr lang="en-GB" sz="1800" dirty="0"/>
                    </a:p>
                  </a:txBody>
                  <a:tcPr/>
                </a:tc>
                <a:tc>
                  <a:txBody>
                    <a:bodyPr/>
                    <a:lstStyle/>
                    <a:p>
                      <a:pPr algn="ctr"/>
                      <a:r>
                        <a:rPr lang="en-US" sz="1800" dirty="0"/>
                        <a:t>4%</a:t>
                      </a:r>
                      <a:endParaRPr lang="en-GB" sz="1800" dirty="0"/>
                    </a:p>
                  </a:txBody>
                  <a:tcPr/>
                </a:tc>
                <a:tc>
                  <a:txBody>
                    <a:bodyPr/>
                    <a:lstStyle/>
                    <a:p>
                      <a:pPr algn="ctr"/>
                      <a:r>
                        <a:rPr lang="en-US" sz="1800" dirty="0"/>
                        <a:t>6</a:t>
                      </a:r>
                      <a:endParaRPr lang="en-GB" sz="1800" dirty="0"/>
                    </a:p>
                  </a:txBody>
                  <a:tcPr/>
                </a:tc>
                <a:tc>
                  <a:txBody>
                    <a:bodyPr/>
                    <a:lstStyle/>
                    <a:p>
                      <a:pPr algn="ctr"/>
                      <a:r>
                        <a:rPr lang="en-US" sz="1800" dirty="0"/>
                        <a:t>23%</a:t>
                      </a:r>
                      <a:endParaRPr lang="en-GB" sz="1800" dirty="0"/>
                    </a:p>
                  </a:txBody>
                  <a:tcPr/>
                </a:tc>
                <a:extLst>
                  <a:ext uri="{0D108BD9-81ED-4DB2-BD59-A6C34878D82A}">
                    <a16:rowId xmlns:a16="http://schemas.microsoft.com/office/drawing/2014/main" val="4068457093"/>
                  </a:ext>
                </a:extLst>
              </a:tr>
              <a:tr h="370840">
                <a:tc>
                  <a:txBody>
                    <a:bodyPr/>
                    <a:lstStyle/>
                    <a:p>
                      <a:pPr algn="ctr"/>
                      <a:r>
                        <a:rPr lang="en-US" sz="1800" dirty="0"/>
                        <a:t>2024*</a:t>
                      </a:r>
                      <a:endParaRPr lang="en-GB" sz="1800" dirty="0"/>
                    </a:p>
                  </a:txBody>
                  <a:tcPr/>
                </a:tc>
                <a:tc>
                  <a:txBody>
                    <a:bodyPr/>
                    <a:lstStyle/>
                    <a:p>
                      <a:pPr algn="ctr"/>
                      <a:r>
                        <a:rPr lang="en-US" sz="1800" dirty="0"/>
                        <a:t>3</a:t>
                      </a:r>
                      <a:endParaRPr lang="en-GB" sz="1800" dirty="0"/>
                    </a:p>
                  </a:txBody>
                  <a:tcPr/>
                </a:tc>
                <a:tc>
                  <a:txBody>
                    <a:bodyPr/>
                    <a:lstStyle/>
                    <a:p>
                      <a:pPr algn="ctr"/>
                      <a:r>
                        <a:rPr lang="en-US" sz="1800" dirty="0"/>
                        <a:t>1</a:t>
                      </a:r>
                      <a:endParaRPr lang="en-GB" sz="1800" dirty="0"/>
                    </a:p>
                  </a:txBody>
                  <a:tcPr/>
                </a:tc>
                <a:tc>
                  <a:txBody>
                    <a:bodyPr/>
                    <a:lstStyle/>
                    <a:p>
                      <a:pPr algn="ctr"/>
                      <a:r>
                        <a:rPr lang="en-US" sz="1800" dirty="0"/>
                        <a:t>33%</a:t>
                      </a:r>
                      <a:endParaRPr lang="en-GB" sz="1800" dirty="0"/>
                    </a:p>
                  </a:txBody>
                  <a:tcPr/>
                </a:tc>
                <a:tc>
                  <a:txBody>
                    <a:bodyPr/>
                    <a:lstStyle/>
                    <a:p>
                      <a:pPr algn="ctr"/>
                      <a:r>
                        <a:rPr lang="en-US" sz="1800" dirty="0"/>
                        <a:t>0</a:t>
                      </a:r>
                      <a:endParaRPr lang="en-GB" sz="1800" dirty="0"/>
                    </a:p>
                  </a:txBody>
                  <a:tcPr/>
                </a:tc>
                <a:tc>
                  <a:txBody>
                    <a:bodyPr/>
                    <a:lstStyle/>
                    <a:p>
                      <a:pPr algn="ctr"/>
                      <a:r>
                        <a:rPr lang="en-US" sz="1800" dirty="0"/>
                        <a:t>0%</a:t>
                      </a:r>
                      <a:endParaRPr lang="en-GB" sz="1800" dirty="0"/>
                    </a:p>
                  </a:txBody>
                  <a:tcPr/>
                </a:tc>
                <a:tc>
                  <a:txBody>
                    <a:bodyPr/>
                    <a:lstStyle/>
                    <a:p>
                      <a:pPr algn="ctr"/>
                      <a:r>
                        <a:rPr lang="en-US" sz="1800" dirty="0"/>
                        <a:t>2</a:t>
                      </a:r>
                      <a:endParaRPr lang="en-GB" sz="1800" dirty="0"/>
                    </a:p>
                  </a:txBody>
                  <a:tcPr/>
                </a:tc>
                <a:tc>
                  <a:txBody>
                    <a:bodyPr/>
                    <a:lstStyle/>
                    <a:p>
                      <a:pPr algn="ctr"/>
                      <a:r>
                        <a:rPr lang="en-US" sz="1800" dirty="0"/>
                        <a:t>67%</a:t>
                      </a:r>
                      <a:endParaRPr lang="en-GB" sz="1800" dirty="0"/>
                    </a:p>
                  </a:txBody>
                  <a:tcPr/>
                </a:tc>
                <a:extLst>
                  <a:ext uri="{0D108BD9-81ED-4DB2-BD59-A6C34878D82A}">
                    <a16:rowId xmlns:a16="http://schemas.microsoft.com/office/drawing/2014/main" val="3170629383"/>
                  </a:ext>
                </a:extLst>
              </a:tr>
            </a:tbl>
          </a:graphicData>
        </a:graphic>
      </p:graphicFrame>
      <p:graphicFrame>
        <p:nvGraphicFramePr>
          <p:cNvPr id="7" name="Table 6">
            <a:extLst>
              <a:ext uri="{FF2B5EF4-FFF2-40B4-BE49-F238E27FC236}">
                <a16:creationId xmlns:a16="http://schemas.microsoft.com/office/drawing/2014/main" id="{16B7DA85-67AB-0B24-C1D7-6A451D4CE16A}"/>
              </a:ext>
            </a:extLst>
          </p:cNvPr>
          <p:cNvGraphicFramePr>
            <a:graphicFrameLocks noGrp="1"/>
          </p:cNvGraphicFramePr>
          <p:nvPr>
            <p:extLst>
              <p:ext uri="{D42A27DB-BD31-4B8C-83A1-F6EECF244321}">
                <p14:modId xmlns:p14="http://schemas.microsoft.com/office/powerpoint/2010/main" val="484102105"/>
              </p:ext>
            </p:extLst>
          </p:nvPr>
        </p:nvGraphicFramePr>
        <p:xfrm>
          <a:off x="1645320" y="3795959"/>
          <a:ext cx="8128001" cy="1483360"/>
        </p:xfrm>
        <a:graphic>
          <a:graphicData uri="http://schemas.openxmlformats.org/drawingml/2006/table">
            <a:tbl>
              <a:tblPr firstRow="1" bandRow="1">
                <a:tableStyleId>{5C22544A-7EE6-4342-B048-85BDC9FD1C3A}</a:tableStyleId>
              </a:tblPr>
              <a:tblGrid>
                <a:gridCol w="1593180">
                  <a:extLst>
                    <a:ext uri="{9D8B030D-6E8A-4147-A177-3AD203B41FA5}">
                      <a16:colId xmlns:a16="http://schemas.microsoft.com/office/drawing/2014/main" val="4209564030"/>
                    </a:ext>
                  </a:extLst>
                </a:gridCol>
                <a:gridCol w="1272540">
                  <a:extLst>
                    <a:ext uri="{9D8B030D-6E8A-4147-A177-3AD203B41FA5}">
                      <a16:colId xmlns:a16="http://schemas.microsoft.com/office/drawing/2014/main" val="2634805841"/>
                    </a:ext>
                  </a:extLst>
                </a:gridCol>
                <a:gridCol w="1201753">
                  <a:extLst>
                    <a:ext uri="{9D8B030D-6E8A-4147-A177-3AD203B41FA5}">
                      <a16:colId xmlns:a16="http://schemas.microsoft.com/office/drawing/2014/main" val="3414811972"/>
                    </a:ext>
                  </a:extLst>
                </a:gridCol>
                <a:gridCol w="886127">
                  <a:extLst>
                    <a:ext uri="{9D8B030D-6E8A-4147-A177-3AD203B41FA5}">
                      <a16:colId xmlns:a16="http://schemas.microsoft.com/office/drawing/2014/main" val="4197373886"/>
                    </a:ext>
                  </a:extLst>
                </a:gridCol>
                <a:gridCol w="762000">
                  <a:extLst>
                    <a:ext uri="{9D8B030D-6E8A-4147-A177-3AD203B41FA5}">
                      <a16:colId xmlns:a16="http://schemas.microsoft.com/office/drawing/2014/main" val="3950270699"/>
                    </a:ext>
                  </a:extLst>
                </a:gridCol>
                <a:gridCol w="845820">
                  <a:extLst>
                    <a:ext uri="{9D8B030D-6E8A-4147-A177-3AD203B41FA5}">
                      <a16:colId xmlns:a16="http://schemas.microsoft.com/office/drawing/2014/main" val="2442243762"/>
                    </a:ext>
                  </a:extLst>
                </a:gridCol>
                <a:gridCol w="731520">
                  <a:extLst>
                    <a:ext uri="{9D8B030D-6E8A-4147-A177-3AD203B41FA5}">
                      <a16:colId xmlns:a16="http://schemas.microsoft.com/office/drawing/2014/main" val="1782922388"/>
                    </a:ext>
                  </a:extLst>
                </a:gridCol>
                <a:gridCol w="835061">
                  <a:extLst>
                    <a:ext uri="{9D8B030D-6E8A-4147-A177-3AD203B41FA5}">
                      <a16:colId xmlns:a16="http://schemas.microsoft.com/office/drawing/2014/main" val="3876607388"/>
                    </a:ext>
                  </a:extLst>
                </a:gridCol>
              </a:tblGrid>
              <a:tr h="370840">
                <a:tc>
                  <a:txBody>
                    <a:bodyPr/>
                    <a:lstStyle/>
                    <a:p>
                      <a:pPr algn="ctr"/>
                      <a:r>
                        <a:rPr lang="en-US" sz="1800" dirty="0"/>
                        <a:t>year</a:t>
                      </a:r>
                      <a:endParaRPr lang="en-GB" sz="1800" dirty="0"/>
                    </a:p>
                  </a:txBody>
                  <a:tcPr/>
                </a:tc>
                <a:tc>
                  <a:txBody>
                    <a:bodyPr/>
                    <a:lstStyle/>
                    <a:p>
                      <a:pPr algn="ctr"/>
                      <a:r>
                        <a:rPr lang="en-US" sz="1800" dirty="0"/>
                        <a:t>total</a:t>
                      </a:r>
                      <a:endParaRPr lang="en-GB" sz="1800" dirty="0"/>
                    </a:p>
                  </a:txBody>
                  <a:tcPr/>
                </a:tc>
                <a:tc gridSpan="2">
                  <a:txBody>
                    <a:bodyPr/>
                    <a:lstStyle/>
                    <a:p>
                      <a:pPr algn="ctr"/>
                      <a:r>
                        <a:rPr lang="en-US" sz="1800" dirty="0"/>
                        <a:t>achieved</a:t>
                      </a:r>
                      <a:endParaRPr lang="en-GB" sz="1800" dirty="0"/>
                    </a:p>
                  </a:txBody>
                  <a:tcPr/>
                </a:tc>
                <a:tc hMerge="1">
                  <a:txBody>
                    <a:bodyPr/>
                    <a:lstStyle/>
                    <a:p>
                      <a:endParaRPr lang="en-GB"/>
                    </a:p>
                  </a:txBody>
                  <a:tcPr/>
                </a:tc>
                <a:tc gridSpan="2">
                  <a:txBody>
                    <a:bodyPr/>
                    <a:lstStyle/>
                    <a:p>
                      <a:pPr algn="ctr"/>
                      <a:r>
                        <a:rPr lang="en-US" sz="1800" dirty="0"/>
                        <a:t>cancelled</a:t>
                      </a:r>
                      <a:endParaRPr lang="en-GB" sz="1800" dirty="0"/>
                    </a:p>
                  </a:txBody>
                  <a:tcPr/>
                </a:tc>
                <a:tc hMerge="1">
                  <a:txBody>
                    <a:bodyPr/>
                    <a:lstStyle/>
                    <a:p>
                      <a:endParaRPr lang="en-GB"/>
                    </a:p>
                  </a:txBody>
                  <a:tcPr/>
                </a:tc>
                <a:tc gridSpan="2">
                  <a:txBody>
                    <a:bodyPr/>
                    <a:lstStyle/>
                    <a:p>
                      <a:pPr algn="ctr"/>
                      <a:r>
                        <a:rPr lang="en-US" sz="1800" dirty="0"/>
                        <a:t>delayed</a:t>
                      </a:r>
                      <a:endParaRPr lang="en-GB" sz="1800" dirty="0"/>
                    </a:p>
                  </a:txBody>
                  <a:tcPr/>
                </a:tc>
                <a:tc hMerge="1">
                  <a:txBody>
                    <a:bodyPr/>
                    <a:lstStyle/>
                    <a:p>
                      <a:endParaRPr lang="en-GB"/>
                    </a:p>
                  </a:txBody>
                  <a:tcPr/>
                </a:tc>
                <a:extLst>
                  <a:ext uri="{0D108BD9-81ED-4DB2-BD59-A6C34878D82A}">
                    <a16:rowId xmlns:a16="http://schemas.microsoft.com/office/drawing/2014/main" val="1281818358"/>
                  </a:ext>
                </a:extLst>
              </a:tr>
              <a:tr h="370840">
                <a:tc>
                  <a:txBody>
                    <a:bodyPr/>
                    <a:lstStyle/>
                    <a:p>
                      <a:pPr algn="ctr"/>
                      <a:r>
                        <a:rPr lang="en-US" sz="1800" dirty="0"/>
                        <a:t>2021</a:t>
                      </a:r>
                      <a:endParaRPr lang="en-GB" sz="1800" dirty="0"/>
                    </a:p>
                  </a:txBody>
                  <a:tcPr/>
                </a:tc>
                <a:tc>
                  <a:txBody>
                    <a:bodyPr/>
                    <a:lstStyle/>
                    <a:p>
                      <a:pPr algn="ctr"/>
                      <a:r>
                        <a:rPr lang="en-US" sz="1800" dirty="0"/>
                        <a:t>14</a:t>
                      </a:r>
                      <a:endParaRPr lang="en-GB" sz="1800" dirty="0"/>
                    </a:p>
                  </a:txBody>
                  <a:tcPr/>
                </a:tc>
                <a:tc>
                  <a:txBody>
                    <a:bodyPr/>
                    <a:lstStyle/>
                    <a:p>
                      <a:pPr algn="ctr"/>
                      <a:r>
                        <a:rPr lang="en-US" sz="1800" dirty="0"/>
                        <a:t>13</a:t>
                      </a:r>
                      <a:endParaRPr lang="en-GB" sz="1800" dirty="0"/>
                    </a:p>
                  </a:txBody>
                  <a:tcPr/>
                </a:tc>
                <a:tc>
                  <a:txBody>
                    <a:bodyPr/>
                    <a:lstStyle/>
                    <a:p>
                      <a:pPr algn="ctr"/>
                      <a:r>
                        <a:rPr lang="en-US" sz="1800" dirty="0"/>
                        <a:t>93%</a:t>
                      </a:r>
                      <a:endParaRPr lang="en-GB" sz="1800" dirty="0"/>
                    </a:p>
                  </a:txBody>
                  <a:tcPr/>
                </a:tc>
                <a:tc>
                  <a:txBody>
                    <a:bodyPr/>
                    <a:lstStyle/>
                    <a:p>
                      <a:pPr algn="ctr"/>
                      <a:r>
                        <a:rPr lang="en-US" sz="1800" dirty="0"/>
                        <a:t>1</a:t>
                      </a:r>
                      <a:endParaRPr lang="en-GB" sz="1800" dirty="0"/>
                    </a:p>
                  </a:txBody>
                  <a:tcPr/>
                </a:tc>
                <a:tc>
                  <a:txBody>
                    <a:bodyPr/>
                    <a:lstStyle/>
                    <a:p>
                      <a:pPr algn="ctr"/>
                      <a:r>
                        <a:rPr lang="en-US" sz="1800" dirty="0"/>
                        <a:t>7%</a:t>
                      </a:r>
                      <a:endParaRPr lang="en-GB" sz="1800" dirty="0"/>
                    </a:p>
                  </a:txBody>
                  <a:tcPr/>
                </a:tc>
                <a:tc>
                  <a:txBody>
                    <a:bodyPr/>
                    <a:lstStyle/>
                    <a:p>
                      <a:pPr algn="ctr"/>
                      <a:r>
                        <a:rPr lang="en-US" sz="1800" dirty="0"/>
                        <a:t>0</a:t>
                      </a:r>
                      <a:endParaRPr lang="en-GB" sz="1800" dirty="0"/>
                    </a:p>
                  </a:txBody>
                  <a:tcPr/>
                </a:tc>
                <a:tc>
                  <a:txBody>
                    <a:bodyPr/>
                    <a:lstStyle/>
                    <a:p>
                      <a:pPr algn="ctr"/>
                      <a:r>
                        <a:rPr lang="en-US" sz="1800" dirty="0"/>
                        <a:t>0%</a:t>
                      </a:r>
                      <a:endParaRPr lang="en-GB" sz="1800" dirty="0"/>
                    </a:p>
                  </a:txBody>
                  <a:tcPr/>
                </a:tc>
                <a:extLst>
                  <a:ext uri="{0D108BD9-81ED-4DB2-BD59-A6C34878D82A}">
                    <a16:rowId xmlns:a16="http://schemas.microsoft.com/office/drawing/2014/main" val="538536621"/>
                  </a:ext>
                </a:extLst>
              </a:tr>
              <a:tr h="370840">
                <a:tc>
                  <a:txBody>
                    <a:bodyPr/>
                    <a:lstStyle/>
                    <a:p>
                      <a:pPr algn="ctr"/>
                      <a:r>
                        <a:rPr lang="en-US" sz="1800" dirty="0"/>
                        <a:t>2022</a:t>
                      </a:r>
                      <a:endParaRPr lang="en-GB" sz="1800" dirty="0"/>
                    </a:p>
                  </a:txBody>
                  <a:tcPr/>
                </a:tc>
                <a:tc>
                  <a:txBody>
                    <a:bodyPr/>
                    <a:lstStyle/>
                    <a:p>
                      <a:pPr algn="ctr"/>
                      <a:r>
                        <a:rPr lang="en-US" sz="1800" dirty="0"/>
                        <a:t>14</a:t>
                      </a:r>
                      <a:endParaRPr lang="en-GB" sz="1800" dirty="0"/>
                    </a:p>
                  </a:txBody>
                  <a:tcPr/>
                </a:tc>
                <a:tc>
                  <a:txBody>
                    <a:bodyPr/>
                    <a:lstStyle/>
                    <a:p>
                      <a:pPr algn="ctr"/>
                      <a:r>
                        <a:rPr lang="en-US" sz="1800" dirty="0"/>
                        <a:t>11</a:t>
                      </a:r>
                      <a:endParaRPr lang="en-GB" sz="1800" dirty="0"/>
                    </a:p>
                  </a:txBody>
                  <a:tcPr/>
                </a:tc>
                <a:tc>
                  <a:txBody>
                    <a:bodyPr/>
                    <a:lstStyle/>
                    <a:p>
                      <a:pPr algn="ctr"/>
                      <a:r>
                        <a:rPr lang="en-US" sz="1800" dirty="0"/>
                        <a:t>79%</a:t>
                      </a:r>
                      <a:endParaRPr lang="en-GB" sz="1800" dirty="0"/>
                    </a:p>
                  </a:txBody>
                  <a:tcPr/>
                </a:tc>
                <a:tc>
                  <a:txBody>
                    <a:bodyPr/>
                    <a:lstStyle/>
                    <a:p>
                      <a:pPr algn="ctr"/>
                      <a:r>
                        <a:rPr lang="en-US" sz="1800" dirty="0"/>
                        <a:t>0</a:t>
                      </a:r>
                      <a:endParaRPr lang="en-GB" sz="1800" dirty="0"/>
                    </a:p>
                  </a:txBody>
                  <a:tcPr/>
                </a:tc>
                <a:tc>
                  <a:txBody>
                    <a:bodyPr/>
                    <a:lstStyle/>
                    <a:p>
                      <a:pPr algn="ctr"/>
                      <a:r>
                        <a:rPr lang="en-US" sz="1800" dirty="0"/>
                        <a:t>0%</a:t>
                      </a:r>
                      <a:endParaRPr lang="en-GB" sz="1800" dirty="0"/>
                    </a:p>
                  </a:txBody>
                  <a:tcPr/>
                </a:tc>
                <a:tc>
                  <a:txBody>
                    <a:bodyPr/>
                    <a:lstStyle/>
                    <a:p>
                      <a:pPr algn="ctr"/>
                      <a:r>
                        <a:rPr lang="en-US" sz="1800" dirty="0"/>
                        <a:t>3</a:t>
                      </a:r>
                      <a:endParaRPr lang="en-GB" sz="1800" dirty="0"/>
                    </a:p>
                  </a:txBody>
                  <a:tcPr/>
                </a:tc>
                <a:tc>
                  <a:txBody>
                    <a:bodyPr/>
                    <a:lstStyle/>
                    <a:p>
                      <a:pPr algn="ctr"/>
                      <a:r>
                        <a:rPr lang="en-US" sz="1800" dirty="0"/>
                        <a:t>21%</a:t>
                      </a:r>
                      <a:endParaRPr lang="en-GB" sz="1800" dirty="0"/>
                    </a:p>
                  </a:txBody>
                  <a:tcPr/>
                </a:tc>
                <a:extLst>
                  <a:ext uri="{0D108BD9-81ED-4DB2-BD59-A6C34878D82A}">
                    <a16:rowId xmlns:a16="http://schemas.microsoft.com/office/drawing/2014/main" val="3523839849"/>
                  </a:ext>
                </a:extLst>
              </a:tr>
              <a:tr h="370840">
                <a:tc>
                  <a:txBody>
                    <a:bodyPr/>
                    <a:lstStyle/>
                    <a:p>
                      <a:pPr algn="ctr"/>
                      <a:r>
                        <a:rPr lang="en-US" sz="1800" dirty="0"/>
                        <a:t>2023</a:t>
                      </a:r>
                      <a:endParaRPr lang="en-GB" sz="1800" dirty="0"/>
                    </a:p>
                  </a:txBody>
                  <a:tcPr/>
                </a:tc>
                <a:tc>
                  <a:txBody>
                    <a:bodyPr/>
                    <a:lstStyle/>
                    <a:p>
                      <a:pPr algn="ctr"/>
                      <a:r>
                        <a:rPr lang="en-US" sz="1800" dirty="0"/>
                        <a:t>18</a:t>
                      </a:r>
                      <a:endParaRPr lang="en-GB" sz="1800" dirty="0"/>
                    </a:p>
                  </a:txBody>
                  <a:tcPr/>
                </a:tc>
                <a:tc>
                  <a:txBody>
                    <a:bodyPr/>
                    <a:lstStyle/>
                    <a:p>
                      <a:pPr algn="ctr"/>
                      <a:r>
                        <a:rPr lang="en-US" sz="1800" dirty="0"/>
                        <a:t>17</a:t>
                      </a:r>
                      <a:endParaRPr lang="en-GB" sz="1800" dirty="0"/>
                    </a:p>
                  </a:txBody>
                  <a:tcPr/>
                </a:tc>
                <a:tc>
                  <a:txBody>
                    <a:bodyPr/>
                    <a:lstStyle/>
                    <a:p>
                      <a:pPr algn="ctr"/>
                      <a:r>
                        <a:rPr lang="en-US" sz="1800" dirty="0"/>
                        <a:t>94%</a:t>
                      </a:r>
                      <a:endParaRPr lang="en-GB" sz="1800" dirty="0"/>
                    </a:p>
                  </a:txBody>
                  <a:tcPr/>
                </a:tc>
                <a:tc>
                  <a:txBody>
                    <a:bodyPr/>
                    <a:lstStyle/>
                    <a:p>
                      <a:pPr algn="ctr"/>
                      <a:r>
                        <a:rPr lang="en-US" sz="1800" dirty="0"/>
                        <a:t>0</a:t>
                      </a:r>
                      <a:endParaRPr lang="en-GB" sz="1800" dirty="0"/>
                    </a:p>
                  </a:txBody>
                  <a:tcPr/>
                </a:tc>
                <a:tc>
                  <a:txBody>
                    <a:bodyPr/>
                    <a:lstStyle/>
                    <a:p>
                      <a:pPr algn="ctr"/>
                      <a:r>
                        <a:rPr lang="en-US" sz="1800" dirty="0"/>
                        <a:t>0%</a:t>
                      </a:r>
                      <a:endParaRPr lang="en-GB" sz="1800" dirty="0"/>
                    </a:p>
                  </a:txBody>
                  <a:tcPr/>
                </a:tc>
                <a:tc>
                  <a:txBody>
                    <a:bodyPr/>
                    <a:lstStyle/>
                    <a:p>
                      <a:pPr algn="ctr"/>
                      <a:r>
                        <a:rPr lang="en-US" sz="1800" dirty="0"/>
                        <a:t>1</a:t>
                      </a:r>
                      <a:endParaRPr lang="en-GB" sz="1800" dirty="0"/>
                    </a:p>
                  </a:txBody>
                  <a:tcPr/>
                </a:tc>
                <a:tc>
                  <a:txBody>
                    <a:bodyPr/>
                    <a:lstStyle/>
                    <a:p>
                      <a:pPr algn="ctr"/>
                      <a:r>
                        <a:rPr lang="en-US" sz="1800" dirty="0"/>
                        <a:t>6%</a:t>
                      </a:r>
                      <a:endParaRPr lang="en-GB" sz="1800" dirty="0"/>
                    </a:p>
                  </a:txBody>
                  <a:tcPr/>
                </a:tc>
                <a:extLst>
                  <a:ext uri="{0D108BD9-81ED-4DB2-BD59-A6C34878D82A}">
                    <a16:rowId xmlns:a16="http://schemas.microsoft.com/office/drawing/2014/main" val="4068457093"/>
                  </a:ext>
                </a:extLst>
              </a:tr>
            </a:tbl>
          </a:graphicData>
        </a:graphic>
      </p:graphicFrame>
      <p:sp>
        <p:nvSpPr>
          <p:cNvPr id="8" name="TextBox 7">
            <a:extLst>
              <a:ext uri="{FF2B5EF4-FFF2-40B4-BE49-F238E27FC236}">
                <a16:creationId xmlns:a16="http://schemas.microsoft.com/office/drawing/2014/main" id="{2B64568A-E8B0-0519-3056-A914BED329BA}"/>
              </a:ext>
            </a:extLst>
          </p:cNvPr>
          <p:cNvSpPr txBox="1"/>
          <p:nvPr/>
        </p:nvSpPr>
        <p:spPr>
          <a:xfrm rot="16200000">
            <a:off x="35472" y="1926920"/>
            <a:ext cx="1949636" cy="369332"/>
          </a:xfrm>
          <a:prstGeom prst="rect">
            <a:avLst/>
          </a:prstGeom>
          <a:noFill/>
        </p:spPr>
        <p:txBody>
          <a:bodyPr wrap="none" rtlCol="0">
            <a:spAutoFit/>
          </a:bodyPr>
          <a:lstStyle/>
          <a:p>
            <a:pPr algn="l"/>
            <a:r>
              <a:rPr lang="en-US" b="1" dirty="0"/>
              <a:t>Grant Deliverables</a:t>
            </a:r>
          </a:p>
        </p:txBody>
      </p:sp>
      <p:sp>
        <p:nvSpPr>
          <p:cNvPr id="9" name="TextBox 8">
            <a:extLst>
              <a:ext uri="{FF2B5EF4-FFF2-40B4-BE49-F238E27FC236}">
                <a16:creationId xmlns:a16="http://schemas.microsoft.com/office/drawing/2014/main" id="{0B96C6C5-68CB-0E76-765C-597FBDBDBD52}"/>
              </a:ext>
            </a:extLst>
          </p:cNvPr>
          <p:cNvSpPr txBox="1"/>
          <p:nvPr/>
        </p:nvSpPr>
        <p:spPr>
          <a:xfrm rot="16200000">
            <a:off x="96803" y="4350351"/>
            <a:ext cx="1826975" cy="369332"/>
          </a:xfrm>
          <a:prstGeom prst="rect">
            <a:avLst/>
          </a:prstGeom>
          <a:noFill/>
        </p:spPr>
        <p:txBody>
          <a:bodyPr wrap="none" rtlCol="0">
            <a:spAutoFit/>
          </a:bodyPr>
          <a:lstStyle/>
          <a:p>
            <a:pPr algn="l"/>
            <a:r>
              <a:rPr lang="en-US" b="1" dirty="0"/>
              <a:t>Grant Milestones</a:t>
            </a:r>
          </a:p>
        </p:txBody>
      </p:sp>
      <p:sp>
        <p:nvSpPr>
          <p:cNvPr id="3" name="TextBox 2">
            <a:extLst>
              <a:ext uri="{FF2B5EF4-FFF2-40B4-BE49-F238E27FC236}">
                <a16:creationId xmlns:a16="http://schemas.microsoft.com/office/drawing/2014/main" id="{0A1F8615-3D46-77BC-120A-9DC9047C23FC}"/>
              </a:ext>
            </a:extLst>
          </p:cNvPr>
          <p:cNvSpPr txBox="1"/>
          <p:nvPr/>
        </p:nvSpPr>
        <p:spPr>
          <a:xfrm>
            <a:off x="1645320" y="6099655"/>
            <a:ext cx="3822200" cy="307777"/>
          </a:xfrm>
          <a:prstGeom prst="rect">
            <a:avLst/>
          </a:prstGeom>
          <a:noFill/>
        </p:spPr>
        <p:txBody>
          <a:bodyPr wrap="none" rtlCol="0">
            <a:spAutoFit/>
          </a:bodyPr>
          <a:lstStyle/>
          <a:p>
            <a:pPr algn="l"/>
            <a:r>
              <a:rPr lang="en-US" sz="1400" b="1" dirty="0"/>
              <a:t>* In 2024 only those considered that are overdue</a:t>
            </a:r>
            <a:endParaRPr lang="en-GB" sz="1400" b="1" dirty="0"/>
          </a:p>
        </p:txBody>
      </p:sp>
      <p:sp>
        <p:nvSpPr>
          <p:cNvPr id="10" name="TextBox 9">
            <a:extLst>
              <a:ext uri="{FF2B5EF4-FFF2-40B4-BE49-F238E27FC236}">
                <a16:creationId xmlns:a16="http://schemas.microsoft.com/office/drawing/2014/main" id="{45BBE899-BD45-6F87-B5E2-68C977722E52}"/>
              </a:ext>
            </a:extLst>
          </p:cNvPr>
          <p:cNvSpPr txBox="1"/>
          <p:nvPr/>
        </p:nvSpPr>
        <p:spPr>
          <a:xfrm>
            <a:off x="2200060" y="798053"/>
            <a:ext cx="6583790" cy="369332"/>
          </a:xfrm>
          <a:prstGeom prst="rect">
            <a:avLst/>
          </a:prstGeom>
          <a:noFill/>
        </p:spPr>
        <p:txBody>
          <a:bodyPr wrap="none" rtlCol="0">
            <a:spAutoFit/>
          </a:bodyPr>
          <a:lstStyle/>
          <a:p>
            <a:pPr algn="l"/>
            <a:r>
              <a:rPr lang="en-US" b="1" dirty="0"/>
              <a:t>Note: PSD and DSD WPs combined; includes </a:t>
            </a:r>
            <a:r>
              <a:rPr lang="en-US" b="1" dirty="0" err="1"/>
              <a:t>WPPrIO</a:t>
            </a:r>
            <a:r>
              <a:rPr lang="en-US" b="1" dirty="0"/>
              <a:t> (till end 2024)</a:t>
            </a:r>
          </a:p>
        </p:txBody>
      </p:sp>
    </p:spTree>
    <p:extLst>
      <p:ext uri="{BB962C8B-B14F-4D97-AF65-F5344CB8AC3E}">
        <p14:creationId xmlns:p14="http://schemas.microsoft.com/office/powerpoint/2010/main" val="36011865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7ED80-6BD9-6516-90D7-1D34C3638E6B}"/>
              </a:ext>
            </a:extLst>
          </p:cNvPr>
          <p:cNvSpPr>
            <a:spLocks noGrp="1"/>
          </p:cNvSpPr>
          <p:nvPr>
            <p:ph type="title"/>
          </p:nvPr>
        </p:nvSpPr>
        <p:spPr/>
        <p:txBody>
          <a:bodyPr/>
          <a:lstStyle/>
          <a:p>
            <a:r>
              <a:rPr lang="en-US" dirty="0"/>
              <a:t>Grant Deliverables status – DELAYED</a:t>
            </a:r>
            <a:endParaRPr lang="en-GB" dirty="0"/>
          </a:p>
        </p:txBody>
      </p:sp>
      <p:sp>
        <p:nvSpPr>
          <p:cNvPr id="4" name="Footer Placeholder 3">
            <a:extLst>
              <a:ext uri="{FF2B5EF4-FFF2-40B4-BE49-F238E27FC236}">
                <a16:creationId xmlns:a16="http://schemas.microsoft.com/office/drawing/2014/main" id="{FF1B0F75-82C2-B2C5-58B4-AB41F41C5429}"/>
              </a:ext>
            </a:extLst>
          </p:cNvPr>
          <p:cNvSpPr>
            <a:spLocks noGrp="1"/>
          </p:cNvSpPr>
          <p:nvPr>
            <p:ph type="ftr" sz="quarter" idx="11"/>
          </p:nvPr>
        </p:nvSpPr>
        <p:spPr/>
        <p:txBody>
          <a:bodyPr/>
          <a:lstStyle/>
          <a:p>
            <a:r>
              <a:rPr lang="en-GB" dirty="0">
                <a:solidFill>
                  <a:prstClr val="white"/>
                </a:solidFill>
              </a:rPr>
              <a:t>B. Meszaros | Physics PB#05 | 30 Oct 2024</a:t>
            </a:r>
          </a:p>
        </p:txBody>
      </p:sp>
      <p:sp>
        <p:nvSpPr>
          <p:cNvPr id="5" name="Slide Number Placeholder 4">
            <a:extLst>
              <a:ext uri="{FF2B5EF4-FFF2-40B4-BE49-F238E27FC236}">
                <a16:creationId xmlns:a16="http://schemas.microsoft.com/office/drawing/2014/main" id="{B8367AA9-F911-2704-CE91-6DC430D56FAE}"/>
              </a:ext>
            </a:extLst>
          </p:cNvPr>
          <p:cNvSpPr>
            <a:spLocks noGrp="1"/>
          </p:cNvSpPr>
          <p:nvPr>
            <p:ph type="sldNum" sz="quarter" idx="12"/>
          </p:nvPr>
        </p:nvSpPr>
        <p:spPr/>
        <p:txBody>
          <a:bodyPr/>
          <a:lstStyle/>
          <a:p>
            <a:fld id="{6A6D9FA1-99C7-4910-8E32-B85D378B0060}" type="slidenum">
              <a:rPr lang="en-GB" smtClean="0">
                <a:solidFill>
                  <a:prstClr val="white"/>
                </a:solidFill>
              </a:rPr>
              <a:pPr/>
              <a:t>3</a:t>
            </a:fld>
            <a:endParaRPr lang="en-GB" dirty="0">
              <a:solidFill>
                <a:prstClr val="white"/>
              </a:solidFill>
            </a:endParaRPr>
          </a:p>
        </p:txBody>
      </p:sp>
      <p:graphicFrame>
        <p:nvGraphicFramePr>
          <p:cNvPr id="6" name="Table 5">
            <a:extLst>
              <a:ext uri="{FF2B5EF4-FFF2-40B4-BE49-F238E27FC236}">
                <a16:creationId xmlns:a16="http://schemas.microsoft.com/office/drawing/2014/main" id="{2854A0BF-5C94-5368-B10B-35BE1EA007EE}"/>
              </a:ext>
            </a:extLst>
          </p:cNvPr>
          <p:cNvGraphicFramePr>
            <a:graphicFrameLocks noGrp="1"/>
          </p:cNvGraphicFramePr>
          <p:nvPr>
            <p:extLst>
              <p:ext uri="{D42A27DB-BD31-4B8C-83A1-F6EECF244321}">
                <p14:modId xmlns:p14="http://schemas.microsoft.com/office/powerpoint/2010/main" val="2461872080"/>
              </p:ext>
            </p:extLst>
          </p:nvPr>
        </p:nvGraphicFramePr>
        <p:xfrm>
          <a:off x="101715" y="796960"/>
          <a:ext cx="11988569" cy="5668610"/>
        </p:xfrm>
        <a:graphic>
          <a:graphicData uri="http://schemas.openxmlformats.org/drawingml/2006/table">
            <a:tbl>
              <a:tblPr/>
              <a:tblGrid>
                <a:gridCol w="726208">
                  <a:extLst>
                    <a:ext uri="{9D8B030D-6E8A-4147-A177-3AD203B41FA5}">
                      <a16:colId xmlns:a16="http://schemas.microsoft.com/office/drawing/2014/main" val="4164876908"/>
                    </a:ext>
                  </a:extLst>
                </a:gridCol>
                <a:gridCol w="3469757">
                  <a:extLst>
                    <a:ext uri="{9D8B030D-6E8A-4147-A177-3AD203B41FA5}">
                      <a16:colId xmlns:a16="http://schemas.microsoft.com/office/drawing/2014/main" val="3429243162"/>
                    </a:ext>
                  </a:extLst>
                </a:gridCol>
                <a:gridCol w="944880">
                  <a:extLst>
                    <a:ext uri="{9D8B030D-6E8A-4147-A177-3AD203B41FA5}">
                      <a16:colId xmlns:a16="http://schemas.microsoft.com/office/drawing/2014/main" val="3380771898"/>
                    </a:ext>
                  </a:extLst>
                </a:gridCol>
                <a:gridCol w="967740">
                  <a:extLst>
                    <a:ext uri="{9D8B030D-6E8A-4147-A177-3AD203B41FA5}">
                      <a16:colId xmlns:a16="http://schemas.microsoft.com/office/drawing/2014/main" val="2736297357"/>
                    </a:ext>
                  </a:extLst>
                </a:gridCol>
                <a:gridCol w="5879984">
                  <a:extLst>
                    <a:ext uri="{9D8B030D-6E8A-4147-A177-3AD203B41FA5}">
                      <a16:colId xmlns:a16="http://schemas.microsoft.com/office/drawing/2014/main" val="1943675445"/>
                    </a:ext>
                  </a:extLst>
                </a:gridCol>
              </a:tblGrid>
              <a:tr h="335925">
                <a:tc>
                  <a:txBody>
                    <a:bodyPr/>
                    <a:lstStyle/>
                    <a:p>
                      <a:pPr algn="ctr" fontAlgn="t"/>
                      <a:r>
                        <a:rPr lang="en-GB" sz="1400" b="1" i="0" u="none" strike="noStrike" dirty="0">
                          <a:solidFill>
                            <a:schemeClr val="bg1"/>
                          </a:solidFill>
                          <a:effectLst/>
                          <a:latin typeface="Calibri" panose="020F0502020204030204" pitchFamily="34" charset="0"/>
                        </a:rPr>
                        <a:t>"Title" in </a:t>
                      </a:r>
                      <a:r>
                        <a:rPr lang="en-GB" sz="1400" b="1" i="0" u="none" strike="noStrike" dirty="0" err="1">
                          <a:solidFill>
                            <a:schemeClr val="bg1"/>
                          </a:solidFill>
                          <a:effectLst/>
                          <a:latin typeface="Calibri" panose="020F0502020204030204" pitchFamily="34" charset="0"/>
                        </a:rPr>
                        <a:t>Sygma</a:t>
                      </a:r>
                      <a:endParaRPr lang="en-GB" sz="1400" b="1" i="0" u="none" strike="noStrike" dirty="0">
                        <a:solidFill>
                          <a:schemeClr val="bg1"/>
                        </a:solidFill>
                        <a:effectLst/>
                        <a:latin typeface="Calibri" panose="020F0502020204030204" pitchFamily="34" charset="0"/>
                      </a:endParaRPr>
                    </a:p>
                  </a:txBody>
                  <a:tcPr marL="1950" marR="1950" marT="1950" marB="14041"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75000"/>
                      </a:schemeClr>
                    </a:solidFill>
                  </a:tcPr>
                </a:tc>
                <a:tc>
                  <a:txBody>
                    <a:bodyPr/>
                    <a:lstStyle/>
                    <a:p>
                      <a:pPr algn="ctr" fontAlgn="t"/>
                      <a:r>
                        <a:rPr lang="en-GB" sz="1400" b="1" i="0" u="none" strike="noStrike" dirty="0">
                          <a:solidFill>
                            <a:schemeClr val="bg1"/>
                          </a:solidFill>
                          <a:effectLst/>
                          <a:latin typeface="Calibri" panose="020F0502020204030204" pitchFamily="34" charset="0"/>
                        </a:rPr>
                        <a:t>Title in CWP</a:t>
                      </a:r>
                    </a:p>
                  </a:txBody>
                  <a:tcPr marL="1950" marR="1950" marT="1950" marB="14041"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75000"/>
                      </a:schemeClr>
                    </a:solidFill>
                  </a:tcPr>
                </a:tc>
                <a:tc>
                  <a:txBody>
                    <a:bodyPr/>
                    <a:lstStyle/>
                    <a:p>
                      <a:pPr algn="ctr" fontAlgn="t"/>
                      <a:r>
                        <a:rPr lang="en-GB" sz="1400" b="1" i="0" u="none" strike="noStrike" dirty="0">
                          <a:solidFill>
                            <a:schemeClr val="bg1"/>
                          </a:solidFill>
                          <a:effectLst/>
                          <a:latin typeface="Calibri" panose="020F0502020204030204" pitchFamily="34" charset="0"/>
                        </a:rPr>
                        <a:t>Due Date</a:t>
                      </a:r>
                    </a:p>
                  </a:txBody>
                  <a:tcPr marL="1950" marR="1950" marT="1950" marB="14041"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75000"/>
                      </a:schemeClr>
                    </a:solidFill>
                  </a:tcPr>
                </a:tc>
                <a:tc>
                  <a:txBody>
                    <a:bodyPr/>
                    <a:lstStyle/>
                    <a:p>
                      <a:pPr algn="ctr" fontAlgn="t"/>
                      <a:r>
                        <a:rPr lang="en-GB" sz="1400" b="1" i="0" u="none" strike="noStrike" dirty="0">
                          <a:solidFill>
                            <a:schemeClr val="bg1"/>
                          </a:solidFill>
                          <a:effectLst/>
                          <a:latin typeface="Calibri" panose="020F0502020204030204" pitchFamily="34" charset="0"/>
                        </a:rPr>
                        <a:t>Exp del date</a:t>
                      </a:r>
                    </a:p>
                  </a:txBody>
                  <a:tcPr marL="1950" marR="1950" marT="1950" marB="14041"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75000"/>
                      </a:schemeClr>
                    </a:solidFill>
                  </a:tcPr>
                </a:tc>
                <a:tc>
                  <a:txBody>
                    <a:bodyPr/>
                    <a:lstStyle/>
                    <a:p>
                      <a:pPr algn="ctr" fontAlgn="t"/>
                      <a:r>
                        <a:rPr lang="en-GB" sz="1400" b="1" i="0" u="none" strike="noStrike" dirty="0">
                          <a:solidFill>
                            <a:schemeClr val="bg1"/>
                          </a:solidFill>
                          <a:effectLst/>
                          <a:latin typeface="Calibri" panose="020F0502020204030204" pitchFamily="34" charset="0"/>
                        </a:rPr>
                        <a:t>Comments/Reason for delay</a:t>
                      </a:r>
                    </a:p>
                  </a:txBody>
                  <a:tcPr marL="1950" marR="1950" marT="1950" marB="14041"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3392002960"/>
                  </a:ext>
                </a:extLst>
              </a:tr>
              <a:tr h="551029">
                <a:tc>
                  <a:txBody>
                    <a:bodyPr/>
                    <a:lstStyle/>
                    <a:p>
                      <a:pPr algn="ctr" fontAlgn="t"/>
                      <a:r>
                        <a:rPr lang="en-GB" sz="1200" b="0" i="0" u="none" strike="noStrike" dirty="0">
                          <a:solidFill>
                            <a:srgbClr val="000000"/>
                          </a:solidFill>
                          <a:effectLst/>
                          <a:latin typeface="Calibri" panose="020F0502020204030204" pitchFamily="34" charset="0"/>
                        </a:rPr>
                        <a:t>PRIO.D.10</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GB" sz="1200" b="0" i="0" u="none" strike="noStrike" dirty="0">
                          <a:solidFill>
                            <a:srgbClr val="000000"/>
                          </a:solidFill>
                          <a:effectLst/>
                          <a:latin typeface="Calibri" panose="020F0502020204030204" pitchFamily="34" charset="0"/>
                        </a:rPr>
                        <a:t>Report on the EUROfusion plan/programme for the involvement and contribution to ITER operation</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GB" sz="1200" b="0" i="0" u="none" strike="noStrike" dirty="0">
                          <a:solidFill>
                            <a:srgbClr val="000000"/>
                          </a:solidFill>
                          <a:effectLst/>
                          <a:latin typeface="Calibri" panose="020F0502020204030204" pitchFamily="34" charset="0"/>
                        </a:rPr>
                        <a:t>30/06/2024</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t"/>
                      <a:r>
                        <a:rPr lang="en-GB" sz="1200" b="0" i="0" u="none" strike="noStrike" dirty="0">
                          <a:solidFill>
                            <a:srgbClr val="000000"/>
                          </a:solidFill>
                          <a:effectLst/>
                          <a:latin typeface="Calibri" panose="020F0502020204030204" pitchFamily="34" charset="0"/>
                        </a:rPr>
                        <a:t>31/12/2025</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200" b="0" i="0" u="none" strike="noStrike" kern="1200" dirty="0">
                          <a:solidFill>
                            <a:srgbClr val="000000"/>
                          </a:solidFill>
                          <a:effectLst/>
                          <a:latin typeface="Calibri" panose="020F0502020204030204" pitchFamily="34" charset="0"/>
                          <a:ea typeface="+mn-ea"/>
                          <a:cs typeface="+mn-cs"/>
                        </a:rPr>
                        <a:t>Delay due to ITER baseline revision. The </a:t>
                      </a:r>
                      <a:r>
                        <a:rPr lang="en-GB" sz="1200" b="0" i="0" u="none" strike="noStrike" kern="1200" dirty="0">
                          <a:solidFill>
                            <a:srgbClr val="000000"/>
                          </a:solidFill>
                          <a:effectLst/>
                          <a:latin typeface="Calibri" panose="020F0502020204030204" pitchFamily="34" charset="0"/>
                          <a:ea typeface="+mn-ea"/>
                          <a:cs typeface="+mn-cs"/>
                        </a:rPr>
                        <a:t>focus will be on activities that the EUROfusion Operations Network can do within Europe in support to ITER.</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57905750"/>
                  </a:ext>
                </a:extLst>
              </a:tr>
              <a:tr h="415139">
                <a:tc>
                  <a:txBody>
                    <a:bodyPr/>
                    <a:lstStyle/>
                    <a:p>
                      <a:pPr algn="ctr" fontAlgn="t"/>
                      <a:r>
                        <a:rPr lang="en-GB" sz="1200" b="0" i="0" u="none" strike="noStrike" dirty="0">
                          <a:solidFill>
                            <a:srgbClr val="000000"/>
                          </a:solidFill>
                          <a:effectLst/>
                          <a:latin typeface="Calibri" panose="020F0502020204030204" pitchFamily="34" charset="0"/>
                        </a:rPr>
                        <a:t>PRIO.D.23</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GB" sz="1200" b="0" i="0" u="none" strike="noStrike">
                          <a:solidFill>
                            <a:srgbClr val="000000"/>
                          </a:solidFill>
                          <a:effectLst/>
                          <a:latin typeface="Calibri" panose="020F0502020204030204" pitchFamily="34" charset="0"/>
                        </a:rPr>
                        <a:t>Report on Occupational Radiation Exposure and waste data collected at JET in DT operation</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GB" sz="1200" b="0" i="0" u="none" strike="noStrike" dirty="0">
                          <a:solidFill>
                            <a:srgbClr val="000000"/>
                          </a:solidFill>
                          <a:effectLst/>
                          <a:latin typeface="Calibri" panose="020F0502020204030204" pitchFamily="34" charset="0"/>
                        </a:rPr>
                        <a:t>31/12/2022</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t"/>
                      <a:r>
                        <a:rPr lang="en-GB" sz="1200" b="0" i="0" u="none" strike="noStrike" dirty="0">
                          <a:solidFill>
                            <a:srgbClr val="000000"/>
                          </a:solidFill>
                          <a:effectLst/>
                          <a:latin typeface="Calibri" panose="020F0502020204030204" pitchFamily="34" charset="0"/>
                        </a:rPr>
                        <a:t>31/12/2024</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GB" sz="1200" b="0" i="0" u="none" strike="noStrike" dirty="0">
                          <a:solidFill>
                            <a:srgbClr val="000000"/>
                          </a:solidFill>
                          <a:effectLst/>
                          <a:latin typeface="Calibri" panose="020F0502020204030204" pitchFamily="34" charset="0"/>
                        </a:rPr>
                        <a:t>No new ORE data provided by UKAEA (database infrastructure has been set-up). WASTE data collection: JET operation  extended up to 2023 without planned intervention before  2024.</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78474813"/>
                  </a:ext>
                </a:extLst>
              </a:tr>
              <a:tr h="364258">
                <a:tc>
                  <a:txBody>
                    <a:bodyPr/>
                    <a:lstStyle/>
                    <a:p>
                      <a:pPr algn="ctr" fontAlgn="t"/>
                      <a:r>
                        <a:rPr lang="en-GB" sz="1200" b="0" i="0" u="none" strike="noStrike" dirty="0">
                          <a:solidFill>
                            <a:srgbClr val="000000"/>
                          </a:solidFill>
                          <a:effectLst/>
                          <a:latin typeface="Calibri" panose="020F0502020204030204" pitchFamily="34" charset="0"/>
                        </a:rPr>
                        <a:t>PRIO.D.24</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GB" sz="1200" b="0" i="0" u="none" strike="noStrike">
                          <a:solidFill>
                            <a:srgbClr val="000000"/>
                          </a:solidFill>
                          <a:effectLst/>
                          <a:latin typeface="Calibri" panose="020F0502020204030204" pitchFamily="34" charset="0"/>
                        </a:rPr>
                        <a:t>Report on calibration verification at JET in DT operation</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GB" sz="1200" b="0" i="0" u="none" strike="noStrike" dirty="0">
                          <a:solidFill>
                            <a:srgbClr val="000000"/>
                          </a:solidFill>
                          <a:effectLst/>
                          <a:latin typeface="Calibri" panose="020F0502020204030204" pitchFamily="34" charset="0"/>
                        </a:rPr>
                        <a:t>31/12/2022</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t"/>
                      <a:r>
                        <a:rPr lang="en-GB" sz="1200" b="0" i="0" u="none" strike="noStrike" dirty="0">
                          <a:solidFill>
                            <a:srgbClr val="000000"/>
                          </a:solidFill>
                          <a:effectLst/>
                          <a:latin typeface="Calibri" panose="020F0502020204030204" pitchFamily="34" charset="0"/>
                        </a:rPr>
                        <a:t>31/12/2024</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GB" sz="1200" b="0" i="0" u="none" strike="noStrike" dirty="0">
                          <a:solidFill>
                            <a:srgbClr val="000000"/>
                          </a:solidFill>
                          <a:effectLst/>
                          <a:latin typeface="Aptos Narrow" panose="020B0004020202020204" pitchFamily="34" charset="0"/>
                        </a:rPr>
                        <a:t>proposal to delay to 2024 to be able to include DTE3 results. DTE3 was not planned at the time of the definition of the GD.</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54740851"/>
                  </a:ext>
                </a:extLst>
              </a:tr>
              <a:tr h="221731">
                <a:tc>
                  <a:txBody>
                    <a:bodyPr/>
                    <a:lstStyle/>
                    <a:p>
                      <a:pPr algn="ctr" fontAlgn="t"/>
                      <a:r>
                        <a:rPr lang="en-GB" sz="1200" b="0" i="0" u="none" strike="noStrike" dirty="0">
                          <a:solidFill>
                            <a:srgbClr val="000000"/>
                          </a:solidFill>
                          <a:effectLst/>
                          <a:latin typeface="Calibri" panose="020F0502020204030204" pitchFamily="34" charset="0"/>
                        </a:rPr>
                        <a:t>PRIO.D.25</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GB" sz="1200" b="0" i="0" u="none" strike="noStrike" dirty="0">
                          <a:solidFill>
                            <a:srgbClr val="000000"/>
                          </a:solidFill>
                          <a:effectLst/>
                          <a:latin typeface="Calibri" panose="020F0502020204030204" pitchFamily="34" charset="0"/>
                        </a:rPr>
                        <a:t>Report on JET neutronics experiments, validation of nuclear data and codes in JET DT </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GB" sz="1200" b="0" i="0" u="none" strike="noStrike" dirty="0">
                          <a:solidFill>
                            <a:srgbClr val="000000"/>
                          </a:solidFill>
                          <a:effectLst/>
                          <a:latin typeface="Calibri" panose="020F0502020204030204" pitchFamily="34" charset="0"/>
                        </a:rPr>
                        <a:t>31/12/2023</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t"/>
                      <a:r>
                        <a:rPr lang="en-GB" sz="1200" b="0" i="0" u="none" strike="noStrike" dirty="0">
                          <a:solidFill>
                            <a:srgbClr val="000000"/>
                          </a:solidFill>
                          <a:effectLst/>
                          <a:latin typeface="Calibri" panose="020F0502020204030204" pitchFamily="34" charset="0"/>
                        </a:rPr>
                        <a:t>31/12/2024</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GB" sz="1200" b="0" i="0" u="none" strike="noStrike" dirty="0">
                          <a:solidFill>
                            <a:srgbClr val="000000"/>
                          </a:solidFill>
                          <a:effectLst/>
                          <a:latin typeface="Aptos Narrow" panose="020B0004020202020204" pitchFamily="34" charset="0"/>
                        </a:rPr>
                        <a:t>proposal to delay to 2024 to be able to include DTE3 results. DTE3 was not planned at the time of the definition of the GD.</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73701479"/>
                  </a:ext>
                </a:extLst>
              </a:tr>
              <a:tr h="558800">
                <a:tc>
                  <a:txBody>
                    <a:bodyPr/>
                    <a:lstStyle/>
                    <a:p>
                      <a:pPr algn="ctr" fontAlgn="t"/>
                      <a:r>
                        <a:rPr lang="en-GB" sz="1200" b="0" i="0" u="none" strike="noStrike" dirty="0">
                          <a:solidFill>
                            <a:srgbClr val="000000"/>
                          </a:solidFill>
                          <a:effectLst/>
                          <a:latin typeface="Calibri" panose="020F0502020204030204" pitchFamily="34" charset="0"/>
                        </a:rPr>
                        <a:t>PRIO.D.26</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GB" sz="1200" b="0" i="0" u="none" strike="noStrike">
                          <a:solidFill>
                            <a:srgbClr val="000000"/>
                          </a:solidFill>
                          <a:effectLst/>
                          <a:latin typeface="Calibri" panose="020F0502020204030204" pitchFamily="34" charset="0"/>
                        </a:rPr>
                        <a:t>Report on neutron induced activation in ITER materials and on radiation damage in functional materials at JET following  DT operation</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GB" sz="1200" b="0" i="0" u="none" strike="noStrike" dirty="0">
                          <a:solidFill>
                            <a:srgbClr val="000000"/>
                          </a:solidFill>
                          <a:effectLst/>
                          <a:latin typeface="Calibri" panose="020F0502020204030204" pitchFamily="34" charset="0"/>
                        </a:rPr>
                        <a:t>31/12/2023</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t"/>
                      <a:r>
                        <a:rPr lang="en-GB" sz="1200" b="0" i="0" u="none" strike="noStrike" dirty="0">
                          <a:solidFill>
                            <a:srgbClr val="000000"/>
                          </a:solidFill>
                          <a:effectLst/>
                          <a:latin typeface="Calibri" panose="020F0502020204030204" pitchFamily="34" charset="0"/>
                        </a:rPr>
                        <a:t>31/12/2024</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GB" sz="1200" b="0" i="0" u="none" strike="noStrike" dirty="0">
                          <a:solidFill>
                            <a:srgbClr val="000000"/>
                          </a:solidFill>
                          <a:effectLst/>
                          <a:latin typeface="Aptos Narrow" panose="020B0004020202020204" pitchFamily="34" charset="0"/>
                        </a:rPr>
                        <a:t>proposal to delay to 2024 to be able to include DTE3 results. DTE3 was not planned at the time of the definition of the GD.</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51749479"/>
                  </a:ext>
                </a:extLst>
              </a:tr>
              <a:tr h="411480">
                <a:tc>
                  <a:txBody>
                    <a:bodyPr/>
                    <a:lstStyle/>
                    <a:p>
                      <a:pPr algn="ctr" fontAlgn="t"/>
                      <a:r>
                        <a:rPr lang="en-GB" sz="1200" b="0" i="0" u="none" strike="noStrike" dirty="0">
                          <a:solidFill>
                            <a:srgbClr val="000000"/>
                          </a:solidFill>
                          <a:effectLst/>
                          <a:latin typeface="Calibri" panose="020F0502020204030204" pitchFamily="34" charset="0"/>
                        </a:rPr>
                        <a:t>PRIO.D.27</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GB" sz="1200" b="0" i="0" u="none" strike="noStrike">
                          <a:solidFill>
                            <a:srgbClr val="000000"/>
                          </a:solidFill>
                          <a:effectLst/>
                          <a:latin typeface="Calibri" panose="020F0502020204030204" pitchFamily="34" charset="0"/>
                        </a:rPr>
                        <a:t>Report on the implication of JET DT technological program for ITER </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GB" sz="1200" b="0" i="0" u="none" strike="noStrike" dirty="0">
                          <a:solidFill>
                            <a:srgbClr val="000000"/>
                          </a:solidFill>
                          <a:effectLst/>
                          <a:latin typeface="Calibri" panose="020F0502020204030204" pitchFamily="34" charset="0"/>
                        </a:rPr>
                        <a:t>31/12/2023</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t"/>
                      <a:r>
                        <a:rPr lang="en-GB" sz="1200" b="0" i="0" u="none" strike="noStrike" dirty="0">
                          <a:solidFill>
                            <a:srgbClr val="000000"/>
                          </a:solidFill>
                          <a:effectLst/>
                          <a:latin typeface="Calibri" panose="020F0502020204030204" pitchFamily="34" charset="0"/>
                        </a:rPr>
                        <a:t>31/12/2024</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GB" sz="1200" b="0" i="0" u="none" strike="noStrike" dirty="0">
                          <a:solidFill>
                            <a:srgbClr val="000000"/>
                          </a:solidFill>
                          <a:effectLst/>
                          <a:latin typeface="Aptos Narrow" panose="020B0004020202020204" pitchFamily="34" charset="0"/>
                        </a:rPr>
                        <a:t>proposal to delay to 2024 to be able to include DTE3 results. DTE3 was not planned at the time of the definition of the GD.</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70546016"/>
                  </a:ext>
                </a:extLst>
              </a:tr>
              <a:tr h="326909">
                <a:tc>
                  <a:txBody>
                    <a:bodyPr/>
                    <a:lstStyle/>
                    <a:p>
                      <a:pPr algn="ctr" fontAlgn="t"/>
                      <a:r>
                        <a:rPr lang="en-GB" sz="1200" b="0" i="0" u="none" strike="noStrike" dirty="0">
                          <a:solidFill>
                            <a:srgbClr val="000000"/>
                          </a:solidFill>
                          <a:effectLst/>
                          <a:latin typeface="Calibri" panose="020F0502020204030204" pitchFamily="34" charset="0"/>
                        </a:rPr>
                        <a:t>PWIE.D.10</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GB" sz="1200" b="0" i="0" u="none" strike="noStrike">
                          <a:solidFill>
                            <a:srgbClr val="000000"/>
                          </a:solidFill>
                          <a:effectLst/>
                          <a:latin typeface="Calibri" panose="020F0502020204030204" pitchFamily="34" charset="0"/>
                        </a:rPr>
                        <a:t>Recommendation to ITER-IO on Material Research Laboratory on the ITER site regarding T, Be and neutron-activated materials: minimum requirement and auxiliary systems</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GB" sz="1200" b="0" i="0" u="none" strike="noStrike" dirty="0">
                          <a:solidFill>
                            <a:srgbClr val="000000"/>
                          </a:solidFill>
                          <a:effectLst/>
                          <a:latin typeface="Calibri" panose="020F0502020204030204" pitchFamily="34" charset="0"/>
                        </a:rPr>
                        <a:t>31/12/2023</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t"/>
                      <a:r>
                        <a:rPr lang="en-GB" sz="1200" b="0" i="0" u="none" strike="noStrike" dirty="0">
                          <a:solidFill>
                            <a:srgbClr val="000000"/>
                          </a:solidFill>
                          <a:effectLst/>
                          <a:latin typeface="Calibri" panose="020F0502020204030204" pitchFamily="34" charset="0"/>
                        </a:rPr>
                        <a:t>31/12/2024</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GB" sz="1200" b="0" i="0" u="none" strike="noStrike" dirty="0">
                          <a:solidFill>
                            <a:srgbClr val="000000"/>
                          </a:solidFill>
                          <a:effectLst/>
                          <a:latin typeface="Calibri" panose="020F0502020204030204" pitchFamily="34" charset="0"/>
                        </a:rPr>
                        <a:t>ITER baseline changed, Be is removed, research plan changed, consequences are evaluated.</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23181879"/>
                  </a:ext>
                </a:extLst>
              </a:tr>
              <a:tr h="405130">
                <a:tc>
                  <a:txBody>
                    <a:bodyPr/>
                    <a:lstStyle/>
                    <a:p>
                      <a:pPr algn="ctr" fontAlgn="t"/>
                      <a:r>
                        <a:rPr lang="en-GB" sz="1200" b="0" i="0" u="none" strike="noStrike" dirty="0">
                          <a:solidFill>
                            <a:srgbClr val="000000"/>
                          </a:solidFill>
                          <a:effectLst/>
                          <a:latin typeface="Calibri" panose="020F0502020204030204" pitchFamily="34" charset="0"/>
                        </a:rPr>
                        <a:t>SA.D.05</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GB" sz="1200" b="0" i="0" u="none" strike="noStrike">
                          <a:solidFill>
                            <a:srgbClr val="000000"/>
                          </a:solidFill>
                          <a:effectLst/>
                          <a:latin typeface="Calibri" panose="020F0502020204030204" pitchFamily="34" charset="0"/>
                        </a:rPr>
                        <a:t>Delivery and final tests of EU-REC Completed</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GB" sz="1200" b="0" i="0" u="none" strike="noStrike" kern="1200" dirty="0">
                          <a:solidFill>
                            <a:srgbClr val="000000"/>
                          </a:solidFill>
                          <a:effectLst/>
                          <a:latin typeface="Calibri" panose="020F0502020204030204" pitchFamily="34" charset="0"/>
                          <a:ea typeface="+mn-ea"/>
                          <a:cs typeface="+mn-cs"/>
                        </a:rPr>
                        <a:t>30/06/2024</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t"/>
                      <a:r>
                        <a:rPr lang="en-GB" sz="1200" b="0" i="0" u="none" strike="noStrike" kern="1200" dirty="0">
                          <a:solidFill>
                            <a:srgbClr val="000000"/>
                          </a:solidFill>
                          <a:effectLst/>
                          <a:latin typeface="Calibri" panose="020F0502020204030204" pitchFamily="34" charset="0"/>
                          <a:ea typeface="+mn-ea"/>
                          <a:cs typeface="+mn-cs"/>
                        </a:rPr>
                        <a:t>30/06/2025</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GB" sz="1200" b="0" i="0" u="none" strike="noStrike" dirty="0">
                          <a:solidFill>
                            <a:srgbClr val="000000"/>
                          </a:solidFill>
                          <a:effectLst/>
                          <a:latin typeface="Calibri" panose="020F0502020204030204" pitchFamily="34" charset="0"/>
                        </a:rPr>
                        <a:t>Activity performed in conjunction with QST and F4E and in pace with the schedule of the machine preparation for next operational phase (2026?). </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57467492"/>
                  </a:ext>
                </a:extLst>
              </a:tr>
              <a:tr h="326909">
                <a:tc>
                  <a:txBody>
                    <a:bodyPr/>
                    <a:lstStyle/>
                    <a:p>
                      <a:pPr algn="ctr" fontAlgn="t"/>
                      <a:r>
                        <a:rPr lang="en-GB" sz="1200" b="0" i="0" u="none" strike="noStrike" dirty="0">
                          <a:solidFill>
                            <a:srgbClr val="000000"/>
                          </a:solidFill>
                          <a:effectLst/>
                          <a:latin typeface="Calibri" panose="020F0502020204030204" pitchFamily="34" charset="0"/>
                        </a:rPr>
                        <a:t>TE.D.08</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GB" sz="1200" b="0" i="0" u="none" strike="noStrike">
                          <a:solidFill>
                            <a:srgbClr val="000000"/>
                          </a:solidFill>
                          <a:effectLst/>
                          <a:latin typeface="Calibri" panose="020F0502020204030204" pitchFamily="34" charset="0"/>
                        </a:rPr>
                        <a:t>Balance between gross and net erosion of W under different operational conditions in full-metallic toroidal devices</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GB" sz="1200" b="0" i="0" u="none" strike="noStrike" dirty="0">
                          <a:solidFill>
                            <a:srgbClr val="000000"/>
                          </a:solidFill>
                          <a:effectLst/>
                          <a:latin typeface="Calibri" panose="020F0502020204030204" pitchFamily="34" charset="0"/>
                        </a:rPr>
                        <a:t>31/12/2023</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t"/>
                      <a:r>
                        <a:rPr lang="en-GB" sz="1200" b="0" i="0" u="none" strike="noStrike" dirty="0">
                          <a:solidFill>
                            <a:srgbClr val="000000"/>
                          </a:solidFill>
                          <a:effectLst/>
                          <a:latin typeface="Calibri" panose="020F0502020204030204" pitchFamily="34" charset="0"/>
                        </a:rPr>
                        <a:t>31/12/2024</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GB" sz="1200" b="0" i="0" u="none" strike="noStrike" kern="1200" dirty="0">
                          <a:solidFill>
                            <a:srgbClr val="000000"/>
                          </a:solidFill>
                          <a:effectLst/>
                          <a:latin typeface="Calibri" panose="020F0502020204030204" pitchFamily="34" charset="0"/>
                          <a:ea typeface="+mn-ea"/>
                          <a:cs typeface="+mn-cs"/>
                        </a:rPr>
                        <a:t>This grant deliverable was delayed from 2023 to 2024, to allow for additional post exposure analysis of specimen exposed in tokamaks, as well as additional interpretative modelling. This has been performed, and TE-D-08 will be completed by December 2024.</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13760726"/>
                  </a:ext>
                </a:extLst>
              </a:tr>
              <a:tr h="326909">
                <a:tc>
                  <a:txBody>
                    <a:bodyPr/>
                    <a:lstStyle/>
                    <a:p>
                      <a:pPr algn="ctr" fontAlgn="t"/>
                      <a:r>
                        <a:rPr lang="en-GB" sz="1200" b="0" i="0" u="none" strike="noStrike" dirty="0">
                          <a:solidFill>
                            <a:srgbClr val="000000"/>
                          </a:solidFill>
                          <a:effectLst/>
                          <a:latin typeface="Calibri" panose="020F0502020204030204" pitchFamily="34" charset="0"/>
                        </a:rPr>
                        <a:t>TE.D.09</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GB" sz="1200" b="0" i="0" u="none" strike="noStrike" dirty="0">
                          <a:solidFill>
                            <a:srgbClr val="000000"/>
                          </a:solidFill>
                          <a:effectLst/>
                          <a:latin typeface="Calibri" panose="020F0502020204030204" pitchFamily="34" charset="0"/>
                        </a:rPr>
                        <a:t>Establishment and comparison of N and Ne-seeded partially-detached divertor in high-power operations in view of ITER radiative scenario   </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GB" sz="1200" b="0" i="0" u="none" strike="noStrike" dirty="0">
                          <a:solidFill>
                            <a:srgbClr val="000000"/>
                          </a:solidFill>
                          <a:effectLst/>
                          <a:latin typeface="Calibri" panose="020F0502020204030204" pitchFamily="34" charset="0"/>
                        </a:rPr>
                        <a:t>31/12/2023</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t"/>
                      <a:r>
                        <a:rPr lang="en-GB" sz="1200" b="0" i="0" u="none" strike="noStrike" dirty="0">
                          <a:solidFill>
                            <a:srgbClr val="000000"/>
                          </a:solidFill>
                          <a:effectLst/>
                          <a:latin typeface="Calibri" panose="020F0502020204030204" pitchFamily="34" charset="0"/>
                        </a:rPr>
                        <a:t>31/12/2025</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GB" sz="1200" b="0" i="0" u="none" strike="noStrike" dirty="0">
                          <a:solidFill>
                            <a:srgbClr val="000000"/>
                          </a:solidFill>
                          <a:effectLst/>
                          <a:latin typeface="Calibri" panose="020F0502020204030204" pitchFamily="34" charset="0"/>
                        </a:rPr>
                        <a:t>Delayed to December 2025 to finalize the associated high-fidelity modelling</a:t>
                      </a:r>
                    </a:p>
                  </a:txBody>
                  <a:tcPr marL="6350" marR="6350" marT="635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96078174"/>
                  </a:ext>
                </a:extLst>
              </a:tr>
            </a:tbl>
          </a:graphicData>
        </a:graphic>
      </p:graphicFrame>
    </p:spTree>
    <p:extLst>
      <p:ext uri="{BB962C8B-B14F-4D97-AF65-F5344CB8AC3E}">
        <p14:creationId xmlns:p14="http://schemas.microsoft.com/office/powerpoint/2010/main" val="1200390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7ED80-6BD9-6516-90D7-1D34C3638E6B}"/>
              </a:ext>
            </a:extLst>
          </p:cNvPr>
          <p:cNvSpPr>
            <a:spLocks noGrp="1"/>
          </p:cNvSpPr>
          <p:nvPr>
            <p:ph type="title"/>
          </p:nvPr>
        </p:nvSpPr>
        <p:spPr/>
        <p:txBody>
          <a:bodyPr/>
          <a:lstStyle/>
          <a:p>
            <a:r>
              <a:rPr lang="en-US" dirty="0"/>
              <a:t>Grant Milestones status - DELAYED</a:t>
            </a:r>
            <a:endParaRPr lang="en-GB" dirty="0"/>
          </a:p>
        </p:txBody>
      </p:sp>
      <p:sp>
        <p:nvSpPr>
          <p:cNvPr id="4" name="Footer Placeholder 3">
            <a:extLst>
              <a:ext uri="{FF2B5EF4-FFF2-40B4-BE49-F238E27FC236}">
                <a16:creationId xmlns:a16="http://schemas.microsoft.com/office/drawing/2014/main" id="{FF1B0F75-82C2-B2C5-58B4-AB41F41C5429}"/>
              </a:ext>
            </a:extLst>
          </p:cNvPr>
          <p:cNvSpPr>
            <a:spLocks noGrp="1"/>
          </p:cNvSpPr>
          <p:nvPr>
            <p:ph type="ftr" sz="quarter" idx="11"/>
          </p:nvPr>
        </p:nvSpPr>
        <p:spPr/>
        <p:txBody>
          <a:bodyPr/>
          <a:lstStyle/>
          <a:p>
            <a:r>
              <a:rPr lang="en-GB" dirty="0">
                <a:solidFill>
                  <a:prstClr val="white"/>
                </a:solidFill>
              </a:rPr>
              <a:t>B. Meszaros | Physics PB#05 | 30 Oct 2024</a:t>
            </a:r>
          </a:p>
        </p:txBody>
      </p:sp>
      <p:sp>
        <p:nvSpPr>
          <p:cNvPr id="5" name="Slide Number Placeholder 4">
            <a:extLst>
              <a:ext uri="{FF2B5EF4-FFF2-40B4-BE49-F238E27FC236}">
                <a16:creationId xmlns:a16="http://schemas.microsoft.com/office/drawing/2014/main" id="{B8367AA9-F911-2704-CE91-6DC430D56FAE}"/>
              </a:ext>
            </a:extLst>
          </p:cNvPr>
          <p:cNvSpPr>
            <a:spLocks noGrp="1"/>
          </p:cNvSpPr>
          <p:nvPr>
            <p:ph type="sldNum" sz="quarter" idx="12"/>
          </p:nvPr>
        </p:nvSpPr>
        <p:spPr/>
        <p:txBody>
          <a:bodyPr/>
          <a:lstStyle/>
          <a:p>
            <a:fld id="{6A6D9FA1-99C7-4910-8E32-B85D378B0060}" type="slidenum">
              <a:rPr lang="en-GB" smtClean="0">
                <a:solidFill>
                  <a:prstClr val="white"/>
                </a:solidFill>
              </a:rPr>
              <a:pPr/>
              <a:t>4</a:t>
            </a:fld>
            <a:endParaRPr lang="en-GB" dirty="0">
              <a:solidFill>
                <a:prstClr val="white"/>
              </a:solidFill>
            </a:endParaRPr>
          </a:p>
        </p:txBody>
      </p:sp>
      <p:graphicFrame>
        <p:nvGraphicFramePr>
          <p:cNvPr id="6" name="Table 5">
            <a:extLst>
              <a:ext uri="{FF2B5EF4-FFF2-40B4-BE49-F238E27FC236}">
                <a16:creationId xmlns:a16="http://schemas.microsoft.com/office/drawing/2014/main" id="{349009B0-075A-03F3-3C0F-6C62420EE8F7}"/>
              </a:ext>
            </a:extLst>
          </p:cNvPr>
          <p:cNvGraphicFramePr>
            <a:graphicFrameLocks noGrp="1"/>
          </p:cNvGraphicFramePr>
          <p:nvPr>
            <p:extLst>
              <p:ext uri="{D42A27DB-BD31-4B8C-83A1-F6EECF244321}">
                <p14:modId xmlns:p14="http://schemas.microsoft.com/office/powerpoint/2010/main" val="1928588474"/>
              </p:ext>
            </p:extLst>
          </p:nvPr>
        </p:nvGraphicFramePr>
        <p:xfrm>
          <a:off x="152400" y="1001719"/>
          <a:ext cx="11849099" cy="2987108"/>
        </p:xfrm>
        <a:graphic>
          <a:graphicData uri="http://schemas.openxmlformats.org/drawingml/2006/table">
            <a:tbl>
              <a:tblPr/>
              <a:tblGrid>
                <a:gridCol w="1013460">
                  <a:extLst>
                    <a:ext uri="{9D8B030D-6E8A-4147-A177-3AD203B41FA5}">
                      <a16:colId xmlns:a16="http://schemas.microsoft.com/office/drawing/2014/main" val="2352002189"/>
                    </a:ext>
                  </a:extLst>
                </a:gridCol>
                <a:gridCol w="3345180">
                  <a:extLst>
                    <a:ext uri="{9D8B030D-6E8A-4147-A177-3AD203B41FA5}">
                      <a16:colId xmlns:a16="http://schemas.microsoft.com/office/drawing/2014/main" val="3793997518"/>
                    </a:ext>
                  </a:extLst>
                </a:gridCol>
                <a:gridCol w="1021080">
                  <a:extLst>
                    <a:ext uri="{9D8B030D-6E8A-4147-A177-3AD203B41FA5}">
                      <a16:colId xmlns:a16="http://schemas.microsoft.com/office/drawing/2014/main" val="1566830520"/>
                    </a:ext>
                  </a:extLst>
                </a:gridCol>
                <a:gridCol w="1043940">
                  <a:extLst>
                    <a:ext uri="{9D8B030D-6E8A-4147-A177-3AD203B41FA5}">
                      <a16:colId xmlns:a16="http://schemas.microsoft.com/office/drawing/2014/main" val="943675640"/>
                    </a:ext>
                  </a:extLst>
                </a:gridCol>
                <a:gridCol w="5425439">
                  <a:extLst>
                    <a:ext uri="{9D8B030D-6E8A-4147-A177-3AD203B41FA5}">
                      <a16:colId xmlns:a16="http://schemas.microsoft.com/office/drawing/2014/main" val="837816140"/>
                    </a:ext>
                  </a:extLst>
                </a:gridCol>
              </a:tblGrid>
              <a:tr h="353580">
                <a:tc>
                  <a:txBody>
                    <a:bodyPr/>
                    <a:lstStyle/>
                    <a:p>
                      <a:pPr algn="ctr" fontAlgn="t"/>
                      <a:r>
                        <a:rPr lang="en-GB" sz="1400" b="1" i="0" u="none" strike="noStrike" dirty="0">
                          <a:solidFill>
                            <a:schemeClr val="bg1"/>
                          </a:solidFill>
                          <a:effectLst/>
                          <a:latin typeface="Calibri" panose="020F0502020204030204" pitchFamily="34" charset="0"/>
                        </a:rPr>
                        <a:t>"Title" in </a:t>
                      </a:r>
                      <a:r>
                        <a:rPr lang="en-GB" sz="1400" b="1" i="0" u="none" strike="noStrike" dirty="0" err="1">
                          <a:solidFill>
                            <a:schemeClr val="bg1"/>
                          </a:solidFill>
                          <a:effectLst/>
                          <a:latin typeface="Calibri" panose="020F0502020204030204" pitchFamily="34" charset="0"/>
                        </a:rPr>
                        <a:t>Sygma</a:t>
                      </a:r>
                      <a:endParaRPr lang="en-GB" sz="1400" b="1" i="0" u="none" strike="noStrike" dirty="0">
                        <a:solidFill>
                          <a:schemeClr val="bg1"/>
                        </a:solidFill>
                        <a:effectLst/>
                        <a:latin typeface="Calibri" panose="020F0502020204030204" pitchFamily="34" charset="0"/>
                      </a:endParaRPr>
                    </a:p>
                  </a:txBody>
                  <a:tcPr marL="5374" marR="5374" marT="5374" marB="3869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75000"/>
                      </a:schemeClr>
                    </a:solidFill>
                  </a:tcPr>
                </a:tc>
                <a:tc>
                  <a:txBody>
                    <a:bodyPr/>
                    <a:lstStyle/>
                    <a:p>
                      <a:pPr algn="ctr" fontAlgn="t"/>
                      <a:r>
                        <a:rPr lang="en-GB" sz="1400" b="1" i="0" u="none" strike="noStrike" dirty="0">
                          <a:solidFill>
                            <a:schemeClr val="bg1"/>
                          </a:solidFill>
                          <a:effectLst/>
                          <a:latin typeface="Calibri" panose="020F0502020204030204" pitchFamily="34" charset="0"/>
                        </a:rPr>
                        <a:t>Title in CWP</a:t>
                      </a:r>
                    </a:p>
                  </a:txBody>
                  <a:tcPr marL="5374" marR="5374" marT="5374" marB="3869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75000"/>
                      </a:schemeClr>
                    </a:solidFill>
                  </a:tcPr>
                </a:tc>
                <a:tc>
                  <a:txBody>
                    <a:bodyPr/>
                    <a:lstStyle/>
                    <a:p>
                      <a:pPr algn="ctr" fontAlgn="t"/>
                      <a:r>
                        <a:rPr lang="en-GB" sz="1400" b="1" i="0" u="none" strike="noStrike" dirty="0">
                          <a:solidFill>
                            <a:schemeClr val="bg1"/>
                          </a:solidFill>
                          <a:effectLst/>
                          <a:latin typeface="Calibri" panose="020F0502020204030204" pitchFamily="34" charset="0"/>
                        </a:rPr>
                        <a:t>Due Date</a:t>
                      </a:r>
                    </a:p>
                  </a:txBody>
                  <a:tcPr marL="5374" marR="5374" marT="5374" marB="3869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75000"/>
                      </a:schemeClr>
                    </a:solidFill>
                  </a:tcPr>
                </a:tc>
                <a:tc>
                  <a:txBody>
                    <a:bodyPr/>
                    <a:lstStyle/>
                    <a:p>
                      <a:pPr algn="ctr" fontAlgn="t"/>
                      <a:r>
                        <a:rPr lang="en-GB" sz="1400" b="1" i="0" u="none" strike="noStrike" dirty="0">
                          <a:solidFill>
                            <a:schemeClr val="bg1"/>
                          </a:solidFill>
                          <a:effectLst/>
                          <a:latin typeface="Calibri" panose="020F0502020204030204" pitchFamily="34" charset="0"/>
                        </a:rPr>
                        <a:t>Exp del date</a:t>
                      </a:r>
                    </a:p>
                  </a:txBody>
                  <a:tcPr marL="5374" marR="5374" marT="5374" marB="3869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75000"/>
                      </a:schemeClr>
                    </a:solidFill>
                  </a:tcPr>
                </a:tc>
                <a:tc>
                  <a:txBody>
                    <a:bodyPr/>
                    <a:lstStyle/>
                    <a:p>
                      <a:pPr algn="ctr" fontAlgn="t"/>
                      <a:r>
                        <a:rPr lang="en-GB" sz="1400" b="1" i="0" u="none" strike="noStrike" dirty="0">
                          <a:solidFill>
                            <a:schemeClr val="bg1"/>
                          </a:solidFill>
                          <a:effectLst/>
                          <a:latin typeface="Calibri" panose="020F0502020204030204" pitchFamily="34" charset="0"/>
                        </a:rPr>
                        <a:t>Comments/Reason for delay</a:t>
                      </a:r>
                    </a:p>
                  </a:txBody>
                  <a:tcPr marL="5374" marR="5374" marT="5374" marB="3869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3773976713"/>
                  </a:ext>
                </a:extLst>
              </a:tr>
              <a:tr h="485837">
                <a:tc>
                  <a:txBody>
                    <a:bodyPr/>
                    <a:lstStyle/>
                    <a:p>
                      <a:pPr algn="ctr" fontAlgn="b"/>
                      <a:r>
                        <a:rPr lang="en-GB" sz="1200" b="0" i="0" u="none" strike="noStrike" dirty="0">
                          <a:solidFill>
                            <a:srgbClr val="000000"/>
                          </a:solidFill>
                          <a:effectLst/>
                          <a:latin typeface="Calibri" panose="020F0502020204030204" pitchFamily="34" charset="0"/>
                        </a:rPr>
                        <a:t>PWIE.M.07</a:t>
                      </a:r>
                    </a:p>
                  </a:txBody>
                  <a:tcPr marL="5374" marR="5374" marT="5374" marB="3869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GB" sz="1200" b="0" i="0" u="none" strike="noStrike" dirty="0">
                          <a:solidFill>
                            <a:srgbClr val="000000"/>
                          </a:solidFill>
                          <a:effectLst/>
                          <a:latin typeface="Calibri" panose="020F0502020204030204" pitchFamily="34" charset="0"/>
                        </a:rPr>
                        <a:t>Interpretative modelling of W migration and D retention in WEST high fluence discharges completed</a:t>
                      </a:r>
                    </a:p>
                  </a:txBody>
                  <a:tcPr marL="5374" marR="5374" marT="5374" marB="3869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200" b="0" i="0" u="none" strike="noStrike" dirty="0">
                          <a:solidFill>
                            <a:srgbClr val="000000"/>
                          </a:solidFill>
                          <a:effectLst/>
                          <a:latin typeface="Calibri" panose="020F0502020204030204" pitchFamily="34" charset="0"/>
                        </a:rPr>
                        <a:t>31/12/2022</a:t>
                      </a:r>
                    </a:p>
                  </a:txBody>
                  <a:tcPr marL="5374" marR="5374" marT="5374" marB="3869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r>
                        <a:rPr lang="en-GB" sz="1200" b="0" i="0" u="none" strike="noStrike" dirty="0">
                          <a:solidFill>
                            <a:srgbClr val="000000"/>
                          </a:solidFill>
                          <a:effectLst/>
                          <a:latin typeface="Calibri" panose="020F0502020204030204" pitchFamily="34" charset="0"/>
                        </a:rPr>
                        <a:t>31/12/2024</a:t>
                      </a:r>
                    </a:p>
                  </a:txBody>
                  <a:tcPr marL="5374" marR="5374" marT="5374" marB="3869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GB" sz="1200" b="0" i="0" u="none" strike="noStrike" dirty="0">
                          <a:solidFill>
                            <a:schemeClr val="tx1"/>
                          </a:solidFill>
                          <a:effectLst/>
                          <a:latin typeface="Calibri" panose="020F0502020204030204" pitchFamily="34" charset="0"/>
                        </a:rPr>
                        <a:t>Experiments completed, analysis ongoing, however interpretative modelling delayed due to incomplete analysis </a:t>
                      </a:r>
                    </a:p>
                  </a:txBody>
                  <a:tcPr marL="5374" marR="5374" marT="5374" marB="3869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87714786"/>
                  </a:ext>
                </a:extLst>
              </a:tr>
              <a:tr h="469649">
                <a:tc>
                  <a:txBody>
                    <a:bodyPr/>
                    <a:lstStyle/>
                    <a:p>
                      <a:pPr algn="ctr" fontAlgn="b"/>
                      <a:r>
                        <a:rPr lang="en-GB" sz="1200" b="0" i="0" u="none" strike="noStrike" dirty="0">
                          <a:solidFill>
                            <a:srgbClr val="000000"/>
                          </a:solidFill>
                          <a:effectLst/>
                          <a:latin typeface="Calibri" panose="020F0502020204030204" pitchFamily="34" charset="0"/>
                        </a:rPr>
                        <a:t>PRIO.M.16</a:t>
                      </a:r>
                    </a:p>
                  </a:txBody>
                  <a:tcPr marL="5374" marR="5374" marT="5374" marB="3869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GB" sz="1200" b="0" i="0" u="none" strike="noStrike">
                          <a:solidFill>
                            <a:srgbClr val="000000"/>
                          </a:solidFill>
                          <a:effectLst/>
                          <a:latin typeface="Calibri" panose="020F0502020204030204" pitchFamily="34" charset="0"/>
                        </a:rPr>
                        <a:t>Completion of collection of Occupational Radiation Exposure and waste data </a:t>
                      </a:r>
                    </a:p>
                  </a:txBody>
                  <a:tcPr marL="5374" marR="5374" marT="5374" marB="3869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200" b="0" i="0" u="none" strike="noStrike">
                          <a:solidFill>
                            <a:srgbClr val="000000"/>
                          </a:solidFill>
                          <a:effectLst/>
                          <a:latin typeface="Calibri" panose="020F0502020204030204" pitchFamily="34" charset="0"/>
                        </a:rPr>
                        <a:t>31/12/2022</a:t>
                      </a:r>
                    </a:p>
                  </a:txBody>
                  <a:tcPr marL="5374" marR="5374" marT="5374" marB="3869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r>
                        <a:rPr lang="en-GB" sz="1200" b="0" i="0" u="none" strike="noStrike" dirty="0">
                          <a:solidFill>
                            <a:srgbClr val="000000"/>
                          </a:solidFill>
                          <a:effectLst/>
                          <a:latin typeface="Calibri" panose="020F0502020204030204" pitchFamily="34" charset="0"/>
                        </a:rPr>
                        <a:t>31/01/2025</a:t>
                      </a:r>
                    </a:p>
                  </a:txBody>
                  <a:tcPr marL="5374" marR="5374" marT="5374" marB="3869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GB" sz="1200" b="0" i="0" u="none" strike="noStrike" dirty="0">
                          <a:solidFill>
                            <a:schemeClr val="tx1"/>
                          </a:solidFill>
                          <a:effectLst/>
                          <a:latin typeface="Calibri" panose="020F0502020204030204" pitchFamily="34" charset="0"/>
                        </a:rPr>
                        <a:t>UKAEA manpower unavailability delays this milestone further </a:t>
                      </a:r>
                    </a:p>
                  </a:txBody>
                  <a:tcPr marL="5374" marR="5374" marT="5374" marB="3869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8619356"/>
                  </a:ext>
                </a:extLst>
              </a:tr>
              <a:tr h="690940">
                <a:tc>
                  <a:txBody>
                    <a:bodyPr/>
                    <a:lstStyle/>
                    <a:p>
                      <a:pPr algn="ctr" fontAlgn="b"/>
                      <a:r>
                        <a:rPr lang="en-GB" sz="1200" b="0" i="0" u="none" strike="noStrike" dirty="0">
                          <a:solidFill>
                            <a:srgbClr val="000000"/>
                          </a:solidFill>
                          <a:effectLst/>
                          <a:latin typeface="Calibri" panose="020F0502020204030204" pitchFamily="34" charset="0"/>
                        </a:rPr>
                        <a:t>PRIO.M.17</a:t>
                      </a:r>
                    </a:p>
                  </a:txBody>
                  <a:tcPr marL="5374" marR="5374" marT="5374" marB="3869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GB" sz="1200" b="0" i="0" u="none" strike="noStrike">
                          <a:solidFill>
                            <a:srgbClr val="000000"/>
                          </a:solidFill>
                          <a:effectLst/>
                          <a:latin typeface="Calibri" panose="020F0502020204030204" pitchFamily="34" charset="0"/>
                        </a:rPr>
                        <a:t>Completion of calibration verification at JET in DT operations</a:t>
                      </a:r>
                    </a:p>
                  </a:txBody>
                  <a:tcPr marL="5374" marR="5374" marT="5374" marB="3869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GB" sz="1200" b="0" i="0" u="none" strike="noStrike" dirty="0">
                          <a:solidFill>
                            <a:srgbClr val="000000"/>
                          </a:solidFill>
                          <a:effectLst/>
                          <a:latin typeface="Calibri" panose="020F0502020204030204" pitchFamily="34" charset="0"/>
                        </a:rPr>
                        <a:t>31/12/2022</a:t>
                      </a:r>
                    </a:p>
                  </a:txBody>
                  <a:tcPr marL="5374" marR="5374" marT="5374" marB="3869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r>
                        <a:rPr lang="en-GB" sz="1200" b="0" i="0" u="none" strike="noStrike" dirty="0">
                          <a:solidFill>
                            <a:schemeClr val="tx1"/>
                          </a:solidFill>
                          <a:effectLst/>
                          <a:latin typeface="Calibri" panose="020F0502020204030204" pitchFamily="34" charset="0"/>
                        </a:rPr>
                        <a:t>30/11/2024</a:t>
                      </a:r>
                    </a:p>
                  </a:txBody>
                  <a:tcPr marL="5374" marR="5374" marT="5374" marB="3869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GB" sz="1200" b="0" i="0" u="none" strike="noStrike" dirty="0">
                          <a:solidFill>
                            <a:schemeClr val="tx1"/>
                          </a:solidFill>
                          <a:effectLst/>
                          <a:latin typeface="Calibri" panose="020F0502020204030204" pitchFamily="34" charset="0"/>
                        </a:rPr>
                        <a:t>The milestone and the associated deliverable has been achieved by DTE2. However an extension of the scope of the milestone has been decided to include the JET DTE3 data and analysis to provide a stronger support to ITER. </a:t>
                      </a:r>
                    </a:p>
                  </a:txBody>
                  <a:tcPr marL="5374" marR="5374" marT="5374" marB="3869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22154601"/>
                  </a:ext>
                </a:extLst>
              </a:tr>
              <a:tr h="869898">
                <a:tc>
                  <a:txBody>
                    <a:bodyPr/>
                    <a:lstStyle/>
                    <a:p>
                      <a:pPr algn="ctr" fontAlgn="b"/>
                      <a:r>
                        <a:rPr lang="en-GB" sz="1200" b="0" i="0" u="none" strike="noStrike" dirty="0">
                          <a:solidFill>
                            <a:srgbClr val="000000"/>
                          </a:solidFill>
                          <a:effectLst/>
                          <a:latin typeface="Calibri" panose="020F0502020204030204" pitchFamily="34" charset="0"/>
                        </a:rPr>
                        <a:t>PRIO.M.18</a:t>
                      </a:r>
                    </a:p>
                  </a:txBody>
                  <a:tcPr marL="5374" marR="5374" marT="5374" marB="3869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GB" sz="1200" b="0" i="0" u="none" strike="noStrike" dirty="0">
                          <a:solidFill>
                            <a:srgbClr val="000000"/>
                          </a:solidFill>
                          <a:effectLst/>
                          <a:latin typeface="Calibri" panose="020F0502020204030204" pitchFamily="34" charset="0"/>
                        </a:rPr>
                        <a:t>Completion of the analyses of measurements, simulations of JET nuclear quantities (neutron flux, dose rate, neutron induced activation, radiation damage) in DT and code validation</a:t>
                      </a:r>
                    </a:p>
                  </a:txBody>
                  <a:tcPr marL="5374" marR="5374" marT="5374" marB="3869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GB" sz="1200" b="0" i="0" u="none" strike="noStrike" dirty="0">
                          <a:solidFill>
                            <a:srgbClr val="000000"/>
                          </a:solidFill>
                          <a:effectLst/>
                          <a:latin typeface="Calibri" panose="020F0502020204030204" pitchFamily="34" charset="0"/>
                        </a:rPr>
                        <a:t>31/12/2023</a:t>
                      </a:r>
                    </a:p>
                  </a:txBody>
                  <a:tcPr marL="5374" marR="5374" marT="5374" marB="3869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r>
                        <a:rPr lang="en-GB" sz="1200" b="0" i="0" u="none" strike="noStrike" dirty="0">
                          <a:solidFill>
                            <a:schemeClr val="tx1"/>
                          </a:solidFill>
                          <a:effectLst/>
                          <a:latin typeface="Calibri" panose="020F0502020204030204" pitchFamily="34" charset="0"/>
                        </a:rPr>
                        <a:t>01/05/2025</a:t>
                      </a:r>
                    </a:p>
                  </a:txBody>
                  <a:tcPr marL="5374" marR="5374" marT="5374" marB="3869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GB" sz="1200" b="0" i="0" u="none" strike="noStrike" dirty="0">
                          <a:solidFill>
                            <a:schemeClr val="tx1"/>
                          </a:solidFill>
                          <a:effectLst/>
                          <a:latin typeface="Calibri" panose="020F0502020204030204" pitchFamily="34" charset="0"/>
                        </a:rPr>
                        <a:t>The milestone and the associated deliverable has been achieved by DTE2. However an extension of the scope of the milestone has been decided to include the JET DTE3 data and analysis to provide a stronger support to ITER. </a:t>
                      </a:r>
                    </a:p>
                  </a:txBody>
                  <a:tcPr marL="5374" marR="5374" marT="5374" marB="3869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53888714"/>
                  </a:ext>
                </a:extLst>
              </a:tr>
            </a:tbl>
          </a:graphicData>
        </a:graphic>
      </p:graphicFrame>
    </p:spTree>
    <p:extLst>
      <p:ext uri="{BB962C8B-B14F-4D97-AF65-F5344CB8AC3E}">
        <p14:creationId xmlns:p14="http://schemas.microsoft.com/office/powerpoint/2010/main" val="13651282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1F947C-6FBB-87AD-27A9-3E88D1A151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359E49-444E-319D-80E9-F16BC0723CC8}"/>
              </a:ext>
            </a:extLst>
          </p:cNvPr>
          <p:cNvSpPr>
            <a:spLocks noGrp="1"/>
          </p:cNvSpPr>
          <p:nvPr>
            <p:ph type="title"/>
          </p:nvPr>
        </p:nvSpPr>
        <p:spPr>
          <a:xfrm>
            <a:off x="2891076" y="2831115"/>
            <a:ext cx="2809448" cy="457200"/>
          </a:xfrm>
        </p:spPr>
        <p:txBody>
          <a:bodyPr/>
          <a:lstStyle/>
          <a:p>
            <a:r>
              <a:rPr lang="en-US" dirty="0"/>
              <a:t>BACK-UP SLIDE</a:t>
            </a:r>
            <a:endParaRPr lang="en-GB" dirty="0"/>
          </a:p>
        </p:txBody>
      </p:sp>
      <p:sp>
        <p:nvSpPr>
          <p:cNvPr id="4" name="Footer Placeholder 3">
            <a:extLst>
              <a:ext uri="{FF2B5EF4-FFF2-40B4-BE49-F238E27FC236}">
                <a16:creationId xmlns:a16="http://schemas.microsoft.com/office/drawing/2014/main" id="{BC217E57-62B1-7CCE-D9A2-63CB0416B12C}"/>
              </a:ext>
            </a:extLst>
          </p:cNvPr>
          <p:cNvSpPr>
            <a:spLocks noGrp="1"/>
          </p:cNvSpPr>
          <p:nvPr>
            <p:ph type="ftr" sz="quarter" idx="11"/>
          </p:nvPr>
        </p:nvSpPr>
        <p:spPr/>
        <p:txBody>
          <a:bodyPr/>
          <a:lstStyle/>
          <a:p>
            <a:r>
              <a:rPr lang="en-GB" dirty="0">
                <a:solidFill>
                  <a:prstClr val="white"/>
                </a:solidFill>
              </a:rPr>
              <a:t>B. Meszaros | Physics PB#05 | 30 Oct 2024</a:t>
            </a:r>
          </a:p>
        </p:txBody>
      </p:sp>
      <p:sp>
        <p:nvSpPr>
          <p:cNvPr id="5" name="Slide Number Placeholder 4">
            <a:extLst>
              <a:ext uri="{FF2B5EF4-FFF2-40B4-BE49-F238E27FC236}">
                <a16:creationId xmlns:a16="http://schemas.microsoft.com/office/drawing/2014/main" id="{FE684858-020E-91A5-D7AB-ECC90CFD21F9}"/>
              </a:ext>
            </a:extLst>
          </p:cNvPr>
          <p:cNvSpPr>
            <a:spLocks noGrp="1"/>
          </p:cNvSpPr>
          <p:nvPr>
            <p:ph type="sldNum" sz="quarter" idx="12"/>
          </p:nvPr>
        </p:nvSpPr>
        <p:spPr/>
        <p:txBody>
          <a:bodyPr/>
          <a:lstStyle/>
          <a:p>
            <a:fld id="{6A6D9FA1-99C7-4910-8E32-B85D378B0060}" type="slidenum">
              <a:rPr lang="en-GB" smtClean="0">
                <a:solidFill>
                  <a:prstClr val="white"/>
                </a:solidFill>
              </a:rPr>
              <a:pPr/>
              <a:t>5</a:t>
            </a:fld>
            <a:endParaRPr lang="en-GB" dirty="0">
              <a:solidFill>
                <a:prstClr val="white"/>
              </a:solidFill>
            </a:endParaRPr>
          </a:p>
        </p:txBody>
      </p:sp>
    </p:spTree>
    <p:extLst>
      <p:ext uri="{BB962C8B-B14F-4D97-AF65-F5344CB8AC3E}">
        <p14:creationId xmlns:p14="http://schemas.microsoft.com/office/powerpoint/2010/main" val="26235432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A0F05D-B99C-BFE2-52D6-E57FD0E8CC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53C06E-31FB-03AB-C5FD-08C773FDCB95}"/>
              </a:ext>
            </a:extLst>
          </p:cNvPr>
          <p:cNvSpPr>
            <a:spLocks noGrp="1"/>
          </p:cNvSpPr>
          <p:nvPr>
            <p:ph type="title"/>
          </p:nvPr>
        </p:nvSpPr>
        <p:spPr/>
        <p:txBody>
          <a:bodyPr/>
          <a:lstStyle/>
          <a:p>
            <a:r>
              <a:rPr lang="en-US" dirty="0"/>
              <a:t>Grant Deliverables and Milestones – statistics </a:t>
            </a:r>
            <a:r>
              <a:rPr lang="en-US" i="1" dirty="0"/>
              <a:t>by department</a:t>
            </a:r>
            <a:endParaRPr lang="en-GB" i="1" dirty="0"/>
          </a:p>
        </p:txBody>
      </p:sp>
      <p:sp>
        <p:nvSpPr>
          <p:cNvPr id="4" name="Footer Placeholder 3">
            <a:extLst>
              <a:ext uri="{FF2B5EF4-FFF2-40B4-BE49-F238E27FC236}">
                <a16:creationId xmlns:a16="http://schemas.microsoft.com/office/drawing/2014/main" id="{EA1413F3-DDC2-D8DD-B24D-7A9B28CBB29B}"/>
              </a:ext>
            </a:extLst>
          </p:cNvPr>
          <p:cNvSpPr>
            <a:spLocks noGrp="1"/>
          </p:cNvSpPr>
          <p:nvPr>
            <p:ph type="ftr" sz="quarter" idx="11"/>
          </p:nvPr>
        </p:nvSpPr>
        <p:spPr/>
        <p:txBody>
          <a:bodyPr/>
          <a:lstStyle/>
          <a:p>
            <a:r>
              <a:rPr lang="en-GB" dirty="0">
                <a:solidFill>
                  <a:prstClr val="white"/>
                </a:solidFill>
              </a:rPr>
              <a:t>B. Meszaros | Physics PB#05 | 30 Oct 2024</a:t>
            </a:r>
          </a:p>
        </p:txBody>
      </p:sp>
      <p:sp>
        <p:nvSpPr>
          <p:cNvPr id="5" name="Slide Number Placeholder 4">
            <a:extLst>
              <a:ext uri="{FF2B5EF4-FFF2-40B4-BE49-F238E27FC236}">
                <a16:creationId xmlns:a16="http://schemas.microsoft.com/office/drawing/2014/main" id="{AEC1AE3E-0566-BF4A-C93F-A450C1CF7EB2}"/>
              </a:ext>
            </a:extLst>
          </p:cNvPr>
          <p:cNvSpPr>
            <a:spLocks noGrp="1"/>
          </p:cNvSpPr>
          <p:nvPr>
            <p:ph type="sldNum" sz="quarter" idx="12"/>
          </p:nvPr>
        </p:nvSpPr>
        <p:spPr/>
        <p:txBody>
          <a:bodyPr/>
          <a:lstStyle/>
          <a:p>
            <a:fld id="{6A6D9FA1-99C7-4910-8E32-B85D378B0060}" type="slidenum">
              <a:rPr lang="en-GB" smtClean="0">
                <a:solidFill>
                  <a:prstClr val="white"/>
                </a:solidFill>
              </a:rPr>
              <a:pPr/>
              <a:t>6</a:t>
            </a:fld>
            <a:endParaRPr lang="en-GB" dirty="0">
              <a:solidFill>
                <a:prstClr val="white"/>
              </a:solidFill>
            </a:endParaRPr>
          </a:p>
        </p:txBody>
      </p:sp>
      <p:graphicFrame>
        <p:nvGraphicFramePr>
          <p:cNvPr id="6" name="Table 5">
            <a:extLst>
              <a:ext uri="{FF2B5EF4-FFF2-40B4-BE49-F238E27FC236}">
                <a16:creationId xmlns:a16="http://schemas.microsoft.com/office/drawing/2014/main" id="{EBAF3A76-AB88-5A2A-7757-8B42C8C360C6}"/>
              </a:ext>
            </a:extLst>
          </p:cNvPr>
          <p:cNvGraphicFramePr>
            <a:graphicFrameLocks noGrp="1"/>
          </p:cNvGraphicFramePr>
          <p:nvPr/>
        </p:nvGraphicFramePr>
        <p:xfrm>
          <a:off x="410880" y="1232204"/>
          <a:ext cx="5319361" cy="1854200"/>
        </p:xfrm>
        <a:graphic>
          <a:graphicData uri="http://schemas.openxmlformats.org/drawingml/2006/table">
            <a:tbl>
              <a:tblPr firstRow="1" bandRow="1">
                <a:tableStyleId>{5C22544A-7EE6-4342-B048-85BDC9FD1C3A}</a:tableStyleId>
              </a:tblPr>
              <a:tblGrid>
                <a:gridCol w="785460">
                  <a:extLst>
                    <a:ext uri="{9D8B030D-6E8A-4147-A177-3AD203B41FA5}">
                      <a16:colId xmlns:a16="http://schemas.microsoft.com/office/drawing/2014/main" val="4209564030"/>
                    </a:ext>
                  </a:extLst>
                </a:gridCol>
                <a:gridCol w="678180">
                  <a:extLst>
                    <a:ext uri="{9D8B030D-6E8A-4147-A177-3AD203B41FA5}">
                      <a16:colId xmlns:a16="http://schemas.microsoft.com/office/drawing/2014/main" val="3310400607"/>
                    </a:ext>
                  </a:extLst>
                </a:gridCol>
                <a:gridCol w="594360">
                  <a:extLst>
                    <a:ext uri="{9D8B030D-6E8A-4147-A177-3AD203B41FA5}">
                      <a16:colId xmlns:a16="http://schemas.microsoft.com/office/drawing/2014/main" val="3414811972"/>
                    </a:ext>
                  </a:extLst>
                </a:gridCol>
                <a:gridCol w="792480">
                  <a:extLst>
                    <a:ext uri="{9D8B030D-6E8A-4147-A177-3AD203B41FA5}">
                      <a16:colId xmlns:a16="http://schemas.microsoft.com/office/drawing/2014/main" val="1579231688"/>
                    </a:ext>
                  </a:extLst>
                </a:gridCol>
                <a:gridCol w="525780">
                  <a:extLst>
                    <a:ext uri="{9D8B030D-6E8A-4147-A177-3AD203B41FA5}">
                      <a16:colId xmlns:a16="http://schemas.microsoft.com/office/drawing/2014/main" val="3950270699"/>
                    </a:ext>
                  </a:extLst>
                </a:gridCol>
                <a:gridCol w="617220">
                  <a:extLst>
                    <a:ext uri="{9D8B030D-6E8A-4147-A177-3AD203B41FA5}">
                      <a16:colId xmlns:a16="http://schemas.microsoft.com/office/drawing/2014/main" val="1644996013"/>
                    </a:ext>
                  </a:extLst>
                </a:gridCol>
                <a:gridCol w="624840">
                  <a:extLst>
                    <a:ext uri="{9D8B030D-6E8A-4147-A177-3AD203B41FA5}">
                      <a16:colId xmlns:a16="http://schemas.microsoft.com/office/drawing/2014/main" val="1782922388"/>
                    </a:ext>
                  </a:extLst>
                </a:gridCol>
                <a:gridCol w="701041">
                  <a:extLst>
                    <a:ext uri="{9D8B030D-6E8A-4147-A177-3AD203B41FA5}">
                      <a16:colId xmlns:a16="http://schemas.microsoft.com/office/drawing/2014/main" val="1125025844"/>
                    </a:ext>
                  </a:extLst>
                </a:gridCol>
              </a:tblGrid>
              <a:tr h="370840">
                <a:tc>
                  <a:txBody>
                    <a:bodyPr/>
                    <a:lstStyle/>
                    <a:p>
                      <a:pPr algn="ctr"/>
                      <a:r>
                        <a:rPr lang="en-US" sz="1800" dirty="0"/>
                        <a:t>year</a:t>
                      </a:r>
                      <a:endParaRPr lang="en-GB" sz="1800" dirty="0"/>
                    </a:p>
                  </a:txBody>
                  <a:tcPr/>
                </a:tc>
                <a:tc>
                  <a:txBody>
                    <a:bodyPr/>
                    <a:lstStyle/>
                    <a:p>
                      <a:pPr algn="ctr"/>
                      <a:r>
                        <a:rPr lang="en-US" sz="1800" dirty="0"/>
                        <a:t>total</a:t>
                      </a:r>
                      <a:endParaRPr lang="en-GB" sz="1800" dirty="0"/>
                    </a:p>
                  </a:txBody>
                  <a:tcPr/>
                </a:tc>
                <a:tc gridSpan="2">
                  <a:txBody>
                    <a:bodyPr/>
                    <a:lstStyle/>
                    <a:p>
                      <a:pPr algn="ctr"/>
                      <a:r>
                        <a:rPr lang="en-US" sz="1800" dirty="0"/>
                        <a:t>completed</a:t>
                      </a:r>
                      <a:endParaRPr lang="en-GB" sz="1800" dirty="0"/>
                    </a:p>
                  </a:txBody>
                  <a:tcPr/>
                </a:tc>
                <a:tc hMerge="1">
                  <a:txBody>
                    <a:bodyPr/>
                    <a:lstStyle/>
                    <a:p>
                      <a:endParaRPr lang="en-GB"/>
                    </a:p>
                  </a:txBody>
                  <a:tcPr/>
                </a:tc>
                <a:tc gridSpan="2">
                  <a:txBody>
                    <a:bodyPr/>
                    <a:lstStyle/>
                    <a:p>
                      <a:pPr algn="ctr"/>
                      <a:r>
                        <a:rPr lang="en-US" sz="1800" dirty="0"/>
                        <a:t>cancelled</a:t>
                      </a:r>
                      <a:endParaRPr lang="en-GB" sz="1800" dirty="0"/>
                    </a:p>
                  </a:txBody>
                  <a:tcPr/>
                </a:tc>
                <a:tc hMerge="1">
                  <a:txBody>
                    <a:bodyPr/>
                    <a:lstStyle/>
                    <a:p>
                      <a:endParaRPr lang="en-GB"/>
                    </a:p>
                  </a:txBody>
                  <a:tcPr/>
                </a:tc>
                <a:tc gridSpan="2">
                  <a:txBody>
                    <a:bodyPr/>
                    <a:lstStyle/>
                    <a:p>
                      <a:pPr algn="ctr"/>
                      <a:r>
                        <a:rPr lang="en-US" sz="1800" dirty="0"/>
                        <a:t>delayed</a:t>
                      </a:r>
                      <a:endParaRPr lang="en-GB" sz="1800" dirty="0"/>
                    </a:p>
                  </a:txBody>
                  <a:tcPr/>
                </a:tc>
                <a:tc hMerge="1">
                  <a:txBody>
                    <a:bodyPr/>
                    <a:lstStyle/>
                    <a:p>
                      <a:endParaRPr lang="en-GB"/>
                    </a:p>
                  </a:txBody>
                  <a:tcPr/>
                </a:tc>
                <a:extLst>
                  <a:ext uri="{0D108BD9-81ED-4DB2-BD59-A6C34878D82A}">
                    <a16:rowId xmlns:a16="http://schemas.microsoft.com/office/drawing/2014/main" val="1281818358"/>
                  </a:ext>
                </a:extLst>
              </a:tr>
              <a:tr h="370840">
                <a:tc>
                  <a:txBody>
                    <a:bodyPr/>
                    <a:lstStyle/>
                    <a:p>
                      <a:pPr algn="ctr"/>
                      <a:r>
                        <a:rPr lang="en-US" sz="1800" dirty="0"/>
                        <a:t>2021</a:t>
                      </a:r>
                      <a:endParaRPr lang="en-GB" sz="1800" dirty="0"/>
                    </a:p>
                  </a:txBody>
                  <a:tcPr/>
                </a:tc>
                <a:tc>
                  <a:txBody>
                    <a:bodyPr/>
                    <a:lstStyle/>
                    <a:p>
                      <a:pPr algn="ctr"/>
                      <a:r>
                        <a:rPr lang="en-US" sz="1800" dirty="0"/>
                        <a:t>9</a:t>
                      </a:r>
                      <a:endParaRPr lang="en-GB" sz="1800" dirty="0"/>
                    </a:p>
                  </a:txBody>
                  <a:tcPr/>
                </a:tc>
                <a:tc>
                  <a:txBody>
                    <a:bodyPr/>
                    <a:lstStyle/>
                    <a:p>
                      <a:pPr algn="ctr"/>
                      <a:r>
                        <a:rPr lang="en-US" sz="1800" dirty="0"/>
                        <a:t>9</a:t>
                      </a:r>
                      <a:endParaRPr lang="en-GB" sz="1800" dirty="0"/>
                    </a:p>
                  </a:txBody>
                  <a:tcPr/>
                </a:tc>
                <a:tc>
                  <a:txBody>
                    <a:bodyPr/>
                    <a:lstStyle/>
                    <a:p>
                      <a:pPr algn="ctr"/>
                      <a:r>
                        <a:rPr lang="en-US" sz="1800" dirty="0"/>
                        <a:t>100%</a:t>
                      </a:r>
                      <a:endParaRPr lang="en-GB" sz="1800" dirty="0"/>
                    </a:p>
                  </a:txBody>
                  <a:tcPr/>
                </a:tc>
                <a:tc>
                  <a:txBody>
                    <a:bodyPr/>
                    <a:lstStyle/>
                    <a:p>
                      <a:pPr algn="ctr"/>
                      <a:r>
                        <a:rPr lang="en-US" sz="1800" dirty="0"/>
                        <a:t>0</a:t>
                      </a:r>
                      <a:endParaRPr lang="en-GB" sz="1800" dirty="0"/>
                    </a:p>
                  </a:txBody>
                  <a:tcPr/>
                </a:tc>
                <a:tc>
                  <a:txBody>
                    <a:bodyPr/>
                    <a:lstStyle/>
                    <a:p>
                      <a:pPr algn="ctr"/>
                      <a:r>
                        <a:rPr lang="en-US" sz="1800" dirty="0"/>
                        <a:t>0%</a:t>
                      </a:r>
                      <a:endParaRPr lang="en-GB" sz="1800" dirty="0"/>
                    </a:p>
                  </a:txBody>
                  <a:tcPr/>
                </a:tc>
                <a:tc>
                  <a:txBody>
                    <a:bodyPr/>
                    <a:lstStyle/>
                    <a:p>
                      <a:pPr algn="ctr"/>
                      <a:r>
                        <a:rPr lang="en-US" sz="1800" dirty="0"/>
                        <a:t>0</a:t>
                      </a:r>
                      <a:endParaRPr lang="en-GB" sz="1800" dirty="0"/>
                    </a:p>
                  </a:txBody>
                  <a:tcPr/>
                </a:tc>
                <a:tc>
                  <a:txBody>
                    <a:bodyPr/>
                    <a:lstStyle/>
                    <a:p>
                      <a:pPr algn="ctr"/>
                      <a:r>
                        <a:rPr lang="en-US" sz="1800" dirty="0"/>
                        <a:t>0%</a:t>
                      </a:r>
                      <a:endParaRPr lang="en-GB" sz="1800" dirty="0"/>
                    </a:p>
                  </a:txBody>
                  <a:tcPr/>
                </a:tc>
                <a:extLst>
                  <a:ext uri="{0D108BD9-81ED-4DB2-BD59-A6C34878D82A}">
                    <a16:rowId xmlns:a16="http://schemas.microsoft.com/office/drawing/2014/main" val="538536621"/>
                  </a:ext>
                </a:extLst>
              </a:tr>
              <a:tr h="370840">
                <a:tc>
                  <a:txBody>
                    <a:bodyPr/>
                    <a:lstStyle/>
                    <a:p>
                      <a:pPr algn="ctr"/>
                      <a:r>
                        <a:rPr lang="en-US" sz="1800" dirty="0"/>
                        <a:t>2022</a:t>
                      </a:r>
                      <a:endParaRPr lang="en-GB" sz="1800" dirty="0"/>
                    </a:p>
                  </a:txBody>
                  <a:tcPr/>
                </a:tc>
                <a:tc>
                  <a:txBody>
                    <a:bodyPr/>
                    <a:lstStyle/>
                    <a:p>
                      <a:pPr algn="ctr"/>
                      <a:r>
                        <a:rPr lang="en-US" sz="1800" dirty="0"/>
                        <a:t>17</a:t>
                      </a:r>
                      <a:endParaRPr lang="en-GB" sz="1800" dirty="0"/>
                    </a:p>
                  </a:txBody>
                  <a:tcPr/>
                </a:tc>
                <a:tc>
                  <a:txBody>
                    <a:bodyPr/>
                    <a:lstStyle/>
                    <a:p>
                      <a:pPr algn="ctr"/>
                      <a:r>
                        <a:rPr lang="en-US" sz="1800" dirty="0"/>
                        <a:t>15</a:t>
                      </a:r>
                      <a:endParaRPr lang="en-GB" sz="1800" dirty="0"/>
                    </a:p>
                  </a:txBody>
                  <a:tcPr/>
                </a:tc>
                <a:tc>
                  <a:txBody>
                    <a:bodyPr/>
                    <a:lstStyle/>
                    <a:p>
                      <a:pPr algn="ctr"/>
                      <a:r>
                        <a:rPr lang="en-US" sz="1800" dirty="0"/>
                        <a:t>88%</a:t>
                      </a:r>
                      <a:endParaRPr lang="en-GB" sz="1800" dirty="0"/>
                    </a:p>
                  </a:txBody>
                  <a:tcPr/>
                </a:tc>
                <a:tc>
                  <a:txBody>
                    <a:bodyPr/>
                    <a:lstStyle/>
                    <a:p>
                      <a:pPr algn="ctr"/>
                      <a:r>
                        <a:rPr lang="en-US" sz="1800" dirty="0"/>
                        <a:t>0</a:t>
                      </a:r>
                      <a:endParaRPr lang="en-GB" sz="1800" dirty="0"/>
                    </a:p>
                  </a:txBody>
                  <a:tcPr/>
                </a:tc>
                <a:tc>
                  <a:txBody>
                    <a:bodyPr/>
                    <a:lstStyle/>
                    <a:p>
                      <a:pPr algn="ctr"/>
                      <a:r>
                        <a:rPr lang="en-US" sz="1800" dirty="0"/>
                        <a:t>0%</a:t>
                      </a:r>
                      <a:endParaRPr lang="en-GB" sz="1800" dirty="0"/>
                    </a:p>
                  </a:txBody>
                  <a:tcPr/>
                </a:tc>
                <a:tc>
                  <a:txBody>
                    <a:bodyPr/>
                    <a:lstStyle/>
                    <a:p>
                      <a:pPr algn="ctr"/>
                      <a:r>
                        <a:rPr lang="en-US" sz="1800" dirty="0"/>
                        <a:t>2</a:t>
                      </a:r>
                      <a:endParaRPr lang="en-GB" sz="1800" dirty="0"/>
                    </a:p>
                  </a:txBody>
                  <a:tcPr/>
                </a:tc>
                <a:tc>
                  <a:txBody>
                    <a:bodyPr/>
                    <a:lstStyle/>
                    <a:p>
                      <a:pPr algn="ctr"/>
                      <a:r>
                        <a:rPr lang="en-US" sz="1800" dirty="0"/>
                        <a:t>12%</a:t>
                      </a:r>
                      <a:endParaRPr lang="en-GB" sz="1800" dirty="0"/>
                    </a:p>
                  </a:txBody>
                  <a:tcPr/>
                </a:tc>
                <a:extLst>
                  <a:ext uri="{0D108BD9-81ED-4DB2-BD59-A6C34878D82A}">
                    <a16:rowId xmlns:a16="http://schemas.microsoft.com/office/drawing/2014/main" val="3523839849"/>
                  </a:ext>
                </a:extLst>
              </a:tr>
              <a:tr h="370840">
                <a:tc>
                  <a:txBody>
                    <a:bodyPr/>
                    <a:lstStyle/>
                    <a:p>
                      <a:pPr algn="ctr"/>
                      <a:r>
                        <a:rPr lang="en-US" sz="1800" dirty="0"/>
                        <a:t>2023</a:t>
                      </a:r>
                      <a:endParaRPr lang="en-GB" sz="1800" dirty="0"/>
                    </a:p>
                  </a:txBody>
                  <a:tcPr/>
                </a:tc>
                <a:tc>
                  <a:txBody>
                    <a:bodyPr/>
                    <a:lstStyle/>
                    <a:p>
                      <a:pPr algn="ctr"/>
                      <a:r>
                        <a:rPr lang="en-US" sz="1800" dirty="0"/>
                        <a:t>23</a:t>
                      </a:r>
                      <a:endParaRPr lang="en-GB" sz="1800" dirty="0"/>
                    </a:p>
                  </a:txBody>
                  <a:tcPr/>
                </a:tc>
                <a:tc>
                  <a:txBody>
                    <a:bodyPr/>
                    <a:lstStyle/>
                    <a:p>
                      <a:pPr algn="ctr"/>
                      <a:r>
                        <a:rPr lang="en-US" sz="1800" dirty="0"/>
                        <a:t>16</a:t>
                      </a:r>
                      <a:endParaRPr lang="en-GB" sz="1800" dirty="0"/>
                    </a:p>
                  </a:txBody>
                  <a:tcPr/>
                </a:tc>
                <a:tc>
                  <a:txBody>
                    <a:bodyPr/>
                    <a:lstStyle/>
                    <a:p>
                      <a:pPr algn="ctr"/>
                      <a:r>
                        <a:rPr lang="en-US" sz="1800" dirty="0"/>
                        <a:t>70%</a:t>
                      </a:r>
                      <a:endParaRPr lang="en-GB" sz="1800" dirty="0"/>
                    </a:p>
                  </a:txBody>
                  <a:tcPr/>
                </a:tc>
                <a:tc>
                  <a:txBody>
                    <a:bodyPr/>
                    <a:lstStyle/>
                    <a:p>
                      <a:pPr algn="ctr"/>
                      <a:r>
                        <a:rPr lang="en-US" sz="1800" dirty="0"/>
                        <a:t>1</a:t>
                      </a:r>
                      <a:endParaRPr lang="en-GB" sz="1800" dirty="0"/>
                    </a:p>
                  </a:txBody>
                  <a:tcPr/>
                </a:tc>
                <a:tc>
                  <a:txBody>
                    <a:bodyPr/>
                    <a:lstStyle/>
                    <a:p>
                      <a:pPr algn="ctr"/>
                      <a:r>
                        <a:rPr lang="en-US" sz="1800" dirty="0"/>
                        <a:t>4%</a:t>
                      </a:r>
                      <a:endParaRPr lang="en-GB" sz="1800" dirty="0"/>
                    </a:p>
                  </a:txBody>
                  <a:tcPr/>
                </a:tc>
                <a:tc>
                  <a:txBody>
                    <a:bodyPr/>
                    <a:lstStyle/>
                    <a:p>
                      <a:pPr algn="ctr"/>
                      <a:r>
                        <a:rPr lang="en-US" sz="1800" dirty="0"/>
                        <a:t>6</a:t>
                      </a:r>
                      <a:endParaRPr lang="en-GB" sz="1800" dirty="0"/>
                    </a:p>
                  </a:txBody>
                  <a:tcPr/>
                </a:tc>
                <a:tc>
                  <a:txBody>
                    <a:bodyPr/>
                    <a:lstStyle/>
                    <a:p>
                      <a:pPr algn="ctr"/>
                      <a:r>
                        <a:rPr lang="en-US" sz="1800" dirty="0"/>
                        <a:t>26%</a:t>
                      </a:r>
                      <a:endParaRPr lang="en-GB" sz="1800" dirty="0"/>
                    </a:p>
                  </a:txBody>
                  <a:tcPr/>
                </a:tc>
                <a:extLst>
                  <a:ext uri="{0D108BD9-81ED-4DB2-BD59-A6C34878D82A}">
                    <a16:rowId xmlns:a16="http://schemas.microsoft.com/office/drawing/2014/main" val="4068457093"/>
                  </a:ext>
                </a:extLst>
              </a:tr>
              <a:tr h="370840">
                <a:tc>
                  <a:txBody>
                    <a:bodyPr/>
                    <a:lstStyle/>
                    <a:p>
                      <a:pPr algn="ctr"/>
                      <a:r>
                        <a:rPr lang="en-US" sz="1800" dirty="0"/>
                        <a:t>2024*</a:t>
                      </a:r>
                      <a:endParaRPr lang="en-GB" sz="1800" dirty="0"/>
                    </a:p>
                  </a:txBody>
                  <a:tcPr/>
                </a:tc>
                <a:tc>
                  <a:txBody>
                    <a:bodyPr/>
                    <a:lstStyle/>
                    <a:p>
                      <a:pPr algn="ctr"/>
                      <a:r>
                        <a:rPr lang="en-US" sz="1800" dirty="0"/>
                        <a:t>3</a:t>
                      </a:r>
                      <a:endParaRPr lang="en-GB" sz="1800" dirty="0"/>
                    </a:p>
                  </a:txBody>
                  <a:tcPr/>
                </a:tc>
                <a:tc>
                  <a:txBody>
                    <a:bodyPr/>
                    <a:lstStyle/>
                    <a:p>
                      <a:pPr algn="ctr"/>
                      <a:r>
                        <a:rPr lang="en-US" sz="1800" dirty="0"/>
                        <a:t>1</a:t>
                      </a:r>
                      <a:endParaRPr lang="en-GB" sz="1800" dirty="0"/>
                    </a:p>
                  </a:txBody>
                  <a:tcPr/>
                </a:tc>
                <a:tc>
                  <a:txBody>
                    <a:bodyPr/>
                    <a:lstStyle/>
                    <a:p>
                      <a:pPr algn="ctr"/>
                      <a:r>
                        <a:rPr lang="en-US" sz="1800" dirty="0"/>
                        <a:t>33%</a:t>
                      </a:r>
                      <a:endParaRPr lang="en-GB" sz="1800" dirty="0"/>
                    </a:p>
                  </a:txBody>
                  <a:tcPr/>
                </a:tc>
                <a:tc>
                  <a:txBody>
                    <a:bodyPr/>
                    <a:lstStyle/>
                    <a:p>
                      <a:pPr algn="ctr"/>
                      <a:r>
                        <a:rPr lang="en-US" sz="1800" dirty="0"/>
                        <a:t>0</a:t>
                      </a:r>
                      <a:endParaRPr lang="en-GB" sz="1800" dirty="0"/>
                    </a:p>
                  </a:txBody>
                  <a:tcPr/>
                </a:tc>
                <a:tc>
                  <a:txBody>
                    <a:bodyPr/>
                    <a:lstStyle/>
                    <a:p>
                      <a:pPr algn="ctr"/>
                      <a:r>
                        <a:rPr lang="en-US" sz="1800" dirty="0"/>
                        <a:t>0%</a:t>
                      </a:r>
                      <a:endParaRPr lang="en-GB" sz="1800" dirty="0"/>
                    </a:p>
                  </a:txBody>
                  <a:tcPr/>
                </a:tc>
                <a:tc>
                  <a:txBody>
                    <a:bodyPr/>
                    <a:lstStyle/>
                    <a:p>
                      <a:pPr algn="ctr"/>
                      <a:r>
                        <a:rPr lang="en-US" sz="1800" dirty="0"/>
                        <a:t>2</a:t>
                      </a:r>
                      <a:endParaRPr lang="en-GB" sz="1800" dirty="0"/>
                    </a:p>
                  </a:txBody>
                  <a:tcPr/>
                </a:tc>
                <a:tc>
                  <a:txBody>
                    <a:bodyPr/>
                    <a:lstStyle/>
                    <a:p>
                      <a:pPr algn="ctr"/>
                      <a:r>
                        <a:rPr lang="en-US" sz="1800" dirty="0"/>
                        <a:t>67%</a:t>
                      </a:r>
                      <a:endParaRPr lang="en-GB" sz="1800" dirty="0"/>
                    </a:p>
                  </a:txBody>
                  <a:tcPr/>
                </a:tc>
                <a:extLst>
                  <a:ext uri="{0D108BD9-81ED-4DB2-BD59-A6C34878D82A}">
                    <a16:rowId xmlns:a16="http://schemas.microsoft.com/office/drawing/2014/main" val="3170629383"/>
                  </a:ext>
                </a:extLst>
              </a:tr>
            </a:tbl>
          </a:graphicData>
        </a:graphic>
      </p:graphicFrame>
      <p:graphicFrame>
        <p:nvGraphicFramePr>
          <p:cNvPr id="7" name="Table 6">
            <a:extLst>
              <a:ext uri="{FF2B5EF4-FFF2-40B4-BE49-F238E27FC236}">
                <a16:creationId xmlns:a16="http://schemas.microsoft.com/office/drawing/2014/main" id="{F11EBA17-1325-DFCF-4260-3116F7EB31C3}"/>
              </a:ext>
            </a:extLst>
          </p:cNvPr>
          <p:cNvGraphicFramePr>
            <a:graphicFrameLocks noGrp="1"/>
          </p:cNvGraphicFramePr>
          <p:nvPr/>
        </p:nvGraphicFramePr>
        <p:xfrm>
          <a:off x="410882" y="3818099"/>
          <a:ext cx="5319359" cy="1483360"/>
        </p:xfrm>
        <a:graphic>
          <a:graphicData uri="http://schemas.openxmlformats.org/drawingml/2006/table">
            <a:tbl>
              <a:tblPr firstRow="1" bandRow="1">
                <a:tableStyleId>{5C22544A-7EE6-4342-B048-85BDC9FD1C3A}</a:tableStyleId>
              </a:tblPr>
              <a:tblGrid>
                <a:gridCol w="808318">
                  <a:extLst>
                    <a:ext uri="{9D8B030D-6E8A-4147-A177-3AD203B41FA5}">
                      <a16:colId xmlns:a16="http://schemas.microsoft.com/office/drawing/2014/main" val="4209564030"/>
                    </a:ext>
                  </a:extLst>
                </a:gridCol>
                <a:gridCol w="670560">
                  <a:extLst>
                    <a:ext uri="{9D8B030D-6E8A-4147-A177-3AD203B41FA5}">
                      <a16:colId xmlns:a16="http://schemas.microsoft.com/office/drawing/2014/main" val="2634805841"/>
                    </a:ext>
                  </a:extLst>
                </a:gridCol>
                <a:gridCol w="594360">
                  <a:extLst>
                    <a:ext uri="{9D8B030D-6E8A-4147-A177-3AD203B41FA5}">
                      <a16:colId xmlns:a16="http://schemas.microsoft.com/office/drawing/2014/main" val="3414811972"/>
                    </a:ext>
                  </a:extLst>
                </a:gridCol>
                <a:gridCol w="769620">
                  <a:extLst>
                    <a:ext uri="{9D8B030D-6E8A-4147-A177-3AD203B41FA5}">
                      <a16:colId xmlns:a16="http://schemas.microsoft.com/office/drawing/2014/main" val="4197373886"/>
                    </a:ext>
                  </a:extLst>
                </a:gridCol>
                <a:gridCol w="533400">
                  <a:extLst>
                    <a:ext uri="{9D8B030D-6E8A-4147-A177-3AD203B41FA5}">
                      <a16:colId xmlns:a16="http://schemas.microsoft.com/office/drawing/2014/main" val="3950270699"/>
                    </a:ext>
                  </a:extLst>
                </a:gridCol>
                <a:gridCol w="601980">
                  <a:extLst>
                    <a:ext uri="{9D8B030D-6E8A-4147-A177-3AD203B41FA5}">
                      <a16:colId xmlns:a16="http://schemas.microsoft.com/office/drawing/2014/main" val="2442243762"/>
                    </a:ext>
                  </a:extLst>
                </a:gridCol>
                <a:gridCol w="617220">
                  <a:extLst>
                    <a:ext uri="{9D8B030D-6E8A-4147-A177-3AD203B41FA5}">
                      <a16:colId xmlns:a16="http://schemas.microsoft.com/office/drawing/2014/main" val="1782922388"/>
                    </a:ext>
                  </a:extLst>
                </a:gridCol>
                <a:gridCol w="723901">
                  <a:extLst>
                    <a:ext uri="{9D8B030D-6E8A-4147-A177-3AD203B41FA5}">
                      <a16:colId xmlns:a16="http://schemas.microsoft.com/office/drawing/2014/main" val="3876607388"/>
                    </a:ext>
                  </a:extLst>
                </a:gridCol>
              </a:tblGrid>
              <a:tr h="370840">
                <a:tc>
                  <a:txBody>
                    <a:bodyPr/>
                    <a:lstStyle/>
                    <a:p>
                      <a:pPr algn="ctr"/>
                      <a:r>
                        <a:rPr lang="en-US" sz="1800" dirty="0"/>
                        <a:t>year</a:t>
                      </a:r>
                      <a:endParaRPr lang="en-GB" sz="1800" dirty="0"/>
                    </a:p>
                  </a:txBody>
                  <a:tcPr/>
                </a:tc>
                <a:tc>
                  <a:txBody>
                    <a:bodyPr/>
                    <a:lstStyle/>
                    <a:p>
                      <a:pPr algn="ctr"/>
                      <a:r>
                        <a:rPr lang="en-US" sz="1800" dirty="0"/>
                        <a:t>total</a:t>
                      </a:r>
                      <a:endParaRPr lang="en-GB" sz="1800" dirty="0"/>
                    </a:p>
                  </a:txBody>
                  <a:tcPr/>
                </a:tc>
                <a:tc gridSpan="2">
                  <a:txBody>
                    <a:bodyPr/>
                    <a:lstStyle/>
                    <a:p>
                      <a:pPr algn="ctr"/>
                      <a:r>
                        <a:rPr lang="en-US" sz="1800" dirty="0"/>
                        <a:t>achieved</a:t>
                      </a:r>
                      <a:endParaRPr lang="en-GB" sz="1800" dirty="0"/>
                    </a:p>
                  </a:txBody>
                  <a:tcPr/>
                </a:tc>
                <a:tc hMerge="1">
                  <a:txBody>
                    <a:bodyPr/>
                    <a:lstStyle/>
                    <a:p>
                      <a:endParaRPr lang="en-GB"/>
                    </a:p>
                  </a:txBody>
                  <a:tcPr/>
                </a:tc>
                <a:tc gridSpan="2">
                  <a:txBody>
                    <a:bodyPr/>
                    <a:lstStyle/>
                    <a:p>
                      <a:pPr algn="ctr"/>
                      <a:r>
                        <a:rPr lang="en-US" sz="1800" dirty="0"/>
                        <a:t>cancelled</a:t>
                      </a:r>
                      <a:endParaRPr lang="en-GB" sz="1800" dirty="0"/>
                    </a:p>
                  </a:txBody>
                  <a:tcPr/>
                </a:tc>
                <a:tc hMerge="1">
                  <a:txBody>
                    <a:bodyPr/>
                    <a:lstStyle/>
                    <a:p>
                      <a:endParaRPr lang="en-GB"/>
                    </a:p>
                  </a:txBody>
                  <a:tcPr/>
                </a:tc>
                <a:tc gridSpan="2">
                  <a:txBody>
                    <a:bodyPr/>
                    <a:lstStyle/>
                    <a:p>
                      <a:pPr algn="ctr"/>
                      <a:r>
                        <a:rPr lang="en-US" sz="1800" dirty="0"/>
                        <a:t>delayed</a:t>
                      </a:r>
                      <a:endParaRPr lang="en-GB" sz="1800" dirty="0"/>
                    </a:p>
                  </a:txBody>
                  <a:tcPr/>
                </a:tc>
                <a:tc hMerge="1">
                  <a:txBody>
                    <a:bodyPr/>
                    <a:lstStyle/>
                    <a:p>
                      <a:endParaRPr lang="en-GB"/>
                    </a:p>
                  </a:txBody>
                  <a:tcPr/>
                </a:tc>
                <a:extLst>
                  <a:ext uri="{0D108BD9-81ED-4DB2-BD59-A6C34878D82A}">
                    <a16:rowId xmlns:a16="http://schemas.microsoft.com/office/drawing/2014/main" val="1281818358"/>
                  </a:ext>
                </a:extLst>
              </a:tr>
              <a:tr h="370840">
                <a:tc>
                  <a:txBody>
                    <a:bodyPr/>
                    <a:lstStyle/>
                    <a:p>
                      <a:pPr algn="ctr"/>
                      <a:r>
                        <a:rPr lang="en-US" sz="1800" dirty="0"/>
                        <a:t>2021</a:t>
                      </a:r>
                      <a:endParaRPr lang="en-GB" sz="1800" dirty="0"/>
                    </a:p>
                  </a:txBody>
                  <a:tcPr/>
                </a:tc>
                <a:tc>
                  <a:txBody>
                    <a:bodyPr/>
                    <a:lstStyle/>
                    <a:p>
                      <a:pPr algn="ctr"/>
                      <a:r>
                        <a:rPr lang="en-US" sz="1800" dirty="0"/>
                        <a:t>10</a:t>
                      </a:r>
                      <a:endParaRPr lang="en-GB" sz="1800" dirty="0"/>
                    </a:p>
                  </a:txBody>
                  <a:tcPr/>
                </a:tc>
                <a:tc>
                  <a:txBody>
                    <a:bodyPr/>
                    <a:lstStyle/>
                    <a:p>
                      <a:pPr algn="ctr"/>
                      <a:r>
                        <a:rPr lang="en-US" sz="1800" dirty="0"/>
                        <a:t>10</a:t>
                      </a:r>
                      <a:endParaRPr lang="en-GB" sz="1800" dirty="0"/>
                    </a:p>
                  </a:txBody>
                  <a:tcPr/>
                </a:tc>
                <a:tc>
                  <a:txBody>
                    <a:bodyPr/>
                    <a:lstStyle/>
                    <a:p>
                      <a:pPr algn="ctr"/>
                      <a:r>
                        <a:rPr lang="en-US" sz="1800" dirty="0"/>
                        <a:t>100%</a:t>
                      </a:r>
                      <a:endParaRPr lang="en-GB" sz="1800" dirty="0"/>
                    </a:p>
                  </a:txBody>
                  <a:tcPr/>
                </a:tc>
                <a:tc>
                  <a:txBody>
                    <a:bodyPr/>
                    <a:lstStyle/>
                    <a:p>
                      <a:pPr algn="ctr"/>
                      <a:r>
                        <a:rPr lang="en-US" sz="1800" dirty="0"/>
                        <a:t>0</a:t>
                      </a:r>
                      <a:endParaRPr lang="en-GB" sz="1800" dirty="0"/>
                    </a:p>
                  </a:txBody>
                  <a:tcPr/>
                </a:tc>
                <a:tc>
                  <a:txBody>
                    <a:bodyPr/>
                    <a:lstStyle/>
                    <a:p>
                      <a:pPr algn="ctr"/>
                      <a:r>
                        <a:rPr lang="en-US" sz="1800" dirty="0"/>
                        <a:t>0%</a:t>
                      </a:r>
                      <a:endParaRPr lang="en-GB" sz="1800" dirty="0"/>
                    </a:p>
                  </a:txBody>
                  <a:tcPr/>
                </a:tc>
                <a:tc>
                  <a:txBody>
                    <a:bodyPr/>
                    <a:lstStyle/>
                    <a:p>
                      <a:pPr algn="ctr"/>
                      <a:r>
                        <a:rPr lang="en-US" sz="1800" dirty="0"/>
                        <a:t>0</a:t>
                      </a:r>
                      <a:endParaRPr lang="en-GB" sz="1800" dirty="0"/>
                    </a:p>
                  </a:txBody>
                  <a:tcPr/>
                </a:tc>
                <a:tc>
                  <a:txBody>
                    <a:bodyPr/>
                    <a:lstStyle/>
                    <a:p>
                      <a:pPr algn="ctr"/>
                      <a:r>
                        <a:rPr lang="en-US" sz="1800" dirty="0"/>
                        <a:t>0%</a:t>
                      </a:r>
                      <a:endParaRPr lang="en-GB" sz="1800" dirty="0"/>
                    </a:p>
                  </a:txBody>
                  <a:tcPr/>
                </a:tc>
                <a:extLst>
                  <a:ext uri="{0D108BD9-81ED-4DB2-BD59-A6C34878D82A}">
                    <a16:rowId xmlns:a16="http://schemas.microsoft.com/office/drawing/2014/main" val="538536621"/>
                  </a:ext>
                </a:extLst>
              </a:tr>
              <a:tr h="370840">
                <a:tc>
                  <a:txBody>
                    <a:bodyPr/>
                    <a:lstStyle/>
                    <a:p>
                      <a:pPr algn="ctr"/>
                      <a:r>
                        <a:rPr lang="en-US" sz="1800" dirty="0"/>
                        <a:t>2022</a:t>
                      </a:r>
                      <a:endParaRPr lang="en-GB" sz="1800" dirty="0"/>
                    </a:p>
                  </a:txBody>
                  <a:tcPr/>
                </a:tc>
                <a:tc>
                  <a:txBody>
                    <a:bodyPr/>
                    <a:lstStyle/>
                    <a:p>
                      <a:pPr algn="ctr"/>
                      <a:r>
                        <a:rPr lang="en-US" sz="1800" dirty="0"/>
                        <a:t>14</a:t>
                      </a:r>
                      <a:endParaRPr lang="en-GB" sz="1800" dirty="0"/>
                    </a:p>
                  </a:txBody>
                  <a:tcPr/>
                </a:tc>
                <a:tc>
                  <a:txBody>
                    <a:bodyPr/>
                    <a:lstStyle/>
                    <a:p>
                      <a:pPr algn="ctr"/>
                      <a:r>
                        <a:rPr lang="en-US" sz="1800" dirty="0"/>
                        <a:t>11</a:t>
                      </a:r>
                      <a:endParaRPr lang="en-GB" sz="1800" dirty="0"/>
                    </a:p>
                  </a:txBody>
                  <a:tcPr/>
                </a:tc>
                <a:tc>
                  <a:txBody>
                    <a:bodyPr/>
                    <a:lstStyle/>
                    <a:p>
                      <a:pPr algn="ctr"/>
                      <a:r>
                        <a:rPr lang="en-US" sz="1800" dirty="0"/>
                        <a:t>79%</a:t>
                      </a:r>
                      <a:endParaRPr lang="en-GB" sz="1800" dirty="0"/>
                    </a:p>
                  </a:txBody>
                  <a:tcPr/>
                </a:tc>
                <a:tc>
                  <a:txBody>
                    <a:bodyPr/>
                    <a:lstStyle/>
                    <a:p>
                      <a:pPr algn="ctr"/>
                      <a:r>
                        <a:rPr lang="en-US" sz="1800" dirty="0"/>
                        <a:t>0</a:t>
                      </a:r>
                      <a:endParaRPr lang="en-GB" sz="1800" dirty="0"/>
                    </a:p>
                  </a:txBody>
                  <a:tcPr/>
                </a:tc>
                <a:tc>
                  <a:txBody>
                    <a:bodyPr/>
                    <a:lstStyle/>
                    <a:p>
                      <a:pPr algn="ctr"/>
                      <a:r>
                        <a:rPr lang="en-US" sz="1800" dirty="0"/>
                        <a:t>0%</a:t>
                      </a:r>
                      <a:endParaRPr lang="en-GB" sz="1800" dirty="0"/>
                    </a:p>
                  </a:txBody>
                  <a:tcPr/>
                </a:tc>
                <a:tc>
                  <a:txBody>
                    <a:bodyPr/>
                    <a:lstStyle/>
                    <a:p>
                      <a:pPr algn="ctr"/>
                      <a:r>
                        <a:rPr lang="en-US" sz="1800" dirty="0"/>
                        <a:t>3</a:t>
                      </a:r>
                      <a:endParaRPr lang="en-GB" sz="1800" dirty="0"/>
                    </a:p>
                  </a:txBody>
                  <a:tcPr/>
                </a:tc>
                <a:tc>
                  <a:txBody>
                    <a:bodyPr/>
                    <a:lstStyle/>
                    <a:p>
                      <a:pPr algn="ctr"/>
                      <a:r>
                        <a:rPr lang="en-US" sz="1800" dirty="0"/>
                        <a:t>21%</a:t>
                      </a:r>
                      <a:endParaRPr lang="en-GB" sz="1800" dirty="0"/>
                    </a:p>
                  </a:txBody>
                  <a:tcPr/>
                </a:tc>
                <a:extLst>
                  <a:ext uri="{0D108BD9-81ED-4DB2-BD59-A6C34878D82A}">
                    <a16:rowId xmlns:a16="http://schemas.microsoft.com/office/drawing/2014/main" val="3523839849"/>
                  </a:ext>
                </a:extLst>
              </a:tr>
              <a:tr h="370840">
                <a:tc>
                  <a:txBody>
                    <a:bodyPr/>
                    <a:lstStyle/>
                    <a:p>
                      <a:pPr algn="ctr"/>
                      <a:r>
                        <a:rPr lang="en-US" sz="1800" dirty="0"/>
                        <a:t>2023</a:t>
                      </a:r>
                      <a:endParaRPr lang="en-GB" sz="1800" dirty="0"/>
                    </a:p>
                  </a:txBody>
                  <a:tcPr/>
                </a:tc>
                <a:tc>
                  <a:txBody>
                    <a:bodyPr/>
                    <a:lstStyle/>
                    <a:p>
                      <a:pPr algn="ctr"/>
                      <a:r>
                        <a:rPr lang="en-US" sz="1800" dirty="0"/>
                        <a:t>15</a:t>
                      </a:r>
                      <a:endParaRPr lang="en-GB" sz="1800" dirty="0"/>
                    </a:p>
                  </a:txBody>
                  <a:tcPr/>
                </a:tc>
                <a:tc>
                  <a:txBody>
                    <a:bodyPr/>
                    <a:lstStyle/>
                    <a:p>
                      <a:pPr algn="ctr"/>
                      <a:r>
                        <a:rPr lang="en-US" sz="1800" dirty="0"/>
                        <a:t>14</a:t>
                      </a:r>
                      <a:endParaRPr lang="en-GB" sz="1800" dirty="0"/>
                    </a:p>
                  </a:txBody>
                  <a:tcPr/>
                </a:tc>
                <a:tc>
                  <a:txBody>
                    <a:bodyPr/>
                    <a:lstStyle/>
                    <a:p>
                      <a:pPr algn="ctr"/>
                      <a:r>
                        <a:rPr lang="en-US" sz="1800" dirty="0"/>
                        <a:t>93%</a:t>
                      </a:r>
                      <a:endParaRPr lang="en-GB" sz="1800" dirty="0"/>
                    </a:p>
                  </a:txBody>
                  <a:tcPr/>
                </a:tc>
                <a:tc>
                  <a:txBody>
                    <a:bodyPr/>
                    <a:lstStyle/>
                    <a:p>
                      <a:pPr algn="ctr"/>
                      <a:r>
                        <a:rPr lang="en-US" sz="1800" dirty="0"/>
                        <a:t>0</a:t>
                      </a:r>
                      <a:endParaRPr lang="en-GB" sz="1800" dirty="0"/>
                    </a:p>
                  </a:txBody>
                  <a:tcPr/>
                </a:tc>
                <a:tc>
                  <a:txBody>
                    <a:bodyPr/>
                    <a:lstStyle/>
                    <a:p>
                      <a:pPr algn="ctr"/>
                      <a:r>
                        <a:rPr lang="en-US" sz="1800" dirty="0"/>
                        <a:t>0%</a:t>
                      </a:r>
                      <a:endParaRPr lang="en-GB" sz="1800" dirty="0"/>
                    </a:p>
                  </a:txBody>
                  <a:tcPr/>
                </a:tc>
                <a:tc>
                  <a:txBody>
                    <a:bodyPr/>
                    <a:lstStyle/>
                    <a:p>
                      <a:pPr algn="ctr"/>
                      <a:r>
                        <a:rPr lang="en-US" sz="1800" dirty="0"/>
                        <a:t>1</a:t>
                      </a:r>
                      <a:endParaRPr lang="en-GB" sz="1800" dirty="0"/>
                    </a:p>
                  </a:txBody>
                  <a:tcPr/>
                </a:tc>
                <a:tc>
                  <a:txBody>
                    <a:bodyPr/>
                    <a:lstStyle/>
                    <a:p>
                      <a:pPr algn="ctr"/>
                      <a:r>
                        <a:rPr lang="en-US" sz="1800" dirty="0"/>
                        <a:t>7%</a:t>
                      </a:r>
                      <a:endParaRPr lang="en-GB" sz="1800" dirty="0"/>
                    </a:p>
                  </a:txBody>
                  <a:tcPr/>
                </a:tc>
                <a:extLst>
                  <a:ext uri="{0D108BD9-81ED-4DB2-BD59-A6C34878D82A}">
                    <a16:rowId xmlns:a16="http://schemas.microsoft.com/office/drawing/2014/main" val="4068457093"/>
                  </a:ext>
                </a:extLst>
              </a:tr>
            </a:tbl>
          </a:graphicData>
        </a:graphic>
      </p:graphicFrame>
      <p:sp>
        <p:nvSpPr>
          <p:cNvPr id="8" name="TextBox 7">
            <a:extLst>
              <a:ext uri="{FF2B5EF4-FFF2-40B4-BE49-F238E27FC236}">
                <a16:creationId xmlns:a16="http://schemas.microsoft.com/office/drawing/2014/main" id="{1D2B284A-A22F-E439-2A27-349E46D83CFD}"/>
              </a:ext>
            </a:extLst>
          </p:cNvPr>
          <p:cNvSpPr txBox="1"/>
          <p:nvPr/>
        </p:nvSpPr>
        <p:spPr>
          <a:xfrm rot="16200000">
            <a:off x="-790152" y="2067871"/>
            <a:ext cx="1949636" cy="369332"/>
          </a:xfrm>
          <a:prstGeom prst="rect">
            <a:avLst/>
          </a:prstGeom>
          <a:noFill/>
        </p:spPr>
        <p:txBody>
          <a:bodyPr wrap="none" rtlCol="0">
            <a:spAutoFit/>
          </a:bodyPr>
          <a:lstStyle/>
          <a:p>
            <a:pPr algn="l"/>
            <a:r>
              <a:rPr lang="en-US" b="1" dirty="0"/>
              <a:t>Grant Deliverables</a:t>
            </a:r>
          </a:p>
        </p:txBody>
      </p:sp>
      <p:sp>
        <p:nvSpPr>
          <p:cNvPr id="9" name="TextBox 8">
            <a:extLst>
              <a:ext uri="{FF2B5EF4-FFF2-40B4-BE49-F238E27FC236}">
                <a16:creationId xmlns:a16="http://schemas.microsoft.com/office/drawing/2014/main" id="{3AC294EC-D308-6617-10E5-DF1626D67504}"/>
              </a:ext>
            </a:extLst>
          </p:cNvPr>
          <p:cNvSpPr txBox="1"/>
          <p:nvPr/>
        </p:nvSpPr>
        <p:spPr>
          <a:xfrm rot="16200000">
            <a:off x="-728820" y="4352972"/>
            <a:ext cx="1826975" cy="369332"/>
          </a:xfrm>
          <a:prstGeom prst="rect">
            <a:avLst/>
          </a:prstGeom>
          <a:noFill/>
        </p:spPr>
        <p:txBody>
          <a:bodyPr wrap="none" rtlCol="0">
            <a:spAutoFit/>
          </a:bodyPr>
          <a:lstStyle/>
          <a:p>
            <a:pPr algn="l"/>
            <a:r>
              <a:rPr lang="en-US" b="1" dirty="0"/>
              <a:t>Grant Milestones</a:t>
            </a:r>
          </a:p>
        </p:txBody>
      </p:sp>
      <p:sp>
        <p:nvSpPr>
          <p:cNvPr id="3" name="TextBox 2">
            <a:extLst>
              <a:ext uri="{FF2B5EF4-FFF2-40B4-BE49-F238E27FC236}">
                <a16:creationId xmlns:a16="http://schemas.microsoft.com/office/drawing/2014/main" id="{324B267E-E1C9-747D-0F56-71662D7F0F36}"/>
              </a:ext>
            </a:extLst>
          </p:cNvPr>
          <p:cNvSpPr txBox="1"/>
          <p:nvPr/>
        </p:nvSpPr>
        <p:spPr>
          <a:xfrm>
            <a:off x="369332" y="6247993"/>
            <a:ext cx="3822200" cy="307777"/>
          </a:xfrm>
          <a:prstGeom prst="rect">
            <a:avLst/>
          </a:prstGeom>
          <a:noFill/>
        </p:spPr>
        <p:txBody>
          <a:bodyPr wrap="none" rtlCol="0">
            <a:spAutoFit/>
          </a:bodyPr>
          <a:lstStyle/>
          <a:p>
            <a:pPr algn="l"/>
            <a:r>
              <a:rPr lang="en-US" sz="1400" b="1" dirty="0"/>
              <a:t>* In 2024 only those considered that are overdue</a:t>
            </a:r>
            <a:endParaRPr lang="en-GB" sz="1400" b="1" dirty="0"/>
          </a:p>
        </p:txBody>
      </p:sp>
      <p:sp>
        <p:nvSpPr>
          <p:cNvPr id="10" name="TextBox 9">
            <a:extLst>
              <a:ext uri="{FF2B5EF4-FFF2-40B4-BE49-F238E27FC236}">
                <a16:creationId xmlns:a16="http://schemas.microsoft.com/office/drawing/2014/main" id="{71AC8368-7B88-3B2C-F63B-261CC41DC390}"/>
              </a:ext>
            </a:extLst>
          </p:cNvPr>
          <p:cNvSpPr txBox="1"/>
          <p:nvPr/>
        </p:nvSpPr>
        <p:spPr>
          <a:xfrm>
            <a:off x="1163740" y="798053"/>
            <a:ext cx="3305713" cy="369332"/>
          </a:xfrm>
          <a:prstGeom prst="rect">
            <a:avLst/>
          </a:prstGeom>
          <a:noFill/>
        </p:spPr>
        <p:txBody>
          <a:bodyPr wrap="none" rtlCol="0">
            <a:spAutoFit/>
          </a:bodyPr>
          <a:lstStyle/>
          <a:p>
            <a:pPr algn="l"/>
            <a:r>
              <a:rPr lang="en-US" b="1" dirty="0"/>
              <a:t>PSD (TE, SA, W7X, PWIE, </a:t>
            </a:r>
            <a:r>
              <a:rPr lang="en-US" b="1" dirty="0" err="1"/>
              <a:t>PPrIO</a:t>
            </a:r>
            <a:r>
              <a:rPr lang="en-US" b="1" dirty="0"/>
              <a:t>)</a:t>
            </a:r>
          </a:p>
        </p:txBody>
      </p:sp>
      <p:graphicFrame>
        <p:nvGraphicFramePr>
          <p:cNvPr id="13" name="Table 12">
            <a:extLst>
              <a:ext uri="{FF2B5EF4-FFF2-40B4-BE49-F238E27FC236}">
                <a16:creationId xmlns:a16="http://schemas.microsoft.com/office/drawing/2014/main" id="{7BFF5334-6397-9555-619B-D1D014FA04E2}"/>
              </a:ext>
            </a:extLst>
          </p:cNvPr>
          <p:cNvGraphicFramePr>
            <a:graphicFrameLocks noGrp="1"/>
          </p:cNvGraphicFramePr>
          <p:nvPr>
            <p:extLst>
              <p:ext uri="{D42A27DB-BD31-4B8C-83A1-F6EECF244321}">
                <p14:modId xmlns:p14="http://schemas.microsoft.com/office/powerpoint/2010/main" val="1390126935"/>
              </p:ext>
            </p:extLst>
          </p:nvPr>
        </p:nvGraphicFramePr>
        <p:xfrm>
          <a:off x="6369720" y="1234265"/>
          <a:ext cx="5319361" cy="1483360"/>
        </p:xfrm>
        <a:graphic>
          <a:graphicData uri="http://schemas.openxmlformats.org/drawingml/2006/table">
            <a:tbl>
              <a:tblPr firstRow="1" bandRow="1">
                <a:tableStyleId>{5C22544A-7EE6-4342-B048-85BDC9FD1C3A}</a:tableStyleId>
              </a:tblPr>
              <a:tblGrid>
                <a:gridCol w="785460">
                  <a:extLst>
                    <a:ext uri="{9D8B030D-6E8A-4147-A177-3AD203B41FA5}">
                      <a16:colId xmlns:a16="http://schemas.microsoft.com/office/drawing/2014/main" val="4209564030"/>
                    </a:ext>
                  </a:extLst>
                </a:gridCol>
                <a:gridCol w="678180">
                  <a:extLst>
                    <a:ext uri="{9D8B030D-6E8A-4147-A177-3AD203B41FA5}">
                      <a16:colId xmlns:a16="http://schemas.microsoft.com/office/drawing/2014/main" val="3310400607"/>
                    </a:ext>
                  </a:extLst>
                </a:gridCol>
                <a:gridCol w="594360">
                  <a:extLst>
                    <a:ext uri="{9D8B030D-6E8A-4147-A177-3AD203B41FA5}">
                      <a16:colId xmlns:a16="http://schemas.microsoft.com/office/drawing/2014/main" val="3414811972"/>
                    </a:ext>
                  </a:extLst>
                </a:gridCol>
                <a:gridCol w="792480">
                  <a:extLst>
                    <a:ext uri="{9D8B030D-6E8A-4147-A177-3AD203B41FA5}">
                      <a16:colId xmlns:a16="http://schemas.microsoft.com/office/drawing/2014/main" val="1579231688"/>
                    </a:ext>
                  </a:extLst>
                </a:gridCol>
                <a:gridCol w="525780">
                  <a:extLst>
                    <a:ext uri="{9D8B030D-6E8A-4147-A177-3AD203B41FA5}">
                      <a16:colId xmlns:a16="http://schemas.microsoft.com/office/drawing/2014/main" val="3950270699"/>
                    </a:ext>
                  </a:extLst>
                </a:gridCol>
                <a:gridCol w="617220">
                  <a:extLst>
                    <a:ext uri="{9D8B030D-6E8A-4147-A177-3AD203B41FA5}">
                      <a16:colId xmlns:a16="http://schemas.microsoft.com/office/drawing/2014/main" val="1644996013"/>
                    </a:ext>
                  </a:extLst>
                </a:gridCol>
                <a:gridCol w="624840">
                  <a:extLst>
                    <a:ext uri="{9D8B030D-6E8A-4147-A177-3AD203B41FA5}">
                      <a16:colId xmlns:a16="http://schemas.microsoft.com/office/drawing/2014/main" val="1782922388"/>
                    </a:ext>
                  </a:extLst>
                </a:gridCol>
                <a:gridCol w="701041">
                  <a:extLst>
                    <a:ext uri="{9D8B030D-6E8A-4147-A177-3AD203B41FA5}">
                      <a16:colId xmlns:a16="http://schemas.microsoft.com/office/drawing/2014/main" val="1125025844"/>
                    </a:ext>
                  </a:extLst>
                </a:gridCol>
              </a:tblGrid>
              <a:tr h="370840">
                <a:tc>
                  <a:txBody>
                    <a:bodyPr/>
                    <a:lstStyle/>
                    <a:p>
                      <a:pPr algn="ctr"/>
                      <a:r>
                        <a:rPr lang="en-US" sz="1800" dirty="0"/>
                        <a:t>year</a:t>
                      </a:r>
                      <a:endParaRPr lang="en-GB" sz="1800" dirty="0"/>
                    </a:p>
                  </a:txBody>
                  <a:tcPr/>
                </a:tc>
                <a:tc>
                  <a:txBody>
                    <a:bodyPr/>
                    <a:lstStyle/>
                    <a:p>
                      <a:pPr algn="ctr"/>
                      <a:r>
                        <a:rPr lang="en-US" sz="1800" dirty="0"/>
                        <a:t>total</a:t>
                      </a:r>
                      <a:endParaRPr lang="en-GB" sz="1800" dirty="0"/>
                    </a:p>
                  </a:txBody>
                  <a:tcPr/>
                </a:tc>
                <a:tc gridSpan="2">
                  <a:txBody>
                    <a:bodyPr/>
                    <a:lstStyle/>
                    <a:p>
                      <a:pPr algn="ctr"/>
                      <a:r>
                        <a:rPr lang="en-US" sz="1800" dirty="0"/>
                        <a:t>completed</a:t>
                      </a:r>
                      <a:endParaRPr lang="en-GB" sz="1800" dirty="0"/>
                    </a:p>
                  </a:txBody>
                  <a:tcPr/>
                </a:tc>
                <a:tc hMerge="1">
                  <a:txBody>
                    <a:bodyPr/>
                    <a:lstStyle/>
                    <a:p>
                      <a:endParaRPr lang="en-GB"/>
                    </a:p>
                  </a:txBody>
                  <a:tcPr/>
                </a:tc>
                <a:tc gridSpan="2">
                  <a:txBody>
                    <a:bodyPr/>
                    <a:lstStyle/>
                    <a:p>
                      <a:pPr algn="ctr"/>
                      <a:r>
                        <a:rPr lang="en-US" sz="1800" dirty="0"/>
                        <a:t>cancelled</a:t>
                      </a:r>
                      <a:endParaRPr lang="en-GB" sz="1800" dirty="0"/>
                    </a:p>
                  </a:txBody>
                  <a:tcPr/>
                </a:tc>
                <a:tc hMerge="1">
                  <a:txBody>
                    <a:bodyPr/>
                    <a:lstStyle/>
                    <a:p>
                      <a:endParaRPr lang="en-GB"/>
                    </a:p>
                  </a:txBody>
                  <a:tcPr/>
                </a:tc>
                <a:tc gridSpan="2">
                  <a:txBody>
                    <a:bodyPr/>
                    <a:lstStyle/>
                    <a:p>
                      <a:pPr algn="ctr"/>
                      <a:r>
                        <a:rPr lang="en-US" sz="1800" dirty="0"/>
                        <a:t>delayed</a:t>
                      </a:r>
                      <a:endParaRPr lang="en-GB" sz="1800" dirty="0"/>
                    </a:p>
                  </a:txBody>
                  <a:tcPr/>
                </a:tc>
                <a:tc hMerge="1">
                  <a:txBody>
                    <a:bodyPr/>
                    <a:lstStyle/>
                    <a:p>
                      <a:endParaRPr lang="en-GB"/>
                    </a:p>
                  </a:txBody>
                  <a:tcPr/>
                </a:tc>
                <a:extLst>
                  <a:ext uri="{0D108BD9-81ED-4DB2-BD59-A6C34878D82A}">
                    <a16:rowId xmlns:a16="http://schemas.microsoft.com/office/drawing/2014/main" val="1281818358"/>
                  </a:ext>
                </a:extLst>
              </a:tr>
              <a:tr h="370840">
                <a:tc>
                  <a:txBody>
                    <a:bodyPr/>
                    <a:lstStyle/>
                    <a:p>
                      <a:pPr algn="ctr"/>
                      <a:r>
                        <a:rPr lang="en-US" sz="1800" dirty="0"/>
                        <a:t>2021</a:t>
                      </a:r>
                      <a:endParaRPr lang="en-GB" sz="1800" dirty="0"/>
                    </a:p>
                  </a:txBody>
                  <a:tcPr/>
                </a:tc>
                <a:tc>
                  <a:txBody>
                    <a:bodyPr/>
                    <a:lstStyle/>
                    <a:p>
                      <a:pPr algn="ctr"/>
                      <a:r>
                        <a:rPr lang="en-US" sz="1800" dirty="0"/>
                        <a:t>3</a:t>
                      </a:r>
                      <a:endParaRPr lang="en-GB" sz="1800" dirty="0"/>
                    </a:p>
                  </a:txBody>
                  <a:tcPr/>
                </a:tc>
                <a:tc>
                  <a:txBody>
                    <a:bodyPr/>
                    <a:lstStyle/>
                    <a:p>
                      <a:pPr algn="ctr"/>
                      <a:r>
                        <a:rPr lang="en-US" sz="1800" dirty="0"/>
                        <a:t>2</a:t>
                      </a:r>
                      <a:endParaRPr lang="en-GB" sz="1800" dirty="0"/>
                    </a:p>
                  </a:txBody>
                  <a:tcPr/>
                </a:tc>
                <a:tc>
                  <a:txBody>
                    <a:bodyPr/>
                    <a:lstStyle/>
                    <a:p>
                      <a:pPr algn="ctr"/>
                      <a:r>
                        <a:rPr lang="en-US" sz="1800" dirty="0"/>
                        <a:t>67%</a:t>
                      </a:r>
                      <a:endParaRPr lang="en-GB" sz="1800" dirty="0"/>
                    </a:p>
                  </a:txBody>
                  <a:tcPr/>
                </a:tc>
                <a:tc>
                  <a:txBody>
                    <a:bodyPr/>
                    <a:lstStyle/>
                    <a:p>
                      <a:pPr algn="ctr"/>
                      <a:r>
                        <a:rPr lang="en-US" sz="1800" dirty="0"/>
                        <a:t>1</a:t>
                      </a:r>
                      <a:endParaRPr lang="en-GB" sz="1800" dirty="0"/>
                    </a:p>
                  </a:txBody>
                  <a:tcPr/>
                </a:tc>
                <a:tc>
                  <a:txBody>
                    <a:bodyPr/>
                    <a:lstStyle/>
                    <a:p>
                      <a:pPr algn="ctr"/>
                      <a:r>
                        <a:rPr lang="en-US" sz="1800" dirty="0"/>
                        <a:t>33%</a:t>
                      </a:r>
                      <a:endParaRPr lang="en-GB" sz="1800" dirty="0"/>
                    </a:p>
                  </a:txBody>
                  <a:tcPr/>
                </a:tc>
                <a:tc>
                  <a:txBody>
                    <a:bodyPr/>
                    <a:lstStyle/>
                    <a:p>
                      <a:pPr algn="ctr"/>
                      <a:r>
                        <a:rPr lang="en-US" sz="1800" dirty="0"/>
                        <a:t>0</a:t>
                      </a:r>
                      <a:endParaRPr lang="en-GB" sz="1800" dirty="0"/>
                    </a:p>
                  </a:txBody>
                  <a:tcPr/>
                </a:tc>
                <a:tc>
                  <a:txBody>
                    <a:bodyPr/>
                    <a:lstStyle/>
                    <a:p>
                      <a:pPr algn="ctr"/>
                      <a:r>
                        <a:rPr lang="en-US" sz="1800" dirty="0"/>
                        <a:t>%</a:t>
                      </a:r>
                      <a:endParaRPr lang="en-GB" sz="1800" dirty="0"/>
                    </a:p>
                  </a:txBody>
                  <a:tcPr/>
                </a:tc>
                <a:extLst>
                  <a:ext uri="{0D108BD9-81ED-4DB2-BD59-A6C34878D82A}">
                    <a16:rowId xmlns:a16="http://schemas.microsoft.com/office/drawing/2014/main" val="538536621"/>
                  </a:ext>
                </a:extLst>
              </a:tr>
              <a:tr h="370840">
                <a:tc>
                  <a:txBody>
                    <a:bodyPr/>
                    <a:lstStyle/>
                    <a:p>
                      <a:pPr algn="ctr"/>
                      <a:r>
                        <a:rPr lang="en-US" sz="1800" dirty="0"/>
                        <a:t>2022</a:t>
                      </a:r>
                      <a:endParaRPr lang="en-GB" sz="1800" dirty="0"/>
                    </a:p>
                  </a:txBody>
                  <a:tcPr/>
                </a:tc>
                <a:tc>
                  <a:txBody>
                    <a:bodyPr/>
                    <a:lstStyle/>
                    <a:p>
                      <a:pPr algn="ctr"/>
                      <a:r>
                        <a:rPr lang="en-US" sz="1800" dirty="0"/>
                        <a:t>2</a:t>
                      </a:r>
                      <a:endParaRPr lang="en-GB" sz="1800" dirty="0"/>
                    </a:p>
                  </a:txBody>
                  <a:tcPr/>
                </a:tc>
                <a:tc>
                  <a:txBody>
                    <a:bodyPr/>
                    <a:lstStyle/>
                    <a:p>
                      <a:pPr algn="ctr"/>
                      <a:r>
                        <a:rPr lang="en-US" sz="1800" dirty="0"/>
                        <a:t>1</a:t>
                      </a:r>
                      <a:endParaRPr lang="en-GB" sz="1800" dirty="0"/>
                    </a:p>
                  </a:txBody>
                  <a:tcPr/>
                </a:tc>
                <a:tc>
                  <a:txBody>
                    <a:bodyPr/>
                    <a:lstStyle/>
                    <a:p>
                      <a:pPr algn="ctr"/>
                      <a:r>
                        <a:rPr lang="en-US" sz="1800" dirty="0"/>
                        <a:t>%</a:t>
                      </a:r>
                      <a:endParaRPr lang="en-GB" sz="1800" dirty="0"/>
                    </a:p>
                  </a:txBody>
                  <a:tcPr/>
                </a:tc>
                <a:tc>
                  <a:txBody>
                    <a:bodyPr/>
                    <a:lstStyle/>
                    <a:p>
                      <a:pPr algn="ctr"/>
                      <a:r>
                        <a:rPr lang="en-US" sz="1800" dirty="0"/>
                        <a:t>1</a:t>
                      </a:r>
                      <a:endParaRPr lang="en-GB" sz="1800" dirty="0"/>
                    </a:p>
                  </a:txBody>
                  <a:tcPr/>
                </a:tc>
                <a:tc>
                  <a:txBody>
                    <a:bodyPr/>
                    <a:lstStyle/>
                    <a:p>
                      <a:pPr algn="ctr"/>
                      <a:r>
                        <a:rPr lang="en-US" sz="1800" dirty="0"/>
                        <a:t>50%</a:t>
                      </a:r>
                      <a:endParaRPr lang="en-GB" sz="1800" dirty="0"/>
                    </a:p>
                  </a:txBody>
                  <a:tcPr/>
                </a:tc>
                <a:tc>
                  <a:txBody>
                    <a:bodyPr/>
                    <a:lstStyle/>
                    <a:p>
                      <a:pPr algn="ctr"/>
                      <a:r>
                        <a:rPr lang="en-US" sz="1800" dirty="0"/>
                        <a:t>0</a:t>
                      </a:r>
                      <a:endParaRPr lang="en-GB" sz="1800" dirty="0"/>
                    </a:p>
                  </a:txBody>
                  <a:tcPr/>
                </a:tc>
                <a:tc>
                  <a:txBody>
                    <a:bodyPr/>
                    <a:lstStyle/>
                    <a:p>
                      <a:pPr algn="ctr"/>
                      <a:r>
                        <a:rPr lang="en-US" sz="1800" dirty="0"/>
                        <a:t>0%</a:t>
                      </a:r>
                      <a:endParaRPr lang="en-GB" sz="1800" dirty="0"/>
                    </a:p>
                  </a:txBody>
                  <a:tcPr/>
                </a:tc>
                <a:extLst>
                  <a:ext uri="{0D108BD9-81ED-4DB2-BD59-A6C34878D82A}">
                    <a16:rowId xmlns:a16="http://schemas.microsoft.com/office/drawing/2014/main" val="3523839849"/>
                  </a:ext>
                </a:extLst>
              </a:tr>
              <a:tr h="370840">
                <a:tc>
                  <a:txBody>
                    <a:bodyPr/>
                    <a:lstStyle/>
                    <a:p>
                      <a:pPr algn="ctr"/>
                      <a:r>
                        <a:rPr lang="en-US" sz="1800" dirty="0"/>
                        <a:t>2023</a:t>
                      </a:r>
                      <a:endParaRPr lang="en-GB" sz="1800" dirty="0"/>
                    </a:p>
                  </a:txBody>
                  <a:tcPr/>
                </a:tc>
                <a:tc>
                  <a:txBody>
                    <a:bodyPr/>
                    <a:lstStyle/>
                    <a:p>
                      <a:pPr algn="ctr"/>
                      <a:r>
                        <a:rPr lang="en-US" sz="1800" dirty="0"/>
                        <a:t>3</a:t>
                      </a:r>
                      <a:endParaRPr lang="en-GB" sz="1800" dirty="0"/>
                    </a:p>
                  </a:txBody>
                  <a:tcPr/>
                </a:tc>
                <a:tc>
                  <a:txBody>
                    <a:bodyPr/>
                    <a:lstStyle/>
                    <a:p>
                      <a:pPr algn="ctr"/>
                      <a:r>
                        <a:rPr lang="en-US" sz="1800" dirty="0"/>
                        <a:t>3</a:t>
                      </a:r>
                      <a:endParaRPr lang="en-GB" sz="1800" dirty="0"/>
                    </a:p>
                  </a:txBody>
                  <a:tcPr/>
                </a:tc>
                <a:tc>
                  <a:txBody>
                    <a:bodyPr/>
                    <a:lstStyle/>
                    <a:p>
                      <a:pPr algn="ctr"/>
                      <a:r>
                        <a:rPr lang="en-US" sz="1800" dirty="0"/>
                        <a:t>100%</a:t>
                      </a:r>
                      <a:endParaRPr lang="en-GB" sz="1800" dirty="0"/>
                    </a:p>
                  </a:txBody>
                  <a:tcPr/>
                </a:tc>
                <a:tc>
                  <a:txBody>
                    <a:bodyPr/>
                    <a:lstStyle/>
                    <a:p>
                      <a:pPr algn="ctr"/>
                      <a:r>
                        <a:rPr lang="en-US" sz="1800" dirty="0"/>
                        <a:t>0</a:t>
                      </a:r>
                      <a:endParaRPr lang="en-GB" sz="1800" dirty="0"/>
                    </a:p>
                  </a:txBody>
                  <a:tcPr/>
                </a:tc>
                <a:tc>
                  <a:txBody>
                    <a:bodyPr/>
                    <a:lstStyle/>
                    <a:p>
                      <a:pPr algn="ctr"/>
                      <a:r>
                        <a:rPr lang="en-US" sz="1800" dirty="0"/>
                        <a:t>0%</a:t>
                      </a:r>
                      <a:endParaRPr lang="en-GB" sz="1800" dirty="0"/>
                    </a:p>
                  </a:txBody>
                  <a:tcPr/>
                </a:tc>
                <a:tc>
                  <a:txBody>
                    <a:bodyPr/>
                    <a:lstStyle/>
                    <a:p>
                      <a:pPr algn="ctr"/>
                      <a:r>
                        <a:rPr lang="en-US" sz="1800" dirty="0"/>
                        <a:t>0</a:t>
                      </a:r>
                      <a:endParaRPr lang="en-GB" sz="1800" dirty="0"/>
                    </a:p>
                  </a:txBody>
                  <a:tcPr/>
                </a:tc>
                <a:tc>
                  <a:txBody>
                    <a:bodyPr/>
                    <a:lstStyle/>
                    <a:p>
                      <a:pPr algn="ctr"/>
                      <a:r>
                        <a:rPr lang="en-US" sz="1800" dirty="0"/>
                        <a:t>0%</a:t>
                      </a:r>
                      <a:endParaRPr lang="en-GB" sz="1800" dirty="0"/>
                    </a:p>
                  </a:txBody>
                  <a:tcPr/>
                </a:tc>
                <a:extLst>
                  <a:ext uri="{0D108BD9-81ED-4DB2-BD59-A6C34878D82A}">
                    <a16:rowId xmlns:a16="http://schemas.microsoft.com/office/drawing/2014/main" val="4068457093"/>
                  </a:ext>
                </a:extLst>
              </a:tr>
            </a:tbl>
          </a:graphicData>
        </a:graphic>
      </p:graphicFrame>
      <p:graphicFrame>
        <p:nvGraphicFramePr>
          <p:cNvPr id="14" name="Table 13">
            <a:extLst>
              <a:ext uri="{FF2B5EF4-FFF2-40B4-BE49-F238E27FC236}">
                <a16:creationId xmlns:a16="http://schemas.microsoft.com/office/drawing/2014/main" id="{BBDE31C4-8466-95D2-5846-B28EEA0F9580}"/>
              </a:ext>
            </a:extLst>
          </p:cNvPr>
          <p:cNvGraphicFramePr>
            <a:graphicFrameLocks noGrp="1"/>
          </p:cNvGraphicFramePr>
          <p:nvPr>
            <p:extLst>
              <p:ext uri="{D42A27DB-BD31-4B8C-83A1-F6EECF244321}">
                <p14:modId xmlns:p14="http://schemas.microsoft.com/office/powerpoint/2010/main" val="220416250"/>
              </p:ext>
            </p:extLst>
          </p:nvPr>
        </p:nvGraphicFramePr>
        <p:xfrm>
          <a:off x="6369722" y="3818099"/>
          <a:ext cx="5319359" cy="1483360"/>
        </p:xfrm>
        <a:graphic>
          <a:graphicData uri="http://schemas.openxmlformats.org/drawingml/2006/table">
            <a:tbl>
              <a:tblPr firstRow="1" bandRow="1">
                <a:tableStyleId>{5C22544A-7EE6-4342-B048-85BDC9FD1C3A}</a:tableStyleId>
              </a:tblPr>
              <a:tblGrid>
                <a:gridCol w="808318">
                  <a:extLst>
                    <a:ext uri="{9D8B030D-6E8A-4147-A177-3AD203B41FA5}">
                      <a16:colId xmlns:a16="http://schemas.microsoft.com/office/drawing/2014/main" val="4209564030"/>
                    </a:ext>
                  </a:extLst>
                </a:gridCol>
                <a:gridCol w="670560">
                  <a:extLst>
                    <a:ext uri="{9D8B030D-6E8A-4147-A177-3AD203B41FA5}">
                      <a16:colId xmlns:a16="http://schemas.microsoft.com/office/drawing/2014/main" val="2634805841"/>
                    </a:ext>
                  </a:extLst>
                </a:gridCol>
                <a:gridCol w="594360">
                  <a:extLst>
                    <a:ext uri="{9D8B030D-6E8A-4147-A177-3AD203B41FA5}">
                      <a16:colId xmlns:a16="http://schemas.microsoft.com/office/drawing/2014/main" val="3414811972"/>
                    </a:ext>
                  </a:extLst>
                </a:gridCol>
                <a:gridCol w="769620">
                  <a:extLst>
                    <a:ext uri="{9D8B030D-6E8A-4147-A177-3AD203B41FA5}">
                      <a16:colId xmlns:a16="http://schemas.microsoft.com/office/drawing/2014/main" val="4197373886"/>
                    </a:ext>
                  </a:extLst>
                </a:gridCol>
                <a:gridCol w="533400">
                  <a:extLst>
                    <a:ext uri="{9D8B030D-6E8A-4147-A177-3AD203B41FA5}">
                      <a16:colId xmlns:a16="http://schemas.microsoft.com/office/drawing/2014/main" val="3950270699"/>
                    </a:ext>
                  </a:extLst>
                </a:gridCol>
                <a:gridCol w="601980">
                  <a:extLst>
                    <a:ext uri="{9D8B030D-6E8A-4147-A177-3AD203B41FA5}">
                      <a16:colId xmlns:a16="http://schemas.microsoft.com/office/drawing/2014/main" val="2442243762"/>
                    </a:ext>
                  </a:extLst>
                </a:gridCol>
                <a:gridCol w="617220">
                  <a:extLst>
                    <a:ext uri="{9D8B030D-6E8A-4147-A177-3AD203B41FA5}">
                      <a16:colId xmlns:a16="http://schemas.microsoft.com/office/drawing/2014/main" val="1782922388"/>
                    </a:ext>
                  </a:extLst>
                </a:gridCol>
                <a:gridCol w="723901">
                  <a:extLst>
                    <a:ext uri="{9D8B030D-6E8A-4147-A177-3AD203B41FA5}">
                      <a16:colId xmlns:a16="http://schemas.microsoft.com/office/drawing/2014/main" val="3876607388"/>
                    </a:ext>
                  </a:extLst>
                </a:gridCol>
              </a:tblGrid>
              <a:tr h="370840">
                <a:tc>
                  <a:txBody>
                    <a:bodyPr/>
                    <a:lstStyle/>
                    <a:p>
                      <a:pPr algn="ctr"/>
                      <a:r>
                        <a:rPr lang="en-US" sz="1800" dirty="0"/>
                        <a:t>year</a:t>
                      </a:r>
                      <a:endParaRPr lang="en-GB" sz="1800" dirty="0"/>
                    </a:p>
                  </a:txBody>
                  <a:tcPr/>
                </a:tc>
                <a:tc>
                  <a:txBody>
                    <a:bodyPr/>
                    <a:lstStyle/>
                    <a:p>
                      <a:pPr algn="ctr"/>
                      <a:r>
                        <a:rPr lang="en-US" sz="1800" dirty="0"/>
                        <a:t>total</a:t>
                      </a:r>
                      <a:endParaRPr lang="en-GB" sz="1800" dirty="0"/>
                    </a:p>
                  </a:txBody>
                  <a:tcPr/>
                </a:tc>
                <a:tc gridSpan="2">
                  <a:txBody>
                    <a:bodyPr/>
                    <a:lstStyle/>
                    <a:p>
                      <a:pPr algn="ctr"/>
                      <a:r>
                        <a:rPr lang="en-US" sz="1800" dirty="0"/>
                        <a:t>achieved</a:t>
                      </a:r>
                      <a:endParaRPr lang="en-GB" sz="1800" dirty="0"/>
                    </a:p>
                  </a:txBody>
                  <a:tcPr/>
                </a:tc>
                <a:tc hMerge="1">
                  <a:txBody>
                    <a:bodyPr/>
                    <a:lstStyle/>
                    <a:p>
                      <a:endParaRPr lang="en-GB"/>
                    </a:p>
                  </a:txBody>
                  <a:tcPr/>
                </a:tc>
                <a:tc gridSpan="2">
                  <a:txBody>
                    <a:bodyPr/>
                    <a:lstStyle/>
                    <a:p>
                      <a:pPr algn="ctr"/>
                      <a:r>
                        <a:rPr lang="en-US" sz="1800" dirty="0"/>
                        <a:t>cancelled</a:t>
                      </a:r>
                      <a:endParaRPr lang="en-GB" sz="1800" dirty="0"/>
                    </a:p>
                  </a:txBody>
                  <a:tcPr/>
                </a:tc>
                <a:tc hMerge="1">
                  <a:txBody>
                    <a:bodyPr/>
                    <a:lstStyle/>
                    <a:p>
                      <a:endParaRPr lang="en-GB"/>
                    </a:p>
                  </a:txBody>
                  <a:tcPr/>
                </a:tc>
                <a:tc gridSpan="2">
                  <a:txBody>
                    <a:bodyPr/>
                    <a:lstStyle/>
                    <a:p>
                      <a:pPr algn="ctr"/>
                      <a:r>
                        <a:rPr lang="en-US" sz="1800" dirty="0"/>
                        <a:t>delayed</a:t>
                      </a:r>
                      <a:endParaRPr lang="en-GB" sz="1800" dirty="0"/>
                    </a:p>
                  </a:txBody>
                  <a:tcPr/>
                </a:tc>
                <a:tc hMerge="1">
                  <a:txBody>
                    <a:bodyPr/>
                    <a:lstStyle/>
                    <a:p>
                      <a:endParaRPr lang="en-GB"/>
                    </a:p>
                  </a:txBody>
                  <a:tcPr/>
                </a:tc>
                <a:extLst>
                  <a:ext uri="{0D108BD9-81ED-4DB2-BD59-A6C34878D82A}">
                    <a16:rowId xmlns:a16="http://schemas.microsoft.com/office/drawing/2014/main" val="1281818358"/>
                  </a:ext>
                </a:extLst>
              </a:tr>
              <a:tr h="370840">
                <a:tc>
                  <a:txBody>
                    <a:bodyPr/>
                    <a:lstStyle/>
                    <a:p>
                      <a:pPr algn="ctr"/>
                      <a:r>
                        <a:rPr lang="en-US" sz="1800" dirty="0"/>
                        <a:t>2021</a:t>
                      </a:r>
                      <a:endParaRPr lang="en-GB" sz="1800" dirty="0"/>
                    </a:p>
                  </a:txBody>
                  <a:tcPr/>
                </a:tc>
                <a:tc>
                  <a:txBody>
                    <a:bodyPr/>
                    <a:lstStyle/>
                    <a:p>
                      <a:pPr algn="ctr"/>
                      <a:r>
                        <a:rPr lang="en-US" sz="1800" dirty="0"/>
                        <a:t>4</a:t>
                      </a:r>
                      <a:endParaRPr lang="en-GB" sz="1800" dirty="0"/>
                    </a:p>
                  </a:txBody>
                  <a:tcPr/>
                </a:tc>
                <a:tc>
                  <a:txBody>
                    <a:bodyPr/>
                    <a:lstStyle/>
                    <a:p>
                      <a:pPr algn="ctr"/>
                      <a:r>
                        <a:rPr lang="en-US" sz="1800" dirty="0"/>
                        <a:t>3</a:t>
                      </a:r>
                      <a:endParaRPr lang="en-GB" sz="1800" dirty="0"/>
                    </a:p>
                  </a:txBody>
                  <a:tcPr/>
                </a:tc>
                <a:tc>
                  <a:txBody>
                    <a:bodyPr/>
                    <a:lstStyle/>
                    <a:p>
                      <a:pPr algn="ctr"/>
                      <a:r>
                        <a:rPr lang="en-US" sz="1800" dirty="0"/>
                        <a:t>75%</a:t>
                      </a:r>
                      <a:endParaRPr lang="en-GB" sz="1800" dirty="0"/>
                    </a:p>
                  </a:txBody>
                  <a:tcPr/>
                </a:tc>
                <a:tc>
                  <a:txBody>
                    <a:bodyPr/>
                    <a:lstStyle/>
                    <a:p>
                      <a:pPr algn="ctr"/>
                      <a:r>
                        <a:rPr lang="en-US" sz="1800" dirty="0"/>
                        <a:t>1</a:t>
                      </a:r>
                      <a:endParaRPr lang="en-GB" sz="1800" dirty="0"/>
                    </a:p>
                  </a:txBody>
                  <a:tcPr/>
                </a:tc>
                <a:tc>
                  <a:txBody>
                    <a:bodyPr/>
                    <a:lstStyle/>
                    <a:p>
                      <a:pPr algn="ctr"/>
                      <a:r>
                        <a:rPr lang="en-US" sz="1800" dirty="0"/>
                        <a:t>25%</a:t>
                      </a:r>
                      <a:endParaRPr lang="en-GB" sz="1800" dirty="0"/>
                    </a:p>
                  </a:txBody>
                  <a:tcPr/>
                </a:tc>
                <a:tc>
                  <a:txBody>
                    <a:bodyPr/>
                    <a:lstStyle/>
                    <a:p>
                      <a:pPr algn="ctr"/>
                      <a:r>
                        <a:rPr lang="en-US" sz="1800" dirty="0"/>
                        <a:t>0</a:t>
                      </a:r>
                      <a:endParaRPr lang="en-GB" sz="1800" dirty="0"/>
                    </a:p>
                  </a:txBody>
                  <a:tcPr/>
                </a:tc>
                <a:tc>
                  <a:txBody>
                    <a:bodyPr/>
                    <a:lstStyle/>
                    <a:p>
                      <a:pPr algn="ctr"/>
                      <a:r>
                        <a:rPr lang="en-US" sz="1800" dirty="0"/>
                        <a:t>0%</a:t>
                      </a:r>
                      <a:endParaRPr lang="en-GB" sz="1800" dirty="0"/>
                    </a:p>
                  </a:txBody>
                  <a:tcPr/>
                </a:tc>
                <a:extLst>
                  <a:ext uri="{0D108BD9-81ED-4DB2-BD59-A6C34878D82A}">
                    <a16:rowId xmlns:a16="http://schemas.microsoft.com/office/drawing/2014/main" val="538536621"/>
                  </a:ext>
                </a:extLst>
              </a:tr>
              <a:tr h="370840">
                <a:tc>
                  <a:txBody>
                    <a:bodyPr/>
                    <a:lstStyle/>
                    <a:p>
                      <a:pPr algn="ctr"/>
                      <a:r>
                        <a:rPr lang="en-US" sz="1800" dirty="0"/>
                        <a:t>2022</a:t>
                      </a:r>
                      <a:endParaRPr lang="en-GB" sz="1800" dirty="0"/>
                    </a:p>
                  </a:txBody>
                  <a:tcPr/>
                </a:tc>
                <a:tc>
                  <a:txBody>
                    <a:bodyPr/>
                    <a:lstStyle/>
                    <a:p>
                      <a:pPr algn="ctr"/>
                      <a:r>
                        <a:rPr lang="en-US" sz="1800" dirty="0"/>
                        <a:t>0</a:t>
                      </a:r>
                      <a:endParaRPr lang="en-GB" sz="1800" dirty="0"/>
                    </a:p>
                  </a:txBody>
                  <a:tcPr/>
                </a:tc>
                <a:tc>
                  <a:txBody>
                    <a:bodyPr/>
                    <a:lstStyle/>
                    <a:p>
                      <a:pPr algn="ctr"/>
                      <a:r>
                        <a:rPr lang="en-US" sz="1800" dirty="0"/>
                        <a:t>0</a:t>
                      </a:r>
                      <a:endParaRPr lang="en-GB" sz="1800" dirty="0"/>
                    </a:p>
                  </a:txBody>
                  <a:tcPr/>
                </a:tc>
                <a:tc>
                  <a:txBody>
                    <a:bodyPr/>
                    <a:lstStyle/>
                    <a:p>
                      <a:pPr algn="ctr"/>
                      <a:r>
                        <a:rPr lang="en-US" sz="1800" dirty="0"/>
                        <a:t>%</a:t>
                      </a:r>
                      <a:endParaRPr lang="en-GB" sz="1800" dirty="0"/>
                    </a:p>
                  </a:txBody>
                  <a:tcPr/>
                </a:tc>
                <a:tc>
                  <a:txBody>
                    <a:bodyPr/>
                    <a:lstStyle/>
                    <a:p>
                      <a:pPr algn="ctr"/>
                      <a:r>
                        <a:rPr lang="en-US" sz="1800" dirty="0"/>
                        <a:t>0</a:t>
                      </a:r>
                      <a:endParaRPr lang="en-GB" sz="1800" dirty="0"/>
                    </a:p>
                  </a:txBody>
                  <a:tcPr/>
                </a:tc>
                <a:tc>
                  <a:txBody>
                    <a:bodyPr/>
                    <a:lstStyle/>
                    <a:p>
                      <a:pPr algn="ctr"/>
                      <a:r>
                        <a:rPr lang="en-US" sz="1800" dirty="0"/>
                        <a:t>%</a:t>
                      </a:r>
                      <a:endParaRPr lang="en-GB" sz="1800" dirty="0"/>
                    </a:p>
                  </a:txBody>
                  <a:tcPr/>
                </a:tc>
                <a:tc>
                  <a:txBody>
                    <a:bodyPr/>
                    <a:lstStyle/>
                    <a:p>
                      <a:pPr algn="ctr"/>
                      <a:r>
                        <a:rPr lang="en-US" sz="1800" dirty="0"/>
                        <a:t>0</a:t>
                      </a:r>
                      <a:endParaRPr lang="en-GB" sz="1800" dirty="0"/>
                    </a:p>
                  </a:txBody>
                  <a:tcPr/>
                </a:tc>
                <a:tc>
                  <a:txBody>
                    <a:bodyPr/>
                    <a:lstStyle/>
                    <a:p>
                      <a:pPr algn="ctr"/>
                      <a:r>
                        <a:rPr lang="en-US" sz="1800" dirty="0"/>
                        <a:t>%</a:t>
                      </a:r>
                      <a:endParaRPr lang="en-GB" sz="1800" dirty="0"/>
                    </a:p>
                  </a:txBody>
                  <a:tcPr/>
                </a:tc>
                <a:extLst>
                  <a:ext uri="{0D108BD9-81ED-4DB2-BD59-A6C34878D82A}">
                    <a16:rowId xmlns:a16="http://schemas.microsoft.com/office/drawing/2014/main" val="3523839849"/>
                  </a:ext>
                </a:extLst>
              </a:tr>
              <a:tr h="370840">
                <a:tc>
                  <a:txBody>
                    <a:bodyPr/>
                    <a:lstStyle/>
                    <a:p>
                      <a:pPr algn="ctr"/>
                      <a:r>
                        <a:rPr lang="en-US" sz="1800" dirty="0"/>
                        <a:t>2023</a:t>
                      </a:r>
                      <a:endParaRPr lang="en-GB" sz="1800" dirty="0"/>
                    </a:p>
                  </a:txBody>
                  <a:tcPr/>
                </a:tc>
                <a:tc>
                  <a:txBody>
                    <a:bodyPr/>
                    <a:lstStyle/>
                    <a:p>
                      <a:pPr algn="ctr"/>
                      <a:r>
                        <a:rPr lang="en-US" sz="1800" dirty="0"/>
                        <a:t>3</a:t>
                      </a:r>
                      <a:endParaRPr lang="en-GB" sz="1800" dirty="0"/>
                    </a:p>
                  </a:txBody>
                  <a:tcPr/>
                </a:tc>
                <a:tc>
                  <a:txBody>
                    <a:bodyPr/>
                    <a:lstStyle/>
                    <a:p>
                      <a:pPr algn="ctr"/>
                      <a:r>
                        <a:rPr lang="en-US" sz="1800" dirty="0"/>
                        <a:t>3</a:t>
                      </a:r>
                      <a:endParaRPr lang="en-GB" sz="1800" dirty="0"/>
                    </a:p>
                  </a:txBody>
                  <a:tcPr/>
                </a:tc>
                <a:tc>
                  <a:txBody>
                    <a:bodyPr/>
                    <a:lstStyle/>
                    <a:p>
                      <a:pPr algn="ctr"/>
                      <a:r>
                        <a:rPr lang="en-US" sz="1800" dirty="0"/>
                        <a:t>100%</a:t>
                      </a:r>
                      <a:endParaRPr lang="en-GB" sz="1800" dirty="0"/>
                    </a:p>
                  </a:txBody>
                  <a:tcPr/>
                </a:tc>
                <a:tc>
                  <a:txBody>
                    <a:bodyPr/>
                    <a:lstStyle/>
                    <a:p>
                      <a:pPr algn="ctr"/>
                      <a:r>
                        <a:rPr lang="en-US" sz="1800" dirty="0"/>
                        <a:t>0</a:t>
                      </a:r>
                      <a:endParaRPr lang="en-GB" sz="1800" dirty="0"/>
                    </a:p>
                  </a:txBody>
                  <a:tcPr/>
                </a:tc>
                <a:tc>
                  <a:txBody>
                    <a:bodyPr/>
                    <a:lstStyle/>
                    <a:p>
                      <a:pPr algn="ctr"/>
                      <a:r>
                        <a:rPr lang="en-US" sz="1800" dirty="0"/>
                        <a:t>0%</a:t>
                      </a:r>
                      <a:endParaRPr lang="en-GB" sz="1800" dirty="0"/>
                    </a:p>
                  </a:txBody>
                  <a:tcPr/>
                </a:tc>
                <a:tc>
                  <a:txBody>
                    <a:bodyPr/>
                    <a:lstStyle/>
                    <a:p>
                      <a:pPr algn="ctr"/>
                      <a:r>
                        <a:rPr lang="en-US" sz="1800" dirty="0"/>
                        <a:t>0</a:t>
                      </a:r>
                      <a:endParaRPr lang="en-GB" sz="1800" dirty="0"/>
                    </a:p>
                  </a:txBody>
                  <a:tcPr/>
                </a:tc>
                <a:tc>
                  <a:txBody>
                    <a:bodyPr/>
                    <a:lstStyle/>
                    <a:p>
                      <a:pPr algn="ctr"/>
                      <a:r>
                        <a:rPr lang="en-US" sz="1800" dirty="0"/>
                        <a:t>0%</a:t>
                      </a:r>
                      <a:endParaRPr lang="en-GB" sz="1800" dirty="0"/>
                    </a:p>
                  </a:txBody>
                  <a:tcPr/>
                </a:tc>
                <a:extLst>
                  <a:ext uri="{0D108BD9-81ED-4DB2-BD59-A6C34878D82A}">
                    <a16:rowId xmlns:a16="http://schemas.microsoft.com/office/drawing/2014/main" val="4068457093"/>
                  </a:ext>
                </a:extLst>
              </a:tr>
            </a:tbl>
          </a:graphicData>
        </a:graphic>
      </p:graphicFrame>
      <p:sp>
        <p:nvSpPr>
          <p:cNvPr id="15" name="TextBox 14">
            <a:extLst>
              <a:ext uri="{FF2B5EF4-FFF2-40B4-BE49-F238E27FC236}">
                <a16:creationId xmlns:a16="http://schemas.microsoft.com/office/drawing/2014/main" id="{C7339190-940F-5AB1-CD39-2D6B0484A5F3}"/>
              </a:ext>
            </a:extLst>
          </p:cNvPr>
          <p:cNvSpPr txBox="1"/>
          <p:nvPr/>
        </p:nvSpPr>
        <p:spPr>
          <a:xfrm>
            <a:off x="8440840" y="798053"/>
            <a:ext cx="1546962" cy="369332"/>
          </a:xfrm>
          <a:prstGeom prst="rect">
            <a:avLst/>
          </a:prstGeom>
          <a:noFill/>
        </p:spPr>
        <p:txBody>
          <a:bodyPr wrap="none" rtlCol="0">
            <a:spAutoFit/>
          </a:bodyPr>
          <a:lstStyle/>
          <a:p>
            <a:pPr algn="l"/>
            <a:r>
              <a:rPr lang="en-US" b="1" dirty="0"/>
              <a:t>DSD (AC, ENR)</a:t>
            </a:r>
          </a:p>
        </p:txBody>
      </p:sp>
    </p:spTree>
    <p:extLst>
      <p:ext uri="{BB962C8B-B14F-4D97-AF65-F5344CB8AC3E}">
        <p14:creationId xmlns:p14="http://schemas.microsoft.com/office/powerpoint/2010/main" val="2962927545"/>
      </p:ext>
    </p:extLst>
  </p:cSld>
  <p:clrMapOvr>
    <a:masterClrMapping/>
  </p:clrMapOvr>
</p:sld>
</file>

<file path=ppt/theme/theme1.xml><?xml version="1.0" encoding="utf-8"?>
<a:theme xmlns:a="http://schemas.openxmlformats.org/drawingml/2006/main" name="EUROfusion.1line_5_3_201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lgn="l">
          <a:defRPr sz="2800" b="1" dirty="0" smtClean="0"/>
        </a:defPPr>
      </a:lst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C5E97A0C0FEBC408E67B127B9678D93" ma:contentTypeVersion="16" ma:contentTypeDescription="Create a new document." ma:contentTypeScope="" ma:versionID="1d2a0d8c6deb6b6d65149e488cbe144b">
  <xsd:schema xmlns:xsd="http://www.w3.org/2001/XMLSchema" xmlns:xs="http://www.w3.org/2001/XMLSchema" xmlns:p="http://schemas.microsoft.com/office/2006/metadata/properties" xmlns:ns2="cbbfa1f3-60c2-42de-b5b6-3ee8cb87d964" xmlns:ns3="e5ba6352-0726-4226-96e7-82f7f1c59ac0" targetNamespace="http://schemas.microsoft.com/office/2006/metadata/properties" ma:root="true" ma:fieldsID="0760925279f4376d2d8626e0085fb012" ns2:_="" ns3:_="">
    <xsd:import namespace="cbbfa1f3-60c2-42de-b5b6-3ee8cb87d964"/>
    <xsd:import namespace="e5ba6352-0726-4226-96e7-82f7f1c59ac0"/>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Dateofrelease"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DateTaken"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bbfa1f3-60c2-42de-b5b6-3ee8cb87d96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Dateofrelease" ma:index="14" nillable="true" ma:displayName="Date of release" ma:format="Dropdown" ma:internalName="Dateofrelease">
      <xsd:simpleType>
        <xsd:restriction base="dms:Text">
          <xsd:maxLength value="255"/>
        </xsd:restriction>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51e10cb2-14f7-4eda-9ec0-27c7232f3f48"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hidden="true" ma:internalName="MediaServiceDateTake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5ba6352-0726-4226-96e7-82f7f1c59ac0"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a5fc3690-ba4d-4b93-9ca3-ace776e65a5b}" ma:internalName="TaxCatchAll" ma:showField="CatchAllData" ma:web="e5ba6352-0726-4226-96e7-82f7f1c59ac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e5ba6352-0726-4226-96e7-82f7f1c59ac0" xsi:nil="true"/>
    <Dateofrelease xmlns="cbbfa1f3-60c2-42de-b5b6-3ee8cb87d964" xsi:nil="true"/>
    <lcf76f155ced4ddcb4097134ff3c332f xmlns="cbbfa1f3-60c2-42de-b5b6-3ee8cb87d964">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620B528-A52D-4A7D-BA72-76895AB575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bbfa1f3-60c2-42de-b5b6-3ee8cb87d964"/>
    <ds:schemaRef ds:uri="e5ba6352-0726-4226-96e7-82f7f1c59a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29BB5A6-9C9C-4509-BBBE-0C2B5904D093}">
  <ds:schemaRefs>
    <ds:schemaRef ds:uri="http://schemas.microsoft.com/sharepoint/v3/contenttype/forms"/>
  </ds:schemaRefs>
</ds:datastoreItem>
</file>

<file path=customXml/itemProps3.xml><?xml version="1.0" encoding="utf-8"?>
<ds:datastoreItem xmlns:ds="http://schemas.openxmlformats.org/officeDocument/2006/customXml" ds:itemID="{E1581EFF-75CA-400B-8B14-07B3BB5FE4A6}">
  <ds:schemaRefs>
    <ds:schemaRef ds:uri="http://schemas.microsoft.com/office/2006/metadata/properties"/>
    <ds:schemaRef ds:uri="http://schemas.microsoft.com/office/infopath/2007/PartnerControls"/>
    <ds:schemaRef ds:uri="e5ba6352-0726-4226-96e7-82f7f1c59ac0"/>
    <ds:schemaRef ds:uri="cbbfa1f3-60c2-42de-b5b6-3ee8cb87d964"/>
  </ds:schemaRefs>
</ds:datastoreItem>
</file>

<file path=docProps/app.xml><?xml version="1.0" encoding="utf-8"?>
<Properties xmlns="http://schemas.openxmlformats.org/officeDocument/2006/extended-properties" xmlns:vt="http://schemas.openxmlformats.org/officeDocument/2006/docPropsVTypes">
  <Template/>
  <TotalTime>843</TotalTime>
  <Words>1118</Words>
  <Application>Microsoft Office PowerPoint</Application>
  <PresentationFormat>Widescreen</PresentationFormat>
  <Paragraphs>297</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Aptos Narrow</vt:lpstr>
      <vt:lpstr>Arial</vt:lpstr>
      <vt:lpstr>Calibri</vt:lpstr>
      <vt:lpstr>EUROfusion.1line_5_3_2019</vt:lpstr>
      <vt:lpstr>Grant Deliverables and Milestones status</vt:lpstr>
      <vt:lpstr>Grant Deliverables and Milestones - statistics</vt:lpstr>
      <vt:lpstr>Grant Deliverables status – DELAYED</vt:lpstr>
      <vt:lpstr>Grant Milestones status - DELAYED</vt:lpstr>
      <vt:lpstr>BACK-UP SLIDE</vt:lpstr>
      <vt:lpstr>Grant Deliverables and Milestones – statistics by department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Fabio Vinagre</dc:creator>
  <cp:lastModifiedBy>Meszaros Botond</cp:lastModifiedBy>
  <cp:revision>13</cp:revision>
  <dcterms:created xsi:type="dcterms:W3CDTF">2023-11-15T09:40:03Z</dcterms:created>
  <dcterms:modified xsi:type="dcterms:W3CDTF">2024-10-29T13:25:31Z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0x0101006C5E97A0C0FEBC408E67B127B9678D93</vt:lpwstr>
  </property>
</Properties>
</file>