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8"/>
  </p:notesMasterIdLst>
  <p:sldIdLst>
    <p:sldId id="306" r:id="rId5"/>
    <p:sldId id="276" r:id="rId6"/>
    <p:sldId id="277" r:id="rId7"/>
    <p:sldId id="302" r:id="rId8"/>
    <p:sldId id="300" r:id="rId9"/>
    <p:sldId id="303" r:id="rId10"/>
    <p:sldId id="304" r:id="rId11"/>
    <p:sldId id="305" r:id="rId12"/>
    <p:sldId id="308" r:id="rId13"/>
    <p:sldId id="309" r:id="rId14"/>
    <p:sldId id="307" r:id="rId15"/>
    <p:sldId id="311" r:id="rId16"/>
    <p:sldId id="31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4660"/>
  </p:normalViewPr>
  <p:slideViewPr>
    <p:cSldViewPr snapToGrid="0">
      <p:cViewPr varScale="1">
        <p:scale>
          <a:sx n="126" d="100"/>
          <a:sy n="126" d="100"/>
        </p:scale>
        <p:origin x="144" y="1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33CAE-29C2-46D6-9016-95750453EAAB}" type="datetimeFigureOut">
              <a:rPr lang="en-GB" smtClean="0"/>
              <a:t>28/10/2024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49D32-37CB-4331-A5F7-7CBB650B8306}" type="slidenum">
              <a:rPr lang="en-GB" smtClean="0"/>
              <a:t>‹#›</a:t>
            </a:fld>
            <a:endParaRPr lang="en-GB"/>
          </a:p>
        </p:txBody>
      </p:sp>
    </p:spTree>
    <p:extLst>
      <p:ext uri="{BB962C8B-B14F-4D97-AF65-F5344CB8AC3E}">
        <p14:creationId xmlns:p14="http://schemas.microsoft.com/office/powerpoint/2010/main" val="184080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a:alphaModFix/>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2FD5-9F99-3A3F-2537-FBAD14F5ACEA}"/>
              </a:ext>
            </a:extLst>
          </p:cNvPr>
          <p:cNvSpPr>
            <a:spLocks noGrp="1"/>
          </p:cNvSpPr>
          <p:nvPr>
            <p:ph type="title"/>
          </p:nvPr>
        </p:nvSpPr>
        <p:spPr/>
        <p:txBody>
          <a:bodyPr>
            <a:normAutofit fontScale="90000"/>
          </a:bodyPr>
          <a:lstStyle/>
          <a:p>
            <a:br>
              <a:rPr lang="en-US" dirty="0"/>
            </a:br>
            <a:r>
              <a:rPr lang="en-US" dirty="0"/>
              <a:t>Financial Overview</a:t>
            </a:r>
            <a:endParaRPr lang="en-GB" dirty="0"/>
          </a:p>
        </p:txBody>
      </p:sp>
      <p:sp>
        <p:nvSpPr>
          <p:cNvPr id="3" name="Text Placeholder 2">
            <a:extLst>
              <a:ext uri="{FF2B5EF4-FFF2-40B4-BE49-F238E27FC236}">
                <a16:creationId xmlns:a16="http://schemas.microsoft.com/office/drawing/2014/main" id="{D264EDCF-F5AF-84C3-D61F-E8C09CDC6566}"/>
              </a:ext>
            </a:extLst>
          </p:cNvPr>
          <p:cNvSpPr>
            <a:spLocks noGrp="1"/>
          </p:cNvSpPr>
          <p:nvPr>
            <p:ph type="body" sz="quarter" idx="10"/>
          </p:nvPr>
        </p:nvSpPr>
        <p:spPr/>
        <p:txBody>
          <a:bodyPr>
            <a:normAutofit fontScale="55000" lnSpcReduction="20000"/>
          </a:bodyPr>
          <a:lstStyle/>
          <a:p>
            <a:r>
              <a:rPr lang="en-US" dirty="0"/>
              <a:t>E. Genangeli, L. Grella, P. Haucke, Y. Kotsehub, </a:t>
            </a:r>
          </a:p>
          <a:p>
            <a:r>
              <a:rPr lang="en-US" dirty="0"/>
              <a:t>M. Farawana, M. Oron-Carl</a:t>
            </a:r>
            <a:endParaRPr lang="en-GB" dirty="0"/>
          </a:p>
        </p:txBody>
      </p:sp>
      <p:sp>
        <p:nvSpPr>
          <p:cNvPr id="4" name="Text Placeholder 3">
            <a:extLst>
              <a:ext uri="{FF2B5EF4-FFF2-40B4-BE49-F238E27FC236}">
                <a16:creationId xmlns:a16="http://schemas.microsoft.com/office/drawing/2014/main" id="{7FC0B221-E185-D695-1659-65ED3511C93D}"/>
              </a:ext>
            </a:extLst>
          </p:cNvPr>
          <p:cNvSpPr>
            <a:spLocks noGrp="1"/>
          </p:cNvSpPr>
          <p:nvPr>
            <p:ph type="body" sz="quarter" idx="11"/>
          </p:nvPr>
        </p:nvSpPr>
        <p:spPr/>
        <p:txBody>
          <a:bodyPr/>
          <a:lstStyle/>
          <a:p>
            <a:r>
              <a:rPr lang="en-US" dirty="0"/>
              <a:t>PMU Admin &amp; Coordinator Unit</a:t>
            </a:r>
            <a:endParaRPr lang="en-GB" dirty="0"/>
          </a:p>
        </p:txBody>
      </p:sp>
      <p:sp>
        <p:nvSpPr>
          <p:cNvPr id="5" name="Text Placeholder 4">
            <a:extLst>
              <a:ext uri="{FF2B5EF4-FFF2-40B4-BE49-F238E27FC236}">
                <a16:creationId xmlns:a16="http://schemas.microsoft.com/office/drawing/2014/main" id="{6A524E7D-2848-8185-4D8E-13B2DA792D2E}"/>
              </a:ext>
            </a:extLst>
          </p:cNvPr>
          <p:cNvSpPr>
            <a:spLocks noGrp="1"/>
          </p:cNvSpPr>
          <p:nvPr>
            <p:ph type="body" sz="quarter" idx="12"/>
          </p:nvPr>
        </p:nvSpPr>
        <p:spPr/>
        <p:txBody>
          <a:bodyPr/>
          <a:lstStyle/>
          <a:p>
            <a:r>
              <a:rPr lang="en-US" dirty="0"/>
              <a:t>PSD-DSD Project Board #5 30</a:t>
            </a:r>
            <a:r>
              <a:rPr lang="en-US" baseline="30000" dirty="0"/>
              <a:t>th</a:t>
            </a:r>
            <a:r>
              <a:rPr lang="en-US" dirty="0"/>
              <a:t> October 2024</a:t>
            </a:r>
            <a:endParaRPr lang="en-GB" dirty="0"/>
          </a:p>
        </p:txBody>
      </p:sp>
    </p:spTree>
    <p:extLst>
      <p:ext uri="{BB962C8B-B14F-4D97-AF65-F5344CB8AC3E}">
        <p14:creationId xmlns:p14="http://schemas.microsoft.com/office/powerpoint/2010/main" val="3708410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EC9A-9DD3-5AFA-8F98-781AEBC34521}"/>
              </a:ext>
            </a:extLst>
          </p:cNvPr>
          <p:cNvSpPr>
            <a:spLocks noGrp="1"/>
          </p:cNvSpPr>
          <p:nvPr>
            <p:ph type="title"/>
          </p:nvPr>
        </p:nvSpPr>
        <p:spPr/>
        <p:txBody>
          <a:bodyPr/>
          <a:lstStyle/>
          <a:p>
            <a:r>
              <a:rPr lang="en-US" dirty="0"/>
              <a:t>2023 IMS deliverables status of achievement</a:t>
            </a:r>
            <a:endParaRPr lang="en-GB" dirty="0"/>
          </a:p>
        </p:txBody>
      </p:sp>
      <p:sp>
        <p:nvSpPr>
          <p:cNvPr id="4" name="Footer Placeholder 3">
            <a:extLst>
              <a:ext uri="{FF2B5EF4-FFF2-40B4-BE49-F238E27FC236}">
                <a16:creationId xmlns:a16="http://schemas.microsoft.com/office/drawing/2014/main" id="{0F831211-B71C-3135-D220-D66DFE707C26}"/>
              </a:ext>
            </a:extLst>
          </p:cNvPr>
          <p:cNvSpPr>
            <a:spLocks noGrp="1"/>
          </p:cNvSpPr>
          <p:nvPr>
            <p:ph type="ftr" sz="quarter" idx="11"/>
          </p:nvPr>
        </p:nvSpPr>
        <p:spPr>
          <a:xfrm>
            <a:off x="825624" y="6555770"/>
            <a:ext cx="4195956" cy="329614"/>
          </a:xfrm>
        </p:spPr>
        <p:txBody>
          <a:bodyPr/>
          <a:lstStyle/>
          <a:p>
            <a:r>
              <a:rPr lang="en-GB" dirty="0">
                <a:solidFill>
                  <a:prstClr val="white"/>
                </a:solidFill>
              </a:rPr>
              <a:t>E. Genangeli | PSD-DSD Project Board #5 | 30</a:t>
            </a:r>
            <a:r>
              <a:rPr lang="en-GB" baseline="30000" dirty="0">
                <a:solidFill>
                  <a:prstClr val="white"/>
                </a:solidFill>
              </a:rPr>
              <a:t>th</a:t>
            </a:r>
            <a:r>
              <a:rPr lang="en-GB" dirty="0">
                <a:solidFill>
                  <a:prstClr val="white"/>
                </a:solidFill>
              </a:rPr>
              <a:t> October 2024</a:t>
            </a:r>
          </a:p>
        </p:txBody>
      </p:sp>
      <p:sp>
        <p:nvSpPr>
          <p:cNvPr id="5" name="Slide Number Placeholder 4">
            <a:extLst>
              <a:ext uri="{FF2B5EF4-FFF2-40B4-BE49-F238E27FC236}">
                <a16:creationId xmlns:a16="http://schemas.microsoft.com/office/drawing/2014/main" id="{473EFD93-686D-5F5C-4FED-5A5D27D24195}"/>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pic>
        <p:nvPicPr>
          <p:cNvPr id="10" name="Content Placeholder 9">
            <a:extLst>
              <a:ext uri="{FF2B5EF4-FFF2-40B4-BE49-F238E27FC236}">
                <a16:creationId xmlns:a16="http://schemas.microsoft.com/office/drawing/2014/main" id="{07AB5E14-2AFF-C659-EE81-2BECD9280F10}"/>
              </a:ext>
            </a:extLst>
          </p:cNvPr>
          <p:cNvPicPr>
            <a:picLocks noGrp="1" noChangeAspect="1"/>
          </p:cNvPicPr>
          <p:nvPr>
            <p:ph idx="1"/>
          </p:nvPr>
        </p:nvPicPr>
        <p:blipFill>
          <a:blip r:embed="rId2"/>
          <a:stretch>
            <a:fillRect/>
          </a:stretch>
        </p:blipFill>
        <p:spPr>
          <a:xfrm>
            <a:off x="5846762" y="3575844"/>
            <a:ext cx="628650" cy="209550"/>
          </a:xfrm>
        </p:spPr>
      </p:pic>
      <p:pic>
        <p:nvPicPr>
          <p:cNvPr id="11" name="Picture 10">
            <a:extLst>
              <a:ext uri="{FF2B5EF4-FFF2-40B4-BE49-F238E27FC236}">
                <a16:creationId xmlns:a16="http://schemas.microsoft.com/office/drawing/2014/main" id="{7AA1A2C9-EE83-F2CD-E332-74B291418781}"/>
              </a:ext>
            </a:extLst>
          </p:cNvPr>
          <p:cNvPicPr>
            <a:picLocks noChangeAspect="1"/>
          </p:cNvPicPr>
          <p:nvPr/>
        </p:nvPicPr>
        <p:blipFill>
          <a:blip r:embed="rId3"/>
          <a:stretch>
            <a:fillRect/>
          </a:stretch>
        </p:blipFill>
        <p:spPr>
          <a:xfrm>
            <a:off x="1570014" y="807156"/>
            <a:ext cx="8201857" cy="4384590"/>
          </a:xfrm>
          <a:prstGeom prst="rect">
            <a:avLst/>
          </a:prstGeom>
        </p:spPr>
      </p:pic>
      <p:sp>
        <p:nvSpPr>
          <p:cNvPr id="12" name="TextBox 11">
            <a:extLst>
              <a:ext uri="{FF2B5EF4-FFF2-40B4-BE49-F238E27FC236}">
                <a16:creationId xmlns:a16="http://schemas.microsoft.com/office/drawing/2014/main" id="{C5E83251-F977-8708-407F-C9D7B6F20898}"/>
              </a:ext>
            </a:extLst>
          </p:cNvPr>
          <p:cNvSpPr txBox="1"/>
          <p:nvPr/>
        </p:nvSpPr>
        <p:spPr>
          <a:xfrm>
            <a:off x="1570014" y="5181203"/>
            <a:ext cx="2050475" cy="307777"/>
          </a:xfrm>
          <a:prstGeom prst="rect">
            <a:avLst/>
          </a:prstGeom>
          <a:noFill/>
        </p:spPr>
        <p:txBody>
          <a:bodyPr wrap="square" rtlCol="0">
            <a:spAutoFit/>
          </a:bodyPr>
          <a:lstStyle/>
          <a:p>
            <a:pPr algn="l"/>
            <a:r>
              <a:rPr lang="en-US" sz="1400" dirty="0"/>
              <a:t>w/o EPFL and UKAEA</a:t>
            </a:r>
            <a:endParaRPr lang="en-GB" sz="1400" dirty="0"/>
          </a:p>
        </p:txBody>
      </p:sp>
      <p:sp>
        <p:nvSpPr>
          <p:cNvPr id="13" name="TextBox 12">
            <a:extLst>
              <a:ext uri="{FF2B5EF4-FFF2-40B4-BE49-F238E27FC236}">
                <a16:creationId xmlns:a16="http://schemas.microsoft.com/office/drawing/2014/main" id="{7D01901C-187D-E4E4-1F10-909328AE0652}"/>
              </a:ext>
            </a:extLst>
          </p:cNvPr>
          <p:cNvSpPr txBox="1"/>
          <p:nvPr/>
        </p:nvSpPr>
        <p:spPr>
          <a:xfrm>
            <a:off x="360040" y="5646420"/>
            <a:ext cx="11115680" cy="954107"/>
          </a:xfrm>
          <a:prstGeom prst="rect">
            <a:avLst/>
          </a:prstGeom>
          <a:noFill/>
        </p:spPr>
        <p:txBody>
          <a:bodyPr wrap="square" rtlCol="0">
            <a:spAutoFit/>
          </a:bodyPr>
          <a:lstStyle/>
          <a:p>
            <a:pPr algn="l"/>
            <a:r>
              <a:rPr lang="en-US" sz="2800" b="1" dirty="0"/>
              <a:t>54 deliverables not yet achieved out of 1001, for an amount of ~1M€ to be withheld from 1</a:t>
            </a:r>
            <a:r>
              <a:rPr lang="en-US" sz="2800" b="1" baseline="30000" dirty="0"/>
              <a:t>st</a:t>
            </a:r>
            <a:r>
              <a:rPr lang="en-US" sz="2800" b="1" dirty="0"/>
              <a:t> payment 2023</a:t>
            </a:r>
            <a:endParaRPr lang="en-GB" sz="2800" b="1" dirty="0"/>
          </a:p>
        </p:txBody>
      </p:sp>
      <p:sp>
        <p:nvSpPr>
          <p:cNvPr id="15" name="TextBox 14">
            <a:extLst>
              <a:ext uri="{FF2B5EF4-FFF2-40B4-BE49-F238E27FC236}">
                <a16:creationId xmlns:a16="http://schemas.microsoft.com/office/drawing/2014/main" id="{BF626512-382A-95AA-05C7-E12AF5BC61A7}"/>
              </a:ext>
            </a:extLst>
          </p:cNvPr>
          <p:cNvSpPr txBox="1"/>
          <p:nvPr/>
        </p:nvSpPr>
        <p:spPr>
          <a:xfrm>
            <a:off x="9883141" y="1905000"/>
            <a:ext cx="2042160" cy="707886"/>
          </a:xfrm>
          <a:prstGeom prst="rect">
            <a:avLst/>
          </a:prstGeom>
          <a:noFill/>
        </p:spPr>
        <p:txBody>
          <a:bodyPr wrap="square" rtlCol="0">
            <a:spAutoFit/>
          </a:bodyPr>
          <a:lstStyle/>
          <a:p>
            <a:pPr algn="l"/>
            <a:r>
              <a:rPr lang="en-US" sz="2000" b="1" dirty="0">
                <a:solidFill>
                  <a:srgbClr val="C00000"/>
                </a:solidFill>
              </a:rPr>
              <a:t>Status as of </a:t>
            </a:r>
          </a:p>
          <a:p>
            <a:pPr algn="l"/>
            <a:r>
              <a:rPr lang="en-US" sz="2000" b="1" dirty="0">
                <a:solidFill>
                  <a:srgbClr val="C00000"/>
                </a:solidFill>
              </a:rPr>
              <a:t>31</a:t>
            </a:r>
            <a:r>
              <a:rPr lang="en-US" sz="2000" b="1" baseline="30000" dirty="0">
                <a:solidFill>
                  <a:srgbClr val="C00000"/>
                </a:solidFill>
              </a:rPr>
              <a:t>st</a:t>
            </a:r>
            <a:r>
              <a:rPr lang="en-US" sz="2000" b="1" dirty="0">
                <a:solidFill>
                  <a:srgbClr val="C00000"/>
                </a:solidFill>
              </a:rPr>
              <a:t> August 2024</a:t>
            </a:r>
            <a:endParaRPr lang="en-GB" sz="2000" b="1" dirty="0">
              <a:solidFill>
                <a:srgbClr val="C00000"/>
              </a:solidFill>
            </a:endParaRPr>
          </a:p>
        </p:txBody>
      </p:sp>
    </p:spTree>
    <p:extLst>
      <p:ext uri="{BB962C8B-B14F-4D97-AF65-F5344CB8AC3E}">
        <p14:creationId xmlns:p14="http://schemas.microsoft.com/office/powerpoint/2010/main" val="2551279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7362-BCBA-AC1F-4CEA-DCC9BEA165D5}"/>
              </a:ext>
            </a:extLst>
          </p:cNvPr>
          <p:cNvSpPr>
            <a:spLocks noGrp="1"/>
          </p:cNvSpPr>
          <p:nvPr>
            <p:ph type="title"/>
          </p:nvPr>
        </p:nvSpPr>
        <p:spPr/>
        <p:txBody>
          <a:bodyPr/>
          <a:lstStyle/>
          <a:p>
            <a:r>
              <a:rPr lang="en-US" dirty="0"/>
              <a:t>2023 Missions planned vs reported</a:t>
            </a:r>
            <a:endParaRPr lang="en-GB" dirty="0"/>
          </a:p>
        </p:txBody>
      </p:sp>
      <p:sp>
        <p:nvSpPr>
          <p:cNvPr id="4" name="Footer Placeholder 3">
            <a:extLst>
              <a:ext uri="{FF2B5EF4-FFF2-40B4-BE49-F238E27FC236}">
                <a16:creationId xmlns:a16="http://schemas.microsoft.com/office/drawing/2014/main" id="{9CA1A9C8-FC41-F604-3147-3745C60F62C0}"/>
              </a:ext>
            </a:extLst>
          </p:cNvPr>
          <p:cNvSpPr>
            <a:spLocks noGrp="1"/>
          </p:cNvSpPr>
          <p:nvPr>
            <p:ph type="ftr" sz="quarter" idx="11"/>
          </p:nvPr>
        </p:nvSpPr>
        <p:spPr>
          <a:xfrm>
            <a:off x="792480" y="6555770"/>
            <a:ext cx="5001384" cy="329614"/>
          </a:xfrm>
        </p:spPr>
        <p:txBody>
          <a:bodyPr/>
          <a:lstStyle/>
          <a:p>
            <a:r>
              <a:rPr lang="en-GB" dirty="0">
                <a:solidFill>
                  <a:prstClr val="white"/>
                </a:solidFill>
              </a:rPr>
              <a:t>E. Genangeli | PSD-DSD Project Board #5 | 30</a:t>
            </a:r>
            <a:r>
              <a:rPr lang="en-GB" baseline="30000" dirty="0">
                <a:solidFill>
                  <a:prstClr val="white"/>
                </a:solidFill>
              </a:rPr>
              <a:t>th</a:t>
            </a:r>
            <a:r>
              <a:rPr lang="en-GB" dirty="0">
                <a:solidFill>
                  <a:prstClr val="white"/>
                </a:solidFill>
              </a:rPr>
              <a:t> October 2024</a:t>
            </a:r>
          </a:p>
        </p:txBody>
      </p:sp>
      <p:sp>
        <p:nvSpPr>
          <p:cNvPr id="5" name="Slide Number Placeholder 4">
            <a:extLst>
              <a:ext uri="{FF2B5EF4-FFF2-40B4-BE49-F238E27FC236}">
                <a16:creationId xmlns:a16="http://schemas.microsoft.com/office/drawing/2014/main" id="{0DB169D1-C4F5-9236-36A7-B3F3674920FC}"/>
              </a:ext>
            </a:extLst>
          </p:cNvPr>
          <p:cNvSpPr>
            <a:spLocks noGrp="1"/>
          </p:cNvSpPr>
          <p:nvPr>
            <p:ph type="sldNum" sz="quarter" idx="12"/>
          </p:nvPr>
        </p:nvSpPr>
        <p:spPr>
          <a:xfrm>
            <a:off x="-4836" y="6590037"/>
            <a:ext cx="729752" cy="199174"/>
          </a:xfrm>
        </p:spPr>
        <p:txBody>
          <a:bodyPr/>
          <a:lstStyle/>
          <a:p>
            <a:fld id="{6A6D9FA1-99C7-4910-8E32-B85D378B0060}" type="slidenum">
              <a:rPr lang="en-GB" smtClean="0">
                <a:solidFill>
                  <a:prstClr val="white"/>
                </a:solidFill>
              </a:rPr>
              <a:pPr/>
              <a:t>11</a:t>
            </a:fld>
            <a:endParaRPr lang="en-GB" dirty="0">
              <a:solidFill>
                <a:prstClr val="white"/>
              </a:solidFill>
            </a:endParaRPr>
          </a:p>
        </p:txBody>
      </p:sp>
      <p:sp>
        <p:nvSpPr>
          <p:cNvPr id="7" name="TextBox 6">
            <a:extLst>
              <a:ext uri="{FF2B5EF4-FFF2-40B4-BE49-F238E27FC236}">
                <a16:creationId xmlns:a16="http://schemas.microsoft.com/office/drawing/2014/main" id="{3A7BB814-9C2A-CDF4-C6F1-8D8CF8370EAA}"/>
              </a:ext>
            </a:extLst>
          </p:cNvPr>
          <p:cNvSpPr txBox="1"/>
          <p:nvPr/>
        </p:nvSpPr>
        <p:spPr>
          <a:xfrm>
            <a:off x="8823960" y="2133600"/>
            <a:ext cx="3299460" cy="2031325"/>
          </a:xfrm>
          <a:prstGeom prst="rect">
            <a:avLst/>
          </a:prstGeom>
          <a:noFill/>
        </p:spPr>
        <p:txBody>
          <a:bodyPr wrap="square" rtlCol="0">
            <a:spAutoFit/>
          </a:bodyPr>
          <a:lstStyle/>
          <a:p>
            <a:pPr algn="l"/>
            <a:r>
              <a:rPr lang="en-US" dirty="0"/>
              <a:t>Total budget approved: 1.5M€</a:t>
            </a:r>
          </a:p>
          <a:p>
            <a:pPr algn="l"/>
            <a:endParaRPr lang="en-US" dirty="0"/>
          </a:p>
          <a:p>
            <a:pPr algn="l"/>
            <a:r>
              <a:rPr lang="en-US" dirty="0"/>
              <a:t>Reported: 1.2M€</a:t>
            </a:r>
          </a:p>
          <a:p>
            <a:pPr algn="l"/>
            <a:endParaRPr lang="en-US" dirty="0"/>
          </a:p>
          <a:p>
            <a:pPr algn="l"/>
            <a:r>
              <a:rPr lang="en-US" dirty="0"/>
              <a:t>Will be reported: 0.1M€</a:t>
            </a:r>
          </a:p>
          <a:p>
            <a:pPr algn="l"/>
            <a:endParaRPr lang="en-US" dirty="0"/>
          </a:p>
          <a:p>
            <a:pPr algn="l"/>
            <a:r>
              <a:rPr lang="en-US" dirty="0">
                <a:solidFill>
                  <a:srgbClr val="FF0000"/>
                </a:solidFill>
              </a:rPr>
              <a:t>Unused (?): 0.2M€</a:t>
            </a:r>
            <a:endParaRPr lang="en-GB" dirty="0">
              <a:solidFill>
                <a:srgbClr val="FF0000"/>
              </a:solidFill>
            </a:endParaRPr>
          </a:p>
        </p:txBody>
      </p:sp>
      <p:pic>
        <p:nvPicPr>
          <p:cNvPr id="9" name="Content Placeholder 8">
            <a:extLst>
              <a:ext uri="{FF2B5EF4-FFF2-40B4-BE49-F238E27FC236}">
                <a16:creationId xmlns:a16="http://schemas.microsoft.com/office/drawing/2014/main" id="{0D172D7C-6D82-599E-D837-12CDEF58F811}"/>
              </a:ext>
            </a:extLst>
          </p:cNvPr>
          <p:cNvPicPr>
            <a:picLocks noGrp="1" noChangeAspect="1"/>
          </p:cNvPicPr>
          <p:nvPr>
            <p:ph idx="1"/>
          </p:nvPr>
        </p:nvPicPr>
        <p:blipFill>
          <a:blip r:embed="rId2"/>
          <a:stretch>
            <a:fillRect/>
          </a:stretch>
        </p:blipFill>
        <p:spPr>
          <a:xfrm>
            <a:off x="724917" y="1166919"/>
            <a:ext cx="8045703" cy="5327248"/>
          </a:xfrm>
          <a:prstGeom prst="rect">
            <a:avLst/>
          </a:prstGeom>
        </p:spPr>
      </p:pic>
    </p:spTree>
    <p:extLst>
      <p:ext uri="{BB962C8B-B14F-4D97-AF65-F5344CB8AC3E}">
        <p14:creationId xmlns:p14="http://schemas.microsoft.com/office/powerpoint/2010/main" val="2129600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37017-6C92-4458-405B-AD28570489F1}"/>
              </a:ext>
            </a:extLst>
          </p:cNvPr>
          <p:cNvSpPr>
            <a:spLocks noGrp="1"/>
          </p:cNvSpPr>
          <p:nvPr>
            <p:ph type="title"/>
          </p:nvPr>
        </p:nvSpPr>
        <p:spPr/>
        <p:txBody>
          <a:bodyPr/>
          <a:lstStyle/>
          <a:p>
            <a:r>
              <a:rPr lang="en-US" dirty="0"/>
              <a:t>Conclusion</a:t>
            </a:r>
            <a:endParaRPr lang="en-GB" dirty="0"/>
          </a:p>
        </p:txBody>
      </p:sp>
      <p:sp>
        <p:nvSpPr>
          <p:cNvPr id="3" name="Content Placeholder 2">
            <a:extLst>
              <a:ext uri="{FF2B5EF4-FFF2-40B4-BE49-F238E27FC236}">
                <a16:creationId xmlns:a16="http://schemas.microsoft.com/office/drawing/2014/main" id="{63A4238B-0903-4548-8FB6-BE7E3CDFA5BA}"/>
              </a:ext>
            </a:extLst>
          </p:cNvPr>
          <p:cNvSpPr>
            <a:spLocks noGrp="1"/>
          </p:cNvSpPr>
          <p:nvPr>
            <p:ph idx="1"/>
          </p:nvPr>
        </p:nvSpPr>
        <p:spPr/>
        <p:txBody>
          <a:bodyPr/>
          <a:lstStyle/>
          <a:p>
            <a:r>
              <a:rPr lang="en-US" dirty="0"/>
              <a:t>Underspending trend continues</a:t>
            </a:r>
          </a:p>
          <a:p>
            <a:r>
              <a:rPr lang="en-US" dirty="0"/>
              <a:t>1.5M€ already shifted to 2025 further shifts may be requested in the coming weeks (e.g. part of the 2M€ non yet allocated)</a:t>
            </a:r>
          </a:p>
          <a:p>
            <a:r>
              <a:rPr lang="en-US" dirty="0"/>
              <a:t>Data shows that the budget for missions is not fully used, nevertheless the WPs continue asking of an increase</a:t>
            </a:r>
          </a:p>
          <a:p>
            <a:r>
              <a:rPr lang="en-US" dirty="0"/>
              <a:t>Projection of costs reported vs budget shows that a fraction of 2024-25 resources will (potentially) be used in 2026-27</a:t>
            </a:r>
          </a:p>
          <a:p>
            <a:r>
              <a:rPr lang="en-US" dirty="0"/>
              <a:t>Level of the 2026-27 budget is not yet known</a:t>
            </a:r>
          </a:p>
          <a:p>
            <a:endParaRPr lang="en-GB" dirty="0"/>
          </a:p>
        </p:txBody>
      </p:sp>
      <p:sp>
        <p:nvSpPr>
          <p:cNvPr id="4" name="Footer Placeholder 3">
            <a:extLst>
              <a:ext uri="{FF2B5EF4-FFF2-40B4-BE49-F238E27FC236}">
                <a16:creationId xmlns:a16="http://schemas.microsoft.com/office/drawing/2014/main" id="{E16BE134-4C5A-6AF9-5741-C83563BC5A0A}"/>
              </a:ext>
            </a:extLst>
          </p:cNvPr>
          <p:cNvSpPr>
            <a:spLocks noGrp="1"/>
          </p:cNvSpPr>
          <p:nvPr>
            <p:ph type="ftr" sz="quarter" idx="11"/>
          </p:nvPr>
        </p:nvSpPr>
        <p:spPr>
          <a:xfrm>
            <a:off x="825624" y="6555770"/>
            <a:ext cx="4416936" cy="329614"/>
          </a:xfrm>
        </p:spPr>
        <p:txBody>
          <a:bodyPr/>
          <a:lstStyle/>
          <a:p>
            <a:r>
              <a:rPr lang="en-GB" dirty="0">
                <a:solidFill>
                  <a:prstClr val="white"/>
                </a:solidFill>
              </a:rPr>
              <a:t>E. Genangeli | PSD-DSD Project Board #5 | 30</a:t>
            </a:r>
            <a:r>
              <a:rPr lang="en-GB" baseline="30000" dirty="0">
                <a:solidFill>
                  <a:prstClr val="white"/>
                </a:solidFill>
              </a:rPr>
              <a:t>th</a:t>
            </a:r>
            <a:r>
              <a:rPr lang="en-GB" dirty="0">
                <a:solidFill>
                  <a:prstClr val="white"/>
                </a:solidFill>
              </a:rPr>
              <a:t> October 2024</a:t>
            </a:r>
          </a:p>
        </p:txBody>
      </p:sp>
      <p:sp>
        <p:nvSpPr>
          <p:cNvPr id="5" name="Slide Number Placeholder 4">
            <a:extLst>
              <a:ext uri="{FF2B5EF4-FFF2-40B4-BE49-F238E27FC236}">
                <a16:creationId xmlns:a16="http://schemas.microsoft.com/office/drawing/2014/main" id="{DAAC7623-0C54-AE4F-1D89-C3F4DDF65A6C}"/>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spTree>
    <p:extLst>
      <p:ext uri="{BB962C8B-B14F-4D97-AF65-F5344CB8AC3E}">
        <p14:creationId xmlns:p14="http://schemas.microsoft.com/office/powerpoint/2010/main" val="364749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B03F-DC63-FA14-24C1-707A05A1BD23}"/>
              </a:ext>
            </a:extLst>
          </p:cNvPr>
          <p:cNvSpPr>
            <a:spLocks noGrp="1"/>
          </p:cNvSpPr>
          <p:nvPr>
            <p:ph type="title"/>
          </p:nvPr>
        </p:nvSpPr>
        <p:spPr/>
        <p:txBody>
          <a:bodyPr/>
          <a:lstStyle/>
          <a:p>
            <a:endParaRPr lang="en-GB"/>
          </a:p>
        </p:txBody>
      </p:sp>
      <p:sp>
        <p:nvSpPr>
          <p:cNvPr id="3" name="Footer Placeholder 2">
            <a:extLst>
              <a:ext uri="{FF2B5EF4-FFF2-40B4-BE49-F238E27FC236}">
                <a16:creationId xmlns:a16="http://schemas.microsoft.com/office/drawing/2014/main" id="{C7D141D9-F394-32ED-985D-4A1868E99236}"/>
              </a:ext>
            </a:extLst>
          </p:cNvPr>
          <p:cNvSpPr>
            <a:spLocks noGrp="1"/>
          </p:cNvSpPr>
          <p:nvPr>
            <p:ph type="ftr" sz="quarter" idx="11"/>
          </p:nvPr>
        </p:nvSpPr>
        <p:spPr>
          <a:xfrm>
            <a:off x="825624" y="6555770"/>
            <a:ext cx="4736976" cy="329614"/>
          </a:xfrm>
        </p:spPr>
        <p:txBody>
          <a:bodyPr/>
          <a:lstStyle/>
          <a:p>
            <a:r>
              <a:rPr lang="en-GB" dirty="0">
                <a:solidFill>
                  <a:prstClr val="white"/>
                </a:solidFill>
              </a:rPr>
              <a:t>EUROfusion Values | PSD-DSD Project Board #5 | 30</a:t>
            </a:r>
            <a:r>
              <a:rPr lang="en-GB" baseline="30000" dirty="0">
                <a:solidFill>
                  <a:prstClr val="white"/>
                </a:solidFill>
              </a:rPr>
              <a:t>th</a:t>
            </a:r>
            <a:r>
              <a:rPr lang="en-GB" dirty="0">
                <a:solidFill>
                  <a:prstClr val="white"/>
                </a:solidFill>
              </a:rPr>
              <a:t> October 2024</a:t>
            </a:r>
          </a:p>
          <a:p>
            <a:endParaRPr lang="en-GB" dirty="0">
              <a:solidFill>
                <a:prstClr val="white"/>
              </a:solidFill>
            </a:endParaRPr>
          </a:p>
        </p:txBody>
      </p:sp>
      <p:sp>
        <p:nvSpPr>
          <p:cNvPr id="4" name="Slide Number Placeholder 3">
            <a:extLst>
              <a:ext uri="{FF2B5EF4-FFF2-40B4-BE49-F238E27FC236}">
                <a16:creationId xmlns:a16="http://schemas.microsoft.com/office/drawing/2014/main" id="{87827E8C-DA7E-FF25-176B-BB29151A8594}"/>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sp>
        <p:nvSpPr>
          <p:cNvPr id="5" name="TextBox 4">
            <a:extLst>
              <a:ext uri="{FF2B5EF4-FFF2-40B4-BE49-F238E27FC236}">
                <a16:creationId xmlns:a16="http://schemas.microsoft.com/office/drawing/2014/main" id="{F8694837-71B5-4D0F-5457-BD88956EF3F1}"/>
              </a:ext>
            </a:extLst>
          </p:cNvPr>
          <p:cNvSpPr txBox="1"/>
          <p:nvPr/>
        </p:nvSpPr>
        <p:spPr>
          <a:xfrm>
            <a:off x="659120" y="5951220"/>
            <a:ext cx="10702300" cy="584775"/>
          </a:xfrm>
          <a:prstGeom prst="rect">
            <a:avLst/>
          </a:prstGeom>
          <a:noFill/>
        </p:spPr>
        <p:txBody>
          <a:bodyPr wrap="square" rtlCol="0">
            <a:spAutoFit/>
          </a:bodyPr>
          <a:lstStyle/>
          <a:p>
            <a:pPr algn="ctr"/>
            <a:r>
              <a:rPr lang="en-US" sz="3200" b="1" dirty="0">
                <a:solidFill>
                  <a:srgbClr val="C00000"/>
                </a:solidFill>
              </a:rPr>
              <a:t>THANK YOU</a:t>
            </a:r>
            <a:endParaRPr lang="en-GB" sz="3200" b="1" dirty="0">
              <a:solidFill>
                <a:srgbClr val="C00000"/>
              </a:solidFill>
            </a:endParaRPr>
          </a:p>
        </p:txBody>
      </p:sp>
    </p:spTree>
    <p:extLst>
      <p:ext uri="{BB962C8B-B14F-4D97-AF65-F5344CB8AC3E}">
        <p14:creationId xmlns:p14="http://schemas.microsoft.com/office/powerpoint/2010/main" val="252365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ED2FB-EB97-D333-4E41-17E4C5A543CE}"/>
              </a:ext>
            </a:extLst>
          </p:cNvPr>
          <p:cNvSpPr>
            <a:spLocks noGrp="1"/>
          </p:cNvSpPr>
          <p:nvPr>
            <p:ph type="title"/>
          </p:nvPr>
        </p:nvSpPr>
        <p:spPr/>
        <p:txBody>
          <a:bodyPr/>
          <a:lstStyle/>
          <a:p>
            <a:r>
              <a:rPr lang="en-US" dirty="0"/>
              <a:t>EC Evolution of 2021-25 budget</a:t>
            </a:r>
            <a:endParaRPr lang="en-GB" dirty="0"/>
          </a:p>
        </p:txBody>
      </p:sp>
      <p:sp>
        <p:nvSpPr>
          <p:cNvPr id="8" name="TextBox 7">
            <a:extLst>
              <a:ext uri="{FF2B5EF4-FFF2-40B4-BE49-F238E27FC236}">
                <a16:creationId xmlns:a16="http://schemas.microsoft.com/office/drawing/2014/main" id="{07C16B52-2239-13C6-EACF-990CC5B4C4AA}"/>
              </a:ext>
            </a:extLst>
          </p:cNvPr>
          <p:cNvSpPr txBox="1"/>
          <p:nvPr/>
        </p:nvSpPr>
        <p:spPr>
          <a:xfrm>
            <a:off x="609601" y="575843"/>
            <a:ext cx="1386839" cy="369332"/>
          </a:xfrm>
          <a:prstGeom prst="rect">
            <a:avLst/>
          </a:prstGeom>
          <a:noFill/>
        </p:spPr>
        <p:txBody>
          <a:bodyPr wrap="square" rtlCol="0">
            <a:spAutoFit/>
          </a:bodyPr>
          <a:lstStyle/>
          <a:p>
            <a:r>
              <a:rPr lang="en-US" dirty="0"/>
              <a:t>(CC M€)</a:t>
            </a:r>
            <a:endParaRPr lang="en-GB" dirty="0"/>
          </a:p>
        </p:txBody>
      </p:sp>
      <p:sp>
        <p:nvSpPr>
          <p:cNvPr id="10" name="Rectangle 9">
            <a:extLst>
              <a:ext uri="{FF2B5EF4-FFF2-40B4-BE49-F238E27FC236}">
                <a16:creationId xmlns:a16="http://schemas.microsoft.com/office/drawing/2014/main" id="{682DE969-BB95-98B9-6E4D-26B3039B6A16}"/>
              </a:ext>
            </a:extLst>
          </p:cNvPr>
          <p:cNvSpPr/>
          <p:nvPr/>
        </p:nvSpPr>
        <p:spPr>
          <a:xfrm>
            <a:off x="8343900" y="575843"/>
            <a:ext cx="3360420" cy="543633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endParaRPr lang="en-US" sz="1500" dirty="0"/>
          </a:p>
          <a:p>
            <a:pPr marL="285750" indent="-285750">
              <a:buFont typeface="Arial" panose="020B0604020202020204" pitchFamily="34" charset="0"/>
              <a:buChar char="•"/>
            </a:pPr>
            <a:r>
              <a:rPr lang="en-US" sz="1300" dirty="0">
                <a:solidFill>
                  <a:srgbClr val="C00000"/>
                </a:solidFill>
              </a:rPr>
              <a:t>2023 Budget decreased by -0.5M€ </a:t>
            </a:r>
            <a:r>
              <a:rPr lang="en-US" sz="1300" dirty="0">
                <a:solidFill>
                  <a:schemeClr val="tx1"/>
                </a:solidFill>
                <a:sym typeface="Wingdings" panose="05000000000000000000" pitchFamily="2" charset="2"/>
              </a:rPr>
              <a:t></a:t>
            </a:r>
            <a:r>
              <a:rPr lang="en-US" sz="1300" dirty="0">
                <a:solidFill>
                  <a:schemeClr val="tx1"/>
                </a:solidFill>
              </a:rPr>
              <a:t> unused PMB and PSB was moved to 2024.</a:t>
            </a:r>
          </a:p>
          <a:p>
            <a:pPr marL="285750" indent="-285750">
              <a:buFont typeface="Arial" panose="020B0604020202020204" pitchFamily="34" charset="0"/>
              <a:buChar char="•"/>
            </a:pPr>
            <a:endParaRPr lang="en-US" sz="1300" dirty="0">
              <a:solidFill>
                <a:schemeClr val="tx1"/>
              </a:solidFill>
            </a:endParaRPr>
          </a:p>
          <a:p>
            <a:pPr marL="285750" indent="-285750">
              <a:buFont typeface="Arial" panose="020B0604020202020204" pitchFamily="34" charset="0"/>
              <a:buChar char="•"/>
            </a:pPr>
            <a:r>
              <a:rPr lang="en-US" sz="1300" dirty="0">
                <a:solidFill>
                  <a:srgbClr val="C00000"/>
                </a:solidFill>
              </a:rPr>
              <a:t>2024 Budget decreased by -1.15M€</a:t>
            </a:r>
            <a:r>
              <a:rPr lang="en-US" sz="1300" dirty="0">
                <a:solidFill>
                  <a:schemeClr val="tx1"/>
                </a:solidFill>
              </a:rPr>
              <a:t>: </a:t>
            </a:r>
          </a:p>
          <a:p>
            <a:pPr marL="742950" lvl="1" indent="-285750">
              <a:buFont typeface="Wingdings" panose="05000000000000000000" pitchFamily="2" charset="2"/>
              <a:buChar char="Ø"/>
            </a:pPr>
            <a:r>
              <a:rPr lang="en-US" sz="1300" dirty="0">
                <a:solidFill>
                  <a:schemeClr val="tx1"/>
                </a:solidFill>
              </a:rPr>
              <a:t>PMB/PSB left over shift to 2024 (+0.5M€)</a:t>
            </a:r>
          </a:p>
          <a:p>
            <a:pPr marL="742950" lvl="1" indent="-285750">
              <a:buFont typeface="Wingdings" panose="05000000000000000000" pitchFamily="2" charset="2"/>
              <a:buChar char="Ø"/>
            </a:pPr>
            <a:r>
              <a:rPr lang="en-US" sz="1300" dirty="0">
                <a:solidFill>
                  <a:schemeClr val="tx1"/>
                </a:solidFill>
              </a:rPr>
              <a:t>Shift to EPFL (-0.2M€)</a:t>
            </a:r>
          </a:p>
          <a:p>
            <a:pPr marL="742950" lvl="1" indent="-285750">
              <a:buFont typeface="Wingdings" panose="05000000000000000000" pitchFamily="2" charset="2"/>
              <a:buChar char="Ø"/>
            </a:pPr>
            <a:r>
              <a:rPr lang="en-US" sz="1300" dirty="0">
                <a:solidFill>
                  <a:schemeClr val="tx1"/>
                </a:solidFill>
              </a:rPr>
              <a:t>Shift to IRs 2025 </a:t>
            </a:r>
            <a:r>
              <a:rPr lang="en-US" sz="1300" b="1" dirty="0">
                <a:solidFill>
                  <a:schemeClr val="tx1"/>
                </a:solidFill>
              </a:rPr>
              <a:t>(-1.5M€) </a:t>
            </a:r>
            <a:r>
              <a:rPr lang="en-US" sz="1300" dirty="0">
                <a:solidFill>
                  <a:schemeClr val="tx1"/>
                </a:solidFill>
              </a:rPr>
              <a:t>within the same WP or to another (PCR) as below: </a:t>
            </a:r>
            <a:r>
              <a:rPr lang="en-US" sz="1300" dirty="0" err="1">
                <a:solidFill>
                  <a:schemeClr val="tx1"/>
                </a:solidFill>
              </a:rPr>
              <a:t>PrIO</a:t>
            </a:r>
            <a:r>
              <a:rPr lang="en-US" sz="1300" dirty="0">
                <a:solidFill>
                  <a:schemeClr val="tx1"/>
                </a:solidFill>
              </a:rPr>
              <a:t> (-0.45M€), SA (0.42M€), PWIE (-0.28M€), AC (0.18M€), W7X(-0.15M€) and TE (0.02M€).</a:t>
            </a:r>
          </a:p>
          <a:p>
            <a:pPr marL="742950" lvl="1" indent="-285750">
              <a:buFont typeface="Wingdings" panose="05000000000000000000" pitchFamily="2" charset="2"/>
              <a:buChar char="Ø"/>
            </a:pPr>
            <a:endParaRPr lang="en-US" sz="1300" dirty="0">
              <a:solidFill>
                <a:schemeClr val="tx1"/>
              </a:solidFill>
            </a:endParaRPr>
          </a:p>
          <a:p>
            <a:pPr marL="285750" indent="-285750">
              <a:buFont typeface="Arial" panose="020B0604020202020204" pitchFamily="34" charset="0"/>
              <a:buChar char="•"/>
            </a:pPr>
            <a:r>
              <a:rPr lang="en-US" sz="1300" dirty="0">
                <a:solidFill>
                  <a:srgbClr val="C00000"/>
                </a:solidFill>
              </a:rPr>
              <a:t>2025 Budget increased by +1.3M€ </a:t>
            </a:r>
            <a:r>
              <a:rPr lang="en-US" sz="1300" dirty="0">
                <a:solidFill>
                  <a:schemeClr val="tx1"/>
                </a:solidFill>
              </a:rPr>
              <a:t>: </a:t>
            </a:r>
          </a:p>
          <a:p>
            <a:pPr marL="742950" lvl="1" indent="-285750">
              <a:buFont typeface="Wingdings" panose="05000000000000000000" pitchFamily="2" charset="2"/>
              <a:buChar char="Ø"/>
            </a:pPr>
            <a:r>
              <a:rPr lang="en-GB" sz="1300" dirty="0">
                <a:solidFill>
                  <a:schemeClr val="tx1"/>
                </a:solidFill>
              </a:rPr>
              <a:t>Shift to EPFL </a:t>
            </a:r>
            <a:r>
              <a:rPr lang="en-US" sz="1300" dirty="0">
                <a:solidFill>
                  <a:schemeClr val="tx1"/>
                </a:solidFill>
              </a:rPr>
              <a:t>(-0.4M€): AC-TSVV.15 tasks implementation and additional SA staff costs;</a:t>
            </a:r>
          </a:p>
          <a:p>
            <a:pPr marL="742950" lvl="1" indent="-285750">
              <a:buFont typeface="Wingdings" panose="05000000000000000000" pitchFamily="2" charset="2"/>
              <a:buChar char="Ø"/>
            </a:pPr>
            <a:r>
              <a:rPr lang="en-US" sz="1300" dirty="0">
                <a:solidFill>
                  <a:schemeClr val="tx1"/>
                </a:solidFill>
              </a:rPr>
              <a:t>Impact of salary rate change (+0.2M€); </a:t>
            </a:r>
          </a:p>
          <a:p>
            <a:pPr marL="742950" lvl="1" indent="-285750">
              <a:buFont typeface="Wingdings" panose="05000000000000000000" pitchFamily="2" charset="2"/>
              <a:buChar char="Ø"/>
            </a:pPr>
            <a:r>
              <a:rPr lang="en-US" sz="1300" dirty="0">
                <a:solidFill>
                  <a:schemeClr val="tx1"/>
                </a:solidFill>
              </a:rPr>
              <a:t>Shift from 2024 </a:t>
            </a:r>
            <a:r>
              <a:rPr lang="en-US" sz="1300" b="1" dirty="0">
                <a:solidFill>
                  <a:schemeClr val="tx1"/>
                </a:solidFill>
              </a:rPr>
              <a:t>(+1.5M€) </a:t>
            </a:r>
            <a:r>
              <a:rPr lang="en-US" sz="1300" dirty="0">
                <a:solidFill>
                  <a:schemeClr val="tx1"/>
                </a:solidFill>
              </a:rPr>
              <a:t>as below PWIE (+0.56M€), TE (+038M€), W7X (+0.19M€), AC (+0.18M€), </a:t>
            </a:r>
            <a:r>
              <a:rPr lang="en-US" sz="1300" dirty="0" err="1">
                <a:solidFill>
                  <a:schemeClr val="tx1"/>
                </a:solidFill>
              </a:rPr>
              <a:t>PrIO</a:t>
            </a:r>
            <a:r>
              <a:rPr lang="en-US" sz="1300" dirty="0">
                <a:solidFill>
                  <a:schemeClr val="tx1"/>
                </a:solidFill>
              </a:rPr>
              <a:t> (+0.14M€) and SA (+0.04M€).</a:t>
            </a:r>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B84A3098-99CA-ECD6-D9D9-83BEE0153E8E}"/>
              </a:ext>
            </a:extLst>
          </p:cNvPr>
          <p:cNvSpPr txBox="1"/>
          <p:nvPr/>
        </p:nvSpPr>
        <p:spPr>
          <a:xfrm>
            <a:off x="8343900" y="6074331"/>
            <a:ext cx="2484120" cy="461665"/>
          </a:xfrm>
          <a:prstGeom prst="rect">
            <a:avLst/>
          </a:prstGeom>
          <a:noFill/>
        </p:spPr>
        <p:txBody>
          <a:bodyPr wrap="square" rtlCol="0">
            <a:spAutoFit/>
          </a:bodyPr>
          <a:lstStyle/>
          <a:p>
            <a:pPr algn="l"/>
            <a:r>
              <a:rPr lang="en-US" sz="1200" i="1" dirty="0"/>
              <a:t>PMB = Planned Mission Budget</a:t>
            </a:r>
          </a:p>
          <a:p>
            <a:pPr algn="l"/>
            <a:r>
              <a:rPr lang="en-US" sz="1200" i="1" dirty="0"/>
              <a:t>PSB = Planned Secondment Budget </a:t>
            </a:r>
            <a:endParaRPr lang="en-GB" sz="1200" i="1" dirty="0"/>
          </a:p>
        </p:txBody>
      </p:sp>
      <p:sp>
        <p:nvSpPr>
          <p:cNvPr id="4" name="TextBox 3">
            <a:extLst>
              <a:ext uri="{FF2B5EF4-FFF2-40B4-BE49-F238E27FC236}">
                <a16:creationId xmlns:a16="http://schemas.microsoft.com/office/drawing/2014/main" id="{8625219B-4726-3538-8064-E57F5A55FE12}"/>
              </a:ext>
            </a:extLst>
          </p:cNvPr>
          <p:cNvSpPr txBox="1"/>
          <p:nvPr/>
        </p:nvSpPr>
        <p:spPr>
          <a:xfrm>
            <a:off x="322696" y="6117325"/>
            <a:ext cx="5057380" cy="338554"/>
          </a:xfrm>
          <a:prstGeom prst="rect">
            <a:avLst/>
          </a:prstGeom>
          <a:noFill/>
        </p:spPr>
        <p:txBody>
          <a:bodyPr wrap="square" rtlCol="0">
            <a:spAutoFit/>
          </a:bodyPr>
          <a:lstStyle/>
          <a:p>
            <a:pPr algn="l"/>
            <a:r>
              <a:rPr lang="en-US" sz="1600" dirty="0"/>
              <a:t>IMS data export 22.10.2024</a:t>
            </a:r>
            <a:endParaRPr lang="en-GB" sz="1600" dirty="0"/>
          </a:p>
        </p:txBody>
      </p:sp>
      <p:sp>
        <p:nvSpPr>
          <p:cNvPr id="6" name="Footer Placeholder 3">
            <a:extLst>
              <a:ext uri="{FF2B5EF4-FFF2-40B4-BE49-F238E27FC236}">
                <a16:creationId xmlns:a16="http://schemas.microsoft.com/office/drawing/2014/main" id="{435890E1-B98F-E2C8-CB2F-2E890EADDA9A}"/>
              </a:ext>
            </a:extLst>
          </p:cNvPr>
          <p:cNvSpPr>
            <a:spLocks noGrp="1"/>
          </p:cNvSpPr>
          <p:nvPr>
            <p:ph type="ftr" sz="quarter" idx="11"/>
          </p:nvPr>
        </p:nvSpPr>
        <p:spPr>
          <a:xfrm>
            <a:off x="792480" y="6555770"/>
            <a:ext cx="5001384" cy="329614"/>
          </a:xfrm>
        </p:spPr>
        <p:txBody>
          <a:bodyPr/>
          <a:lstStyle/>
          <a:p>
            <a:r>
              <a:rPr lang="en-GB" dirty="0">
                <a:solidFill>
                  <a:prstClr val="white"/>
                </a:solidFill>
              </a:rPr>
              <a:t>E. Genangeli | PSD-DSD Project Board #5 | 30</a:t>
            </a:r>
            <a:r>
              <a:rPr lang="en-GB" baseline="30000" dirty="0">
                <a:solidFill>
                  <a:prstClr val="white"/>
                </a:solidFill>
              </a:rPr>
              <a:t>th</a:t>
            </a:r>
            <a:r>
              <a:rPr lang="en-GB" dirty="0">
                <a:solidFill>
                  <a:prstClr val="white"/>
                </a:solidFill>
              </a:rPr>
              <a:t> October 2024</a:t>
            </a:r>
          </a:p>
        </p:txBody>
      </p:sp>
      <p:sp>
        <p:nvSpPr>
          <p:cNvPr id="7" name="Slide Number Placeholder 4">
            <a:extLst>
              <a:ext uri="{FF2B5EF4-FFF2-40B4-BE49-F238E27FC236}">
                <a16:creationId xmlns:a16="http://schemas.microsoft.com/office/drawing/2014/main" id="{618DCA5D-6E4B-FC84-F013-04F45BE9E9ED}"/>
              </a:ext>
            </a:extLst>
          </p:cNvPr>
          <p:cNvSpPr>
            <a:spLocks noGrp="1"/>
          </p:cNvSpPr>
          <p:nvPr>
            <p:ph type="sldNum" sz="quarter" idx="12"/>
          </p:nvPr>
        </p:nvSpPr>
        <p:spPr>
          <a:xfrm>
            <a:off x="-4836" y="6590037"/>
            <a:ext cx="729752" cy="199174"/>
          </a:xfrm>
        </p:spPr>
        <p:txBody>
          <a:bodyPr/>
          <a:lstStyle/>
          <a:p>
            <a:fld id="{6A6D9FA1-99C7-4910-8E32-B85D378B0060}" type="slidenum">
              <a:rPr lang="en-GB" smtClean="0">
                <a:solidFill>
                  <a:prstClr val="white"/>
                </a:solidFill>
              </a:rPr>
              <a:pPr/>
              <a:t>2</a:t>
            </a:fld>
            <a:endParaRPr lang="en-GB" dirty="0">
              <a:solidFill>
                <a:prstClr val="white"/>
              </a:solidFill>
            </a:endParaRPr>
          </a:p>
        </p:txBody>
      </p:sp>
      <p:pic>
        <p:nvPicPr>
          <p:cNvPr id="12" name="Content Placeholder 11">
            <a:extLst>
              <a:ext uri="{FF2B5EF4-FFF2-40B4-BE49-F238E27FC236}">
                <a16:creationId xmlns:a16="http://schemas.microsoft.com/office/drawing/2014/main" id="{9385D505-D876-7FEB-43BC-37912E747609}"/>
              </a:ext>
            </a:extLst>
          </p:cNvPr>
          <p:cNvPicPr>
            <a:picLocks noGrp="1" noChangeAspect="1"/>
          </p:cNvPicPr>
          <p:nvPr>
            <p:ph idx="1"/>
          </p:nvPr>
        </p:nvPicPr>
        <p:blipFill>
          <a:blip r:embed="rId2"/>
          <a:stretch>
            <a:fillRect/>
          </a:stretch>
        </p:blipFill>
        <p:spPr>
          <a:xfrm>
            <a:off x="322696" y="900598"/>
            <a:ext cx="7901101" cy="5261304"/>
          </a:xfrm>
          <a:prstGeom prst="rect">
            <a:avLst/>
          </a:prstGeom>
        </p:spPr>
      </p:pic>
    </p:spTree>
    <p:extLst>
      <p:ext uri="{BB962C8B-B14F-4D97-AF65-F5344CB8AC3E}">
        <p14:creationId xmlns:p14="http://schemas.microsoft.com/office/powerpoint/2010/main" val="321905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42736-215E-6D0F-4145-721EC61D794A}"/>
              </a:ext>
            </a:extLst>
          </p:cNvPr>
          <p:cNvSpPr>
            <a:spLocks noGrp="1"/>
          </p:cNvSpPr>
          <p:nvPr>
            <p:ph type="title"/>
          </p:nvPr>
        </p:nvSpPr>
        <p:spPr/>
        <p:txBody>
          <a:bodyPr/>
          <a:lstStyle/>
          <a:p>
            <a:r>
              <a:rPr lang="en-US" dirty="0"/>
              <a:t>Resources 2021-25 EPFL and UKAEA</a:t>
            </a:r>
            <a:endParaRPr lang="en-GB" dirty="0"/>
          </a:p>
        </p:txBody>
      </p:sp>
      <p:cxnSp>
        <p:nvCxnSpPr>
          <p:cNvPr id="9" name="Straight Arrow Connector 8">
            <a:extLst>
              <a:ext uri="{FF2B5EF4-FFF2-40B4-BE49-F238E27FC236}">
                <a16:creationId xmlns:a16="http://schemas.microsoft.com/office/drawing/2014/main" id="{973C0565-2892-4CDF-B398-D7387934AD64}"/>
              </a:ext>
            </a:extLst>
          </p:cNvPr>
          <p:cNvCxnSpPr>
            <a:cxnSpLocks/>
          </p:cNvCxnSpPr>
          <p:nvPr/>
        </p:nvCxnSpPr>
        <p:spPr>
          <a:xfrm flipH="1">
            <a:off x="6096000" y="1690760"/>
            <a:ext cx="51054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a:extLst>
              <a:ext uri="{FF2B5EF4-FFF2-40B4-BE49-F238E27FC236}">
                <a16:creationId xmlns:a16="http://schemas.microsoft.com/office/drawing/2014/main" id="{03A33009-5D40-7E61-ECE4-5E8D6D5238D7}"/>
              </a:ext>
            </a:extLst>
          </p:cNvPr>
          <p:cNvCxnSpPr>
            <a:cxnSpLocks/>
          </p:cNvCxnSpPr>
          <p:nvPr/>
        </p:nvCxnSpPr>
        <p:spPr>
          <a:xfrm>
            <a:off x="6012180" y="5870227"/>
            <a:ext cx="5334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5810F9CC-61E6-015C-D8DE-7B4BA8AA5ABE}"/>
              </a:ext>
            </a:extLst>
          </p:cNvPr>
          <p:cNvSpPr txBox="1"/>
          <p:nvPr/>
        </p:nvSpPr>
        <p:spPr>
          <a:xfrm>
            <a:off x="6713220" y="980152"/>
            <a:ext cx="4533900" cy="181588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dirty="0"/>
              <a:t>EPFL:</a:t>
            </a:r>
          </a:p>
          <a:p>
            <a:pPr marL="285750" indent="-285750">
              <a:buFont typeface="Arial" panose="020B0604020202020204" pitchFamily="34" charset="0"/>
              <a:buChar char="•"/>
            </a:pPr>
            <a:r>
              <a:rPr lang="en-US" sz="1400" dirty="0"/>
              <a:t>2024 Budget increased by +0.2M€ mainly in TE (2024 camp);</a:t>
            </a:r>
          </a:p>
          <a:p>
            <a:pPr marL="285750" indent="-285750">
              <a:buFont typeface="Arial" panose="020B0604020202020204" pitchFamily="34" charset="0"/>
              <a:buChar char="•"/>
            </a:pPr>
            <a:r>
              <a:rPr lang="en-US" sz="1400" dirty="0">
                <a:solidFill>
                  <a:schemeClr val="bg1"/>
                </a:solidFill>
              </a:rPr>
              <a:t>2025 Budget increased by +0.6M€:</a:t>
            </a:r>
          </a:p>
          <a:p>
            <a:pPr marL="285750" indent="-285750">
              <a:buFont typeface="Wingdings" panose="05000000000000000000" pitchFamily="2" charset="2"/>
              <a:buChar char="à"/>
            </a:pPr>
            <a:r>
              <a:rPr lang="en-US" sz="1400" dirty="0">
                <a:solidFill>
                  <a:schemeClr val="bg1"/>
                </a:solidFill>
                <a:sym typeface="Wingdings" panose="05000000000000000000" pitchFamily="2" charset="2"/>
              </a:rPr>
              <a:t>impact of salary rate change (+0.2</a:t>
            </a:r>
            <a:r>
              <a:rPr lang="en-US" sz="1400" dirty="0">
                <a:solidFill>
                  <a:schemeClr val="bg1"/>
                </a:solidFill>
              </a:rPr>
              <a:t>M€)</a:t>
            </a:r>
            <a:r>
              <a:rPr lang="en-US" sz="1400" dirty="0">
                <a:solidFill>
                  <a:schemeClr val="bg1"/>
                </a:solidFill>
                <a:sym typeface="Wingdings" panose="05000000000000000000" pitchFamily="2" charset="2"/>
              </a:rPr>
              <a:t>;</a:t>
            </a:r>
          </a:p>
          <a:p>
            <a:pPr marL="285750" indent="-285750">
              <a:buFont typeface="Wingdings" panose="05000000000000000000" pitchFamily="2" charset="2"/>
              <a:buChar char="à"/>
            </a:pPr>
            <a:r>
              <a:rPr lang="en-US" sz="1400" dirty="0">
                <a:solidFill>
                  <a:schemeClr val="bg1"/>
                </a:solidFill>
                <a:sym typeface="Wingdings" panose="05000000000000000000" pitchFamily="2" charset="2"/>
              </a:rPr>
              <a:t>implementation of AC-TSVV.15 (+0.15</a:t>
            </a:r>
            <a:r>
              <a:rPr lang="en-US" sz="1400" dirty="0">
                <a:solidFill>
                  <a:schemeClr val="bg1"/>
                </a:solidFill>
              </a:rPr>
              <a:t>M€);</a:t>
            </a:r>
          </a:p>
          <a:p>
            <a:pPr marL="285750" indent="-285750">
              <a:buFont typeface="Wingdings" panose="05000000000000000000" pitchFamily="2" charset="2"/>
              <a:buChar char="à"/>
            </a:pPr>
            <a:r>
              <a:rPr lang="en-US" sz="1400" dirty="0">
                <a:solidFill>
                  <a:schemeClr val="bg1"/>
                </a:solidFill>
                <a:sym typeface="Wingdings" panose="05000000000000000000" pitchFamily="2" charset="2"/>
              </a:rPr>
              <a:t>increase of EPFL Staff costs in WP SA (+0.15</a:t>
            </a:r>
            <a:r>
              <a:rPr lang="en-US" sz="1400" dirty="0">
                <a:solidFill>
                  <a:schemeClr val="bg1"/>
                </a:solidFill>
              </a:rPr>
              <a:t>M€);</a:t>
            </a:r>
          </a:p>
          <a:p>
            <a:pPr marL="285750" indent="-285750">
              <a:buFont typeface="Wingdings" panose="05000000000000000000" pitchFamily="2" charset="2"/>
              <a:buChar char="à"/>
            </a:pPr>
            <a:r>
              <a:rPr lang="en-US" sz="1400" dirty="0">
                <a:solidFill>
                  <a:schemeClr val="bg1"/>
                </a:solidFill>
                <a:sym typeface="Wingdings" panose="05000000000000000000" pitchFamily="2" charset="2"/>
              </a:rPr>
              <a:t>increase of EPFL Staff costs in WP </a:t>
            </a:r>
            <a:r>
              <a:rPr lang="en-US" sz="1400" dirty="0" err="1">
                <a:solidFill>
                  <a:schemeClr val="bg1"/>
                </a:solidFill>
                <a:sym typeface="Wingdings" panose="05000000000000000000" pitchFamily="2" charset="2"/>
              </a:rPr>
              <a:t>PrIO</a:t>
            </a:r>
            <a:r>
              <a:rPr lang="en-US" sz="1400" dirty="0">
                <a:solidFill>
                  <a:schemeClr val="bg1"/>
                </a:solidFill>
                <a:sym typeface="Wingdings" panose="05000000000000000000" pitchFamily="2" charset="2"/>
              </a:rPr>
              <a:t> (+0.1</a:t>
            </a:r>
            <a:r>
              <a:rPr lang="en-US" sz="1400" dirty="0">
                <a:solidFill>
                  <a:schemeClr val="bg1"/>
                </a:solidFill>
              </a:rPr>
              <a:t>M€);</a:t>
            </a:r>
            <a:endParaRPr lang="en-US" sz="1400" dirty="0">
              <a:solidFill>
                <a:schemeClr val="bg1"/>
              </a:solidFill>
              <a:sym typeface="Wingdings" panose="05000000000000000000" pitchFamily="2" charset="2"/>
            </a:endParaRPr>
          </a:p>
        </p:txBody>
      </p:sp>
      <p:sp>
        <p:nvSpPr>
          <p:cNvPr id="12" name="TextBox 11">
            <a:extLst>
              <a:ext uri="{FF2B5EF4-FFF2-40B4-BE49-F238E27FC236}">
                <a16:creationId xmlns:a16="http://schemas.microsoft.com/office/drawing/2014/main" id="{941E3B20-34B4-0D78-A436-98074C85E7D7}"/>
              </a:ext>
            </a:extLst>
          </p:cNvPr>
          <p:cNvSpPr txBox="1"/>
          <p:nvPr/>
        </p:nvSpPr>
        <p:spPr>
          <a:xfrm>
            <a:off x="1889760" y="5074923"/>
            <a:ext cx="4038600" cy="1384995"/>
          </a:xfrm>
          <a:prstGeom prst="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dirty="0">
                <a:solidFill>
                  <a:schemeClr val="bg1"/>
                </a:solidFill>
              </a:rPr>
              <a:t>UKAEA (Total resources)</a:t>
            </a:r>
          </a:p>
          <a:p>
            <a:pPr marL="285750" indent="-285750">
              <a:buFont typeface="Arial" panose="020B0604020202020204" pitchFamily="34" charset="0"/>
              <a:buChar char="•"/>
            </a:pPr>
            <a:r>
              <a:rPr lang="en-US" sz="1400" dirty="0">
                <a:solidFill>
                  <a:schemeClr val="bg1"/>
                </a:solidFill>
              </a:rPr>
              <a:t>2024 Budget increased by +0.1M€ mainly in PWIE (3 new 2024 del: 11 PM50%) and TE (2024 camp)..</a:t>
            </a:r>
          </a:p>
          <a:p>
            <a:pPr marL="285750" indent="-285750">
              <a:buFont typeface="Arial" panose="020B0604020202020204" pitchFamily="34" charset="0"/>
              <a:buChar char="•"/>
            </a:pPr>
            <a:r>
              <a:rPr lang="en-US" sz="1400" dirty="0">
                <a:solidFill>
                  <a:schemeClr val="bg1"/>
                </a:solidFill>
              </a:rPr>
              <a:t>2025 Budget decreased by -0.2M€ </a:t>
            </a:r>
            <a:r>
              <a:rPr lang="en-US" sz="1400" dirty="0">
                <a:solidFill>
                  <a:schemeClr val="bg1"/>
                </a:solidFill>
                <a:sym typeface="Wingdings" panose="05000000000000000000" pitchFamily="2" charset="2"/>
              </a:rPr>
              <a:t> reduction of staff costs in WP SA</a:t>
            </a:r>
            <a:endParaRPr lang="en-US" sz="1400" dirty="0">
              <a:solidFill>
                <a:schemeClr val="bg1"/>
              </a:solidFill>
            </a:endParaRPr>
          </a:p>
        </p:txBody>
      </p:sp>
      <p:pic>
        <p:nvPicPr>
          <p:cNvPr id="3" name="Picture 2">
            <a:extLst>
              <a:ext uri="{FF2B5EF4-FFF2-40B4-BE49-F238E27FC236}">
                <a16:creationId xmlns:a16="http://schemas.microsoft.com/office/drawing/2014/main" id="{D0173459-5DB6-D92B-4685-A4A125B3FE40}"/>
              </a:ext>
            </a:extLst>
          </p:cNvPr>
          <p:cNvPicPr>
            <a:picLocks noChangeAspect="1"/>
          </p:cNvPicPr>
          <p:nvPr/>
        </p:nvPicPr>
        <p:blipFill>
          <a:blip r:embed="rId2"/>
          <a:stretch>
            <a:fillRect/>
          </a:stretch>
        </p:blipFill>
        <p:spPr>
          <a:xfrm>
            <a:off x="724916" y="613089"/>
            <a:ext cx="1031876" cy="401981"/>
          </a:xfrm>
          <a:prstGeom prst="rect">
            <a:avLst/>
          </a:prstGeom>
        </p:spPr>
      </p:pic>
      <p:sp>
        <p:nvSpPr>
          <p:cNvPr id="4" name="Footer Placeholder 3">
            <a:extLst>
              <a:ext uri="{FF2B5EF4-FFF2-40B4-BE49-F238E27FC236}">
                <a16:creationId xmlns:a16="http://schemas.microsoft.com/office/drawing/2014/main" id="{8E1912F3-63BA-8A31-6B20-1D384A267E6D}"/>
              </a:ext>
            </a:extLst>
          </p:cNvPr>
          <p:cNvSpPr>
            <a:spLocks noGrp="1"/>
          </p:cNvSpPr>
          <p:nvPr>
            <p:ph type="ftr" sz="quarter" idx="11"/>
          </p:nvPr>
        </p:nvSpPr>
        <p:spPr>
          <a:xfrm>
            <a:off x="792480" y="6555770"/>
            <a:ext cx="5001384" cy="329614"/>
          </a:xfrm>
        </p:spPr>
        <p:txBody>
          <a:bodyPr/>
          <a:lstStyle/>
          <a:p>
            <a:r>
              <a:rPr lang="en-GB" dirty="0">
                <a:solidFill>
                  <a:prstClr val="white"/>
                </a:solidFill>
              </a:rPr>
              <a:t>E. Genangeli | PSD-DSD Project Board #5 | 30</a:t>
            </a:r>
            <a:r>
              <a:rPr lang="en-GB" baseline="30000" dirty="0">
                <a:solidFill>
                  <a:prstClr val="white"/>
                </a:solidFill>
              </a:rPr>
              <a:t>th</a:t>
            </a:r>
            <a:r>
              <a:rPr lang="en-GB" dirty="0">
                <a:solidFill>
                  <a:prstClr val="white"/>
                </a:solidFill>
              </a:rPr>
              <a:t> October 2024</a:t>
            </a:r>
          </a:p>
        </p:txBody>
      </p:sp>
      <p:sp>
        <p:nvSpPr>
          <p:cNvPr id="7" name="Slide Number Placeholder 4">
            <a:extLst>
              <a:ext uri="{FF2B5EF4-FFF2-40B4-BE49-F238E27FC236}">
                <a16:creationId xmlns:a16="http://schemas.microsoft.com/office/drawing/2014/main" id="{1876B763-A669-5855-B723-C3B09FDA5061}"/>
              </a:ext>
            </a:extLst>
          </p:cNvPr>
          <p:cNvSpPr>
            <a:spLocks noGrp="1"/>
          </p:cNvSpPr>
          <p:nvPr>
            <p:ph type="sldNum" sz="quarter" idx="12"/>
          </p:nvPr>
        </p:nvSpPr>
        <p:spPr>
          <a:xfrm>
            <a:off x="-4836" y="6590037"/>
            <a:ext cx="729752" cy="199174"/>
          </a:xfrm>
        </p:spPr>
        <p:txBody>
          <a:bodyPr/>
          <a:lstStyle/>
          <a:p>
            <a:fld id="{6A6D9FA1-99C7-4910-8E32-B85D378B0060}" type="slidenum">
              <a:rPr lang="en-GB" smtClean="0">
                <a:solidFill>
                  <a:prstClr val="white"/>
                </a:solidFill>
              </a:rPr>
              <a:pPr/>
              <a:t>3</a:t>
            </a:fld>
            <a:endParaRPr lang="en-GB" dirty="0">
              <a:solidFill>
                <a:prstClr val="white"/>
              </a:solidFill>
            </a:endParaRPr>
          </a:p>
        </p:txBody>
      </p:sp>
      <p:pic>
        <p:nvPicPr>
          <p:cNvPr id="8" name="Picture 7">
            <a:extLst>
              <a:ext uri="{FF2B5EF4-FFF2-40B4-BE49-F238E27FC236}">
                <a16:creationId xmlns:a16="http://schemas.microsoft.com/office/drawing/2014/main" id="{ABD7D590-A041-56A5-4943-00ED41E88AB0}"/>
              </a:ext>
            </a:extLst>
          </p:cNvPr>
          <p:cNvPicPr>
            <a:picLocks noChangeAspect="1"/>
          </p:cNvPicPr>
          <p:nvPr/>
        </p:nvPicPr>
        <p:blipFill>
          <a:blip r:embed="rId3"/>
          <a:stretch>
            <a:fillRect/>
          </a:stretch>
        </p:blipFill>
        <p:spPr>
          <a:xfrm>
            <a:off x="380519" y="1015071"/>
            <a:ext cx="5547841" cy="3694496"/>
          </a:xfrm>
          <a:prstGeom prst="rect">
            <a:avLst/>
          </a:prstGeom>
        </p:spPr>
      </p:pic>
      <p:pic>
        <p:nvPicPr>
          <p:cNvPr id="14" name="Content Placeholder 13">
            <a:extLst>
              <a:ext uri="{FF2B5EF4-FFF2-40B4-BE49-F238E27FC236}">
                <a16:creationId xmlns:a16="http://schemas.microsoft.com/office/drawing/2014/main" id="{0B3CFE13-47F8-EA30-C98D-1602B058CC07}"/>
              </a:ext>
            </a:extLst>
          </p:cNvPr>
          <p:cNvPicPr>
            <a:picLocks noGrp="1" noChangeAspect="1"/>
          </p:cNvPicPr>
          <p:nvPr>
            <p:ph idx="1"/>
          </p:nvPr>
        </p:nvPicPr>
        <p:blipFill>
          <a:blip r:embed="rId4"/>
          <a:stretch>
            <a:fillRect/>
          </a:stretch>
        </p:blipFill>
        <p:spPr>
          <a:xfrm>
            <a:off x="6713220" y="3287916"/>
            <a:ext cx="4632960" cy="3110446"/>
          </a:xfrm>
          <a:prstGeom prst="rect">
            <a:avLst/>
          </a:prstGeom>
        </p:spPr>
      </p:pic>
    </p:spTree>
    <p:extLst>
      <p:ext uri="{BB962C8B-B14F-4D97-AF65-F5344CB8AC3E}">
        <p14:creationId xmlns:p14="http://schemas.microsoft.com/office/powerpoint/2010/main" val="66774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ED2FB-EB97-D333-4E41-17E4C5A543CE}"/>
              </a:ext>
            </a:extLst>
          </p:cNvPr>
          <p:cNvSpPr>
            <a:spLocks noGrp="1"/>
          </p:cNvSpPr>
          <p:nvPr>
            <p:ph type="title"/>
          </p:nvPr>
        </p:nvSpPr>
        <p:spPr/>
        <p:txBody>
          <a:bodyPr/>
          <a:lstStyle/>
          <a:p>
            <a:r>
              <a:rPr lang="en-US" dirty="0"/>
              <a:t>Not Allocated Resources</a:t>
            </a:r>
            <a:endParaRPr lang="en-GB" dirty="0"/>
          </a:p>
        </p:txBody>
      </p:sp>
      <p:sp>
        <p:nvSpPr>
          <p:cNvPr id="8" name="TextBox 7">
            <a:extLst>
              <a:ext uri="{FF2B5EF4-FFF2-40B4-BE49-F238E27FC236}">
                <a16:creationId xmlns:a16="http://schemas.microsoft.com/office/drawing/2014/main" id="{07C16B52-2239-13C6-EACF-990CC5B4C4AA}"/>
              </a:ext>
            </a:extLst>
          </p:cNvPr>
          <p:cNvSpPr txBox="1"/>
          <p:nvPr/>
        </p:nvSpPr>
        <p:spPr>
          <a:xfrm>
            <a:off x="1333501" y="682523"/>
            <a:ext cx="1386839" cy="369332"/>
          </a:xfrm>
          <a:prstGeom prst="rect">
            <a:avLst/>
          </a:prstGeom>
          <a:noFill/>
        </p:spPr>
        <p:txBody>
          <a:bodyPr wrap="square" rtlCol="0">
            <a:spAutoFit/>
          </a:bodyPr>
          <a:lstStyle/>
          <a:p>
            <a:r>
              <a:rPr lang="en-US" dirty="0"/>
              <a:t>(CC M€)</a:t>
            </a:r>
            <a:endParaRPr lang="en-GB" dirty="0"/>
          </a:p>
        </p:txBody>
      </p:sp>
      <p:sp>
        <p:nvSpPr>
          <p:cNvPr id="13" name="TextBox 12">
            <a:extLst>
              <a:ext uri="{FF2B5EF4-FFF2-40B4-BE49-F238E27FC236}">
                <a16:creationId xmlns:a16="http://schemas.microsoft.com/office/drawing/2014/main" id="{8246ACD6-4024-FE7A-8B33-4425C74C9C5C}"/>
              </a:ext>
            </a:extLst>
          </p:cNvPr>
          <p:cNvSpPr txBox="1"/>
          <p:nvPr/>
        </p:nvSpPr>
        <p:spPr>
          <a:xfrm>
            <a:off x="4195192" y="1264493"/>
            <a:ext cx="3539108" cy="2862322"/>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b="1" dirty="0">
                <a:solidFill>
                  <a:srgbClr val="C00000"/>
                </a:solidFill>
              </a:rPr>
              <a:t>2024</a:t>
            </a:r>
          </a:p>
          <a:p>
            <a:r>
              <a:rPr lang="en-US" sz="1500" b="1" dirty="0">
                <a:solidFill>
                  <a:srgbClr val="C00000"/>
                </a:solidFill>
              </a:rPr>
              <a:t>2M€ CC of resources Not yet Allocated</a:t>
            </a:r>
            <a:r>
              <a:rPr lang="en-US" sz="1500" dirty="0"/>
              <a:t>:</a:t>
            </a:r>
          </a:p>
          <a:p>
            <a:pPr marL="742950" lvl="1" indent="-285750">
              <a:buFont typeface="Wingdings" panose="05000000000000000000" pitchFamily="2" charset="2"/>
              <a:buChar char="Ø"/>
            </a:pPr>
            <a:r>
              <a:rPr lang="en-US" sz="1500" dirty="0"/>
              <a:t>TE (+1.3M€): +1.0M€ camp and +0.3M€ TE-4 </a:t>
            </a:r>
            <a:r>
              <a:rPr lang="en-GB" sz="1500" dirty="0"/>
              <a:t>Enhancements (EQ/OGS)</a:t>
            </a:r>
            <a:r>
              <a:rPr lang="en-US" sz="1500" dirty="0"/>
              <a:t>;</a:t>
            </a:r>
          </a:p>
          <a:p>
            <a:pPr marL="742950" lvl="1" indent="-285750">
              <a:buFont typeface="Wingdings" panose="05000000000000000000" pitchFamily="2" charset="2"/>
              <a:buChar char="Ø"/>
            </a:pPr>
            <a:r>
              <a:rPr lang="en-US" sz="1500" dirty="0"/>
              <a:t>SA (+0.2M€): Mission Budget;</a:t>
            </a:r>
          </a:p>
          <a:p>
            <a:pPr marL="742950" lvl="1" indent="-285750">
              <a:buFont typeface="Wingdings" panose="05000000000000000000" pitchFamily="2" charset="2"/>
              <a:buChar char="Ø"/>
            </a:pPr>
            <a:r>
              <a:rPr lang="en-US" sz="1500" dirty="0"/>
              <a:t>ENR (+0.2M€): Mission Budget; </a:t>
            </a:r>
          </a:p>
          <a:p>
            <a:pPr marL="742950" lvl="1" indent="-285750">
              <a:buFont typeface="Wingdings" panose="05000000000000000000" pitchFamily="2" charset="2"/>
              <a:buChar char="Ø"/>
            </a:pPr>
            <a:r>
              <a:rPr lang="en-US" sz="1500" dirty="0" err="1"/>
              <a:t>PrIO</a:t>
            </a:r>
            <a:r>
              <a:rPr lang="en-US" sz="1500" dirty="0"/>
              <a:t> (+0.1M€):Mission and Secondment Budget;</a:t>
            </a:r>
          </a:p>
          <a:p>
            <a:pPr marL="742950" lvl="1" indent="-285750">
              <a:buFont typeface="Wingdings" panose="05000000000000000000" pitchFamily="2" charset="2"/>
              <a:buChar char="Ø"/>
            </a:pPr>
            <a:r>
              <a:rPr lang="en-US" sz="1500" dirty="0"/>
              <a:t>W7X (+0.15M€): Mission Budget;</a:t>
            </a:r>
          </a:p>
          <a:p>
            <a:pPr marL="742950" lvl="1" indent="-285750">
              <a:buFont typeface="Wingdings" panose="05000000000000000000" pitchFamily="2" charset="2"/>
              <a:buChar char="Ø"/>
            </a:pPr>
            <a:r>
              <a:rPr lang="en-US" sz="1500" dirty="0"/>
              <a:t>PWIE (+0.04M€): Mission Budget;</a:t>
            </a:r>
          </a:p>
          <a:p>
            <a:pPr marL="742950" lvl="1" indent="-285750">
              <a:buFont typeface="Wingdings" panose="05000000000000000000" pitchFamily="2" charset="2"/>
              <a:buChar char="Ø"/>
            </a:pPr>
            <a:r>
              <a:rPr lang="en-US" sz="1500" dirty="0"/>
              <a:t>AC (+0.01M€): Mission Budget.</a:t>
            </a:r>
            <a:endParaRPr lang="en-US" sz="1600" dirty="0"/>
          </a:p>
        </p:txBody>
      </p:sp>
      <p:sp>
        <p:nvSpPr>
          <p:cNvPr id="6" name="TextBox 5">
            <a:extLst>
              <a:ext uri="{FF2B5EF4-FFF2-40B4-BE49-F238E27FC236}">
                <a16:creationId xmlns:a16="http://schemas.microsoft.com/office/drawing/2014/main" id="{047F2F7A-9543-17DA-E277-2A6B6990BDD8}"/>
              </a:ext>
            </a:extLst>
          </p:cNvPr>
          <p:cNvSpPr txBox="1"/>
          <p:nvPr/>
        </p:nvSpPr>
        <p:spPr>
          <a:xfrm>
            <a:off x="7886380" y="1264493"/>
            <a:ext cx="3627440" cy="4708981"/>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500" b="1" dirty="0">
                <a:solidFill>
                  <a:srgbClr val="C00000"/>
                </a:solidFill>
              </a:rPr>
              <a:t>2025</a:t>
            </a:r>
          </a:p>
          <a:p>
            <a:r>
              <a:rPr lang="en-US" sz="1500" b="1" dirty="0">
                <a:solidFill>
                  <a:srgbClr val="C00000"/>
                </a:solidFill>
              </a:rPr>
              <a:t>15.1M€ CC of resources Not yet Allocated</a:t>
            </a:r>
            <a:r>
              <a:rPr lang="en-US" sz="1500" dirty="0"/>
              <a:t>:</a:t>
            </a:r>
          </a:p>
          <a:p>
            <a:pPr marL="742950" lvl="1" indent="-285750">
              <a:buFont typeface="Wingdings" panose="05000000000000000000" pitchFamily="2" charset="2"/>
              <a:buChar char="Ø"/>
            </a:pPr>
            <a:r>
              <a:rPr lang="en-US" sz="1500" dirty="0"/>
              <a:t>TE (+8.4M€): +4.8M€ </a:t>
            </a:r>
            <a:r>
              <a:rPr lang="en-US" sz="1500" dirty="0" err="1"/>
              <a:t>ScientExploit</a:t>
            </a:r>
            <a:r>
              <a:rPr lang="en-US" sz="1500" dirty="0"/>
              <a:t>, +3.4M€ PCRs money and +0.2M€ ENH;</a:t>
            </a:r>
          </a:p>
          <a:p>
            <a:pPr marL="742950" lvl="1" indent="-285750">
              <a:buFont typeface="Wingdings" panose="05000000000000000000" pitchFamily="2" charset="2"/>
              <a:buChar char="Ø"/>
            </a:pPr>
            <a:r>
              <a:rPr lang="en-US" sz="1500" dirty="0"/>
              <a:t>AC (+2.1M€): mostly </a:t>
            </a:r>
            <a:r>
              <a:rPr lang="en-GB" sz="1500" dirty="0"/>
              <a:t>PCR for LTSF not approved</a:t>
            </a:r>
            <a:r>
              <a:rPr lang="en-US" sz="1500" dirty="0"/>
              <a:t>;</a:t>
            </a:r>
          </a:p>
          <a:p>
            <a:pPr marL="742950" lvl="1" indent="-285750">
              <a:buFont typeface="Wingdings" panose="05000000000000000000" pitchFamily="2" charset="2"/>
              <a:buChar char="Ø"/>
            </a:pPr>
            <a:r>
              <a:rPr lang="en-US" sz="1500" dirty="0"/>
              <a:t>PWIE (+1.8M€): +1.5M€ PCRs money and +0.3M€ shifts from 2024; </a:t>
            </a:r>
          </a:p>
          <a:p>
            <a:pPr marL="742950" lvl="1" indent="-285750">
              <a:buFont typeface="Wingdings" panose="05000000000000000000" pitchFamily="2" charset="2"/>
              <a:buChar char="Ø"/>
            </a:pPr>
            <a:r>
              <a:rPr lang="en-US" sz="1500" dirty="0"/>
              <a:t>W7X (+1.2M€): +1M€ PCRs money and +0.2M€ Budget for missions;</a:t>
            </a:r>
          </a:p>
          <a:p>
            <a:pPr marL="742950" lvl="1" indent="-285750">
              <a:buFont typeface="Wingdings" panose="05000000000000000000" pitchFamily="2" charset="2"/>
              <a:buChar char="Ø"/>
            </a:pPr>
            <a:r>
              <a:rPr lang="en-US" sz="1500" dirty="0"/>
              <a:t>SA (+0. 7M€): +0.4M€ staff costs, +0.2M€ Mission budget and +0.1 PCRs money;</a:t>
            </a:r>
          </a:p>
          <a:p>
            <a:pPr marL="742950" lvl="1" indent="-285750">
              <a:buFont typeface="Wingdings" panose="05000000000000000000" pitchFamily="2" charset="2"/>
              <a:buChar char="Ø"/>
            </a:pPr>
            <a:r>
              <a:rPr lang="en-US" sz="1500" dirty="0" err="1"/>
              <a:t>PrIO</a:t>
            </a:r>
            <a:r>
              <a:rPr lang="en-US" sz="1500" dirty="0"/>
              <a:t> (+0.7M€): +0.3M€ PCRs money and +0.3M€ Budget for missions and Secondments and +0.1M€ staff costs;</a:t>
            </a:r>
          </a:p>
          <a:p>
            <a:pPr marL="742950" lvl="1" indent="-285750">
              <a:buFont typeface="Wingdings" panose="05000000000000000000" pitchFamily="2" charset="2"/>
              <a:buChar char="Ø"/>
            </a:pPr>
            <a:r>
              <a:rPr lang="en-US" sz="1500" dirty="0"/>
              <a:t>ENR (+0.1M€): Mission Budget.</a:t>
            </a:r>
            <a:endParaRPr lang="en-US" sz="1600" dirty="0"/>
          </a:p>
        </p:txBody>
      </p:sp>
      <p:sp>
        <p:nvSpPr>
          <p:cNvPr id="3" name="Footer Placeholder 3">
            <a:extLst>
              <a:ext uri="{FF2B5EF4-FFF2-40B4-BE49-F238E27FC236}">
                <a16:creationId xmlns:a16="http://schemas.microsoft.com/office/drawing/2014/main" id="{95084AB0-011F-A0FD-16D4-EA2C76F0B7B4}"/>
              </a:ext>
            </a:extLst>
          </p:cNvPr>
          <p:cNvSpPr>
            <a:spLocks noGrp="1"/>
          </p:cNvSpPr>
          <p:nvPr>
            <p:ph type="ftr" sz="quarter" idx="11"/>
          </p:nvPr>
        </p:nvSpPr>
        <p:spPr>
          <a:xfrm>
            <a:off x="792480" y="6555770"/>
            <a:ext cx="5001384" cy="329614"/>
          </a:xfrm>
        </p:spPr>
        <p:txBody>
          <a:bodyPr/>
          <a:lstStyle/>
          <a:p>
            <a:r>
              <a:rPr lang="en-GB" dirty="0">
                <a:solidFill>
                  <a:prstClr val="white"/>
                </a:solidFill>
              </a:rPr>
              <a:t>E. Genangeli | PSD-DSD Project Board #5 | 30</a:t>
            </a:r>
            <a:r>
              <a:rPr lang="en-GB" baseline="30000" dirty="0">
                <a:solidFill>
                  <a:prstClr val="white"/>
                </a:solidFill>
              </a:rPr>
              <a:t>th</a:t>
            </a:r>
            <a:r>
              <a:rPr lang="en-GB" dirty="0">
                <a:solidFill>
                  <a:prstClr val="white"/>
                </a:solidFill>
              </a:rPr>
              <a:t> October 2024</a:t>
            </a:r>
          </a:p>
        </p:txBody>
      </p:sp>
      <p:sp>
        <p:nvSpPr>
          <p:cNvPr id="4" name="Slide Number Placeholder 4">
            <a:extLst>
              <a:ext uri="{FF2B5EF4-FFF2-40B4-BE49-F238E27FC236}">
                <a16:creationId xmlns:a16="http://schemas.microsoft.com/office/drawing/2014/main" id="{44012660-1C9C-3968-C22A-CCF10DD7E3D4}"/>
              </a:ext>
            </a:extLst>
          </p:cNvPr>
          <p:cNvSpPr>
            <a:spLocks noGrp="1"/>
          </p:cNvSpPr>
          <p:nvPr>
            <p:ph type="sldNum" sz="quarter" idx="12"/>
          </p:nvPr>
        </p:nvSpPr>
        <p:spPr>
          <a:xfrm>
            <a:off x="-4836" y="6590037"/>
            <a:ext cx="729752" cy="199174"/>
          </a:xfrm>
        </p:spPr>
        <p:txBody>
          <a:bodyPr/>
          <a:lstStyle/>
          <a:p>
            <a:fld id="{6A6D9FA1-99C7-4910-8E32-B85D378B0060}" type="slidenum">
              <a:rPr lang="en-GB" smtClean="0">
                <a:solidFill>
                  <a:prstClr val="white"/>
                </a:solidFill>
              </a:rPr>
              <a:pPr/>
              <a:t>4</a:t>
            </a:fld>
            <a:endParaRPr lang="en-GB" dirty="0">
              <a:solidFill>
                <a:prstClr val="white"/>
              </a:solidFill>
            </a:endParaRPr>
          </a:p>
        </p:txBody>
      </p:sp>
      <p:pic>
        <p:nvPicPr>
          <p:cNvPr id="10" name="Content Placeholder 9">
            <a:extLst>
              <a:ext uri="{FF2B5EF4-FFF2-40B4-BE49-F238E27FC236}">
                <a16:creationId xmlns:a16="http://schemas.microsoft.com/office/drawing/2014/main" id="{2250038C-6A81-AE8A-24FB-28238535E7B6}"/>
              </a:ext>
            </a:extLst>
          </p:cNvPr>
          <p:cNvPicPr>
            <a:picLocks noGrp="1" noChangeAspect="1"/>
          </p:cNvPicPr>
          <p:nvPr>
            <p:ph idx="1"/>
          </p:nvPr>
        </p:nvPicPr>
        <p:blipFill>
          <a:blip r:embed="rId2"/>
          <a:stretch>
            <a:fillRect/>
          </a:stretch>
        </p:blipFill>
        <p:spPr>
          <a:xfrm>
            <a:off x="354712" y="1115358"/>
            <a:ext cx="3688400" cy="4834547"/>
          </a:xfrm>
          <a:prstGeom prst="rect">
            <a:avLst/>
          </a:prstGeom>
        </p:spPr>
      </p:pic>
    </p:spTree>
    <p:extLst>
      <p:ext uri="{BB962C8B-B14F-4D97-AF65-F5344CB8AC3E}">
        <p14:creationId xmlns:p14="http://schemas.microsoft.com/office/powerpoint/2010/main" val="1598867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0F4C-95EB-396E-BAEF-54EC2C68E257}"/>
              </a:ext>
            </a:extLst>
          </p:cNvPr>
          <p:cNvSpPr>
            <a:spLocks noGrp="1"/>
          </p:cNvSpPr>
          <p:nvPr>
            <p:ph type="title"/>
          </p:nvPr>
        </p:nvSpPr>
        <p:spPr/>
        <p:txBody>
          <a:bodyPr/>
          <a:lstStyle/>
          <a:p>
            <a:r>
              <a:rPr lang="en-US" dirty="0"/>
              <a:t>EC 2024 Budget update</a:t>
            </a:r>
            <a:endParaRPr lang="en-GB" dirty="0"/>
          </a:p>
        </p:txBody>
      </p:sp>
      <p:sp>
        <p:nvSpPr>
          <p:cNvPr id="3" name="Footer Placeholder 3">
            <a:extLst>
              <a:ext uri="{FF2B5EF4-FFF2-40B4-BE49-F238E27FC236}">
                <a16:creationId xmlns:a16="http://schemas.microsoft.com/office/drawing/2014/main" id="{89DE0B68-A1CA-CE53-5E0A-4C500349141D}"/>
              </a:ext>
            </a:extLst>
          </p:cNvPr>
          <p:cNvSpPr>
            <a:spLocks noGrp="1"/>
          </p:cNvSpPr>
          <p:nvPr>
            <p:ph type="ftr" sz="quarter" idx="11"/>
          </p:nvPr>
        </p:nvSpPr>
        <p:spPr>
          <a:xfrm>
            <a:off x="792480" y="6555770"/>
            <a:ext cx="5001384" cy="329614"/>
          </a:xfrm>
        </p:spPr>
        <p:txBody>
          <a:bodyPr/>
          <a:lstStyle/>
          <a:p>
            <a:r>
              <a:rPr lang="en-GB" dirty="0">
                <a:solidFill>
                  <a:prstClr val="white"/>
                </a:solidFill>
              </a:rPr>
              <a:t>E. Genangeli | PSD-DSD Project Board #5 | 30</a:t>
            </a:r>
            <a:r>
              <a:rPr lang="en-GB" baseline="30000" dirty="0">
                <a:solidFill>
                  <a:prstClr val="white"/>
                </a:solidFill>
              </a:rPr>
              <a:t>th</a:t>
            </a:r>
            <a:r>
              <a:rPr lang="en-GB" dirty="0">
                <a:solidFill>
                  <a:prstClr val="white"/>
                </a:solidFill>
              </a:rPr>
              <a:t> October 2024</a:t>
            </a:r>
          </a:p>
        </p:txBody>
      </p:sp>
      <p:sp>
        <p:nvSpPr>
          <p:cNvPr id="4" name="Slide Number Placeholder 4">
            <a:extLst>
              <a:ext uri="{FF2B5EF4-FFF2-40B4-BE49-F238E27FC236}">
                <a16:creationId xmlns:a16="http://schemas.microsoft.com/office/drawing/2014/main" id="{47E39FAC-B1CD-F67A-1AE7-2547ABA6B1E9}"/>
              </a:ext>
            </a:extLst>
          </p:cNvPr>
          <p:cNvSpPr>
            <a:spLocks noGrp="1"/>
          </p:cNvSpPr>
          <p:nvPr>
            <p:ph type="sldNum" sz="quarter" idx="12"/>
          </p:nvPr>
        </p:nvSpPr>
        <p:spPr>
          <a:xfrm>
            <a:off x="-4836" y="6590037"/>
            <a:ext cx="729752" cy="199174"/>
          </a:xfrm>
        </p:spPr>
        <p:txBody>
          <a:bodyPr/>
          <a:lstStyle/>
          <a:p>
            <a:fld id="{6A6D9FA1-99C7-4910-8E32-B85D378B0060}" type="slidenum">
              <a:rPr lang="en-GB" smtClean="0">
                <a:solidFill>
                  <a:prstClr val="white"/>
                </a:solidFill>
              </a:rPr>
              <a:pPr/>
              <a:t>5</a:t>
            </a:fld>
            <a:endParaRPr lang="en-GB" dirty="0">
              <a:solidFill>
                <a:prstClr val="white"/>
              </a:solidFill>
            </a:endParaRPr>
          </a:p>
        </p:txBody>
      </p:sp>
      <p:pic>
        <p:nvPicPr>
          <p:cNvPr id="5" name="Picture 4">
            <a:extLst>
              <a:ext uri="{FF2B5EF4-FFF2-40B4-BE49-F238E27FC236}">
                <a16:creationId xmlns:a16="http://schemas.microsoft.com/office/drawing/2014/main" id="{3670C552-C00A-634A-FB48-FC5B8F3D0D10}"/>
              </a:ext>
            </a:extLst>
          </p:cNvPr>
          <p:cNvPicPr>
            <a:picLocks noChangeAspect="1"/>
          </p:cNvPicPr>
          <p:nvPr/>
        </p:nvPicPr>
        <p:blipFill>
          <a:blip r:embed="rId2"/>
          <a:stretch>
            <a:fillRect/>
          </a:stretch>
        </p:blipFill>
        <p:spPr>
          <a:xfrm>
            <a:off x="724916" y="1334934"/>
            <a:ext cx="7684428" cy="2261705"/>
          </a:xfrm>
          <a:prstGeom prst="rect">
            <a:avLst/>
          </a:prstGeom>
        </p:spPr>
      </p:pic>
      <p:sp>
        <p:nvSpPr>
          <p:cNvPr id="7" name="TextBox 6">
            <a:extLst>
              <a:ext uri="{FF2B5EF4-FFF2-40B4-BE49-F238E27FC236}">
                <a16:creationId xmlns:a16="http://schemas.microsoft.com/office/drawing/2014/main" id="{1F503A49-1D39-8211-11F5-D9C01168A565}"/>
              </a:ext>
            </a:extLst>
          </p:cNvPr>
          <p:cNvSpPr txBox="1"/>
          <p:nvPr/>
        </p:nvSpPr>
        <p:spPr>
          <a:xfrm>
            <a:off x="549656" y="3912381"/>
            <a:ext cx="7204793" cy="2369880"/>
          </a:xfrm>
          <a:prstGeom prst="rect">
            <a:avLst/>
          </a:prstGeom>
          <a:noFill/>
        </p:spPr>
        <p:txBody>
          <a:bodyPr wrap="none" rtlCol="0">
            <a:spAutoFit/>
          </a:bodyPr>
          <a:lstStyle/>
          <a:p>
            <a:pPr marL="342900" indent="-342900" algn="l">
              <a:buFont typeface="Arial" panose="020B0604020202020204" pitchFamily="34" charset="0"/>
              <a:buChar char="•"/>
            </a:pPr>
            <a:r>
              <a:rPr lang="en-US" sz="2000" dirty="0"/>
              <a:t>SA: unused funds redirected to other WPs (PCRs)</a:t>
            </a:r>
          </a:p>
          <a:p>
            <a:pPr marL="342900" indent="-342900">
              <a:buFont typeface="Arial" panose="020B0604020202020204" pitchFamily="34" charset="0"/>
              <a:buChar char="•"/>
            </a:pPr>
            <a:r>
              <a:rPr lang="en-US" sz="2000" dirty="0" err="1"/>
              <a:t>PrIO</a:t>
            </a:r>
            <a:r>
              <a:rPr lang="en-US" sz="2000" dirty="0"/>
              <a:t>: unused funds redirected to other WPs (PCRs)</a:t>
            </a:r>
          </a:p>
          <a:p>
            <a:pPr marL="342900" indent="-342900">
              <a:buFont typeface="Arial" panose="020B0604020202020204" pitchFamily="34" charset="0"/>
              <a:buChar char="•"/>
            </a:pPr>
            <a:r>
              <a:rPr lang="en-US" sz="2000" dirty="0"/>
              <a:t>AC: implementation of TSVV15, funds moved from 2024 to 2025</a:t>
            </a:r>
          </a:p>
          <a:p>
            <a:pPr marL="342900" indent="-342900">
              <a:buFont typeface="Arial" panose="020B0604020202020204" pitchFamily="34" charset="0"/>
              <a:buChar char="•"/>
            </a:pPr>
            <a:r>
              <a:rPr lang="en-US" sz="2000" dirty="0"/>
              <a:t>PWIE: unused funds shifted to 2025</a:t>
            </a:r>
          </a:p>
          <a:p>
            <a:pPr marL="342900" indent="-342900">
              <a:buFont typeface="Arial" panose="020B0604020202020204" pitchFamily="34" charset="0"/>
              <a:buChar char="•"/>
            </a:pPr>
            <a:r>
              <a:rPr lang="en-US" sz="2000" dirty="0"/>
              <a:t>W7X: unused funds shifted to 2025</a:t>
            </a:r>
          </a:p>
          <a:p>
            <a:pPr marL="342900" indent="-342900">
              <a:buFont typeface="Arial" panose="020B0604020202020204" pitchFamily="34" charset="0"/>
              <a:buChar char="•"/>
            </a:pPr>
            <a:r>
              <a:rPr lang="en-US" sz="2000" dirty="0"/>
              <a:t>ENR: unused mission budget from 2023</a:t>
            </a:r>
          </a:p>
          <a:p>
            <a:pPr algn="l"/>
            <a:endParaRPr lang="en-GB" sz="2800" b="1" dirty="0"/>
          </a:p>
        </p:txBody>
      </p:sp>
    </p:spTree>
    <p:extLst>
      <p:ext uri="{BB962C8B-B14F-4D97-AF65-F5344CB8AC3E}">
        <p14:creationId xmlns:p14="http://schemas.microsoft.com/office/powerpoint/2010/main" val="3707678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0F4C-95EB-396E-BAEF-54EC2C68E257}"/>
              </a:ext>
            </a:extLst>
          </p:cNvPr>
          <p:cNvSpPr>
            <a:spLocks noGrp="1"/>
          </p:cNvSpPr>
          <p:nvPr>
            <p:ph type="title"/>
          </p:nvPr>
        </p:nvSpPr>
        <p:spPr/>
        <p:txBody>
          <a:bodyPr/>
          <a:lstStyle/>
          <a:p>
            <a:r>
              <a:rPr lang="en-US" dirty="0"/>
              <a:t>EPFL and UKAEA 2024 Budget update</a:t>
            </a:r>
            <a:endParaRPr lang="en-GB" dirty="0"/>
          </a:p>
        </p:txBody>
      </p:sp>
      <p:sp>
        <p:nvSpPr>
          <p:cNvPr id="3" name="Footer Placeholder 3">
            <a:extLst>
              <a:ext uri="{FF2B5EF4-FFF2-40B4-BE49-F238E27FC236}">
                <a16:creationId xmlns:a16="http://schemas.microsoft.com/office/drawing/2014/main" id="{0DBFB84A-8B1C-7810-6AF0-927D1B3D4060}"/>
              </a:ext>
            </a:extLst>
          </p:cNvPr>
          <p:cNvSpPr>
            <a:spLocks noGrp="1"/>
          </p:cNvSpPr>
          <p:nvPr>
            <p:ph type="ftr" sz="quarter" idx="11"/>
          </p:nvPr>
        </p:nvSpPr>
        <p:spPr>
          <a:xfrm>
            <a:off x="792480" y="6555770"/>
            <a:ext cx="5001384" cy="329614"/>
          </a:xfrm>
        </p:spPr>
        <p:txBody>
          <a:bodyPr/>
          <a:lstStyle/>
          <a:p>
            <a:r>
              <a:rPr lang="en-GB" dirty="0">
                <a:solidFill>
                  <a:prstClr val="white"/>
                </a:solidFill>
              </a:rPr>
              <a:t>E. Genangeli | PSD-DSD Project Board #5 | 30</a:t>
            </a:r>
            <a:r>
              <a:rPr lang="en-GB" baseline="30000" dirty="0">
                <a:solidFill>
                  <a:prstClr val="white"/>
                </a:solidFill>
              </a:rPr>
              <a:t>th</a:t>
            </a:r>
            <a:r>
              <a:rPr lang="en-GB" dirty="0">
                <a:solidFill>
                  <a:prstClr val="white"/>
                </a:solidFill>
              </a:rPr>
              <a:t> October 2024</a:t>
            </a:r>
          </a:p>
        </p:txBody>
      </p:sp>
      <p:sp>
        <p:nvSpPr>
          <p:cNvPr id="4" name="Slide Number Placeholder 4">
            <a:extLst>
              <a:ext uri="{FF2B5EF4-FFF2-40B4-BE49-F238E27FC236}">
                <a16:creationId xmlns:a16="http://schemas.microsoft.com/office/drawing/2014/main" id="{C80C8BA7-21C3-D8A5-56DD-6D996BF5A1E3}"/>
              </a:ext>
            </a:extLst>
          </p:cNvPr>
          <p:cNvSpPr>
            <a:spLocks noGrp="1"/>
          </p:cNvSpPr>
          <p:nvPr>
            <p:ph type="sldNum" sz="quarter" idx="12"/>
          </p:nvPr>
        </p:nvSpPr>
        <p:spPr>
          <a:xfrm>
            <a:off x="-4836" y="6590037"/>
            <a:ext cx="729752" cy="199174"/>
          </a:xfrm>
        </p:spPr>
        <p:txBody>
          <a:bodyPr/>
          <a:lstStyle/>
          <a:p>
            <a:fld id="{6A6D9FA1-99C7-4910-8E32-B85D378B0060}" type="slidenum">
              <a:rPr lang="en-GB" smtClean="0">
                <a:solidFill>
                  <a:prstClr val="white"/>
                </a:solidFill>
              </a:rPr>
              <a:pPr/>
              <a:t>6</a:t>
            </a:fld>
            <a:endParaRPr lang="en-GB" dirty="0">
              <a:solidFill>
                <a:prstClr val="white"/>
              </a:solidFill>
            </a:endParaRPr>
          </a:p>
        </p:txBody>
      </p:sp>
      <p:pic>
        <p:nvPicPr>
          <p:cNvPr id="5" name="Picture 4">
            <a:extLst>
              <a:ext uri="{FF2B5EF4-FFF2-40B4-BE49-F238E27FC236}">
                <a16:creationId xmlns:a16="http://schemas.microsoft.com/office/drawing/2014/main" id="{637CC3E1-33E7-AA4A-96BB-DF43270A70C2}"/>
              </a:ext>
            </a:extLst>
          </p:cNvPr>
          <p:cNvPicPr>
            <a:picLocks noChangeAspect="1"/>
          </p:cNvPicPr>
          <p:nvPr/>
        </p:nvPicPr>
        <p:blipFill>
          <a:blip r:embed="rId2"/>
          <a:stretch>
            <a:fillRect/>
          </a:stretch>
        </p:blipFill>
        <p:spPr>
          <a:xfrm>
            <a:off x="792480" y="1202342"/>
            <a:ext cx="7303641" cy="2152075"/>
          </a:xfrm>
          <a:prstGeom prst="rect">
            <a:avLst/>
          </a:prstGeom>
        </p:spPr>
      </p:pic>
      <p:pic>
        <p:nvPicPr>
          <p:cNvPr id="6" name="Picture 5">
            <a:extLst>
              <a:ext uri="{FF2B5EF4-FFF2-40B4-BE49-F238E27FC236}">
                <a16:creationId xmlns:a16="http://schemas.microsoft.com/office/drawing/2014/main" id="{A90C2264-F862-4DAA-9AC0-D390271BD190}"/>
              </a:ext>
            </a:extLst>
          </p:cNvPr>
          <p:cNvPicPr>
            <a:picLocks noChangeAspect="1"/>
          </p:cNvPicPr>
          <p:nvPr/>
        </p:nvPicPr>
        <p:blipFill>
          <a:blip r:embed="rId3"/>
          <a:stretch>
            <a:fillRect/>
          </a:stretch>
        </p:blipFill>
        <p:spPr>
          <a:xfrm>
            <a:off x="792480" y="3907044"/>
            <a:ext cx="7303641" cy="1774090"/>
          </a:xfrm>
          <a:prstGeom prst="rect">
            <a:avLst/>
          </a:prstGeom>
        </p:spPr>
      </p:pic>
      <p:sp>
        <p:nvSpPr>
          <p:cNvPr id="8" name="TextBox 7">
            <a:extLst>
              <a:ext uri="{FF2B5EF4-FFF2-40B4-BE49-F238E27FC236}">
                <a16:creationId xmlns:a16="http://schemas.microsoft.com/office/drawing/2014/main" id="{1FE8B677-2E4A-101E-1E4E-ECD8F9AB7477}"/>
              </a:ext>
            </a:extLst>
          </p:cNvPr>
          <p:cNvSpPr txBox="1"/>
          <p:nvPr/>
        </p:nvSpPr>
        <p:spPr>
          <a:xfrm>
            <a:off x="8633460" y="1798320"/>
            <a:ext cx="2111219" cy="923330"/>
          </a:xfrm>
          <a:prstGeom prst="rect">
            <a:avLst/>
          </a:prstGeom>
          <a:noFill/>
        </p:spPr>
        <p:txBody>
          <a:bodyPr wrap="square" rtlCol="0">
            <a:spAutoFit/>
          </a:bodyPr>
          <a:lstStyle/>
          <a:p>
            <a:pPr marL="457200" indent="-457200" algn="l">
              <a:buFontTx/>
              <a:buChar char="-"/>
            </a:pPr>
            <a:r>
              <a:rPr lang="en-US" dirty="0"/>
              <a:t>TE: Campaign</a:t>
            </a:r>
          </a:p>
          <a:p>
            <a:pPr marL="457200" indent="-457200" algn="l">
              <a:buFontTx/>
              <a:buChar char="-"/>
            </a:pPr>
            <a:r>
              <a:rPr lang="en-US" dirty="0"/>
              <a:t>AC: TSVV 15</a:t>
            </a:r>
          </a:p>
          <a:p>
            <a:pPr marL="457200" indent="-457200" algn="l">
              <a:buFontTx/>
              <a:buChar char="-"/>
            </a:pPr>
            <a:r>
              <a:rPr lang="en-US" dirty="0" err="1"/>
              <a:t>PrIO</a:t>
            </a:r>
            <a:r>
              <a:rPr lang="en-US" dirty="0"/>
              <a:t>: NBTF</a:t>
            </a:r>
            <a:endParaRPr lang="en-GB" dirty="0"/>
          </a:p>
        </p:txBody>
      </p:sp>
      <p:sp>
        <p:nvSpPr>
          <p:cNvPr id="10" name="TextBox 9">
            <a:extLst>
              <a:ext uri="{FF2B5EF4-FFF2-40B4-BE49-F238E27FC236}">
                <a16:creationId xmlns:a16="http://schemas.microsoft.com/office/drawing/2014/main" id="{DD500E8B-01E8-878C-1E00-BD4152842C0E}"/>
              </a:ext>
            </a:extLst>
          </p:cNvPr>
          <p:cNvSpPr txBox="1"/>
          <p:nvPr/>
        </p:nvSpPr>
        <p:spPr>
          <a:xfrm rot="10800000" flipV="1">
            <a:off x="8633460" y="4289494"/>
            <a:ext cx="2590800" cy="646331"/>
          </a:xfrm>
          <a:prstGeom prst="rect">
            <a:avLst/>
          </a:prstGeom>
          <a:noFill/>
        </p:spPr>
        <p:txBody>
          <a:bodyPr wrap="square" rtlCol="0">
            <a:spAutoFit/>
          </a:bodyPr>
          <a:lstStyle/>
          <a:p>
            <a:pPr marL="457200" indent="-457200" algn="l">
              <a:buFontTx/>
              <a:buChar char="-"/>
            </a:pPr>
            <a:r>
              <a:rPr lang="en-US" dirty="0"/>
              <a:t>TE: Campaign</a:t>
            </a:r>
          </a:p>
          <a:p>
            <a:pPr marL="457200" indent="-457200" algn="l">
              <a:buFontTx/>
              <a:buChar char="-"/>
            </a:pPr>
            <a:r>
              <a:rPr lang="en-US" dirty="0"/>
              <a:t>PWIE: Additional PM</a:t>
            </a:r>
          </a:p>
        </p:txBody>
      </p:sp>
    </p:spTree>
    <p:extLst>
      <p:ext uri="{BB962C8B-B14F-4D97-AF65-F5344CB8AC3E}">
        <p14:creationId xmlns:p14="http://schemas.microsoft.com/office/powerpoint/2010/main" val="202772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0F4C-95EB-396E-BAEF-54EC2C68E257}"/>
              </a:ext>
            </a:extLst>
          </p:cNvPr>
          <p:cNvSpPr>
            <a:spLocks noGrp="1"/>
          </p:cNvSpPr>
          <p:nvPr>
            <p:ph type="title"/>
          </p:nvPr>
        </p:nvSpPr>
        <p:spPr/>
        <p:txBody>
          <a:bodyPr/>
          <a:lstStyle/>
          <a:p>
            <a:r>
              <a:rPr lang="en-US" dirty="0"/>
              <a:t>EC 2025 Budget update</a:t>
            </a:r>
            <a:endParaRPr lang="en-GB" dirty="0"/>
          </a:p>
        </p:txBody>
      </p:sp>
      <p:sp>
        <p:nvSpPr>
          <p:cNvPr id="3" name="Footer Placeholder 3">
            <a:extLst>
              <a:ext uri="{FF2B5EF4-FFF2-40B4-BE49-F238E27FC236}">
                <a16:creationId xmlns:a16="http://schemas.microsoft.com/office/drawing/2014/main" id="{A4244573-912E-0B17-9C41-43101C9D1929}"/>
              </a:ext>
            </a:extLst>
          </p:cNvPr>
          <p:cNvSpPr>
            <a:spLocks noGrp="1"/>
          </p:cNvSpPr>
          <p:nvPr>
            <p:ph type="ftr" sz="quarter" idx="11"/>
          </p:nvPr>
        </p:nvSpPr>
        <p:spPr>
          <a:xfrm>
            <a:off x="792480" y="6555770"/>
            <a:ext cx="5001384" cy="329614"/>
          </a:xfrm>
        </p:spPr>
        <p:txBody>
          <a:bodyPr/>
          <a:lstStyle/>
          <a:p>
            <a:r>
              <a:rPr lang="en-GB" dirty="0">
                <a:solidFill>
                  <a:prstClr val="white"/>
                </a:solidFill>
              </a:rPr>
              <a:t>E. Genangeli | PSD-DSD Project Board #5 | 30</a:t>
            </a:r>
            <a:r>
              <a:rPr lang="en-GB" baseline="30000" dirty="0">
                <a:solidFill>
                  <a:prstClr val="white"/>
                </a:solidFill>
              </a:rPr>
              <a:t>th</a:t>
            </a:r>
            <a:r>
              <a:rPr lang="en-GB" dirty="0">
                <a:solidFill>
                  <a:prstClr val="white"/>
                </a:solidFill>
              </a:rPr>
              <a:t> October 2024</a:t>
            </a:r>
          </a:p>
        </p:txBody>
      </p:sp>
      <p:sp>
        <p:nvSpPr>
          <p:cNvPr id="5" name="Slide Number Placeholder 4">
            <a:extLst>
              <a:ext uri="{FF2B5EF4-FFF2-40B4-BE49-F238E27FC236}">
                <a16:creationId xmlns:a16="http://schemas.microsoft.com/office/drawing/2014/main" id="{85A31C71-1349-3039-CA3E-98A378FE684A}"/>
              </a:ext>
            </a:extLst>
          </p:cNvPr>
          <p:cNvSpPr>
            <a:spLocks noGrp="1"/>
          </p:cNvSpPr>
          <p:nvPr>
            <p:ph type="sldNum" sz="quarter" idx="12"/>
          </p:nvPr>
        </p:nvSpPr>
        <p:spPr>
          <a:xfrm>
            <a:off x="-4836" y="6590037"/>
            <a:ext cx="729752" cy="199174"/>
          </a:xfrm>
        </p:spPr>
        <p:txBody>
          <a:bodyPr/>
          <a:lstStyle/>
          <a:p>
            <a:fld id="{6A6D9FA1-99C7-4910-8E32-B85D378B0060}" type="slidenum">
              <a:rPr lang="en-GB" smtClean="0">
                <a:solidFill>
                  <a:prstClr val="white"/>
                </a:solidFill>
              </a:rPr>
              <a:pPr/>
              <a:t>7</a:t>
            </a:fld>
            <a:endParaRPr lang="en-GB" dirty="0">
              <a:solidFill>
                <a:prstClr val="white"/>
              </a:solidFill>
            </a:endParaRPr>
          </a:p>
        </p:txBody>
      </p:sp>
      <p:pic>
        <p:nvPicPr>
          <p:cNvPr id="6" name="Picture 5">
            <a:extLst>
              <a:ext uri="{FF2B5EF4-FFF2-40B4-BE49-F238E27FC236}">
                <a16:creationId xmlns:a16="http://schemas.microsoft.com/office/drawing/2014/main" id="{C744A63E-78FB-93B4-4A35-606655329F85}"/>
              </a:ext>
            </a:extLst>
          </p:cNvPr>
          <p:cNvPicPr>
            <a:picLocks noChangeAspect="1"/>
          </p:cNvPicPr>
          <p:nvPr/>
        </p:nvPicPr>
        <p:blipFill>
          <a:blip r:embed="rId2"/>
          <a:stretch>
            <a:fillRect/>
          </a:stretch>
        </p:blipFill>
        <p:spPr>
          <a:xfrm>
            <a:off x="455160" y="1799816"/>
            <a:ext cx="10822440" cy="1629184"/>
          </a:xfrm>
          <a:prstGeom prst="rect">
            <a:avLst/>
          </a:prstGeom>
        </p:spPr>
      </p:pic>
      <p:sp>
        <p:nvSpPr>
          <p:cNvPr id="7" name="TextBox 6">
            <a:extLst>
              <a:ext uri="{FF2B5EF4-FFF2-40B4-BE49-F238E27FC236}">
                <a16:creationId xmlns:a16="http://schemas.microsoft.com/office/drawing/2014/main" id="{7D577D0E-08A7-3EB9-FC21-2B64214C2839}"/>
              </a:ext>
            </a:extLst>
          </p:cNvPr>
          <p:cNvSpPr txBox="1"/>
          <p:nvPr/>
        </p:nvSpPr>
        <p:spPr>
          <a:xfrm>
            <a:off x="899160" y="4533900"/>
            <a:ext cx="4035207" cy="523220"/>
          </a:xfrm>
          <a:prstGeom prst="rect">
            <a:avLst/>
          </a:prstGeom>
          <a:noFill/>
        </p:spPr>
        <p:txBody>
          <a:bodyPr wrap="none" rtlCol="0">
            <a:spAutoFit/>
          </a:bodyPr>
          <a:lstStyle/>
          <a:p>
            <a:pPr algn="l"/>
            <a:r>
              <a:rPr lang="en-US" sz="2800" dirty="0"/>
              <a:t>2025 Indicative Resources</a:t>
            </a:r>
            <a:endParaRPr lang="en-GB" sz="2800" dirty="0"/>
          </a:p>
        </p:txBody>
      </p:sp>
    </p:spTree>
    <p:extLst>
      <p:ext uri="{BB962C8B-B14F-4D97-AF65-F5344CB8AC3E}">
        <p14:creationId xmlns:p14="http://schemas.microsoft.com/office/powerpoint/2010/main" val="299208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0F4C-95EB-396E-BAEF-54EC2C68E257}"/>
              </a:ext>
            </a:extLst>
          </p:cNvPr>
          <p:cNvSpPr>
            <a:spLocks noGrp="1"/>
          </p:cNvSpPr>
          <p:nvPr>
            <p:ph type="title"/>
          </p:nvPr>
        </p:nvSpPr>
        <p:spPr/>
        <p:txBody>
          <a:bodyPr/>
          <a:lstStyle/>
          <a:p>
            <a:r>
              <a:rPr lang="en-US" dirty="0"/>
              <a:t>EPFL and UKAEA 2025 Budget update</a:t>
            </a:r>
            <a:endParaRPr lang="en-GB" dirty="0"/>
          </a:p>
        </p:txBody>
      </p:sp>
      <p:sp>
        <p:nvSpPr>
          <p:cNvPr id="3" name="Footer Placeholder 3">
            <a:extLst>
              <a:ext uri="{FF2B5EF4-FFF2-40B4-BE49-F238E27FC236}">
                <a16:creationId xmlns:a16="http://schemas.microsoft.com/office/drawing/2014/main" id="{42209035-494D-1D71-42B9-FD5528F1CC30}"/>
              </a:ext>
            </a:extLst>
          </p:cNvPr>
          <p:cNvSpPr>
            <a:spLocks noGrp="1"/>
          </p:cNvSpPr>
          <p:nvPr>
            <p:ph type="ftr" sz="quarter" idx="11"/>
          </p:nvPr>
        </p:nvSpPr>
        <p:spPr>
          <a:xfrm>
            <a:off x="792480" y="6555770"/>
            <a:ext cx="5001384" cy="329614"/>
          </a:xfrm>
        </p:spPr>
        <p:txBody>
          <a:bodyPr/>
          <a:lstStyle/>
          <a:p>
            <a:r>
              <a:rPr lang="en-GB" dirty="0">
                <a:solidFill>
                  <a:prstClr val="white"/>
                </a:solidFill>
              </a:rPr>
              <a:t>E. Genangeli | PSD-DSD Project Board #5 | 30</a:t>
            </a:r>
            <a:r>
              <a:rPr lang="en-GB" baseline="30000" dirty="0">
                <a:solidFill>
                  <a:prstClr val="white"/>
                </a:solidFill>
              </a:rPr>
              <a:t>th</a:t>
            </a:r>
            <a:r>
              <a:rPr lang="en-GB" dirty="0">
                <a:solidFill>
                  <a:prstClr val="white"/>
                </a:solidFill>
              </a:rPr>
              <a:t> October 2024</a:t>
            </a:r>
          </a:p>
        </p:txBody>
      </p:sp>
      <p:sp>
        <p:nvSpPr>
          <p:cNvPr id="6" name="Slide Number Placeholder 4">
            <a:extLst>
              <a:ext uri="{FF2B5EF4-FFF2-40B4-BE49-F238E27FC236}">
                <a16:creationId xmlns:a16="http://schemas.microsoft.com/office/drawing/2014/main" id="{EF3A28F1-8004-2A0D-715B-C1BE2317940B}"/>
              </a:ext>
            </a:extLst>
          </p:cNvPr>
          <p:cNvSpPr>
            <a:spLocks noGrp="1"/>
          </p:cNvSpPr>
          <p:nvPr>
            <p:ph type="sldNum" sz="quarter" idx="12"/>
          </p:nvPr>
        </p:nvSpPr>
        <p:spPr>
          <a:xfrm>
            <a:off x="-4836" y="6590037"/>
            <a:ext cx="729752" cy="199174"/>
          </a:xfrm>
        </p:spPr>
        <p:txBody>
          <a:bodyPr/>
          <a:lstStyle/>
          <a:p>
            <a:fld id="{6A6D9FA1-99C7-4910-8E32-B85D378B0060}" type="slidenum">
              <a:rPr lang="en-GB" smtClean="0">
                <a:solidFill>
                  <a:prstClr val="white"/>
                </a:solidFill>
              </a:rPr>
              <a:pPr/>
              <a:t>8</a:t>
            </a:fld>
            <a:endParaRPr lang="en-GB" dirty="0">
              <a:solidFill>
                <a:prstClr val="white"/>
              </a:solidFill>
            </a:endParaRPr>
          </a:p>
        </p:txBody>
      </p:sp>
      <p:pic>
        <p:nvPicPr>
          <p:cNvPr id="7" name="Picture 6">
            <a:extLst>
              <a:ext uri="{FF2B5EF4-FFF2-40B4-BE49-F238E27FC236}">
                <a16:creationId xmlns:a16="http://schemas.microsoft.com/office/drawing/2014/main" id="{F7C4F956-C502-970E-E96F-67653CB30427}"/>
              </a:ext>
            </a:extLst>
          </p:cNvPr>
          <p:cNvPicPr>
            <a:picLocks noChangeAspect="1"/>
          </p:cNvPicPr>
          <p:nvPr/>
        </p:nvPicPr>
        <p:blipFill>
          <a:blip r:embed="rId2"/>
          <a:stretch>
            <a:fillRect/>
          </a:stretch>
        </p:blipFill>
        <p:spPr>
          <a:xfrm>
            <a:off x="65015" y="1287948"/>
            <a:ext cx="11924810" cy="1792379"/>
          </a:xfrm>
          <a:prstGeom prst="rect">
            <a:avLst/>
          </a:prstGeom>
        </p:spPr>
      </p:pic>
      <p:pic>
        <p:nvPicPr>
          <p:cNvPr id="8" name="Picture 7">
            <a:extLst>
              <a:ext uri="{FF2B5EF4-FFF2-40B4-BE49-F238E27FC236}">
                <a16:creationId xmlns:a16="http://schemas.microsoft.com/office/drawing/2014/main" id="{D0F7BAF0-D92F-790E-7FBB-E814C07DAF10}"/>
              </a:ext>
            </a:extLst>
          </p:cNvPr>
          <p:cNvPicPr>
            <a:picLocks noChangeAspect="1"/>
          </p:cNvPicPr>
          <p:nvPr/>
        </p:nvPicPr>
        <p:blipFill>
          <a:blip r:embed="rId3"/>
          <a:stretch>
            <a:fillRect/>
          </a:stretch>
        </p:blipFill>
        <p:spPr>
          <a:xfrm>
            <a:off x="65015" y="3853641"/>
            <a:ext cx="7218290" cy="1963082"/>
          </a:xfrm>
          <a:prstGeom prst="rect">
            <a:avLst/>
          </a:prstGeom>
        </p:spPr>
      </p:pic>
      <p:pic>
        <p:nvPicPr>
          <p:cNvPr id="9" name="Picture 8">
            <a:extLst>
              <a:ext uri="{FF2B5EF4-FFF2-40B4-BE49-F238E27FC236}">
                <a16:creationId xmlns:a16="http://schemas.microsoft.com/office/drawing/2014/main" id="{01BAAEDE-F773-5A3C-55E1-B3451F3354AD}"/>
              </a:ext>
            </a:extLst>
          </p:cNvPr>
          <p:cNvPicPr>
            <a:picLocks noChangeAspect="1"/>
          </p:cNvPicPr>
          <p:nvPr/>
        </p:nvPicPr>
        <p:blipFill>
          <a:blip r:embed="rId4"/>
          <a:stretch>
            <a:fillRect/>
          </a:stretch>
        </p:blipFill>
        <p:spPr>
          <a:xfrm>
            <a:off x="7688399" y="4681695"/>
            <a:ext cx="4176122" cy="755970"/>
          </a:xfrm>
          <a:prstGeom prst="rect">
            <a:avLst/>
          </a:prstGeom>
        </p:spPr>
      </p:pic>
    </p:spTree>
    <p:extLst>
      <p:ext uri="{BB962C8B-B14F-4D97-AF65-F5344CB8AC3E}">
        <p14:creationId xmlns:p14="http://schemas.microsoft.com/office/powerpoint/2010/main" val="3320576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A6B7-50F8-C51E-E72F-50F44F08779D}"/>
              </a:ext>
            </a:extLst>
          </p:cNvPr>
          <p:cNvSpPr>
            <a:spLocks noGrp="1"/>
          </p:cNvSpPr>
          <p:nvPr>
            <p:ph type="title"/>
          </p:nvPr>
        </p:nvSpPr>
        <p:spPr/>
        <p:txBody>
          <a:bodyPr/>
          <a:lstStyle/>
          <a:p>
            <a:r>
              <a:rPr lang="en-US" dirty="0"/>
              <a:t>PSD+DSD reporting and projection (</a:t>
            </a:r>
            <a:r>
              <a:rPr lang="en-US" dirty="0">
                <a:solidFill>
                  <a:srgbClr val="FF0000"/>
                </a:solidFill>
              </a:rPr>
              <a:t>EC Contribution</a:t>
            </a:r>
            <a:r>
              <a:rPr lang="en-US" dirty="0"/>
              <a:t>)</a:t>
            </a:r>
            <a:endParaRPr lang="en-GB" dirty="0"/>
          </a:p>
        </p:txBody>
      </p:sp>
      <p:sp>
        <p:nvSpPr>
          <p:cNvPr id="4" name="Footer Placeholder 3">
            <a:extLst>
              <a:ext uri="{FF2B5EF4-FFF2-40B4-BE49-F238E27FC236}">
                <a16:creationId xmlns:a16="http://schemas.microsoft.com/office/drawing/2014/main" id="{41A42C8A-46A5-8CF7-C30B-72C98CECD7BF}"/>
              </a:ext>
            </a:extLst>
          </p:cNvPr>
          <p:cNvSpPr>
            <a:spLocks noGrp="1"/>
          </p:cNvSpPr>
          <p:nvPr>
            <p:ph type="ftr" sz="quarter" idx="11"/>
          </p:nvPr>
        </p:nvSpPr>
        <p:spPr>
          <a:xfrm>
            <a:off x="825624" y="6555770"/>
            <a:ext cx="4424556" cy="329614"/>
          </a:xfrm>
        </p:spPr>
        <p:txBody>
          <a:bodyPr/>
          <a:lstStyle/>
          <a:p>
            <a:r>
              <a:rPr lang="en-GB" dirty="0">
                <a:solidFill>
                  <a:prstClr val="white"/>
                </a:solidFill>
              </a:rPr>
              <a:t>E. Genangeli | PSD-DSD Project Board #5 | 30</a:t>
            </a:r>
            <a:r>
              <a:rPr lang="en-GB" baseline="30000" dirty="0">
                <a:solidFill>
                  <a:prstClr val="white"/>
                </a:solidFill>
              </a:rPr>
              <a:t>th</a:t>
            </a:r>
            <a:r>
              <a:rPr lang="en-GB" dirty="0">
                <a:solidFill>
                  <a:prstClr val="white"/>
                </a:solidFill>
              </a:rPr>
              <a:t> October 2024</a:t>
            </a:r>
          </a:p>
        </p:txBody>
      </p:sp>
      <p:sp>
        <p:nvSpPr>
          <p:cNvPr id="5" name="Slide Number Placeholder 4">
            <a:extLst>
              <a:ext uri="{FF2B5EF4-FFF2-40B4-BE49-F238E27FC236}">
                <a16:creationId xmlns:a16="http://schemas.microsoft.com/office/drawing/2014/main" id="{752CEAA8-0537-4BB0-D460-DDD671180558}"/>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sp>
        <p:nvSpPr>
          <p:cNvPr id="9" name="TextBox 8">
            <a:extLst>
              <a:ext uri="{FF2B5EF4-FFF2-40B4-BE49-F238E27FC236}">
                <a16:creationId xmlns:a16="http://schemas.microsoft.com/office/drawing/2014/main" id="{352E3E0A-877E-D2D1-7045-7F94BE909635}"/>
              </a:ext>
            </a:extLst>
          </p:cNvPr>
          <p:cNvSpPr txBox="1"/>
          <p:nvPr/>
        </p:nvSpPr>
        <p:spPr>
          <a:xfrm>
            <a:off x="9113520" y="1424940"/>
            <a:ext cx="2804742" cy="1200329"/>
          </a:xfrm>
          <a:prstGeom prst="rect">
            <a:avLst/>
          </a:prstGeom>
          <a:noFill/>
        </p:spPr>
        <p:txBody>
          <a:bodyPr wrap="none" rtlCol="0">
            <a:spAutoFit/>
          </a:bodyPr>
          <a:lstStyle/>
          <a:p>
            <a:pPr algn="l"/>
            <a:r>
              <a:rPr lang="en-US" dirty="0"/>
              <a:t>It looks good thanks to </a:t>
            </a:r>
          </a:p>
          <a:p>
            <a:pPr algn="l"/>
            <a:r>
              <a:rPr lang="en-US" dirty="0"/>
              <a:t>he Accompanying Research,</a:t>
            </a:r>
          </a:p>
          <a:p>
            <a:pPr algn="l"/>
            <a:r>
              <a:rPr lang="en-US" dirty="0"/>
              <a:t>But </a:t>
            </a:r>
          </a:p>
          <a:p>
            <a:pPr algn="l"/>
            <a:r>
              <a:rPr lang="en-US" dirty="0"/>
              <a:t>what if AR is not reported?</a:t>
            </a:r>
            <a:endParaRPr lang="en-GB" dirty="0"/>
          </a:p>
        </p:txBody>
      </p:sp>
      <p:pic>
        <p:nvPicPr>
          <p:cNvPr id="10" name="Content Placeholder 9">
            <a:extLst>
              <a:ext uri="{FF2B5EF4-FFF2-40B4-BE49-F238E27FC236}">
                <a16:creationId xmlns:a16="http://schemas.microsoft.com/office/drawing/2014/main" id="{C1D889B8-615B-8810-D526-CC33896D2C1F}"/>
              </a:ext>
            </a:extLst>
          </p:cNvPr>
          <p:cNvPicPr>
            <a:picLocks noGrp="1" noChangeAspect="1"/>
          </p:cNvPicPr>
          <p:nvPr>
            <p:ph idx="1"/>
          </p:nvPr>
        </p:nvPicPr>
        <p:blipFill>
          <a:blip r:embed="rId2"/>
          <a:stretch>
            <a:fillRect/>
          </a:stretch>
        </p:blipFill>
        <p:spPr>
          <a:xfrm>
            <a:off x="231775" y="1211967"/>
            <a:ext cx="8104505" cy="4287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99497737"/>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048490C-650F-4DB3-96EB-D42CD0F5E2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D9181E-FECB-463F-B520-A8D079261319}">
  <ds:schemaRefs>
    <ds:schemaRef ds:uri="http://schemas.microsoft.com/sharepoint/v3/contenttype/forms"/>
  </ds:schemaRefs>
</ds:datastoreItem>
</file>

<file path=customXml/itemProps3.xml><?xml version="1.0" encoding="utf-8"?>
<ds:datastoreItem xmlns:ds="http://schemas.openxmlformats.org/officeDocument/2006/customXml" ds:itemID="{352EFAF3-8BD2-471A-BE2C-028CE399F812}">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docProps/app.xml><?xml version="1.0" encoding="utf-8"?>
<Properties xmlns="http://schemas.openxmlformats.org/officeDocument/2006/extended-properties" xmlns:vt="http://schemas.openxmlformats.org/officeDocument/2006/docPropsVTypes">
  <Template/>
  <TotalTime>2595</TotalTime>
  <Words>1016</Words>
  <Application>Microsoft Office PowerPoint</Application>
  <PresentationFormat>Widescreen</PresentationFormat>
  <Paragraphs>118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Calibri</vt:lpstr>
      <vt:lpstr>Wingdings</vt:lpstr>
      <vt:lpstr>EUROfusion.1line_5_3_2019</vt:lpstr>
      <vt:lpstr> Financial Overview</vt:lpstr>
      <vt:lpstr>EC Evolution of 2021-25 budget</vt:lpstr>
      <vt:lpstr>Resources 2021-25 EPFL and UKAEA</vt:lpstr>
      <vt:lpstr>Not Allocated Resources</vt:lpstr>
      <vt:lpstr>EC 2024 Budget update</vt:lpstr>
      <vt:lpstr>EPFL and UKAEA 2024 Budget update</vt:lpstr>
      <vt:lpstr>EC 2025 Budget update</vt:lpstr>
      <vt:lpstr>EPFL and UKAEA 2025 Budget update</vt:lpstr>
      <vt:lpstr>PSD+DSD reporting and projection (EC Contribution)</vt:lpstr>
      <vt:lpstr>2023 IMS deliverables status of achievement</vt:lpstr>
      <vt:lpstr>2023 Missions planned vs reported</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Emilia Genangeli</cp:lastModifiedBy>
  <cp:revision>101</cp:revision>
  <dcterms:created xsi:type="dcterms:W3CDTF">2023-11-15T09:40:03Z</dcterms:created>
  <dcterms:modified xsi:type="dcterms:W3CDTF">2024-10-28T13:58:08Z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