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6" r:id="rId3"/>
    <p:sldMasterId id="2147483680" r:id="rId4"/>
    <p:sldMasterId id="2147483683" r:id="rId5"/>
  </p:sldMasterIdLst>
  <p:notesMasterIdLst>
    <p:notesMasterId r:id="rId45"/>
  </p:notesMasterIdLst>
  <p:handoutMasterIdLst>
    <p:handoutMasterId r:id="rId46"/>
  </p:handoutMasterIdLst>
  <p:sldIdLst>
    <p:sldId id="379" r:id="rId6"/>
    <p:sldId id="345" r:id="rId7"/>
    <p:sldId id="353" r:id="rId8"/>
    <p:sldId id="376" r:id="rId9"/>
    <p:sldId id="258" r:id="rId10"/>
    <p:sldId id="377" r:id="rId11"/>
    <p:sldId id="322" r:id="rId12"/>
    <p:sldId id="346" r:id="rId13"/>
    <p:sldId id="323" r:id="rId14"/>
    <p:sldId id="375" r:id="rId15"/>
    <p:sldId id="347" r:id="rId16"/>
    <p:sldId id="374" r:id="rId17"/>
    <p:sldId id="260" r:id="rId18"/>
    <p:sldId id="348" r:id="rId19"/>
    <p:sldId id="349" r:id="rId20"/>
    <p:sldId id="350" r:id="rId21"/>
    <p:sldId id="352" r:id="rId22"/>
    <p:sldId id="351" r:id="rId23"/>
    <p:sldId id="354" r:id="rId24"/>
    <p:sldId id="373" r:id="rId25"/>
    <p:sldId id="358" r:id="rId26"/>
    <p:sldId id="359" r:id="rId27"/>
    <p:sldId id="361" r:id="rId28"/>
    <p:sldId id="355" r:id="rId29"/>
    <p:sldId id="362" r:id="rId30"/>
    <p:sldId id="363" r:id="rId31"/>
    <p:sldId id="324" r:id="rId32"/>
    <p:sldId id="356" r:id="rId33"/>
    <p:sldId id="364" r:id="rId34"/>
    <p:sldId id="372" r:id="rId35"/>
    <p:sldId id="328" r:id="rId36"/>
    <p:sldId id="357" r:id="rId37"/>
    <p:sldId id="365" r:id="rId38"/>
    <p:sldId id="366" r:id="rId39"/>
    <p:sldId id="367" r:id="rId40"/>
    <p:sldId id="368" r:id="rId41"/>
    <p:sldId id="369" r:id="rId42"/>
    <p:sldId id="370" r:id="rId43"/>
    <p:sldId id="371" r:id="rId44"/>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FEB"/>
    <a:srgbClr val="00339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2881" autoAdjust="0"/>
  </p:normalViewPr>
  <p:slideViewPr>
    <p:cSldViewPr showGuides="1">
      <p:cViewPr varScale="1">
        <p:scale>
          <a:sx n="190" d="100"/>
          <a:sy n="190" d="100"/>
        </p:scale>
        <p:origin x="168" y="1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D:\praca\temy\Wolfram\2024\SC54\sc54%20obliczenia.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universityoflatvia387.sharepoint.com/sites/KFI-RK/JET/Koplietojamie%20dokumenti/SS316L%20EUROFusion%202024/SS316L%20T_loading_outgas_experiments_Series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86409100796004"/>
          <c:y val="0.10671167744389502"/>
          <c:w val="0.72258109671151627"/>
          <c:h val="0.74264961328768864"/>
        </c:manualLayout>
      </c:layout>
      <c:scatterChart>
        <c:scatterStyle val="lineMarker"/>
        <c:varyColors val="0"/>
        <c:ser>
          <c:idx val="0"/>
          <c:order val="0"/>
          <c:tx>
            <c:strRef>
              <c:f>'[2309-Recap Wapiti7 Eurofer-Pd.xlsx]Bleu'!$A$1</c:f>
              <c:strCache>
                <c:ptCount val="1"/>
                <c:pt idx="0">
                  <c:v>Wapiti bleu - EU-N6 - 609 µm - air seulement</c:v>
                </c:pt>
              </c:strCache>
            </c:strRef>
          </c:tx>
          <c:spPr>
            <a:prstGeom prst="rect">
              <a:avLst/>
            </a:prstGeom>
            <a:ln>
              <a:noFill/>
            </a:ln>
          </c:spPr>
          <c:marker>
            <c:symbol val="circle"/>
            <c:size val="5"/>
            <c:spPr>
              <a:prstGeom prst="rect">
                <a:avLst/>
              </a:prstGeom>
              <a:solidFill>
                <a:schemeClr val="accent1"/>
              </a:solidFill>
              <a:ln w="9525">
                <a:solidFill>
                  <a:schemeClr val="accent1"/>
                </a:solidFill>
              </a:ln>
            </c:spPr>
          </c:marker>
          <c:xVal>
            <c:numRef>
              <c:f>'[2309-Recap Wapiti7 Eurofer-Pd.xlsx]Bleu'!$D$7:$D$19</c:f>
              <c:numCache>
                <c:formatCode>0.00</c:formatCode>
                <c:ptCount val="13"/>
                <c:pt idx="0">
                  <c:v>7.7513888888861402</c:v>
                </c:pt>
                <c:pt idx="1">
                  <c:v>7.7604166666642413</c:v>
                </c:pt>
                <c:pt idx="2">
                  <c:v>8.7048611111094942</c:v>
                </c:pt>
                <c:pt idx="3">
                  <c:v>8.7048611111094942</c:v>
                </c:pt>
                <c:pt idx="4">
                  <c:v>11.979166666664241</c:v>
                </c:pt>
                <c:pt idx="5">
                  <c:v>15.75</c:v>
                </c:pt>
                <c:pt idx="6">
                  <c:v>20.878472222218988</c:v>
                </c:pt>
                <c:pt idx="7">
                  <c:v>22.79513888888323</c:v>
                </c:pt>
                <c:pt idx="8">
                  <c:v>25.98124999999709</c:v>
                </c:pt>
                <c:pt idx="9">
                  <c:v>33.008333333331393</c:v>
                </c:pt>
                <c:pt idx="10">
                  <c:v>47.011805555550382</c:v>
                </c:pt>
                <c:pt idx="11">
                  <c:v>64.026388888887595</c:v>
                </c:pt>
                <c:pt idx="12">
                  <c:v>83.915277777778101</c:v>
                </c:pt>
              </c:numCache>
            </c:numRef>
          </c:xVal>
          <c:yVal>
            <c:numRef>
              <c:f>'[2309-Recap Wapiti7 Eurofer-Pd.xlsx]Bleu'!$G$7:$G$19</c:f>
              <c:numCache>
                <c:formatCode>0.00E+00</c:formatCode>
                <c:ptCount val="13"/>
                <c:pt idx="0">
                  <c:v>1409802.0099999998</c:v>
                </c:pt>
                <c:pt idx="1">
                  <c:v>1417987.0099999998</c:v>
                </c:pt>
                <c:pt idx="2">
                  <c:v>1478538.0099999998</c:v>
                </c:pt>
                <c:pt idx="3">
                  <c:v>1494562.0099999998</c:v>
                </c:pt>
                <c:pt idx="4">
                  <c:v>1567419.0099999998</c:v>
                </c:pt>
                <c:pt idx="5">
                  <c:v>1615741.0099999998</c:v>
                </c:pt>
                <c:pt idx="6">
                  <c:v>1649561.0099999998</c:v>
                </c:pt>
                <c:pt idx="7">
                  <c:v>1672176.0099999998</c:v>
                </c:pt>
                <c:pt idx="8">
                  <c:v>1698974.0099999998</c:v>
                </c:pt>
                <c:pt idx="9">
                  <c:v>1739707.0099999998</c:v>
                </c:pt>
                <c:pt idx="10">
                  <c:v>1825605.0099999998</c:v>
                </c:pt>
                <c:pt idx="11">
                  <c:v>1926053.0099999998</c:v>
                </c:pt>
                <c:pt idx="12">
                  <c:v>2035311.0099999998</c:v>
                </c:pt>
              </c:numCache>
            </c:numRef>
          </c:yVal>
          <c:smooth val="1"/>
          <c:extLst>
            <c:ext xmlns:c16="http://schemas.microsoft.com/office/drawing/2014/chart" uri="{C3380CC4-5D6E-409C-BE32-E72D297353CC}">
              <c16:uniqueId val="{00000000-7A41-475F-81C6-110E8F4F1D0C}"/>
            </c:ext>
          </c:extLst>
        </c:ser>
        <c:dLbls>
          <c:showLegendKey val="0"/>
          <c:showVal val="0"/>
          <c:showCatName val="0"/>
          <c:showSerName val="0"/>
          <c:showPercent val="0"/>
          <c:showBubbleSize val="0"/>
        </c:dLbls>
        <c:axId val="664969077"/>
        <c:axId val="664969078"/>
      </c:scatterChart>
      <c:valAx>
        <c:axId val="664969077"/>
        <c:scaling>
          <c:orientation val="minMax"/>
        </c:scaling>
        <c:delete val="0"/>
        <c:axPos val="b"/>
        <c:majorGridlines>
          <c:spPr>
            <a:prstGeom prst="rect">
              <a:avLst/>
            </a:prstGeom>
            <a:ln w="9525" cap="flat" cmpd="sng" algn="ctr">
              <a:solidFill>
                <a:schemeClr val="tx1"/>
              </a:solidFill>
              <a:round/>
            </a:ln>
          </c:spPr>
        </c:majorGridlines>
        <c:title>
          <c:tx>
            <c:rich>
              <a:bodyPr/>
              <a:lstStyle/>
              <a:p>
                <a:pPr>
                  <a:defRPr sz="1200"/>
                </a:pPr>
                <a:r>
                  <a:rPr lang="fr-FR" sz="1200"/>
                  <a:t>Time (days)</a:t>
                </a:r>
              </a:p>
            </c:rich>
          </c:tx>
          <c:layout>
            <c:manualLayout>
              <c:xMode val="edge"/>
              <c:yMode val="edge"/>
              <c:x val="0.41211965874076606"/>
              <c:y val="0.89590435992760675"/>
            </c:manualLayout>
          </c:layout>
          <c:overlay val="0"/>
        </c:title>
        <c:numFmt formatCode="0.00" sourceLinked="1"/>
        <c:majorTickMark val="none"/>
        <c:minorTickMark val="none"/>
        <c:tickLblPos val="nextTo"/>
        <c:spPr>
          <a:prstGeom prst="rect">
            <a:avLst/>
          </a:prstGeom>
          <a:noFill/>
          <a:ln w="9525" cap="flat" cmpd="sng" algn="ctr">
            <a:solidFill>
              <a:schemeClr val="tx1"/>
            </a:solidFill>
            <a:round/>
          </a:ln>
        </c:spPr>
        <c:txPr>
          <a:bodyPr/>
          <a:lstStyle/>
          <a:p>
            <a:pPr>
              <a:defRPr sz="1000" b="1">
                <a:solidFill>
                  <a:schemeClr val="tx1"/>
                </a:solidFill>
                <a:latin typeface="+mn-lt"/>
                <a:ea typeface="+mn-ea"/>
                <a:cs typeface="+mn-cs"/>
              </a:defRPr>
            </a:pPr>
            <a:endParaRPr lang="en-US"/>
          </a:p>
        </c:txPr>
        <c:crossAx val="664969078"/>
        <c:crosses val="autoZero"/>
        <c:crossBetween val="midCat"/>
      </c:valAx>
      <c:valAx>
        <c:axId val="664969078"/>
        <c:scaling>
          <c:orientation val="minMax"/>
          <c:max val="4500000"/>
        </c:scaling>
        <c:delete val="0"/>
        <c:axPos val="l"/>
        <c:majorGridlines>
          <c:spPr>
            <a:prstGeom prst="rect">
              <a:avLst/>
            </a:prstGeom>
            <a:ln w="9525" cap="flat" cmpd="sng" algn="ctr">
              <a:solidFill>
                <a:schemeClr val="tx1"/>
              </a:solidFill>
              <a:round/>
            </a:ln>
          </c:spPr>
        </c:majorGridlines>
        <c:numFmt formatCode="0.00E+00" sourceLinked="1"/>
        <c:majorTickMark val="none"/>
        <c:minorTickMark val="none"/>
        <c:tickLblPos val="nextTo"/>
        <c:spPr>
          <a:prstGeom prst="rect">
            <a:avLst/>
          </a:prstGeom>
          <a:noFill/>
          <a:ln w="9525" cap="flat" cmpd="sng" algn="ctr">
            <a:solidFill>
              <a:schemeClr val="tx1"/>
            </a:solidFill>
            <a:round/>
          </a:ln>
        </c:spPr>
        <c:txPr>
          <a:bodyPr/>
          <a:lstStyle/>
          <a:p>
            <a:pPr>
              <a:defRPr sz="900" b="1">
                <a:solidFill>
                  <a:schemeClr val="tx1"/>
                </a:solidFill>
                <a:latin typeface="+mn-lt"/>
                <a:ea typeface="+mn-ea"/>
                <a:cs typeface="+mn-cs"/>
              </a:defRPr>
            </a:pPr>
            <a:endParaRPr lang="en-US"/>
          </a:p>
        </c:txPr>
        <c:crossAx val="664969077"/>
        <c:crosses val="autoZero"/>
        <c:crossBetween val="between"/>
      </c:valAx>
      <c:spPr>
        <a:prstGeom prst="rect">
          <a:avLst/>
        </a:prstGeom>
        <a:pattFill prst="ltDnDiag">
          <a:fgClr>
            <a:schemeClr val="bg1">
              <a:lumMod val="85000"/>
            </a:schemeClr>
          </a:fgClr>
          <a:bgClr>
            <a:schemeClr val="bg1"/>
          </a:bgClr>
        </a:pattFill>
        <a:ln>
          <a:noFill/>
        </a:ln>
      </c:spPr>
    </c:plotArea>
    <c:plotVisOnly val="1"/>
    <c:dispBlanksAs val="zero"/>
    <c:showDLblsOverMax val="0"/>
  </c:chart>
  <c:spPr>
    <a:xfrm>
      <a:off x="335359" y="1268760"/>
      <a:ext cx="6414596" cy="4824536"/>
    </a:xfrm>
    <a:prstGeom prst="rect">
      <a:avLst/>
    </a:prstGeom>
    <a:solidFill>
      <a:schemeClr val="bg1"/>
    </a:solidFill>
    <a:ln w="9525" cap="flat" cmpd="sng" algn="ctr">
      <a:solidFill>
        <a:schemeClr val="tx2"/>
      </a:solidFill>
      <a:round/>
    </a:ln>
  </c:spPr>
  <c:txPr>
    <a:bodyPr/>
    <a:lstStyle/>
    <a:p>
      <a:pPr>
        <a:defRPr sz="1000">
          <a:solidFill>
            <a:schemeClr val="tx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2300600854645"/>
          <c:y val="0.10151882847104846"/>
          <c:w val="0.83273607328009613"/>
          <c:h val="0.7426786311396939"/>
        </c:manualLayout>
      </c:layout>
      <c:scatterChart>
        <c:scatterStyle val="lineMarker"/>
        <c:varyColors val="0"/>
        <c:ser>
          <c:idx val="0"/>
          <c:order val="0"/>
          <c:spPr>
            <a:ln w="25400" cap="rnd">
              <a:noFill/>
              <a:round/>
            </a:ln>
            <a:effectLst/>
          </c:spPr>
          <c:marker>
            <c:symbol val="circle"/>
            <c:size val="6"/>
            <c:spPr>
              <a:solidFill>
                <a:srgbClr val="F6383D"/>
              </a:solidFill>
              <a:ln w="15875">
                <a:noFill/>
                <a:round/>
              </a:ln>
              <a:effectLst/>
            </c:spPr>
          </c:marker>
          <c:trendline>
            <c:spPr>
              <a:ln w="19050" cap="rnd">
                <a:solidFill>
                  <a:schemeClr val="tx1"/>
                </a:solidFill>
                <a:prstDash val="sysDash"/>
              </a:ln>
              <a:effectLst/>
            </c:spPr>
            <c:trendlineType val="linear"/>
            <c:dispRSqr val="0"/>
            <c:dispEq val="0"/>
          </c:trendline>
          <c:xVal>
            <c:numRef>
              <c:f>'Synthèse LSC WAP7'!$G$36:$G$55</c:f>
              <c:numCache>
                <c:formatCode>0.0</c:formatCode>
                <c:ptCount val="20"/>
                <c:pt idx="0">
                  <c:v>6.1791666666686069</c:v>
                </c:pt>
                <c:pt idx="1">
                  <c:v>6.9423611111124046</c:v>
                </c:pt>
                <c:pt idx="2">
                  <c:v>7.9284722222218988</c:v>
                </c:pt>
                <c:pt idx="3">
                  <c:v>9.0277777777810115</c:v>
                </c:pt>
                <c:pt idx="4">
                  <c:v>9.1215277777810115</c:v>
                </c:pt>
                <c:pt idx="5">
                  <c:v>12.168055555557657</c:v>
                </c:pt>
                <c:pt idx="6">
                  <c:v>15.938888888893416</c:v>
                </c:pt>
                <c:pt idx="7">
                  <c:v>21.183333333334303</c:v>
                </c:pt>
                <c:pt idx="8">
                  <c:v>22.980555555557657</c:v>
                </c:pt>
                <c:pt idx="9">
                  <c:v>43.128472222226264</c:v>
                </c:pt>
                <c:pt idx="10">
                  <c:v>47.141666666670062</c:v>
                </c:pt>
                <c:pt idx="11">
                  <c:v>64.129861111112405</c:v>
                </c:pt>
                <c:pt idx="12">
                  <c:v>83.914583333338669</c:v>
                </c:pt>
                <c:pt idx="13">
                  <c:v>106.96875</c:v>
                </c:pt>
                <c:pt idx="14">
                  <c:v>120.94027777777956</c:v>
                </c:pt>
                <c:pt idx="15">
                  <c:v>135.05486111111531</c:v>
                </c:pt>
                <c:pt idx="16">
                  <c:v>155.06180555556057</c:v>
                </c:pt>
                <c:pt idx="17">
                  <c:v>184.11944444444816</c:v>
                </c:pt>
                <c:pt idx="18">
                  <c:v>197.9465277777781</c:v>
                </c:pt>
                <c:pt idx="19">
                  <c:v>201.16180555555911</c:v>
                </c:pt>
              </c:numCache>
            </c:numRef>
          </c:xVal>
          <c:yVal>
            <c:numRef>
              <c:f>'Synthèse LSC WAP7'!$E$36:$E$55</c:f>
              <c:numCache>
                <c:formatCode>0.00E+00</c:formatCode>
                <c:ptCount val="20"/>
                <c:pt idx="0">
                  <c:v>112633505.70999998</c:v>
                </c:pt>
                <c:pt idx="1">
                  <c:v>109703170.94999997</c:v>
                </c:pt>
                <c:pt idx="2">
                  <c:v>122649056.18000001</c:v>
                </c:pt>
                <c:pt idx="3">
                  <c:v>126095048.87000002</c:v>
                </c:pt>
                <c:pt idx="4">
                  <c:v>131717093.32000001</c:v>
                </c:pt>
                <c:pt idx="5">
                  <c:v>153473148.97000003</c:v>
                </c:pt>
                <c:pt idx="6">
                  <c:v>178895287.88</c:v>
                </c:pt>
                <c:pt idx="7">
                  <c:v>192876602.09</c:v>
                </c:pt>
                <c:pt idx="8">
                  <c:v>214176229.56499997</c:v>
                </c:pt>
                <c:pt idx="9">
                  <c:v>300868651.99000001</c:v>
                </c:pt>
                <c:pt idx="10">
                  <c:v>364193565.27999997</c:v>
                </c:pt>
                <c:pt idx="11">
                  <c:v>452233446.45999998</c:v>
                </c:pt>
                <c:pt idx="12">
                  <c:v>532015637.35000002</c:v>
                </c:pt>
                <c:pt idx="13">
                  <c:v>606799425.13000011</c:v>
                </c:pt>
                <c:pt idx="14">
                  <c:v>693920722.3900001</c:v>
                </c:pt>
                <c:pt idx="15">
                  <c:v>727099627.5250001</c:v>
                </c:pt>
                <c:pt idx="16">
                  <c:v>814684363.7700001</c:v>
                </c:pt>
                <c:pt idx="17">
                  <c:v>920233562.59000003</c:v>
                </c:pt>
                <c:pt idx="18">
                  <c:v>929610108.42499995</c:v>
                </c:pt>
                <c:pt idx="19">
                  <c:v>925083358.34500003</c:v>
                </c:pt>
              </c:numCache>
            </c:numRef>
          </c:yVal>
          <c:smooth val="0"/>
          <c:extLst>
            <c:ext xmlns:c16="http://schemas.microsoft.com/office/drawing/2014/chart" uri="{C3380CC4-5D6E-409C-BE32-E72D297353CC}">
              <c16:uniqueId val="{00000000-41FF-49A8-99C4-881955D27C8A}"/>
            </c:ext>
          </c:extLst>
        </c:ser>
        <c:dLbls>
          <c:showLegendKey val="0"/>
          <c:showVal val="0"/>
          <c:showCatName val="0"/>
          <c:showSerName val="0"/>
          <c:showPercent val="0"/>
          <c:showBubbleSize val="0"/>
        </c:dLbls>
        <c:axId val="423182576"/>
        <c:axId val="423186512"/>
      </c:scatterChart>
      <c:valAx>
        <c:axId val="42318257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fr-FR" sz="900" dirty="0">
                    <a:solidFill>
                      <a:schemeClr val="tx1"/>
                    </a:solidFill>
                  </a:rPr>
                  <a:t>Time (</a:t>
                </a:r>
                <a:r>
                  <a:rPr lang="fr-FR" sz="900" dirty="0" err="1">
                    <a:solidFill>
                      <a:schemeClr val="tx1"/>
                    </a:solidFill>
                  </a:rPr>
                  <a:t>day</a:t>
                </a:r>
                <a:r>
                  <a:rPr lang="fr-FR" sz="900" dirty="0">
                    <a:solidFill>
                      <a:schemeClr val="tx1"/>
                    </a:solidFill>
                  </a:rPr>
                  <a:t>)</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n-US"/>
          </a:p>
        </c:txPr>
        <c:crossAx val="423186512"/>
        <c:crosses val="autoZero"/>
        <c:crossBetween val="midCat"/>
      </c:valAx>
      <c:valAx>
        <c:axId val="423186512"/>
        <c:scaling>
          <c:orientation val="minMax"/>
        </c:scaling>
        <c:delete val="0"/>
        <c:axPos val="l"/>
        <c:majorGridlines>
          <c:spPr>
            <a:ln w="9525" cap="flat" cmpd="sng" algn="ctr">
              <a:solidFill>
                <a:schemeClr val="tx1"/>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23182576"/>
        <c:crosses val="autoZero"/>
        <c:crossBetween val="midCat"/>
      </c:valAx>
      <c:spPr>
        <a:pattFill prst="ltDnDiag">
          <a:fgClr>
            <a:schemeClr val="dk1">
              <a:lumMod val="15000"/>
              <a:lumOff val="85000"/>
            </a:schemeClr>
          </a:fgClr>
          <a:bgClr>
            <a:schemeClr val="lt1"/>
          </a:bgClr>
        </a:pattFill>
        <a:ln>
          <a:noFill/>
        </a:ln>
        <a:effectLst/>
      </c:spPr>
    </c:plotArea>
    <c:plotVisOnly val="1"/>
    <c:dispBlanksAs val="zero"/>
    <c:showDLblsOverMax val="0"/>
  </c:chart>
  <c:spPr>
    <a:solidFill>
      <a:schemeClr val="lt1"/>
    </a:solidFill>
    <a:ln w="9525" cap="flat" cmpd="sng" algn="ctr">
      <a:solidFill>
        <a:schemeClr val="tx2"/>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62153971085104"/>
          <c:y val="0.10023462059005392"/>
          <c:w val="0.80668595292991696"/>
          <c:h val="0.71603955601101754"/>
        </c:manualLayout>
      </c:layout>
      <c:scatterChart>
        <c:scatterStyle val="lineMarker"/>
        <c:varyColors val="0"/>
        <c:ser>
          <c:idx val="0"/>
          <c:order val="0"/>
          <c:spPr>
            <a:ln w="25400" cap="rnd">
              <a:noFill/>
              <a:round/>
            </a:ln>
            <a:effectLst/>
          </c:spPr>
          <c:marker>
            <c:symbol val="plus"/>
            <c:size val="10"/>
            <c:spPr>
              <a:noFill/>
              <a:ln w="15875">
                <a:solidFill>
                  <a:srgbClr val="FFC000"/>
                </a:solidFill>
                <a:round/>
              </a:ln>
              <a:effectLst/>
            </c:spPr>
          </c:marker>
          <c:trendline>
            <c:spPr>
              <a:ln w="19050" cap="rnd">
                <a:solidFill>
                  <a:schemeClr val="tx1"/>
                </a:solidFill>
                <a:prstDash val="sysDash"/>
              </a:ln>
              <a:effectLst/>
            </c:spPr>
            <c:trendlineType val="linear"/>
            <c:dispRSqr val="0"/>
            <c:dispEq val="0"/>
          </c:trendline>
          <c:xVal>
            <c:numRef>
              <c:f>'Synthèse LSC WAP7'!$G$8:$G$20</c:f>
              <c:numCache>
                <c:formatCode>0.0</c:formatCode>
                <c:ptCount val="13"/>
                <c:pt idx="0">
                  <c:v>8.1305555555591127</c:v>
                </c:pt>
                <c:pt idx="1">
                  <c:v>13.252083333332848</c:v>
                </c:pt>
                <c:pt idx="2">
                  <c:v>24.01249999999709</c:v>
                </c:pt>
                <c:pt idx="3">
                  <c:v>44.21736111111386</c:v>
                </c:pt>
                <c:pt idx="4">
                  <c:v>48.18611111111386</c:v>
                </c:pt>
                <c:pt idx="5">
                  <c:v>65.18611111111386</c:v>
                </c:pt>
                <c:pt idx="6">
                  <c:v>85.227777777778101</c:v>
                </c:pt>
                <c:pt idx="7">
                  <c:v>108.03055555555329</c:v>
                </c:pt>
                <c:pt idx="8">
                  <c:v>122.15069444444089</c:v>
                </c:pt>
                <c:pt idx="9">
                  <c:v>136.15833333333285</c:v>
                </c:pt>
                <c:pt idx="10">
                  <c:v>156.04861111110949</c:v>
                </c:pt>
                <c:pt idx="11">
                  <c:v>185.14861111110804</c:v>
                </c:pt>
                <c:pt idx="12">
                  <c:v>205.04861111110949</c:v>
                </c:pt>
              </c:numCache>
            </c:numRef>
          </c:xVal>
          <c:yVal>
            <c:numRef>
              <c:f>'Synthèse LSC WAP7'!$E$8:$E$20</c:f>
              <c:numCache>
                <c:formatCode>0.00E+00</c:formatCode>
                <c:ptCount val="13"/>
                <c:pt idx="0">
                  <c:v>734.4</c:v>
                </c:pt>
                <c:pt idx="1">
                  <c:v>130567.20000000001</c:v>
                </c:pt>
                <c:pt idx="2">
                  <c:v>275820.3</c:v>
                </c:pt>
                <c:pt idx="3">
                  <c:v>677274.4</c:v>
                </c:pt>
                <c:pt idx="4">
                  <c:v>846006.3</c:v>
                </c:pt>
                <c:pt idx="5">
                  <c:v>1398607</c:v>
                </c:pt>
                <c:pt idx="6">
                  <c:v>1550864.7</c:v>
                </c:pt>
                <c:pt idx="7">
                  <c:v>2172516.8000000003</c:v>
                </c:pt>
                <c:pt idx="8">
                  <c:v>2444885.1</c:v>
                </c:pt>
                <c:pt idx="9">
                  <c:v>2987917.6</c:v>
                </c:pt>
                <c:pt idx="10">
                  <c:v>2896680.4999999995</c:v>
                </c:pt>
                <c:pt idx="11">
                  <c:v>3644907.6</c:v>
                </c:pt>
                <c:pt idx="12">
                  <c:v>4189711.5</c:v>
                </c:pt>
              </c:numCache>
            </c:numRef>
          </c:yVal>
          <c:smooth val="0"/>
          <c:extLst>
            <c:ext xmlns:c16="http://schemas.microsoft.com/office/drawing/2014/chart" uri="{C3380CC4-5D6E-409C-BE32-E72D297353CC}">
              <c16:uniqueId val="{00000000-12B8-4940-9FE0-113C2169249E}"/>
            </c:ext>
          </c:extLst>
        </c:ser>
        <c:dLbls>
          <c:showLegendKey val="0"/>
          <c:showVal val="0"/>
          <c:showCatName val="0"/>
          <c:showSerName val="0"/>
          <c:showPercent val="0"/>
          <c:showBubbleSize val="0"/>
        </c:dLbls>
        <c:axId val="423182576"/>
        <c:axId val="423186512"/>
      </c:scatterChart>
      <c:valAx>
        <c:axId val="42318257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fr-FR" sz="900" dirty="0">
                    <a:solidFill>
                      <a:schemeClr val="tx1"/>
                    </a:solidFill>
                  </a:rPr>
                  <a:t>Time (</a:t>
                </a:r>
                <a:r>
                  <a:rPr lang="fr-FR" sz="900" dirty="0" err="1">
                    <a:solidFill>
                      <a:schemeClr val="tx1"/>
                    </a:solidFill>
                  </a:rPr>
                  <a:t>day</a:t>
                </a:r>
                <a:r>
                  <a:rPr lang="fr-FR" sz="900" dirty="0">
                    <a:solidFill>
                      <a:schemeClr val="tx1"/>
                    </a:solidFill>
                  </a:rPr>
                  <a:t>)</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n-US"/>
          </a:p>
        </c:txPr>
        <c:crossAx val="423186512"/>
        <c:crosses val="autoZero"/>
        <c:crossBetween val="midCat"/>
      </c:valAx>
      <c:valAx>
        <c:axId val="423186512"/>
        <c:scaling>
          <c:orientation val="minMax"/>
        </c:scaling>
        <c:delete val="0"/>
        <c:axPos val="l"/>
        <c:majorGridlines>
          <c:spPr>
            <a:ln w="9525" cap="flat" cmpd="sng" algn="ctr">
              <a:solidFill>
                <a:schemeClr val="tx1"/>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23182576"/>
        <c:crosses val="autoZero"/>
        <c:crossBetween val="midCat"/>
      </c:valAx>
      <c:spPr>
        <a:pattFill prst="ltDnDiag">
          <a:fgClr>
            <a:schemeClr val="dk1">
              <a:lumMod val="15000"/>
              <a:lumOff val="85000"/>
            </a:schemeClr>
          </a:fgClr>
          <a:bgClr>
            <a:schemeClr val="lt1"/>
          </a:bgClr>
        </a:pattFill>
        <a:ln>
          <a:noFill/>
        </a:ln>
        <a:effectLst/>
      </c:spPr>
    </c:plotArea>
    <c:plotVisOnly val="1"/>
    <c:dispBlanksAs val="zero"/>
    <c:showDLblsOverMax val="0"/>
  </c:chart>
  <c:spPr>
    <a:solidFill>
      <a:schemeClr val="lt1"/>
    </a:solidFill>
    <a:ln w="9525" cap="flat" cmpd="sng" algn="ctr">
      <a:solidFill>
        <a:schemeClr val="tx2"/>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7332161498036"/>
          <c:y val="0.10023470206720028"/>
          <c:w val="0.80668595292991696"/>
          <c:h val="0.71603955601101754"/>
        </c:manualLayout>
      </c:layout>
      <c:scatterChart>
        <c:scatterStyle val="lineMarker"/>
        <c:varyColors val="0"/>
        <c:ser>
          <c:idx val="0"/>
          <c:order val="0"/>
          <c:spPr>
            <a:ln w="25400" cap="rnd">
              <a:noFill/>
              <a:round/>
            </a:ln>
            <a:effectLst/>
          </c:spPr>
          <c:marker>
            <c:symbol val="circle"/>
            <c:size val="7"/>
            <c:spPr>
              <a:solidFill>
                <a:srgbClr val="FFC000"/>
              </a:solidFill>
              <a:ln w="9525">
                <a:solidFill>
                  <a:srgbClr val="FFC000"/>
                </a:solidFill>
                <a:round/>
              </a:ln>
              <a:effectLst/>
            </c:spPr>
          </c:marker>
          <c:trendline>
            <c:spPr>
              <a:ln w="19050" cap="rnd">
                <a:solidFill>
                  <a:schemeClr val="tx1"/>
                </a:solidFill>
                <a:prstDash val="sysDash"/>
              </a:ln>
              <a:effectLst/>
            </c:spPr>
            <c:trendlineType val="linear"/>
            <c:dispRSqr val="0"/>
            <c:dispEq val="0"/>
          </c:trendline>
          <c:xVal>
            <c:numRef>
              <c:f>'Synthèse LSC WAP8'!$G$9:$G$17</c:f>
              <c:numCache>
                <c:formatCode>0.0</c:formatCode>
                <c:ptCount val="9"/>
                <c:pt idx="0">
                  <c:v>1.702777777776646</c:v>
                </c:pt>
                <c:pt idx="1">
                  <c:v>2.8923611111094942</c:v>
                </c:pt>
                <c:pt idx="2">
                  <c:v>6.9437499999985448</c:v>
                </c:pt>
                <c:pt idx="3">
                  <c:v>8.9333333333343035</c:v>
                </c:pt>
                <c:pt idx="4">
                  <c:v>14.867361111108039</c:v>
                </c:pt>
                <c:pt idx="5">
                  <c:v>20.881944444445253</c:v>
                </c:pt>
                <c:pt idx="6">
                  <c:v>21.829166666662786</c:v>
                </c:pt>
                <c:pt idx="7">
                  <c:v>33.968055555553292</c:v>
                </c:pt>
                <c:pt idx="8">
                  <c:v>35.852083333331393</c:v>
                </c:pt>
              </c:numCache>
            </c:numRef>
          </c:xVal>
          <c:yVal>
            <c:numRef>
              <c:f>'Synthèse LSC WAP8'!$E$9:$E$17</c:f>
              <c:numCache>
                <c:formatCode>0.00E+00</c:formatCode>
                <c:ptCount val="9"/>
                <c:pt idx="0">
                  <c:v>23021277.689999998</c:v>
                </c:pt>
                <c:pt idx="1">
                  <c:v>34035088.819999993</c:v>
                </c:pt>
                <c:pt idx="2">
                  <c:v>44351269.724999994</c:v>
                </c:pt>
                <c:pt idx="3">
                  <c:v>53358507.43999999</c:v>
                </c:pt>
                <c:pt idx="4">
                  <c:v>69378608.599999994</c:v>
                </c:pt>
                <c:pt idx="5">
                  <c:v>81723765.789999977</c:v>
                </c:pt>
                <c:pt idx="6">
                  <c:v>84339389.305000007</c:v>
                </c:pt>
                <c:pt idx="7">
                  <c:v>106157387.745</c:v>
                </c:pt>
                <c:pt idx="8">
                  <c:v>109718688.46000001</c:v>
                </c:pt>
              </c:numCache>
            </c:numRef>
          </c:yVal>
          <c:smooth val="0"/>
          <c:extLst>
            <c:ext xmlns:c16="http://schemas.microsoft.com/office/drawing/2014/chart" uri="{C3380CC4-5D6E-409C-BE32-E72D297353CC}">
              <c16:uniqueId val="{00000000-F567-4486-B5AE-74A9E687D670}"/>
            </c:ext>
          </c:extLst>
        </c:ser>
        <c:dLbls>
          <c:showLegendKey val="0"/>
          <c:showVal val="0"/>
          <c:showCatName val="0"/>
          <c:showSerName val="0"/>
          <c:showPercent val="0"/>
          <c:showBubbleSize val="0"/>
        </c:dLbls>
        <c:axId val="423182576"/>
        <c:axId val="423186512"/>
      </c:scatterChart>
      <c:valAx>
        <c:axId val="42318257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fr-FR" sz="900" dirty="0">
                    <a:solidFill>
                      <a:schemeClr val="tx1"/>
                    </a:solidFill>
                  </a:rPr>
                  <a:t>Time (</a:t>
                </a:r>
                <a:r>
                  <a:rPr lang="fr-FR" sz="900" dirty="0" err="1">
                    <a:solidFill>
                      <a:schemeClr val="tx1"/>
                    </a:solidFill>
                  </a:rPr>
                  <a:t>day</a:t>
                </a:r>
                <a:r>
                  <a:rPr lang="fr-FR" sz="900" dirty="0">
                    <a:solidFill>
                      <a:schemeClr val="tx1"/>
                    </a:solidFill>
                  </a:rPr>
                  <a:t>)</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n-US"/>
          </a:p>
        </c:txPr>
        <c:crossAx val="423186512"/>
        <c:crosses val="autoZero"/>
        <c:crossBetween val="midCat"/>
      </c:valAx>
      <c:valAx>
        <c:axId val="423186512"/>
        <c:scaling>
          <c:orientation val="minMax"/>
          <c:max val="160000000"/>
        </c:scaling>
        <c:delete val="0"/>
        <c:axPos val="l"/>
        <c:majorGridlines>
          <c:spPr>
            <a:ln w="9525" cap="flat" cmpd="sng" algn="ctr">
              <a:solidFill>
                <a:schemeClr val="tx1"/>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23182576"/>
        <c:crosses val="autoZero"/>
        <c:crossBetween val="midCat"/>
      </c:valAx>
      <c:spPr>
        <a:pattFill prst="ltDnDiag">
          <a:fgClr>
            <a:schemeClr val="dk1">
              <a:lumMod val="15000"/>
              <a:lumOff val="85000"/>
            </a:schemeClr>
          </a:fgClr>
          <a:bgClr>
            <a:schemeClr val="lt1"/>
          </a:bgClr>
        </a:pattFill>
        <a:ln>
          <a:no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2300600854645"/>
          <c:y val="0.10151882847104846"/>
          <c:w val="0.83273607328009613"/>
          <c:h val="0.71789915597475895"/>
        </c:manualLayout>
      </c:layout>
      <c:scatterChart>
        <c:scatterStyle val="lineMarker"/>
        <c:varyColors val="0"/>
        <c:ser>
          <c:idx val="0"/>
          <c:order val="0"/>
          <c:spPr>
            <a:ln w="25400" cap="rnd">
              <a:noFill/>
              <a:round/>
            </a:ln>
            <a:effectLst/>
          </c:spPr>
          <c:marker>
            <c:symbol val="circle"/>
            <c:size val="6"/>
            <c:spPr>
              <a:solidFill>
                <a:srgbClr val="F6383D"/>
              </a:solidFill>
              <a:ln w="15875">
                <a:noFill/>
                <a:round/>
              </a:ln>
              <a:effectLst/>
            </c:spPr>
          </c:marker>
          <c:trendline>
            <c:spPr>
              <a:ln w="19050" cap="rnd">
                <a:solidFill>
                  <a:schemeClr val="tx1"/>
                </a:solidFill>
                <a:prstDash val="sysDash"/>
              </a:ln>
              <a:effectLst/>
            </c:spPr>
            <c:trendlineType val="linear"/>
            <c:dispRSqr val="0"/>
            <c:dispEq val="0"/>
          </c:trendline>
          <c:xVal>
            <c:numRef>
              <c:f>'Synthèse LSC WAP8'!$G$35:$G$45</c:f>
              <c:numCache>
                <c:formatCode>0.0</c:formatCode>
                <c:ptCount val="11"/>
                <c:pt idx="0">
                  <c:v>1.9069444444467081</c:v>
                </c:pt>
                <c:pt idx="1">
                  <c:v>3.0965277777795563</c:v>
                </c:pt>
                <c:pt idx="2">
                  <c:v>7.1479166666686069</c:v>
                </c:pt>
                <c:pt idx="3">
                  <c:v>9.3375000000014552</c:v>
                </c:pt>
                <c:pt idx="4">
                  <c:v>15.125694444446708</c:v>
                </c:pt>
                <c:pt idx="5">
                  <c:v>21.183333333334303</c:v>
                </c:pt>
                <c:pt idx="6">
                  <c:v>22.125</c:v>
                </c:pt>
                <c:pt idx="7">
                  <c:v>34.172222222223354</c:v>
                </c:pt>
                <c:pt idx="8">
                  <c:v>36.056250000001455</c:v>
                </c:pt>
                <c:pt idx="9">
                  <c:v>38.013888888890506</c:v>
                </c:pt>
                <c:pt idx="10">
                  <c:v>45.026388888887595</c:v>
                </c:pt>
              </c:numCache>
            </c:numRef>
          </c:xVal>
          <c:yVal>
            <c:numRef>
              <c:f>'Synthèse LSC WAP8'!$E$35:$E$45</c:f>
              <c:numCache>
                <c:formatCode>0.00E+00</c:formatCode>
                <c:ptCount val="11"/>
                <c:pt idx="0">
                  <c:v>51048398.199999988</c:v>
                </c:pt>
                <c:pt idx="1">
                  <c:v>52724305.269999988</c:v>
                </c:pt>
                <c:pt idx="2">
                  <c:v>64730201.535999991</c:v>
                </c:pt>
                <c:pt idx="3">
                  <c:v>64534283.199999988</c:v>
                </c:pt>
                <c:pt idx="4">
                  <c:v>90637807.929999977</c:v>
                </c:pt>
                <c:pt idx="5">
                  <c:v>105317354.43499997</c:v>
                </c:pt>
                <c:pt idx="6">
                  <c:v>103392797.24999999</c:v>
                </c:pt>
                <c:pt idx="7">
                  <c:v>120915851.64999998</c:v>
                </c:pt>
                <c:pt idx="8">
                  <c:v>123350142.23999999</c:v>
                </c:pt>
                <c:pt idx="9">
                  <c:v>125263480.97999997</c:v>
                </c:pt>
                <c:pt idx="10">
                  <c:v>133935412.03999998</c:v>
                </c:pt>
              </c:numCache>
            </c:numRef>
          </c:yVal>
          <c:smooth val="0"/>
          <c:extLst>
            <c:ext xmlns:c16="http://schemas.microsoft.com/office/drawing/2014/chart" uri="{C3380CC4-5D6E-409C-BE32-E72D297353CC}">
              <c16:uniqueId val="{00000000-C79B-41AA-94C6-2F449F3519C9}"/>
            </c:ext>
          </c:extLst>
        </c:ser>
        <c:dLbls>
          <c:showLegendKey val="0"/>
          <c:showVal val="0"/>
          <c:showCatName val="0"/>
          <c:showSerName val="0"/>
          <c:showPercent val="0"/>
          <c:showBubbleSize val="0"/>
        </c:dLbls>
        <c:axId val="423182576"/>
        <c:axId val="423186512"/>
      </c:scatterChart>
      <c:valAx>
        <c:axId val="423182576"/>
        <c:scaling>
          <c:orientation val="minMax"/>
          <c:max val="4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fr-FR" sz="900" dirty="0">
                    <a:solidFill>
                      <a:schemeClr val="tx1"/>
                    </a:solidFill>
                  </a:rPr>
                  <a:t>Time (</a:t>
                </a:r>
                <a:r>
                  <a:rPr lang="fr-FR" sz="900" dirty="0" err="1">
                    <a:solidFill>
                      <a:schemeClr val="tx1"/>
                    </a:solidFill>
                  </a:rPr>
                  <a:t>day</a:t>
                </a:r>
                <a:r>
                  <a:rPr lang="fr-FR" sz="900" dirty="0">
                    <a:solidFill>
                      <a:schemeClr val="tx1"/>
                    </a:solidFill>
                  </a:rPr>
                  <a:t>)</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n-US"/>
          </a:p>
        </c:txPr>
        <c:crossAx val="423186512"/>
        <c:crosses val="autoZero"/>
        <c:crossBetween val="midCat"/>
      </c:valAx>
      <c:valAx>
        <c:axId val="423186512"/>
        <c:scaling>
          <c:orientation val="minMax"/>
        </c:scaling>
        <c:delete val="0"/>
        <c:axPos val="l"/>
        <c:majorGridlines>
          <c:spPr>
            <a:ln w="9525" cap="flat" cmpd="sng" algn="ctr">
              <a:solidFill>
                <a:schemeClr val="tx1"/>
              </a:solidFill>
              <a:round/>
            </a:ln>
            <a:effectLst/>
          </c:spPr>
        </c:majorGridlines>
        <c:numFmt formatCode="0.00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23182576"/>
        <c:crosses val="autoZero"/>
        <c:crossBetween val="midCat"/>
      </c:valAx>
      <c:spPr>
        <a:pattFill prst="ltDnDiag">
          <a:fgClr>
            <a:schemeClr val="dk1">
              <a:lumMod val="15000"/>
              <a:lumOff val="85000"/>
            </a:schemeClr>
          </a:fgClr>
          <a:bgClr>
            <a:schemeClr val="lt1"/>
          </a:bgClr>
        </a:pattFill>
        <a:ln>
          <a:solidFill>
            <a:schemeClr val="tx1"/>
          </a:solid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2300600854645"/>
          <c:y val="0.10151882847104846"/>
          <c:w val="0.83273607328009613"/>
          <c:h val="0.7426786311396939"/>
        </c:manualLayout>
      </c:layout>
      <c:scatterChart>
        <c:scatterStyle val="lineMarker"/>
        <c:varyColors val="0"/>
        <c:ser>
          <c:idx val="0"/>
          <c:order val="0"/>
          <c:spPr>
            <a:ln w="25400" cap="rnd">
              <a:noFill/>
              <a:round/>
            </a:ln>
            <a:effectLst/>
          </c:spPr>
          <c:marker>
            <c:symbol val="circle"/>
            <c:size val="6"/>
            <c:spPr>
              <a:solidFill>
                <a:schemeClr val="accent5">
                  <a:lumMod val="75000"/>
                </a:schemeClr>
              </a:solidFill>
              <a:ln w="15875">
                <a:noFill/>
                <a:round/>
              </a:ln>
              <a:effectLst/>
            </c:spPr>
          </c:marker>
          <c:trendline>
            <c:spPr>
              <a:ln w="19050" cap="rnd">
                <a:solidFill>
                  <a:schemeClr val="tx1"/>
                </a:solidFill>
                <a:prstDash val="sysDash"/>
              </a:ln>
              <a:effectLst/>
            </c:spPr>
            <c:trendlineType val="linear"/>
            <c:dispRSqr val="0"/>
            <c:dispEq val="0"/>
          </c:trendline>
          <c:xVal>
            <c:numRef>
              <c:f>'Synthèse LSC WAP8'!$G$64:$G$68</c:f>
              <c:numCache>
                <c:formatCode>0.0</c:formatCode>
                <c:ptCount val="5"/>
                <c:pt idx="0">
                  <c:v>6.9715277777795563</c:v>
                </c:pt>
                <c:pt idx="1">
                  <c:v>9.0750000000043656</c:v>
                </c:pt>
                <c:pt idx="2">
                  <c:v>15.052083333335759</c:v>
                </c:pt>
                <c:pt idx="3">
                  <c:v>21.106944444443798</c:v>
                </c:pt>
                <c:pt idx="4">
                  <c:v>22.059027777781012</c:v>
                </c:pt>
              </c:numCache>
            </c:numRef>
          </c:xVal>
          <c:yVal>
            <c:numRef>
              <c:f>'Synthèse LSC WAP8'!$E$64:$E$68</c:f>
              <c:numCache>
                <c:formatCode>0.00E+00</c:formatCode>
                <c:ptCount val="5"/>
                <c:pt idx="0">
                  <c:v>18125099.359999996</c:v>
                </c:pt>
                <c:pt idx="1">
                  <c:v>19136499.244999997</c:v>
                </c:pt>
                <c:pt idx="2">
                  <c:v>20026822.819999997</c:v>
                </c:pt>
                <c:pt idx="3">
                  <c:v>20842241.354999997</c:v>
                </c:pt>
                <c:pt idx="4">
                  <c:v>21104070.149999995</c:v>
                </c:pt>
              </c:numCache>
            </c:numRef>
          </c:yVal>
          <c:smooth val="0"/>
          <c:extLst>
            <c:ext xmlns:c16="http://schemas.microsoft.com/office/drawing/2014/chart" uri="{C3380CC4-5D6E-409C-BE32-E72D297353CC}">
              <c16:uniqueId val="{00000000-BC3D-49CC-B015-D1D2EF449147}"/>
            </c:ext>
          </c:extLst>
        </c:ser>
        <c:dLbls>
          <c:showLegendKey val="0"/>
          <c:showVal val="0"/>
          <c:showCatName val="0"/>
          <c:showSerName val="0"/>
          <c:showPercent val="0"/>
          <c:showBubbleSize val="0"/>
        </c:dLbls>
        <c:axId val="423182576"/>
        <c:axId val="423186512"/>
      </c:scatterChart>
      <c:valAx>
        <c:axId val="423182576"/>
        <c:scaling>
          <c:orientation val="minMax"/>
          <c:max val="4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fr-FR" sz="900">
                    <a:solidFill>
                      <a:schemeClr val="tx1"/>
                    </a:solidFill>
                  </a:rPr>
                  <a:t>Time (j)</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n-US"/>
          </a:p>
        </c:txPr>
        <c:crossAx val="423186512"/>
        <c:crosses val="autoZero"/>
        <c:crossBetween val="midCat"/>
      </c:valAx>
      <c:valAx>
        <c:axId val="423186512"/>
        <c:scaling>
          <c:orientation val="minMax"/>
          <c:max val="160000000"/>
          <c:min val="0"/>
        </c:scaling>
        <c:delete val="0"/>
        <c:axPos val="l"/>
        <c:majorGridlines>
          <c:spPr>
            <a:ln w="9525" cap="flat" cmpd="sng" algn="ctr">
              <a:solidFill>
                <a:schemeClr val="tx1"/>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23182576"/>
        <c:crosses val="autoZero"/>
        <c:crossBetween val="midCat"/>
      </c:valAx>
      <c:spPr>
        <a:pattFill prst="ltDnDiag">
          <a:fgClr>
            <a:schemeClr val="dk1">
              <a:lumMod val="15000"/>
              <a:lumOff val="85000"/>
            </a:schemeClr>
          </a:fgClr>
          <a:bgClr>
            <a:schemeClr val="lt1"/>
          </a:bgClr>
        </a:pattFill>
        <a:ln>
          <a:no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2300600854645"/>
          <c:y val="0.10151882847104846"/>
          <c:w val="0.83273607328009613"/>
          <c:h val="0.71789915597475895"/>
        </c:manualLayout>
      </c:layout>
      <c:scatterChart>
        <c:scatterStyle val="lineMarker"/>
        <c:varyColors val="0"/>
        <c:ser>
          <c:idx val="0"/>
          <c:order val="0"/>
          <c:spPr>
            <a:ln w="25400" cap="rnd">
              <a:noFill/>
              <a:round/>
            </a:ln>
            <a:effectLst/>
          </c:spPr>
          <c:marker>
            <c:symbol val="circle"/>
            <c:size val="6"/>
            <c:spPr>
              <a:solidFill>
                <a:srgbClr val="F6383D"/>
              </a:solidFill>
              <a:ln w="15875">
                <a:noFill/>
                <a:round/>
              </a:ln>
              <a:effectLst/>
            </c:spPr>
          </c:marker>
          <c:trendline>
            <c:spPr>
              <a:ln w="19050" cap="rnd">
                <a:solidFill>
                  <a:schemeClr val="tx1"/>
                </a:solidFill>
                <a:prstDash val="sysDash"/>
              </a:ln>
              <a:effectLst/>
            </c:spPr>
            <c:trendlineType val="linear"/>
            <c:dispRSqr val="0"/>
            <c:dispEq val="0"/>
          </c:trendline>
          <c:xVal>
            <c:numRef>
              <c:f>'Synthèse LSC WAP8'!$G$35:$G$45</c:f>
              <c:numCache>
                <c:formatCode>0.0</c:formatCode>
                <c:ptCount val="11"/>
                <c:pt idx="0">
                  <c:v>1.9069444444467081</c:v>
                </c:pt>
                <c:pt idx="1">
                  <c:v>3.0965277777795563</c:v>
                </c:pt>
                <c:pt idx="2">
                  <c:v>7.1479166666686069</c:v>
                </c:pt>
                <c:pt idx="3">
                  <c:v>9.3375000000014552</c:v>
                </c:pt>
                <c:pt idx="4">
                  <c:v>15.125694444446708</c:v>
                </c:pt>
                <c:pt idx="5">
                  <c:v>21.183333333334303</c:v>
                </c:pt>
                <c:pt idx="6">
                  <c:v>22.125</c:v>
                </c:pt>
                <c:pt idx="7">
                  <c:v>34.172222222223354</c:v>
                </c:pt>
                <c:pt idx="8">
                  <c:v>36.056250000001455</c:v>
                </c:pt>
                <c:pt idx="9">
                  <c:v>38.013888888890506</c:v>
                </c:pt>
                <c:pt idx="10">
                  <c:v>45.026388888887595</c:v>
                </c:pt>
              </c:numCache>
            </c:numRef>
          </c:xVal>
          <c:yVal>
            <c:numRef>
              <c:f>'Synthèse LSC WAP8'!$E$35:$E$45</c:f>
              <c:numCache>
                <c:formatCode>0.00E+00</c:formatCode>
                <c:ptCount val="11"/>
                <c:pt idx="0">
                  <c:v>51048398.199999988</c:v>
                </c:pt>
                <c:pt idx="1">
                  <c:v>52724305.269999988</c:v>
                </c:pt>
                <c:pt idx="2">
                  <c:v>64730201.535999991</c:v>
                </c:pt>
                <c:pt idx="3">
                  <c:v>64534283.199999988</c:v>
                </c:pt>
                <c:pt idx="4">
                  <c:v>90637807.929999977</c:v>
                </c:pt>
                <c:pt idx="5">
                  <c:v>105317354.43499997</c:v>
                </c:pt>
                <c:pt idx="6">
                  <c:v>103392797.24999999</c:v>
                </c:pt>
                <c:pt idx="7">
                  <c:v>120915851.64999998</c:v>
                </c:pt>
                <c:pt idx="8">
                  <c:v>123350142.23999999</c:v>
                </c:pt>
                <c:pt idx="9">
                  <c:v>125263480.97999997</c:v>
                </c:pt>
                <c:pt idx="10">
                  <c:v>133935412.03999998</c:v>
                </c:pt>
              </c:numCache>
            </c:numRef>
          </c:yVal>
          <c:smooth val="0"/>
          <c:extLst>
            <c:ext xmlns:c16="http://schemas.microsoft.com/office/drawing/2014/chart" uri="{C3380CC4-5D6E-409C-BE32-E72D297353CC}">
              <c16:uniqueId val="{00000000-807F-4923-AB2F-932C2CFBB57E}"/>
            </c:ext>
          </c:extLst>
        </c:ser>
        <c:dLbls>
          <c:showLegendKey val="0"/>
          <c:showVal val="0"/>
          <c:showCatName val="0"/>
          <c:showSerName val="0"/>
          <c:showPercent val="0"/>
          <c:showBubbleSize val="0"/>
        </c:dLbls>
        <c:axId val="423182576"/>
        <c:axId val="423186512"/>
      </c:scatterChart>
      <c:valAx>
        <c:axId val="423182576"/>
        <c:scaling>
          <c:orientation val="minMax"/>
          <c:max val="4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fr-FR" sz="900" dirty="0">
                    <a:solidFill>
                      <a:schemeClr val="tx1"/>
                    </a:solidFill>
                  </a:rPr>
                  <a:t>Time (</a:t>
                </a:r>
                <a:r>
                  <a:rPr lang="fr-FR" sz="900" dirty="0" err="1">
                    <a:solidFill>
                      <a:schemeClr val="tx1"/>
                    </a:solidFill>
                  </a:rPr>
                  <a:t>day</a:t>
                </a:r>
                <a:r>
                  <a:rPr lang="fr-FR" sz="900" dirty="0">
                    <a:solidFill>
                      <a:schemeClr val="tx1"/>
                    </a:solidFill>
                  </a:rPr>
                  <a:t>)</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n-US"/>
          </a:p>
        </c:txPr>
        <c:crossAx val="423186512"/>
        <c:crosses val="autoZero"/>
        <c:crossBetween val="midCat"/>
      </c:valAx>
      <c:valAx>
        <c:axId val="423186512"/>
        <c:scaling>
          <c:orientation val="minMax"/>
        </c:scaling>
        <c:delete val="0"/>
        <c:axPos val="l"/>
        <c:majorGridlines>
          <c:spPr>
            <a:ln w="9525" cap="flat" cmpd="sng" algn="ctr">
              <a:solidFill>
                <a:schemeClr val="tx1"/>
              </a:solidFill>
              <a:round/>
            </a:ln>
            <a:effectLst/>
          </c:spPr>
        </c:majorGridlines>
        <c:numFmt formatCode="0.00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23182576"/>
        <c:crosses val="autoZero"/>
        <c:crossBetween val="midCat"/>
      </c:valAx>
      <c:spPr>
        <a:pattFill prst="ltDnDiag">
          <a:fgClr>
            <a:schemeClr val="dk1">
              <a:lumMod val="15000"/>
              <a:lumOff val="85000"/>
            </a:schemeClr>
          </a:fgClr>
          <a:bgClr>
            <a:schemeClr val="lt1"/>
          </a:bgClr>
        </a:pattFill>
        <a:ln>
          <a:solidFill>
            <a:schemeClr val="tx1"/>
          </a:solid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pl-PL" dirty="0" err="1"/>
              <a:t>Bubble</a:t>
            </a:r>
            <a:r>
              <a:rPr lang="pl-PL" dirty="0"/>
              <a:t> </a:t>
            </a:r>
            <a:r>
              <a:rPr lang="pl-PL" dirty="0" err="1"/>
              <a:t>density</a:t>
            </a:r>
            <a:r>
              <a:rPr lang="pl-PL" dirty="0"/>
              <a:t> </a:t>
            </a:r>
            <a:r>
              <a:rPr lang="pl-PL" dirty="0" err="1"/>
              <a:t>at</a:t>
            </a:r>
            <a:r>
              <a:rPr lang="pl-PL" dirty="0"/>
              <a:t> </a:t>
            </a:r>
            <a:r>
              <a:rPr lang="pl-PL" dirty="0" err="1"/>
              <a:t>different</a:t>
            </a:r>
            <a:r>
              <a:rPr lang="pl-PL" dirty="0"/>
              <a:t> </a:t>
            </a:r>
            <a:r>
              <a:rPr lang="pl-PL" dirty="0" err="1"/>
              <a:t>depths</a:t>
            </a:r>
            <a:r>
              <a:rPr lang="pl-PL" dirty="0"/>
              <a:t>  [1/m</a:t>
            </a:r>
            <a:r>
              <a:rPr lang="pl-PL" baseline="30000" dirty="0"/>
              <a:t>3</a:t>
            </a:r>
            <a:r>
              <a:rPr lang="pl-PL" dirty="0"/>
              <a:t>]</a:t>
            </a:r>
          </a:p>
        </c:rich>
      </c:tx>
      <c:layout>
        <c:manualLayout>
          <c:xMode val="edge"/>
          <c:yMode val="edge"/>
          <c:x val="4.1703237349356909E-2"/>
          <c:y val="2.77776365217403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5794512147092912"/>
          <c:y val="0.2499333473297887"/>
          <c:w val="0.79561011151245087"/>
          <c:h val="0.42439080912346111"/>
        </c:manualLayout>
      </c:layout>
      <c:barChart>
        <c:barDir val="col"/>
        <c:grouping val="clustered"/>
        <c:varyColors val="0"/>
        <c:ser>
          <c:idx val="0"/>
          <c:order val="0"/>
          <c:tx>
            <c:strRef>
              <c:f>Arkusz1!$H$3</c:f>
              <c:strCache>
                <c:ptCount val="1"/>
                <c:pt idx="0">
                  <c:v>density [1/m3]</c:v>
                </c:pt>
              </c:strCache>
            </c:strRef>
          </c:tx>
          <c:spPr>
            <a:solidFill>
              <a:schemeClr val="accent1"/>
            </a:solidFill>
            <a:ln>
              <a:noFill/>
            </a:ln>
            <a:effectLst/>
          </c:spPr>
          <c:invertIfNegative val="0"/>
          <c:cat>
            <c:strRef>
              <c:f>Arkusz1!$A$4:$A$9</c:f>
              <c:strCache>
                <c:ptCount val="6"/>
                <c:pt idx="0">
                  <c:v>1300-1400</c:v>
                </c:pt>
                <c:pt idx="1">
                  <c:v>1400-1500</c:v>
                </c:pt>
                <c:pt idx="2">
                  <c:v>1500-1600</c:v>
                </c:pt>
                <c:pt idx="3">
                  <c:v>1600-1700</c:v>
                </c:pt>
                <c:pt idx="4">
                  <c:v>1700-1800</c:v>
                </c:pt>
                <c:pt idx="5">
                  <c:v>1800-1900</c:v>
                </c:pt>
              </c:strCache>
            </c:strRef>
          </c:cat>
          <c:val>
            <c:numRef>
              <c:f>Arkusz1!$H$4:$H$9</c:f>
              <c:numCache>
                <c:formatCode>General</c:formatCode>
                <c:ptCount val="6"/>
                <c:pt idx="0">
                  <c:v>2.3667736536016371E+22</c:v>
                </c:pt>
                <c:pt idx="1">
                  <c:v>5.5663010001371837E+22</c:v>
                </c:pt>
                <c:pt idx="2">
                  <c:v>8.0207329372055485E+22</c:v>
                </c:pt>
                <c:pt idx="3">
                  <c:v>1.1965355693208277E+23</c:v>
                </c:pt>
                <c:pt idx="4">
                  <c:v>9.3356071892064586E+22</c:v>
                </c:pt>
                <c:pt idx="5">
                  <c:v>2.1037988032014553E+22</c:v>
                </c:pt>
              </c:numCache>
            </c:numRef>
          </c:val>
          <c:extLst>
            <c:ext xmlns:c16="http://schemas.microsoft.com/office/drawing/2014/chart" uri="{C3380CC4-5D6E-409C-BE32-E72D297353CC}">
              <c16:uniqueId val="{00000000-4107-4F4B-BDA6-0D449CAABD54}"/>
            </c:ext>
          </c:extLst>
        </c:ser>
        <c:dLbls>
          <c:showLegendKey val="0"/>
          <c:showVal val="0"/>
          <c:showCatName val="0"/>
          <c:showSerName val="0"/>
          <c:showPercent val="0"/>
          <c:showBubbleSize val="0"/>
        </c:dLbls>
        <c:gapWidth val="219"/>
        <c:overlap val="-27"/>
        <c:axId val="619605344"/>
        <c:axId val="619603544"/>
      </c:barChart>
      <c:catAx>
        <c:axId val="61960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19603544"/>
        <c:crosses val="autoZero"/>
        <c:auto val="1"/>
        <c:lblAlgn val="ctr"/>
        <c:lblOffset val="100"/>
        <c:noMultiLvlLbl val="0"/>
      </c:catAx>
      <c:valAx>
        <c:axId val="619603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19605344"/>
        <c:crosses val="autoZero"/>
        <c:crossBetween val="between"/>
      </c:valAx>
      <c:spPr>
        <a:noFill/>
        <a:ln>
          <a:noFill/>
        </a:ln>
        <a:effectLst/>
      </c:spPr>
    </c:plotArea>
    <c:legend>
      <c:legendPos val="b"/>
      <c:layout>
        <c:manualLayout>
          <c:xMode val="edge"/>
          <c:yMode val="edge"/>
          <c:x val="0.62752647154800889"/>
          <c:y val="0.14716764290732048"/>
          <c:w val="0.27370286601627114"/>
          <c:h val="7.78452335894587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9492563429572"/>
          <c:y val="5.0925925925925923E-2"/>
          <c:w val="0.7655879265091865"/>
          <c:h val="0.81852580927384078"/>
        </c:manualLayout>
      </c:layout>
      <c:scatterChart>
        <c:scatterStyle val="lineMarker"/>
        <c:varyColors val="0"/>
        <c:ser>
          <c:idx val="0"/>
          <c:order val="0"/>
          <c:tx>
            <c:strRef>
              <c:f>'[SS316L T_loading_outgas_experiments_Series2.xlsx]Summary'!$C$1</c:f>
              <c:strCache>
                <c:ptCount val="1"/>
                <c:pt idx="0">
                  <c:v>Air (sample)</c:v>
                </c:pt>
              </c:strCache>
            </c:strRef>
          </c:tx>
          <c:spPr>
            <a:ln w="25400" cap="rnd">
              <a:no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'[SS316L T_loading_outgas_experiments_Series2.xlsx]Summary'!$F$2:$F$10</c:f>
                <c:numCache>
                  <c:formatCode>General</c:formatCode>
                  <c:ptCount val="9"/>
                  <c:pt idx="0">
                    <c:v>65.323963757179769</c:v>
                  </c:pt>
                  <c:pt idx="1">
                    <c:v>32.608590496509159</c:v>
                  </c:pt>
                  <c:pt idx="3">
                    <c:v>58.154386150363763</c:v>
                  </c:pt>
                  <c:pt idx="5">
                    <c:v>42.134157526549686</c:v>
                  </c:pt>
                  <c:pt idx="7">
                    <c:v>16.369061523289176</c:v>
                  </c:pt>
                </c:numCache>
              </c:numRef>
            </c:plus>
            <c:minus>
              <c:numRef>
                <c:f>'[SS316L T_loading_outgas_experiments_Series2.xlsx]Summary'!$F$2:$F$10</c:f>
                <c:numCache>
                  <c:formatCode>General</c:formatCode>
                  <c:ptCount val="9"/>
                  <c:pt idx="0">
                    <c:v>65.323963757179769</c:v>
                  </c:pt>
                  <c:pt idx="1">
                    <c:v>32.608590496509159</c:v>
                  </c:pt>
                  <c:pt idx="3">
                    <c:v>58.154386150363763</c:v>
                  </c:pt>
                  <c:pt idx="5">
                    <c:v>42.134157526549686</c:v>
                  </c:pt>
                  <c:pt idx="7">
                    <c:v>16.369061523289176</c:v>
                  </c:pt>
                </c:numCache>
              </c:numRef>
            </c:minus>
            <c:spPr>
              <a:noFill/>
              <a:ln w="9525" cap="flat" cmpd="sng" algn="ctr">
                <a:solidFill>
                  <a:schemeClr val="tx1">
                    <a:lumMod val="65000"/>
                    <a:lumOff val="35000"/>
                  </a:schemeClr>
                </a:solidFill>
                <a:round/>
              </a:ln>
              <a:effectLst/>
            </c:spPr>
          </c:errBars>
          <c:xVal>
            <c:numRef>
              <c:f>'[SS316L T_loading_outgas_experiments_Series2.xlsx]Summary'!$B$2:$B$10</c:f>
              <c:numCache>
                <c:formatCode>General</c:formatCode>
                <c:ptCount val="9"/>
                <c:pt idx="0">
                  <c:v>0</c:v>
                </c:pt>
                <c:pt idx="1">
                  <c:v>5.75</c:v>
                </c:pt>
                <c:pt idx="2">
                  <c:v>9.875</c:v>
                </c:pt>
                <c:pt idx="3">
                  <c:v>13.916666666666666</c:v>
                </c:pt>
                <c:pt idx="4">
                  <c:v>15.166666666666666</c:v>
                </c:pt>
                <c:pt idx="5">
                  <c:v>17.708333333333332</c:v>
                </c:pt>
                <c:pt idx="6">
                  <c:v>20.708333333333332</c:v>
                </c:pt>
                <c:pt idx="7">
                  <c:v>25.833333333333332</c:v>
                </c:pt>
                <c:pt idx="8">
                  <c:v>26.375</c:v>
                </c:pt>
              </c:numCache>
            </c:numRef>
          </c:xVal>
          <c:yVal>
            <c:numRef>
              <c:f>'[SS316L T_loading_outgas_experiments_Series2.xlsx]Summary'!$C$2:$C$10</c:f>
              <c:numCache>
                <c:formatCode>General</c:formatCode>
                <c:ptCount val="9"/>
                <c:pt idx="0">
                  <c:v>593.35790483331471</c:v>
                </c:pt>
                <c:pt idx="1">
                  <c:v>422.04492623165106</c:v>
                </c:pt>
                <c:pt idx="3">
                  <c:v>499.77540114259881</c:v>
                </c:pt>
                <c:pt idx="5">
                  <c:v>533.70286930279531</c:v>
                </c:pt>
                <c:pt idx="7">
                  <c:v>122.45757458488524</c:v>
                </c:pt>
              </c:numCache>
            </c:numRef>
          </c:yVal>
          <c:smooth val="0"/>
          <c:extLst>
            <c:ext xmlns:c16="http://schemas.microsoft.com/office/drawing/2014/chart" uri="{C3380CC4-5D6E-409C-BE32-E72D297353CC}">
              <c16:uniqueId val="{00000000-6DFA-4345-BE6E-4F2BE8C80221}"/>
            </c:ext>
          </c:extLst>
        </c:ser>
        <c:dLbls>
          <c:showLegendKey val="0"/>
          <c:showVal val="0"/>
          <c:showCatName val="0"/>
          <c:showSerName val="0"/>
          <c:showPercent val="0"/>
          <c:showBubbleSize val="0"/>
        </c:dLbls>
        <c:axId val="1851266015"/>
        <c:axId val="1686865583"/>
      </c:scatterChart>
      <c:scatterChart>
        <c:scatterStyle val="lineMarker"/>
        <c:varyColors val="0"/>
        <c:ser>
          <c:idx val="1"/>
          <c:order val="1"/>
          <c:tx>
            <c:strRef>
              <c:f>'[SS316L T_loading_outgas_experiments_Series2.xlsx]Summary'!$E$1</c:f>
              <c:strCache>
                <c:ptCount val="1"/>
                <c:pt idx="0">
                  <c:v>Water (water)</c:v>
                </c:pt>
              </c:strCache>
            </c:strRef>
          </c:tx>
          <c:spPr>
            <a:ln w="25400" cap="rnd">
              <a:no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'[SS316L T_loading_outgas_experiments_Series2.xlsx]Summary'!$G$2:$G$10</c:f>
                <c:numCache>
                  <c:formatCode>General</c:formatCode>
                  <c:ptCount val="9"/>
                  <c:pt idx="0">
                    <c:v>0</c:v>
                  </c:pt>
                  <c:pt idx="2">
                    <c:v>37.97931888881125</c:v>
                  </c:pt>
                  <c:pt idx="4">
                    <c:v>18.228070153752434</c:v>
                  </c:pt>
                  <c:pt idx="6">
                    <c:v>19.348881664038906</c:v>
                  </c:pt>
                  <c:pt idx="8">
                    <c:v>23.155558012994938</c:v>
                  </c:pt>
                </c:numCache>
              </c:numRef>
            </c:plus>
            <c:minus>
              <c:numRef>
                <c:f>'[SS316L T_loading_outgas_experiments_Series2.xlsx]Summary'!$G$2:$G$10</c:f>
                <c:numCache>
                  <c:formatCode>General</c:formatCode>
                  <c:ptCount val="9"/>
                  <c:pt idx="0">
                    <c:v>0</c:v>
                  </c:pt>
                  <c:pt idx="2">
                    <c:v>37.97931888881125</c:v>
                  </c:pt>
                  <c:pt idx="4">
                    <c:v>18.228070153752434</c:v>
                  </c:pt>
                  <c:pt idx="6">
                    <c:v>19.348881664038906</c:v>
                  </c:pt>
                  <c:pt idx="8">
                    <c:v>23.155558012994938</c:v>
                  </c:pt>
                </c:numCache>
              </c:numRef>
            </c:minus>
            <c:spPr>
              <a:noFill/>
              <a:ln w="9525" cap="flat" cmpd="sng" algn="ctr">
                <a:solidFill>
                  <a:schemeClr val="tx1">
                    <a:lumMod val="65000"/>
                    <a:lumOff val="35000"/>
                  </a:schemeClr>
                </a:solidFill>
                <a:round/>
              </a:ln>
              <a:effectLst/>
            </c:spPr>
          </c:errBars>
          <c:xVal>
            <c:numRef>
              <c:f>'[SS316L T_loading_outgas_experiments_Series2.xlsx]Summary'!$B$2:$B$10</c:f>
              <c:numCache>
                <c:formatCode>General</c:formatCode>
                <c:ptCount val="9"/>
                <c:pt idx="0">
                  <c:v>0</c:v>
                </c:pt>
                <c:pt idx="1">
                  <c:v>5.75</c:v>
                </c:pt>
                <c:pt idx="2">
                  <c:v>9.875</c:v>
                </c:pt>
                <c:pt idx="3">
                  <c:v>13.916666666666666</c:v>
                </c:pt>
                <c:pt idx="4">
                  <c:v>15.166666666666666</c:v>
                </c:pt>
                <c:pt idx="5">
                  <c:v>17.708333333333332</c:v>
                </c:pt>
                <c:pt idx="6">
                  <c:v>20.708333333333332</c:v>
                </c:pt>
                <c:pt idx="7">
                  <c:v>25.833333333333332</c:v>
                </c:pt>
                <c:pt idx="8">
                  <c:v>26.375</c:v>
                </c:pt>
              </c:numCache>
            </c:numRef>
          </c:xVal>
          <c:yVal>
            <c:numRef>
              <c:f>'[SS316L T_loading_outgas_experiments_Series2.xlsx]Summary'!$E$2:$E$10</c:f>
              <c:numCache>
                <c:formatCode>General</c:formatCode>
                <c:ptCount val="9"/>
                <c:pt idx="0" formatCode="0">
                  <c:v>0</c:v>
                </c:pt>
                <c:pt idx="2">
                  <c:v>51.239309850788821</c:v>
                </c:pt>
                <c:pt idx="4">
                  <c:v>67.6408770879804</c:v>
                </c:pt>
                <c:pt idx="6">
                  <c:v>49.630682445021762</c:v>
                </c:pt>
                <c:pt idx="8">
                  <c:v>252</c:v>
                </c:pt>
              </c:numCache>
            </c:numRef>
          </c:yVal>
          <c:smooth val="0"/>
          <c:extLst>
            <c:ext xmlns:c16="http://schemas.microsoft.com/office/drawing/2014/chart" uri="{C3380CC4-5D6E-409C-BE32-E72D297353CC}">
              <c16:uniqueId val="{00000001-6DFA-4345-BE6E-4F2BE8C80221}"/>
            </c:ext>
          </c:extLst>
        </c:ser>
        <c:dLbls>
          <c:showLegendKey val="0"/>
          <c:showVal val="0"/>
          <c:showCatName val="0"/>
          <c:showSerName val="0"/>
          <c:showPercent val="0"/>
          <c:showBubbleSize val="0"/>
        </c:dLbls>
        <c:axId val="1660460255"/>
        <c:axId val="1371874256"/>
      </c:scatterChart>
      <c:valAx>
        <c:axId val="1851266015"/>
        <c:scaling>
          <c:orientation val="minMax"/>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Time (days)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6865583"/>
        <c:crosses val="autoZero"/>
        <c:crossBetween val="midCat"/>
      </c:valAx>
      <c:valAx>
        <c:axId val="168686558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T activity in air</a:t>
                </a:r>
                <a:r>
                  <a:rPr lang="lv-LV" baseline="0"/>
                  <a:t> (Bq/g)</a:t>
                </a:r>
                <a:endParaRPr lang="en-GB"/>
              </a:p>
            </c:rich>
          </c:tx>
          <c:layout>
            <c:manualLayout>
              <c:xMode val="edge"/>
              <c:yMode val="edge"/>
              <c:x val="5.5555555555555558E-3"/>
              <c:y val="0.2562882764654417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266015"/>
        <c:crosses val="autoZero"/>
        <c:crossBetween val="midCat"/>
      </c:valAx>
      <c:valAx>
        <c:axId val="137187425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sz="1000" b="0" i="0" u="none" strike="noStrike" kern="1200" baseline="0">
                    <a:solidFill>
                      <a:sysClr val="windowText" lastClr="000000">
                        <a:lumMod val="65000"/>
                        <a:lumOff val="35000"/>
                      </a:sysClr>
                    </a:solidFill>
                  </a:rPr>
                  <a:t>T activity in water (Bq/g)</a:t>
                </a:r>
                <a:endParaRPr lang="en-GB" sz="1000" b="0" i="0" u="none" strike="noStrike" kern="1200" baseline="0">
                  <a:solidFill>
                    <a:sysClr val="windowText" lastClr="000000">
                      <a:lumMod val="65000"/>
                      <a:lumOff val="35000"/>
                    </a:sysClr>
                  </a:solidFill>
                </a:endParaRPr>
              </a:p>
            </c:rich>
          </c:tx>
          <c:layout>
            <c:manualLayout>
              <c:xMode val="edge"/>
              <c:yMode val="edge"/>
              <c:x val="0.94665266841644791"/>
              <c:y val="0.2281747594050743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0460255"/>
        <c:crosses val="max"/>
        <c:crossBetween val="midCat"/>
      </c:valAx>
      <c:valAx>
        <c:axId val="1660460255"/>
        <c:scaling>
          <c:orientation val="minMax"/>
        </c:scaling>
        <c:delete val="1"/>
        <c:axPos val="b"/>
        <c:numFmt formatCode="General" sourceLinked="1"/>
        <c:majorTickMark val="out"/>
        <c:minorTickMark val="none"/>
        <c:tickLblPos val="nextTo"/>
        <c:crossAx val="1371874256"/>
        <c:crosses val="autoZero"/>
        <c:crossBetween val="midCat"/>
      </c:valAx>
      <c:spPr>
        <a:noFill/>
        <a:ln>
          <a:noFill/>
        </a:ln>
        <a:effectLst/>
      </c:spPr>
    </c:plotArea>
    <c:legend>
      <c:legendPos val="b"/>
      <c:layout>
        <c:manualLayout>
          <c:xMode val="edge"/>
          <c:yMode val="edge"/>
          <c:x val="0.69661080821599763"/>
          <c:y val="0.45018337026594768"/>
          <c:w val="0.22363954578672271"/>
          <c:h val="0.1772449956910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28/11/2024</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28/11/2024</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Jaune</a:t>
            </a:r>
            <a:r>
              <a:rPr lang="de-DE" baseline="0" dirty="0"/>
              <a:t> et bleu: </a:t>
            </a:r>
            <a:r>
              <a:rPr lang="de-DE" baseline="0" dirty="0" err="1"/>
              <a:t>aucun</a:t>
            </a:r>
            <a:r>
              <a:rPr lang="de-DE" baseline="0" dirty="0"/>
              <a:t> </a:t>
            </a:r>
            <a:r>
              <a:rPr lang="de-DE" baseline="0" dirty="0" err="1"/>
              <a:t>défaut</a:t>
            </a:r>
            <a:r>
              <a:rPr lang="de-DE" baseline="0" dirty="0"/>
              <a:t> de </a:t>
            </a:r>
            <a:r>
              <a:rPr lang="de-DE" baseline="0" dirty="0" err="1"/>
              <a:t>surface</a:t>
            </a:r>
            <a:r>
              <a:rPr lang="de-DE" baseline="0" dirty="0"/>
              <a:t> </a:t>
            </a:r>
            <a:r>
              <a:rPr lang="de-DE" baseline="0" dirty="0" err="1"/>
              <a:t>visible</a:t>
            </a:r>
            <a:r>
              <a:rPr lang="de-DE" baseline="0" dirty="0"/>
              <a:t> à </a:t>
            </a:r>
            <a:r>
              <a:rPr lang="de-DE" baseline="0" dirty="0" err="1"/>
              <a:t>l‘oeil</a:t>
            </a:r>
            <a:endParaRPr lang="de-DE" baseline="0" dirty="0"/>
          </a:p>
          <a:p>
            <a:r>
              <a:rPr lang="de-DE" baseline="0" dirty="0"/>
              <a:t>Dissolution+ </a:t>
            </a:r>
            <a:r>
              <a:rPr lang="de-DE" baseline="0" dirty="0" err="1"/>
              <a:t>autoradiographie</a:t>
            </a:r>
            <a:r>
              <a:rPr lang="de-DE" baseline="0" dirty="0"/>
              <a:t> </a:t>
            </a:r>
            <a:r>
              <a:rPr lang="de-DE" baseline="0" dirty="0" err="1"/>
              <a:t>sur</a:t>
            </a:r>
            <a:r>
              <a:rPr lang="de-DE" baseline="0" dirty="0"/>
              <a:t> Wapiti </a:t>
            </a:r>
            <a:r>
              <a:rPr lang="de-DE" baseline="0" dirty="0" err="1"/>
              <a:t>rouge</a:t>
            </a:r>
            <a:r>
              <a:rPr lang="de-DE" baseline="0" dirty="0"/>
              <a:t> </a:t>
            </a:r>
            <a:r>
              <a:rPr lang="de-DE" baseline="0" dirty="0" err="1"/>
              <a:t>pour</a:t>
            </a:r>
            <a:r>
              <a:rPr lang="de-DE" baseline="0" dirty="0"/>
              <a:t> </a:t>
            </a:r>
            <a:r>
              <a:rPr lang="de-DE" baseline="0" dirty="0" err="1"/>
              <a:t>comprendre</a:t>
            </a:r>
            <a:r>
              <a:rPr lang="de-DE" baseline="0" dirty="0"/>
              <a:t> si </a:t>
            </a:r>
            <a:r>
              <a:rPr lang="de-DE" baseline="0" dirty="0" err="1"/>
              <a:t>contenu</a:t>
            </a:r>
            <a:r>
              <a:rPr lang="de-DE" baseline="0" dirty="0"/>
              <a:t> T </a:t>
            </a:r>
            <a:r>
              <a:rPr lang="de-DE" baseline="0" dirty="0" err="1"/>
              <a:t>accru</a:t>
            </a:r>
            <a:r>
              <a:rPr lang="de-DE" baseline="0" dirty="0"/>
              <a:t>?</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853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19</a:t>
            </a:fld>
            <a:endParaRPr lang="en-GB" dirty="0"/>
          </a:p>
        </p:txBody>
      </p:sp>
    </p:spTree>
    <p:extLst>
      <p:ext uri="{BB962C8B-B14F-4D97-AF65-F5344CB8AC3E}">
        <p14:creationId xmlns:p14="http://schemas.microsoft.com/office/powerpoint/2010/main" val="139103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PWIE-SP C.3.T-T004‚</a:t>
            </a:r>
            <a:r>
              <a:rPr lang="sl-SI" sz="1200" b="0" i="0" kern="1200" dirty="0">
                <a:solidFill>
                  <a:schemeClr val="tx1"/>
                </a:solidFill>
                <a:effectLst/>
                <a:latin typeface="Arial" panose="020B0604020202020204" pitchFamily="34" charset="0"/>
                <a:ea typeface="+mn-ea"/>
                <a:cs typeface="+mn-cs"/>
              </a:rPr>
              <a:t> </a:t>
            </a:r>
            <a:r>
              <a:rPr lang="en-US" sz="1200" b="0" i="0" kern="1200" dirty="0">
                <a:solidFill>
                  <a:schemeClr val="tx1"/>
                </a:solidFill>
                <a:effectLst/>
                <a:latin typeface="Arial" panose="020B0604020202020204" pitchFamily="34" charset="0"/>
                <a:ea typeface="+mn-ea"/>
                <a:cs typeface="+mn-cs"/>
              </a:rPr>
              <a:t>Influence of He, high-flux D and impurities on Hydrogen retention and transport (2024)</a:t>
            </a:r>
            <a:endParaRPr lang="sl-SI" sz="1200" b="0" i="0" kern="1200" dirty="0">
              <a:solidFill>
                <a:schemeClr val="tx1"/>
              </a:solidFill>
              <a:effectLst/>
              <a:latin typeface="Arial" panose="020B0604020202020204" pitchFamily="34" charset="0"/>
              <a:ea typeface="+mn-ea"/>
              <a:cs typeface="+mn-cs"/>
            </a:endParaRPr>
          </a:p>
          <a:p>
            <a:r>
              <a:rPr lang="sl-SI" sz="1200" b="0" i="0" kern="1200" dirty="0">
                <a:solidFill>
                  <a:schemeClr val="tx1"/>
                </a:solidFill>
                <a:effectLst/>
                <a:latin typeface="Arial" panose="020B0604020202020204" pitchFamily="34" charset="0"/>
                <a:ea typeface="+mn-ea"/>
                <a:cs typeface="+mn-cs"/>
              </a:rPr>
              <a:t>TASK:</a:t>
            </a:r>
            <a:r>
              <a:rPr lang="sl-SI" sz="1200" b="0" i="0" kern="1200" baseline="0" dirty="0">
                <a:solidFill>
                  <a:schemeClr val="tx1"/>
                </a:solidFill>
                <a:effectLst/>
                <a:latin typeface="Arial" panose="020B0604020202020204" pitchFamily="34" charset="0"/>
                <a:ea typeface="+mn-ea"/>
                <a:cs typeface="+mn-cs"/>
              </a:rPr>
              <a:t> </a:t>
            </a:r>
            <a:r>
              <a:rPr lang="en-US" sz="1200" b="0" i="0" kern="1200" dirty="0">
                <a:solidFill>
                  <a:schemeClr val="tx1"/>
                </a:solidFill>
                <a:effectLst/>
                <a:latin typeface="Arial" panose="020B0604020202020204" pitchFamily="34" charset="0"/>
                <a:ea typeface="+mn-ea"/>
                <a:cs typeface="+mn-cs"/>
              </a:rPr>
              <a:t>TEM analysis W damaged at high temperatures. In cooperation with MPG IPP (JSI, MPG)</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97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t>
            </a:r>
            <a:r>
              <a:rPr lang="de-DE" dirty="0" err="1"/>
              <a:t>Lors</a:t>
            </a:r>
            <a:r>
              <a:rPr lang="de-DE" dirty="0"/>
              <a:t> du </a:t>
            </a:r>
            <a:r>
              <a:rPr lang="de-DE" dirty="0" err="1"/>
              <a:t>transfert</a:t>
            </a:r>
            <a:r>
              <a:rPr lang="de-DE" dirty="0"/>
              <a:t>: Wapiti </a:t>
            </a:r>
            <a:r>
              <a:rPr lang="de-DE" dirty="0" err="1"/>
              <a:t>rouge</a:t>
            </a:r>
            <a:r>
              <a:rPr lang="de-DE" dirty="0"/>
              <a:t> et </a:t>
            </a:r>
            <a:r>
              <a:rPr lang="de-DE" dirty="0" err="1"/>
              <a:t>jaune</a:t>
            </a:r>
            <a:r>
              <a:rPr lang="de-DE" dirty="0"/>
              <a:t> </a:t>
            </a:r>
            <a:r>
              <a:rPr lang="de-DE" dirty="0" err="1"/>
              <a:t>avec</a:t>
            </a:r>
            <a:r>
              <a:rPr lang="de-DE" dirty="0"/>
              <a:t> </a:t>
            </a:r>
            <a:r>
              <a:rPr lang="de-DE" dirty="0" err="1"/>
              <a:t>activité</a:t>
            </a:r>
            <a:r>
              <a:rPr lang="de-DE" dirty="0"/>
              <a:t> </a:t>
            </a:r>
            <a:r>
              <a:rPr lang="de-DE" dirty="0" err="1"/>
              <a:t>détectée</a:t>
            </a:r>
            <a:r>
              <a:rPr lang="de-DE" dirty="0"/>
              <a:t> plus </a:t>
            </a:r>
            <a:r>
              <a:rPr lang="de-DE" dirty="0" err="1"/>
              <a:t>importante</a:t>
            </a:r>
            <a:r>
              <a:rPr lang="de-DE" dirty="0"/>
              <a:t> (2024)</a:t>
            </a:r>
          </a:p>
          <a:p>
            <a:r>
              <a:rPr lang="de-DE" dirty="0"/>
              <a:t>En 2023:</a:t>
            </a:r>
            <a:r>
              <a:rPr lang="de-DE" baseline="0" dirty="0"/>
              <a:t> </a:t>
            </a:r>
            <a:r>
              <a:rPr lang="de-DE" baseline="0" dirty="0" err="1"/>
              <a:t>uniquement</a:t>
            </a:r>
            <a:r>
              <a:rPr lang="de-DE" baseline="0" dirty="0"/>
              <a:t> </a:t>
            </a:r>
            <a:r>
              <a:rPr lang="de-DE" baseline="0" dirty="0" err="1"/>
              <a:t>ce</a:t>
            </a:r>
            <a:r>
              <a:rPr lang="de-DE" baseline="0" dirty="0"/>
              <a:t> </a:t>
            </a:r>
            <a:r>
              <a:rPr lang="de-DE" baseline="0" dirty="0" err="1"/>
              <a:t>pb</a:t>
            </a:r>
            <a:r>
              <a:rPr lang="de-DE" baseline="0" dirty="0"/>
              <a:t> </a:t>
            </a:r>
            <a:r>
              <a:rPr lang="de-DE" baseline="0" dirty="0" err="1"/>
              <a:t>sur</a:t>
            </a:r>
            <a:r>
              <a:rPr lang="de-DE" baseline="0" dirty="0"/>
              <a:t> le </a:t>
            </a:r>
            <a:r>
              <a:rPr lang="de-DE" baseline="0" dirty="0" err="1"/>
              <a:t>rouge</a:t>
            </a:r>
            <a:r>
              <a:rPr lang="de-DE" baseline="0" dirty="0"/>
              <a:t>…</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7303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0740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39</a:t>
            </a:fld>
            <a:endParaRPr lang="en-GB" dirty="0"/>
          </a:p>
        </p:txBody>
      </p:sp>
    </p:spTree>
    <p:extLst>
      <p:ext uri="{BB962C8B-B14F-4D97-AF65-F5344CB8AC3E}">
        <p14:creationId xmlns:p14="http://schemas.microsoft.com/office/powerpoint/2010/main" val="317459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u="sng" dirty="0"/>
              <a:t>Deliverable 1</a:t>
            </a:r>
            <a:r>
              <a:rPr lang="en-US" dirty="0"/>
              <a:t>:</a:t>
            </a:r>
          </a:p>
          <a:p>
            <a:r>
              <a:rPr lang="en-US" dirty="0"/>
              <a:t>• diffusion coefficient were established in Cu based on activation barriers and Wert and </a:t>
            </a:r>
            <a:r>
              <a:rPr lang="en-US" dirty="0" err="1"/>
              <a:t>Zenert</a:t>
            </a:r>
            <a:r>
              <a:rPr lang="en-US" dirty="0"/>
              <a:t> Theory for the attempt frequency.</a:t>
            </a:r>
          </a:p>
          <a:p>
            <a:r>
              <a:rPr lang="en-US" dirty="0"/>
              <a:t>• diffusion coefficient was established // to the W/Cu interface using the same methodology as before</a:t>
            </a:r>
          </a:p>
          <a:p>
            <a:r>
              <a:rPr lang="en-US" dirty="0"/>
              <a:t>• a 0D model of the interface was built. It connects two different paths perpendicular to the interface and one parallel to it. It is composed of 17 couple differential equations.</a:t>
            </a:r>
          </a:p>
          <a:p>
            <a:r>
              <a:rPr lang="en-US" dirty="0"/>
              <a:t>• based on the characteristic time to reach a steady state (plotted on the Figure 1 for various temperature), we obtained reduced kinetic model of only two equations for H diffusion across the interface: a diffusion coefficient perpendicular to the interface was established for hydrogen.</a:t>
            </a:r>
          </a:p>
          <a:p>
            <a:r>
              <a:rPr lang="en-US" dirty="0"/>
              <a:t>A paper is written and should be submitted next month or the month after.</a:t>
            </a:r>
          </a:p>
          <a:p>
            <a:endParaRPr lang="en-US" dirty="0"/>
          </a:p>
          <a:p>
            <a:r>
              <a:rPr lang="en-US" u="sng" dirty="0"/>
              <a:t>Deliverable 2:</a:t>
            </a:r>
          </a:p>
          <a:p>
            <a:r>
              <a:rPr lang="en-US" dirty="0"/>
              <a:t>• In authors, a potential was already published. We asked for it to the authors but they never answered.</a:t>
            </a:r>
          </a:p>
          <a:p>
            <a:r>
              <a:rPr lang="en-US" dirty="0"/>
              <a:t>• So we did the modeling on Cu only  and fixed on one side of the box to the geometry Cu adopt at the interface.</a:t>
            </a:r>
          </a:p>
          <a:p>
            <a:r>
              <a:rPr lang="en-US" dirty="0"/>
              <a:t>• The geometry of the model was first optimized and converged to a hcp structure in agreement with the DFT results (Figure 2).</a:t>
            </a:r>
          </a:p>
          <a:p>
            <a:r>
              <a:rPr lang="en-US" dirty="0"/>
              <a:t>• Upon heating, the </a:t>
            </a:r>
            <a:r>
              <a:rPr lang="en-US" dirty="0" err="1"/>
              <a:t>fcc</a:t>
            </a:r>
            <a:r>
              <a:rPr lang="en-US" dirty="0"/>
              <a:t> structure propagates into the hcp. The misfit defects at the boundary between </a:t>
            </a:r>
            <a:r>
              <a:rPr lang="en-US" dirty="0" err="1"/>
              <a:t>fcc</a:t>
            </a:r>
            <a:r>
              <a:rPr lang="en-US" dirty="0"/>
              <a:t> and bcc propagate up to the interface.</a:t>
            </a:r>
          </a:p>
          <a:p>
            <a:r>
              <a:rPr lang="en-US" dirty="0"/>
              <a:t>• However, these are first results. As the interface is not relaxed upon heating (no potential available for the interface), we cannot go beyond and would need to have full Cu/W potentials to identify the defects. At this stage, we can only conclude that misfit defects concentrate at the W/Cu interface.</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4309B-5831-9132-0CD3-B85825832D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6E9156-729B-AA20-F1A4-4FCCCF0638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958773B-420D-5DB8-A9BD-8D80C7D073FC}"/>
              </a:ext>
            </a:extLst>
          </p:cNvPr>
          <p:cNvSpPr>
            <a:spLocks noGrp="1"/>
          </p:cNvSpPr>
          <p:nvPr>
            <p:ph type="body" idx="1"/>
          </p:nvPr>
        </p:nvSpPr>
        <p:spPr/>
        <p:txBody>
          <a:bodyPr/>
          <a:lstStyle/>
          <a:p>
            <a:r>
              <a:rPr lang="en-US" u="sng" dirty="0"/>
              <a:t>Deliverable 2’:</a:t>
            </a:r>
          </a:p>
          <a:p>
            <a:r>
              <a:rPr lang="en-US" dirty="0"/>
              <a:t>•  set of configurations was given to us thanks to our Finish colleagues (F. Granberg, J. </a:t>
            </a:r>
            <a:r>
              <a:rPr lang="en-US" dirty="0" err="1"/>
              <a:t>Byggmästar</a:t>
            </a:r>
            <a:r>
              <a:rPr lang="en-US" dirty="0"/>
              <a:t>)</a:t>
            </a:r>
          </a:p>
          <a:p>
            <a:r>
              <a:rPr lang="en-US" dirty="0"/>
              <a:t>• we started to compute by DFT both W and Cu training-sets but a large amount of computational resources is required.</a:t>
            </a:r>
          </a:p>
          <a:p>
            <a:r>
              <a:rPr lang="en-US" dirty="0"/>
              <a:t>• based on the configurations we computed, we started to build W-only and Cu-only SNAP potential for learning purpose.</a:t>
            </a:r>
          </a:p>
          <a:p>
            <a:endParaRPr lang="en-US" dirty="0"/>
          </a:p>
          <a:p>
            <a:r>
              <a:rPr lang="en-US" u="sng" dirty="0"/>
              <a:t>Proposal for next year :</a:t>
            </a:r>
          </a:p>
          <a:p>
            <a:r>
              <a:rPr lang="en-US" dirty="0"/>
              <a:t>• Compute the full training-sets for Cu and W when resources will be available,</a:t>
            </a:r>
          </a:p>
          <a:p>
            <a:r>
              <a:rPr lang="en-US" dirty="0"/>
              <a:t>• Build W-only and Cu-only potential as a basis for a W-Cu SNAP potential,</a:t>
            </a:r>
          </a:p>
          <a:p>
            <a:r>
              <a:rPr lang="en-US" dirty="0"/>
              <a:t>• Building a full training set for the W/Cu interface</a:t>
            </a:r>
          </a:p>
          <a:p>
            <a:r>
              <a:rPr lang="en-US" dirty="0"/>
              <a:t>• propose a first W/Cu SNAP potential that will have to be improve upon more configurations that will have to be built by DFT</a:t>
            </a:r>
          </a:p>
          <a:p>
            <a:endParaRPr lang="en-US" dirty="0"/>
          </a:p>
        </p:txBody>
      </p:sp>
      <p:sp>
        <p:nvSpPr>
          <p:cNvPr id="4" name="Foliennummernplatzhalter 3">
            <a:extLst>
              <a:ext uri="{FF2B5EF4-FFF2-40B4-BE49-F238E27FC236}">
                <a16:creationId xmlns:a16="http://schemas.microsoft.com/office/drawing/2014/main" id="{9B796D42-E981-996E-BB82-8E23720D67B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996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ym typeface="Wingdings" panose="05000000000000000000" pitchFamily="2" charset="2"/>
              </a:rPr>
              <a:t>Main IPP </a:t>
            </a:r>
            <a:r>
              <a:rPr lang="de-DE" dirty="0" err="1">
                <a:sym typeface="Wingdings" panose="05000000000000000000" pitchFamily="2" charset="2"/>
              </a:rPr>
              <a:t>contributors</a:t>
            </a:r>
            <a:r>
              <a:rPr lang="de-DE" dirty="0">
                <a:sym typeface="Wingdings" panose="05000000000000000000" pitchFamily="2" charset="2"/>
              </a:rPr>
              <a:t>: Philipp Sand, Armin Manhard, Udo von Toussaint</a:t>
            </a:r>
          </a:p>
          <a:p>
            <a:endParaRPr lang="de-DE" dirty="0">
              <a:sym typeface="Wingdings" panose="05000000000000000000" pitchFamily="2" charset="2"/>
            </a:endParaRPr>
          </a:p>
          <a:p>
            <a:r>
              <a:rPr lang="de-DE" dirty="0" err="1">
                <a:sym typeface="Wingdings" panose="05000000000000000000" pitchFamily="2" charset="2"/>
              </a:rPr>
              <a:t>Measured</a:t>
            </a:r>
            <a:r>
              <a:rPr lang="de-DE" dirty="0">
                <a:sym typeface="Wingdings" panose="05000000000000000000" pitchFamily="2" charset="2"/>
              </a:rPr>
              <a:t> </a:t>
            </a:r>
            <a:r>
              <a:rPr lang="de-DE" dirty="0" err="1">
                <a:sym typeface="Wingdings" panose="05000000000000000000" pitchFamily="2" charset="2"/>
              </a:rPr>
              <a:t>times</a:t>
            </a:r>
            <a:r>
              <a:rPr lang="de-DE" dirty="0">
                <a:sym typeface="Wingdings" panose="05000000000000000000" pitchFamily="2" charset="2"/>
              </a:rPr>
              <a:t> and </a:t>
            </a:r>
            <a:r>
              <a:rPr lang="de-DE" dirty="0" err="1">
                <a:sym typeface="Wingdings" panose="05000000000000000000" pitchFamily="2" charset="2"/>
              </a:rPr>
              <a:t>permeation</a:t>
            </a:r>
            <a:r>
              <a:rPr lang="de-DE" dirty="0">
                <a:sym typeface="Wingdings" panose="05000000000000000000" pitchFamily="2" charset="2"/>
              </a:rPr>
              <a:t> </a:t>
            </a:r>
            <a:r>
              <a:rPr lang="de-DE" dirty="0" err="1">
                <a:sym typeface="Wingdings" panose="05000000000000000000" pitchFamily="2" charset="2"/>
              </a:rPr>
              <a:t>fluxes</a:t>
            </a:r>
            <a:r>
              <a:rPr lang="de-DE" dirty="0">
                <a:sym typeface="Wingdings" panose="05000000000000000000" pitchFamily="2" charset="2"/>
              </a:rPr>
              <a:t> </a:t>
            </a:r>
            <a:r>
              <a:rPr lang="de-DE" dirty="0" err="1">
                <a:sym typeface="Wingdings" panose="05000000000000000000" pitchFamily="2" charset="2"/>
              </a:rPr>
              <a:t>across</a:t>
            </a:r>
            <a:r>
              <a:rPr lang="de-DE" dirty="0">
                <a:sym typeface="Wingdings" panose="05000000000000000000" pitchFamily="2" charset="2"/>
              </a:rPr>
              <a:t> W-matrix </a:t>
            </a:r>
            <a:r>
              <a:rPr lang="de-DE" dirty="0" err="1">
                <a:sym typeface="Wingdings" panose="05000000000000000000" pitchFamily="2" charset="2"/>
              </a:rPr>
              <a:t>boundary</a:t>
            </a:r>
            <a:r>
              <a:rPr lang="de-DE" dirty="0">
                <a:sym typeface="Wingdings" panose="05000000000000000000" pitchFamily="2" charset="2"/>
              </a:rPr>
              <a:t> in </a:t>
            </a:r>
            <a:r>
              <a:rPr lang="de-DE" dirty="0" err="1">
                <a:sym typeface="Wingdings" panose="05000000000000000000" pitchFamily="2" charset="2"/>
              </a:rPr>
              <a:t>layered</a:t>
            </a:r>
            <a:r>
              <a:rPr lang="de-DE" dirty="0">
                <a:sym typeface="Wingdings" panose="05000000000000000000" pitchFamily="2" charset="2"/>
              </a:rPr>
              <a:t> </a:t>
            </a:r>
            <a:r>
              <a:rPr lang="de-DE" dirty="0" err="1">
                <a:sym typeface="Wingdings" panose="05000000000000000000" pitchFamily="2" charset="2"/>
              </a:rPr>
              <a:t>model</a:t>
            </a:r>
            <a:r>
              <a:rPr lang="de-DE" dirty="0">
                <a:sym typeface="Wingdings" panose="05000000000000000000" pitchFamily="2" charset="2"/>
              </a:rPr>
              <a:t> </a:t>
            </a:r>
            <a:r>
              <a:rPr lang="de-DE" dirty="0" err="1">
                <a:sym typeface="Wingdings" panose="05000000000000000000" pitchFamily="2" charset="2"/>
              </a:rPr>
              <a:t>system</a:t>
            </a:r>
            <a:endParaRPr lang="de-DE" dirty="0">
              <a:sym typeface="Wingdings" panose="05000000000000000000" pitchFamily="2" charset="2"/>
            </a:endParaRPr>
          </a:p>
          <a:p>
            <a:pPr marL="171450" indent="-171450">
              <a:buFont typeface="Wingdings" panose="05000000000000000000" pitchFamily="2" charset="2"/>
              <a:buChar char="à"/>
            </a:pPr>
            <a:r>
              <a:rPr lang="de-DE" dirty="0" err="1">
                <a:sym typeface="Wingdings" panose="05000000000000000000" pitchFamily="2" charset="2"/>
              </a:rPr>
              <a:t>Direction</a:t>
            </a:r>
            <a:r>
              <a:rPr lang="de-DE" dirty="0">
                <a:sym typeface="Wingdings" panose="05000000000000000000" pitchFamily="2" charset="2"/>
              </a:rPr>
              <a:t> W&gt;</a:t>
            </a:r>
            <a:r>
              <a:rPr lang="de-DE" dirty="0" err="1">
                <a:sym typeface="Wingdings" panose="05000000000000000000" pitchFamily="2" charset="2"/>
              </a:rPr>
              <a:t>matrix</a:t>
            </a:r>
            <a:r>
              <a:rPr lang="de-DE" dirty="0">
                <a:sym typeface="Wingdings" panose="05000000000000000000" pitchFamily="2" charset="2"/>
              </a:rPr>
              <a:t>: </a:t>
            </a:r>
            <a:r>
              <a:rPr lang="de-DE" dirty="0" err="1">
                <a:sym typeface="Wingdings" panose="05000000000000000000" pitchFamily="2" charset="2"/>
              </a:rPr>
              <a:t>no</a:t>
            </a:r>
            <a:r>
              <a:rPr lang="de-DE" dirty="0">
                <a:sym typeface="Wingdings" panose="05000000000000000000" pitchFamily="2" charset="2"/>
              </a:rPr>
              <a:t> </a:t>
            </a:r>
            <a:r>
              <a:rPr lang="de-DE" dirty="0" err="1">
                <a:sym typeface="Wingdings" panose="05000000000000000000" pitchFamily="2" charset="2"/>
              </a:rPr>
              <a:t>measurable</a:t>
            </a:r>
            <a:r>
              <a:rPr lang="de-DE" dirty="0">
                <a:sym typeface="Wingdings" panose="05000000000000000000" pitchFamily="2" charset="2"/>
              </a:rPr>
              <a:t> </a:t>
            </a:r>
            <a:r>
              <a:rPr lang="de-DE" dirty="0" err="1">
                <a:sym typeface="Wingdings" panose="05000000000000000000" pitchFamily="2" charset="2"/>
              </a:rPr>
              <a:t>difference</a:t>
            </a:r>
            <a:r>
              <a:rPr lang="de-DE" dirty="0">
                <a:sym typeface="Wingdings" panose="05000000000000000000" pitchFamily="2" charset="2"/>
              </a:rPr>
              <a:t> </a:t>
            </a:r>
            <a:r>
              <a:rPr lang="de-DE" dirty="0" err="1">
                <a:sym typeface="Wingdings" panose="05000000000000000000" pitchFamily="2" charset="2"/>
              </a:rPr>
              <a:t>from</a:t>
            </a:r>
            <a:r>
              <a:rPr lang="de-DE" dirty="0">
                <a:sym typeface="Wingdings" panose="05000000000000000000" pitchFamily="2" charset="2"/>
              </a:rPr>
              <a:t> W </a:t>
            </a:r>
            <a:r>
              <a:rPr lang="de-DE" dirty="0" err="1">
                <a:sym typeface="Wingdings" panose="05000000000000000000" pitchFamily="2" charset="2"/>
              </a:rPr>
              <a:t>alone</a:t>
            </a:r>
            <a:endParaRPr lang="de-DE" dirty="0">
              <a:sym typeface="Wingdings" panose="05000000000000000000" pitchFamily="2" charset="2"/>
            </a:endParaRPr>
          </a:p>
          <a:p>
            <a:pPr marL="171450" indent="-171450">
              <a:buFont typeface="Wingdings" panose="05000000000000000000" pitchFamily="2" charset="2"/>
              <a:buChar char="à"/>
            </a:pPr>
            <a:r>
              <a:rPr lang="de-DE" dirty="0" err="1">
                <a:sym typeface="Wingdings" panose="05000000000000000000" pitchFamily="2" charset="2"/>
              </a:rPr>
              <a:t>Direction</a:t>
            </a:r>
            <a:r>
              <a:rPr lang="de-DE" dirty="0">
                <a:sym typeface="Wingdings" panose="05000000000000000000" pitchFamily="2" charset="2"/>
              </a:rPr>
              <a:t> </a:t>
            </a:r>
            <a:r>
              <a:rPr lang="de-DE" dirty="0" err="1">
                <a:sym typeface="Wingdings" panose="05000000000000000000" pitchFamily="2" charset="2"/>
              </a:rPr>
              <a:t>matrix</a:t>
            </a:r>
            <a:r>
              <a:rPr lang="de-DE" dirty="0">
                <a:sym typeface="Wingdings" panose="05000000000000000000" pitchFamily="2" charset="2"/>
              </a:rPr>
              <a:t> &gt;W: </a:t>
            </a:r>
            <a:r>
              <a:rPr lang="de-DE" dirty="0" err="1">
                <a:sym typeface="Wingdings" panose="05000000000000000000" pitchFamily="2" charset="2"/>
              </a:rPr>
              <a:t>measurements</a:t>
            </a:r>
            <a:r>
              <a:rPr lang="de-DE" dirty="0">
                <a:sym typeface="Wingdings" panose="05000000000000000000" pitchFamily="2" charset="2"/>
              </a:rPr>
              <a:t> </a:t>
            </a:r>
            <a:r>
              <a:rPr lang="de-DE" dirty="0" err="1">
                <a:sym typeface="Wingdings" panose="05000000000000000000" pitchFamily="2" charset="2"/>
              </a:rPr>
              <a:t>somewhat</a:t>
            </a:r>
            <a:r>
              <a:rPr lang="de-DE" dirty="0">
                <a:sym typeface="Wingdings" panose="05000000000000000000" pitchFamily="2" charset="2"/>
              </a:rPr>
              <a:t> </a:t>
            </a:r>
            <a:r>
              <a:rPr lang="de-DE" dirty="0" err="1">
                <a:sym typeface="Wingdings" panose="05000000000000000000" pitchFamily="2" charset="2"/>
              </a:rPr>
              <a:t>above</a:t>
            </a:r>
            <a:r>
              <a:rPr lang="de-DE" dirty="0">
                <a:sym typeface="Wingdings" panose="05000000000000000000" pitchFamily="2" charset="2"/>
              </a:rPr>
              <a:t> </a:t>
            </a:r>
            <a:r>
              <a:rPr lang="de-DE" dirty="0" err="1">
                <a:sym typeface="Wingdings" panose="05000000000000000000" pitchFamily="2" charset="2"/>
              </a:rPr>
              <a:t>theory</a:t>
            </a:r>
            <a:r>
              <a:rPr lang="de-DE" dirty="0">
                <a:sym typeface="Wingdings" panose="05000000000000000000" pitchFamily="2" charset="2"/>
              </a:rPr>
              <a:t> </a:t>
            </a:r>
            <a:r>
              <a:rPr lang="de-DE" dirty="0" err="1">
                <a:sym typeface="Wingdings" panose="05000000000000000000" pitchFamily="2" charset="2"/>
              </a:rPr>
              <a:t>predictions</a:t>
            </a:r>
            <a:r>
              <a:rPr lang="de-DE" dirty="0">
                <a:sym typeface="Wingdings" panose="05000000000000000000" pitchFamily="2" charset="2"/>
              </a:rPr>
              <a:t> </a:t>
            </a:r>
            <a:r>
              <a:rPr lang="de-DE" dirty="0" err="1">
                <a:sym typeface="Wingdings" panose="05000000000000000000" pitchFamily="2" charset="2"/>
              </a:rPr>
              <a:t>even</a:t>
            </a:r>
            <a:r>
              <a:rPr lang="de-DE" dirty="0">
                <a:sym typeface="Wingdings" panose="05000000000000000000" pitchFamily="2" charset="2"/>
              </a:rPr>
              <a:t> </a:t>
            </a:r>
            <a:r>
              <a:rPr lang="de-DE" dirty="0" err="1">
                <a:sym typeface="Wingdings" panose="05000000000000000000" pitchFamily="2" charset="2"/>
              </a:rPr>
              <a:t>without</a:t>
            </a:r>
            <a:r>
              <a:rPr lang="de-DE" dirty="0">
                <a:sym typeface="Wingdings" panose="05000000000000000000" pitchFamily="2" charset="2"/>
              </a:rPr>
              <a:t> </a:t>
            </a:r>
            <a:r>
              <a:rPr lang="de-DE" dirty="0" err="1">
                <a:sym typeface="Wingdings" panose="05000000000000000000" pitchFamily="2" charset="2"/>
              </a:rPr>
              <a:t>barriers</a:t>
            </a:r>
            <a:br>
              <a:rPr lang="de-DE" dirty="0">
                <a:sym typeface="Wingdings" panose="05000000000000000000" pitchFamily="2" charset="2"/>
              </a:rPr>
            </a:br>
            <a:r>
              <a:rPr lang="de-DE" dirty="0">
                <a:sym typeface="Wingdings" panose="05000000000000000000" pitchFamily="2" charset="2"/>
              </a:rPr>
              <a:t>- Probable </a:t>
            </a:r>
            <a:r>
              <a:rPr lang="de-DE" dirty="0" err="1">
                <a:sym typeface="Wingdings" panose="05000000000000000000" pitchFamily="2" charset="2"/>
              </a:rPr>
              <a:t>reasons</a:t>
            </a:r>
            <a:r>
              <a:rPr lang="de-DE" dirty="0">
                <a:sym typeface="Wingdings" panose="05000000000000000000" pitchFamily="2" charset="2"/>
              </a:rPr>
              <a:t>: </a:t>
            </a:r>
            <a:r>
              <a:rPr lang="de-DE" dirty="0" err="1">
                <a:sym typeface="Wingdings" panose="05000000000000000000" pitchFamily="2" charset="2"/>
              </a:rPr>
              <a:t>uncertainty</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H </a:t>
            </a:r>
            <a:r>
              <a:rPr lang="de-DE" dirty="0" err="1">
                <a:sym typeface="Wingdings" panose="05000000000000000000" pitchFamily="2" charset="2"/>
              </a:rPr>
              <a:t>solubility</a:t>
            </a:r>
            <a:r>
              <a:rPr lang="de-DE" dirty="0">
                <a:sym typeface="Wingdings" panose="05000000000000000000" pitchFamily="2" charset="2"/>
              </a:rPr>
              <a:t> in </a:t>
            </a:r>
            <a:r>
              <a:rPr lang="de-DE" dirty="0" err="1">
                <a:sym typeface="Wingdings" panose="05000000000000000000" pitchFamily="2" charset="2"/>
              </a:rPr>
              <a:t>matrix</a:t>
            </a:r>
            <a:r>
              <a:rPr lang="de-DE" dirty="0">
                <a:sym typeface="Wingdings" panose="05000000000000000000" pitchFamily="2" charset="2"/>
              </a:rPr>
              <a:t>, </a:t>
            </a:r>
            <a:r>
              <a:rPr lang="de-DE" dirty="0" err="1">
                <a:sym typeface="Wingdings" panose="05000000000000000000" pitchFamily="2" charset="2"/>
              </a:rPr>
              <a:t>grain</a:t>
            </a:r>
            <a:r>
              <a:rPr lang="de-DE" dirty="0">
                <a:sym typeface="Wingdings" panose="05000000000000000000" pitchFamily="2" charset="2"/>
              </a:rPr>
              <a:t> </a:t>
            </a:r>
            <a:r>
              <a:rPr lang="de-DE" dirty="0" err="1">
                <a:sym typeface="Wingdings" panose="05000000000000000000" pitchFamily="2" charset="2"/>
              </a:rPr>
              <a:t>boundary</a:t>
            </a:r>
            <a:r>
              <a:rPr lang="de-DE" dirty="0">
                <a:sym typeface="Wingdings" panose="05000000000000000000" pitchFamily="2" charset="2"/>
              </a:rPr>
              <a:t> </a:t>
            </a:r>
            <a:r>
              <a:rPr lang="de-DE" dirty="0" err="1">
                <a:sym typeface="Wingdings" panose="05000000000000000000" pitchFamily="2" charset="2"/>
              </a:rPr>
              <a:t>effects</a:t>
            </a:r>
            <a:r>
              <a:rPr lang="de-DE" dirty="0">
                <a:sym typeface="Wingdings" panose="05000000000000000000" pitchFamily="2" charset="2"/>
              </a:rPr>
              <a:t> in W</a:t>
            </a:r>
          </a:p>
          <a:p>
            <a:pPr marL="171450" lvl="0" indent="-171450">
              <a:buFont typeface="Wingdings" panose="05000000000000000000" pitchFamily="2" charset="2"/>
              <a:buChar char="à"/>
            </a:pPr>
            <a:endParaRPr lang="de-DE" dirty="0">
              <a:sym typeface="Wingdings" panose="05000000000000000000" pitchFamily="2" charset="2"/>
            </a:endParaRPr>
          </a:p>
          <a:p>
            <a:pPr marL="171450" lvl="0" indent="-171450">
              <a:buFont typeface="Wingdings" panose="05000000000000000000" pitchFamily="2" charset="2"/>
              <a:buChar char="à"/>
            </a:pPr>
            <a:r>
              <a:rPr lang="de-DE" dirty="0">
                <a:sym typeface="Wingdings" panose="05000000000000000000" pitchFamily="2" charset="2"/>
              </a:rPr>
              <a:t>Interface </a:t>
            </a:r>
            <a:r>
              <a:rPr lang="de-DE" dirty="0" err="1">
                <a:sym typeface="Wingdings" panose="05000000000000000000" pitchFamily="2" charset="2"/>
              </a:rPr>
              <a:t>modelling</a:t>
            </a:r>
            <a:r>
              <a:rPr lang="de-DE" dirty="0">
                <a:sym typeface="Wingdings" panose="05000000000000000000" pitchFamily="2" charset="2"/>
              </a:rPr>
              <a:t> </a:t>
            </a:r>
            <a:r>
              <a:rPr lang="de-DE" dirty="0" err="1">
                <a:sym typeface="Wingdings" panose="05000000000000000000" pitchFamily="2" charset="2"/>
              </a:rPr>
              <a:t>results</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a:t>
            </a:r>
            <a:r>
              <a:rPr lang="de-DE" dirty="0" err="1">
                <a:sym typeface="Wingdings" panose="05000000000000000000" pitchFamily="2" charset="2"/>
              </a:rPr>
              <a:t>kinetic</a:t>
            </a:r>
            <a:r>
              <a:rPr lang="de-DE" dirty="0">
                <a:sym typeface="Wingdings" panose="05000000000000000000" pitchFamily="2" charset="2"/>
              </a:rPr>
              <a:t> </a:t>
            </a:r>
            <a:r>
              <a:rPr lang="de-DE" dirty="0" err="1">
                <a:sym typeface="Wingdings" panose="05000000000000000000" pitchFamily="2" charset="2"/>
              </a:rPr>
              <a:t>model</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interface </a:t>
            </a:r>
            <a:r>
              <a:rPr lang="de-DE" dirty="0" err="1">
                <a:sym typeface="Wingdings" panose="05000000000000000000" pitchFamily="2" charset="2"/>
              </a:rPr>
              <a:t>that</a:t>
            </a:r>
            <a:r>
              <a:rPr lang="de-DE" dirty="0">
                <a:sym typeface="Wingdings" panose="05000000000000000000" pitchFamily="2" charset="2"/>
              </a:rPr>
              <a:t> </a:t>
            </a:r>
            <a:r>
              <a:rPr lang="de-DE" dirty="0" err="1">
                <a:sym typeface="Wingdings" panose="05000000000000000000" pitchFamily="2" charset="2"/>
              </a:rPr>
              <a:t>by</a:t>
            </a:r>
            <a:r>
              <a:rPr lang="de-DE" dirty="0">
                <a:sym typeface="Wingdings" panose="05000000000000000000" pitchFamily="2" charset="2"/>
              </a:rPr>
              <a:t> design </a:t>
            </a:r>
            <a:r>
              <a:rPr lang="de-DE" dirty="0" err="1">
                <a:sym typeface="Wingdings" panose="05000000000000000000" pitchFamily="2" charset="2"/>
              </a:rPr>
              <a:t>reproduces</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analytical</a:t>
            </a:r>
            <a:r>
              <a:rPr lang="de-DE">
                <a:sym typeface="Wingdings" panose="05000000000000000000" pitchFamily="2" charset="2"/>
              </a:rPr>
              <a:t> balance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chemical</a:t>
            </a:r>
            <a:r>
              <a:rPr lang="de-DE" dirty="0">
                <a:sym typeface="Wingdings" panose="05000000000000000000" pitchFamily="2" charset="2"/>
              </a:rPr>
              <a:t> </a:t>
            </a:r>
            <a:r>
              <a:rPr lang="de-DE" dirty="0" err="1">
                <a:sym typeface="Wingdings" panose="05000000000000000000" pitchFamily="2" charset="2"/>
              </a:rPr>
              <a:t>potentials</a:t>
            </a:r>
            <a:r>
              <a:rPr lang="de-DE" dirty="0">
                <a:sym typeface="Wingdings" panose="05000000000000000000" pitchFamily="2" charset="2"/>
              </a:rPr>
              <a:t> in </a:t>
            </a:r>
            <a:r>
              <a:rPr lang="de-DE" dirty="0" err="1">
                <a:sym typeface="Wingdings" panose="05000000000000000000" pitchFamily="2" charset="2"/>
              </a:rPr>
              <a:t>steady</a:t>
            </a:r>
            <a:r>
              <a:rPr lang="de-DE" dirty="0">
                <a:sym typeface="Wingdings" panose="05000000000000000000" pitchFamily="2" charset="2"/>
              </a:rPr>
              <a:t> </a:t>
            </a:r>
            <a:r>
              <a:rPr lang="de-DE" dirty="0" err="1">
                <a:sym typeface="Wingdings" panose="05000000000000000000" pitchFamily="2" charset="2"/>
              </a:rPr>
              <a:t>state</a:t>
            </a:r>
            <a:r>
              <a:rPr lang="de-DE" dirty="0">
                <a:sym typeface="Wingdings" panose="05000000000000000000" pitchFamily="2" charset="2"/>
              </a:rPr>
              <a:t> and </a:t>
            </a:r>
            <a:r>
              <a:rPr lang="de-DE" dirty="0" err="1">
                <a:sym typeface="Wingdings" panose="05000000000000000000" pitchFamily="2" charset="2"/>
              </a:rPr>
              <a:t>without</a:t>
            </a:r>
            <a:r>
              <a:rPr lang="de-DE" dirty="0">
                <a:sym typeface="Wingdings" panose="05000000000000000000" pitchFamily="2" charset="2"/>
              </a:rPr>
              <a:t> </a:t>
            </a:r>
            <a:r>
              <a:rPr lang="de-DE" dirty="0" err="1">
                <a:sym typeface="Wingdings" panose="05000000000000000000" pitchFamily="2" charset="2"/>
              </a:rPr>
              <a:t>any</a:t>
            </a:r>
            <a:r>
              <a:rPr lang="de-DE" dirty="0">
                <a:sym typeface="Wingdings" panose="05000000000000000000" pitchFamily="2" charset="2"/>
              </a:rPr>
              <a:t> </a:t>
            </a:r>
            <a:r>
              <a:rPr lang="de-DE" dirty="0" err="1">
                <a:sym typeface="Wingdings" panose="05000000000000000000" pitchFamily="2" charset="2"/>
              </a:rPr>
              <a:t>barriers</a:t>
            </a:r>
            <a:br>
              <a:rPr lang="de-DE" dirty="0">
                <a:sym typeface="Wingdings" panose="05000000000000000000" pitchFamily="2" charset="2"/>
              </a:rPr>
            </a:br>
            <a:r>
              <a:rPr lang="de-DE" dirty="0">
                <a:sym typeface="Wingdings" panose="05000000000000000000" pitchFamily="2" charset="2"/>
              </a:rPr>
              <a:t>- </a:t>
            </a:r>
            <a:r>
              <a:rPr lang="de-DE" dirty="0" err="1">
                <a:sym typeface="Wingdings" panose="05000000000000000000" pitchFamily="2" charset="2"/>
              </a:rPr>
              <a:t>transmission</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H isotopes </a:t>
            </a:r>
            <a:r>
              <a:rPr lang="de-DE" dirty="0" err="1">
                <a:sym typeface="Wingdings" panose="05000000000000000000" pitchFamily="2" charset="2"/>
              </a:rPr>
              <a:t>across</a:t>
            </a:r>
            <a:r>
              <a:rPr lang="de-DE" dirty="0">
                <a:sym typeface="Wingdings" panose="05000000000000000000" pitchFamily="2" charset="2"/>
              </a:rPr>
              <a:t> W-matrix </a:t>
            </a:r>
            <a:r>
              <a:rPr lang="de-DE" dirty="0" err="1">
                <a:sym typeface="Wingdings" panose="05000000000000000000" pitchFamily="2" charset="2"/>
              </a:rPr>
              <a:t>boundary</a:t>
            </a:r>
            <a:r>
              <a:rPr lang="de-DE" dirty="0">
                <a:sym typeface="Wingdings" panose="05000000000000000000" pitchFamily="2" charset="2"/>
              </a:rPr>
              <a:t> </a:t>
            </a:r>
            <a:r>
              <a:rPr lang="de-DE" dirty="0" err="1">
                <a:sym typeface="Wingdings" panose="05000000000000000000" pitchFamily="2" charset="2"/>
              </a:rPr>
              <a:t>relatively</a:t>
            </a:r>
            <a:r>
              <a:rPr lang="de-DE" dirty="0">
                <a:sym typeface="Wingdings" panose="05000000000000000000" pitchFamily="2" charset="2"/>
              </a:rPr>
              <a:t> </a:t>
            </a:r>
            <a:r>
              <a:rPr lang="de-DE" dirty="0" err="1">
                <a:sym typeface="Wingdings" panose="05000000000000000000" pitchFamily="2" charset="2"/>
              </a:rPr>
              <a:t>insensitive</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potential </a:t>
            </a:r>
            <a:r>
              <a:rPr lang="de-DE" dirty="0" err="1">
                <a:sym typeface="Wingdings" panose="05000000000000000000" pitchFamily="2" charset="2"/>
              </a:rPr>
              <a:t>barriers</a:t>
            </a:r>
            <a:r>
              <a:rPr lang="de-DE" dirty="0">
                <a:sym typeface="Wingdings" panose="05000000000000000000" pitchFamily="2" charset="2"/>
              </a:rPr>
              <a:t> at W-matrix interface</a:t>
            </a:r>
            <a:br>
              <a:rPr lang="de-DE" dirty="0">
                <a:sym typeface="Wingdings" panose="05000000000000000000" pitchFamily="2" charset="2"/>
              </a:rPr>
            </a:br>
            <a:r>
              <a:rPr lang="de-DE" dirty="0">
                <a:sym typeface="Wingdings" panose="05000000000000000000" pitchFamily="2" charset="2"/>
              </a:rPr>
              <a:t>- </a:t>
            </a:r>
            <a:r>
              <a:rPr lang="de-DE" dirty="0" err="1">
                <a:sym typeface="Wingdings" panose="05000000000000000000" pitchFamily="2" charset="2"/>
              </a:rPr>
              <a:t>Reason</a:t>
            </a:r>
            <a:r>
              <a:rPr lang="de-DE" dirty="0">
                <a:sym typeface="Wingdings" panose="05000000000000000000" pitchFamily="2" charset="2"/>
              </a:rPr>
              <a:t>: interface </a:t>
            </a:r>
            <a:r>
              <a:rPr lang="de-DE" dirty="0" err="1">
                <a:sym typeface="Wingdings" panose="05000000000000000000" pitchFamily="2" charset="2"/>
              </a:rPr>
              <a:t>negligibly</a:t>
            </a:r>
            <a:r>
              <a:rPr lang="de-DE" dirty="0">
                <a:sym typeface="Wingdings" panose="05000000000000000000" pitchFamily="2" charset="2"/>
              </a:rPr>
              <a:t> </a:t>
            </a:r>
            <a:r>
              <a:rPr lang="de-DE" dirty="0" err="1">
                <a:sym typeface="Wingdings" panose="05000000000000000000" pitchFamily="2" charset="2"/>
              </a:rPr>
              <a:t>thin</a:t>
            </a:r>
            <a:r>
              <a:rPr lang="de-DE" dirty="0">
                <a:sym typeface="Wingdings" panose="05000000000000000000" pitchFamily="2" charset="2"/>
              </a:rPr>
              <a:t> </a:t>
            </a:r>
            <a:r>
              <a:rPr lang="de-DE" dirty="0" err="1">
                <a:sym typeface="Wingdings" panose="05000000000000000000" pitchFamily="2" charset="2"/>
              </a:rPr>
              <a:t>compared</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matrix</a:t>
            </a:r>
            <a:r>
              <a:rPr lang="de-DE" dirty="0">
                <a:sym typeface="Wingdings" panose="05000000000000000000" pitchFamily="2" charset="2"/>
              </a:rPr>
              <a:t> (2.5 µm) and W (50 µm) (</a:t>
            </a:r>
            <a:r>
              <a:rPr lang="de-DE" dirty="0" err="1">
                <a:sym typeface="Wingdings" panose="05000000000000000000" pitchFamily="2" charset="2"/>
              </a:rPr>
              <a:t>realistic</a:t>
            </a:r>
            <a:r>
              <a:rPr lang="de-DE" dirty="0">
                <a:sym typeface="Wingdings" panose="05000000000000000000" pitchFamily="2" charset="2"/>
              </a:rPr>
              <a:t> </a:t>
            </a:r>
            <a:r>
              <a:rPr lang="de-DE" dirty="0" err="1">
                <a:sym typeface="Wingdings" panose="05000000000000000000" pitchFamily="2" charset="2"/>
              </a:rPr>
              <a:t>scales</a:t>
            </a:r>
            <a:r>
              <a:rPr lang="de-DE" dirty="0">
                <a:sym typeface="Wingdings" panose="05000000000000000000" pitchFamily="2" charset="2"/>
              </a:rPr>
              <a:t> </a:t>
            </a:r>
            <a:r>
              <a:rPr lang="de-DE" dirty="0" err="1">
                <a:sym typeface="Wingdings" panose="05000000000000000000" pitchFamily="2" charset="2"/>
              </a:rPr>
              <a:t>for</a:t>
            </a:r>
            <a:r>
              <a:rPr lang="de-DE" dirty="0">
                <a:sym typeface="Wingdings" panose="05000000000000000000" pitchFamily="2" charset="2"/>
              </a:rPr>
              <a:t> heavy </a:t>
            </a:r>
            <a:r>
              <a:rPr lang="de-DE" dirty="0" err="1">
                <a:sym typeface="Wingdings" panose="05000000000000000000" pitchFamily="2" charset="2"/>
              </a:rPr>
              <a:t>alloy</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a:t>
            </a:r>
            <a:r>
              <a:rPr lang="de-DE" dirty="0" err="1">
                <a:sym typeface="Wingdings" panose="05000000000000000000" pitchFamily="2" charset="2"/>
              </a:rPr>
              <a:t>combining</a:t>
            </a:r>
            <a:r>
              <a:rPr lang="de-DE" dirty="0">
                <a:sym typeface="Wingdings" panose="05000000000000000000" pitchFamily="2" charset="2"/>
              </a:rPr>
              <a:t> </a:t>
            </a:r>
            <a:r>
              <a:rPr lang="de-DE" dirty="0" err="1">
                <a:sym typeface="Wingdings" panose="05000000000000000000" pitchFamily="2" charset="2"/>
              </a:rPr>
              <a:t>directions</a:t>
            </a:r>
            <a:r>
              <a:rPr lang="de-DE" dirty="0">
                <a:sym typeface="Wingdings" panose="05000000000000000000" pitchFamily="2" charset="2"/>
              </a:rPr>
              <a:t> W&gt;</a:t>
            </a:r>
            <a:r>
              <a:rPr lang="de-DE" dirty="0" err="1">
                <a:sym typeface="Wingdings" panose="05000000000000000000" pitchFamily="2" charset="2"/>
              </a:rPr>
              <a:t>matrix</a:t>
            </a:r>
            <a:r>
              <a:rPr lang="de-DE" dirty="0">
                <a:sym typeface="Wingdings" panose="05000000000000000000" pitchFamily="2" charset="2"/>
              </a:rPr>
              <a:t> and </a:t>
            </a:r>
            <a:r>
              <a:rPr lang="de-DE" dirty="0" err="1">
                <a:sym typeface="Wingdings" panose="05000000000000000000" pitchFamily="2" charset="2"/>
              </a:rPr>
              <a:t>matrix</a:t>
            </a:r>
            <a:r>
              <a:rPr lang="de-DE" dirty="0">
                <a:sym typeface="Wingdings" panose="05000000000000000000" pitchFamily="2" charset="2"/>
              </a:rPr>
              <a:t>&gt;W </a:t>
            </a:r>
            <a:r>
              <a:rPr lang="de-DE" dirty="0" err="1">
                <a:sym typeface="Wingdings" panose="05000000000000000000" pitchFamily="2" charset="2"/>
              </a:rPr>
              <a:t>allows</a:t>
            </a:r>
            <a:r>
              <a:rPr lang="de-DE" dirty="0">
                <a:sym typeface="Wingdings" panose="05000000000000000000" pitchFamily="2" charset="2"/>
              </a:rPr>
              <a:t> </a:t>
            </a:r>
            <a:r>
              <a:rPr lang="de-DE" dirty="0" err="1">
                <a:sym typeface="Wingdings" panose="05000000000000000000" pitchFamily="2" charset="2"/>
              </a:rPr>
              <a:t>putting</a:t>
            </a:r>
            <a:r>
              <a:rPr lang="de-DE" dirty="0">
                <a:sym typeface="Wingdings" panose="05000000000000000000" pitchFamily="2" charset="2"/>
              </a:rPr>
              <a:t> </a:t>
            </a:r>
            <a:r>
              <a:rPr lang="de-DE" dirty="0" err="1">
                <a:sym typeface="Wingdings" panose="05000000000000000000" pitchFamily="2" charset="2"/>
              </a:rPr>
              <a:t>some</a:t>
            </a:r>
            <a:r>
              <a:rPr lang="de-DE" dirty="0">
                <a:sym typeface="Wingdings" panose="05000000000000000000" pitchFamily="2" charset="2"/>
              </a:rPr>
              <a:t> </a:t>
            </a:r>
            <a:r>
              <a:rPr lang="de-DE" dirty="0" err="1">
                <a:sym typeface="Wingdings" panose="05000000000000000000" pitchFamily="2" charset="2"/>
              </a:rPr>
              <a:t>constraints</a:t>
            </a:r>
            <a:r>
              <a:rPr lang="de-DE" dirty="0">
                <a:sym typeface="Wingdings" panose="05000000000000000000" pitchFamily="2" charset="2"/>
              </a:rPr>
              <a:t>: </a:t>
            </a:r>
            <a:r>
              <a:rPr lang="de-DE" dirty="0" err="1">
                <a:sym typeface="Wingdings" panose="05000000000000000000" pitchFamily="2" charset="2"/>
              </a:rPr>
              <a:t>barriers</a:t>
            </a:r>
            <a:r>
              <a:rPr lang="de-DE" dirty="0">
                <a:sym typeface="Wingdings" panose="05000000000000000000" pitchFamily="2" charset="2"/>
              </a:rPr>
              <a:t>, </a:t>
            </a:r>
            <a:r>
              <a:rPr lang="de-DE" dirty="0" err="1">
                <a:sym typeface="Wingdings" panose="05000000000000000000" pitchFamily="2" charset="2"/>
              </a:rPr>
              <a:t>if</a:t>
            </a:r>
            <a:r>
              <a:rPr lang="de-DE" dirty="0">
                <a:sym typeface="Wingdings" panose="05000000000000000000" pitchFamily="2" charset="2"/>
              </a:rPr>
              <a:t> </a:t>
            </a:r>
            <a:r>
              <a:rPr lang="de-DE" dirty="0" err="1">
                <a:sym typeface="Wingdings" panose="05000000000000000000" pitchFamily="2" charset="2"/>
              </a:rPr>
              <a:t>existing</a:t>
            </a:r>
            <a:r>
              <a:rPr lang="de-DE" dirty="0">
                <a:sym typeface="Wingdings" panose="05000000000000000000" pitchFamily="2" charset="2"/>
              </a:rPr>
              <a:t>, &lt;~0.8-1 eV (</a:t>
            </a:r>
            <a:r>
              <a:rPr lang="de-DE" dirty="0" err="1">
                <a:sym typeface="Wingdings" panose="05000000000000000000" pitchFamily="2" charset="2"/>
              </a:rPr>
              <a:t>assuming</a:t>
            </a:r>
            <a:r>
              <a:rPr lang="de-DE" dirty="0">
                <a:sym typeface="Wingdings" panose="05000000000000000000" pitchFamily="2" charset="2"/>
              </a:rPr>
              <a:t> </a:t>
            </a:r>
            <a:r>
              <a:rPr lang="de-DE" dirty="0" err="1">
                <a:sym typeface="Wingdings" panose="05000000000000000000" pitchFamily="2" charset="2"/>
              </a:rPr>
              <a:t>attempt</a:t>
            </a:r>
            <a:r>
              <a:rPr lang="de-DE" dirty="0">
                <a:sym typeface="Wingdings" panose="05000000000000000000" pitchFamily="2" charset="2"/>
              </a:rPr>
              <a:t> </a:t>
            </a:r>
            <a:r>
              <a:rPr lang="de-DE" dirty="0" err="1">
                <a:sym typeface="Wingdings" panose="05000000000000000000" pitchFamily="2" charset="2"/>
              </a:rPr>
              <a:t>frequency</a:t>
            </a:r>
            <a:r>
              <a:rPr lang="de-DE" dirty="0">
                <a:sym typeface="Wingdings" panose="05000000000000000000" pitchFamily="2" charset="2"/>
              </a:rPr>
              <a:t> ~10</a:t>
            </a:r>
            <a:r>
              <a:rPr lang="de-DE" baseline="30000" dirty="0">
                <a:sym typeface="Wingdings" panose="05000000000000000000" pitchFamily="2" charset="2"/>
              </a:rPr>
              <a:t>13</a:t>
            </a:r>
            <a:r>
              <a:rPr lang="de-DE" baseline="0" dirty="0">
                <a:sym typeface="Wingdings" panose="05000000000000000000" pitchFamily="2" charset="2"/>
              </a:rPr>
              <a:t> Hz </a:t>
            </a:r>
            <a:r>
              <a:rPr lang="de-DE" baseline="0" dirty="0" err="1">
                <a:sym typeface="Wingdings" panose="05000000000000000000" pitchFamily="2" charset="2"/>
              </a:rPr>
              <a:t>for</a:t>
            </a:r>
            <a:r>
              <a:rPr lang="de-DE" baseline="0" dirty="0">
                <a:sym typeface="Wingdings" panose="05000000000000000000" pitchFamily="2" charset="2"/>
              </a:rPr>
              <a:t> </a:t>
            </a:r>
            <a:r>
              <a:rPr lang="de-DE" baseline="0" dirty="0" err="1">
                <a:sym typeface="Wingdings" panose="05000000000000000000" pitchFamily="2" charset="2"/>
              </a:rPr>
              <a:t>transitions</a:t>
            </a:r>
            <a:r>
              <a:rPr lang="de-DE" baseline="0" dirty="0">
                <a:sym typeface="Wingdings" panose="05000000000000000000" pitchFamily="2" charset="2"/>
              </a:rPr>
              <a:t> </a:t>
            </a:r>
            <a:r>
              <a:rPr lang="de-DE" baseline="0" dirty="0" err="1">
                <a:sym typeface="Wingdings" panose="05000000000000000000" pitchFamily="2" charset="2"/>
              </a:rPr>
              <a:t>to</a:t>
            </a:r>
            <a:r>
              <a:rPr lang="de-DE" baseline="0" dirty="0">
                <a:sym typeface="Wingdings" panose="05000000000000000000" pitchFamily="2" charset="2"/>
              </a:rPr>
              <a:t>/</a:t>
            </a:r>
            <a:r>
              <a:rPr lang="de-DE" baseline="0" dirty="0" err="1">
                <a:sym typeface="Wingdings" panose="05000000000000000000" pitchFamily="2" charset="2"/>
              </a:rPr>
              <a:t>from</a:t>
            </a:r>
            <a:r>
              <a:rPr lang="de-DE" baseline="0" dirty="0">
                <a:sym typeface="Wingdings" panose="05000000000000000000" pitchFamily="2" charset="2"/>
              </a:rPr>
              <a:t> interface)</a:t>
            </a:r>
            <a:br>
              <a:rPr lang="de-DE" baseline="0" dirty="0">
                <a:sym typeface="Wingdings" panose="05000000000000000000" pitchFamily="2" charset="2"/>
              </a:rPr>
            </a:br>
            <a:r>
              <a:rPr lang="de-DE" baseline="0" dirty="0">
                <a:sym typeface="Wingdings" panose="05000000000000000000" pitchFamily="2" charset="2"/>
              </a:rPr>
              <a:t>- a </a:t>
            </a:r>
            <a:r>
              <a:rPr lang="de-DE" baseline="0" dirty="0" err="1">
                <a:sym typeface="Wingdings" panose="05000000000000000000" pitchFamily="2" charset="2"/>
              </a:rPr>
              <a:t>number</a:t>
            </a:r>
            <a:r>
              <a:rPr lang="de-DE" baseline="0" dirty="0">
                <a:sym typeface="Wingdings" panose="05000000000000000000" pitchFamily="2" charset="2"/>
              </a:rPr>
              <a:t> </a:t>
            </a:r>
            <a:r>
              <a:rPr lang="de-DE" baseline="0" dirty="0" err="1">
                <a:sym typeface="Wingdings" panose="05000000000000000000" pitchFamily="2" charset="2"/>
              </a:rPr>
              <a:t>of</a:t>
            </a:r>
            <a:r>
              <a:rPr lang="de-DE" baseline="0" dirty="0">
                <a:sym typeface="Wingdings" panose="05000000000000000000" pitchFamily="2" charset="2"/>
              </a:rPr>
              <a:t> </a:t>
            </a:r>
            <a:r>
              <a:rPr lang="de-DE" baseline="0" dirty="0" err="1">
                <a:sym typeface="Wingdings" panose="05000000000000000000" pitchFamily="2" charset="2"/>
              </a:rPr>
              <a:t>other</a:t>
            </a:r>
            <a:r>
              <a:rPr lang="de-DE" baseline="0" dirty="0">
                <a:sym typeface="Wingdings" panose="05000000000000000000" pitchFamily="2" charset="2"/>
              </a:rPr>
              <a:t> </a:t>
            </a:r>
            <a:r>
              <a:rPr lang="de-DE" baseline="0" dirty="0" err="1">
                <a:sym typeface="Wingdings" panose="05000000000000000000" pitchFamily="2" charset="2"/>
              </a:rPr>
              <a:t>parameters</a:t>
            </a:r>
            <a:r>
              <a:rPr lang="de-DE" baseline="0" dirty="0">
                <a:sym typeface="Wingdings" panose="05000000000000000000" pitchFamily="2" charset="2"/>
              </a:rPr>
              <a:t> (e.g., </a:t>
            </a:r>
            <a:r>
              <a:rPr lang="de-DE" baseline="0" dirty="0" err="1">
                <a:sym typeface="Wingdings" panose="05000000000000000000" pitchFamily="2" charset="2"/>
              </a:rPr>
              <a:t>trap</a:t>
            </a:r>
            <a:r>
              <a:rPr lang="de-DE" baseline="0" dirty="0">
                <a:sym typeface="Wingdings" panose="05000000000000000000" pitchFamily="2" charset="2"/>
              </a:rPr>
              <a:t> </a:t>
            </a:r>
            <a:r>
              <a:rPr lang="de-DE" baseline="0" dirty="0" err="1">
                <a:sym typeface="Wingdings" panose="05000000000000000000" pitchFamily="2" charset="2"/>
              </a:rPr>
              <a:t>density</a:t>
            </a:r>
            <a:r>
              <a:rPr lang="de-DE" baseline="0" dirty="0">
                <a:sym typeface="Wingdings" panose="05000000000000000000" pitchFamily="2" charset="2"/>
              </a:rPr>
              <a:t> at interface) </a:t>
            </a:r>
            <a:r>
              <a:rPr lang="de-DE" baseline="0" dirty="0" err="1">
                <a:sym typeface="Wingdings" panose="05000000000000000000" pitchFamily="2" charset="2"/>
              </a:rPr>
              <a:t>were</a:t>
            </a:r>
            <a:r>
              <a:rPr lang="de-DE" baseline="0" dirty="0">
                <a:sym typeface="Wingdings" panose="05000000000000000000" pitchFamily="2" charset="2"/>
              </a:rPr>
              <a:t> also </a:t>
            </a:r>
            <a:r>
              <a:rPr lang="de-DE" baseline="0" dirty="0" err="1">
                <a:sym typeface="Wingdings" panose="05000000000000000000" pitchFamily="2" charset="2"/>
              </a:rPr>
              <a:t>varied</a:t>
            </a:r>
            <a:r>
              <a:rPr lang="de-DE" baseline="0" dirty="0">
                <a:sym typeface="Wingdings" panose="05000000000000000000" pitchFamily="2" charset="2"/>
              </a:rPr>
              <a:t>; </a:t>
            </a:r>
            <a:r>
              <a:rPr lang="de-DE" baseline="0" dirty="0" err="1">
                <a:sym typeface="Wingdings" panose="05000000000000000000" pitchFamily="2" charset="2"/>
              </a:rPr>
              <a:t>with</a:t>
            </a:r>
            <a:r>
              <a:rPr lang="de-DE" baseline="0" dirty="0">
                <a:sym typeface="Wingdings" panose="05000000000000000000" pitchFamily="2" charset="2"/>
              </a:rPr>
              <a:t> </a:t>
            </a:r>
            <a:r>
              <a:rPr lang="de-DE" baseline="0" dirty="0" err="1">
                <a:sym typeface="Wingdings" panose="05000000000000000000" pitchFamily="2" charset="2"/>
              </a:rPr>
              <a:t>the</a:t>
            </a:r>
            <a:r>
              <a:rPr lang="de-DE" baseline="0" dirty="0">
                <a:sym typeface="Wingdings" panose="05000000000000000000" pitchFamily="2" charset="2"/>
              </a:rPr>
              <a:t> </a:t>
            </a:r>
            <a:r>
              <a:rPr lang="de-DE" baseline="0" dirty="0" err="1">
                <a:sym typeface="Wingdings" panose="05000000000000000000" pitchFamily="2" charset="2"/>
              </a:rPr>
              <a:t>result</a:t>
            </a:r>
            <a:r>
              <a:rPr lang="de-DE" baseline="0" dirty="0">
                <a:sym typeface="Wingdings" panose="05000000000000000000" pitchFamily="2" charset="2"/>
              </a:rPr>
              <a:t> </a:t>
            </a:r>
            <a:r>
              <a:rPr lang="de-DE" baseline="0" dirty="0" err="1">
                <a:sym typeface="Wingdings" panose="05000000000000000000" pitchFamily="2" charset="2"/>
              </a:rPr>
              <a:t>of</a:t>
            </a:r>
            <a:r>
              <a:rPr lang="de-DE" baseline="0" dirty="0">
                <a:sym typeface="Wingdings" panose="05000000000000000000" pitchFamily="2" charset="2"/>
              </a:rPr>
              <a:t> </a:t>
            </a:r>
            <a:r>
              <a:rPr lang="de-DE" baseline="0" dirty="0" err="1">
                <a:sym typeface="Wingdings" panose="05000000000000000000" pitchFamily="2" charset="2"/>
              </a:rPr>
              <a:t>relatively</a:t>
            </a:r>
            <a:r>
              <a:rPr lang="de-DE" baseline="0" dirty="0">
                <a:sym typeface="Wingdings" panose="05000000000000000000" pitchFamily="2" charset="2"/>
              </a:rPr>
              <a:t> </a:t>
            </a:r>
            <a:r>
              <a:rPr lang="de-DE" baseline="0" dirty="0" err="1">
                <a:sym typeface="Wingdings" panose="05000000000000000000" pitchFamily="2" charset="2"/>
              </a:rPr>
              <a:t>broad</a:t>
            </a:r>
            <a:r>
              <a:rPr lang="de-DE" baseline="0" dirty="0">
                <a:sym typeface="Wingdings" panose="05000000000000000000" pitchFamily="2" charset="2"/>
              </a:rPr>
              <a:t> </a:t>
            </a:r>
            <a:r>
              <a:rPr lang="de-DE" baseline="0" dirty="0" err="1">
                <a:sym typeface="Wingdings" panose="05000000000000000000" pitchFamily="2" charset="2"/>
              </a:rPr>
              <a:t>parameter</a:t>
            </a:r>
            <a:r>
              <a:rPr lang="de-DE" baseline="0" dirty="0">
                <a:sym typeface="Wingdings" panose="05000000000000000000" pitchFamily="2" charset="2"/>
              </a:rPr>
              <a:t> </a:t>
            </a:r>
            <a:r>
              <a:rPr lang="de-DE" baseline="0" dirty="0" err="1">
                <a:sym typeface="Wingdings" panose="05000000000000000000" pitchFamily="2" charset="2"/>
              </a:rPr>
              <a:t>ranges</a:t>
            </a:r>
            <a:r>
              <a:rPr lang="de-DE" baseline="0" dirty="0">
                <a:sym typeface="Wingdings" panose="05000000000000000000" pitchFamily="2" charset="2"/>
              </a:rPr>
              <a:t> </a:t>
            </a:r>
            <a:r>
              <a:rPr lang="de-DE" baseline="0" dirty="0" err="1">
                <a:sym typeface="Wingdings" panose="05000000000000000000" pitchFamily="2" charset="2"/>
              </a:rPr>
              <a:t>being</a:t>
            </a:r>
            <a:r>
              <a:rPr lang="de-DE" baseline="0" dirty="0">
                <a:sym typeface="Wingdings" panose="05000000000000000000" pitchFamily="2" charset="2"/>
              </a:rPr>
              <a:t> </a:t>
            </a:r>
            <a:r>
              <a:rPr lang="de-DE" baseline="0" dirty="0" err="1">
                <a:sym typeface="Wingdings" panose="05000000000000000000" pitchFamily="2" charset="2"/>
              </a:rPr>
              <a:t>allowed</a:t>
            </a:r>
            <a:r>
              <a:rPr lang="de-DE" baseline="0" dirty="0">
                <a:sym typeface="Wingdings" panose="05000000000000000000" pitchFamily="2" charset="2"/>
              </a:rPr>
              <a:t> </a:t>
            </a:r>
            <a:r>
              <a:rPr lang="de-DE" baseline="0" dirty="0" err="1">
                <a:sym typeface="Wingdings" panose="05000000000000000000" pitchFamily="2" charset="2"/>
              </a:rPr>
              <a:t>to</a:t>
            </a:r>
            <a:r>
              <a:rPr lang="de-DE" baseline="0" dirty="0">
                <a:sym typeface="Wingdings" panose="05000000000000000000" pitchFamily="2" charset="2"/>
              </a:rPr>
              <a:t> still </a:t>
            </a:r>
            <a:r>
              <a:rPr lang="de-DE" baseline="0" dirty="0" err="1">
                <a:sym typeface="Wingdings" panose="05000000000000000000" pitchFamily="2" charset="2"/>
              </a:rPr>
              <a:t>reproduce</a:t>
            </a:r>
            <a:r>
              <a:rPr lang="de-DE" baseline="0" dirty="0">
                <a:sym typeface="Wingdings" panose="05000000000000000000" pitchFamily="2" charset="2"/>
              </a:rPr>
              <a:t> </a:t>
            </a:r>
            <a:r>
              <a:rPr lang="de-DE" baseline="0" dirty="0" err="1">
                <a:sym typeface="Wingdings" panose="05000000000000000000" pitchFamily="2" charset="2"/>
              </a:rPr>
              <a:t>the</a:t>
            </a:r>
            <a:r>
              <a:rPr lang="de-DE" baseline="0" dirty="0">
                <a:sym typeface="Wingdings" panose="05000000000000000000" pitchFamily="2" charset="2"/>
              </a:rPr>
              <a:t> </a:t>
            </a:r>
            <a:r>
              <a:rPr lang="de-DE" baseline="0" dirty="0" err="1">
                <a:sym typeface="Wingdings" panose="05000000000000000000" pitchFamily="2" charset="2"/>
              </a:rPr>
              <a:t>empirical</a:t>
            </a:r>
            <a:r>
              <a:rPr lang="de-DE" baseline="0" dirty="0">
                <a:sym typeface="Wingdings" panose="05000000000000000000" pitchFamily="2" charset="2"/>
              </a:rPr>
              <a:t> </a:t>
            </a:r>
            <a:r>
              <a:rPr lang="de-DE" baseline="0" dirty="0" err="1">
                <a:sym typeface="Wingdings" panose="05000000000000000000" pitchFamily="2" charset="2"/>
              </a:rPr>
              <a:t>behaviour</a:t>
            </a:r>
            <a:r>
              <a:rPr lang="de-DE" baseline="0" dirty="0">
                <a:sym typeface="Wingdings" panose="05000000000000000000" pitchFamily="2" charset="2"/>
              </a:rPr>
              <a:t> </a:t>
            </a:r>
            <a:r>
              <a:rPr lang="de-DE" baseline="0" dirty="0" err="1">
                <a:sym typeface="Wingdings" panose="05000000000000000000" pitchFamily="2" charset="2"/>
              </a:rPr>
              <a:t>of</a:t>
            </a:r>
            <a:r>
              <a:rPr lang="de-DE" baseline="0" dirty="0">
                <a:sym typeface="Wingdings" panose="05000000000000000000" pitchFamily="2" charset="2"/>
              </a:rPr>
              <a:t> </a:t>
            </a:r>
            <a:r>
              <a:rPr lang="de-DE" baseline="0" dirty="0" err="1">
                <a:sym typeface="Wingdings" panose="05000000000000000000" pitchFamily="2" charset="2"/>
              </a:rPr>
              <a:t>the</a:t>
            </a:r>
            <a:r>
              <a:rPr lang="de-DE" baseline="0" dirty="0">
                <a:sym typeface="Wingdings" panose="05000000000000000000" pitchFamily="2" charset="2"/>
              </a:rPr>
              <a:t> interface</a:t>
            </a:r>
            <a:br>
              <a:rPr lang="de-DE" dirty="0">
                <a:sym typeface="Wingdings" panose="05000000000000000000" pitchFamily="2" charset="2"/>
              </a:rPr>
            </a:br>
            <a:r>
              <a:rPr lang="de-DE" dirty="0">
                <a:sym typeface="Wingdings" panose="05000000000000000000" pitchFamily="2" charset="2"/>
              </a:rPr>
              <a:t>- </a:t>
            </a:r>
            <a:r>
              <a:rPr lang="de-DE" dirty="0" err="1">
                <a:sym typeface="Wingdings" panose="05000000000000000000" pitchFamily="2" charset="2"/>
              </a:rPr>
              <a:t>description</a:t>
            </a:r>
            <a:r>
              <a:rPr lang="de-DE" dirty="0">
                <a:sym typeface="Wingdings" panose="05000000000000000000" pitchFamily="2" charset="2"/>
              </a:rPr>
              <a:t> </a:t>
            </a:r>
            <a:r>
              <a:rPr lang="de-DE" dirty="0" err="1">
                <a:sym typeface="Wingdings" panose="05000000000000000000" pitchFamily="2" charset="2"/>
              </a:rPr>
              <a:t>without</a:t>
            </a:r>
            <a:r>
              <a:rPr lang="de-DE" dirty="0">
                <a:sym typeface="Wingdings" panose="05000000000000000000" pitchFamily="2" charset="2"/>
              </a:rPr>
              <a:t> </a:t>
            </a:r>
            <a:r>
              <a:rPr lang="de-DE" dirty="0" err="1">
                <a:sym typeface="Wingdings" panose="05000000000000000000" pitchFamily="2" charset="2"/>
              </a:rPr>
              <a:t>barriers</a:t>
            </a:r>
            <a:r>
              <a:rPr lang="de-DE" dirty="0">
                <a:sym typeface="Wingdings" panose="05000000000000000000" pitchFamily="2" charset="2"/>
              </a:rPr>
              <a:t> </a:t>
            </a:r>
            <a:r>
              <a:rPr lang="de-DE" dirty="0" err="1">
                <a:sym typeface="Wingdings" panose="05000000000000000000" pitchFamily="2" charset="2"/>
              </a:rPr>
              <a:t>is</a:t>
            </a:r>
            <a:r>
              <a:rPr lang="de-DE" dirty="0">
                <a:sym typeface="Wingdings" panose="05000000000000000000" pitchFamily="2" charset="2"/>
              </a:rPr>
              <a:t> </a:t>
            </a:r>
            <a:r>
              <a:rPr lang="de-DE" dirty="0" err="1">
                <a:sym typeface="Wingdings" panose="05000000000000000000" pitchFamily="2" charset="2"/>
              </a:rPr>
              <a:t>sufficient</a:t>
            </a:r>
            <a:r>
              <a:rPr lang="de-DE" dirty="0">
                <a:sym typeface="Wingdings" panose="05000000000000000000" pitchFamily="2" charset="2"/>
              </a:rPr>
              <a:t> </a:t>
            </a:r>
            <a:r>
              <a:rPr lang="de-DE" dirty="0" err="1">
                <a:sym typeface="Wingdings" panose="05000000000000000000" pitchFamily="2" charset="2"/>
              </a:rPr>
              <a:t>for</a:t>
            </a:r>
            <a:r>
              <a:rPr lang="de-DE" dirty="0">
                <a:sym typeface="Wingdings" panose="05000000000000000000" pitchFamily="2" charset="2"/>
              </a:rPr>
              <a:t> all </a:t>
            </a:r>
            <a:r>
              <a:rPr lang="de-DE" dirty="0" err="1">
                <a:sym typeface="Wingdings" panose="05000000000000000000" pitchFamily="2" charset="2"/>
              </a:rPr>
              <a:t>practical</a:t>
            </a:r>
            <a:r>
              <a:rPr lang="de-DE" dirty="0">
                <a:sym typeface="Wingdings" panose="05000000000000000000" pitchFamily="2" charset="2"/>
              </a:rPr>
              <a:t> </a:t>
            </a:r>
            <a:r>
              <a:rPr lang="de-DE" dirty="0" err="1">
                <a:sym typeface="Wingdings" panose="05000000000000000000" pitchFamily="2" charset="2"/>
              </a:rPr>
              <a:t>purposes</a:t>
            </a:r>
            <a:r>
              <a:rPr lang="de-DE" dirty="0">
                <a:sym typeface="Wingdings" panose="05000000000000000000" pitchFamily="2" charset="2"/>
              </a:rPr>
              <a:t>: </a:t>
            </a:r>
            <a:r>
              <a:rPr lang="de-DE" dirty="0" err="1">
                <a:sym typeface="Wingdings" panose="05000000000000000000" pitchFamily="2" charset="2"/>
              </a:rPr>
              <a:t>simply</a:t>
            </a:r>
            <a:r>
              <a:rPr lang="de-DE" dirty="0">
                <a:sym typeface="Wingdings" panose="05000000000000000000" pitchFamily="2" charset="2"/>
              </a:rPr>
              <a:t> </a:t>
            </a:r>
            <a:r>
              <a:rPr lang="de-DE" dirty="0" err="1">
                <a:sym typeface="Wingdings" panose="05000000000000000000" pitchFamily="2" charset="2"/>
              </a:rPr>
              <a:t>use</a:t>
            </a:r>
            <a:r>
              <a:rPr lang="de-DE" dirty="0">
                <a:sym typeface="Wingdings" panose="05000000000000000000" pitchFamily="2" charset="2"/>
              </a:rPr>
              <a:t> </a:t>
            </a:r>
            <a:r>
              <a:rPr lang="de-DE" dirty="0" err="1">
                <a:sym typeface="Wingdings" panose="05000000000000000000" pitchFamily="2" charset="2"/>
              </a:rPr>
              <a:t>balance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chemical</a:t>
            </a:r>
            <a:r>
              <a:rPr lang="de-DE" dirty="0">
                <a:sym typeface="Wingdings" panose="05000000000000000000" pitchFamily="2" charset="2"/>
              </a:rPr>
              <a:t> </a:t>
            </a:r>
            <a:r>
              <a:rPr lang="de-DE" dirty="0" err="1">
                <a:sym typeface="Wingdings" panose="05000000000000000000" pitchFamily="2" charset="2"/>
              </a:rPr>
              <a:t>potentials</a:t>
            </a:r>
            <a:r>
              <a:rPr lang="de-DE" dirty="0">
                <a:sym typeface="Wingdings" panose="05000000000000000000" pitchFamily="2" charset="2"/>
              </a:rPr>
              <a:t>, i.e. </a:t>
            </a:r>
            <a:r>
              <a:rPr lang="de-DE" dirty="0" err="1">
                <a:sym typeface="Wingdings" panose="05000000000000000000" pitchFamily="2" charset="2"/>
              </a:rPr>
              <a:t>ratio</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heats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solution</a:t>
            </a:r>
            <a:r>
              <a:rPr lang="de-DE" dirty="0">
                <a:sym typeface="Wingdings" panose="05000000000000000000" pitchFamily="2" charset="2"/>
              </a:rPr>
              <a:t>!</a:t>
            </a:r>
          </a:p>
          <a:p>
            <a:pPr marL="171450" lvl="0" indent="-171450">
              <a:buFont typeface="Wingdings" panose="05000000000000000000" pitchFamily="2" charset="2"/>
              <a:buChar char="à"/>
            </a:pPr>
            <a:endParaRPr lang="de-DE" dirty="0">
              <a:sym typeface="Wingdings" panose="05000000000000000000" pitchFamily="2" charset="2"/>
            </a:endParaRPr>
          </a:p>
          <a:p>
            <a:pPr marL="171450" lvl="0" indent="-171450">
              <a:buFont typeface="Wingdings" panose="05000000000000000000" pitchFamily="2" charset="2"/>
              <a:buChar char="à"/>
            </a:pPr>
            <a:r>
              <a:rPr lang="de-DE" dirty="0" err="1">
                <a:sym typeface="Wingdings" panose="05000000000000000000" pitchFamily="2" charset="2"/>
              </a:rPr>
              <a:t>Currently</a:t>
            </a:r>
            <a:r>
              <a:rPr lang="de-DE" dirty="0">
                <a:sym typeface="Wingdings" panose="05000000000000000000" pitchFamily="2" charset="2"/>
              </a:rPr>
              <a:t> </a:t>
            </a:r>
            <a:r>
              <a:rPr lang="de-DE" dirty="0" err="1">
                <a:sym typeface="Wingdings" panose="05000000000000000000" pitchFamily="2" charset="2"/>
              </a:rPr>
              <a:t>ongoing</a:t>
            </a:r>
            <a:r>
              <a:rPr lang="de-DE" dirty="0">
                <a:sym typeface="Wingdings" panose="05000000000000000000" pitchFamily="2" charset="2"/>
              </a:rPr>
              <a:t>: </a:t>
            </a:r>
            <a:r>
              <a:rPr lang="de-DE" dirty="0" err="1">
                <a:sym typeface="Wingdings" panose="05000000000000000000" pitchFamily="2" charset="2"/>
              </a:rPr>
              <a:t>measurement</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ion-driven</a:t>
            </a:r>
            <a:r>
              <a:rPr lang="de-DE" dirty="0">
                <a:sym typeface="Wingdings" panose="05000000000000000000" pitchFamily="2" charset="2"/>
              </a:rPr>
              <a:t> and gas-</a:t>
            </a:r>
            <a:r>
              <a:rPr lang="de-DE" dirty="0" err="1">
                <a:sym typeface="Wingdings" panose="05000000000000000000" pitchFamily="2" charset="2"/>
              </a:rPr>
              <a:t>driven</a:t>
            </a:r>
            <a:r>
              <a:rPr lang="de-DE" dirty="0">
                <a:sym typeface="Wingdings" panose="05000000000000000000" pitchFamily="2" charset="2"/>
              </a:rPr>
              <a:t> </a:t>
            </a:r>
            <a:r>
              <a:rPr lang="de-DE" dirty="0" err="1">
                <a:sym typeface="Wingdings" panose="05000000000000000000" pitchFamily="2" charset="2"/>
              </a:rPr>
              <a:t>permeation</a:t>
            </a:r>
            <a:r>
              <a:rPr lang="de-DE" dirty="0">
                <a:sym typeface="Wingdings" panose="05000000000000000000" pitchFamily="2" charset="2"/>
              </a:rPr>
              <a:t> in </a:t>
            </a:r>
            <a:r>
              <a:rPr lang="de-DE" dirty="0" err="1">
                <a:sym typeface="Wingdings" panose="05000000000000000000" pitchFamily="2" charset="2"/>
              </a:rPr>
              <a:t>actual</a:t>
            </a:r>
            <a:r>
              <a:rPr lang="de-DE" dirty="0">
                <a:sym typeface="Wingdings" panose="05000000000000000000" pitchFamily="2" charset="2"/>
              </a:rPr>
              <a:t> HPM-1850 W heavy </a:t>
            </a:r>
            <a:r>
              <a:rPr lang="de-DE" dirty="0" err="1">
                <a:sym typeface="Wingdings" panose="05000000000000000000" pitchFamily="2" charset="2"/>
              </a:rPr>
              <a:t>alloy</a:t>
            </a:r>
            <a:br>
              <a:rPr lang="de-DE" dirty="0">
                <a:sym typeface="Wingdings" panose="05000000000000000000" pitchFamily="2" charset="2"/>
              </a:rPr>
            </a:br>
            <a:r>
              <a:rPr lang="de-DE" dirty="0">
                <a:sym typeface="Wingdings" panose="05000000000000000000" pitchFamily="2" charset="2"/>
              </a:rPr>
              <a:t>- will </a:t>
            </a:r>
            <a:r>
              <a:rPr lang="de-DE" dirty="0" err="1">
                <a:sym typeface="Wingdings" panose="05000000000000000000" pitchFamily="2" charset="2"/>
              </a:rPr>
              <a:t>be</a:t>
            </a:r>
            <a:r>
              <a:rPr lang="de-DE" dirty="0">
                <a:sym typeface="Wingdings" panose="05000000000000000000" pitchFamily="2" charset="2"/>
              </a:rPr>
              <a:t> </a:t>
            </a:r>
            <a:r>
              <a:rPr lang="de-DE" dirty="0" err="1">
                <a:sym typeface="Wingdings" panose="05000000000000000000" pitchFamily="2" charset="2"/>
              </a:rPr>
              <a:t>completed</a:t>
            </a:r>
            <a:r>
              <a:rPr lang="de-DE" dirty="0">
                <a:sym typeface="Wingdings" panose="05000000000000000000" pitchFamily="2" charset="2"/>
              </a:rPr>
              <a:t> </a:t>
            </a:r>
            <a:r>
              <a:rPr lang="de-DE" dirty="0" err="1">
                <a:sym typeface="Wingdings" panose="05000000000000000000" pitchFamily="2" charset="2"/>
              </a:rPr>
              <a:t>before</a:t>
            </a:r>
            <a:r>
              <a:rPr lang="de-DE" dirty="0">
                <a:sym typeface="Wingdings" panose="05000000000000000000" pitchFamily="2" charset="2"/>
              </a:rPr>
              <a:t> end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year</a:t>
            </a:r>
            <a:br>
              <a:rPr lang="de-DE" dirty="0">
                <a:sym typeface="Wingdings" panose="05000000000000000000" pitchFamily="2" charset="2"/>
              </a:rPr>
            </a:br>
            <a:r>
              <a:rPr lang="de-DE" dirty="0">
                <a:sym typeface="Wingdings" panose="05000000000000000000" pitchFamily="2" charset="2"/>
              </a:rPr>
              <a:t>- will </a:t>
            </a:r>
            <a:r>
              <a:rPr lang="de-DE" dirty="0" err="1">
                <a:sym typeface="Wingdings" panose="05000000000000000000" pitchFamily="2" charset="2"/>
              </a:rPr>
              <a:t>fortify</a:t>
            </a:r>
            <a:r>
              <a:rPr lang="de-DE" dirty="0">
                <a:sym typeface="Wingdings" panose="05000000000000000000" pitchFamily="2" charset="2"/>
              </a:rPr>
              <a:t> </a:t>
            </a:r>
            <a:r>
              <a:rPr lang="de-DE" dirty="0" err="1">
                <a:sym typeface="Wingdings" panose="05000000000000000000" pitchFamily="2" charset="2"/>
              </a:rPr>
              <a:t>confidence</a:t>
            </a:r>
            <a:r>
              <a:rPr lang="de-DE" dirty="0">
                <a:sym typeface="Wingdings" panose="05000000000000000000" pitchFamily="2" charset="2"/>
              </a:rPr>
              <a:t> in </a:t>
            </a:r>
            <a:r>
              <a:rPr lang="de-DE" dirty="0" err="1">
                <a:sym typeface="Wingdings" panose="05000000000000000000" pitchFamily="2" charset="2"/>
              </a:rPr>
              <a:t>previous</a:t>
            </a:r>
            <a:r>
              <a:rPr lang="de-DE" dirty="0">
                <a:sym typeface="Wingdings" panose="05000000000000000000" pitchFamily="2" charset="2"/>
              </a:rPr>
              <a:t> </a:t>
            </a:r>
            <a:r>
              <a:rPr lang="de-DE" dirty="0" err="1">
                <a:sym typeface="Wingdings" panose="05000000000000000000" pitchFamily="2" charset="2"/>
              </a:rPr>
              <a:t>results</a:t>
            </a:r>
            <a:br>
              <a:rPr lang="de-DE" dirty="0">
                <a:sym typeface="Wingdings" panose="05000000000000000000" pitchFamily="2" charset="2"/>
              </a:rPr>
            </a:br>
            <a:r>
              <a:rPr lang="de-DE" dirty="0">
                <a:sym typeface="Wingdings" panose="05000000000000000000" pitchFamily="2" charset="2"/>
              </a:rPr>
              <a:t>- will </a:t>
            </a:r>
            <a:r>
              <a:rPr lang="de-DE" dirty="0" err="1">
                <a:sym typeface="Wingdings" panose="05000000000000000000" pitchFamily="2" charset="2"/>
              </a:rPr>
              <a:t>help</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improve</a:t>
            </a:r>
            <a:r>
              <a:rPr lang="de-DE" dirty="0">
                <a:sym typeface="Wingdings" panose="05000000000000000000" pitchFamily="2" charset="2"/>
              </a:rPr>
              <a:t> H </a:t>
            </a:r>
            <a:r>
              <a:rPr lang="de-DE" dirty="0" err="1">
                <a:sym typeface="Wingdings" panose="05000000000000000000" pitchFamily="2" charset="2"/>
              </a:rPr>
              <a:t>solubility</a:t>
            </a:r>
            <a:r>
              <a:rPr lang="de-DE" dirty="0">
                <a:sym typeface="Wingdings" panose="05000000000000000000" pitchFamily="2" charset="2"/>
              </a:rPr>
              <a:t> &amp; </a:t>
            </a:r>
            <a:r>
              <a:rPr lang="de-DE" dirty="0" err="1">
                <a:sym typeface="Wingdings" panose="05000000000000000000" pitchFamily="2" charset="2"/>
              </a:rPr>
              <a:t>diffusivity</a:t>
            </a:r>
            <a:r>
              <a:rPr lang="de-DE" dirty="0">
                <a:sym typeface="Wingdings" panose="05000000000000000000" pitchFamily="2" charset="2"/>
              </a:rPr>
              <a:t>  </a:t>
            </a:r>
            <a:r>
              <a:rPr lang="de-DE" dirty="0" err="1">
                <a:sym typeface="Wingdings" panose="05000000000000000000" pitchFamily="2" charset="2"/>
              </a:rPr>
              <a:t>data</a:t>
            </a:r>
            <a:r>
              <a:rPr lang="de-DE" dirty="0">
                <a:sym typeface="Wingdings" panose="05000000000000000000" pitchFamily="2" charset="2"/>
              </a:rPr>
              <a:t> in </a:t>
            </a:r>
            <a:r>
              <a:rPr lang="de-DE" dirty="0" err="1">
                <a:sym typeface="Wingdings" panose="05000000000000000000" pitchFamily="2" charset="2"/>
              </a:rPr>
              <a:t>matrix</a:t>
            </a:r>
            <a:r>
              <a:rPr lang="de-DE" dirty="0">
                <a:sym typeface="Wingdings" panose="05000000000000000000" pitchFamily="2" charset="2"/>
              </a:rPr>
              <a:t> </a:t>
            </a:r>
            <a:r>
              <a:rPr lang="de-DE" dirty="0" err="1">
                <a:sym typeface="Wingdings" panose="05000000000000000000" pitchFamily="2" charset="2"/>
              </a:rPr>
              <a:t>phase</a:t>
            </a:r>
            <a:endParaRPr lang="de-DE" dirty="0">
              <a:sym typeface="Wingdings" panose="05000000000000000000" pitchFamily="2" charset="2"/>
            </a:endParaRPr>
          </a:p>
          <a:p>
            <a:pPr marL="171450" lvl="0" indent="-171450">
              <a:buFont typeface="Wingdings" panose="05000000000000000000" pitchFamily="2" charset="2"/>
              <a:buChar char="à"/>
            </a:pPr>
            <a:endParaRPr lang="de-DE" dirty="0">
              <a:sym typeface="Wingdings" panose="05000000000000000000" pitchFamily="2" charset="2"/>
            </a:endParaRPr>
          </a:p>
          <a:p>
            <a:pPr marL="171450" lvl="0" indent="-171450">
              <a:buFont typeface="Wingdings" panose="05000000000000000000" pitchFamily="2" charset="2"/>
              <a:buChar char="à"/>
            </a:pPr>
            <a:r>
              <a:rPr lang="de-DE" dirty="0">
                <a:sym typeface="Wingdings" panose="05000000000000000000" pitchFamily="2" charset="2"/>
              </a:rPr>
              <a:t>Modelling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full</a:t>
            </a:r>
            <a:r>
              <a:rPr lang="de-DE" dirty="0">
                <a:sym typeface="Wingdings" panose="05000000000000000000" pitchFamily="2" charset="2"/>
              </a:rPr>
              <a:t> W heavy </a:t>
            </a:r>
            <a:r>
              <a:rPr lang="de-DE" dirty="0" err="1">
                <a:sym typeface="Wingdings" panose="05000000000000000000" pitchFamily="2" charset="2"/>
              </a:rPr>
              <a:t>alloy</a:t>
            </a:r>
            <a:r>
              <a:rPr lang="de-DE" dirty="0">
                <a:sym typeface="Wingdings" panose="05000000000000000000" pitchFamily="2" charset="2"/>
              </a:rPr>
              <a:t> </a:t>
            </a:r>
            <a:r>
              <a:rPr lang="de-DE" dirty="0" err="1">
                <a:sym typeface="Wingdings" panose="05000000000000000000" pitchFamily="2" charset="2"/>
              </a:rPr>
              <a:t>composite</a:t>
            </a:r>
            <a:r>
              <a:rPr lang="de-DE" dirty="0">
                <a:sym typeface="Wingdings" panose="05000000000000000000" pitchFamily="2" charset="2"/>
              </a:rPr>
              <a:t> still </a:t>
            </a:r>
            <a:r>
              <a:rPr lang="de-DE" dirty="0" err="1">
                <a:sym typeface="Wingdings" panose="05000000000000000000" pitchFamily="2" charset="2"/>
              </a:rPr>
              <a:t>challenging</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FESTIM code </a:t>
            </a:r>
            <a:r>
              <a:rPr lang="de-DE" dirty="0" err="1">
                <a:sym typeface="Wingdings" panose="05000000000000000000" pitchFamily="2" charset="2"/>
              </a:rPr>
              <a:t>for</a:t>
            </a:r>
            <a:r>
              <a:rPr lang="de-DE" dirty="0">
                <a:sym typeface="Wingdings" panose="05000000000000000000" pitchFamily="2" charset="2"/>
              </a:rPr>
              <a:t> 3-D </a:t>
            </a:r>
            <a:r>
              <a:rPr lang="de-DE" dirty="0" err="1">
                <a:sym typeface="Wingdings" panose="05000000000000000000" pitchFamily="2" charset="2"/>
              </a:rPr>
              <a:t>diffusion-trapping</a:t>
            </a:r>
            <a:r>
              <a:rPr lang="de-DE" dirty="0">
                <a:sym typeface="Wingdings" panose="05000000000000000000" pitchFamily="2" charset="2"/>
              </a:rPr>
              <a:t> in </a:t>
            </a:r>
            <a:r>
              <a:rPr lang="de-DE" dirty="0" err="1">
                <a:sym typeface="Wingdings" panose="05000000000000000000" pitchFamily="2" charset="2"/>
              </a:rPr>
              <a:t>principle</a:t>
            </a:r>
            <a:r>
              <a:rPr lang="de-DE" dirty="0">
                <a:sym typeface="Wingdings" panose="05000000000000000000" pitchFamily="2" charset="2"/>
              </a:rPr>
              <a:t> </a:t>
            </a:r>
            <a:r>
              <a:rPr lang="de-DE" dirty="0" err="1">
                <a:sym typeface="Wingdings" panose="05000000000000000000" pitchFamily="2" charset="2"/>
              </a:rPr>
              <a:t>exists</a:t>
            </a:r>
            <a:r>
              <a:rPr lang="de-DE" dirty="0">
                <a:sym typeface="Wingdings" panose="05000000000000000000" pitchFamily="2" charset="2"/>
              </a:rPr>
              <a:t> (open source, </a:t>
            </a:r>
            <a:r>
              <a:rPr lang="de-DE" dirty="0" err="1">
                <a:sym typeface="Wingdings" panose="05000000000000000000" pitchFamily="2" charset="2"/>
              </a:rPr>
              <a:t>maintained</a:t>
            </a:r>
            <a:r>
              <a:rPr lang="de-DE" dirty="0">
                <a:sym typeface="Wingdings" panose="05000000000000000000" pitchFamily="2" charset="2"/>
              </a:rPr>
              <a:t> </a:t>
            </a:r>
            <a:r>
              <a:rPr lang="de-DE" dirty="0" err="1">
                <a:sym typeface="Wingdings" panose="05000000000000000000" pitchFamily="2" charset="2"/>
              </a:rPr>
              <a:t>by</a:t>
            </a:r>
            <a:r>
              <a:rPr lang="de-DE" dirty="0">
                <a:sym typeface="Wingdings" panose="05000000000000000000" pitchFamily="2" charset="2"/>
              </a:rPr>
              <a:t> Remy </a:t>
            </a:r>
            <a:r>
              <a:rPr lang="de-DE" dirty="0" err="1">
                <a:sym typeface="Wingdings" panose="05000000000000000000" pitchFamily="2" charset="2"/>
              </a:rPr>
              <a:t>Delaporte</a:t>
            </a:r>
            <a:r>
              <a:rPr lang="de-DE" dirty="0">
                <a:sym typeface="Wingdings" panose="05000000000000000000" pitchFamily="2" charset="2"/>
              </a:rPr>
              <a:t> &amp; </a:t>
            </a:r>
            <a:r>
              <a:rPr lang="de-DE" dirty="0" err="1">
                <a:sym typeface="Wingdings" panose="05000000000000000000" pitchFamily="2" charset="2"/>
              </a:rPr>
              <a:t>other</a:t>
            </a:r>
            <a:r>
              <a:rPr lang="de-DE" dirty="0">
                <a:sym typeface="Wingdings" panose="05000000000000000000" pitchFamily="2" charset="2"/>
              </a:rPr>
              <a:t> </a:t>
            </a:r>
            <a:r>
              <a:rPr lang="de-DE" dirty="0" err="1">
                <a:sym typeface="Wingdings" panose="05000000000000000000" pitchFamily="2" charset="2"/>
              </a:rPr>
              <a:t>contributors</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a:t>
            </a:r>
            <a:r>
              <a:rPr lang="de-DE" dirty="0" err="1">
                <a:sym typeface="Wingdings" panose="05000000000000000000" pitchFamily="2" charset="2"/>
              </a:rPr>
              <a:t>currently</a:t>
            </a:r>
            <a:r>
              <a:rPr lang="de-DE" dirty="0">
                <a:sym typeface="Wingdings" panose="05000000000000000000" pitchFamily="2" charset="2"/>
              </a:rPr>
              <a:t> </a:t>
            </a:r>
            <a:r>
              <a:rPr lang="de-DE" dirty="0" err="1">
                <a:sym typeface="Wingdings" panose="05000000000000000000" pitchFamily="2" charset="2"/>
              </a:rPr>
              <a:t>cannot</a:t>
            </a:r>
            <a:r>
              <a:rPr lang="de-DE" dirty="0">
                <a:sym typeface="Wingdings" panose="05000000000000000000" pitchFamily="2" charset="2"/>
              </a:rPr>
              <a:t> handle </a:t>
            </a:r>
            <a:r>
              <a:rPr lang="de-DE" dirty="0" err="1">
                <a:sym typeface="Wingdings" panose="05000000000000000000" pitchFamily="2" charset="2"/>
              </a:rPr>
              <a:t>ion</a:t>
            </a:r>
            <a:r>
              <a:rPr lang="de-DE" dirty="0">
                <a:sym typeface="Wingdings" panose="05000000000000000000" pitchFamily="2" charset="2"/>
              </a:rPr>
              <a:t> </a:t>
            </a:r>
            <a:r>
              <a:rPr lang="de-DE" dirty="0" err="1">
                <a:sym typeface="Wingdings" panose="05000000000000000000" pitchFamily="2" charset="2"/>
              </a:rPr>
              <a:t>implantation</a:t>
            </a:r>
            <a:r>
              <a:rPr lang="de-DE" dirty="0">
                <a:sym typeface="Wingdings" panose="05000000000000000000" pitchFamily="2" charset="2"/>
              </a:rPr>
              <a:t> in 3-D due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meshing</a:t>
            </a:r>
            <a:r>
              <a:rPr lang="de-DE" dirty="0">
                <a:sym typeface="Wingdings" panose="05000000000000000000" pitchFamily="2" charset="2"/>
              </a:rPr>
              <a:t> </a:t>
            </a:r>
            <a:r>
              <a:rPr lang="de-DE" dirty="0" err="1">
                <a:sym typeface="Wingdings" panose="05000000000000000000" pitchFamily="2" charset="2"/>
              </a:rPr>
              <a:t>issues</a:t>
            </a:r>
            <a:r>
              <a:rPr lang="de-DE" dirty="0">
                <a:sym typeface="Wingdings" panose="05000000000000000000" pitchFamily="2" charset="2"/>
              </a:rPr>
              <a:t>; </a:t>
            </a:r>
            <a:r>
              <a:rPr lang="de-DE" dirty="0" err="1">
                <a:sym typeface="Wingdings" panose="05000000000000000000" pitchFamily="2" charset="2"/>
              </a:rPr>
              <a:t>solution</a:t>
            </a:r>
            <a:r>
              <a:rPr lang="de-DE" dirty="0">
                <a:sym typeface="Wingdings" panose="05000000000000000000" pitchFamily="2" charset="2"/>
              </a:rPr>
              <a:t> in </a:t>
            </a:r>
            <a:r>
              <a:rPr lang="de-DE" dirty="0" err="1">
                <a:sym typeface="Wingdings" panose="05000000000000000000" pitchFamily="2" charset="2"/>
              </a:rPr>
              <a:t>progress</a:t>
            </a:r>
            <a:r>
              <a:rPr lang="de-DE" dirty="0">
                <a:sym typeface="Wingdings" panose="05000000000000000000" pitchFamily="2" charset="2"/>
              </a:rPr>
              <a:t> but not </a:t>
            </a:r>
            <a:r>
              <a:rPr lang="de-DE" dirty="0" err="1">
                <a:sym typeface="Wingdings" panose="05000000000000000000" pitchFamily="2" charset="2"/>
              </a:rPr>
              <a:t>yet</a:t>
            </a:r>
            <a:r>
              <a:rPr lang="de-DE" dirty="0">
                <a:sym typeface="Wingdings" panose="05000000000000000000" pitchFamily="2" charset="2"/>
              </a:rPr>
              <a:t> </a:t>
            </a:r>
            <a:r>
              <a:rPr lang="de-DE" dirty="0" err="1">
                <a:sym typeface="Wingdings" panose="05000000000000000000" pitchFamily="2" charset="2"/>
              </a:rPr>
              <a:t>publicly</a:t>
            </a:r>
            <a:r>
              <a:rPr lang="de-DE" dirty="0">
                <a:sym typeface="Wingdings" panose="05000000000000000000" pitchFamily="2" charset="2"/>
              </a:rPr>
              <a:t> </a:t>
            </a:r>
            <a:r>
              <a:rPr lang="de-DE" dirty="0" err="1">
                <a:sym typeface="Wingdings" panose="05000000000000000000" pitchFamily="2" charset="2"/>
              </a:rPr>
              <a:t>available</a:t>
            </a:r>
            <a:br>
              <a:rPr lang="de-DE" dirty="0">
                <a:sym typeface="Wingdings" panose="05000000000000000000" pitchFamily="2" charset="2"/>
              </a:rPr>
            </a:br>
            <a:r>
              <a:rPr lang="de-DE" dirty="0">
                <a:sym typeface="Wingdings" panose="05000000000000000000" pitchFamily="2" charset="2"/>
              </a:rPr>
              <a:t>- </a:t>
            </a:r>
            <a:r>
              <a:rPr lang="de-DE" dirty="0" err="1">
                <a:sym typeface="Wingdings" panose="05000000000000000000" pitchFamily="2" charset="2"/>
              </a:rPr>
              <a:t>isobaric</a:t>
            </a:r>
            <a:r>
              <a:rPr lang="de-DE" dirty="0">
                <a:sym typeface="Wingdings" panose="05000000000000000000" pitchFamily="2" charset="2"/>
              </a:rPr>
              <a:t> and </a:t>
            </a:r>
            <a:r>
              <a:rPr lang="de-DE" dirty="0" err="1">
                <a:sym typeface="Wingdings" panose="05000000000000000000" pitchFamily="2" charset="2"/>
              </a:rPr>
              <a:t>isothermal</a:t>
            </a:r>
            <a:r>
              <a:rPr lang="de-DE" dirty="0">
                <a:sym typeface="Wingdings" panose="05000000000000000000" pitchFamily="2" charset="2"/>
              </a:rPr>
              <a:t> gas </a:t>
            </a:r>
            <a:r>
              <a:rPr lang="de-DE" dirty="0" err="1">
                <a:sym typeface="Wingdings" panose="05000000000000000000" pitchFamily="2" charset="2"/>
              </a:rPr>
              <a:t>loading</a:t>
            </a:r>
            <a:r>
              <a:rPr lang="de-DE" dirty="0">
                <a:sym typeface="Wingdings" panose="05000000000000000000" pitchFamily="2" charset="2"/>
              </a:rPr>
              <a:t>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be</a:t>
            </a:r>
            <a:r>
              <a:rPr lang="de-DE" dirty="0">
                <a:sym typeface="Wingdings" panose="05000000000000000000" pitchFamily="2" charset="2"/>
              </a:rPr>
              <a:t> </a:t>
            </a:r>
            <a:r>
              <a:rPr lang="de-DE" dirty="0" err="1">
                <a:sym typeface="Wingdings" panose="05000000000000000000" pitchFamily="2" charset="2"/>
              </a:rPr>
              <a:t>solved</a:t>
            </a:r>
            <a:r>
              <a:rPr lang="de-DE" dirty="0">
                <a:sym typeface="Wingdings" panose="05000000000000000000" pitchFamily="2" charset="2"/>
              </a:rPr>
              <a:t> </a:t>
            </a:r>
            <a:r>
              <a:rPr lang="de-DE" dirty="0" err="1">
                <a:sym typeface="Wingdings" panose="05000000000000000000" pitchFamily="2" charset="2"/>
              </a:rPr>
              <a:t>analytically</a:t>
            </a:r>
            <a:r>
              <a:rPr lang="de-DE" dirty="0">
                <a:sym typeface="Wingdings" panose="05000000000000000000" pitchFamily="2" charset="2"/>
              </a:rPr>
              <a:t>, </a:t>
            </a:r>
            <a:r>
              <a:rPr lang="de-DE" dirty="0" err="1">
                <a:sym typeface="Wingdings" panose="05000000000000000000" pitchFamily="2" charset="2"/>
              </a:rPr>
              <a:t>would</a:t>
            </a:r>
            <a:r>
              <a:rPr lang="de-DE" dirty="0">
                <a:sym typeface="Wingdings" panose="05000000000000000000" pitchFamily="2" charset="2"/>
              </a:rPr>
              <a:t> </a:t>
            </a:r>
            <a:r>
              <a:rPr lang="de-DE" dirty="0" err="1">
                <a:sym typeface="Wingdings" panose="05000000000000000000" pitchFamily="2" charset="2"/>
              </a:rPr>
              <a:t>essentially</a:t>
            </a:r>
            <a:r>
              <a:rPr lang="de-DE" dirty="0">
                <a:sym typeface="Wingdings" panose="05000000000000000000" pitchFamily="2" charset="2"/>
              </a:rPr>
              <a:t> </a:t>
            </a:r>
            <a:r>
              <a:rPr lang="de-DE" dirty="0" err="1">
                <a:sym typeface="Wingdings" panose="05000000000000000000" pitchFamily="2" charset="2"/>
              </a:rPr>
              <a:t>behave</a:t>
            </a:r>
            <a:r>
              <a:rPr lang="de-DE" dirty="0">
                <a:sym typeface="Wingdings" panose="05000000000000000000" pitchFamily="2" charset="2"/>
              </a:rPr>
              <a:t> like </a:t>
            </a:r>
            <a:r>
              <a:rPr lang="de-DE" dirty="0" err="1">
                <a:sym typeface="Wingdings" panose="05000000000000000000" pitchFamily="2" charset="2"/>
              </a:rPr>
              <a:t>direct</a:t>
            </a:r>
            <a:r>
              <a:rPr lang="de-DE" dirty="0">
                <a:sym typeface="Wingdings" panose="05000000000000000000" pitchFamily="2" charset="2"/>
              </a:rPr>
              <a:t> gas </a:t>
            </a:r>
            <a:r>
              <a:rPr lang="de-DE" dirty="0" err="1">
                <a:sym typeface="Wingdings" panose="05000000000000000000" pitchFamily="2" charset="2"/>
              </a:rPr>
              <a:t>loading</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W </a:t>
            </a:r>
            <a:r>
              <a:rPr lang="de-DE" dirty="0" err="1">
                <a:sym typeface="Wingdings" panose="05000000000000000000" pitchFamily="2" charset="2"/>
              </a:rPr>
              <a:t>powder</a:t>
            </a:r>
            <a:r>
              <a:rPr lang="de-DE" dirty="0">
                <a:sym typeface="Wingdings" panose="05000000000000000000" pitchFamily="2" charset="2"/>
              </a:rPr>
              <a:t> </a:t>
            </a:r>
            <a:r>
              <a:rPr lang="de-DE" dirty="0" err="1">
                <a:sym typeface="Wingdings" panose="05000000000000000000" pitchFamily="2" charset="2"/>
              </a:rPr>
              <a:t>according</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measurement</a:t>
            </a:r>
            <a:r>
              <a:rPr lang="de-DE" dirty="0">
                <a:sym typeface="Wingdings" panose="05000000000000000000" pitchFamily="2" charset="2"/>
              </a:rPr>
              <a:t> </a:t>
            </a:r>
            <a:r>
              <a:rPr lang="de-DE" dirty="0" err="1">
                <a:sym typeface="Wingdings" panose="05000000000000000000" pitchFamily="2" charset="2"/>
              </a:rPr>
              <a:t>results</a:t>
            </a:r>
            <a:r>
              <a:rPr lang="de-DE" dirty="0">
                <a:sym typeface="Wingdings" panose="05000000000000000000" pitchFamily="2" charset="2"/>
              </a:rPr>
              <a:t>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serve</a:t>
            </a:r>
            <a:r>
              <a:rPr lang="de-DE" dirty="0">
                <a:sym typeface="Wingdings" panose="05000000000000000000" pitchFamily="2" charset="2"/>
              </a:rPr>
              <a:t> </a:t>
            </a:r>
            <a:r>
              <a:rPr lang="de-DE" dirty="0" err="1">
                <a:sym typeface="Wingdings" panose="05000000000000000000" pitchFamily="2" charset="2"/>
              </a:rPr>
              <a:t>as</a:t>
            </a:r>
            <a:r>
              <a:rPr lang="de-DE" dirty="0">
                <a:sym typeface="Wingdings" panose="05000000000000000000" pitchFamily="2" charset="2"/>
              </a:rPr>
              <a:t> benchmark </a:t>
            </a:r>
            <a:r>
              <a:rPr lang="de-DE" dirty="0" err="1">
                <a:sym typeface="Wingdings" panose="05000000000000000000" pitchFamily="2" charset="2"/>
              </a:rPr>
              <a:t>case</a:t>
            </a:r>
            <a:r>
              <a:rPr lang="de-DE" dirty="0">
                <a:sym typeface="Wingdings" panose="05000000000000000000" pitchFamily="2" charset="2"/>
              </a:rPr>
              <a:t> </a:t>
            </a:r>
            <a:r>
              <a:rPr lang="de-DE" dirty="0" err="1">
                <a:sym typeface="Wingdings" panose="05000000000000000000" pitchFamily="2" charset="2"/>
              </a:rPr>
              <a:t>once</a:t>
            </a:r>
            <a:r>
              <a:rPr lang="de-DE" dirty="0">
                <a:sym typeface="Wingdings" panose="05000000000000000000" pitchFamily="2" charset="2"/>
              </a:rPr>
              <a:t> </a:t>
            </a:r>
            <a:r>
              <a:rPr lang="de-DE" dirty="0" err="1">
                <a:sym typeface="Wingdings" panose="05000000000000000000" pitchFamily="2" charset="2"/>
              </a:rPr>
              <a:t>new</a:t>
            </a:r>
            <a:r>
              <a:rPr lang="de-DE" dirty="0">
                <a:sym typeface="Wingdings" panose="05000000000000000000" pitchFamily="2" charset="2"/>
              </a:rPr>
              <a:t> FESTIM </a:t>
            </a:r>
            <a:r>
              <a:rPr lang="de-DE" dirty="0" err="1">
                <a:sym typeface="Wingdings" panose="05000000000000000000" pitchFamily="2" charset="2"/>
              </a:rPr>
              <a:t>version</a:t>
            </a:r>
            <a:r>
              <a:rPr lang="de-DE" dirty="0">
                <a:sym typeface="Wingdings" panose="05000000000000000000" pitchFamily="2" charset="2"/>
              </a:rPr>
              <a:t> </a:t>
            </a:r>
            <a:r>
              <a:rPr lang="de-DE" dirty="0" err="1">
                <a:sym typeface="Wingdings" panose="05000000000000000000" pitchFamily="2" charset="2"/>
              </a:rPr>
              <a:t>including</a:t>
            </a:r>
            <a:r>
              <a:rPr lang="de-DE" dirty="0">
                <a:sym typeface="Wingdings" panose="05000000000000000000" pitchFamily="2" charset="2"/>
              </a:rPr>
              <a:t> 3-D </a:t>
            </a:r>
            <a:r>
              <a:rPr lang="de-DE" dirty="0" err="1">
                <a:sym typeface="Wingdings" panose="05000000000000000000" pitchFamily="2" charset="2"/>
              </a:rPr>
              <a:t>ion</a:t>
            </a:r>
            <a:r>
              <a:rPr lang="de-DE" dirty="0">
                <a:sym typeface="Wingdings" panose="05000000000000000000" pitchFamily="2" charset="2"/>
              </a:rPr>
              <a:t> </a:t>
            </a:r>
            <a:r>
              <a:rPr lang="de-DE" dirty="0" err="1">
                <a:sym typeface="Wingdings" panose="05000000000000000000" pitchFamily="2" charset="2"/>
              </a:rPr>
              <a:t>implantation</a:t>
            </a:r>
            <a:r>
              <a:rPr lang="de-DE" dirty="0">
                <a:sym typeface="Wingdings" panose="05000000000000000000" pitchFamily="2" charset="2"/>
              </a:rPr>
              <a:t> </a:t>
            </a:r>
            <a:r>
              <a:rPr lang="de-DE" dirty="0" err="1">
                <a:sym typeface="Wingdings" panose="05000000000000000000" pitchFamily="2" charset="2"/>
              </a:rPr>
              <a:t>is</a:t>
            </a:r>
            <a:r>
              <a:rPr lang="de-DE" dirty="0">
                <a:sym typeface="Wingdings" panose="05000000000000000000" pitchFamily="2" charset="2"/>
              </a:rPr>
              <a:t> </a:t>
            </a:r>
            <a:r>
              <a:rPr lang="de-DE" dirty="0" err="1">
                <a:sym typeface="Wingdings" panose="05000000000000000000" pitchFamily="2" charset="2"/>
              </a:rPr>
              <a:t>available</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- 2-D </a:t>
            </a:r>
            <a:r>
              <a:rPr lang="de-DE" dirty="0" err="1">
                <a:sym typeface="Wingdings" panose="05000000000000000000" pitchFamily="2" charset="2"/>
              </a:rPr>
              <a:t>modelling</a:t>
            </a:r>
            <a:r>
              <a:rPr lang="de-DE" dirty="0">
                <a:sym typeface="Wingdings" panose="05000000000000000000" pitchFamily="2" charset="2"/>
              </a:rPr>
              <a:t> </a:t>
            </a:r>
            <a:r>
              <a:rPr lang="de-DE" dirty="0" err="1">
                <a:sym typeface="Wingdings" panose="05000000000000000000" pitchFamily="2" charset="2"/>
              </a:rPr>
              <a:t>with</a:t>
            </a:r>
            <a:r>
              <a:rPr lang="de-DE" dirty="0">
                <a:sym typeface="Wingdings" panose="05000000000000000000" pitchFamily="2" charset="2"/>
              </a:rPr>
              <a:t> </a:t>
            </a:r>
            <a:r>
              <a:rPr lang="de-DE" dirty="0" err="1">
                <a:sym typeface="Wingdings" panose="05000000000000000000" pitchFamily="2" charset="2"/>
              </a:rPr>
              <a:t>strongly</a:t>
            </a:r>
            <a:r>
              <a:rPr lang="de-DE" dirty="0">
                <a:sym typeface="Wingdings" panose="05000000000000000000" pitchFamily="2" charset="2"/>
              </a:rPr>
              <a:t> </a:t>
            </a:r>
            <a:r>
              <a:rPr lang="de-DE" dirty="0" err="1">
                <a:sym typeface="Wingdings" panose="05000000000000000000" pitchFamily="2" charset="2"/>
              </a:rPr>
              <a:t>simplified</a:t>
            </a:r>
            <a:r>
              <a:rPr lang="de-DE" dirty="0">
                <a:sym typeface="Wingdings" panose="05000000000000000000" pitchFamily="2" charset="2"/>
              </a:rPr>
              <a:t> </a:t>
            </a:r>
            <a:r>
              <a:rPr lang="de-DE" dirty="0" err="1">
                <a:sym typeface="Wingdings" panose="05000000000000000000" pitchFamily="2" charset="2"/>
              </a:rPr>
              <a:t>microstructure</a:t>
            </a:r>
            <a:r>
              <a:rPr lang="de-DE" dirty="0">
                <a:sym typeface="Wingdings" panose="05000000000000000000" pitchFamily="2" charset="2"/>
              </a:rPr>
              <a:t> </a:t>
            </a:r>
            <a:r>
              <a:rPr lang="de-DE" dirty="0" err="1">
                <a:sym typeface="Wingdings" panose="05000000000000000000" pitchFamily="2" charset="2"/>
              </a:rPr>
              <a:t>currently</a:t>
            </a:r>
            <a:r>
              <a:rPr lang="de-DE" dirty="0">
                <a:sym typeface="Wingdings" panose="05000000000000000000" pitchFamily="2" charset="2"/>
              </a:rPr>
              <a:t> in </a:t>
            </a:r>
            <a:r>
              <a:rPr lang="de-DE" dirty="0" err="1">
                <a:sym typeface="Wingdings" panose="05000000000000000000" pitchFamily="2" charset="2"/>
              </a:rPr>
              <a:t>progress</a:t>
            </a:r>
            <a:r>
              <a:rPr lang="de-DE" dirty="0">
                <a:sym typeface="Wingdings" panose="05000000000000000000" pitchFamily="2" charset="2"/>
              </a:rPr>
              <a:t> </a:t>
            </a:r>
            <a:r>
              <a:rPr lang="de-DE" dirty="0" err="1">
                <a:sym typeface="Wingdings" panose="05000000000000000000" pitchFamily="2" charset="2"/>
              </a:rPr>
              <a:t>with</a:t>
            </a:r>
            <a:r>
              <a:rPr lang="de-DE" dirty="0">
                <a:sym typeface="Wingdings" panose="05000000000000000000" pitchFamily="2" charset="2"/>
              </a:rPr>
              <a:t> own code </a:t>
            </a:r>
            <a:r>
              <a:rPr lang="de-DE" dirty="0" err="1">
                <a:sym typeface="Wingdings" panose="05000000000000000000" pitchFamily="2" charset="2"/>
              </a:rPr>
              <a:t>by</a:t>
            </a:r>
            <a:r>
              <a:rPr lang="de-DE" dirty="0">
                <a:sym typeface="Wingdings" panose="05000000000000000000" pitchFamily="2" charset="2"/>
              </a:rPr>
              <a:t> Udo von Toussaint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802C73-DBAA-4F99-B1C5-13BD129F351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The ion flux still needs to be measured by faraday cup to get the flux in the middle of the sample. </a:t>
            </a:r>
          </a:p>
        </p:txBody>
      </p:sp>
    </p:spTree>
    <p:extLst>
      <p:ext uri="{BB962C8B-B14F-4D97-AF65-F5344CB8AC3E}">
        <p14:creationId xmlns:p14="http://schemas.microsoft.com/office/powerpoint/2010/main" val="414038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8530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a:prstGeom prst="rect">
            <a:avLst/>
          </a:prstGeo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a:prstGeom prst="rect">
            <a:avLst/>
          </a:prstGeo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a:prstGeom prst="rect">
            <a:avLst/>
          </a:prstGeo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618FBD-9479-4F0D-90B7-1E0080CD731C}" type="slidenum">
              <a:rPr lang="en-US" altLang="en-US"/>
              <a:pPr/>
              <a:t>‹#›</a:t>
            </a:fld>
            <a:endParaRPr lang="en-US" altLang="en-US"/>
          </a:p>
        </p:txBody>
      </p:sp>
    </p:spTree>
    <p:extLst>
      <p:ext uri="{BB962C8B-B14F-4D97-AF65-F5344CB8AC3E}">
        <p14:creationId xmlns:p14="http://schemas.microsoft.com/office/powerpoint/2010/main" val="206291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B6B1F89-400D-43D7-897A-E7078EA2B5AB}" type="slidenum">
              <a:rPr lang="en-US" altLang="en-US"/>
              <a:pPr/>
              <a:t>‹#›</a:t>
            </a:fld>
            <a:endParaRPr lang="en-US" altLang="en-US"/>
          </a:p>
        </p:txBody>
      </p:sp>
    </p:spTree>
    <p:extLst>
      <p:ext uri="{BB962C8B-B14F-4D97-AF65-F5344CB8AC3E}">
        <p14:creationId xmlns:p14="http://schemas.microsoft.com/office/powerpoint/2010/main" val="1016488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9FAAF20-9D0A-4016-92C3-92E633C5757F}" type="slidenum">
              <a:rPr lang="en-US" altLang="en-US"/>
              <a:pPr/>
              <a:t>‹#›</a:t>
            </a:fld>
            <a:endParaRPr lang="en-US" altLang="en-US"/>
          </a:p>
        </p:txBody>
      </p:sp>
    </p:spTree>
    <p:extLst>
      <p:ext uri="{BB962C8B-B14F-4D97-AF65-F5344CB8AC3E}">
        <p14:creationId xmlns:p14="http://schemas.microsoft.com/office/powerpoint/2010/main" val="404679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FEA4652-E6EE-43EF-84F5-53BE07EC19A9}" type="slidenum">
              <a:rPr lang="en-US" altLang="en-US"/>
              <a:pPr/>
              <a:t>‹#›</a:t>
            </a:fld>
            <a:endParaRPr lang="en-US" altLang="en-US"/>
          </a:p>
        </p:txBody>
      </p:sp>
    </p:spTree>
    <p:extLst>
      <p:ext uri="{BB962C8B-B14F-4D97-AF65-F5344CB8AC3E}">
        <p14:creationId xmlns:p14="http://schemas.microsoft.com/office/powerpoint/2010/main" val="2899244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DCC004F-BD8E-4176-BFB0-5EAAFE31B3B6}" type="slidenum">
              <a:rPr lang="en-US" altLang="en-US"/>
              <a:pPr/>
              <a:t>‹#›</a:t>
            </a:fld>
            <a:endParaRPr lang="en-US" altLang="en-US"/>
          </a:p>
        </p:txBody>
      </p:sp>
    </p:spTree>
    <p:extLst>
      <p:ext uri="{BB962C8B-B14F-4D97-AF65-F5344CB8AC3E}">
        <p14:creationId xmlns:p14="http://schemas.microsoft.com/office/powerpoint/2010/main" val="3003635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655B0CC-AB85-405F-A09A-A7575817CBAA}" type="slidenum">
              <a:rPr lang="en-US" altLang="en-US"/>
              <a:pPr/>
              <a:t>‹#›</a:t>
            </a:fld>
            <a:endParaRPr lang="en-US" altLang="en-US"/>
          </a:p>
        </p:txBody>
      </p:sp>
    </p:spTree>
    <p:extLst>
      <p:ext uri="{BB962C8B-B14F-4D97-AF65-F5344CB8AC3E}">
        <p14:creationId xmlns:p14="http://schemas.microsoft.com/office/powerpoint/2010/main" val="3960292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91D7F6-49CA-451D-BAD5-ACEB235A9E7E}" type="slidenum">
              <a:rPr lang="en-US" altLang="en-US"/>
              <a:pPr/>
              <a:t>‹#›</a:t>
            </a:fld>
            <a:endParaRPr lang="en-US" altLang="en-US"/>
          </a:p>
        </p:txBody>
      </p:sp>
    </p:spTree>
    <p:extLst>
      <p:ext uri="{BB962C8B-B14F-4D97-AF65-F5344CB8AC3E}">
        <p14:creationId xmlns:p14="http://schemas.microsoft.com/office/powerpoint/2010/main" val="18815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4A87C8-29C0-45B8-B213-E80782470A28}" type="slidenum">
              <a:rPr lang="en-US" altLang="en-US"/>
              <a:pPr/>
              <a:t>‹#›</a:t>
            </a:fld>
            <a:endParaRPr lang="en-US" altLang="en-US"/>
          </a:p>
        </p:txBody>
      </p:sp>
    </p:spTree>
    <p:extLst>
      <p:ext uri="{BB962C8B-B14F-4D97-AF65-F5344CB8AC3E}">
        <p14:creationId xmlns:p14="http://schemas.microsoft.com/office/powerpoint/2010/main" val="395327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899"/>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6" name="Picture Placeholder 10"/>
          <p:cNvSpPr>
            <a:spLocks noGrp="1"/>
          </p:cNvSpPr>
          <p:nvPr>
            <p:ph type="pic" sz="quarter" idx="10" hasCustomPrompt="1"/>
          </p:nvPr>
        </p:nvSpPr>
        <p:spPr>
          <a:xfrm>
            <a:off x="395538"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grpSp>
        <p:nvGrpSpPr>
          <p:cNvPr id="9" name="Group 8"/>
          <p:cNvGrpSpPr/>
          <p:nvPr userDrawn="1"/>
        </p:nvGrpSpPr>
        <p:grpSpPr>
          <a:xfrm>
            <a:off x="18230284" y="30189673"/>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846"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4" y="30303973"/>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846"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4" y="30418273"/>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846"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4" y="30532573"/>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846"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1"/>
            <a:ext cx="3456384" cy="649203"/>
          </a:xfrm>
          <a:prstGeom prst="rect">
            <a:avLst/>
          </a:prstGeom>
        </p:spPr>
      </p:pic>
    </p:spTree>
    <p:extLst>
      <p:ext uri="{BB962C8B-B14F-4D97-AF65-F5344CB8AC3E}">
        <p14:creationId xmlns:p14="http://schemas.microsoft.com/office/powerpoint/2010/main" val="3852157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title"/>
          </p:nvPr>
        </p:nvSpPr>
        <p:spPr>
          <a:xfrm>
            <a:off x="-61609" y="82253"/>
            <a:ext cx="7543800" cy="342900"/>
          </a:xfr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3" name="Content Placeholder 2"/>
          <p:cNvSpPr>
            <a:spLocks noGrp="1"/>
          </p:cNvSpPr>
          <p:nvPr>
            <p:ph idx="1"/>
          </p:nvPr>
        </p:nvSpPr>
        <p:spPr>
          <a:xfrm>
            <a:off x="457200" y="1254135"/>
            <a:ext cx="8229600" cy="3672408"/>
          </a:xfrm>
        </p:spPr>
        <p:txBody>
          <a:bodyPr/>
          <a:lstStyle>
            <a:lvl1pPr marL="342892" indent="-342892">
              <a:buFont typeface="Wingdings" panose="05000000000000000000" pitchFamily="2" charset="2"/>
              <a:buChar char="§"/>
              <a:defRPr sz="2400">
                <a:latin typeface="Arial" panose="020B0604020202020204" pitchFamily="34" charset="0"/>
                <a:cs typeface="Arial" panose="020B0604020202020204" pitchFamily="34" charset="0"/>
              </a:defRPr>
            </a:lvl1pPr>
            <a:lvl2pPr marL="742931" indent="-285743">
              <a:buFont typeface="Wingdings" panose="05000000000000000000" pitchFamily="2" charset="2"/>
              <a:buChar char="§"/>
              <a:defRPr sz="2000">
                <a:latin typeface="Arial" panose="020B0604020202020204" pitchFamily="34" charset="0"/>
                <a:cs typeface="Arial" panose="020B0604020202020204" pitchFamily="34" charset="0"/>
              </a:defRPr>
            </a:lvl2pPr>
            <a:lvl3pPr marL="1142972" indent="-228594">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de-DE" dirty="0"/>
              <a:t>Formatvorlagen des Textmasters bearbeiten</a:t>
            </a:r>
          </a:p>
          <a:p>
            <a:pPr lvl="1"/>
            <a:r>
              <a:rPr lang="de-DE" dirty="0"/>
              <a:t>Zweite Ebene</a:t>
            </a:r>
          </a:p>
          <a:p>
            <a:pPr lvl="2"/>
            <a:r>
              <a:rPr lang="de-DE" dirty="0"/>
              <a:t>Dritte Ebene</a:t>
            </a:r>
          </a:p>
        </p:txBody>
      </p:sp>
      <p:sp>
        <p:nvSpPr>
          <p:cNvPr id="8" name="Footer Placeholder 4"/>
          <p:cNvSpPr>
            <a:spLocks noGrp="1"/>
          </p:cNvSpPr>
          <p:nvPr>
            <p:ph type="ftr" sz="quarter" idx="11"/>
          </p:nvPr>
        </p:nvSpPr>
        <p:spPr>
          <a:xfrm>
            <a:off x="467545"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srgbClr val="FF0000"/>
                </a:solidFill>
              </a:rPr>
              <a:t>YOUR NAME </a:t>
            </a:r>
            <a:r>
              <a:rPr lang="en-GB" dirty="0"/>
              <a:t>| WPPWIE Project Meeting  | Zoom | 24.01.2022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7" y="70181"/>
            <a:ext cx="367958" cy="373990"/>
          </a:xfrm>
          <a:prstGeom prst="rect">
            <a:avLst/>
          </a:prstGeom>
        </p:spPr>
      </p:pic>
    </p:spTree>
    <p:extLst>
      <p:ext uri="{BB962C8B-B14F-4D97-AF65-F5344CB8AC3E}">
        <p14:creationId xmlns:p14="http://schemas.microsoft.com/office/powerpoint/2010/main" val="312613079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35496" y="66469"/>
            <a:ext cx="7543800" cy="342900"/>
          </a:xfrm>
          <a:prstGeom prst="rect">
            <a:avLst/>
          </a:prstGeo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8" name="Footer Placeholder 4"/>
          <p:cNvSpPr>
            <a:spLocks noGrp="1"/>
          </p:cNvSpPr>
          <p:nvPr>
            <p:ph type="ftr" sz="quarter" idx="11"/>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srgbClr val="FF0000"/>
                </a:solidFill>
              </a:rPr>
              <a:t>YOUR NAME </a:t>
            </a:r>
            <a:r>
              <a:rPr lang="en-GB" dirty="0"/>
              <a:t>| WPPWIE Project Meeting  | Zoom | 24.01.2022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308902" y="4526222"/>
            <a:ext cx="3294366" cy="528606"/>
            <a:chOff x="5735960" y="5717361"/>
            <a:chExt cx="6120680" cy="1010607"/>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1010607"/>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33800" y="243857"/>
            <a:ext cx="1728192" cy="44725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7" y="1555642"/>
            <a:ext cx="4158461" cy="465188"/>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6" y="2769806"/>
            <a:ext cx="3281363" cy="343386"/>
          </a:xfrm>
        </p:spPr>
        <p:txBody>
          <a:bodyPr/>
          <a:lstStyle>
            <a:lvl1pPr marL="0" indent="0">
              <a:buNone/>
              <a:defRPr b="1"/>
            </a:lvl1pPr>
            <a:lvl2pPr marL="257175"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6" y="3119445"/>
            <a:ext cx="3281363" cy="343386"/>
          </a:xfrm>
        </p:spPr>
        <p:txBody>
          <a:bodyPr/>
          <a:lstStyle>
            <a:lvl1pPr marL="0" indent="0">
              <a:buNone/>
              <a:defRPr b="0"/>
            </a:lvl1pPr>
            <a:lvl2pPr marL="257175"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6" y="1237714"/>
            <a:ext cx="4158461" cy="253916"/>
          </a:xfrm>
        </p:spPr>
        <p:txBody>
          <a:bodyPr>
            <a:normAutofit/>
          </a:bodyPr>
          <a:lstStyle>
            <a:lvl1pPr marL="0" indent="0">
              <a:buNone/>
              <a:defRPr sz="1200" b="0"/>
            </a:lvl1pPr>
            <a:lvl2pPr marL="257175"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solidFill>
            <a:schemeClr val="bg1"/>
          </a:solidFill>
        </p:spPr>
      </p:pic>
    </p:spTree>
    <p:extLst>
      <p:ext uri="{BB962C8B-B14F-4D97-AF65-F5344CB8AC3E}">
        <p14:creationId xmlns:p14="http://schemas.microsoft.com/office/powerpoint/2010/main" val="9073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627534"/>
            <a:ext cx="8327268" cy="4266474"/>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Tree>
    <p:extLst>
      <p:ext uri="{BB962C8B-B14F-4D97-AF65-F5344CB8AC3E}">
        <p14:creationId xmlns:p14="http://schemas.microsoft.com/office/powerpoint/2010/main" val="109013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Tree>
    <p:extLst>
      <p:ext uri="{BB962C8B-B14F-4D97-AF65-F5344CB8AC3E}">
        <p14:creationId xmlns:p14="http://schemas.microsoft.com/office/powerpoint/2010/main" val="30182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4806563" y="1610140"/>
            <a:ext cx="1628030" cy="1210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55464233-290E-F450-429D-1C58FA6BE3BA}"/>
              </a:ext>
            </a:extLst>
          </p:cNvPr>
          <p:cNvSpPr/>
          <p:nvPr userDrawn="1"/>
        </p:nvSpPr>
        <p:spPr>
          <a:xfrm>
            <a:off x="6847067" y="1468010"/>
            <a:ext cx="1628030" cy="1406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61" y="734888"/>
            <a:ext cx="9135879" cy="4183380"/>
          </a:xfrm>
          <a:prstGeom prst="rect">
            <a:avLst/>
          </a:prstGeom>
        </p:spPr>
      </p:pic>
    </p:spTree>
    <p:extLst>
      <p:ext uri="{BB962C8B-B14F-4D97-AF65-F5344CB8AC3E}">
        <p14:creationId xmlns:p14="http://schemas.microsoft.com/office/powerpoint/2010/main" val="323463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29243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61609" y="82253"/>
            <a:ext cx="7543800" cy="342900"/>
          </a:xfr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3" name="Content Placeholder 2"/>
          <p:cNvSpPr>
            <a:spLocks noGrp="1"/>
          </p:cNvSpPr>
          <p:nvPr>
            <p:ph idx="1"/>
          </p:nvPr>
        </p:nvSpPr>
        <p:spPr>
          <a:xfrm>
            <a:off x="457200" y="1254135"/>
            <a:ext cx="8229600" cy="3672408"/>
          </a:xfrm>
        </p:spPr>
        <p:txBody>
          <a:bodyPr/>
          <a:lstStyle>
            <a:lvl1pPr marL="342900" indent="-342900">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de-DE" dirty="0"/>
              <a:t>Formatvorlagen des Textmasters bearbeiten</a:t>
            </a:r>
          </a:p>
          <a:p>
            <a:pPr lvl="1"/>
            <a:r>
              <a:rPr lang="de-DE" dirty="0"/>
              <a:t>Zweite Ebene</a:t>
            </a:r>
          </a:p>
          <a:p>
            <a:pPr lvl="2"/>
            <a:r>
              <a:rPr lang="de-DE" dirty="0"/>
              <a:t>Dritte Ebene</a:t>
            </a:r>
          </a:p>
        </p:txBody>
      </p:sp>
      <p:sp>
        <p:nvSpPr>
          <p:cNvPr id="8" name="Footer Placeholder 4"/>
          <p:cNvSpPr>
            <a:spLocks noGrp="1"/>
          </p:cNvSpPr>
          <p:nvPr>
            <p:ph type="ftr" sz="quarter" idx="11"/>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srgbClr val="FF0000"/>
                </a:solidFill>
              </a:rPr>
              <a:t>YOUR NAME </a:t>
            </a:r>
            <a:r>
              <a:rPr lang="en-GB" dirty="0"/>
              <a:t>| WPPWIE Project Meeting  | Zoom | 24.01.2022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10951442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65D127D-477C-4745-B845-4A93FAE49FD9}"/>
              </a:ext>
            </a:extLst>
          </p:cNvPr>
          <p:cNvSpPr>
            <a:spLocks noGrp="1"/>
          </p:cNvSpPr>
          <p:nvPr>
            <p:ph type="ftr" sz="quarter" idx="10"/>
          </p:nvPr>
        </p:nvSpPr>
        <p:spPr/>
        <p:txBody>
          <a:bodyPr/>
          <a:lstStyle/>
          <a:p>
            <a:pPr algn="r"/>
            <a:r>
              <a:rPr lang="en-GB">
                <a:solidFill>
                  <a:srgbClr val="FF0000"/>
                </a:solidFill>
              </a:rPr>
              <a:t>YOUR NAME</a:t>
            </a:r>
            <a:r>
              <a:rPr lang="en-GB"/>
              <a:t>| Project Board WP PWIE  | Zoom | 22.06.2021 | Page </a:t>
            </a:r>
            <a:fld id="{6A6D9FA1-99C7-4910-8E32-B85D378B0060}" type="slidenum">
              <a:rPr lang="en-GB" smtClean="0"/>
              <a:pPr algn="r"/>
              <a:t>‹#›</a:t>
            </a:fld>
            <a:endParaRPr lang="en-GB" dirty="0"/>
          </a:p>
        </p:txBody>
      </p:sp>
    </p:spTree>
    <p:extLst>
      <p:ext uri="{BB962C8B-B14F-4D97-AF65-F5344CB8AC3E}">
        <p14:creationId xmlns:p14="http://schemas.microsoft.com/office/powerpoint/2010/main" val="126126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35496" y="66469"/>
            <a:ext cx="7543800" cy="342900"/>
          </a:xfrm>
          <a:prstGeom prst="rect">
            <a:avLst/>
          </a:prstGeo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8" name="Footer Placeholder 4"/>
          <p:cNvSpPr>
            <a:spLocks noGrp="1"/>
          </p:cNvSpPr>
          <p:nvPr>
            <p:ph type="ftr" sz="quarter" idx="11"/>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srgbClr val="FF0000"/>
                </a:solidFill>
              </a:rPr>
              <a:t>YOUR NAME </a:t>
            </a:r>
            <a:r>
              <a:rPr lang="en-GB" dirty="0"/>
              <a:t>| WPPWIE Project Meeting  | Zoom | 24.01.2022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203291487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7ED536-CE09-4C65-8243-FA814BBEF2B2}" type="slidenum">
              <a:rPr lang="en-US" altLang="en-US"/>
              <a:pPr/>
              <a:t>‹#›</a:t>
            </a:fld>
            <a:endParaRPr lang="en-US" altLang="en-US"/>
          </a:p>
        </p:txBody>
      </p:sp>
    </p:spTree>
    <p:extLst>
      <p:ext uri="{BB962C8B-B14F-4D97-AF65-F5344CB8AC3E}">
        <p14:creationId xmlns:p14="http://schemas.microsoft.com/office/powerpoint/2010/main" val="25136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AF3281-6CFA-470C-8F90-6B69E9B6BBF7}" type="slidenum">
              <a:rPr lang="en-US" altLang="en-US"/>
              <a:pPr/>
              <a:t>‹#›</a:t>
            </a:fld>
            <a:endParaRPr lang="en-US" altLang="en-US"/>
          </a:p>
        </p:txBody>
      </p:sp>
    </p:spTree>
    <p:extLst>
      <p:ext uri="{BB962C8B-B14F-4D97-AF65-F5344CB8AC3E}">
        <p14:creationId xmlns:p14="http://schemas.microsoft.com/office/powerpoint/2010/main" val="370954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F2D779F-5221-4E28-B6EF-4F56922FB01B}" type="slidenum">
              <a:rPr lang="en-US" altLang="en-US"/>
              <a:pPr/>
              <a:t>‹#›</a:t>
            </a:fld>
            <a:endParaRPr lang="en-US" altLang="en-US"/>
          </a:p>
        </p:txBody>
      </p:sp>
    </p:spTree>
    <p:extLst>
      <p:ext uri="{BB962C8B-B14F-4D97-AF65-F5344CB8AC3E}">
        <p14:creationId xmlns:p14="http://schemas.microsoft.com/office/powerpoint/2010/main" val="958974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ußzeilenplatzhalter 3"/>
          <p:cNvSpPr>
            <a:spLocks noGrp="1"/>
          </p:cNvSpPr>
          <p:nvPr>
            <p:ph type="ftr" sz="quarter" idx="3"/>
          </p:nvPr>
        </p:nvSpPr>
        <p:spPr>
          <a:xfrm>
            <a:off x="467544" y="4908928"/>
            <a:ext cx="8240228" cy="201104"/>
          </a:xfrm>
          <a:prstGeom prst="rect">
            <a:avLst/>
          </a:prstGeom>
        </p:spPr>
        <p:txBody>
          <a:bodyPr/>
          <a:lstStyle/>
          <a:p>
            <a:pPr algn="r"/>
            <a:r>
              <a:rPr lang="en-GB" dirty="0">
                <a:solidFill>
                  <a:srgbClr val="FF0000"/>
                </a:solidFill>
              </a:rPr>
              <a:t>YOUR NAME</a:t>
            </a:r>
            <a:r>
              <a:rPr lang="en-GB" dirty="0"/>
              <a:t>| Project Board WP PWIE  | Zoom | 22.06.2021 | Page </a:t>
            </a:r>
            <a:fld id="{6A6D9FA1-99C7-4910-8E32-B85D378B0060}" type="slidenum">
              <a:rPr lang="en-GB" smtClean="0"/>
              <a:pPr algn="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Fußzeilenplatzhalter 3"/>
          <p:cNvSpPr>
            <a:spLocks noGrp="1"/>
          </p:cNvSpPr>
          <p:nvPr>
            <p:ph type="ftr" sz="quarter" idx="3"/>
          </p:nvPr>
        </p:nvSpPr>
        <p:spPr>
          <a:xfrm>
            <a:off x="467544" y="4908928"/>
            <a:ext cx="8240228" cy="201104"/>
          </a:xfrm>
          <a:prstGeom prst="rect">
            <a:avLst/>
          </a:prstGeom>
        </p:spPr>
        <p:txBody>
          <a:bodyPr/>
          <a:lstStyle/>
          <a:p>
            <a:pPr algn="r"/>
            <a:r>
              <a:rPr lang="en-GB" dirty="0">
                <a:solidFill>
                  <a:srgbClr val="FF0000"/>
                </a:solidFill>
              </a:rPr>
              <a:t>YOUR NAME</a:t>
            </a:r>
            <a:r>
              <a:rPr lang="en-GB" dirty="0"/>
              <a:t>| Project Board WP PWIE  | Zoom | 22.06.2021 | Page </a:t>
            </a:r>
            <a:fld id="{6A6D9FA1-99C7-4910-8E32-B85D378B0060}" type="slidenum">
              <a:rPr lang="en-GB" smtClean="0"/>
              <a:pPr algn="r"/>
              <a:t>‹#›</a:t>
            </a:fld>
            <a:endParaRPr lang="en-GB" dirty="0"/>
          </a:p>
        </p:txBody>
      </p:sp>
    </p:spTree>
    <p:extLst>
      <p:ext uri="{BB962C8B-B14F-4D97-AF65-F5344CB8AC3E}">
        <p14:creationId xmlns:p14="http://schemas.microsoft.com/office/powerpoint/2010/main" val="282577571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15A46559-E100-4AE2-983D-33FF6719DC39}" type="slidenum">
              <a:rPr lang="en-US" altLang="en-US"/>
              <a:pPr/>
              <a:t>‹#›</a:t>
            </a:fld>
            <a:endParaRPr lang="en-US" altLang="en-US"/>
          </a:p>
        </p:txBody>
      </p:sp>
    </p:spTree>
    <p:extLst>
      <p:ext uri="{BB962C8B-B14F-4D97-AF65-F5344CB8AC3E}">
        <p14:creationId xmlns:p14="http://schemas.microsoft.com/office/powerpoint/2010/main" val="250218952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892" algn="ctr" rtl="0" fontAlgn="base">
        <a:spcBef>
          <a:spcPct val="0"/>
        </a:spcBef>
        <a:spcAft>
          <a:spcPct val="0"/>
        </a:spcAft>
        <a:defRPr sz="3300">
          <a:solidFill>
            <a:schemeClr val="tx2"/>
          </a:solidFill>
          <a:latin typeface="Arial" charset="0"/>
          <a:cs typeface="Arial" charset="0"/>
        </a:defRPr>
      </a:lvl6pPr>
      <a:lvl7pPr marL="685783" algn="ctr" rtl="0" fontAlgn="base">
        <a:spcBef>
          <a:spcPct val="0"/>
        </a:spcBef>
        <a:spcAft>
          <a:spcPct val="0"/>
        </a:spcAft>
        <a:defRPr sz="3300">
          <a:solidFill>
            <a:schemeClr val="tx2"/>
          </a:solidFill>
          <a:latin typeface="Arial" charset="0"/>
          <a:cs typeface="Arial" charset="0"/>
        </a:defRPr>
      </a:lvl7pPr>
      <a:lvl8pPr marL="1028675" algn="ctr" rtl="0" fontAlgn="base">
        <a:spcBef>
          <a:spcPct val="0"/>
        </a:spcBef>
        <a:spcAft>
          <a:spcPct val="0"/>
        </a:spcAft>
        <a:defRPr sz="3300">
          <a:solidFill>
            <a:schemeClr val="tx2"/>
          </a:solidFill>
          <a:latin typeface="Arial" charset="0"/>
          <a:cs typeface="Arial" charset="0"/>
        </a:defRPr>
      </a:lvl8pPr>
      <a:lvl9pPr marL="1371566" algn="ctr" rtl="0" fontAlgn="base">
        <a:spcBef>
          <a:spcPct val="0"/>
        </a:spcBef>
        <a:spcAft>
          <a:spcPct val="0"/>
        </a:spcAft>
        <a:defRPr sz="3300">
          <a:solidFill>
            <a:schemeClr val="tx2"/>
          </a:solidFill>
          <a:latin typeface="Arial" charset="0"/>
          <a:cs typeface="Arial" charset="0"/>
        </a:defRPr>
      </a:lvl9pPr>
    </p:titleStyle>
    <p:bodyStyle>
      <a:lvl1pPr marL="257168" indent="-257168" algn="l" rtl="0" fontAlgn="base">
        <a:spcBef>
          <a:spcPct val="20000"/>
        </a:spcBef>
        <a:spcAft>
          <a:spcPct val="0"/>
        </a:spcAft>
        <a:buChar char="•"/>
        <a:defRPr sz="2400">
          <a:solidFill>
            <a:schemeClr val="tx1"/>
          </a:solidFill>
          <a:latin typeface="+mn-lt"/>
          <a:ea typeface="+mn-ea"/>
          <a:cs typeface="+mn-cs"/>
        </a:defRPr>
      </a:lvl1pPr>
      <a:lvl2pPr marL="557199" indent="-214308" algn="l" rtl="0" fontAlgn="base">
        <a:spcBef>
          <a:spcPct val="20000"/>
        </a:spcBef>
        <a:spcAft>
          <a:spcPct val="0"/>
        </a:spcAft>
        <a:buChar char="–"/>
        <a:defRPr sz="2100">
          <a:solidFill>
            <a:schemeClr val="tx1"/>
          </a:solidFill>
          <a:latin typeface="+mn-lt"/>
          <a:cs typeface="+mn-cs"/>
        </a:defRPr>
      </a:lvl2pPr>
      <a:lvl3pPr marL="857228" indent="-171446" algn="l" rtl="0" fontAlgn="base">
        <a:spcBef>
          <a:spcPct val="20000"/>
        </a:spcBef>
        <a:spcAft>
          <a:spcPct val="0"/>
        </a:spcAft>
        <a:buChar char="•"/>
        <a:defRPr sz="1800">
          <a:solidFill>
            <a:schemeClr val="tx1"/>
          </a:solidFill>
          <a:latin typeface="+mn-lt"/>
          <a:cs typeface="+mn-cs"/>
        </a:defRPr>
      </a:lvl3pPr>
      <a:lvl4pPr marL="1200120" indent="-171446" algn="l" rtl="0" fontAlgn="base">
        <a:spcBef>
          <a:spcPct val="20000"/>
        </a:spcBef>
        <a:spcAft>
          <a:spcPct val="0"/>
        </a:spcAft>
        <a:buChar char="–"/>
        <a:defRPr sz="1500">
          <a:solidFill>
            <a:schemeClr val="tx1"/>
          </a:solidFill>
          <a:latin typeface="+mn-lt"/>
          <a:cs typeface="+mn-cs"/>
        </a:defRPr>
      </a:lvl4pPr>
      <a:lvl5pPr marL="1543012" indent="-171446" algn="l" rtl="0" fontAlgn="base">
        <a:spcBef>
          <a:spcPct val="20000"/>
        </a:spcBef>
        <a:spcAft>
          <a:spcPct val="0"/>
        </a:spcAft>
        <a:buChar char="»"/>
        <a:defRPr sz="1500">
          <a:solidFill>
            <a:schemeClr val="tx1"/>
          </a:solidFill>
          <a:latin typeface="+mn-lt"/>
          <a:cs typeface="+mn-cs"/>
        </a:defRPr>
      </a:lvl5pPr>
      <a:lvl6pPr marL="1885903" indent="-171446" algn="l" rtl="0" fontAlgn="base">
        <a:spcBef>
          <a:spcPct val="20000"/>
        </a:spcBef>
        <a:spcAft>
          <a:spcPct val="0"/>
        </a:spcAft>
        <a:buChar char="»"/>
        <a:defRPr sz="1500">
          <a:solidFill>
            <a:schemeClr val="tx1"/>
          </a:solidFill>
          <a:latin typeface="+mn-lt"/>
          <a:cs typeface="+mn-cs"/>
        </a:defRPr>
      </a:lvl6pPr>
      <a:lvl7pPr marL="2228795" indent="-171446" algn="l" rtl="0" fontAlgn="base">
        <a:spcBef>
          <a:spcPct val="20000"/>
        </a:spcBef>
        <a:spcAft>
          <a:spcPct val="0"/>
        </a:spcAft>
        <a:buChar char="»"/>
        <a:defRPr sz="1500">
          <a:solidFill>
            <a:schemeClr val="tx1"/>
          </a:solidFill>
          <a:latin typeface="+mn-lt"/>
          <a:cs typeface="+mn-cs"/>
        </a:defRPr>
      </a:lvl7pPr>
      <a:lvl8pPr marL="2571686" indent="-171446" algn="l" rtl="0" fontAlgn="base">
        <a:spcBef>
          <a:spcPct val="20000"/>
        </a:spcBef>
        <a:spcAft>
          <a:spcPct val="0"/>
        </a:spcAft>
        <a:buChar char="»"/>
        <a:defRPr sz="1500">
          <a:solidFill>
            <a:schemeClr val="tx1"/>
          </a:solidFill>
          <a:latin typeface="+mn-lt"/>
          <a:cs typeface="+mn-cs"/>
        </a:defRPr>
      </a:lvl8pPr>
      <a:lvl9pPr marL="2914577" indent="-171446"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Fußzeilenplatzhalter 3"/>
          <p:cNvSpPr>
            <a:spLocks noGrp="1"/>
          </p:cNvSpPr>
          <p:nvPr>
            <p:ph type="ftr" sz="quarter" idx="3"/>
          </p:nvPr>
        </p:nvSpPr>
        <p:spPr>
          <a:xfrm>
            <a:off x="467545" y="4908928"/>
            <a:ext cx="8240228" cy="201104"/>
          </a:xfrm>
          <a:prstGeom prst="rect">
            <a:avLst/>
          </a:prstGeom>
        </p:spPr>
        <p:txBody>
          <a:bodyPr/>
          <a:lstStyle/>
          <a:p>
            <a:pPr algn="r"/>
            <a:r>
              <a:rPr lang="en-GB" dirty="0">
                <a:solidFill>
                  <a:srgbClr val="FF0000"/>
                </a:solidFill>
              </a:rPr>
              <a:t>YOUR NAME</a:t>
            </a:r>
            <a:r>
              <a:rPr lang="en-GB" dirty="0"/>
              <a:t>| Project Board WP PWIE  | Zoom | 22.06.2021 | Page </a:t>
            </a:r>
            <a:fld id="{6A6D9FA1-99C7-4910-8E32-B85D378B0060}" type="slidenum">
              <a:rPr lang="en-GB" smtClean="0"/>
              <a:pPr algn="r"/>
              <a:t>‹#›</a:t>
            </a:fld>
            <a:endParaRPr lang="en-GB" dirty="0"/>
          </a:p>
        </p:txBody>
      </p:sp>
    </p:spTree>
    <p:extLst>
      <p:ext uri="{BB962C8B-B14F-4D97-AF65-F5344CB8AC3E}">
        <p14:creationId xmlns:p14="http://schemas.microsoft.com/office/powerpoint/2010/main" val="148583342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378"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136396" y="4767265"/>
            <a:ext cx="550404" cy="273844"/>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800">
              <a:defRPr/>
            </a:pPr>
            <a:fld id="{6A6D9FA1-99C7-4910-8E32-B85D378B0060}" type="slidenum">
              <a:rPr lang="en-GB" smtClean="0">
                <a:solidFill>
                  <a:prstClr val="black">
                    <a:tint val="75000"/>
                  </a:prstClr>
                </a:solidFill>
              </a:rPr>
              <a:pPr defTabSz="685800">
                <a:defRPr/>
              </a:pPr>
              <a:t>‹#›</a:t>
            </a:fld>
            <a:endParaRPr lang="en-GB" dirty="0">
              <a:solidFill>
                <a:prstClr val="black">
                  <a:tint val="75000"/>
                </a:prstClr>
              </a:solidFill>
            </a:endParaRPr>
          </a:p>
        </p:txBody>
      </p:sp>
    </p:spTree>
    <p:extLst>
      <p:ext uri="{BB962C8B-B14F-4D97-AF65-F5344CB8AC3E}">
        <p14:creationId xmlns:p14="http://schemas.microsoft.com/office/powerpoint/2010/main" val="20462203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0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wmf"/><Relationship Id="rId5" Type="http://schemas.openxmlformats.org/officeDocument/2006/relationships/oleObject" Target="../embeddings/oleObject4.bin"/><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DE8B2-EAE8-C7DC-127B-36F9424B49A8}"/>
              </a:ext>
            </a:extLst>
          </p:cNvPr>
          <p:cNvSpPr>
            <a:spLocks noGrp="1"/>
          </p:cNvSpPr>
          <p:nvPr>
            <p:ph type="title"/>
          </p:nvPr>
        </p:nvSpPr>
        <p:spPr>
          <a:xfrm>
            <a:off x="305527" y="1555642"/>
            <a:ext cx="4914545" cy="465188"/>
          </a:xfrm>
        </p:spPr>
        <p:txBody>
          <a:bodyPr>
            <a:normAutofit fontScale="90000"/>
          </a:bodyPr>
          <a:lstStyle/>
          <a:p>
            <a:r>
              <a:rPr lang="en-GB" dirty="0"/>
              <a:t>Report on the of 2024 tasks within SP-C</a:t>
            </a:r>
            <a:endParaRPr lang="de-DE" dirty="0"/>
          </a:p>
        </p:txBody>
      </p:sp>
      <p:sp>
        <p:nvSpPr>
          <p:cNvPr id="3" name="Textplatzhalter 2">
            <a:extLst>
              <a:ext uri="{FF2B5EF4-FFF2-40B4-BE49-F238E27FC236}">
                <a16:creationId xmlns:a16="http://schemas.microsoft.com/office/drawing/2014/main" id="{5A33423E-7CC5-D8E4-746B-CC3E02C7E1A6}"/>
              </a:ext>
            </a:extLst>
          </p:cNvPr>
          <p:cNvSpPr>
            <a:spLocks noGrp="1"/>
          </p:cNvSpPr>
          <p:nvPr>
            <p:ph type="body" sz="quarter" idx="10"/>
          </p:nvPr>
        </p:nvSpPr>
        <p:spPr/>
        <p:txBody>
          <a:bodyPr>
            <a:normAutofit lnSpcReduction="10000"/>
          </a:bodyPr>
          <a:lstStyle/>
          <a:p>
            <a:r>
              <a:rPr lang="de-DE" dirty="0"/>
              <a:t>K. Schmid</a:t>
            </a:r>
          </a:p>
        </p:txBody>
      </p:sp>
      <p:sp>
        <p:nvSpPr>
          <p:cNvPr id="4" name="Textplatzhalter 3">
            <a:extLst>
              <a:ext uri="{FF2B5EF4-FFF2-40B4-BE49-F238E27FC236}">
                <a16:creationId xmlns:a16="http://schemas.microsoft.com/office/drawing/2014/main" id="{BF5579AB-3207-D09A-3FC1-953286686F3E}"/>
              </a:ext>
            </a:extLst>
          </p:cNvPr>
          <p:cNvSpPr>
            <a:spLocks noGrp="1"/>
          </p:cNvSpPr>
          <p:nvPr>
            <p:ph type="body" sz="quarter" idx="11"/>
          </p:nvPr>
        </p:nvSpPr>
        <p:spPr>
          <a:xfrm>
            <a:off x="305526" y="3119445"/>
            <a:ext cx="3474386" cy="343386"/>
          </a:xfrm>
        </p:spPr>
        <p:txBody>
          <a:bodyPr>
            <a:normAutofit fontScale="32500" lnSpcReduction="20000"/>
          </a:bodyPr>
          <a:lstStyle/>
          <a:p>
            <a:r>
              <a:rPr lang="de-DE" dirty="0"/>
              <a:t>E. Bernard, T. Morgan, A. Houben , A. Manhard, S. Markelj, T. Schwarz-Selinger, L. Ciupinski, M. Fellinger, D. Primezhofer, Y. Ferro, M. Lavrentiev, R. Bisson, </a:t>
            </a:r>
            <a:br>
              <a:rPr lang="de-DE" dirty="0"/>
            </a:br>
            <a:r>
              <a:rPr lang="de-DE" dirty="0"/>
              <a:t>J. Zavaznik, A. Kärcher, V. Nemanic, E. Pitthan, A. Teimane</a:t>
            </a:r>
          </a:p>
          <a:p>
            <a:endParaRPr lang="de-DE" dirty="0"/>
          </a:p>
        </p:txBody>
      </p:sp>
      <p:sp>
        <p:nvSpPr>
          <p:cNvPr id="5" name="Textplatzhalter 4">
            <a:extLst>
              <a:ext uri="{FF2B5EF4-FFF2-40B4-BE49-F238E27FC236}">
                <a16:creationId xmlns:a16="http://schemas.microsoft.com/office/drawing/2014/main" id="{2138F596-4CE7-779C-A7D3-3CC401EF3646}"/>
              </a:ext>
            </a:extLst>
          </p:cNvPr>
          <p:cNvSpPr>
            <a:spLocks noGrp="1"/>
          </p:cNvSpPr>
          <p:nvPr>
            <p:ph type="body" sz="quarter" idx="12"/>
          </p:nvPr>
        </p:nvSpPr>
        <p:spPr/>
        <p:txBody>
          <a:bodyPr>
            <a:normAutofit fontScale="92500" lnSpcReduction="10000"/>
          </a:bodyPr>
          <a:lstStyle/>
          <a:p>
            <a:r>
              <a:rPr lang="de-DE" dirty="0"/>
              <a:t>Reporting Meeting PWIE 2024</a:t>
            </a:r>
          </a:p>
        </p:txBody>
      </p:sp>
    </p:spTree>
    <p:extLst>
      <p:ext uri="{BB962C8B-B14F-4D97-AF65-F5344CB8AC3E}">
        <p14:creationId xmlns:p14="http://schemas.microsoft.com/office/powerpoint/2010/main" val="297736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B7CDF2-2EDE-84DF-3972-2D3CC0653BF1}"/>
              </a:ext>
            </a:extLst>
          </p:cNvPr>
          <p:cNvSpPr>
            <a:spLocks noGrp="1"/>
          </p:cNvSpPr>
          <p:nvPr>
            <p:ph type="title"/>
          </p:nvPr>
        </p:nvSpPr>
        <p:spPr/>
        <p:txBody>
          <a:bodyPr/>
          <a:lstStyle/>
          <a:p>
            <a:r>
              <a:rPr lang="de-DE" dirty="0"/>
              <a:t>H-transport through HPM</a:t>
            </a:r>
            <a:endParaRPr lang="en-GB" dirty="0"/>
          </a:p>
        </p:txBody>
      </p:sp>
      <p:sp>
        <p:nvSpPr>
          <p:cNvPr id="4" name="Footer Placeholder 3">
            <a:extLst>
              <a:ext uri="{FF2B5EF4-FFF2-40B4-BE49-F238E27FC236}">
                <a16:creationId xmlns:a16="http://schemas.microsoft.com/office/drawing/2014/main" id="{597636B2-4782-B6DF-A096-E9EAFF064B40}"/>
              </a:ext>
            </a:extLst>
          </p:cNvPr>
          <p:cNvSpPr>
            <a:spLocks noGrp="1"/>
          </p:cNvSpPr>
          <p:nvPr>
            <p:ph type="ftr" sz="quarter" idx="11"/>
          </p:nvPr>
        </p:nvSpPr>
        <p:spPr/>
        <p:txBody>
          <a:bodyPr/>
          <a:lstStyle/>
          <a:p>
            <a:pPr algn="r"/>
            <a:r>
              <a:rPr lang="en-GB" dirty="0"/>
              <a:t> WPPWIE Project Meeting  | Zoom | 24.01.2022 | Page </a:t>
            </a:r>
            <a:fld id="{6A6D9FA1-99C7-4910-8E32-B85D378B0060}" type="slidenum">
              <a:rPr lang="en-GB" smtClean="0"/>
              <a:pPr algn="r"/>
              <a:t>10</a:t>
            </a:fld>
            <a:endParaRPr lang="en-GB" dirty="0"/>
          </a:p>
        </p:txBody>
      </p:sp>
      <p:pic>
        <p:nvPicPr>
          <p:cNvPr id="8" name="Picture 7">
            <a:extLst>
              <a:ext uri="{FF2B5EF4-FFF2-40B4-BE49-F238E27FC236}">
                <a16:creationId xmlns:a16="http://schemas.microsoft.com/office/drawing/2014/main" id="{1A4FD3E1-F6D4-69C4-EE27-B0CA42988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296146"/>
            <a:ext cx="3730971" cy="3435846"/>
          </a:xfrm>
          <a:prstGeom prst="rect">
            <a:avLst/>
          </a:prstGeom>
        </p:spPr>
      </p:pic>
      <p:sp>
        <p:nvSpPr>
          <p:cNvPr id="9" name="TextBox 8">
            <a:extLst>
              <a:ext uri="{FF2B5EF4-FFF2-40B4-BE49-F238E27FC236}">
                <a16:creationId xmlns:a16="http://schemas.microsoft.com/office/drawing/2014/main" id="{23DA2B73-0AAC-C967-EC71-6251E9B02FEA}"/>
              </a:ext>
            </a:extLst>
          </p:cNvPr>
          <p:cNvSpPr txBox="1"/>
          <p:nvPr/>
        </p:nvSpPr>
        <p:spPr>
          <a:xfrm>
            <a:off x="107504" y="627534"/>
            <a:ext cx="7082836" cy="369332"/>
          </a:xfrm>
          <a:prstGeom prst="rect">
            <a:avLst/>
          </a:prstGeom>
          <a:noFill/>
        </p:spPr>
        <p:txBody>
          <a:bodyPr wrap="none" rtlCol="0">
            <a:spAutoFit/>
          </a:bodyPr>
          <a:lstStyle/>
          <a:p>
            <a:pPr marL="285750" indent="-285750">
              <a:buFont typeface="Wingdings" panose="05000000000000000000" pitchFamily="2" charset="2"/>
              <a:buChar char="v"/>
            </a:pPr>
            <a:r>
              <a:rPr lang="de-DE" dirty="0"/>
              <a:t>W-alloys: W-grains „glued“ together my medium-Z alloy (Ni, Fe) matrix</a:t>
            </a:r>
            <a:endParaRPr lang="en-GB" dirty="0"/>
          </a:p>
        </p:txBody>
      </p:sp>
      <p:sp>
        <p:nvSpPr>
          <p:cNvPr id="10" name="TextBox 9">
            <a:extLst>
              <a:ext uri="{FF2B5EF4-FFF2-40B4-BE49-F238E27FC236}">
                <a16:creationId xmlns:a16="http://schemas.microsoft.com/office/drawing/2014/main" id="{DDEB5477-4444-11A8-CCCA-FAEAB8E8EB38}"/>
              </a:ext>
            </a:extLst>
          </p:cNvPr>
          <p:cNvSpPr txBox="1"/>
          <p:nvPr/>
        </p:nvSpPr>
        <p:spPr>
          <a:xfrm>
            <a:off x="4346093" y="1570031"/>
            <a:ext cx="4392488" cy="646331"/>
          </a:xfrm>
          <a:prstGeom prst="rect">
            <a:avLst/>
          </a:prstGeom>
          <a:noFill/>
        </p:spPr>
        <p:txBody>
          <a:bodyPr wrap="square" rtlCol="0">
            <a:spAutoFit/>
          </a:bodyPr>
          <a:lstStyle/>
          <a:p>
            <a:pPr marL="285750" indent="-285750">
              <a:buFont typeface="Wingdings" panose="05000000000000000000" pitchFamily="2" charset="2"/>
              <a:buChar char="Ø"/>
            </a:pPr>
            <a:r>
              <a:rPr lang="de-DE" dirty="0"/>
              <a:t>Solubility &amp; diffusivity in matrix is much higher than in W</a:t>
            </a:r>
            <a:endParaRPr lang="en-GB" dirty="0"/>
          </a:p>
        </p:txBody>
      </p:sp>
      <p:sp>
        <p:nvSpPr>
          <p:cNvPr id="11" name="TextBox 10">
            <a:extLst>
              <a:ext uri="{FF2B5EF4-FFF2-40B4-BE49-F238E27FC236}">
                <a16:creationId xmlns:a16="http://schemas.microsoft.com/office/drawing/2014/main" id="{C532125B-8FE2-7B05-D20D-57A78A001AD2}"/>
              </a:ext>
            </a:extLst>
          </p:cNvPr>
          <p:cNvSpPr txBox="1"/>
          <p:nvPr/>
        </p:nvSpPr>
        <p:spPr>
          <a:xfrm>
            <a:off x="4346093" y="2600120"/>
            <a:ext cx="3378169" cy="369332"/>
          </a:xfrm>
          <a:prstGeom prst="rect">
            <a:avLst/>
          </a:prstGeom>
          <a:noFill/>
        </p:spPr>
        <p:txBody>
          <a:bodyPr wrap="none" rtlCol="0">
            <a:spAutoFit/>
          </a:bodyPr>
          <a:lstStyle/>
          <a:p>
            <a:pPr marL="285750" indent="-285750">
              <a:buFont typeface="Wingdings" panose="05000000000000000000" pitchFamily="2" charset="2"/>
              <a:buChar char="Ø"/>
            </a:pPr>
            <a:r>
              <a:rPr lang="de-DE" dirty="0"/>
              <a:t>Transport dominated by matrix</a:t>
            </a:r>
            <a:endParaRPr lang="en-GB" dirty="0"/>
          </a:p>
        </p:txBody>
      </p:sp>
      <p:sp>
        <p:nvSpPr>
          <p:cNvPr id="12" name="TextBox 11">
            <a:extLst>
              <a:ext uri="{FF2B5EF4-FFF2-40B4-BE49-F238E27FC236}">
                <a16:creationId xmlns:a16="http://schemas.microsoft.com/office/drawing/2014/main" id="{296C1350-814B-7C4D-6270-ED2C41ECB34D}"/>
              </a:ext>
            </a:extLst>
          </p:cNvPr>
          <p:cNvSpPr txBox="1"/>
          <p:nvPr/>
        </p:nvSpPr>
        <p:spPr>
          <a:xfrm>
            <a:off x="4346093" y="3226215"/>
            <a:ext cx="3887474" cy="369332"/>
          </a:xfrm>
          <a:prstGeom prst="rect">
            <a:avLst/>
          </a:prstGeom>
          <a:noFill/>
        </p:spPr>
        <p:txBody>
          <a:bodyPr wrap="none" rtlCol="0">
            <a:spAutoFit/>
          </a:bodyPr>
          <a:lstStyle/>
          <a:p>
            <a:pPr marL="285750" indent="-285750">
              <a:buFont typeface="Wingdings" panose="05000000000000000000" pitchFamily="2" charset="2"/>
              <a:buChar char="Ø"/>
            </a:pPr>
            <a:r>
              <a:rPr lang="de-DE" dirty="0"/>
              <a:t>Retention probably dominated by W</a:t>
            </a:r>
            <a:endParaRPr lang="en-GB" dirty="0"/>
          </a:p>
        </p:txBody>
      </p:sp>
      <p:sp>
        <p:nvSpPr>
          <p:cNvPr id="13" name="TextBox 12">
            <a:extLst>
              <a:ext uri="{FF2B5EF4-FFF2-40B4-BE49-F238E27FC236}">
                <a16:creationId xmlns:a16="http://schemas.microsoft.com/office/drawing/2014/main" id="{C30286C3-7943-103C-C214-BBBEE589E605}"/>
              </a:ext>
            </a:extLst>
          </p:cNvPr>
          <p:cNvSpPr txBox="1"/>
          <p:nvPr/>
        </p:nvSpPr>
        <p:spPr>
          <a:xfrm>
            <a:off x="4380181" y="4009047"/>
            <a:ext cx="3943644" cy="369332"/>
          </a:xfrm>
          <a:prstGeom prst="rect">
            <a:avLst/>
          </a:prstGeom>
          <a:noFill/>
        </p:spPr>
        <p:txBody>
          <a:bodyPr wrap="none" rtlCol="0">
            <a:spAutoFit/>
          </a:bodyPr>
          <a:lstStyle/>
          <a:p>
            <a:r>
              <a:rPr lang="de-DE" b="1" dirty="0">
                <a:sym typeface="Wingdings" panose="05000000000000000000" pitchFamily="2" charset="2"/>
              </a:rPr>
              <a:t> Transition across W/matrix interface</a:t>
            </a:r>
            <a:endParaRPr lang="en-GB" b="1" dirty="0"/>
          </a:p>
        </p:txBody>
      </p:sp>
      <p:sp>
        <p:nvSpPr>
          <p:cNvPr id="15" name="TextBox 14">
            <a:extLst>
              <a:ext uri="{FF2B5EF4-FFF2-40B4-BE49-F238E27FC236}">
                <a16:creationId xmlns:a16="http://schemas.microsoft.com/office/drawing/2014/main" id="{7EB89143-89E4-DA05-4175-397D742DD92E}"/>
              </a:ext>
            </a:extLst>
          </p:cNvPr>
          <p:cNvSpPr txBox="1"/>
          <p:nvPr/>
        </p:nvSpPr>
        <p:spPr>
          <a:xfrm>
            <a:off x="432636" y="900668"/>
            <a:ext cx="5501827" cy="369332"/>
          </a:xfrm>
          <a:prstGeom prst="rect">
            <a:avLst/>
          </a:prstGeom>
          <a:noFill/>
        </p:spPr>
        <p:txBody>
          <a:bodyPr wrap="none" rtlCol="0">
            <a:spAutoFit/>
          </a:bodyPr>
          <a:lstStyle/>
          <a:p>
            <a:r>
              <a:rPr lang="de-DE" dirty="0">
                <a:sym typeface="Wingdings" panose="05000000000000000000" pitchFamily="2" charset="2"/>
              </a:rPr>
              <a:t> „W-material“ with f</a:t>
            </a:r>
            <a:r>
              <a:rPr lang="de-DE" dirty="0"/>
              <a:t>avourable mechanical properties</a:t>
            </a:r>
            <a:endParaRPr lang="en-GB" dirty="0"/>
          </a:p>
        </p:txBody>
      </p:sp>
      <p:sp>
        <p:nvSpPr>
          <p:cNvPr id="16" name="TextBox 15">
            <a:extLst>
              <a:ext uri="{FF2B5EF4-FFF2-40B4-BE49-F238E27FC236}">
                <a16:creationId xmlns:a16="http://schemas.microsoft.com/office/drawing/2014/main" id="{34195F01-C9BE-702A-C790-7C89AAC1F8F4}"/>
              </a:ext>
            </a:extLst>
          </p:cNvPr>
          <p:cNvSpPr txBox="1"/>
          <p:nvPr/>
        </p:nvSpPr>
        <p:spPr>
          <a:xfrm>
            <a:off x="467544" y="4725991"/>
            <a:ext cx="3283335" cy="369332"/>
          </a:xfrm>
          <a:prstGeom prst="rect">
            <a:avLst/>
          </a:prstGeom>
          <a:noFill/>
        </p:spPr>
        <p:txBody>
          <a:bodyPr wrap="none" rtlCol="0">
            <a:spAutoFit/>
          </a:bodyPr>
          <a:lstStyle/>
          <a:p>
            <a:r>
              <a:rPr lang="de-DE" i="1" dirty="0"/>
              <a:t>Courtesey P. Sand (IPP-Garching)</a:t>
            </a:r>
            <a:endParaRPr lang="en-GB" i="1" dirty="0"/>
          </a:p>
        </p:txBody>
      </p:sp>
    </p:spTree>
    <p:extLst>
      <p:ext uri="{BB962C8B-B14F-4D97-AF65-F5344CB8AC3E}">
        <p14:creationId xmlns:p14="http://schemas.microsoft.com/office/powerpoint/2010/main" val="385210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IPP-MPG</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555526"/>
            <a:ext cx="8928992" cy="1012008"/>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Task: Permeation of H isotopes through W heavy alloys (W/Fe-Ni) </a:t>
            </a:r>
          </a:p>
          <a:p>
            <a:pPr marL="466725" marR="0" lvl="1"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Measuring of IDP and GDP through HPM-1850</a:t>
            </a:r>
          </a:p>
          <a:p>
            <a:pPr marL="466725" marR="0" lvl="1"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Modelling of H transition between W and Fe-Ni phases</a:t>
            </a:r>
          </a:p>
          <a:p>
            <a:pPr marL="466725" marR="0" lvl="1"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Modelling of realistic W heavy alloy microstructure</a:t>
            </a:r>
          </a:p>
        </p:txBody>
      </p:sp>
      <p:sp>
        <p:nvSpPr>
          <p:cNvPr id="10" name="Textfeld 9"/>
          <p:cNvSpPr txBox="1"/>
          <p:nvPr/>
        </p:nvSpPr>
        <p:spPr>
          <a:xfrm>
            <a:off x="467544" y="1682211"/>
            <a:ext cx="4536504"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Measured transport across matrix-W phase boundary in layer samples (2023)</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1-D modelling indicates “fast” interface without barriers is an adequate description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IDP and GDP through HPM-1850:</a:t>
            </a:r>
            <a:br>
              <a:rPr kumimoji="0" lang="en-US" sz="1800" b="0" i="0" u="none" strike="noStrike" kern="1200" cap="none" spc="0" normalizeH="0" baseline="0" noProof="0" dirty="0">
                <a:ln>
                  <a:noFill/>
                </a:ln>
                <a:solidFill>
                  <a:srgbClr val="FF0000"/>
                </a:solidFill>
                <a:effectLst/>
                <a:uLnTx/>
                <a:uFillTx/>
                <a:latin typeface="Calibri"/>
                <a:ea typeface="+mn-ea"/>
                <a:cs typeface="+mn-cs"/>
              </a:rPr>
            </a:br>
            <a:r>
              <a:rPr kumimoji="0" lang="en-US" sz="1800" b="0" i="0" u="none" strike="noStrike" kern="1200" cap="none" spc="0" normalizeH="0" baseline="0" noProof="0" dirty="0">
                <a:ln>
                  <a:noFill/>
                </a:ln>
                <a:solidFill>
                  <a:srgbClr val="FF0000"/>
                </a:solidFill>
                <a:effectLst/>
                <a:uLnTx/>
                <a:uFillTx/>
                <a:latin typeface="Calibri"/>
                <a:ea typeface="+mn-ea"/>
                <a:cs typeface="+mn-cs"/>
              </a:rPr>
              <a:t>currently in progress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3-D modelling of IDP in heavy alloy not yet possible with available code packages</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C.1. </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T-004-D002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completed</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Modelling</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WP Education (?)</a:t>
            </a:r>
          </a:p>
        </p:txBody>
      </p:sp>
      <p:graphicFrame>
        <p:nvGraphicFramePr>
          <p:cNvPr id="7" name="Objekt 6">
            <a:extLst>
              <a:ext uri="{FF2B5EF4-FFF2-40B4-BE49-F238E27FC236}">
                <a16:creationId xmlns:a16="http://schemas.microsoft.com/office/drawing/2014/main" id="{FFE74B2E-B60E-4411-AFC7-A8CFB6595F32}"/>
              </a:ext>
            </a:extLst>
          </p:cNvPr>
          <p:cNvGraphicFramePr>
            <a:graphicFrameLocks noChangeAspect="1"/>
          </p:cNvGraphicFramePr>
          <p:nvPr/>
        </p:nvGraphicFramePr>
        <p:xfrm>
          <a:off x="4984330" y="656217"/>
          <a:ext cx="4516437" cy="3465513"/>
        </p:xfrm>
        <a:graphic>
          <a:graphicData uri="http://schemas.openxmlformats.org/presentationml/2006/ole">
            <mc:AlternateContent xmlns:mc="http://schemas.openxmlformats.org/markup-compatibility/2006">
              <mc:Choice xmlns:v="urn:schemas-microsoft-com:vml" Requires="v">
                <p:oleObj name="Graph" r:id="rId3" imgW="4516431" imgH="3464745" progId="Origin95.Graph">
                  <p:embed/>
                </p:oleObj>
              </mc:Choice>
              <mc:Fallback>
                <p:oleObj name="Graph" r:id="rId3" imgW="4516431" imgH="3464745" progId="Origin95.Graph">
                  <p:embed/>
                  <p:pic>
                    <p:nvPicPr>
                      <p:cNvPr id="7" name="Objekt 6">
                        <a:extLst>
                          <a:ext uri="{FF2B5EF4-FFF2-40B4-BE49-F238E27FC236}">
                            <a16:creationId xmlns:a16="http://schemas.microsoft.com/office/drawing/2014/main" id="{FFE74B2E-B60E-4411-AFC7-A8CFB6595F32}"/>
                          </a:ext>
                        </a:extLst>
                      </p:cNvPr>
                      <p:cNvPicPr/>
                      <p:nvPr/>
                    </p:nvPicPr>
                    <p:blipFill>
                      <a:blip r:embed="rId4"/>
                      <a:stretch>
                        <a:fillRect/>
                      </a:stretch>
                    </p:blipFill>
                    <p:spPr>
                      <a:xfrm>
                        <a:off x="4984330" y="656217"/>
                        <a:ext cx="4516437" cy="3465513"/>
                      </a:xfrm>
                      <a:prstGeom prst="rect">
                        <a:avLst/>
                      </a:prstGeom>
                    </p:spPr>
                  </p:pic>
                </p:oleObj>
              </mc:Fallback>
            </mc:AlternateContent>
          </a:graphicData>
        </a:graphic>
      </p:graphicFrame>
      <p:graphicFrame>
        <p:nvGraphicFramePr>
          <p:cNvPr id="8" name="Objekt 7">
            <a:extLst>
              <a:ext uri="{FF2B5EF4-FFF2-40B4-BE49-F238E27FC236}">
                <a16:creationId xmlns:a16="http://schemas.microsoft.com/office/drawing/2014/main" id="{AA05963E-FD83-4375-B8A4-2A0CA75BD0DC}"/>
              </a:ext>
            </a:extLst>
          </p:cNvPr>
          <p:cNvGraphicFramePr>
            <a:graphicFrameLocks noChangeAspect="1"/>
          </p:cNvGraphicFramePr>
          <p:nvPr/>
        </p:nvGraphicFramePr>
        <p:xfrm>
          <a:off x="4984330" y="656217"/>
          <a:ext cx="4516437" cy="3465513"/>
        </p:xfrm>
        <a:graphic>
          <a:graphicData uri="http://schemas.openxmlformats.org/presentationml/2006/ole">
            <mc:AlternateContent xmlns:mc="http://schemas.openxmlformats.org/markup-compatibility/2006">
              <mc:Choice xmlns:v="urn:schemas-microsoft-com:vml" Requires="v">
                <p:oleObj name="Graph" r:id="rId5" imgW="4516431" imgH="3464745" progId="Origin95.Graph">
                  <p:embed/>
                </p:oleObj>
              </mc:Choice>
              <mc:Fallback>
                <p:oleObj name="Graph" r:id="rId5" imgW="4516431" imgH="3464745" progId="Origin95.Graph">
                  <p:embed/>
                  <p:pic>
                    <p:nvPicPr>
                      <p:cNvPr id="8" name="Objekt 7">
                        <a:extLst>
                          <a:ext uri="{FF2B5EF4-FFF2-40B4-BE49-F238E27FC236}">
                            <a16:creationId xmlns:a16="http://schemas.microsoft.com/office/drawing/2014/main" id="{AA05963E-FD83-4375-B8A4-2A0CA75BD0DC}"/>
                          </a:ext>
                        </a:extLst>
                      </p:cNvPr>
                      <p:cNvPicPr/>
                      <p:nvPr/>
                    </p:nvPicPr>
                    <p:blipFill>
                      <a:blip r:embed="rId6"/>
                      <a:stretch>
                        <a:fillRect/>
                      </a:stretch>
                    </p:blipFill>
                    <p:spPr>
                      <a:xfrm>
                        <a:off x="4984330" y="656217"/>
                        <a:ext cx="4516437" cy="3465513"/>
                      </a:xfrm>
                      <a:prstGeom prst="rect">
                        <a:avLst/>
                      </a:prstGeom>
                    </p:spPr>
                  </p:pic>
                </p:oleObj>
              </mc:Fallback>
            </mc:AlternateContent>
          </a:graphicData>
        </a:graphic>
      </p:graphicFrame>
      <p:sp>
        <p:nvSpPr>
          <p:cNvPr id="9" name="Kreuz 8">
            <a:extLst>
              <a:ext uri="{FF2B5EF4-FFF2-40B4-BE49-F238E27FC236}">
                <a16:creationId xmlns:a16="http://schemas.microsoft.com/office/drawing/2014/main" id="{277EF970-7A0E-4D15-B568-0C27B889ED8A}"/>
              </a:ext>
            </a:extLst>
          </p:cNvPr>
          <p:cNvSpPr/>
          <p:nvPr/>
        </p:nvSpPr>
        <p:spPr>
          <a:xfrm rot="18900000">
            <a:off x="7158673" y="1166713"/>
            <a:ext cx="586504" cy="586504"/>
          </a:xfrm>
          <a:prstGeom prst="plus">
            <a:avLst>
              <a:gd name="adj" fmla="val 445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Kreuz 10">
            <a:extLst>
              <a:ext uri="{FF2B5EF4-FFF2-40B4-BE49-F238E27FC236}">
                <a16:creationId xmlns:a16="http://schemas.microsoft.com/office/drawing/2014/main" id="{CB732FB7-C615-45CB-B36E-04B93A331BCC}"/>
              </a:ext>
            </a:extLst>
          </p:cNvPr>
          <p:cNvSpPr/>
          <p:nvPr/>
        </p:nvSpPr>
        <p:spPr>
          <a:xfrm rot="18900000">
            <a:off x="6846302" y="2076380"/>
            <a:ext cx="586504" cy="586504"/>
          </a:xfrm>
          <a:prstGeom prst="plus">
            <a:avLst>
              <a:gd name="adj" fmla="val 445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Kreuz 11">
            <a:extLst>
              <a:ext uri="{FF2B5EF4-FFF2-40B4-BE49-F238E27FC236}">
                <a16:creationId xmlns:a16="http://schemas.microsoft.com/office/drawing/2014/main" id="{4410A4F8-5744-44F5-A80C-27D1242FF6EC}"/>
              </a:ext>
            </a:extLst>
          </p:cNvPr>
          <p:cNvSpPr/>
          <p:nvPr/>
        </p:nvSpPr>
        <p:spPr>
          <a:xfrm rot="18900000">
            <a:off x="6968094" y="2854418"/>
            <a:ext cx="586504" cy="586504"/>
          </a:xfrm>
          <a:prstGeom prst="plus">
            <a:avLst>
              <a:gd name="adj" fmla="val 445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feld 12">
            <a:extLst>
              <a:ext uri="{FF2B5EF4-FFF2-40B4-BE49-F238E27FC236}">
                <a16:creationId xmlns:a16="http://schemas.microsoft.com/office/drawing/2014/main" id="{030AE91F-D0B2-4202-A752-08B920D97F23}"/>
              </a:ext>
            </a:extLst>
          </p:cNvPr>
          <p:cNvSpPr txBox="1"/>
          <p:nvPr/>
        </p:nvSpPr>
        <p:spPr>
          <a:xfrm>
            <a:off x="5612609" y="3945422"/>
            <a:ext cx="326217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potential barriers and traps at W-matrix interface</a:t>
            </a:r>
          </a:p>
        </p:txBody>
      </p:sp>
      <p:sp>
        <p:nvSpPr>
          <p:cNvPr id="14" name="Textfeld 13">
            <a:extLst>
              <a:ext uri="{FF2B5EF4-FFF2-40B4-BE49-F238E27FC236}">
                <a16:creationId xmlns:a16="http://schemas.microsoft.com/office/drawing/2014/main" id="{E511E4E4-0B56-4444-813B-9F509AB4E30C}"/>
              </a:ext>
            </a:extLst>
          </p:cNvPr>
          <p:cNvSpPr txBox="1"/>
          <p:nvPr/>
        </p:nvSpPr>
        <p:spPr>
          <a:xfrm>
            <a:off x="5740400" y="3945422"/>
            <a:ext cx="300659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results can be fully described without barriers</a:t>
            </a:r>
          </a:p>
        </p:txBody>
      </p:sp>
      <p:sp>
        <p:nvSpPr>
          <p:cNvPr id="15" name="Pfeil: nach unten 14">
            <a:extLst>
              <a:ext uri="{FF2B5EF4-FFF2-40B4-BE49-F238E27FC236}">
                <a16:creationId xmlns:a16="http://schemas.microsoft.com/office/drawing/2014/main" id="{177DD378-DEEA-4FA0-A4BD-B0C97C0790A9}"/>
              </a:ext>
            </a:extLst>
          </p:cNvPr>
          <p:cNvSpPr/>
          <p:nvPr/>
        </p:nvSpPr>
        <p:spPr>
          <a:xfrm rot="19777885">
            <a:off x="6736098" y="1614241"/>
            <a:ext cx="327817" cy="52707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Pfeil: nach unten 15">
            <a:extLst>
              <a:ext uri="{FF2B5EF4-FFF2-40B4-BE49-F238E27FC236}">
                <a16:creationId xmlns:a16="http://schemas.microsoft.com/office/drawing/2014/main" id="{81859248-85BC-4355-92C5-A99C0C4834A0}"/>
              </a:ext>
            </a:extLst>
          </p:cNvPr>
          <p:cNvSpPr/>
          <p:nvPr/>
        </p:nvSpPr>
        <p:spPr>
          <a:xfrm rot="2567225">
            <a:off x="7587319" y="735979"/>
            <a:ext cx="327817" cy="52707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Pfeil: nach unten 16">
            <a:extLst>
              <a:ext uri="{FF2B5EF4-FFF2-40B4-BE49-F238E27FC236}">
                <a16:creationId xmlns:a16="http://schemas.microsoft.com/office/drawing/2014/main" id="{9582A79C-44B0-4634-A319-313DFCEF54B9}"/>
              </a:ext>
            </a:extLst>
          </p:cNvPr>
          <p:cNvSpPr/>
          <p:nvPr/>
        </p:nvSpPr>
        <p:spPr>
          <a:xfrm rot="6346426">
            <a:off x="7512158" y="2977949"/>
            <a:ext cx="327817" cy="52707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374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ntr" presetSubtype="0" fill="hold" grpId="0" nodeType="withEffect">
                                  <p:stCondLst>
                                    <p:cond delay="25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750"/>
                            </p:stCondLst>
                            <p:childTnLst>
                              <p:par>
                                <p:cTn id="54" presetID="10" presetClass="exit" presetSubtype="0" fill="hold" nodeType="afterEffect">
                                  <p:stCondLst>
                                    <p:cond delay="50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xit" presetSubtype="0" fill="hold" grpId="1" nodeType="withEffect">
                                  <p:stCondLst>
                                    <p:cond delay="50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1" nodeType="withEffect">
                                  <p:stCondLst>
                                    <p:cond delay="50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grpId="1" nodeType="withEffect">
                                  <p:stCondLst>
                                    <p:cond delay="50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0" presetClass="entr" presetSubtype="0"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P spid="13" grpId="0"/>
      <p:bldP spid="13" grpId="1"/>
      <p:bldP spid="14" grpId="0"/>
      <p:bldP spid="15" grpId="0" animBg="1"/>
      <p:bldP spid="15" grpId="1" animBg="1"/>
      <p:bldP spid="16" grpId="0" animBg="1"/>
      <p:bldP spid="16" grpId="1" animBg="1"/>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A073-9AF7-DC1D-10DB-6249835B54BF}"/>
              </a:ext>
            </a:extLst>
          </p:cNvPr>
          <p:cNvSpPr>
            <a:spLocks noGrp="1"/>
          </p:cNvSpPr>
          <p:nvPr>
            <p:ph type="title"/>
          </p:nvPr>
        </p:nvSpPr>
        <p:spPr/>
        <p:txBody>
          <a:bodyPr/>
          <a:lstStyle/>
          <a:p>
            <a:r>
              <a:rPr lang="de-DE" dirty="0"/>
              <a:t>Near surface energy landscape</a:t>
            </a:r>
            <a:endParaRPr lang="en-GB" dirty="0"/>
          </a:p>
        </p:txBody>
      </p:sp>
      <p:sp>
        <p:nvSpPr>
          <p:cNvPr id="4" name="Footer Placeholder 3">
            <a:extLst>
              <a:ext uri="{FF2B5EF4-FFF2-40B4-BE49-F238E27FC236}">
                <a16:creationId xmlns:a16="http://schemas.microsoft.com/office/drawing/2014/main" id="{8859AD0B-019C-271B-5CD7-B40AFF220687}"/>
              </a:ext>
            </a:extLst>
          </p:cNvPr>
          <p:cNvSpPr>
            <a:spLocks noGrp="1"/>
          </p:cNvSpPr>
          <p:nvPr>
            <p:ph type="ftr" sz="quarter" idx="11"/>
          </p:nvPr>
        </p:nvSpPr>
        <p:spPr/>
        <p:txBody>
          <a:bodyPr/>
          <a:lstStyle/>
          <a:p>
            <a:pPr algn="r"/>
            <a:r>
              <a:rPr lang="en-GB" dirty="0"/>
              <a:t> WPPWIE Project Meeting  | Zoom | 24.01.2022 | Page </a:t>
            </a:r>
            <a:fld id="{6A6D9FA1-99C7-4910-8E32-B85D378B0060}" type="slidenum">
              <a:rPr lang="en-GB" smtClean="0"/>
              <a:pPr algn="r"/>
              <a:t>12</a:t>
            </a:fld>
            <a:endParaRPr lang="en-GB" dirty="0"/>
          </a:p>
        </p:txBody>
      </p:sp>
      <p:sp>
        <p:nvSpPr>
          <p:cNvPr id="5" name="TextBox 4">
            <a:extLst>
              <a:ext uri="{FF2B5EF4-FFF2-40B4-BE49-F238E27FC236}">
                <a16:creationId xmlns:a16="http://schemas.microsoft.com/office/drawing/2014/main" id="{B0E987B7-7710-50E9-8B09-4F8109E05E21}"/>
              </a:ext>
            </a:extLst>
          </p:cNvPr>
          <p:cNvSpPr txBox="1"/>
          <p:nvPr/>
        </p:nvSpPr>
        <p:spPr>
          <a:xfrm>
            <a:off x="107504" y="555526"/>
            <a:ext cx="7223452" cy="553998"/>
          </a:xfrm>
          <a:prstGeom prst="rect">
            <a:avLst/>
          </a:prstGeom>
          <a:noFill/>
        </p:spPr>
        <p:txBody>
          <a:bodyPr wrap="none" rtlCol="0">
            <a:spAutoFit/>
          </a:bodyPr>
          <a:lstStyle/>
          <a:p>
            <a:pPr marL="285750" indent="-285750">
              <a:buFont typeface="Wingdings" panose="05000000000000000000" pitchFamily="2" charset="2"/>
              <a:buChar char="v"/>
            </a:pPr>
            <a:r>
              <a:rPr lang="de-DE" dirty="0"/>
              <a:t>The uptake of H into metals is described by the Pick-Sonnenberg model </a:t>
            </a:r>
            <a:br>
              <a:rPr lang="de-DE" dirty="0"/>
            </a:br>
            <a:r>
              <a:rPr lang="de-DE" sz="1200" i="1" dirty="0"/>
              <a:t>J. Nucl. Mat. 131 (1985) p. 208</a:t>
            </a:r>
            <a:endParaRPr lang="en-GB" i="1" dirty="0"/>
          </a:p>
        </p:txBody>
      </p:sp>
      <p:pic>
        <p:nvPicPr>
          <p:cNvPr id="7" name="Picture 6">
            <a:extLst>
              <a:ext uri="{FF2B5EF4-FFF2-40B4-BE49-F238E27FC236}">
                <a16:creationId xmlns:a16="http://schemas.microsoft.com/office/drawing/2014/main" id="{5ACB43D8-AD27-93DE-2A28-F113C145A5EF}"/>
              </a:ext>
            </a:extLst>
          </p:cNvPr>
          <p:cNvPicPr>
            <a:picLocks noChangeAspect="1"/>
          </p:cNvPicPr>
          <p:nvPr/>
        </p:nvPicPr>
        <p:blipFill>
          <a:blip r:embed="rId2">
            <a:clrChange>
              <a:clrFrom>
                <a:srgbClr val="FFFFFF"/>
              </a:clrFrom>
              <a:clrTo>
                <a:srgbClr val="FFFFFF">
                  <a:alpha val="0"/>
                </a:srgbClr>
              </a:clrTo>
            </a:clrChange>
          </a:blip>
          <a:srcRect b="19565"/>
          <a:stretch/>
        </p:blipFill>
        <p:spPr>
          <a:xfrm>
            <a:off x="20923" y="1514503"/>
            <a:ext cx="4551077" cy="3226987"/>
          </a:xfrm>
          <a:prstGeom prst="rect">
            <a:avLst/>
          </a:prstGeom>
        </p:spPr>
      </p:pic>
      <p:sp>
        <p:nvSpPr>
          <p:cNvPr id="8" name="TextBox 7">
            <a:extLst>
              <a:ext uri="{FF2B5EF4-FFF2-40B4-BE49-F238E27FC236}">
                <a16:creationId xmlns:a16="http://schemas.microsoft.com/office/drawing/2014/main" id="{305C1EBA-4D8F-448A-41EA-616B469212BA}"/>
              </a:ext>
            </a:extLst>
          </p:cNvPr>
          <p:cNvSpPr txBox="1"/>
          <p:nvPr/>
        </p:nvSpPr>
        <p:spPr>
          <a:xfrm>
            <a:off x="704491" y="4758534"/>
            <a:ext cx="3315331" cy="369332"/>
          </a:xfrm>
          <a:prstGeom prst="rect">
            <a:avLst/>
          </a:prstGeom>
          <a:noFill/>
        </p:spPr>
        <p:txBody>
          <a:bodyPr wrap="none" rtlCol="0">
            <a:spAutoFit/>
          </a:bodyPr>
          <a:lstStyle/>
          <a:p>
            <a:r>
              <a:rPr lang="de-DE" i="1" dirty="0"/>
              <a:t>K. Schmid NME 36 (2023) 101494</a:t>
            </a:r>
            <a:endParaRPr lang="en-GB" i="1" dirty="0"/>
          </a:p>
        </p:txBody>
      </p:sp>
      <p:pic>
        <p:nvPicPr>
          <p:cNvPr id="11" name="Picture 10">
            <a:extLst>
              <a:ext uri="{FF2B5EF4-FFF2-40B4-BE49-F238E27FC236}">
                <a16:creationId xmlns:a16="http://schemas.microsoft.com/office/drawing/2014/main" id="{13E49D88-F2FF-BF95-E2E4-89E52D67628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6005" y="1109524"/>
            <a:ext cx="3929286" cy="629161"/>
          </a:xfrm>
          <a:prstGeom prst="rect">
            <a:avLst/>
          </a:prstGeom>
        </p:spPr>
      </p:pic>
      <p:sp>
        <p:nvSpPr>
          <p:cNvPr id="13" name="Rectangle 12">
            <a:extLst>
              <a:ext uri="{FF2B5EF4-FFF2-40B4-BE49-F238E27FC236}">
                <a16:creationId xmlns:a16="http://schemas.microsoft.com/office/drawing/2014/main" id="{F66865C7-73D5-FC78-B347-74E21DC9D7E3}"/>
              </a:ext>
            </a:extLst>
          </p:cNvPr>
          <p:cNvSpPr/>
          <p:nvPr/>
        </p:nvSpPr>
        <p:spPr>
          <a:xfrm rot="5400000">
            <a:off x="2614571" y="1389835"/>
            <a:ext cx="799548" cy="201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Ions</a:t>
            </a:r>
            <a:endParaRPr lang="en-GB" dirty="0"/>
          </a:p>
        </p:txBody>
      </p:sp>
      <p:sp>
        <p:nvSpPr>
          <p:cNvPr id="14" name="Rectangle 13">
            <a:extLst>
              <a:ext uri="{FF2B5EF4-FFF2-40B4-BE49-F238E27FC236}">
                <a16:creationId xmlns:a16="http://schemas.microsoft.com/office/drawing/2014/main" id="{482F67EE-D867-7BBF-14E3-B0EF4A3D3AB4}"/>
              </a:ext>
            </a:extLst>
          </p:cNvPr>
          <p:cNvSpPr/>
          <p:nvPr/>
        </p:nvSpPr>
        <p:spPr>
          <a:xfrm rot="5400000">
            <a:off x="1444940" y="1396117"/>
            <a:ext cx="799548" cy="201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Atoms</a:t>
            </a:r>
            <a:endParaRPr lang="en-GB" dirty="0"/>
          </a:p>
        </p:txBody>
      </p:sp>
      <p:sp>
        <p:nvSpPr>
          <p:cNvPr id="15" name="Rectangle 14">
            <a:extLst>
              <a:ext uri="{FF2B5EF4-FFF2-40B4-BE49-F238E27FC236}">
                <a16:creationId xmlns:a16="http://schemas.microsoft.com/office/drawing/2014/main" id="{AA0E29EF-EE87-0AF1-555A-AE1339F434F1}"/>
              </a:ext>
            </a:extLst>
          </p:cNvPr>
          <p:cNvSpPr/>
          <p:nvPr/>
        </p:nvSpPr>
        <p:spPr>
          <a:xfrm rot="5400000">
            <a:off x="759573" y="1389835"/>
            <a:ext cx="799548" cy="201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Gas</a:t>
            </a:r>
            <a:endParaRPr lang="en-GB" dirty="0"/>
          </a:p>
        </p:txBody>
      </p:sp>
      <p:sp>
        <p:nvSpPr>
          <p:cNvPr id="16" name="TextBox 15">
            <a:extLst>
              <a:ext uri="{FF2B5EF4-FFF2-40B4-BE49-F238E27FC236}">
                <a16:creationId xmlns:a16="http://schemas.microsoft.com/office/drawing/2014/main" id="{D23888C0-70E1-4989-8188-B5179C12410B}"/>
              </a:ext>
            </a:extLst>
          </p:cNvPr>
          <p:cNvSpPr txBox="1"/>
          <p:nvPr/>
        </p:nvSpPr>
        <p:spPr>
          <a:xfrm>
            <a:off x="4480164" y="1938811"/>
            <a:ext cx="4340307" cy="646331"/>
          </a:xfrm>
          <a:prstGeom prst="rect">
            <a:avLst/>
          </a:prstGeom>
          <a:noFill/>
        </p:spPr>
        <p:txBody>
          <a:bodyPr wrap="square" rtlCol="0">
            <a:spAutoFit/>
          </a:bodyPr>
          <a:lstStyle/>
          <a:p>
            <a:pPr marL="285750" indent="-285750">
              <a:buFont typeface="Wingdings" panose="05000000000000000000" pitchFamily="2" charset="2"/>
              <a:buChar char="Ø"/>
            </a:pPr>
            <a:r>
              <a:rPr lang="de-DE" dirty="0"/>
              <a:t>Different loading species „experience“ different parts of the energy landscape</a:t>
            </a:r>
            <a:endParaRPr lang="en-GB" dirty="0"/>
          </a:p>
        </p:txBody>
      </p:sp>
      <p:sp>
        <p:nvSpPr>
          <p:cNvPr id="17" name="TextBox 16">
            <a:extLst>
              <a:ext uri="{FF2B5EF4-FFF2-40B4-BE49-F238E27FC236}">
                <a16:creationId xmlns:a16="http://schemas.microsoft.com/office/drawing/2014/main" id="{DC5F13ED-3A21-3E3B-0092-CD886F7A46D0}"/>
              </a:ext>
            </a:extLst>
          </p:cNvPr>
          <p:cNvSpPr txBox="1"/>
          <p:nvPr/>
        </p:nvSpPr>
        <p:spPr>
          <a:xfrm>
            <a:off x="4480164" y="2943330"/>
            <a:ext cx="4268300" cy="646331"/>
          </a:xfrm>
          <a:prstGeom prst="rect">
            <a:avLst/>
          </a:prstGeom>
          <a:noFill/>
        </p:spPr>
        <p:txBody>
          <a:bodyPr wrap="square" rtlCol="0">
            <a:spAutoFit/>
          </a:bodyPr>
          <a:lstStyle/>
          <a:p>
            <a:pPr marL="285750" indent="-285750">
              <a:buFont typeface="Wingdings" panose="05000000000000000000" pitchFamily="2" charset="2"/>
              <a:buChar char="Ø"/>
            </a:pPr>
            <a:r>
              <a:rPr lang="de-DE" dirty="0"/>
              <a:t>Compare </a:t>
            </a:r>
            <a:r>
              <a:rPr lang="de-DE" b="1" u="sng" dirty="0"/>
              <a:t>loading</a:t>
            </a:r>
            <a:r>
              <a:rPr lang="de-DE" dirty="0"/>
              <a:t> with different species the landscape can be mapped</a:t>
            </a:r>
            <a:endParaRPr lang="en-GB" dirty="0"/>
          </a:p>
        </p:txBody>
      </p:sp>
    </p:spTree>
    <p:extLst>
      <p:ext uri="{BB962C8B-B14F-4D97-AF65-F5344CB8AC3E}">
        <p14:creationId xmlns:p14="http://schemas.microsoft.com/office/powerpoint/2010/main" val="231347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107505" y="24053"/>
            <a:ext cx="8928991" cy="65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pPr>
            <a:endParaRPr lang="en-US" sz="1350">
              <a:solidFill>
                <a:srgbClr val="000000"/>
              </a:solidFill>
              <a:latin typeface="Arial" charset="0"/>
              <a:cs typeface="Arial" charset="0"/>
            </a:endParaRPr>
          </a:p>
        </p:txBody>
      </p:sp>
      <p:sp>
        <p:nvSpPr>
          <p:cNvPr id="2053" name="Line 5"/>
          <p:cNvSpPr>
            <a:spLocks noChangeShapeType="1"/>
          </p:cNvSpPr>
          <p:nvPr/>
        </p:nvSpPr>
        <p:spPr bwMode="auto">
          <a:xfrm flipV="1">
            <a:off x="107505" y="551499"/>
            <a:ext cx="8928992" cy="2476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pPr>
            <a:endParaRPr lang="en-US" sz="1350">
              <a:solidFill>
                <a:srgbClr val="000000"/>
              </a:solidFill>
              <a:latin typeface="Arial" charset="0"/>
              <a:cs typeface="Arial" charset="0"/>
            </a:endParaRPr>
          </a:p>
        </p:txBody>
      </p:sp>
      <p:sp>
        <p:nvSpPr>
          <p:cNvPr id="2065" name="Rectangle 17"/>
          <p:cNvSpPr>
            <a:spLocks noChangeArrowheads="1"/>
          </p:cNvSpPr>
          <p:nvPr/>
        </p:nvSpPr>
        <p:spPr bwMode="auto">
          <a:xfrm>
            <a:off x="3383869" y="-9850"/>
            <a:ext cx="53467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0"/>
              </a:spcBef>
              <a:spcAft>
                <a:spcPct val="0"/>
              </a:spcAft>
            </a:pPr>
            <a:r>
              <a:rPr lang="en-GB" altLang="en-US" b="1" dirty="0">
                <a:solidFill>
                  <a:srgbClr val="000000"/>
                </a:solidFill>
                <a:latin typeface="Arial" charset="0"/>
                <a:cs typeface="Arial" charset="0"/>
              </a:rPr>
              <a:t>Compare D permeation through W with D atoms and 300 eV/D ions</a:t>
            </a:r>
            <a:endParaRPr lang="en-US" altLang="en-US" b="1" dirty="0">
              <a:solidFill>
                <a:srgbClr val="000000"/>
              </a:solidFill>
              <a:latin typeface="Arial" charset="0"/>
              <a:cs typeface="Arial" charset="0"/>
            </a:endParaRPr>
          </a:p>
        </p:txBody>
      </p:sp>
      <p:sp>
        <p:nvSpPr>
          <p:cNvPr id="2074" name="Text Box 26"/>
          <p:cNvSpPr txBox="1">
            <a:spLocks noChangeArrowheads="1"/>
          </p:cNvSpPr>
          <p:nvPr/>
        </p:nvSpPr>
        <p:spPr bwMode="auto">
          <a:xfrm>
            <a:off x="7380313" y="4947071"/>
            <a:ext cx="5822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US" altLang="en-US" sz="900" b="1" dirty="0" err="1">
                <a:solidFill>
                  <a:srgbClr val="000000"/>
                </a:solidFill>
                <a:latin typeface="Arial" charset="0"/>
                <a:cs typeface="Arial" charset="0"/>
              </a:rPr>
              <a:t>Markelj</a:t>
            </a:r>
            <a:endParaRPr lang="en-US" altLang="en-US" sz="900" b="1" dirty="0">
              <a:solidFill>
                <a:srgbClr val="000000"/>
              </a:solidFill>
              <a:latin typeface="Arial" charset="0"/>
              <a:cs typeface="Arial" charset="0"/>
            </a:endParaRPr>
          </a:p>
        </p:txBody>
      </p:sp>
      <p:sp>
        <p:nvSpPr>
          <p:cNvPr id="2075" name="Line 27"/>
          <p:cNvSpPr>
            <a:spLocks noChangeShapeType="1"/>
          </p:cNvSpPr>
          <p:nvPr/>
        </p:nvSpPr>
        <p:spPr bwMode="auto">
          <a:xfrm>
            <a:off x="107502" y="4937522"/>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US" sz="1350">
              <a:solidFill>
                <a:srgbClr val="000000"/>
              </a:solidFill>
              <a:latin typeface="Arial" charset="0"/>
              <a:cs typeface="Arial" charset="0"/>
            </a:endParaRPr>
          </a:p>
        </p:txBody>
      </p:sp>
      <p:sp>
        <p:nvSpPr>
          <p:cNvPr id="2078" name="Text Box 30"/>
          <p:cNvSpPr txBox="1">
            <a:spLocks noChangeArrowheads="1"/>
          </p:cNvSpPr>
          <p:nvPr/>
        </p:nvSpPr>
        <p:spPr bwMode="auto">
          <a:xfrm>
            <a:off x="119497" y="596674"/>
            <a:ext cx="48058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01216" indent="-201216" defTabSz="685800" fontAlgn="base">
              <a:spcBef>
                <a:spcPct val="0"/>
              </a:spcBef>
              <a:spcAft>
                <a:spcPct val="0"/>
              </a:spcAft>
              <a:buFont typeface="Wingdings" pitchFamily="2" charset="2"/>
              <a:buChar char="v"/>
            </a:pPr>
            <a:r>
              <a:rPr lang="en-US" altLang="en-US" sz="1500" dirty="0">
                <a:solidFill>
                  <a:srgbClr val="000000"/>
                </a:solidFill>
                <a:latin typeface="Arial" charset="0"/>
                <a:cs typeface="Arial" charset="0"/>
              </a:rPr>
              <a:t>Study the differences in D transport (permeation) in a W foil (recrystallized) between 0.3 eV D atoms and 300 eV/D ions based on in situ IBA during exposure</a:t>
            </a:r>
          </a:p>
        </p:txBody>
      </p:sp>
      <p:pic>
        <p:nvPicPr>
          <p:cNvPr id="17" name="Picture 39" descr="D:\SklUserData\work\RPP\Projects\EUROFUSION\2014\End of year meeting 24.11.2014 Jülich\EUROfusion-LOGO-WEB_003399.jpg">
            <a:extLst>
              <a:ext uri="{FF2B5EF4-FFF2-40B4-BE49-F238E27FC236}">
                <a16:creationId xmlns:a16="http://schemas.microsoft.com/office/drawing/2014/main" id="{D0AAEB93-9ABE-7D4E-B279-CF64DA2C3CB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83" y="-20535"/>
            <a:ext cx="2021681" cy="614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1C62FD-9B4E-4FFB-A064-9A83662174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7416" y="563530"/>
            <a:ext cx="3021585" cy="2079947"/>
          </a:xfrm>
          <a:prstGeom prst="rect">
            <a:avLst/>
          </a:prstGeom>
        </p:spPr>
      </p:pic>
      <p:pic>
        <p:nvPicPr>
          <p:cNvPr id="13" name="Picture 12">
            <a:extLst>
              <a:ext uri="{FF2B5EF4-FFF2-40B4-BE49-F238E27FC236}">
                <a16:creationId xmlns:a16="http://schemas.microsoft.com/office/drawing/2014/main" id="{E6275573-D80B-475F-9FAA-1ECC3E0592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0164" y="2721194"/>
            <a:ext cx="2985059" cy="2054804"/>
          </a:xfrm>
          <a:prstGeom prst="rect">
            <a:avLst/>
          </a:prstGeom>
        </p:spPr>
      </p:pic>
      <p:pic>
        <p:nvPicPr>
          <p:cNvPr id="15" name="Picture 14">
            <a:extLst>
              <a:ext uri="{FF2B5EF4-FFF2-40B4-BE49-F238E27FC236}">
                <a16:creationId xmlns:a16="http://schemas.microsoft.com/office/drawing/2014/main" id="{67A22312-38C7-4100-A857-5600326A8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15916" y="1532760"/>
            <a:ext cx="1766189" cy="1005148"/>
          </a:xfrm>
          <a:prstGeom prst="rect">
            <a:avLst/>
          </a:prstGeom>
        </p:spPr>
      </p:pic>
      <p:sp>
        <p:nvSpPr>
          <p:cNvPr id="35" name="Text Box 31">
            <a:extLst>
              <a:ext uri="{FF2B5EF4-FFF2-40B4-BE49-F238E27FC236}">
                <a16:creationId xmlns:a16="http://schemas.microsoft.com/office/drawing/2014/main" id="{B44BC0EC-26F3-4564-AEA7-64E287AC2A35}"/>
              </a:ext>
            </a:extLst>
          </p:cNvPr>
          <p:cNvSpPr txBox="1">
            <a:spLocks noChangeArrowheads="1"/>
          </p:cNvSpPr>
          <p:nvPr/>
        </p:nvSpPr>
        <p:spPr bwMode="auto">
          <a:xfrm>
            <a:off x="251520" y="3500303"/>
            <a:ext cx="48058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57175" indent="-257175" defTabSz="685800" fontAlgn="base">
              <a:spcBef>
                <a:spcPct val="0"/>
              </a:spcBef>
              <a:spcAft>
                <a:spcPct val="0"/>
              </a:spcAft>
              <a:buFont typeface="Wingdings" panose="05000000000000000000" pitchFamily="2" charset="2"/>
              <a:buChar char="v"/>
            </a:pPr>
            <a:r>
              <a:rPr lang="en-US" altLang="en-US" sz="1500" b="1" dirty="0">
                <a:solidFill>
                  <a:srgbClr val="2D2D8A"/>
                </a:solidFill>
              </a:rPr>
              <a:t>Observations</a:t>
            </a:r>
          </a:p>
          <a:p>
            <a:pPr marL="257175" indent="-257175" defTabSz="685800" fontAlgn="base">
              <a:spcBef>
                <a:spcPct val="0"/>
              </a:spcBef>
              <a:spcAft>
                <a:spcPct val="0"/>
              </a:spcAft>
              <a:buFont typeface="Wingdings" panose="05000000000000000000" pitchFamily="2" charset="2"/>
              <a:buChar char="ü"/>
            </a:pPr>
            <a:r>
              <a:rPr lang="en-US" altLang="en-US" sz="1500" dirty="0">
                <a:solidFill>
                  <a:srgbClr val="000000"/>
                </a:solidFill>
              </a:rPr>
              <a:t>Measured D depth profiles on the downstream side </a:t>
            </a:r>
          </a:p>
          <a:p>
            <a:pPr marL="257175" indent="-257175" defTabSz="685800" fontAlgn="base">
              <a:spcBef>
                <a:spcPct val="0"/>
              </a:spcBef>
              <a:spcAft>
                <a:spcPct val="0"/>
              </a:spcAft>
              <a:buFont typeface="Wingdings" panose="05000000000000000000" pitchFamily="2" charset="2"/>
              <a:buChar char="ü"/>
            </a:pPr>
            <a:r>
              <a:rPr lang="en-US" altLang="en-US" sz="1500" b="1" u="sng" dirty="0">
                <a:solidFill>
                  <a:srgbClr val="000000"/>
                </a:solidFill>
              </a:rPr>
              <a:t>Ions</a:t>
            </a:r>
            <a:r>
              <a:rPr lang="en-US" altLang="en-US" sz="1500" b="1" dirty="0">
                <a:solidFill>
                  <a:srgbClr val="000000"/>
                </a:solidFill>
              </a:rPr>
              <a:t> - </a:t>
            </a:r>
            <a:r>
              <a:rPr lang="en-US" altLang="en-US" sz="1500" b="1" dirty="0">
                <a:solidFill>
                  <a:srgbClr val="FF0000"/>
                </a:solidFill>
              </a:rPr>
              <a:t>Surprise</a:t>
            </a:r>
            <a:r>
              <a:rPr lang="en-US" altLang="en-US" sz="1500" b="1" dirty="0">
                <a:solidFill>
                  <a:srgbClr val="2D2D8A"/>
                </a:solidFill>
              </a:rPr>
              <a:t>: </a:t>
            </a:r>
            <a:r>
              <a:rPr lang="en-US" altLang="en-US" sz="1500" b="1" dirty="0">
                <a:solidFill>
                  <a:srgbClr val="000000"/>
                </a:solidFill>
              </a:rPr>
              <a:t>No diffusion front visible but raising D concentration within damaged layer</a:t>
            </a:r>
          </a:p>
        </p:txBody>
      </p:sp>
      <p:pic>
        <p:nvPicPr>
          <p:cNvPr id="18" name="Grafik 4">
            <a:extLst>
              <a:ext uri="{FF2B5EF4-FFF2-40B4-BE49-F238E27FC236}">
                <a16:creationId xmlns:a16="http://schemas.microsoft.com/office/drawing/2014/main" id="{CD80745F-47F5-43FB-A9EF-B01E45732D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43152" y="4495917"/>
            <a:ext cx="1106603" cy="603125"/>
          </a:xfrm>
          <a:prstGeom prst="rect">
            <a:avLst/>
          </a:prstGeom>
        </p:spPr>
      </p:pic>
      <p:sp>
        <p:nvSpPr>
          <p:cNvPr id="37" name="Text Box 31">
            <a:extLst>
              <a:ext uri="{FF2B5EF4-FFF2-40B4-BE49-F238E27FC236}">
                <a16:creationId xmlns:a16="http://schemas.microsoft.com/office/drawing/2014/main" id="{10DEA8D1-C42D-47AC-BE59-8D1D604CF454}"/>
              </a:ext>
            </a:extLst>
          </p:cNvPr>
          <p:cNvSpPr txBox="1">
            <a:spLocks noChangeArrowheads="1"/>
          </p:cNvSpPr>
          <p:nvPr/>
        </p:nvSpPr>
        <p:spPr bwMode="auto">
          <a:xfrm>
            <a:off x="156253" y="1568862"/>
            <a:ext cx="37808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57175" indent="-257175" defTabSz="685800" fontAlgn="base">
              <a:spcBef>
                <a:spcPct val="0"/>
              </a:spcBef>
              <a:spcAft>
                <a:spcPct val="0"/>
              </a:spcAft>
              <a:buFont typeface="Wingdings" panose="05000000000000000000" pitchFamily="2" charset="2"/>
              <a:buChar char="v"/>
            </a:pPr>
            <a:r>
              <a:rPr lang="en-US" altLang="en-US" sz="1500" b="1" dirty="0">
                <a:solidFill>
                  <a:srgbClr val="2D2D8A"/>
                </a:solidFill>
              </a:rPr>
              <a:t>Experiment</a:t>
            </a:r>
            <a:endParaRPr lang="en-US" altLang="en-US" sz="1500" dirty="0">
              <a:solidFill>
                <a:srgbClr val="000000"/>
              </a:solidFill>
            </a:endParaRPr>
          </a:p>
          <a:p>
            <a:pPr marL="257175" indent="-257175" defTabSz="685800" fontAlgn="base">
              <a:spcBef>
                <a:spcPct val="0"/>
              </a:spcBef>
              <a:spcAft>
                <a:spcPct val="0"/>
              </a:spcAft>
              <a:buFont typeface="Wingdings" panose="05000000000000000000" pitchFamily="2" charset="2"/>
              <a:buChar char="ü"/>
            </a:pPr>
            <a:r>
              <a:rPr lang="en-US" altLang="en-US" sz="1500" dirty="0">
                <a:solidFill>
                  <a:srgbClr val="000000"/>
                </a:solidFill>
              </a:rPr>
              <a:t>Exposure to </a:t>
            </a:r>
            <a:br>
              <a:rPr lang="en-US" altLang="en-US" sz="1500" dirty="0">
                <a:solidFill>
                  <a:srgbClr val="000000"/>
                </a:solidFill>
              </a:rPr>
            </a:br>
            <a:r>
              <a:rPr lang="en-US" altLang="en-US" sz="1500" dirty="0">
                <a:solidFill>
                  <a:srgbClr val="000000"/>
                </a:solidFill>
              </a:rPr>
              <a:t>D atoms (flux 5e18 D/m</a:t>
            </a:r>
            <a:r>
              <a:rPr lang="en-US" altLang="en-US" sz="1500" baseline="30000" dirty="0">
                <a:solidFill>
                  <a:srgbClr val="000000"/>
                </a:solidFill>
              </a:rPr>
              <a:t>2</a:t>
            </a:r>
            <a:r>
              <a:rPr lang="en-US" altLang="en-US" sz="1500" dirty="0">
                <a:solidFill>
                  <a:srgbClr val="000000"/>
                </a:solidFill>
              </a:rPr>
              <a:t>) at 600/700 K for ~ 160 h/ 250 h (134 h present - ongoing)</a:t>
            </a:r>
            <a:br>
              <a:rPr lang="en-US" altLang="en-US" sz="1500" dirty="0">
                <a:solidFill>
                  <a:srgbClr val="000000"/>
                </a:solidFill>
              </a:rPr>
            </a:br>
            <a:r>
              <a:rPr lang="en-US" altLang="en-US" sz="1500" dirty="0">
                <a:solidFill>
                  <a:srgbClr val="000000"/>
                </a:solidFill>
              </a:rPr>
              <a:t>D ions (flux ?e18 D/m</a:t>
            </a:r>
            <a:r>
              <a:rPr lang="en-US" altLang="en-US" sz="1500" baseline="30000" dirty="0">
                <a:solidFill>
                  <a:srgbClr val="000000"/>
                </a:solidFill>
              </a:rPr>
              <a:t>2</a:t>
            </a:r>
            <a:r>
              <a:rPr lang="en-US" altLang="en-US" sz="1500" dirty="0">
                <a:solidFill>
                  <a:srgbClr val="000000"/>
                </a:solidFill>
              </a:rPr>
              <a:t>) for ~ 600/700 K for ~ 75 h/ 96h </a:t>
            </a:r>
          </a:p>
          <a:p>
            <a:pPr marL="257175" indent="-257175" defTabSz="685800" fontAlgn="base">
              <a:spcBef>
                <a:spcPct val="0"/>
              </a:spcBef>
              <a:spcAft>
                <a:spcPct val="0"/>
              </a:spcAft>
              <a:buFont typeface="Wingdings" panose="05000000000000000000" pitchFamily="2" charset="2"/>
              <a:buChar char="ü"/>
            </a:pPr>
            <a:endParaRPr lang="en-US" altLang="en-US" sz="1500" dirty="0">
              <a:solidFill>
                <a:srgbClr val="000000"/>
              </a:solidFill>
            </a:endParaRPr>
          </a:p>
        </p:txBody>
      </p:sp>
      <p:cxnSp>
        <p:nvCxnSpPr>
          <p:cNvPr id="23" name="Straight Arrow Connector 22">
            <a:extLst>
              <a:ext uri="{FF2B5EF4-FFF2-40B4-BE49-F238E27FC236}">
                <a16:creationId xmlns:a16="http://schemas.microsoft.com/office/drawing/2014/main" id="{5C782447-1EEF-41BE-8905-66A73FF2C688}"/>
              </a:ext>
            </a:extLst>
          </p:cNvPr>
          <p:cNvCxnSpPr/>
          <p:nvPr/>
        </p:nvCxnSpPr>
        <p:spPr>
          <a:xfrm>
            <a:off x="6948264" y="1761660"/>
            <a:ext cx="864096"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CB7B911-D826-4F57-A0B2-92D30D9073D0}"/>
              </a:ext>
            </a:extLst>
          </p:cNvPr>
          <p:cNvCxnSpPr/>
          <p:nvPr/>
        </p:nvCxnSpPr>
        <p:spPr>
          <a:xfrm>
            <a:off x="7051459" y="4029912"/>
            <a:ext cx="864096"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5B5AC8-F4C2-99FD-6531-F8F1F2FE1C9D}"/>
              </a:ext>
            </a:extLst>
          </p:cNvPr>
          <p:cNvSpPr txBox="1"/>
          <p:nvPr/>
        </p:nvSpPr>
        <p:spPr>
          <a:xfrm>
            <a:off x="2161363" y="25372"/>
            <a:ext cx="986167" cy="523220"/>
          </a:xfrm>
          <a:prstGeom prst="rect">
            <a:avLst/>
          </a:prstGeom>
          <a:noFill/>
        </p:spPr>
        <p:txBody>
          <a:bodyPr wrap="none" rtlCol="0">
            <a:spAutoFit/>
          </a:bodyPr>
          <a:lstStyle/>
          <a:p>
            <a:r>
              <a:rPr lang="de-DE" sz="2800" b="1" dirty="0">
                <a:solidFill>
                  <a:srgbClr val="FF0000"/>
                </a:solidFill>
              </a:rPr>
              <a:t>2023</a:t>
            </a:r>
            <a:endParaRPr lang="en-GB" sz="2800" b="1" dirty="0">
              <a:solidFill>
                <a:srgbClr val="FF0000"/>
              </a:solidFill>
            </a:endParaRPr>
          </a:p>
        </p:txBody>
      </p:sp>
      <p:cxnSp>
        <p:nvCxnSpPr>
          <p:cNvPr id="4" name="Straight Arrow Connector 3">
            <a:extLst>
              <a:ext uri="{FF2B5EF4-FFF2-40B4-BE49-F238E27FC236}">
                <a16:creationId xmlns:a16="http://schemas.microsoft.com/office/drawing/2014/main" id="{18296634-D961-5C6E-0CA2-8B04A5F64A63}"/>
              </a:ext>
            </a:extLst>
          </p:cNvPr>
          <p:cNvCxnSpPr/>
          <p:nvPr/>
        </p:nvCxnSpPr>
        <p:spPr>
          <a:xfrm flipV="1">
            <a:off x="6804248" y="1648439"/>
            <a:ext cx="0" cy="6511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A13292D-A0FB-7732-57B1-2DF2962A9ED9}"/>
              </a:ext>
            </a:extLst>
          </p:cNvPr>
          <p:cNvSpPr txBox="1"/>
          <p:nvPr/>
        </p:nvSpPr>
        <p:spPr>
          <a:xfrm>
            <a:off x="1475656" y="4507972"/>
            <a:ext cx="3082895" cy="369332"/>
          </a:xfrm>
          <a:prstGeom prst="rect">
            <a:avLst/>
          </a:prstGeom>
          <a:noFill/>
        </p:spPr>
        <p:txBody>
          <a:bodyPr wrap="none" rtlCol="0">
            <a:spAutoFit/>
          </a:bodyPr>
          <a:lstStyle/>
          <a:p>
            <a:r>
              <a:rPr lang="de-DE" b="1" dirty="0"/>
              <a:t>Grain boundary diffusion?</a:t>
            </a:r>
            <a:endParaRPr lang="en-GB" b="1" dirty="0"/>
          </a:p>
        </p:txBody>
      </p:sp>
    </p:spTree>
    <p:extLst>
      <p:ext uri="{BB962C8B-B14F-4D97-AF65-F5344CB8AC3E}">
        <p14:creationId xmlns:p14="http://schemas.microsoft.com/office/powerpoint/2010/main" val="200430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CEA</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555526"/>
            <a:ext cx="8928992" cy="796565"/>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Context: S. Markelj performed atom driven permeation through a 50 µm</a:t>
            </a:r>
          </a:p>
          <a:p>
            <a:pPr marL="457200" marR="0" lvl="1" indent="0" algn="l" defTabSz="914400" rtl="0" eaLnBrk="1" fontAlgn="auto" latinLnBrk="0" hangingPunct="1">
              <a:lnSpc>
                <a:spcPct val="113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Permeation is detected with the D build up in a self-damaged layer in the downstream side</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Objectives: simulated the D build up inventory and depth concentration with MHIMS</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87908"/>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C.1.T-004-D001</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partially done</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None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Modelling</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MHIMS</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endPar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022" y="1376332"/>
            <a:ext cx="1728000" cy="1440000"/>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3911" y="2816332"/>
            <a:ext cx="1728000" cy="1440000"/>
          </a:xfrm>
          <a:prstGeom prst="rect">
            <a:avLst/>
          </a:prstGeom>
        </p:spPr>
      </p:pic>
      <mc:AlternateContent xmlns:mc="http://schemas.openxmlformats.org/markup-compatibility/2006" xmlns:a14="http://schemas.microsoft.com/office/drawing/2010/main">
        <mc:Choice Requires="a14">
          <p:sp>
            <p:nvSpPr>
              <p:cNvPr id="14" name="Textfeld 9"/>
              <p:cNvSpPr txBox="1"/>
              <p:nvPr/>
            </p:nvSpPr>
            <p:spPr>
              <a:xfrm>
                <a:off x="310417" y="1429844"/>
                <a:ext cx="4824536" cy="26942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400" b="0" i="0" u="none" strike="noStrike" kern="1200" cap="none" spc="0" normalizeH="0" baseline="0" noProof="0" dirty="0">
                    <a:ln>
                      <a:noFill/>
                    </a:ln>
                    <a:solidFill>
                      <a:srgbClr val="FF0000"/>
                    </a:solidFill>
                    <a:effectLst/>
                    <a:uLnTx/>
                    <a:uFillTx/>
                    <a:latin typeface="Calibri"/>
                    <a:ea typeface="+mn-ea"/>
                    <a:cs typeface="+mn-cs"/>
                  </a:rPr>
                  <a:t>Surface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model</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as</a:t>
                </a:r>
                <a:r>
                  <a:rPr kumimoji="0" lang="de-DE" sz="1400" b="0" i="0" u="none" strike="noStrike" kern="1200" cap="none" spc="0" normalizeH="0" baseline="0" noProof="0" dirty="0">
                    <a:ln>
                      <a:noFill/>
                    </a:ln>
                    <a:solidFill>
                      <a:srgbClr val="FF0000"/>
                    </a:solidFill>
                    <a:effectLst/>
                    <a:uLnTx/>
                    <a:uFillTx/>
                    <a:latin typeface="Calibri"/>
                    <a:ea typeface="+mn-ea"/>
                    <a:cs typeface="+mn-cs"/>
                  </a:rPr>
                  <a:t> in [Hodille et al, NF (2020) 106011] +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sputering</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yields</a:t>
                </a:r>
                <a:r>
                  <a:rPr kumimoji="0" lang="de-DE" sz="1400" b="0" i="0" u="none" strike="noStrike" kern="1200" cap="none" spc="0" normalizeH="0" baseline="0" noProof="0" dirty="0">
                    <a:ln>
                      <a:noFill/>
                    </a:ln>
                    <a:solidFill>
                      <a:srgbClr val="FF0000"/>
                    </a:solidFill>
                    <a:effectLst/>
                    <a:uLnTx/>
                    <a:uFillTx/>
                    <a:latin typeface="Calibri"/>
                    <a:ea typeface="+mn-ea"/>
                    <a:cs typeface="+mn-cs"/>
                  </a:rPr>
                  <a:t> [Hodille et al, NF (2024) 046022] </a:t>
                </a:r>
                <a14:m>
                  <m:oMath xmlns:m="http://schemas.openxmlformats.org/officeDocument/2006/math">
                    <m:sSub>
                      <m:sSubPr>
                        <m:ctrlPr>
                          <a:rPr kumimoji="0" lang="fr-FR" sz="1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fr-FR" sz="1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𝑌</m:t>
                        </m:r>
                      </m:e>
                      <m:sub>
                        <m:r>
                          <a:rPr kumimoji="0" lang="fr-FR" sz="1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𝑠𝑝𝑢𝑡</m:t>
                        </m:r>
                      </m:sub>
                    </m:sSub>
                    <m:r>
                      <a:rPr kumimoji="0" lang="fr-FR" sz="1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oMath>
                </a14:m>
                <a:endParaRPr kumimoji="0" lang="de-DE" sz="14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400" b="0" i="0" u="none" strike="noStrike" kern="1200" cap="none" spc="0" normalizeH="0" baseline="0" noProof="0" dirty="0" err="1">
                    <a:ln>
                      <a:noFill/>
                    </a:ln>
                    <a:solidFill>
                      <a:srgbClr val="FF0000"/>
                    </a:solidFill>
                    <a:effectLst/>
                    <a:uLnTx/>
                    <a:uFillTx/>
                    <a:latin typeface="Calibri"/>
                    <a:ea typeface="+mn-ea"/>
                    <a:cs typeface="+mn-cs"/>
                  </a:rPr>
                  <a:t>Sensitivity</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study</a:t>
                </a:r>
                <a:r>
                  <a:rPr kumimoji="0" lang="de-DE" sz="1400" b="0" i="0" u="none" strike="noStrike" kern="1200" cap="none" spc="0" normalizeH="0" baseline="0" noProof="0" dirty="0">
                    <a:ln>
                      <a:noFill/>
                    </a:ln>
                    <a:solidFill>
                      <a:srgbClr val="FF0000"/>
                    </a:solidFill>
                    <a:effectLst/>
                    <a:uLnTx/>
                    <a:uFillTx/>
                    <a:latin typeface="Calibri"/>
                    <a:ea typeface="+mn-ea"/>
                    <a:cs typeface="+mn-cs"/>
                  </a:rPr>
                  <a:t> on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the</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diffusion</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coefficient</a:t>
                </a:r>
                <a:endParaRPr kumimoji="0" lang="de-DE" sz="14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de-DE" sz="1400" b="0" i="0" u="none" strike="noStrike" kern="1200" cap="none" spc="0" normalizeH="0" baseline="0" noProof="0" dirty="0" err="1">
                    <a:ln>
                      <a:noFill/>
                    </a:ln>
                    <a:solidFill>
                      <a:srgbClr val="FF0000"/>
                    </a:solidFill>
                    <a:effectLst/>
                    <a:uLnTx/>
                    <a:uFillTx/>
                    <a:latin typeface="Calibri"/>
                    <a:ea typeface="+mn-ea"/>
                    <a:cs typeface="+mn-cs"/>
                  </a:rPr>
                  <a:t>To</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reproduce</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the</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dynamics</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of</a:t>
                </a:r>
                <a:r>
                  <a:rPr kumimoji="0" lang="de-DE" sz="1400" b="0" i="0" u="none" strike="noStrike" kern="1200" cap="none" spc="0" normalizeH="0" baseline="0" noProof="0" dirty="0">
                    <a:ln>
                      <a:noFill/>
                    </a:ln>
                    <a:solidFill>
                      <a:srgbClr val="FF0000"/>
                    </a:solidFill>
                    <a:effectLst/>
                    <a:uLnTx/>
                    <a:uFillTx/>
                    <a:latin typeface="Calibri"/>
                    <a:ea typeface="+mn-ea"/>
                    <a:cs typeface="+mn-cs"/>
                  </a:rPr>
                  <a:t> D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build</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up</a:t>
                </a:r>
                <a:r>
                  <a:rPr kumimoji="0" lang="de-DE" sz="1400" b="0" i="0" u="none" strike="noStrike" kern="1200" cap="none" spc="0" normalizeH="0" baseline="0" noProof="0" dirty="0">
                    <a:ln>
                      <a:noFill/>
                    </a:ln>
                    <a:solidFill>
                      <a:srgbClr val="FF0000"/>
                    </a:solidFill>
                    <a:effectLst/>
                    <a:uLnTx/>
                    <a:uFillTx/>
                    <a:latin typeface="Calibri"/>
                    <a:ea typeface="+mn-ea"/>
                    <a:cs typeface="+mn-cs"/>
                  </a:rPr>
                  <a:t> in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the</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damaged</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layer</a:t>
                </a:r>
                <a:r>
                  <a:rPr kumimoji="0" lang="de-DE" sz="1400" b="0" i="0" u="none" strike="noStrike" kern="1200" cap="none" spc="0" normalizeH="0" baseline="0" noProof="0" dirty="0">
                    <a:ln>
                      <a:noFill/>
                    </a:ln>
                    <a:solidFill>
                      <a:srgbClr val="FF0000"/>
                    </a:solidFill>
                    <a:effectLst/>
                    <a:uLnTx/>
                    <a:uFillTx/>
                    <a:latin typeface="Calibri"/>
                    <a:ea typeface="+mn-ea"/>
                    <a:cs typeface="+mn-cs"/>
                  </a:rPr>
                  <a:t>, a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higher</a:t>
                </a:r>
                <a:r>
                  <a:rPr kumimoji="0" lang="de-DE" sz="1400" b="0" i="0" u="none" strike="noStrike" kern="1200" cap="none" spc="0" normalizeH="0" baseline="0" noProof="0" dirty="0">
                    <a:ln>
                      <a:noFill/>
                    </a:ln>
                    <a:solidFill>
                      <a:srgbClr val="FF0000"/>
                    </a:solidFill>
                    <a:effectLst/>
                    <a:uLnTx/>
                    <a:uFillTx/>
                    <a:latin typeface="Calibri"/>
                    <a:ea typeface="+mn-ea"/>
                    <a:cs typeface="+mn-cs"/>
                  </a:rPr>
                  <a:t> D(T)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is</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required</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compared</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to</a:t>
                </a:r>
                <a:r>
                  <a:rPr kumimoji="0" lang="de-DE" sz="1400" b="0" i="0" u="none" strike="noStrike" kern="1200" cap="none" spc="0" normalizeH="0" baseline="0" noProof="0" dirty="0">
                    <a:ln>
                      <a:noFill/>
                    </a:ln>
                    <a:solidFill>
                      <a:srgbClr val="FF0000"/>
                    </a:solidFill>
                    <a:effectLst/>
                    <a:uLnTx/>
                    <a:uFillTx/>
                    <a:latin typeface="Calibri"/>
                    <a:ea typeface="+mn-ea"/>
                    <a:cs typeface="+mn-cs"/>
                  </a:rPr>
                  <a:t> DFT and Experimental)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400" b="0" i="0" u="none" strike="noStrike" kern="1200" cap="none" spc="0" normalizeH="0" baseline="0" noProof="0" dirty="0">
                    <a:ln>
                      <a:noFill/>
                    </a:ln>
                    <a:solidFill>
                      <a:srgbClr val="FF0000"/>
                    </a:solidFill>
                    <a:effectLst/>
                    <a:uLnTx/>
                    <a:uFillTx/>
                    <a:latin typeface="Calibri"/>
                    <a:ea typeface="+mn-ea"/>
                    <a:cs typeface="+mn-cs"/>
                  </a:rPr>
                  <a:t>The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simulated</a:t>
                </a:r>
                <a:r>
                  <a:rPr kumimoji="0" lang="de-DE" sz="1400" b="0" i="0" u="none" strike="noStrike" kern="1200" cap="none" spc="0" normalizeH="0" baseline="0" noProof="0" dirty="0">
                    <a:ln>
                      <a:noFill/>
                    </a:ln>
                    <a:solidFill>
                      <a:srgbClr val="FF0000"/>
                    </a:solidFill>
                    <a:effectLst/>
                    <a:uLnTx/>
                    <a:uFillTx/>
                    <a:latin typeface="Calibri"/>
                    <a:ea typeface="+mn-ea"/>
                    <a:cs typeface="+mn-cs"/>
                  </a:rPr>
                  <a:t> D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profile</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especially</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atom</a:t>
                </a:r>
                <a:r>
                  <a:rPr kumimoji="0" lang="de-DE" sz="1400" b="0" i="0" u="none" strike="noStrike" kern="1200" cap="none" spc="0" normalizeH="0" baseline="0" noProof="0" dirty="0">
                    <a:ln>
                      <a:noFill/>
                    </a:ln>
                    <a:solidFill>
                      <a:srgbClr val="FF0000"/>
                    </a:solidFill>
                    <a:effectLst/>
                    <a:uLnTx/>
                    <a:uFillTx/>
                    <a:latin typeface="Calibri"/>
                    <a:ea typeface="+mn-ea"/>
                    <a:cs typeface="+mn-cs"/>
                  </a:rPr>
                  <a:t> at 600 K)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grows</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from</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left</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to</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right</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unlike</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experiment</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bottom</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up</a:t>
                </a:r>
                <a:r>
                  <a:rPr kumimoji="0" lang="de-DE" sz="1400" b="0" i="0" u="none" strike="noStrike" kern="1200" cap="none" spc="0" normalizeH="0" baseline="0" noProof="0" dirty="0">
                    <a:ln>
                      <a:noFill/>
                    </a:ln>
                    <a:solidFill>
                      <a:srgbClr val="FF0000"/>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de-DE" sz="1400" b="0" i="0" u="none" strike="noStrike" kern="1200" cap="none" spc="0" normalizeH="0" baseline="0" noProof="0" dirty="0">
                    <a:ln>
                      <a:noFill/>
                    </a:ln>
                    <a:solidFill>
                      <a:srgbClr val="FF0000"/>
                    </a:solidFill>
                    <a:effectLst/>
                    <a:uLnTx/>
                    <a:uFillTx/>
                    <a:latin typeface="Calibri"/>
                    <a:ea typeface="+mn-ea"/>
                    <a:cs typeface="+mn-cs"/>
                  </a:rPr>
                  <a:t>Suggestion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of</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new</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model</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including</a:t>
                </a:r>
                <a:r>
                  <a:rPr kumimoji="0" lang="de-DE" sz="1400" b="0" i="0" u="none" strike="noStrike" kern="1200" cap="none" spc="0" normalizeH="0" baseline="0" noProof="0" dirty="0">
                    <a:ln>
                      <a:noFill/>
                    </a:ln>
                    <a:solidFill>
                      <a:srgbClr val="FF0000"/>
                    </a:solidFill>
                    <a:effectLst/>
                    <a:uLnTx/>
                    <a:uFillTx/>
                    <a:latin typeface="Calibri"/>
                    <a:ea typeface="+mn-ea"/>
                    <a:cs typeface="+mn-cs"/>
                  </a:rPr>
                  <a:t> 2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diffusions</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path</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grain</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boundaries</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FF0000"/>
                    </a:solidFill>
                    <a:effectLst/>
                    <a:uLnTx/>
                    <a:uFillTx/>
                    <a:latin typeface="Calibri"/>
                    <a:ea typeface="+mn-ea"/>
                    <a:cs typeface="+mn-cs"/>
                  </a:rPr>
                  <a:t>The </a:t>
                </a:r>
                <a:r>
                  <a:rPr kumimoji="0" lang="de-DE" sz="1400" b="1" i="0" u="none" strike="noStrike" kern="1200" cap="none" spc="0" normalizeH="0" baseline="0" noProof="0" dirty="0" err="1">
                    <a:ln>
                      <a:noFill/>
                    </a:ln>
                    <a:solidFill>
                      <a:srgbClr val="FF0000"/>
                    </a:solidFill>
                    <a:effectLst/>
                    <a:uLnTx/>
                    <a:uFillTx/>
                    <a:latin typeface="Calibri"/>
                    <a:ea typeface="+mn-ea"/>
                    <a:cs typeface="+mn-cs"/>
                  </a:rPr>
                  <a:t>implementation</a:t>
                </a:r>
                <a:r>
                  <a:rPr kumimoji="0" lang="de-DE" sz="1400" b="1" i="0" u="none" strike="noStrike" kern="1200" cap="none" spc="0" normalizeH="0" baseline="0" noProof="0" dirty="0">
                    <a:ln>
                      <a:noFill/>
                    </a:ln>
                    <a:solidFill>
                      <a:srgbClr val="FF0000"/>
                    </a:solidFill>
                    <a:effectLst/>
                    <a:uLnTx/>
                    <a:uFillTx/>
                    <a:latin typeface="Calibri"/>
                    <a:ea typeface="+mn-ea"/>
                    <a:cs typeface="+mn-cs"/>
                  </a:rPr>
                  <a:t> </a:t>
                </a:r>
                <a:r>
                  <a:rPr kumimoji="0" lang="de-DE" sz="1400" b="1" i="0" u="none" strike="noStrike" kern="1200" cap="none" spc="0" normalizeH="0" baseline="0" noProof="0" dirty="0" err="1">
                    <a:ln>
                      <a:noFill/>
                    </a:ln>
                    <a:solidFill>
                      <a:srgbClr val="FF0000"/>
                    </a:solidFill>
                    <a:effectLst/>
                    <a:uLnTx/>
                    <a:uFillTx/>
                    <a:latin typeface="Calibri"/>
                    <a:ea typeface="+mn-ea"/>
                    <a:cs typeface="+mn-cs"/>
                  </a:rPr>
                  <a:t>of</a:t>
                </a:r>
                <a:r>
                  <a:rPr kumimoji="0" lang="de-DE" sz="1400" b="1" i="0" u="none" strike="noStrike" kern="1200" cap="none" spc="0" normalizeH="0" baseline="0" noProof="0" dirty="0">
                    <a:ln>
                      <a:noFill/>
                    </a:ln>
                    <a:solidFill>
                      <a:srgbClr val="FF0000"/>
                    </a:solidFill>
                    <a:effectLst/>
                    <a:uLnTx/>
                    <a:uFillTx/>
                    <a:latin typeface="Calibri"/>
                    <a:ea typeface="+mn-ea"/>
                    <a:cs typeface="+mn-cs"/>
                  </a:rPr>
                  <a:t> such </a:t>
                </a:r>
                <a:r>
                  <a:rPr kumimoji="0" lang="de-DE" sz="1400" b="1" i="0" u="none" strike="noStrike" kern="1200" cap="none" spc="0" normalizeH="0" baseline="0" noProof="0" dirty="0" err="1">
                    <a:ln>
                      <a:noFill/>
                    </a:ln>
                    <a:solidFill>
                      <a:srgbClr val="FF0000"/>
                    </a:solidFill>
                    <a:effectLst/>
                    <a:uLnTx/>
                    <a:uFillTx/>
                    <a:latin typeface="Calibri"/>
                    <a:ea typeface="+mn-ea"/>
                    <a:cs typeface="+mn-cs"/>
                  </a:rPr>
                  <a:t>model</a:t>
                </a:r>
                <a:r>
                  <a:rPr kumimoji="0" lang="de-DE" sz="1400" b="1" i="0" u="none" strike="noStrike" kern="1200" cap="none" spc="0" normalizeH="0" baseline="0" noProof="0" dirty="0">
                    <a:ln>
                      <a:noFill/>
                    </a:ln>
                    <a:solidFill>
                      <a:srgbClr val="FF0000"/>
                    </a:solidFill>
                    <a:effectLst/>
                    <a:uLnTx/>
                    <a:uFillTx/>
                    <a:latin typeface="Calibri"/>
                    <a:ea typeface="+mn-ea"/>
                    <a:cs typeface="+mn-cs"/>
                  </a:rPr>
                  <a:t> </a:t>
                </a:r>
                <a:r>
                  <a:rPr kumimoji="0" lang="de-DE" sz="1400" b="1" i="0" u="none" strike="noStrike" kern="1200" cap="none" spc="0" normalizeH="0" baseline="0" noProof="0" dirty="0" err="1">
                    <a:ln>
                      <a:noFill/>
                    </a:ln>
                    <a:solidFill>
                      <a:srgbClr val="FF0000"/>
                    </a:solidFill>
                    <a:effectLst/>
                    <a:uLnTx/>
                    <a:uFillTx/>
                    <a:latin typeface="Calibri"/>
                    <a:ea typeface="+mn-ea"/>
                    <a:cs typeface="+mn-cs"/>
                  </a:rPr>
                  <a:t>started</a:t>
                </a:r>
                <a:endParaRPr kumimoji="0" lang="de-DE" sz="14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14" name="Textfeld 9"/>
              <p:cNvSpPr txBox="1">
                <a:spLocks noRot="1" noChangeAspect="1" noMove="1" noResize="1" noEditPoints="1" noAdjustHandles="1" noChangeArrowheads="1" noChangeShapeType="1" noTextEdit="1"/>
              </p:cNvSpPr>
              <p:nvPr/>
            </p:nvSpPr>
            <p:spPr>
              <a:xfrm>
                <a:off x="310417" y="1429844"/>
                <a:ext cx="4824536" cy="2694264"/>
              </a:xfrm>
              <a:prstGeom prst="rect">
                <a:avLst/>
              </a:prstGeom>
              <a:blipFill>
                <a:blip r:embed="rId5"/>
                <a:stretch>
                  <a:fillRect l="-379" t="-452"/>
                </a:stretch>
              </a:blipFill>
            </p:spPr>
            <p:txBody>
              <a:bodyPr/>
              <a:lstStyle/>
              <a:p>
                <a:r>
                  <a:rPr lang="en-GB">
                    <a:noFill/>
                  </a:rPr>
                  <a:t> </a:t>
                </a:r>
              </a:p>
            </p:txBody>
          </p:sp>
        </mc:Fallback>
      </mc:AlternateContent>
      <p:pic>
        <p:nvPicPr>
          <p:cNvPr id="6" name="Image 5"/>
          <p:cNvPicPr>
            <a:picLocks noChangeAspect="1"/>
          </p:cNvPicPr>
          <p:nvPr/>
        </p:nvPicPr>
        <p:blipFill rotWithShape="1">
          <a:blip r:embed="rId6">
            <a:extLst>
              <a:ext uri="{28A0092B-C50C-407E-A947-70E740481C1C}">
                <a14:useLocalDpi xmlns:a14="http://schemas.microsoft.com/office/drawing/2010/main" val="0"/>
              </a:ext>
            </a:extLst>
          </a:blip>
          <a:srcRect t="8455" b="3753"/>
          <a:stretch/>
        </p:blipFill>
        <p:spPr>
          <a:xfrm>
            <a:off x="6958800" y="1318025"/>
            <a:ext cx="2185200" cy="3069472"/>
          </a:xfrm>
          <a:prstGeom prst="rect">
            <a:avLst/>
          </a:prstGeom>
        </p:spPr>
      </p:pic>
    </p:spTree>
    <p:extLst>
      <p:ext uri="{BB962C8B-B14F-4D97-AF65-F5344CB8AC3E}">
        <p14:creationId xmlns:p14="http://schemas.microsoft.com/office/powerpoint/2010/main" val="126520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JSI</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January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555526"/>
            <a:ext cx="8928992" cy="555665"/>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GB"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 permeation through W foil with 300 eV/D ions</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Task:</a:t>
            </a:r>
            <a:r>
              <a:rPr kumimoji="0" lang="en-US" altLang="en-US" sz="1400" b="1" i="0" u="none" strike="noStrike" kern="1200" cap="none" spc="0" normalizeH="0" baseline="0" noProof="0" dirty="0">
                <a:ln>
                  <a:noFill/>
                </a:ln>
                <a:solidFill>
                  <a:srgbClr val="C0504D"/>
                </a:solidFill>
                <a:effectLst/>
                <a:uLnTx/>
                <a:uFillTx/>
                <a:latin typeface="Calibri"/>
                <a:ea typeface="+mn-ea"/>
                <a:cs typeface="+mn-cs"/>
              </a:rPr>
              <a:t> </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Study of D permeation in </a:t>
            </a:r>
            <a:r>
              <a:rPr kumimoji="0" lang="en-US" altLang="en-US" sz="1400" b="1" i="0" u="none" strike="noStrike" kern="1200" cap="none" spc="0" normalizeH="0" baseline="0" noProof="0" dirty="0">
                <a:ln>
                  <a:noFill/>
                </a:ln>
                <a:solidFill>
                  <a:srgbClr val="FF0000"/>
                </a:solidFill>
                <a:effectLst/>
                <a:uLnTx/>
                <a:uFillTx/>
                <a:latin typeface="Calibri"/>
                <a:ea typeface="+mn-ea"/>
                <a:cs typeface="+mn-cs"/>
              </a:rPr>
              <a:t>H-prefilled W </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foil at low temp</a:t>
            </a:r>
            <a:r>
              <a:rPr kumimoji="0" lang="sl-SI" altLang="en-US" sz="1400" b="0" i="0" u="none" strike="noStrike" kern="1200" cap="none" spc="0" normalizeH="0" baseline="0" noProof="0" dirty="0">
                <a:ln>
                  <a:noFill/>
                </a:ln>
                <a:solidFill>
                  <a:prstClr val="black"/>
                </a:solidFill>
                <a:effectLst/>
                <a:uLnTx/>
                <a:uFillTx/>
                <a:latin typeface="Calibri"/>
                <a:ea typeface="+mn-ea"/>
                <a:cs typeface="+mn-cs"/>
              </a:rPr>
              <a:t>e</a:t>
            </a:r>
            <a:r>
              <a:rPr kumimoji="0" lang="en-US" altLang="en-US" sz="1400" b="0" i="0" u="none" strike="noStrike" kern="1200" cap="none" spc="0" normalizeH="0" baseline="0" noProof="0" dirty="0" err="1">
                <a:ln>
                  <a:noFill/>
                </a:ln>
                <a:solidFill>
                  <a:prstClr val="black"/>
                </a:solidFill>
                <a:effectLst/>
                <a:uLnTx/>
                <a:uFillTx/>
                <a:latin typeface="Calibri"/>
                <a:ea typeface="+mn-ea"/>
                <a:cs typeface="+mn-cs"/>
              </a:rPr>
              <a:t>ratures</a:t>
            </a:r>
            <a:endPar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C.1.T-T004-D004</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Completed</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accelerator 8 days </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if required</a:t>
            </a:r>
          </a:p>
        </p:txBody>
      </p:sp>
      <p:sp>
        <p:nvSpPr>
          <p:cNvPr id="8" name="Text Box 31">
            <a:extLst>
              <a:ext uri="{FF2B5EF4-FFF2-40B4-BE49-F238E27FC236}">
                <a16:creationId xmlns:a16="http://schemas.microsoft.com/office/drawing/2014/main" id="{5D36BA81-E3A3-4EEB-9A1A-E26EFA774BBA}"/>
              </a:ext>
            </a:extLst>
          </p:cNvPr>
          <p:cNvSpPr txBox="1">
            <a:spLocks noChangeArrowheads="1"/>
          </p:cNvSpPr>
          <p:nvPr/>
        </p:nvSpPr>
        <p:spPr bwMode="auto">
          <a:xfrm>
            <a:off x="130660" y="2528718"/>
            <a:ext cx="446449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1400" b="1" i="0" u="none" strike="noStrike" kern="1200" cap="none" spc="0" normalizeH="0" baseline="0" noProof="0" dirty="0">
                <a:ln>
                  <a:noFill/>
                </a:ln>
                <a:solidFill>
                  <a:srgbClr val="F79646"/>
                </a:solidFill>
                <a:effectLst/>
                <a:uLnTx/>
                <a:uFillTx/>
                <a:latin typeface="Arial" charset="0"/>
                <a:ea typeface="+mn-ea"/>
                <a:cs typeface="Arial" charset="0"/>
              </a:rPr>
              <a:t>Observations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After 96 h the NRA signal the same as after 4 h</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No observable D uptake at 400 K even after H prefilling at 600 K to saturate the deep traps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Graph shows comparison to previous exposures at 600 K and 700 K</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500 K exposure ongoing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 name="Text Box 31">
            <a:extLst>
              <a:ext uri="{FF2B5EF4-FFF2-40B4-BE49-F238E27FC236}">
                <a16:creationId xmlns:a16="http://schemas.microsoft.com/office/drawing/2014/main" id="{D4DE6567-5A01-44F8-B0B8-B9CB55B3616E}"/>
              </a:ext>
            </a:extLst>
          </p:cNvPr>
          <p:cNvSpPr txBox="1">
            <a:spLocks noChangeArrowheads="1"/>
          </p:cNvSpPr>
          <p:nvPr/>
        </p:nvSpPr>
        <p:spPr bwMode="auto">
          <a:xfrm>
            <a:off x="99737" y="1114471"/>
            <a:ext cx="519234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1400" b="1" i="0" u="none" strike="noStrike" kern="1200" cap="none" spc="0" normalizeH="0" baseline="0" noProof="0" dirty="0">
                <a:ln>
                  <a:noFill/>
                </a:ln>
                <a:solidFill>
                  <a:srgbClr val="F79646"/>
                </a:solidFill>
                <a:effectLst/>
                <a:uLnTx/>
                <a:uFillTx/>
                <a:latin typeface="Arial" charset="0"/>
                <a:ea typeface="+mn-ea"/>
                <a:cs typeface="Arial" charset="0"/>
              </a:rPr>
              <a:t>Experiment</a:t>
            </a:r>
            <a:endPar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altLang="en-US" sz="1400" b="0" i="0" u="none" strike="noStrike" kern="1200" cap="none" spc="0" normalizeH="0" baseline="0" noProof="0" dirty="0">
                <a:ln>
                  <a:noFill/>
                </a:ln>
                <a:solidFill>
                  <a:prstClr val="black"/>
                </a:solidFill>
                <a:effectLst/>
                <a:uLnTx/>
                <a:uFillTx/>
                <a:latin typeface="Arial" charset="0"/>
                <a:ea typeface="+mn-ea"/>
                <a:cs typeface="Arial" charset="0"/>
              </a:rPr>
              <a:t>Exposure of </a:t>
            </a:r>
            <a:r>
              <a:rPr kumimoji="0" lang="en-GB" altLang="en-US" sz="1400" b="0" i="0" u="sng" strike="noStrike" kern="1200" cap="none" spc="0" normalizeH="0" baseline="0" noProof="0" dirty="0">
                <a:ln>
                  <a:noFill/>
                </a:ln>
                <a:solidFill>
                  <a:prstClr val="black"/>
                </a:solidFill>
                <a:effectLst/>
                <a:uLnTx/>
                <a:uFillTx/>
                <a:latin typeface="Arial" charset="0"/>
                <a:ea typeface="+mn-ea"/>
                <a:cs typeface="Arial" charset="0"/>
              </a:rPr>
              <a:t>stress-relieved 50 µm </a:t>
            </a:r>
            <a:r>
              <a:rPr kumimoji="0" lang="en-GB" altLang="en-US" sz="1400" b="0" i="0" u="none" strike="noStrike" kern="1200" cap="none" spc="0" normalizeH="0" baseline="0" noProof="0" dirty="0">
                <a:ln>
                  <a:noFill/>
                </a:ln>
                <a:solidFill>
                  <a:prstClr val="black"/>
                </a:solidFill>
                <a:effectLst/>
                <a:uLnTx/>
                <a:uFillTx/>
                <a:latin typeface="Arial" charset="0"/>
                <a:ea typeface="+mn-ea"/>
                <a:cs typeface="Arial" charset="0"/>
              </a:rPr>
              <a:t>W foils with protective layer Al</a:t>
            </a:r>
            <a:r>
              <a:rPr kumimoji="0" lang="en-GB" altLang="en-US" sz="1400" b="0" i="0" u="none" strike="noStrike" kern="1200" cap="none" spc="0" normalizeH="0" baseline="-25000" noProof="0" dirty="0">
                <a:ln>
                  <a:noFill/>
                </a:ln>
                <a:solidFill>
                  <a:prstClr val="black"/>
                </a:solidFill>
                <a:effectLst/>
                <a:uLnTx/>
                <a:uFillTx/>
                <a:latin typeface="Arial" charset="0"/>
                <a:ea typeface="+mn-ea"/>
                <a:cs typeface="Arial" charset="0"/>
              </a:rPr>
              <a:t>2</a:t>
            </a:r>
            <a:r>
              <a:rPr kumimoji="0" lang="en-GB" altLang="en-US" sz="1400" b="0" i="0" u="none" strike="noStrike" kern="1200" cap="none" spc="0" normalizeH="0" baseline="0" noProof="0" dirty="0">
                <a:ln>
                  <a:noFill/>
                </a:ln>
                <a:solidFill>
                  <a:prstClr val="black"/>
                </a:solidFill>
                <a:effectLst/>
                <a:uLnTx/>
                <a:uFillTx/>
                <a:latin typeface="Arial" charset="0"/>
                <a:ea typeface="+mn-ea"/>
                <a:cs typeface="Arial" charset="0"/>
              </a:rPr>
              <a:t>O</a:t>
            </a:r>
            <a:r>
              <a:rPr kumimoji="0" lang="en-GB" altLang="en-US" sz="1400" b="0" i="0" u="none" strike="noStrike" kern="1200" cap="none" spc="0" normalizeH="0" baseline="-25000" noProof="0" dirty="0">
                <a:ln>
                  <a:noFill/>
                </a:ln>
                <a:solidFill>
                  <a:prstClr val="black"/>
                </a:solidFill>
                <a:effectLst/>
                <a:uLnTx/>
                <a:uFillTx/>
                <a:latin typeface="Arial" charset="0"/>
                <a:ea typeface="+mn-ea"/>
                <a:cs typeface="Arial" charset="0"/>
              </a:rPr>
              <a:t>3</a:t>
            </a:r>
            <a:endParaRPr kumimoji="0" lang="en-US" altLang="en-US" sz="1400" b="0" i="0" u="none" strike="noStrike" kern="1200" cap="none" spc="0" normalizeH="0" baseline="-25000" noProof="0" dirty="0">
              <a:ln>
                <a:noFill/>
              </a:ln>
              <a:solidFill>
                <a:prstClr val="black"/>
              </a:solidFill>
              <a:effectLst/>
              <a:uLnTx/>
              <a:uFillTx/>
              <a:latin typeface="Arial" charset="0"/>
              <a:ea typeface="+mn-ea"/>
              <a:cs typeface="Arial"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Exposure to H ions (flux 3</a:t>
            </a:r>
            <a:r>
              <a:rPr kumimoji="0" lang="en-GB" sz="1400" b="0" i="0" u="none" strike="noStrike" kern="1200" cap="none" spc="0" normalizeH="0" baseline="0" noProof="0" dirty="0">
                <a:ln>
                  <a:noFill/>
                </a:ln>
                <a:solidFill>
                  <a:prstClr val="black"/>
                </a:solidFill>
                <a:effectLst/>
                <a:uLnTx/>
                <a:uFillTx/>
                <a:latin typeface="Arial" charset="0"/>
                <a:ea typeface="+mn-ea"/>
                <a:cs typeface="Arial" charset="0"/>
              </a:rPr>
              <a:t>x10</a:t>
            </a:r>
            <a:r>
              <a:rPr kumimoji="0" lang="en-GB" sz="1400" b="0" i="0" u="none" strike="noStrike" kern="1200" cap="none" spc="0" normalizeH="0" baseline="30000" noProof="0" dirty="0">
                <a:ln>
                  <a:noFill/>
                </a:ln>
                <a:solidFill>
                  <a:prstClr val="black"/>
                </a:solidFill>
                <a:effectLst/>
                <a:uLnTx/>
                <a:uFillTx/>
                <a:latin typeface="Arial" charset="0"/>
                <a:ea typeface="+mn-ea"/>
                <a:cs typeface="Arial" charset="0"/>
              </a:rPr>
              <a:t>18</a:t>
            </a: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 H/m</a:t>
            </a:r>
            <a:r>
              <a:rPr kumimoji="0" lang="en-US" altLang="en-US" sz="1400" b="0" i="0" u="none" strike="noStrike" kern="1200" cap="none" spc="0" normalizeH="0" baseline="30000" noProof="0" dirty="0">
                <a:ln>
                  <a:noFill/>
                </a:ln>
                <a:solidFill>
                  <a:prstClr val="black"/>
                </a:solidFill>
                <a:effectLst/>
                <a:uLnTx/>
                <a:uFillTx/>
                <a:latin typeface="Arial" charset="0"/>
                <a:ea typeface="+mn-ea"/>
                <a:cs typeface="Arial" charset="0"/>
              </a:rPr>
              <a:t>2</a:t>
            </a: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s) at 600</a:t>
            </a:r>
            <a:r>
              <a:rPr kumimoji="0" lang="sl-SI" altLang="en-US" sz="14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K for 24h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Exposure to D ions at 400 K and 500 K – </a:t>
            </a:r>
            <a:b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flux </a:t>
            </a:r>
            <a:r>
              <a:rPr kumimoji="0" lang="en-GB" sz="1400" b="0" i="0" u="none" strike="noStrike" kern="1200" cap="none" spc="0" normalizeH="0" baseline="0" noProof="0" dirty="0">
                <a:ln>
                  <a:noFill/>
                </a:ln>
                <a:solidFill>
                  <a:prstClr val="black"/>
                </a:solidFill>
                <a:effectLst/>
                <a:uLnTx/>
                <a:uFillTx/>
                <a:latin typeface="Arial" charset="0"/>
                <a:ea typeface="+mn-ea"/>
                <a:cs typeface="Arial" charset="0"/>
              </a:rPr>
              <a:t>2.7x10</a:t>
            </a:r>
            <a:r>
              <a:rPr kumimoji="0" lang="en-GB" sz="1400" b="0" i="0" u="none" strike="noStrike" kern="1200" cap="none" spc="0" normalizeH="0" baseline="30000" noProof="0" dirty="0">
                <a:ln>
                  <a:noFill/>
                </a:ln>
                <a:solidFill>
                  <a:prstClr val="black"/>
                </a:solidFill>
                <a:effectLst/>
                <a:uLnTx/>
                <a:uFillTx/>
                <a:latin typeface="Arial" charset="0"/>
                <a:ea typeface="+mn-ea"/>
                <a:cs typeface="Arial" charset="0"/>
              </a:rPr>
              <a:t>18 </a:t>
            </a:r>
            <a:r>
              <a:rPr kumimoji="0" lang="en-GB" sz="1400" b="0" i="0" u="none" strike="noStrike" kern="1200" cap="none" spc="0" normalizeH="0" baseline="0" noProof="0" dirty="0">
                <a:ln>
                  <a:noFill/>
                </a:ln>
                <a:solidFill>
                  <a:prstClr val="black"/>
                </a:solidFill>
                <a:effectLst/>
                <a:uLnTx/>
                <a:uFillTx/>
                <a:latin typeface="Arial" charset="0"/>
                <a:ea typeface="+mn-ea"/>
                <a:cs typeface="Arial" charset="0"/>
              </a:rPr>
              <a:t>D/m2s</a:t>
            </a:r>
          </a:p>
        </p:txBody>
      </p:sp>
      <p:pic>
        <p:nvPicPr>
          <p:cNvPr id="7" name="Picture 6">
            <a:extLst>
              <a:ext uri="{FF2B5EF4-FFF2-40B4-BE49-F238E27FC236}">
                <a16:creationId xmlns:a16="http://schemas.microsoft.com/office/drawing/2014/main" id="{77764263-6844-49FE-9ED1-54785C8FBD4C}"/>
              </a:ext>
            </a:extLst>
          </p:cNvPr>
          <p:cNvPicPr>
            <a:picLocks noChangeAspect="1"/>
          </p:cNvPicPr>
          <p:nvPr/>
        </p:nvPicPr>
        <p:blipFill>
          <a:blip r:embed="rId3"/>
          <a:stretch>
            <a:fillRect/>
          </a:stretch>
        </p:blipFill>
        <p:spPr>
          <a:xfrm>
            <a:off x="5428010" y="455361"/>
            <a:ext cx="3644345" cy="1697135"/>
          </a:xfrm>
          <a:prstGeom prst="rect">
            <a:avLst/>
          </a:prstGeom>
        </p:spPr>
      </p:pic>
      <p:pic>
        <p:nvPicPr>
          <p:cNvPr id="10" name="Picture 9">
            <a:extLst>
              <a:ext uri="{FF2B5EF4-FFF2-40B4-BE49-F238E27FC236}">
                <a16:creationId xmlns:a16="http://schemas.microsoft.com/office/drawing/2014/main" id="{2C43292F-EABA-452A-BAED-9404EE1B83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1734" y="2185601"/>
            <a:ext cx="3600400" cy="2694075"/>
          </a:xfrm>
          <a:prstGeom prst="rect">
            <a:avLst/>
          </a:prstGeom>
        </p:spPr>
      </p:pic>
      <p:sp>
        <p:nvSpPr>
          <p:cNvPr id="6" name="Rectangle 5">
            <a:extLst>
              <a:ext uri="{FF2B5EF4-FFF2-40B4-BE49-F238E27FC236}">
                <a16:creationId xmlns:a16="http://schemas.microsoft.com/office/drawing/2014/main" id="{9458C5FC-86CC-496F-8DAD-931BD5B2CA4D}"/>
              </a:ext>
            </a:extLst>
          </p:cNvPr>
          <p:cNvSpPr/>
          <p:nvPr/>
        </p:nvSpPr>
        <p:spPr>
          <a:xfrm>
            <a:off x="5667778" y="4133482"/>
            <a:ext cx="2808312" cy="5546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I"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3502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C18808DB-8453-664E-4A95-17B99B81D7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0072" y="913135"/>
            <a:ext cx="3882428" cy="3882428"/>
          </a:xfrm>
          <a:prstGeom prst="rect">
            <a:avLst/>
          </a:prstGeom>
        </p:spPr>
      </p:pic>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a:t>
            </a:r>
            <a:r>
              <a:rPr lang="en-US" sz="2000" spc="-15" dirty="0">
                <a:solidFill>
                  <a:srgbClr val="000000"/>
                </a:solidFill>
                <a:latin typeface="Calibri" panose="020F0502020204030204" pitchFamily="34" charset="0"/>
                <a:ea typeface="Times New Roman" panose="02020603050405020304" pitchFamily="18" charset="0"/>
              </a:rPr>
              <a:t>Transport of Hydrogen through the first wall of fusion devices: IPPLM</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555526"/>
            <a:ext cx="4824536" cy="1481496"/>
          </a:xfrm>
          <a:prstGeom prst="rect">
            <a:avLst/>
          </a:prstGeom>
          <a:noFill/>
          <a:ln w="12700">
            <a:no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pl-PL" sz="135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WUT (IPPLM): Analysis of </a:t>
            </a:r>
            <a:r>
              <a:rPr kumimoji="0" lang="pl-PL" sz="135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void</a:t>
            </a:r>
            <a:r>
              <a:rPr kumimoji="0" lang="pl-PL" sz="135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35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formation</a:t>
            </a:r>
            <a:endParaRPr kumimoji="0" lang="pl-PL" sz="135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endPar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STEM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observations</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bubbles</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samples</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provided</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dr.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Zibrov</a:t>
            </a: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Quantification</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bubbles</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density</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sizes</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use</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micrsocopic</a:t>
            </a:r>
            <a:r>
              <a:rPr kumimoji="0" lang="pl-PL"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techniques</a:t>
            </a: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feld 9"/>
          <p:cNvSpPr txBox="1"/>
          <p:nvPr/>
        </p:nvSpPr>
        <p:spPr>
          <a:xfrm>
            <a:off x="309214" y="2146682"/>
            <a:ext cx="460851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A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new</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methodology</a:t>
            </a:r>
            <a:r>
              <a:rPr kumimoji="0" lang="pl-PL" sz="1800" b="0" i="0" u="none" strike="noStrike" kern="1200" cap="none" spc="0" normalizeH="0" baseline="0" noProof="0" dirty="0">
                <a:ln>
                  <a:noFill/>
                </a:ln>
                <a:solidFill>
                  <a:prstClr val="black"/>
                </a:solidFill>
                <a:effectLst/>
                <a:uLnTx/>
                <a:uFillTx/>
                <a:latin typeface="Calibri"/>
                <a:ea typeface="+mn-ea"/>
                <a:cs typeface="+mn-cs"/>
              </a:rPr>
              <a:t> for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imaging</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bubbles</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has</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been</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developed</a:t>
            </a:r>
            <a:r>
              <a:rPr kumimoji="0" lang="pl-PL" sz="1800" b="0" i="0" u="none" strike="noStrike" kern="1200" cap="none" spc="0" normalizeH="0" baseline="0" noProof="0" dirty="0">
                <a:ln>
                  <a:noFill/>
                </a:ln>
                <a:solidFill>
                  <a:prstClr val="black"/>
                </a:solidFill>
                <a:effectLst/>
                <a:uLnTx/>
                <a:uFillTx/>
                <a:latin typeface="Calibri"/>
                <a:ea typeface="+mn-ea"/>
                <a:cs typeface="+mn-cs"/>
              </a:rPr>
              <a:t> on the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basis</a:t>
            </a:r>
            <a:r>
              <a:rPr kumimoji="0" lang="pl-PL" sz="1800" b="0" i="0" u="none" strike="noStrike" kern="1200" cap="none" spc="0" normalizeH="0" baseline="0" noProof="0" dirty="0">
                <a:ln>
                  <a:noFill/>
                </a:ln>
                <a:solidFill>
                  <a:prstClr val="black"/>
                </a:solidFill>
                <a:effectLst/>
                <a:uLnTx/>
                <a:uFillTx/>
                <a:latin typeface="Calibri"/>
                <a:ea typeface="+mn-ea"/>
                <a:cs typeface="+mn-cs"/>
              </a:rPr>
              <a:t> of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Scanning</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Trasmission</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Electron</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Microscopy</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It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allows</a:t>
            </a:r>
            <a:r>
              <a:rPr kumimoji="0" lang="pl-PL" sz="1800" b="0" i="0" u="none" strike="noStrike" kern="1200" cap="none" spc="0" normalizeH="0" baseline="0" noProof="0" dirty="0">
                <a:ln>
                  <a:noFill/>
                </a:ln>
                <a:solidFill>
                  <a:prstClr val="black"/>
                </a:solidFill>
                <a:effectLst/>
                <a:uLnTx/>
                <a:uFillTx/>
                <a:latin typeface="Calibri"/>
                <a:ea typeface="+mn-ea"/>
                <a:cs typeface="+mn-cs"/>
              </a:rPr>
              <a:t> to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eliminate</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inaccuracies</a:t>
            </a:r>
            <a:r>
              <a:rPr kumimoji="0" lang="pl-PL" sz="1800" b="0" i="0" u="none" strike="noStrike" kern="1200" cap="none" spc="0" normalizeH="0" baseline="0" noProof="0" dirty="0">
                <a:ln>
                  <a:noFill/>
                </a:ln>
                <a:solidFill>
                  <a:prstClr val="black"/>
                </a:solidFill>
                <a:effectLst/>
                <a:uLnTx/>
                <a:uFillTx/>
                <a:latin typeface="Calibri"/>
                <a:ea typeface="+mn-ea"/>
                <a:cs typeface="+mn-cs"/>
              </a:rPr>
              <a:t> in buble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size</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related</a:t>
            </a:r>
            <a:r>
              <a:rPr kumimoji="0" lang="pl-PL" sz="1800" b="0" i="0" u="none" strike="noStrike" kern="1200" cap="none" spc="0" normalizeH="0" baseline="0" noProof="0" dirty="0">
                <a:ln>
                  <a:noFill/>
                </a:ln>
                <a:solidFill>
                  <a:prstClr val="black"/>
                </a:solidFill>
                <a:effectLst/>
                <a:uLnTx/>
                <a:uFillTx/>
                <a:latin typeface="Calibri"/>
                <a:ea typeface="+mn-ea"/>
                <a:cs typeface="+mn-cs"/>
              </a:rPr>
              <a:t> to the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defocus</a:t>
            </a:r>
            <a:r>
              <a:rPr kumimoji="0" lang="pl-PL" sz="1800" b="0" i="0" u="none" strike="noStrike" kern="1200" cap="none" spc="0" normalizeH="0" baseline="0" noProof="0" dirty="0">
                <a:ln>
                  <a:noFill/>
                </a:ln>
                <a:solidFill>
                  <a:prstClr val="black"/>
                </a:solidFill>
                <a:effectLst/>
                <a:uLnTx/>
                <a:uFillTx/>
                <a:latin typeface="Calibri"/>
                <a:ea typeface="+mn-ea"/>
                <a:cs typeface="+mn-cs"/>
              </a:rPr>
              <a:t> in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conventional</a:t>
            </a:r>
            <a:r>
              <a:rPr kumimoji="0" lang="pl-PL" sz="1800" b="0" i="0" u="none" strike="noStrike" kern="1200" cap="none" spc="0" normalizeH="0" baseline="0" noProof="0" dirty="0">
                <a:ln>
                  <a:noFill/>
                </a:ln>
                <a:solidFill>
                  <a:prstClr val="black"/>
                </a:solidFill>
                <a:effectLst/>
                <a:uLnTx/>
                <a:uFillTx/>
                <a:latin typeface="Calibri"/>
                <a:ea typeface="+mn-ea"/>
                <a:cs typeface="+mn-cs"/>
              </a:rPr>
              <a:t> TEM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imaging</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C.C1.T-T004-D005</a:t>
            </a:r>
            <a:endParaRPr kumimoji="0" lang="en-US" sz="1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completed</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pl-PL"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STEM Spectra200, FIB Hitachi NB5000</a:t>
            </a:r>
            <a:endPar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not required</a:t>
            </a:r>
          </a:p>
        </p:txBody>
      </p:sp>
      <p:graphicFrame>
        <p:nvGraphicFramePr>
          <p:cNvPr id="7" name="Wykres 6">
            <a:extLst>
              <a:ext uri="{FF2B5EF4-FFF2-40B4-BE49-F238E27FC236}">
                <a16:creationId xmlns:a16="http://schemas.microsoft.com/office/drawing/2014/main" id="{5A798504-962C-C73E-7ECE-D38729AA0D18}"/>
              </a:ext>
            </a:extLst>
          </p:cNvPr>
          <p:cNvGraphicFramePr>
            <a:graphicFrameLocks/>
          </p:cNvGraphicFramePr>
          <p:nvPr/>
        </p:nvGraphicFramePr>
        <p:xfrm>
          <a:off x="5183560" y="2786965"/>
          <a:ext cx="3960440" cy="2378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188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VR</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555526"/>
            <a:ext cx="8928992" cy="777264"/>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IBA analysis of (re-deposited) W on EUROFER with ÖAW.</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Preparation of W/EUROFER layer system + IBA analysis for ÖAW.</a:t>
            </a:r>
          </a:p>
        </p:txBody>
      </p:sp>
      <p:sp>
        <p:nvSpPr>
          <p:cNvPr id="10" name="Textfeld 9"/>
          <p:cNvSpPr txBox="1"/>
          <p:nvPr/>
        </p:nvSpPr>
        <p:spPr>
          <a:xfrm>
            <a:off x="107503" y="1419622"/>
            <a:ext cx="6264698" cy="241604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Investigation of the effect of re-deposited materials on the deuterium retention.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Influence of re-deposited EUROFER on W as deuterium barrier.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Sputter-deposition and characterization of films from W and EUROFER97 targets by Ion Beam Analysis: low presence of contaminations on W layer; oxygen on surface of thin re-deposited EUROFER from air exposure (</a:t>
            </a:r>
            <a:r>
              <a:rPr kumimoji="0" lang="en-US" sz="1350" b="0" i="1" u="none" strike="noStrike" kern="1200" cap="none" spc="0" normalizeH="0" baseline="0" noProof="0" dirty="0">
                <a:ln>
                  <a:noFill/>
                </a:ln>
                <a:solidFill>
                  <a:prstClr val="black"/>
                </a:solidFill>
                <a:effectLst/>
                <a:uLnTx/>
                <a:uFillTx/>
                <a:latin typeface="Calibri"/>
                <a:ea typeface="+mn-ea"/>
                <a:cs typeface="+mn-cs"/>
              </a:rPr>
              <a:t>see figure</a:t>
            </a:r>
            <a:r>
              <a:rPr kumimoji="0" lang="en-US" sz="135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Experimental Campaign at SIGMA Beam-Line (UU) for in-situ studies: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Deuterium implantation followed by IBA (RBS and ERDA) for composition and depth profile of structures simultaneous to TDS.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Influence of re-deposited EUROFER97 layer in D retention less evident than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re-deposited W on EUROFER (summary at M. </a:t>
            </a:r>
            <a:r>
              <a:rPr kumimoji="0" lang="en-US" sz="1350" b="0" i="0" u="none" strike="noStrike" kern="1200" cap="none" spc="0" normalizeH="0" baseline="0" noProof="0" dirty="0" err="1">
                <a:ln>
                  <a:noFill/>
                </a:ln>
                <a:solidFill>
                  <a:prstClr val="black"/>
                </a:solidFill>
                <a:effectLst/>
                <a:uLnTx/>
                <a:uFillTx/>
                <a:latin typeface="Calibri"/>
                <a:ea typeface="+mn-ea"/>
                <a:cs typeface="+mn-cs"/>
              </a:rPr>
              <a:t>Fellinger</a:t>
            </a:r>
            <a:r>
              <a:rPr kumimoji="0" lang="en-US" sz="1350" b="0" i="0" u="none" strike="noStrike" kern="1200" cap="none" spc="0" normalizeH="0" baseline="0" noProof="0" dirty="0">
                <a:ln>
                  <a:noFill/>
                </a:ln>
                <a:solidFill>
                  <a:prstClr val="black"/>
                </a:solidFill>
                <a:effectLst/>
                <a:uLnTx/>
                <a:uFillTx/>
                <a:latin typeface="Calibri"/>
                <a:ea typeface="+mn-ea"/>
                <a:cs typeface="+mn-cs"/>
              </a:rPr>
              <a:t> slide).</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C.C1</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.T-T004-D007</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completed</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0A14674D-AB34-4083-9CBD-8E73B10D5E3E}"/>
              </a:ext>
            </a:extLst>
          </p:cNvPr>
          <p:cNvSpPr txBox="1"/>
          <p:nvPr/>
        </p:nvSpPr>
        <p:spPr>
          <a:xfrm>
            <a:off x="6768981" y="595953"/>
            <a:ext cx="216277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Atomic Depth Profile using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ToF</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-ERDA I</a:t>
            </a:r>
            <a:r>
              <a:rPr kumimoji="0" lang="en-US" sz="12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8+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 MeV:</a:t>
            </a:r>
          </a:p>
        </p:txBody>
      </p:sp>
      <p:graphicFrame>
        <p:nvGraphicFramePr>
          <p:cNvPr id="9" name="Object 8">
            <a:extLst>
              <a:ext uri="{FF2B5EF4-FFF2-40B4-BE49-F238E27FC236}">
                <a16:creationId xmlns:a16="http://schemas.microsoft.com/office/drawing/2014/main" id="{0D3A4AB9-43A7-419D-916F-80FCB1DA418E}"/>
              </a:ext>
            </a:extLst>
          </p:cNvPr>
          <p:cNvGraphicFramePr>
            <a:graphicFrameLocks noChangeAspect="1"/>
          </p:cNvGraphicFramePr>
          <p:nvPr/>
        </p:nvGraphicFramePr>
        <p:xfrm>
          <a:off x="6444208" y="843558"/>
          <a:ext cx="2917277" cy="2232248"/>
        </p:xfrm>
        <a:graphic>
          <a:graphicData uri="http://schemas.openxmlformats.org/presentationml/2006/ole">
            <mc:AlternateContent xmlns:mc="http://schemas.openxmlformats.org/markup-compatibility/2006">
              <mc:Choice xmlns:v="urn:schemas-microsoft-com:vml" Requires="v">
                <p:oleObj name="Graph" r:id="rId3" imgW="3920760" imgH="3000960" progId="Origin95.Graph">
                  <p:embed/>
                </p:oleObj>
              </mc:Choice>
              <mc:Fallback>
                <p:oleObj name="Graph" r:id="rId3" imgW="3920760" imgH="3000960" progId="Origin95.Graph">
                  <p:embed/>
                  <p:pic>
                    <p:nvPicPr>
                      <p:cNvPr id="9" name="Object 8">
                        <a:extLst>
                          <a:ext uri="{FF2B5EF4-FFF2-40B4-BE49-F238E27FC236}">
                            <a16:creationId xmlns:a16="http://schemas.microsoft.com/office/drawing/2014/main" id="{0D3A4AB9-43A7-419D-916F-80FCB1DA418E}"/>
                          </a:ext>
                        </a:extLst>
                      </p:cNvPr>
                      <p:cNvPicPr/>
                      <p:nvPr/>
                    </p:nvPicPr>
                    <p:blipFill>
                      <a:blip r:embed="rId4"/>
                      <a:stretch>
                        <a:fillRect/>
                      </a:stretch>
                    </p:blipFill>
                    <p:spPr>
                      <a:xfrm>
                        <a:off x="6444208" y="843558"/>
                        <a:ext cx="2917277" cy="223224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C168CD2-8FB8-49EF-8D7A-4DFBB9BDE0C8}"/>
              </a:ext>
            </a:extLst>
          </p:cNvPr>
          <p:cNvGraphicFramePr>
            <a:graphicFrameLocks noChangeAspect="1"/>
          </p:cNvGraphicFramePr>
          <p:nvPr/>
        </p:nvGraphicFramePr>
        <p:xfrm>
          <a:off x="6444208" y="2787772"/>
          <a:ext cx="2917278" cy="2232250"/>
        </p:xfrm>
        <a:graphic>
          <a:graphicData uri="http://schemas.openxmlformats.org/presentationml/2006/ole">
            <mc:AlternateContent xmlns:mc="http://schemas.openxmlformats.org/markup-compatibility/2006">
              <mc:Choice xmlns:v="urn:schemas-microsoft-com:vml" Requires="v">
                <p:oleObj name="Graph" r:id="rId5" imgW="3920760" imgH="3000960" progId="Origin95.Graph">
                  <p:embed/>
                </p:oleObj>
              </mc:Choice>
              <mc:Fallback>
                <p:oleObj name="Graph" r:id="rId5" imgW="3920760" imgH="3000960" progId="Origin95.Graph">
                  <p:embed/>
                  <p:pic>
                    <p:nvPicPr>
                      <p:cNvPr id="11" name="Object 10">
                        <a:extLst>
                          <a:ext uri="{FF2B5EF4-FFF2-40B4-BE49-F238E27FC236}">
                            <a16:creationId xmlns:a16="http://schemas.microsoft.com/office/drawing/2014/main" id="{8C168CD2-8FB8-49EF-8D7A-4DFBB9BDE0C8}"/>
                          </a:ext>
                        </a:extLst>
                      </p:cNvPr>
                      <p:cNvPicPr/>
                      <p:nvPr/>
                    </p:nvPicPr>
                    <p:blipFill>
                      <a:blip r:embed="rId6"/>
                      <a:stretch>
                        <a:fillRect/>
                      </a:stretch>
                    </p:blipFill>
                    <p:spPr>
                      <a:xfrm>
                        <a:off x="6444208" y="2787772"/>
                        <a:ext cx="2917278" cy="2232250"/>
                      </a:xfrm>
                      <a:prstGeom prst="rect">
                        <a:avLst/>
                      </a:prstGeom>
                    </p:spPr>
                  </p:pic>
                </p:oleObj>
              </mc:Fallback>
            </mc:AlternateContent>
          </a:graphicData>
        </a:graphic>
      </p:graphicFrame>
    </p:spTree>
    <p:extLst>
      <p:ext uri="{BB962C8B-B14F-4D97-AF65-F5344CB8AC3E}">
        <p14:creationId xmlns:p14="http://schemas.microsoft.com/office/powerpoint/2010/main" val="428637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mj-lt"/>
                <a:ea typeface="Times New Roman" panose="02020603050405020304" pitchFamily="18" charset="0"/>
              </a:rPr>
              <a:t>SP C.1 Transport of Hydrogen through the first wall of fusion devices: </a:t>
            </a:r>
            <a:r>
              <a:rPr lang="en-US" sz="2000" spc="-15" dirty="0">
                <a:solidFill>
                  <a:srgbClr val="000000"/>
                </a:solidFill>
                <a:latin typeface="+mj-lt"/>
                <a:ea typeface="Times New Roman" panose="02020603050405020304" pitchFamily="18" charset="0"/>
              </a:rPr>
              <a:t>ÖAW</a:t>
            </a:r>
            <a:endParaRPr lang="de-DE" sz="1400" dirty="0">
              <a:solidFill>
                <a:srgbClr val="000000"/>
              </a:solidFill>
              <a:latin typeface="+mj-lt"/>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Deliverable PWIE-SP C.1</a:t>
            </a:r>
            <a:r>
              <a:rPr kumimoji="0" lang="en-US" sz="10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.T004-D006</a:t>
            </a:r>
            <a:endPar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Status: </a:t>
            </a:r>
            <a:r>
              <a:rPr kumimoji="0" lang="en-US" sz="1000" b="0" i="1"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completed</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Facilities: VR 1 day</a:t>
            </a:r>
            <a:endParaRPr kumimoji="0" lang="en-US" sz="1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Linked WP or TSVV: </a:t>
            </a:r>
            <a:r>
              <a:rPr kumimoji="0" lang="en-US" sz="10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p:txBody>
      </p:sp>
      <p:sp>
        <p:nvSpPr>
          <p:cNvPr id="18" name="Textfeld 17">
            <a:extLst>
              <a:ext uri="{FF2B5EF4-FFF2-40B4-BE49-F238E27FC236}">
                <a16:creationId xmlns:a16="http://schemas.microsoft.com/office/drawing/2014/main" id="{42722E47-813A-3C85-41A1-A43436B3E001}"/>
              </a:ext>
            </a:extLst>
          </p:cNvPr>
          <p:cNvSpPr txBox="1"/>
          <p:nvPr/>
        </p:nvSpPr>
        <p:spPr>
          <a:xfrm>
            <a:off x="1" y="528444"/>
            <a:ext cx="51480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Task: </a:t>
            </a:r>
            <a:r>
              <a:rPr kumimoji="0" lang="en-US" sz="1200" b="0" i="0" u="none" strike="noStrike" kern="1200" cap="none" spc="0" normalizeH="0" baseline="0" noProof="0" dirty="0">
                <a:ln>
                  <a:noFill/>
                </a:ln>
                <a:solidFill>
                  <a:srgbClr val="000000"/>
                </a:solidFill>
                <a:effectLst/>
                <a:uLnTx/>
                <a:uFillTx/>
                <a:latin typeface="Calibri"/>
                <a:ea typeface="+mn-ea"/>
                <a:cs typeface="+mn-cs"/>
              </a:rPr>
              <a:t>Studying the influence of (re-deposited) W/EUROFER layers on D retention (ÖAW, VR))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Deliverable</a:t>
            </a:r>
            <a:r>
              <a:rPr kumimoji="0" lang="de-AT" sz="12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GB" sz="12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Calibri"/>
                <a:ea typeface="+mn-ea"/>
                <a:cs typeface="+mn-cs"/>
              </a:rPr>
              <a:t>Influence of inverted layer system EUROFER layer on D-implanted W layer on D retention</a:t>
            </a:r>
            <a:endParaRPr kumimoji="0" lang="en-GB"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2" name="Textfeld 21">
            <a:extLst>
              <a:ext uri="{FF2B5EF4-FFF2-40B4-BE49-F238E27FC236}">
                <a16:creationId xmlns:a16="http://schemas.microsoft.com/office/drawing/2014/main" id="{DBDC35E2-45F4-724F-F488-88F3034BC460}"/>
              </a:ext>
            </a:extLst>
          </p:cNvPr>
          <p:cNvSpPr txBox="1"/>
          <p:nvPr/>
        </p:nvSpPr>
        <p:spPr>
          <a:xfrm>
            <a:off x="5421337" y="3211780"/>
            <a:ext cx="3503933"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investigated whether a re-deposited </a:t>
            </a:r>
            <a:r>
              <a:rPr kumimoji="0" lang="en-GB" sz="11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Eurofer</a:t>
            </a:r>
            <a:r>
              <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layer effects D retention in W by performing two comparable TDS experiments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found </a:t>
            </a:r>
            <a:r>
              <a:rPr kumimoji="0" lang="en-GB" sz="11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no significant difference in outgassing </a:t>
            </a:r>
            <a:r>
              <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behaviour of D; </a:t>
            </a:r>
            <a:r>
              <a:rPr kumimoji="0" lang="en-GB" sz="11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Eurofer</a:t>
            </a:r>
            <a:r>
              <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layer does not significantly block outgassing of retained D in 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FF0000"/>
                </a:solidFill>
                <a:latin typeface="Calibri"/>
                <a:cs typeface="Arial" panose="020B0604020202020204" pitchFamily="34" charset="0"/>
                <a:sym typeface="Wingdings" panose="05000000000000000000" pitchFamily="2" charset="2"/>
              </a:rPr>
              <a:t> </a:t>
            </a:r>
            <a:r>
              <a:rPr lang="en-GB" sz="1100" b="1" dirty="0">
                <a:solidFill>
                  <a:srgbClr val="FF0000"/>
                </a:solidFill>
                <a:latin typeface="Calibri"/>
                <a:cs typeface="Arial" panose="020B0604020202020204" pitchFamily="34" charset="0"/>
                <a:sym typeface="Wingdings" panose="05000000000000000000" pitchFamily="2" charset="2"/>
              </a:rPr>
              <a:t>Last years reverse experiment showed W layers block out-diffusion</a:t>
            </a:r>
            <a:endParaRPr lang="en-GB" sz="1100" b="1" dirty="0">
              <a:solidFill>
                <a:srgbClr val="FF0000"/>
              </a:solidFill>
              <a:latin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elemental characterization of sample on E. </a:t>
            </a:r>
            <a:r>
              <a:rPr kumimoji="0" lang="en-GB" sz="11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Pitthan</a:t>
            </a:r>
            <a:r>
              <a:rPr kumimoji="0" lang="en-GB"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slide</a:t>
            </a:r>
          </a:p>
        </p:txBody>
      </p:sp>
      <p:grpSp>
        <p:nvGrpSpPr>
          <p:cNvPr id="104" name="Gruppieren 103">
            <a:extLst>
              <a:ext uri="{FF2B5EF4-FFF2-40B4-BE49-F238E27FC236}">
                <a16:creationId xmlns:a16="http://schemas.microsoft.com/office/drawing/2014/main" id="{DF7A05E2-30C7-09DE-8A49-AD8FF1EE0EBE}"/>
              </a:ext>
            </a:extLst>
          </p:cNvPr>
          <p:cNvGrpSpPr/>
          <p:nvPr/>
        </p:nvGrpSpPr>
        <p:grpSpPr>
          <a:xfrm>
            <a:off x="14342" y="1394842"/>
            <a:ext cx="2678400" cy="2748506"/>
            <a:chOff x="0" y="1518510"/>
            <a:chExt cx="2678400" cy="2748506"/>
          </a:xfrm>
        </p:grpSpPr>
        <p:grpSp>
          <p:nvGrpSpPr>
            <p:cNvPr id="19" name="Gruppieren 18">
              <a:extLst>
                <a:ext uri="{FF2B5EF4-FFF2-40B4-BE49-F238E27FC236}">
                  <a16:creationId xmlns:a16="http://schemas.microsoft.com/office/drawing/2014/main" id="{1EC20252-AF50-C5D1-024E-A36C29898EE3}"/>
                </a:ext>
              </a:extLst>
            </p:cNvPr>
            <p:cNvGrpSpPr/>
            <p:nvPr/>
          </p:nvGrpSpPr>
          <p:grpSpPr>
            <a:xfrm>
              <a:off x="63451" y="1605729"/>
              <a:ext cx="2525625" cy="987940"/>
              <a:chOff x="68908" y="1895992"/>
              <a:chExt cx="2525625" cy="987940"/>
            </a:xfrm>
          </p:grpSpPr>
          <p:sp>
            <p:nvSpPr>
              <p:cNvPr id="9" name="Textfeld 8">
                <a:extLst>
                  <a:ext uri="{FF2B5EF4-FFF2-40B4-BE49-F238E27FC236}">
                    <a16:creationId xmlns:a16="http://schemas.microsoft.com/office/drawing/2014/main" id="{9F2241E5-7493-16BC-CD4D-00B2A19AFC1E}"/>
                  </a:ext>
                </a:extLst>
              </p:cNvPr>
              <p:cNvSpPr txBox="1"/>
              <p:nvPr/>
            </p:nvSpPr>
            <p:spPr>
              <a:xfrm>
                <a:off x="68908" y="1895992"/>
                <a:ext cx="11579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exp</a:t>
                </a:r>
                <a:r>
                  <a:rPr kumimoji="0" lang="de-AT"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1: TDS on D </a:t>
                </a:r>
                <a:r>
                  <a:rPr kumimoji="0" lang="de-AT" sz="12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loaded</a:t>
                </a:r>
                <a:r>
                  <a:rPr kumimoji="0" lang="de-AT"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W</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Grafik 16" descr="Ein Bild, das Text, Screenshot, Schrift, Reihe enthält.&#10;&#10;Automatisch generierte Beschreibung">
                <a:extLst>
                  <a:ext uri="{FF2B5EF4-FFF2-40B4-BE49-F238E27FC236}">
                    <a16:creationId xmlns:a16="http://schemas.microsoft.com/office/drawing/2014/main" id="{B69314ED-122C-F752-88CD-5240D18F6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965629"/>
                <a:ext cx="1262893" cy="918303"/>
              </a:xfrm>
              <a:prstGeom prst="rect">
                <a:avLst/>
              </a:prstGeom>
            </p:spPr>
          </p:pic>
        </p:grpSp>
        <p:grpSp>
          <p:nvGrpSpPr>
            <p:cNvPr id="67" name="Gruppieren 66">
              <a:extLst>
                <a:ext uri="{FF2B5EF4-FFF2-40B4-BE49-F238E27FC236}">
                  <a16:creationId xmlns:a16="http://schemas.microsoft.com/office/drawing/2014/main" id="{B8320A18-4CC4-EA15-059A-2D5074234BDA}"/>
                </a:ext>
              </a:extLst>
            </p:cNvPr>
            <p:cNvGrpSpPr/>
            <p:nvPr/>
          </p:nvGrpSpPr>
          <p:grpSpPr>
            <a:xfrm>
              <a:off x="0" y="2620323"/>
              <a:ext cx="2678400" cy="1646693"/>
              <a:chOff x="0" y="2620323"/>
              <a:chExt cx="2678400" cy="1646693"/>
            </a:xfrm>
          </p:grpSpPr>
          <p:pic>
            <p:nvPicPr>
              <p:cNvPr id="40" name="Grafik 39" descr="Ein Bild, das Karte enthält.&#10;&#10;Automatisch generierte Beschreibung">
                <a:extLst>
                  <a:ext uri="{FF2B5EF4-FFF2-40B4-BE49-F238E27FC236}">
                    <a16:creationId xmlns:a16="http://schemas.microsoft.com/office/drawing/2014/main" id="{3C19E7F5-30B3-2163-74A4-9EE8BF00B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58613"/>
                <a:ext cx="2678400" cy="1608403"/>
              </a:xfrm>
              <a:prstGeom prst="rect">
                <a:avLst/>
              </a:prstGeom>
            </p:spPr>
          </p:pic>
          <p:grpSp>
            <p:nvGrpSpPr>
              <p:cNvPr id="27" name="Gruppieren 26">
                <a:extLst>
                  <a:ext uri="{FF2B5EF4-FFF2-40B4-BE49-F238E27FC236}">
                    <a16:creationId xmlns:a16="http://schemas.microsoft.com/office/drawing/2014/main" id="{72889495-2D80-A639-992D-3ED99192E55E}"/>
                  </a:ext>
                </a:extLst>
              </p:cNvPr>
              <p:cNvGrpSpPr/>
              <p:nvPr/>
            </p:nvGrpSpPr>
            <p:grpSpPr>
              <a:xfrm>
                <a:off x="701656" y="2902690"/>
                <a:ext cx="413960" cy="743801"/>
                <a:chOff x="701656" y="2902690"/>
                <a:chExt cx="413960" cy="743801"/>
              </a:xfrm>
            </p:grpSpPr>
            <p:cxnSp>
              <p:nvCxnSpPr>
                <p:cNvPr id="6" name="Gerade Verbindung mit Pfeil 5">
                  <a:extLst>
                    <a:ext uri="{FF2B5EF4-FFF2-40B4-BE49-F238E27FC236}">
                      <a16:creationId xmlns:a16="http://schemas.microsoft.com/office/drawing/2014/main" id="{F70D968A-CC21-759A-BC7F-CBFEDF6324FB}"/>
                    </a:ext>
                  </a:extLst>
                </p:cNvPr>
                <p:cNvCxnSpPr>
                  <a:cxnSpLocks/>
                </p:cNvCxnSpPr>
                <p:nvPr/>
              </p:nvCxnSpPr>
              <p:spPr>
                <a:xfrm>
                  <a:off x="932359" y="3091121"/>
                  <a:ext cx="183257" cy="206159"/>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5DAAD983-3EBA-DA5B-DB11-304BFB432149}"/>
                    </a:ext>
                  </a:extLst>
                </p:cNvPr>
                <p:cNvSpPr txBox="1"/>
                <p:nvPr/>
              </p:nvSpPr>
              <p:spPr>
                <a:xfrm>
                  <a:off x="701656" y="2902690"/>
                  <a:ext cx="2880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H</a:t>
                  </a:r>
                </a:p>
              </p:txBody>
            </p:sp>
            <p:cxnSp>
              <p:nvCxnSpPr>
                <p:cNvPr id="25" name="Gerade Verbindung mit Pfeil 24">
                  <a:extLst>
                    <a:ext uri="{FF2B5EF4-FFF2-40B4-BE49-F238E27FC236}">
                      <a16:creationId xmlns:a16="http://schemas.microsoft.com/office/drawing/2014/main" id="{520ECD8F-ABA8-ED5B-E477-F6791DD83190}"/>
                    </a:ext>
                  </a:extLst>
                </p:cNvPr>
                <p:cNvCxnSpPr>
                  <a:cxnSpLocks/>
                </p:cNvCxnSpPr>
                <p:nvPr/>
              </p:nvCxnSpPr>
              <p:spPr>
                <a:xfrm>
                  <a:off x="858819" y="3158401"/>
                  <a:ext cx="215854" cy="48809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32" name="Gruppieren 31">
                <a:extLst>
                  <a:ext uri="{FF2B5EF4-FFF2-40B4-BE49-F238E27FC236}">
                    <a16:creationId xmlns:a16="http://schemas.microsoft.com/office/drawing/2014/main" id="{2CB7A4A2-2409-0496-2A44-520C0AB79051}"/>
                  </a:ext>
                </a:extLst>
              </p:cNvPr>
              <p:cNvGrpSpPr/>
              <p:nvPr/>
            </p:nvGrpSpPr>
            <p:grpSpPr>
              <a:xfrm>
                <a:off x="1903102" y="3539583"/>
                <a:ext cx="550419" cy="276999"/>
                <a:chOff x="1212723" y="3422900"/>
                <a:chExt cx="550419" cy="276999"/>
              </a:xfrm>
            </p:grpSpPr>
            <p:cxnSp>
              <p:nvCxnSpPr>
                <p:cNvPr id="33" name="Gerade Verbindung mit Pfeil 32">
                  <a:extLst>
                    <a:ext uri="{FF2B5EF4-FFF2-40B4-BE49-F238E27FC236}">
                      <a16:creationId xmlns:a16="http://schemas.microsoft.com/office/drawing/2014/main" id="{A035C873-9F42-2279-8573-18633EF49D39}"/>
                    </a:ext>
                  </a:extLst>
                </p:cNvPr>
                <p:cNvCxnSpPr>
                  <a:cxnSpLocks/>
                </p:cNvCxnSpPr>
                <p:nvPr/>
              </p:nvCxnSpPr>
              <p:spPr>
                <a:xfrm flipH="1" flipV="1">
                  <a:off x="1212723" y="3445088"/>
                  <a:ext cx="320342" cy="78951"/>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9AB106C0-043D-5E0B-E3A5-1D323906777F}"/>
                    </a:ext>
                  </a:extLst>
                </p:cNvPr>
                <p:cNvSpPr txBox="1"/>
                <p:nvPr/>
              </p:nvSpPr>
              <p:spPr>
                <a:xfrm>
                  <a:off x="1475110" y="3422900"/>
                  <a:ext cx="2880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D</a:t>
                  </a:r>
                </a:p>
              </p:txBody>
            </p:sp>
            <p:cxnSp>
              <p:nvCxnSpPr>
                <p:cNvPr id="35" name="Gerade Verbindung mit Pfeil 34">
                  <a:extLst>
                    <a:ext uri="{FF2B5EF4-FFF2-40B4-BE49-F238E27FC236}">
                      <a16:creationId xmlns:a16="http://schemas.microsoft.com/office/drawing/2014/main" id="{0FB4E405-DBFE-8D98-8E4A-D45D379F49BF}"/>
                    </a:ext>
                  </a:extLst>
                </p:cNvPr>
                <p:cNvCxnSpPr>
                  <a:cxnSpLocks/>
                </p:cNvCxnSpPr>
                <p:nvPr/>
              </p:nvCxnSpPr>
              <p:spPr>
                <a:xfrm flipH="1">
                  <a:off x="1219912" y="3607288"/>
                  <a:ext cx="313153" cy="92611"/>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65" name="Textfeld 64">
                <a:extLst>
                  <a:ext uri="{FF2B5EF4-FFF2-40B4-BE49-F238E27FC236}">
                    <a16:creationId xmlns:a16="http://schemas.microsoft.com/office/drawing/2014/main" id="{6C276CAF-8619-7BC8-2DAC-79BF6AAC9AD7}"/>
                  </a:ext>
                </a:extLst>
              </p:cNvPr>
              <p:cNvSpPr txBox="1"/>
              <p:nvPr/>
            </p:nvSpPr>
            <p:spPr>
              <a:xfrm>
                <a:off x="808638" y="2620323"/>
                <a:ext cx="1227438" cy="25391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ERDA spectrum W</a:t>
                </a:r>
              </a:p>
            </p:txBody>
          </p:sp>
        </p:grpSp>
        <p:sp>
          <p:nvSpPr>
            <p:cNvPr id="71" name="Rechteck 70">
              <a:extLst>
                <a:ext uri="{FF2B5EF4-FFF2-40B4-BE49-F238E27FC236}">
                  <a16:creationId xmlns:a16="http://schemas.microsoft.com/office/drawing/2014/main" id="{104C8B1F-35B7-4BCA-E4AB-917838CB9401}"/>
                </a:ext>
              </a:extLst>
            </p:cNvPr>
            <p:cNvSpPr/>
            <p:nvPr/>
          </p:nvSpPr>
          <p:spPr>
            <a:xfrm>
              <a:off x="62241" y="1518510"/>
              <a:ext cx="2553619" cy="267344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7" name="Gruppieren 86">
              <a:extLst>
                <a:ext uri="{FF2B5EF4-FFF2-40B4-BE49-F238E27FC236}">
                  <a16:creationId xmlns:a16="http://schemas.microsoft.com/office/drawing/2014/main" id="{95505FC5-B7DA-0415-9982-943D49DF25A2}"/>
                </a:ext>
              </a:extLst>
            </p:cNvPr>
            <p:cNvGrpSpPr/>
            <p:nvPr/>
          </p:nvGrpSpPr>
          <p:grpSpPr>
            <a:xfrm>
              <a:off x="732820" y="2164763"/>
              <a:ext cx="580608" cy="246221"/>
              <a:chOff x="732820" y="2164763"/>
              <a:chExt cx="580608" cy="246221"/>
            </a:xfrm>
          </p:grpSpPr>
          <p:sp>
            <p:nvSpPr>
              <p:cNvPr id="76" name="Textfeld 75">
                <a:extLst>
                  <a:ext uri="{FF2B5EF4-FFF2-40B4-BE49-F238E27FC236}">
                    <a16:creationId xmlns:a16="http://schemas.microsoft.com/office/drawing/2014/main" id="{E53679F9-CA10-F29D-F08F-CEB84C60F00B}"/>
                  </a:ext>
                </a:extLst>
              </p:cNvPr>
              <p:cNvSpPr txBox="1"/>
              <p:nvPr/>
            </p:nvSpPr>
            <p:spPr>
              <a:xfrm>
                <a:off x="732820" y="2164763"/>
                <a:ext cx="58060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A2A2F8"/>
                    </a:solidFill>
                    <a:effectLst/>
                    <a:uLnTx/>
                    <a:uFillTx/>
                    <a:latin typeface="Calibri"/>
                    <a:ea typeface="+mn-ea"/>
                    <a:cs typeface="+mn-cs"/>
                  </a:rPr>
                  <a:t>̴180 nm</a:t>
                </a:r>
              </a:p>
            </p:txBody>
          </p:sp>
          <p:grpSp>
            <p:nvGrpSpPr>
              <p:cNvPr id="86" name="Gruppieren 85">
                <a:extLst>
                  <a:ext uri="{FF2B5EF4-FFF2-40B4-BE49-F238E27FC236}">
                    <a16:creationId xmlns:a16="http://schemas.microsoft.com/office/drawing/2014/main" id="{FC539D50-1FD8-8A6F-BFC1-37F6533AEC8B}"/>
                  </a:ext>
                </a:extLst>
              </p:cNvPr>
              <p:cNvGrpSpPr/>
              <p:nvPr/>
            </p:nvGrpSpPr>
            <p:grpSpPr>
              <a:xfrm>
                <a:off x="1220888" y="2230389"/>
                <a:ext cx="92540" cy="144016"/>
                <a:chOff x="1213362" y="2211710"/>
                <a:chExt cx="92540" cy="144016"/>
              </a:xfrm>
            </p:grpSpPr>
            <p:cxnSp>
              <p:nvCxnSpPr>
                <p:cNvPr id="78" name="Gerader Verbinder 77">
                  <a:extLst>
                    <a:ext uri="{FF2B5EF4-FFF2-40B4-BE49-F238E27FC236}">
                      <a16:creationId xmlns:a16="http://schemas.microsoft.com/office/drawing/2014/main" id="{AD1C9A2B-AA38-7234-FBA2-BAB7506AE658}"/>
                    </a:ext>
                  </a:extLst>
                </p:cNvPr>
                <p:cNvCxnSpPr>
                  <a:cxnSpLocks/>
                </p:cNvCxnSpPr>
                <p:nvPr/>
              </p:nvCxnSpPr>
              <p:spPr>
                <a:xfrm>
                  <a:off x="1259632" y="2211710"/>
                  <a:ext cx="0" cy="144016"/>
                </a:xfrm>
                <a:prstGeom prst="line">
                  <a:avLst/>
                </a:prstGeom>
                <a:ln>
                  <a:solidFill>
                    <a:srgbClr val="A2A2F8"/>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035B702F-2E26-FAEE-5FED-9E67573AE558}"/>
                    </a:ext>
                  </a:extLst>
                </p:cNvPr>
                <p:cNvCxnSpPr>
                  <a:cxnSpLocks/>
                </p:cNvCxnSpPr>
                <p:nvPr/>
              </p:nvCxnSpPr>
              <p:spPr>
                <a:xfrm flipH="1">
                  <a:off x="1213362" y="2211710"/>
                  <a:ext cx="92540" cy="0"/>
                </a:xfrm>
                <a:prstGeom prst="line">
                  <a:avLst/>
                </a:prstGeom>
                <a:ln>
                  <a:solidFill>
                    <a:srgbClr val="A2A2F8"/>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887F0878-7456-76C9-C156-F3420982FA5D}"/>
                    </a:ext>
                  </a:extLst>
                </p:cNvPr>
                <p:cNvCxnSpPr>
                  <a:cxnSpLocks/>
                </p:cNvCxnSpPr>
                <p:nvPr/>
              </p:nvCxnSpPr>
              <p:spPr>
                <a:xfrm flipH="1">
                  <a:off x="1213362" y="2355726"/>
                  <a:ext cx="92540" cy="0"/>
                </a:xfrm>
                <a:prstGeom prst="line">
                  <a:avLst/>
                </a:prstGeom>
                <a:ln>
                  <a:solidFill>
                    <a:srgbClr val="A2A2F8"/>
                  </a:solidFill>
                </a:ln>
              </p:spPr>
              <p:style>
                <a:lnRef idx="1">
                  <a:schemeClr val="accent1"/>
                </a:lnRef>
                <a:fillRef idx="0">
                  <a:schemeClr val="accent1"/>
                </a:fillRef>
                <a:effectRef idx="0">
                  <a:schemeClr val="accent1"/>
                </a:effectRef>
                <a:fontRef idx="minor">
                  <a:schemeClr val="tx1"/>
                </a:fontRef>
              </p:style>
            </p:cxnSp>
          </p:grpSp>
        </p:grpSp>
      </p:grpSp>
      <p:grpSp>
        <p:nvGrpSpPr>
          <p:cNvPr id="105" name="Gruppieren 104">
            <a:extLst>
              <a:ext uri="{FF2B5EF4-FFF2-40B4-BE49-F238E27FC236}">
                <a16:creationId xmlns:a16="http://schemas.microsoft.com/office/drawing/2014/main" id="{06DB2236-4253-72AC-70C6-0F3004D60216}"/>
              </a:ext>
            </a:extLst>
          </p:cNvPr>
          <p:cNvGrpSpPr/>
          <p:nvPr/>
        </p:nvGrpSpPr>
        <p:grpSpPr>
          <a:xfrm>
            <a:off x="2636009" y="1396968"/>
            <a:ext cx="2678089" cy="2738595"/>
            <a:chOff x="2563934" y="1518510"/>
            <a:chExt cx="2678089" cy="2738595"/>
          </a:xfrm>
        </p:grpSpPr>
        <p:grpSp>
          <p:nvGrpSpPr>
            <p:cNvPr id="20" name="Gruppieren 19">
              <a:extLst>
                <a:ext uri="{FF2B5EF4-FFF2-40B4-BE49-F238E27FC236}">
                  <a16:creationId xmlns:a16="http://schemas.microsoft.com/office/drawing/2014/main" id="{C4FEF9E0-2E55-4AF6-D233-8F143193623E}"/>
                </a:ext>
              </a:extLst>
            </p:cNvPr>
            <p:cNvGrpSpPr/>
            <p:nvPr/>
          </p:nvGrpSpPr>
          <p:grpSpPr>
            <a:xfrm>
              <a:off x="2621667" y="1518510"/>
              <a:ext cx="2553619" cy="2673441"/>
              <a:chOff x="61578" y="2983768"/>
              <a:chExt cx="2553619" cy="2673441"/>
            </a:xfrm>
          </p:grpSpPr>
          <p:sp>
            <p:nvSpPr>
              <p:cNvPr id="11" name="Textfeld 10">
                <a:extLst>
                  <a:ext uri="{FF2B5EF4-FFF2-40B4-BE49-F238E27FC236}">
                    <a16:creationId xmlns:a16="http://schemas.microsoft.com/office/drawing/2014/main" id="{BBBFB1EF-7751-B3FF-75C8-52CD414C9369}"/>
                  </a:ext>
                </a:extLst>
              </p:cNvPr>
              <p:cNvSpPr txBox="1"/>
              <p:nvPr/>
            </p:nvSpPr>
            <p:spPr>
              <a:xfrm>
                <a:off x="76549" y="3038171"/>
                <a:ext cx="14425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exp</a:t>
                </a:r>
                <a:r>
                  <a:rPr kumimoji="0" lang="de-AT"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2: TDS on D </a:t>
                </a:r>
                <a:r>
                  <a:rPr kumimoji="0" lang="de-AT" sz="12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loaded</a:t>
                </a:r>
                <a:r>
                  <a:rPr kumimoji="0" lang="de-AT"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W + </a:t>
                </a:r>
                <a:r>
                  <a:rPr kumimoji="0" lang="de-AT" sz="12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Eurofer</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hteck 11">
                <a:extLst>
                  <a:ext uri="{FF2B5EF4-FFF2-40B4-BE49-F238E27FC236}">
                    <a16:creationId xmlns:a16="http://schemas.microsoft.com/office/drawing/2014/main" id="{A264E099-8954-E12D-3B10-CD312E3D189B}"/>
                  </a:ext>
                </a:extLst>
              </p:cNvPr>
              <p:cNvSpPr/>
              <p:nvPr/>
            </p:nvSpPr>
            <p:spPr>
              <a:xfrm>
                <a:off x="61578" y="2983768"/>
                <a:ext cx="2553619" cy="267344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Grafik 15" descr="Ein Bild, das Text, Screenshot, Schrift, Reihe enthält.&#10;&#10;Automatisch generierte Beschreibung">
                <a:extLst>
                  <a:ext uri="{FF2B5EF4-FFF2-40B4-BE49-F238E27FC236}">
                    <a16:creationId xmlns:a16="http://schemas.microsoft.com/office/drawing/2014/main" id="{58F06D9E-8CFF-9FFB-804C-3FF88B97CD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070" y="3066706"/>
                <a:ext cx="1268847" cy="992322"/>
              </a:xfrm>
              <a:prstGeom prst="rect">
                <a:avLst/>
              </a:prstGeom>
            </p:spPr>
          </p:pic>
        </p:grpSp>
        <p:grpSp>
          <p:nvGrpSpPr>
            <p:cNvPr id="68" name="Gruppieren 67">
              <a:extLst>
                <a:ext uri="{FF2B5EF4-FFF2-40B4-BE49-F238E27FC236}">
                  <a16:creationId xmlns:a16="http://schemas.microsoft.com/office/drawing/2014/main" id="{FF3019A0-1813-22BA-6256-61FA78EA8F3D}"/>
                </a:ext>
              </a:extLst>
            </p:cNvPr>
            <p:cNvGrpSpPr/>
            <p:nvPr/>
          </p:nvGrpSpPr>
          <p:grpSpPr>
            <a:xfrm>
              <a:off x="2563934" y="2599188"/>
              <a:ext cx="2678089" cy="1657917"/>
              <a:chOff x="2563934" y="2599188"/>
              <a:chExt cx="2678089" cy="1657917"/>
            </a:xfrm>
          </p:grpSpPr>
          <p:pic>
            <p:nvPicPr>
              <p:cNvPr id="42" name="Grafik 41" descr="Ein Bild, das Karte enthält.&#10;&#10;Automatisch generierte Beschreibung">
                <a:extLst>
                  <a:ext uri="{FF2B5EF4-FFF2-40B4-BE49-F238E27FC236}">
                    <a16:creationId xmlns:a16="http://schemas.microsoft.com/office/drawing/2014/main" id="{210295CD-68BD-13F4-5489-3B6FBA8587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3934" y="2648889"/>
                <a:ext cx="2678089" cy="1608216"/>
              </a:xfrm>
              <a:prstGeom prst="rect">
                <a:avLst/>
              </a:prstGeom>
            </p:spPr>
          </p:pic>
          <p:grpSp>
            <p:nvGrpSpPr>
              <p:cNvPr id="28" name="Gruppieren 27">
                <a:extLst>
                  <a:ext uri="{FF2B5EF4-FFF2-40B4-BE49-F238E27FC236}">
                    <a16:creationId xmlns:a16="http://schemas.microsoft.com/office/drawing/2014/main" id="{14B7F5F4-536C-F913-33E4-2CD7650B7B5B}"/>
                  </a:ext>
                </a:extLst>
              </p:cNvPr>
              <p:cNvGrpSpPr/>
              <p:nvPr/>
            </p:nvGrpSpPr>
            <p:grpSpPr>
              <a:xfrm>
                <a:off x="3134998" y="2877755"/>
                <a:ext cx="491639" cy="771803"/>
                <a:chOff x="620604" y="2877915"/>
                <a:chExt cx="491639" cy="771803"/>
              </a:xfrm>
            </p:grpSpPr>
            <p:cxnSp>
              <p:nvCxnSpPr>
                <p:cNvPr id="29" name="Gerade Verbindung mit Pfeil 28">
                  <a:extLst>
                    <a:ext uri="{FF2B5EF4-FFF2-40B4-BE49-F238E27FC236}">
                      <a16:creationId xmlns:a16="http://schemas.microsoft.com/office/drawing/2014/main" id="{4DA7C884-D162-62B2-538A-C67BBF382590}"/>
                    </a:ext>
                  </a:extLst>
                </p:cNvPr>
                <p:cNvCxnSpPr>
                  <a:cxnSpLocks/>
                </p:cNvCxnSpPr>
                <p:nvPr/>
              </p:nvCxnSpPr>
              <p:spPr>
                <a:xfrm flipV="1">
                  <a:off x="833470" y="3024662"/>
                  <a:ext cx="205758" cy="1372"/>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5FE04810-52ED-9066-C700-BD7C52A47B43}"/>
                    </a:ext>
                  </a:extLst>
                </p:cNvPr>
                <p:cNvSpPr txBox="1"/>
                <p:nvPr/>
              </p:nvSpPr>
              <p:spPr>
                <a:xfrm>
                  <a:off x="620604" y="2877915"/>
                  <a:ext cx="2880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H</a:t>
                  </a:r>
                </a:p>
              </p:txBody>
            </p:sp>
            <p:cxnSp>
              <p:nvCxnSpPr>
                <p:cNvPr id="31" name="Gerade Verbindung mit Pfeil 30">
                  <a:extLst>
                    <a:ext uri="{FF2B5EF4-FFF2-40B4-BE49-F238E27FC236}">
                      <a16:creationId xmlns:a16="http://schemas.microsoft.com/office/drawing/2014/main" id="{1F89867C-E09F-18BC-C3DE-1179D23BD894}"/>
                    </a:ext>
                  </a:extLst>
                </p:cNvPr>
                <p:cNvCxnSpPr>
                  <a:cxnSpLocks/>
                </p:cNvCxnSpPr>
                <p:nvPr/>
              </p:nvCxnSpPr>
              <p:spPr>
                <a:xfrm>
                  <a:off x="799866" y="3091281"/>
                  <a:ext cx="312377" cy="558437"/>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50" name="Gruppieren 49">
                <a:extLst>
                  <a:ext uri="{FF2B5EF4-FFF2-40B4-BE49-F238E27FC236}">
                    <a16:creationId xmlns:a16="http://schemas.microsoft.com/office/drawing/2014/main" id="{8E769023-AC42-B317-9965-9D113944F896}"/>
                  </a:ext>
                </a:extLst>
              </p:cNvPr>
              <p:cNvGrpSpPr/>
              <p:nvPr/>
            </p:nvGrpSpPr>
            <p:grpSpPr>
              <a:xfrm>
                <a:off x="4355976" y="3548419"/>
                <a:ext cx="661479" cy="286182"/>
                <a:chOff x="1101663" y="3422900"/>
                <a:chExt cx="661479" cy="286182"/>
              </a:xfrm>
            </p:grpSpPr>
            <p:cxnSp>
              <p:nvCxnSpPr>
                <p:cNvPr id="52" name="Gerade Verbindung mit Pfeil 51">
                  <a:extLst>
                    <a:ext uri="{FF2B5EF4-FFF2-40B4-BE49-F238E27FC236}">
                      <a16:creationId xmlns:a16="http://schemas.microsoft.com/office/drawing/2014/main" id="{7A08144B-C9C8-8309-DC43-1C9628964758}"/>
                    </a:ext>
                  </a:extLst>
                </p:cNvPr>
                <p:cNvCxnSpPr>
                  <a:cxnSpLocks/>
                </p:cNvCxnSpPr>
                <p:nvPr/>
              </p:nvCxnSpPr>
              <p:spPr>
                <a:xfrm flipH="1" flipV="1">
                  <a:off x="1101663" y="3472728"/>
                  <a:ext cx="431402" cy="51311"/>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05CF0C29-34D4-DE2A-3E2B-C7015D82D32A}"/>
                    </a:ext>
                  </a:extLst>
                </p:cNvPr>
                <p:cNvSpPr txBox="1"/>
                <p:nvPr/>
              </p:nvSpPr>
              <p:spPr>
                <a:xfrm>
                  <a:off x="1475110" y="3422900"/>
                  <a:ext cx="2880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D</a:t>
                  </a:r>
                </a:p>
              </p:txBody>
            </p:sp>
            <p:cxnSp>
              <p:nvCxnSpPr>
                <p:cNvPr id="54" name="Gerade Verbindung mit Pfeil 53">
                  <a:extLst>
                    <a:ext uri="{FF2B5EF4-FFF2-40B4-BE49-F238E27FC236}">
                      <a16:creationId xmlns:a16="http://schemas.microsoft.com/office/drawing/2014/main" id="{F4F72E83-E01E-82AE-B873-448B2D975513}"/>
                    </a:ext>
                  </a:extLst>
                </p:cNvPr>
                <p:cNvCxnSpPr>
                  <a:cxnSpLocks/>
                </p:cNvCxnSpPr>
                <p:nvPr/>
              </p:nvCxnSpPr>
              <p:spPr>
                <a:xfrm flipH="1">
                  <a:off x="1134620" y="3607288"/>
                  <a:ext cx="398445" cy="101794"/>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66" name="Textfeld 65">
                <a:extLst>
                  <a:ext uri="{FF2B5EF4-FFF2-40B4-BE49-F238E27FC236}">
                    <a16:creationId xmlns:a16="http://schemas.microsoft.com/office/drawing/2014/main" id="{8AFC86CE-98CA-A8B6-A5FC-FE1266BF51DC}"/>
                  </a:ext>
                </a:extLst>
              </p:cNvPr>
              <p:cNvSpPr txBox="1"/>
              <p:nvPr/>
            </p:nvSpPr>
            <p:spPr>
              <a:xfrm>
                <a:off x="3194544" y="2599188"/>
                <a:ext cx="1768331" cy="25391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ERDA spectrum W + </a:t>
                </a:r>
                <a:r>
                  <a:rPr kumimoji="0" lang="en-GB" sz="1050" b="0" i="0" u="none" strike="noStrike" kern="1200" cap="none" spc="0" normalizeH="0" baseline="0" noProof="0" dirty="0" err="1">
                    <a:ln>
                      <a:noFill/>
                    </a:ln>
                    <a:solidFill>
                      <a:prstClr val="black"/>
                    </a:solidFill>
                    <a:effectLst/>
                    <a:uLnTx/>
                    <a:uFillTx/>
                    <a:latin typeface="Calibri"/>
                    <a:ea typeface="+mn-ea"/>
                    <a:cs typeface="+mn-cs"/>
                  </a:rPr>
                  <a:t>Eurofer</a:t>
                </a: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8" name="Gruppieren 87">
              <a:extLst>
                <a:ext uri="{FF2B5EF4-FFF2-40B4-BE49-F238E27FC236}">
                  <a16:creationId xmlns:a16="http://schemas.microsoft.com/office/drawing/2014/main" id="{F1D74493-C37A-07CC-0019-CB70BFD85305}"/>
                </a:ext>
              </a:extLst>
            </p:cNvPr>
            <p:cNvGrpSpPr/>
            <p:nvPr/>
          </p:nvGrpSpPr>
          <p:grpSpPr>
            <a:xfrm>
              <a:off x="3296829" y="2174777"/>
              <a:ext cx="580608" cy="246221"/>
              <a:chOff x="732820" y="2164763"/>
              <a:chExt cx="580608" cy="246221"/>
            </a:xfrm>
          </p:grpSpPr>
          <p:sp>
            <p:nvSpPr>
              <p:cNvPr id="89" name="Textfeld 88">
                <a:extLst>
                  <a:ext uri="{FF2B5EF4-FFF2-40B4-BE49-F238E27FC236}">
                    <a16:creationId xmlns:a16="http://schemas.microsoft.com/office/drawing/2014/main" id="{AB0965F0-3FB5-95D3-0164-E20043D36D40}"/>
                  </a:ext>
                </a:extLst>
              </p:cNvPr>
              <p:cNvSpPr txBox="1"/>
              <p:nvPr/>
            </p:nvSpPr>
            <p:spPr>
              <a:xfrm>
                <a:off x="732820" y="2164763"/>
                <a:ext cx="58060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A2A2F8"/>
                    </a:solidFill>
                    <a:effectLst/>
                    <a:uLnTx/>
                    <a:uFillTx/>
                    <a:latin typeface="Calibri"/>
                    <a:ea typeface="+mn-ea"/>
                    <a:cs typeface="+mn-cs"/>
                  </a:rPr>
                  <a:t>̴180 nm</a:t>
                </a:r>
              </a:p>
            </p:txBody>
          </p:sp>
          <p:grpSp>
            <p:nvGrpSpPr>
              <p:cNvPr id="90" name="Gruppieren 89">
                <a:extLst>
                  <a:ext uri="{FF2B5EF4-FFF2-40B4-BE49-F238E27FC236}">
                    <a16:creationId xmlns:a16="http://schemas.microsoft.com/office/drawing/2014/main" id="{6CFE4DEF-D0EF-85DE-02A2-EDC9BEE148C4}"/>
                  </a:ext>
                </a:extLst>
              </p:cNvPr>
              <p:cNvGrpSpPr/>
              <p:nvPr/>
            </p:nvGrpSpPr>
            <p:grpSpPr>
              <a:xfrm>
                <a:off x="1220888" y="2230389"/>
                <a:ext cx="92540" cy="144016"/>
                <a:chOff x="1213362" y="2211710"/>
                <a:chExt cx="92540" cy="144016"/>
              </a:xfrm>
            </p:grpSpPr>
            <p:cxnSp>
              <p:nvCxnSpPr>
                <p:cNvPr id="91" name="Gerader Verbinder 90">
                  <a:extLst>
                    <a:ext uri="{FF2B5EF4-FFF2-40B4-BE49-F238E27FC236}">
                      <a16:creationId xmlns:a16="http://schemas.microsoft.com/office/drawing/2014/main" id="{8C25F48A-12CE-F25F-6D76-C9E65F4216C9}"/>
                    </a:ext>
                  </a:extLst>
                </p:cNvPr>
                <p:cNvCxnSpPr>
                  <a:cxnSpLocks/>
                </p:cNvCxnSpPr>
                <p:nvPr/>
              </p:nvCxnSpPr>
              <p:spPr>
                <a:xfrm>
                  <a:off x="1259632" y="2211710"/>
                  <a:ext cx="0" cy="144016"/>
                </a:xfrm>
                <a:prstGeom prst="line">
                  <a:avLst/>
                </a:prstGeom>
                <a:ln>
                  <a:solidFill>
                    <a:srgbClr val="A2A2F8"/>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748AFE65-3180-B616-3DFA-648886D6E56E}"/>
                    </a:ext>
                  </a:extLst>
                </p:cNvPr>
                <p:cNvCxnSpPr>
                  <a:cxnSpLocks/>
                </p:cNvCxnSpPr>
                <p:nvPr/>
              </p:nvCxnSpPr>
              <p:spPr>
                <a:xfrm flipH="1">
                  <a:off x="1213362" y="2211710"/>
                  <a:ext cx="92540" cy="0"/>
                </a:xfrm>
                <a:prstGeom prst="line">
                  <a:avLst/>
                </a:prstGeom>
                <a:ln>
                  <a:solidFill>
                    <a:srgbClr val="A2A2F8"/>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A15F68DA-4F75-45A9-E526-0EAFE6AEE08B}"/>
                    </a:ext>
                  </a:extLst>
                </p:cNvPr>
                <p:cNvCxnSpPr>
                  <a:cxnSpLocks/>
                </p:cNvCxnSpPr>
                <p:nvPr/>
              </p:nvCxnSpPr>
              <p:spPr>
                <a:xfrm flipH="1">
                  <a:off x="1213362" y="2355726"/>
                  <a:ext cx="92540" cy="0"/>
                </a:xfrm>
                <a:prstGeom prst="line">
                  <a:avLst/>
                </a:prstGeom>
                <a:ln>
                  <a:solidFill>
                    <a:srgbClr val="A2A2F8"/>
                  </a:solidFill>
                </a:ln>
              </p:spPr>
              <p:style>
                <a:lnRef idx="1">
                  <a:schemeClr val="accent1"/>
                </a:lnRef>
                <a:fillRef idx="0">
                  <a:schemeClr val="accent1"/>
                </a:fillRef>
                <a:effectRef idx="0">
                  <a:schemeClr val="accent1"/>
                </a:effectRef>
                <a:fontRef idx="minor">
                  <a:schemeClr val="tx1"/>
                </a:fontRef>
              </p:style>
            </p:cxnSp>
          </p:grpSp>
        </p:grpSp>
        <p:grpSp>
          <p:nvGrpSpPr>
            <p:cNvPr id="103" name="Gruppieren 102">
              <a:extLst>
                <a:ext uri="{FF2B5EF4-FFF2-40B4-BE49-F238E27FC236}">
                  <a16:creationId xmlns:a16="http://schemas.microsoft.com/office/drawing/2014/main" id="{56F7F476-D809-1AFB-D9C5-296376EC6F8E}"/>
                </a:ext>
              </a:extLst>
            </p:cNvPr>
            <p:cNvGrpSpPr/>
            <p:nvPr/>
          </p:nvGrpSpPr>
          <p:grpSpPr>
            <a:xfrm>
              <a:off x="3361576" y="2045750"/>
              <a:ext cx="515861" cy="246221"/>
              <a:chOff x="3361576" y="2045750"/>
              <a:chExt cx="515861" cy="246221"/>
            </a:xfrm>
          </p:grpSpPr>
          <p:sp>
            <p:nvSpPr>
              <p:cNvPr id="95" name="Textfeld 94">
                <a:extLst>
                  <a:ext uri="{FF2B5EF4-FFF2-40B4-BE49-F238E27FC236}">
                    <a16:creationId xmlns:a16="http://schemas.microsoft.com/office/drawing/2014/main" id="{27591BC2-C2D7-595D-A0EF-1E2331A53066}"/>
                  </a:ext>
                </a:extLst>
              </p:cNvPr>
              <p:cNvSpPr txBox="1"/>
              <p:nvPr/>
            </p:nvSpPr>
            <p:spPr>
              <a:xfrm>
                <a:off x="3361576" y="2045750"/>
                <a:ext cx="51488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A4A4AF"/>
                    </a:solidFill>
                    <a:effectLst/>
                    <a:uLnTx/>
                    <a:uFillTx/>
                    <a:latin typeface="Calibri"/>
                    <a:ea typeface="+mn-ea"/>
                    <a:cs typeface="+mn-cs"/>
                  </a:rPr>
                  <a:t>̴20 nm</a:t>
                </a:r>
              </a:p>
            </p:txBody>
          </p:sp>
          <p:cxnSp>
            <p:nvCxnSpPr>
              <p:cNvPr id="97" name="Gerader Verbinder 96">
                <a:extLst>
                  <a:ext uri="{FF2B5EF4-FFF2-40B4-BE49-F238E27FC236}">
                    <a16:creationId xmlns:a16="http://schemas.microsoft.com/office/drawing/2014/main" id="{02F29597-DC21-29C2-A8AC-F0BB382FCAC1}"/>
                  </a:ext>
                </a:extLst>
              </p:cNvPr>
              <p:cNvCxnSpPr>
                <a:cxnSpLocks/>
              </p:cNvCxnSpPr>
              <p:nvPr/>
            </p:nvCxnSpPr>
            <p:spPr>
              <a:xfrm>
                <a:off x="3831812" y="2137387"/>
                <a:ext cx="0" cy="86111"/>
              </a:xfrm>
              <a:prstGeom prst="line">
                <a:avLst/>
              </a:prstGeom>
              <a:ln>
                <a:solidFill>
                  <a:srgbClr val="A4A4AF"/>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1BDBD52E-8F87-A58F-2DE7-59416FBC3DBA}"/>
                  </a:ext>
                </a:extLst>
              </p:cNvPr>
              <p:cNvCxnSpPr>
                <a:cxnSpLocks/>
              </p:cNvCxnSpPr>
              <p:nvPr/>
            </p:nvCxnSpPr>
            <p:spPr>
              <a:xfrm flipH="1">
                <a:off x="3784897" y="2139702"/>
                <a:ext cx="92540" cy="0"/>
              </a:xfrm>
              <a:prstGeom prst="line">
                <a:avLst/>
              </a:prstGeom>
              <a:ln>
                <a:solidFill>
                  <a:srgbClr val="A4A4AF"/>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F00BCD8F-C3C5-CF10-A0AA-2D5F295F5C07}"/>
                  </a:ext>
                </a:extLst>
              </p:cNvPr>
              <p:cNvCxnSpPr>
                <a:cxnSpLocks/>
              </p:cNvCxnSpPr>
              <p:nvPr/>
            </p:nvCxnSpPr>
            <p:spPr>
              <a:xfrm flipH="1">
                <a:off x="3784897" y="2224730"/>
                <a:ext cx="92540" cy="0"/>
              </a:xfrm>
              <a:prstGeom prst="line">
                <a:avLst/>
              </a:prstGeom>
              <a:ln>
                <a:solidFill>
                  <a:srgbClr val="A4A4AF"/>
                </a:solidFill>
              </a:ln>
            </p:spPr>
            <p:style>
              <a:lnRef idx="1">
                <a:schemeClr val="accent1"/>
              </a:lnRef>
              <a:fillRef idx="0">
                <a:schemeClr val="accent1"/>
              </a:fillRef>
              <a:effectRef idx="0">
                <a:schemeClr val="accent1"/>
              </a:effectRef>
              <a:fontRef idx="minor">
                <a:schemeClr val="tx1"/>
              </a:fontRef>
            </p:style>
          </p:cxnSp>
        </p:grpSp>
      </p:grpSp>
      <p:pic>
        <p:nvPicPr>
          <p:cNvPr id="7" name="Grafik 6">
            <a:extLst>
              <a:ext uri="{FF2B5EF4-FFF2-40B4-BE49-F238E27FC236}">
                <a16:creationId xmlns:a16="http://schemas.microsoft.com/office/drawing/2014/main" id="{43C2A45B-D21A-4B8A-B408-C27C114E6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40456" y="638914"/>
            <a:ext cx="3112521" cy="2637085"/>
          </a:xfrm>
          <a:prstGeom prst="rect">
            <a:avLst/>
          </a:prstGeom>
        </p:spPr>
      </p:pic>
      <p:sp>
        <p:nvSpPr>
          <p:cNvPr id="51" name="Textfeld 50">
            <a:extLst>
              <a:ext uri="{FF2B5EF4-FFF2-40B4-BE49-F238E27FC236}">
                <a16:creationId xmlns:a16="http://schemas.microsoft.com/office/drawing/2014/main" id="{1A74434D-F1D2-96FC-2097-F93AADD41A38}"/>
              </a:ext>
            </a:extLst>
          </p:cNvPr>
          <p:cNvSpPr txBox="1"/>
          <p:nvPr/>
        </p:nvSpPr>
        <p:spPr>
          <a:xfrm>
            <a:off x="7989526" y="714224"/>
            <a:ext cx="10978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8B0000"/>
                </a:solidFill>
                <a:effectLst/>
                <a:uLnTx/>
                <a:uFillTx/>
                <a:latin typeface="Calibri"/>
                <a:ea typeface="+mn-ea"/>
                <a:cs typeface="+mn-cs"/>
              </a:rPr>
              <a:t>post-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8B0000"/>
                </a:solidFill>
                <a:effectLst/>
                <a:uLnTx/>
                <a:uFillTx/>
                <a:latin typeface="Calibri"/>
                <a:ea typeface="+mn-ea"/>
                <a:cs typeface="+mn-cs"/>
              </a:rPr>
              <a:t>ann.</a:t>
            </a:r>
          </a:p>
        </p:txBody>
      </p:sp>
      <p:sp>
        <p:nvSpPr>
          <p:cNvPr id="46" name="Textfeld 45">
            <a:extLst>
              <a:ext uri="{FF2B5EF4-FFF2-40B4-BE49-F238E27FC236}">
                <a16:creationId xmlns:a16="http://schemas.microsoft.com/office/drawing/2014/main" id="{E9F02C24-C831-F2BA-C076-89C87F2138EE}"/>
              </a:ext>
            </a:extLst>
          </p:cNvPr>
          <p:cNvSpPr txBox="1"/>
          <p:nvPr/>
        </p:nvSpPr>
        <p:spPr>
          <a:xfrm>
            <a:off x="5664501" y="713109"/>
            <a:ext cx="10220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FF"/>
                </a:solidFill>
                <a:effectLst/>
                <a:uLnTx/>
                <a:uFillTx/>
                <a:latin typeface="Calibri"/>
                <a:ea typeface="+mn-ea"/>
                <a:cs typeface="+mn-cs"/>
              </a:rPr>
              <a:t>pre-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FF"/>
                </a:solidFill>
                <a:effectLst/>
                <a:uLnTx/>
                <a:uFillTx/>
                <a:latin typeface="Calibri"/>
                <a:ea typeface="+mn-ea"/>
                <a:cs typeface="+mn-cs"/>
              </a:rPr>
              <a:t>ann.</a:t>
            </a:r>
          </a:p>
        </p:txBody>
      </p:sp>
    </p:spTree>
    <p:extLst>
      <p:ext uri="{BB962C8B-B14F-4D97-AF65-F5344CB8AC3E}">
        <p14:creationId xmlns:p14="http://schemas.microsoft.com/office/powerpoint/2010/main" val="177799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DEC4-A4B4-A368-D06D-B75C9F330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C7D97-2EA5-9D87-B5C6-504AFA9F30BE}"/>
              </a:ext>
            </a:extLst>
          </p:cNvPr>
          <p:cNvSpPr>
            <a:spLocks noGrp="1"/>
          </p:cNvSpPr>
          <p:nvPr>
            <p:ph type="title"/>
          </p:nvPr>
        </p:nvSpPr>
        <p:spPr/>
        <p:txBody>
          <a:bodyPr/>
          <a:lstStyle/>
          <a:p>
            <a:r>
              <a:rPr lang="de-DE" dirty="0"/>
              <a:t>SP-C2</a:t>
            </a:r>
            <a:endParaRPr lang="en-GB" dirty="0"/>
          </a:p>
        </p:txBody>
      </p:sp>
      <p:sp>
        <p:nvSpPr>
          <p:cNvPr id="3" name="Footer Placeholder 2">
            <a:extLst>
              <a:ext uri="{FF2B5EF4-FFF2-40B4-BE49-F238E27FC236}">
                <a16:creationId xmlns:a16="http://schemas.microsoft.com/office/drawing/2014/main" id="{DE704E17-4B07-5F24-0C39-6A451BDB6634}"/>
              </a:ext>
            </a:extLst>
          </p:cNvPr>
          <p:cNvSpPr>
            <a:spLocks noGrp="1"/>
          </p:cNvSpPr>
          <p:nvPr>
            <p:ph type="ftr" sz="quarter" idx="11"/>
          </p:nvPr>
        </p:nvSpPr>
        <p:spPr/>
        <p:txBody>
          <a:bodyPr/>
          <a:lstStyle/>
          <a:p>
            <a:pPr algn="r"/>
            <a:r>
              <a:rPr lang="en-GB">
                <a:solidFill>
                  <a:srgbClr val="FF0000"/>
                </a:solidFill>
              </a:rPr>
              <a:t>YOUR NAME </a:t>
            </a:r>
            <a:r>
              <a:rPr lang="en-GB"/>
              <a:t>| WPPWIE Project Meeting  | Zoom | 24.01.2022 | Page </a:t>
            </a:r>
            <a:fld id="{6A6D9FA1-99C7-4910-8E32-B85D378B0060}" type="slidenum">
              <a:rPr lang="en-GB" smtClean="0"/>
              <a:pPr algn="r"/>
              <a:t>19</a:t>
            </a:fld>
            <a:endParaRPr lang="en-GB" dirty="0"/>
          </a:p>
        </p:txBody>
      </p:sp>
      <p:sp>
        <p:nvSpPr>
          <p:cNvPr id="5" name="TextBox 4">
            <a:extLst>
              <a:ext uri="{FF2B5EF4-FFF2-40B4-BE49-F238E27FC236}">
                <a16:creationId xmlns:a16="http://schemas.microsoft.com/office/drawing/2014/main" id="{82415007-60C3-A7AD-FCC7-8475F697E2DC}"/>
              </a:ext>
            </a:extLst>
          </p:cNvPr>
          <p:cNvSpPr txBox="1"/>
          <p:nvPr/>
        </p:nvSpPr>
        <p:spPr>
          <a:xfrm>
            <a:off x="1907704" y="1707654"/>
            <a:ext cx="4617118" cy="1077218"/>
          </a:xfrm>
          <a:prstGeom prst="rect">
            <a:avLst/>
          </a:prstGeom>
          <a:noFill/>
        </p:spPr>
        <p:txBody>
          <a:bodyPr wrap="square">
            <a:spAutoFit/>
          </a:bodyPr>
          <a:lstStyle/>
          <a:p>
            <a:r>
              <a:rPr lang="en-GB" sz="3200" b="1" dirty="0"/>
              <a:t>T retention Release from B layers</a:t>
            </a:r>
          </a:p>
        </p:txBody>
      </p:sp>
    </p:spTree>
    <p:extLst>
      <p:ext uri="{BB962C8B-B14F-4D97-AF65-F5344CB8AC3E}">
        <p14:creationId xmlns:p14="http://schemas.microsoft.com/office/powerpoint/2010/main" val="211084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8A65FC-924C-65FC-20BA-50745DA57CF9}"/>
              </a:ext>
            </a:extLst>
          </p:cNvPr>
          <p:cNvSpPr>
            <a:spLocks noGrp="1"/>
          </p:cNvSpPr>
          <p:nvPr>
            <p:ph type="title"/>
          </p:nvPr>
        </p:nvSpPr>
        <p:spPr/>
        <p:txBody>
          <a:bodyPr/>
          <a:lstStyle/>
          <a:p>
            <a:r>
              <a:rPr lang="de-DE" dirty="0"/>
              <a:t>Tasks in 2024</a:t>
            </a:r>
            <a:endParaRPr lang="en-GB" dirty="0"/>
          </a:p>
        </p:txBody>
      </p:sp>
      <p:sp>
        <p:nvSpPr>
          <p:cNvPr id="4" name="Footer Placeholder 3">
            <a:extLst>
              <a:ext uri="{FF2B5EF4-FFF2-40B4-BE49-F238E27FC236}">
                <a16:creationId xmlns:a16="http://schemas.microsoft.com/office/drawing/2014/main" id="{441C8F57-6F46-6C18-3205-D61330703BDC}"/>
              </a:ext>
            </a:extLst>
          </p:cNvPr>
          <p:cNvSpPr>
            <a:spLocks noGrp="1"/>
          </p:cNvSpPr>
          <p:nvPr>
            <p:ph type="ftr" sz="quarter" idx="11"/>
          </p:nvPr>
        </p:nvSpPr>
        <p:spPr/>
        <p:txBody>
          <a:bodyPr/>
          <a:lstStyle/>
          <a:p>
            <a:pPr algn="r"/>
            <a:r>
              <a:rPr lang="en-GB" dirty="0"/>
              <a:t> WPPWIE Project Meeting  | Zoom | 20.11.2024 | Page </a:t>
            </a:r>
            <a:fld id="{6A6D9FA1-99C7-4910-8E32-B85D378B0060}" type="slidenum">
              <a:rPr lang="en-GB" smtClean="0"/>
              <a:pPr algn="r"/>
              <a:t>2</a:t>
            </a:fld>
            <a:endParaRPr lang="en-GB" dirty="0"/>
          </a:p>
        </p:txBody>
      </p:sp>
      <p:graphicFrame>
        <p:nvGraphicFramePr>
          <p:cNvPr id="3" name="Table 2">
            <a:extLst>
              <a:ext uri="{FF2B5EF4-FFF2-40B4-BE49-F238E27FC236}">
                <a16:creationId xmlns:a16="http://schemas.microsoft.com/office/drawing/2014/main" id="{D34EF37A-FBDD-89DE-FDC9-B7CABBACABD6}"/>
              </a:ext>
            </a:extLst>
          </p:cNvPr>
          <p:cNvGraphicFramePr>
            <a:graphicFrameLocks noGrp="1"/>
          </p:cNvGraphicFramePr>
          <p:nvPr>
            <p:extLst>
              <p:ext uri="{D42A27DB-BD31-4B8C-83A1-F6EECF244321}">
                <p14:modId xmlns:p14="http://schemas.microsoft.com/office/powerpoint/2010/main" val="2917558153"/>
              </p:ext>
            </p:extLst>
          </p:nvPr>
        </p:nvGraphicFramePr>
        <p:xfrm>
          <a:off x="159167" y="627534"/>
          <a:ext cx="8856982" cy="4266454"/>
        </p:xfrm>
        <a:graphic>
          <a:graphicData uri="http://schemas.openxmlformats.org/drawingml/2006/table">
            <a:tbl>
              <a:tblPr/>
              <a:tblGrid>
                <a:gridCol w="452393">
                  <a:extLst>
                    <a:ext uri="{9D8B030D-6E8A-4147-A177-3AD203B41FA5}">
                      <a16:colId xmlns:a16="http://schemas.microsoft.com/office/drawing/2014/main" val="776995203"/>
                    </a:ext>
                  </a:extLst>
                </a:gridCol>
                <a:gridCol w="432048">
                  <a:extLst>
                    <a:ext uri="{9D8B030D-6E8A-4147-A177-3AD203B41FA5}">
                      <a16:colId xmlns:a16="http://schemas.microsoft.com/office/drawing/2014/main" val="271306958"/>
                    </a:ext>
                  </a:extLst>
                </a:gridCol>
                <a:gridCol w="7108447">
                  <a:extLst>
                    <a:ext uri="{9D8B030D-6E8A-4147-A177-3AD203B41FA5}">
                      <a16:colId xmlns:a16="http://schemas.microsoft.com/office/drawing/2014/main" val="3915356071"/>
                    </a:ext>
                  </a:extLst>
                </a:gridCol>
                <a:gridCol w="864094">
                  <a:extLst>
                    <a:ext uri="{9D8B030D-6E8A-4147-A177-3AD203B41FA5}">
                      <a16:colId xmlns:a16="http://schemas.microsoft.com/office/drawing/2014/main" val="951050844"/>
                    </a:ext>
                  </a:extLst>
                </a:gridCol>
              </a:tblGrid>
              <a:tr h="185498">
                <a:tc>
                  <a:txBody>
                    <a:bodyPr/>
                    <a:lstStyle/>
                    <a:p>
                      <a:pPr algn="l" fontAlgn="t"/>
                      <a:r>
                        <a:rPr lang="en-GB" sz="700" b="1" i="0" u="none" strike="noStrike">
                          <a:solidFill>
                            <a:srgbClr val="000000"/>
                          </a:solidFill>
                          <a:effectLst/>
                          <a:latin typeface="Calibri" panose="020F0502020204030204" pitchFamily="34" charset="0"/>
                        </a:rPr>
                        <a:t>Association</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700" b="1" i="0" u="none" strike="noStrike">
                          <a:solidFill>
                            <a:srgbClr val="000000"/>
                          </a:solidFill>
                          <a:effectLst/>
                          <a:latin typeface="Calibri" panose="020F0502020204030204" pitchFamily="34" charset="0"/>
                        </a:rPr>
                        <a:t>SPCToppic</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700" b="1" i="0" u="none" strike="noStrike">
                          <a:solidFill>
                            <a:srgbClr val="000000"/>
                          </a:solidFill>
                          <a:effectLst/>
                          <a:latin typeface="Calibri" panose="020F0502020204030204" pitchFamily="34" charset="0"/>
                        </a:rPr>
                        <a:t>Title</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700" b="1" i="0" u="none" strike="noStrike">
                          <a:solidFill>
                            <a:srgbClr val="000000"/>
                          </a:solidFill>
                          <a:effectLst/>
                          <a:latin typeface="Calibri" panose="020F0502020204030204" pitchFamily="34" charset="0"/>
                        </a:rPr>
                        <a:t>Reporting</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1226227"/>
                  </a:ext>
                </a:extLst>
              </a:tr>
              <a:tr h="185498">
                <a:tc>
                  <a:txBody>
                    <a:bodyPr/>
                    <a:lstStyle/>
                    <a:p>
                      <a:pPr algn="l" fontAlgn="t"/>
                      <a:r>
                        <a:rPr lang="en-GB" sz="800" b="0" i="0" u="none" strike="noStrike">
                          <a:solidFill>
                            <a:srgbClr val="000000"/>
                          </a:solidFill>
                          <a:effectLst/>
                          <a:latin typeface="Calibri" panose="020F0502020204030204" pitchFamily="34" charset="0"/>
                        </a:rPr>
                        <a:t>CEA</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dirty="0">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Permeation (D,T) through liquid/solid interfaces with interface characterization</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dirty="0">
                          <a:solidFill>
                            <a:srgbClr val="000000"/>
                          </a:solidFill>
                          <a:effectLst/>
                          <a:latin typeface="Calibri" panose="020F0502020204030204" pitchFamily="34" charset="0"/>
                        </a:rPr>
                        <a:t>Partially complete</a:t>
                      </a:r>
                    </a:p>
                  </a:txBody>
                  <a:tcPr marL="2618" marR="2618" marT="261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E699"/>
                    </a:solidFill>
                  </a:tcPr>
                </a:tc>
                <a:extLst>
                  <a:ext uri="{0D108BD9-81ED-4DB2-BD59-A6C34878D82A}">
                    <a16:rowId xmlns:a16="http://schemas.microsoft.com/office/drawing/2014/main" val="2159496631"/>
                  </a:ext>
                </a:extLst>
              </a:tr>
              <a:tr h="185498">
                <a:tc>
                  <a:txBody>
                    <a:bodyPr/>
                    <a:lstStyle/>
                    <a:p>
                      <a:pPr algn="l" fontAlgn="t"/>
                      <a:r>
                        <a:rPr lang="en-GB" sz="800" b="0" i="0" u="none" strike="noStrike">
                          <a:solidFill>
                            <a:srgbClr val="000000"/>
                          </a:solidFill>
                          <a:effectLst/>
                          <a:latin typeface="Calibri" panose="020F0502020204030204" pitchFamily="34" charset="0"/>
                        </a:rPr>
                        <a:t>CEA</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Kinetic of hydrogen transport across the W/Cu interface and modeling distortions in Cu at the W/Cu  interface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dirty="0">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FE699"/>
                    </a:solidFill>
                  </a:tcPr>
                </a:tc>
                <a:extLst>
                  <a:ext uri="{0D108BD9-81ED-4DB2-BD59-A6C34878D82A}">
                    <a16:rowId xmlns:a16="http://schemas.microsoft.com/office/drawing/2014/main" val="3490500814"/>
                  </a:ext>
                </a:extLst>
              </a:tr>
              <a:tr h="185498">
                <a:tc>
                  <a:txBody>
                    <a:bodyPr/>
                    <a:lstStyle/>
                    <a:p>
                      <a:pPr algn="l" fontAlgn="t"/>
                      <a:r>
                        <a:rPr lang="en-GB" sz="800" b="0" i="0" u="none" strike="noStrike">
                          <a:solidFill>
                            <a:srgbClr val="000000"/>
                          </a:solidFill>
                          <a:effectLst/>
                          <a:latin typeface="Calibri" panose="020F0502020204030204" pitchFamily="34" charset="0"/>
                        </a:rPr>
                        <a:t>MPG</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Measurement and modelling of Ion Driven Permeation in "W-heavy alloys"</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FE699"/>
                    </a:solidFill>
                  </a:tcPr>
                </a:tc>
                <a:extLst>
                  <a:ext uri="{0D108BD9-81ED-4DB2-BD59-A6C34878D82A}">
                    <a16:rowId xmlns:a16="http://schemas.microsoft.com/office/drawing/2014/main" val="3360705184"/>
                  </a:ext>
                </a:extLst>
              </a:tr>
              <a:tr h="185498">
                <a:tc>
                  <a:txBody>
                    <a:bodyPr/>
                    <a:lstStyle/>
                    <a:p>
                      <a:pPr algn="l" fontAlgn="t"/>
                      <a:r>
                        <a:rPr lang="en-GB" sz="800" b="0" i="0" u="none" strike="noStrike">
                          <a:solidFill>
                            <a:srgbClr val="000000"/>
                          </a:solidFill>
                          <a:effectLst/>
                          <a:latin typeface="Calibri" panose="020F0502020204030204" pitchFamily="34" charset="0"/>
                        </a:rPr>
                        <a:t>CEA</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Model D-permeation on H-prefilled W foil at low temperatures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a:solidFill>
                            <a:srgbClr val="000000"/>
                          </a:solidFill>
                          <a:effectLst/>
                          <a:latin typeface="Calibri" panose="020F0502020204030204" pitchFamily="34" charset="0"/>
                        </a:rPr>
                        <a:t>Partially 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FE699"/>
                    </a:solidFill>
                  </a:tcPr>
                </a:tc>
                <a:extLst>
                  <a:ext uri="{0D108BD9-81ED-4DB2-BD59-A6C34878D82A}">
                    <a16:rowId xmlns:a16="http://schemas.microsoft.com/office/drawing/2014/main" val="3616334143"/>
                  </a:ext>
                </a:extLst>
              </a:tr>
              <a:tr h="185498">
                <a:tc>
                  <a:txBody>
                    <a:bodyPr/>
                    <a:lstStyle/>
                    <a:p>
                      <a:pPr algn="l" fontAlgn="t"/>
                      <a:r>
                        <a:rPr lang="en-GB" sz="800" b="0" i="0" u="none" strike="noStrike">
                          <a:solidFill>
                            <a:srgbClr val="000000"/>
                          </a:solidFill>
                          <a:effectLst/>
                          <a:latin typeface="Calibri" panose="020F0502020204030204" pitchFamily="34" charset="0"/>
                        </a:rPr>
                        <a:t>JSI</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Study D-permeation on H-prefilled W foil at low temperatures</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FE699"/>
                    </a:solidFill>
                  </a:tcPr>
                </a:tc>
                <a:extLst>
                  <a:ext uri="{0D108BD9-81ED-4DB2-BD59-A6C34878D82A}">
                    <a16:rowId xmlns:a16="http://schemas.microsoft.com/office/drawing/2014/main" val="4147619188"/>
                  </a:ext>
                </a:extLst>
              </a:tr>
              <a:tr h="185498">
                <a:tc>
                  <a:txBody>
                    <a:bodyPr/>
                    <a:lstStyle/>
                    <a:p>
                      <a:pPr algn="l" fontAlgn="t"/>
                      <a:r>
                        <a:rPr lang="en-GB" sz="800" b="0" i="0" u="none" strike="noStrike">
                          <a:solidFill>
                            <a:srgbClr val="000000"/>
                          </a:solidFill>
                          <a:effectLst/>
                          <a:latin typeface="Calibri" panose="020F0502020204030204" pitchFamily="34" charset="0"/>
                        </a:rPr>
                        <a:t>MPG</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Study D-permeation on H-prefilled W foil at low temperatures</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dirty="0">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FE699"/>
                    </a:solidFill>
                  </a:tcPr>
                </a:tc>
                <a:extLst>
                  <a:ext uri="{0D108BD9-81ED-4DB2-BD59-A6C34878D82A}">
                    <a16:rowId xmlns:a16="http://schemas.microsoft.com/office/drawing/2014/main" val="209789886"/>
                  </a:ext>
                </a:extLst>
              </a:tr>
              <a:tr h="185498">
                <a:tc>
                  <a:txBody>
                    <a:bodyPr/>
                    <a:lstStyle/>
                    <a:p>
                      <a:pPr algn="l" fontAlgn="t"/>
                      <a:r>
                        <a:rPr lang="en-GB" sz="800" b="0" i="0" u="none" strike="noStrike">
                          <a:solidFill>
                            <a:srgbClr val="000000"/>
                          </a:solidFill>
                          <a:effectLst/>
                          <a:latin typeface="Calibri" panose="020F0502020204030204" pitchFamily="34" charset="0"/>
                        </a:rPr>
                        <a:t>IPP_LM</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TEM analysis of annealed, He implanted W. In cooperation with MPG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FE699"/>
                    </a:solidFill>
                  </a:tcPr>
                </a:tc>
                <a:extLst>
                  <a:ext uri="{0D108BD9-81ED-4DB2-BD59-A6C34878D82A}">
                    <a16:rowId xmlns:a16="http://schemas.microsoft.com/office/drawing/2014/main" val="2533234032"/>
                  </a:ext>
                </a:extLst>
              </a:tr>
              <a:tr h="185498">
                <a:tc>
                  <a:txBody>
                    <a:bodyPr/>
                    <a:lstStyle/>
                    <a:p>
                      <a:pPr algn="l" fontAlgn="t"/>
                      <a:r>
                        <a:rPr lang="en-GB" sz="800" b="0" i="0" u="none" strike="noStrike">
                          <a:solidFill>
                            <a:srgbClr val="000000"/>
                          </a:solidFill>
                          <a:effectLst/>
                          <a:latin typeface="Calibri" panose="020F0502020204030204" pitchFamily="34" charset="0"/>
                        </a:rPr>
                        <a:t>ÖAW</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Studying the influence of (re-deposited) W/EUROFER layers on D retention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FE699"/>
                    </a:solidFill>
                  </a:tcPr>
                </a:tc>
                <a:extLst>
                  <a:ext uri="{0D108BD9-81ED-4DB2-BD59-A6C34878D82A}">
                    <a16:rowId xmlns:a16="http://schemas.microsoft.com/office/drawing/2014/main" val="3834597238"/>
                  </a:ext>
                </a:extLst>
              </a:tr>
              <a:tr h="185498">
                <a:tc>
                  <a:txBody>
                    <a:bodyPr/>
                    <a:lstStyle/>
                    <a:p>
                      <a:pPr algn="l" fontAlgn="t"/>
                      <a:r>
                        <a:rPr lang="en-GB" sz="800" b="0" i="0" u="none" strike="noStrike">
                          <a:solidFill>
                            <a:srgbClr val="000000"/>
                          </a:solidFill>
                          <a:effectLst/>
                          <a:latin typeface="Calibri" panose="020F0502020204030204" pitchFamily="34" charset="0"/>
                        </a:rPr>
                        <a:t>VR</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IBA analysis of (re-deposited) W on EUROFER from ÖAW M. Fellinger</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FE699"/>
                    </a:solidFill>
                  </a:tcPr>
                </a:tc>
                <a:extLst>
                  <a:ext uri="{0D108BD9-81ED-4DB2-BD59-A6C34878D82A}">
                    <a16:rowId xmlns:a16="http://schemas.microsoft.com/office/drawing/2014/main" val="480166216"/>
                  </a:ext>
                </a:extLst>
              </a:tr>
              <a:tr h="185498">
                <a:tc>
                  <a:txBody>
                    <a:bodyPr/>
                    <a:lstStyle/>
                    <a:p>
                      <a:pPr algn="l" fontAlgn="t"/>
                      <a:r>
                        <a:rPr lang="en-GB" sz="800" b="0" i="0" u="none" strike="noStrike">
                          <a:solidFill>
                            <a:srgbClr val="000000"/>
                          </a:solidFill>
                          <a:effectLst/>
                          <a:latin typeface="Calibri" panose="020F0502020204030204" pitchFamily="34" charset="0"/>
                        </a:rPr>
                        <a:t>DIFFER</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SP-C-1</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800" b="0" i="0" u="none" strike="noStrike">
                          <a:solidFill>
                            <a:srgbClr val="000000"/>
                          </a:solidFill>
                          <a:effectLst/>
                          <a:latin typeface="Calibri" panose="020F0502020204030204" pitchFamily="34" charset="0"/>
                        </a:rPr>
                        <a:t>2023 Continuation</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GB" sz="800" b="0" i="0" u="none" strike="noStrike" dirty="0">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FE699"/>
                    </a:solidFill>
                  </a:tcPr>
                </a:tc>
                <a:extLst>
                  <a:ext uri="{0D108BD9-81ED-4DB2-BD59-A6C34878D82A}">
                    <a16:rowId xmlns:a16="http://schemas.microsoft.com/office/drawing/2014/main" val="1378113304"/>
                  </a:ext>
                </a:extLst>
              </a:tr>
              <a:tr h="185498">
                <a:tc>
                  <a:txBody>
                    <a:bodyPr/>
                    <a:lstStyle/>
                    <a:p>
                      <a:pPr algn="l" fontAlgn="t"/>
                      <a:r>
                        <a:rPr lang="en-GB" sz="800" b="0" i="0" u="none" strike="noStrike">
                          <a:solidFill>
                            <a:srgbClr val="000000"/>
                          </a:solidFill>
                          <a:effectLst/>
                          <a:latin typeface="Calibri" panose="020F0502020204030204" pitchFamily="34" charset="0"/>
                        </a:rPr>
                        <a:t>CEA</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800" b="0" i="0" u="none" strike="noStrike">
                          <a:solidFill>
                            <a:srgbClr val="000000"/>
                          </a:solidFill>
                          <a:effectLst/>
                          <a:latin typeface="Calibri" panose="020F0502020204030204" pitchFamily="34" charset="0"/>
                        </a:rPr>
                        <a:t>SP-C-2</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800" b="0" i="0" u="none" strike="noStrike">
                          <a:solidFill>
                            <a:srgbClr val="000000"/>
                          </a:solidFill>
                          <a:effectLst/>
                          <a:latin typeface="Calibri" panose="020F0502020204030204" pitchFamily="34" charset="0"/>
                        </a:rPr>
                        <a:t>Study the branching ratio of desorption products from B layers implanted with D ions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t"/>
                      <a:r>
                        <a:rPr lang="en-GB" sz="800" b="0" i="0" u="none" strike="noStrike">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AEAAAA"/>
                    </a:solidFill>
                  </a:tcPr>
                </a:tc>
                <a:extLst>
                  <a:ext uri="{0D108BD9-81ED-4DB2-BD59-A6C34878D82A}">
                    <a16:rowId xmlns:a16="http://schemas.microsoft.com/office/drawing/2014/main" val="2473091611"/>
                  </a:ext>
                </a:extLst>
              </a:tr>
              <a:tr h="185498">
                <a:tc>
                  <a:txBody>
                    <a:bodyPr/>
                    <a:lstStyle/>
                    <a:p>
                      <a:pPr algn="l" fontAlgn="t"/>
                      <a:r>
                        <a:rPr lang="en-GB" sz="800" b="0" i="0" u="none" strike="noStrike" dirty="0">
                          <a:solidFill>
                            <a:srgbClr val="000000"/>
                          </a:solidFill>
                          <a:effectLst/>
                          <a:latin typeface="Calibri" panose="020F0502020204030204" pitchFamily="34" charset="0"/>
                        </a:rPr>
                        <a:t>DIFFER</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800" b="0" i="0" u="none" strike="noStrike">
                          <a:solidFill>
                            <a:srgbClr val="000000"/>
                          </a:solidFill>
                          <a:effectLst/>
                          <a:latin typeface="Calibri" panose="020F0502020204030204" pitchFamily="34" charset="0"/>
                        </a:rPr>
                        <a:t>SP-C-2</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800" b="0" i="0" u="none" strike="noStrike">
                          <a:solidFill>
                            <a:srgbClr val="000000"/>
                          </a:solidFill>
                          <a:effectLst/>
                          <a:latin typeface="Calibri" panose="020F0502020204030204" pitchFamily="34" charset="0"/>
                        </a:rPr>
                        <a:t>Evaluation of D/B ratio in co-deposited boron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t"/>
                      <a:r>
                        <a:rPr lang="en-GB" sz="800" b="0" i="0" u="none" strike="noStrike">
                          <a:solidFill>
                            <a:srgbClr val="000000"/>
                          </a:solidFill>
                          <a:effectLst/>
                          <a:latin typeface="Calibri" panose="020F0502020204030204" pitchFamily="34" charset="0"/>
                        </a:rPr>
                        <a:t>"Off Topic"</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AEAAAA"/>
                    </a:solidFill>
                  </a:tcPr>
                </a:tc>
                <a:extLst>
                  <a:ext uri="{0D108BD9-81ED-4DB2-BD59-A6C34878D82A}">
                    <a16:rowId xmlns:a16="http://schemas.microsoft.com/office/drawing/2014/main" val="2639461510"/>
                  </a:ext>
                </a:extLst>
              </a:tr>
              <a:tr h="185498">
                <a:tc>
                  <a:txBody>
                    <a:bodyPr/>
                    <a:lstStyle/>
                    <a:p>
                      <a:pPr algn="l" fontAlgn="t"/>
                      <a:r>
                        <a:rPr lang="en-GB" sz="800" b="0" i="0" u="none" strike="noStrike">
                          <a:solidFill>
                            <a:srgbClr val="000000"/>
                          </a:solidFill>
                          <a:effectLst/>
                          <a:latin typeface="Calibri" panose="020F0502020204030204" pitchFamily="34" charset="0"/>
                        </a:rPr>
                        <a:t>JSI</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800" b="0" i="0" u="none" strike="noStrike">
                          <a:solidFill>
                            <a:srgbClr val="000000"/>
                          </a:solidFill>
                          <a:effectLst/>
                          <a:latin typeface="Calibri" panose="020F0502020204030204" pitchFamily="34" charset="0"/>
                        </a:rPr>
                        <a:t>SP-C-2</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800" b="0" i="0" u="none" strike="noStrike">
                          <a:solidFill>
                            <a:srgbClr val="000000"/>
                          </a:solidFill>
                          <a:effectLst/>
                          <a:latin typeface="Calibri" panose="020F0502020204030204" pitchFamily="34" charset="0"/>
                        </a:rPr>
                        <a:t>Influence of B layer on permeation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t"/>
                      <a:r>
                        <a:rPr lang="en-GB" sz="800" b="1" i="0" u="none" strike="noStrike" dirty="0">
                          <a:solidFill>
                            <a:srgbClr val="FF0000"/>
                          </a:solidFill>
                          <a:effectLst/>
                          <a:latin typeface="Calibri" panose="020F0502020204030204" pitchFamily="34" charset="0"/>
                        </a:rPr>
                        <a:t>Not done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AEAAAA"/>
                    </a:solidFill>
                  </a:tcPr>
                </a:tc>
                <a:extLst>
                  <a:ext uri="{0D108BD9-81ED-4DB2-BD59-A6C34878D82A}">
                    <a16:rowId xmlns:a16="http://schemas.microsoft.com/office/drawing/2014/main" val="2443011768"/>
                  </a:ext>
                </a:extLst>
              </a:tr>
              <a:tr h="185498">
                <a:tc>
                  <a:txBody>
                    <a:bodyPr/>
                    <a:lstStyle/>
                    <a:p>
                      <a:pPr algn="l" fontAlgn="t"/>
                      <a:r>
                        <a:rPr lang="en-GB" sz="800" b="0" i="0" u="none" strike="noStrike">
                          <a:solidFill>
                            <a:srgbClr val="000000"/>
                          </a:solidFill>
                          <a:effectLst/>
                          <a:latin typeface="Calibri" panose="020F0502020204030204" pitchFamily="34" charset="0"/>
                        </a:rPr>
                        <a:t>FZJ</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800" b="0" i="0" u="none" strike="noStrike">
                          <a:solidFill>
                            <a:srgbClr val="000000"/>
                          </a:solidFill>
                          <a:effectLst/>
                          <a:latin typeface="Calibri" panose="020F0502020204030204" pitchFamily="34" charset="0"/>
                        </a:rPr>
                        <a:t>SP-C-2</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800" b="0" i="0" u="none" strike="noStrike" dirty="0">
                          <a:solidFill>
                            <a:srgbClr val="000000"/>
                          </a:solidFill>
                          <a:effectLst/>
                          <a:latin typeface="Calibri" panose="020F0502020204030204" pitchFamily="34" charset="0"/>
                        </a:rPr>
                        <a:t>Gas driven permeation and hydrogen retention in boron coated steel or W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t"/>
                      <a:r>
                        <a:rPr lang="en-GB" sz="800" b="0" i="0" u="none" strike="noStrike">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AEAAAA"/>
                    </a:solidFill>
                  </a:tcPr>
                </a:tc>
                <a:extLst>
                  <a:ext uri="{0D108BD9-81ED-4DB2-BD59-A6C34878D82A}">
                    <a16:rowId xmlns:a16="http://schemas.microsoft.com/office/drawing/2014/main" val="3028352018"/>
                  </a:ext>
                </a:extLst>
              </a:tr>
              <a:tr h="185498">
                <a:tc>
                  <a:txBody>
                    <a:bodyPr/>
                    <a:lstStyle/>
                    <a:p>
                      <a:pPr algn="l" fontAlgn="t"/>
                      <a:r>
                        <a:rPr lang="en-GB" sz="800" b="0" i="0" u="none" strike="noStrike">
                          <a:solidFill>
                            <a:srgbClr val="000000"/>
                          </a:solidFill>
                          <a:effectLst/>
                          <a:latin typeface="Calibri" panose="020F0502020204030204" pitchFamily="34" charset="0"/>
                        </a:rPr>
                        <a:t>JSI</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800" b="0" i="0" u="none" strike="noStrike">
                          <a:solidFill>
                            <a:srgbClr val="000000"/>
                          </a:solidFill>
                          <a:effectLst/>
                          <a:latin typeface="Calibri" panose="020F0502020204030204" pitchFamily="34" charset="0"/>
                        </a:rPr>
                        <a:t>SP-C-3</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800" b="0" i="0" u="none" strike="noStrike">
                          <a:solidFill>
                            <a:srgbClr val="000000"/>
                          </a:solidFill>
                          <a:effectLst/>
                          <a:latin typeface="Calibri" panose="020F0502020204030204" pitchFamily="34" charset="0"/>
                        </a:rPr>
                        <a:t>TEM analysis W damaged at high temperatures. In cooperation with MPG IPP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t"/>
                      <a:r>
                        <a:rPr lang="en-GB" sz="800" b="0" i="0" u="none" strike="noStrike" dirty="0">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4B084"/>
                    </a:solidFill>
                  </a:tcPr>
                </a:tc>
                <a:extLst>
                  <a:ext uri="{0D108BD9-81ED-4DB2-BD59-A6C34878D82A}">
                    <a16:rowId xmlns:a16="http://schemas.microsoft.com/office/drawing/2014/main" val="1236783222"/>
                  </a:ext>
                </a:extLst>
              </a:tr>
              <a:tr h="185498">
                <a:tc>
                  <a:txBody>
                    <a:bodyPr/>
                    <a:lstStyle/>
                    <a:p>
                      <a:pPr algn="l" fontAlgn="t"/>
                      <a:r>
                        <a:rPr lang="en-GB" sz="800" b="0" i="0" u="none" strike="noStrike">
                          <a:solidFill>
                            <a:srgbClr val="000000"/>
                          </a:solidFill>
                          <a:effectLst/>
                          <a:latin typeface="Calibri" panose="020F0502020204030204" pitchFamily="34" charset="0"/>
                        </a:rPr>
                        <a:t>JSI</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800" b="0" i="0" u="none" strike="noStrike">
                          <a:solidFill>
                            <a:srgbClr val="000000"/>
                          </a:solidFill>
                          <a:effectLst/>
                          <a:latin typeface="Calibri" panose="020F0502020204030204" pitchFamily="34" charset="0"/>
                        </a:rPr>
                        <a:t>SP-C-3</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800" b="0" i="0" u="none" strike="noStrike">
                          <a:solidFill>
                            <a:srgbClr val="000000"/>
                          </a:solidFill>
                          <a:effectLst/>
                          <a:latin typeface="Calibri" panose="020F0502020204030204" pitchFamily="34" charset="0"/>
                        </a:rPr>
                        <a:t>Influence of surface He pre-implantation on D retention in EUROFER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t"/>
                      <a:r>
                        <a:rPr lang="en-GB" sz="800" b="0" i="0" u="none" strike="noStrike">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4B084"/>
                    </a:solidFill>
                  </a:tcPr>
                </a:tc>
                <a:extLst>
                  <a:ext uri="{0D108BD9-81ED-4DB2-BD59-A6C34878D82A}">
                    <a16:rowId xmlns:a16="http://schemas.microsoft.com/office/drawing/2014/main" val="2710718340"/>
                  </a:ext>
                </a:extLst>
              </a:tr>
              <a:tr h="185498">
                <a:tc>
                  <a:txBody>
                    <a:bodyPr/>
                    <a:lstStyle/>
                    <a:p>
                      <a:pPr algn="l" fontAlgn="t"/>
                      <a:r>
                        <a:rPr lang="en-GB" sz="800" b="0" i="0" u="none" strike="noStrike">
                          <a:solidFill>
                            <a:srgbClr val="000000"/>
                          </a:solidFill>
                          <a:effectLst/>
                          <a:latin typeface="Calibri" panose="020F0502020204030204" pitchFamily="34" charset="0"/>
                        </a:rPr>
                        <a:t>MPG</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800" b="0" i="0" u="none" strike="noStrike">
                          <a:solidFill>
                            <a:srgbClr val="000000"/>
                          </a:solidFill>
                          <a:effectLst/>
                          <a:latin typeface="Calibri" panose="020F0502020204030204" pitchFamily="34" charset="0"/>
                        </a:rPr>
                        <a:t>SP-C-3</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800" b="0" i="0" u="none" strike="noStrike">
                          <a:solidFill>
                            <a:srgbClr val="000000"/>
                          </a:solidFill>
                          <a:effectLst/>
                          <a:latin typeface="Calibri" panose="020F0502020204030204" pitchFamily="34" charset="0"/>
                        </a:rPr>
                        <a:t>Influence of surface He pre-implantation on D retention in EUROFER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t"/>
                      <a:r>
                        <a:rPr lang="en-GB" sz="800" b="0" i="0" u="none" strike="noStrike">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F4B084"/>
                    </a:solidFill>
                  </a:tcPr>
                </a:tc>
                <a:extLst>
                  <a:ext uri="{0D108BD9-81ED-4DB2-BD59-A6C34878D82A}">
                    <a16:rowId xmlns:a16="http://schemas.microsoft.com/office/drawing/2014/main" val="1876134422"/>
                  </a:ext>
                </a:extLst>
              </a:tr>
              <a:tr h="185498">
                <a:tc>
                  <a:txBody>
                    <a:bodyPr/>
                    <a:lstStyle/>
                    <a:p>
                      <a:pPr algn="l" fontAlgn="t"/>
                      <a:r>
                        <a:rPr lang="en-GB" sz="800" b="0" i="0" u="none" strike="noStrike">
                          <a:solidFill>
                            <a:srgbClr val="000000"/>
                          </a:solidFill>
                          <a:effectLst/>
                          <a:latin typeface="Calibri" panose="020F0502020204030204" pitchFamily="34" charset="0"/>
                        </a:rPr>
                        <a:t>MPG</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800" b="0" i="0" u="none" strike="noStrike">
                          <a:solidFill>
                            <a:srgbClr val="000000"/>
                          </a:solidFill>
                          <a:effectLst/>
                          <a:latin typeface="Calibri" panose="020F0502020204030204" pitchFamily="34" charset="0"/>
                        </a:rPr>
                        <a:t>SP-C-4</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800" b="0" i="0" u="none" strike="noStrike">
                          <a:solidFill>
                            <a:srgbClr val="000000"/>
                          </a:solidFill>
                          <a:effectLst/>
                          <a:latin typeface="Calibri" panose="020F0502020204030204" pitchFamily="34" charset="0"/>
                        </a:rPr>
                        <a:t>Trap site generation by displacement damage in EUROFER at high T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GB" sz="800" b="0" i="0" u="none" strike="noStrike" dirty="0">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3047547107"/>
                  </a:ext>
                </a:extLst>
              </a:tr>
              <a:tr h="185498">
                <a:tc>
                  <a:txBody>
                    <a:bodyPr/>
                    <a:lstStyle/>
                    <a:p>
                      <a:pPr algn="l" fontAlgn="t"/>
                      <a:r>
                        <a:rPr lang="en-GB" sz="800" b="0" i="0" u="none" strike="noStrike">
                          <a:solidFill>
                            <a:srgbClr val="000000"/>
                          </a:solidFill>
                          <a:effectLst/>
                          <a:latin typeface="Calibri" panose="020F0502020204030204" pitchFamily="34" charset="0"/>
                        </a:rPr>
                        <a:t>MPG</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800" b="0" i="0" u="none" strike="noStrike">
                          <a:solidFill>
                            <a:srgbClr val="000000"/>
                          </a:solidFill>
                          <a:effectLst/>
                          <a:latin typeface="Calibri" panose="020F0502020204030204" pitchFamily="34" charset="0"/>
                        </a:rPr>
                        <a:t>SP-C-4</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800" b="0" i="0" u="none" strike="noStrike">
                          <a:solidFill>
                            <a:srgbClr val="000000"/>
                          </a:solidFill>
                          <a:effectLst/>
                          <a:latin typeface="Calibri" panose="020F0502020204030204" pitchFamily="34" charset="0"/>
                        </a:rPr>
                        <a:t>D plasma exposure of high-temperature self-ion irradiated W to study the dynamics of D trapping and release from cavities in W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GB" sz="800" b="0" i="0" u="none" strike="noStrike">
                          <a:solidFill>
                            <a:srgbClr val="000000"/>
                          </a:solidFill>
                          <a:effectLst/>
                          <a:latin typeface="Calibri" panose="020F0502020204030204" pitchFamily="34" charset="0"/>
                        </a:rPr>
                        <a:t> </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244667613"/>
                  </a:ext>
                </a:extLst>
              </a:tr>
              <a:tr h="185498">
                <a:tc>
                  <a:txBody>
                    <a:bodyPr/>
                    <a:lstStyle/>
                    <a:p>
                      <a:pPr algn="l" fontAlgn="t"/>
                      <a:r>
                        <a:rPr lang="en-GB" sz="800" b="0" i="0" u="none" strike="noStrike">
                          <a:solidFill>
                            <a:srgbClr val="000000"/>
                          </a:solidFill>
                          <a:effectLst/>
                          <a:latin typeface="Calibri" panose="020F0502020204030204" pitchFamily="34" charset="0"/>
                        </a:rPr>
                        <a:t>FZJ</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800" b="0" i="0" u="none" strike="noStrike">
                          <a:solidFill>
                            <a:srgbClr val="000000"/>
                          </a:solidFill>
                          <a:effectLst/>
                          <a:latin typeface="Calibri" panose="020F0502020204030204" pitchFamily="34" charset="0"/>
                        </a:rPr>
                        <a:t>SP-C-4</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800" b="0" i="0" u="none" strike="noStrike">
                          <a:solidFill>
                            <a:srgbClr val="000000"/>
                          </a:solidFill>
                          <a:effectLst/>
                          <a:latin typeface="Calibri" panose="020F0502020204030204" pitchFamily="34" charset="0"/>
                        </a:rPr>
                        <a:t>Quantification of LIBS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GB" sz="800" b="0" i="0" u="none" strike="noStrike" dirty="0">
                          <a:solidFill>
                            <a:srgbClr val="000000"/>
                          </a:solidFill>
                          <a:effectLst/>
                          <a:latin typeface="Calibri" panose="020F0502020204030204" pitchFamily="34" charset="0"/>
                        </a:rPr>
                        <a:t>Unknown</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1178511340"/>
                  </a:ext>
                </a:extLst>
              </a:tr>
              <a:tr h="185498">
                <a:tc>
                  <a:txBody>
                    <a:bodyPr/>
                    <a:lstStyle/>
                    <a:p>
                      <a:pPr algn="l" fontAlgn="t"/>
                      <a:r>
                        <a:rPr lang="en-GB" sz="800" b="0" i="0" u="none" strike="noStrike">
                          <a:solidFill>
                            <a:srgbClr val="000000"/>
                          </a:solidFill>
                          <a:effectLst/>
                          <a:latin typeface="Calibri" panose="020F0502020204030204" pitchFamily="34" charset="0"/>
                        </a:rPr>
                        <a:t>MPG</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800" b="0" i="0" u="none" strike="noStrike">
                          <a:solidFill>
                            <a:srgbClr val="000000"/>
                          </a:solidFill>
                          <a:effectLst/>
                          <a:latin typeface="Calibri" panose="020F0502020204030204" pitchFamily="34" charset="0"/>
                        </a:rPr>
                        <a:t>SP-C-4</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800" b="0" i="0" u="none" strike="noStrike">
                          <a:solidFill>
                            <a:srgbClr val="000000"/>
                          </a:solidFill>
                          <a:effectLst/>
                          <a:latin typeface="Calibri" panose="020F0502020204030204" pitchFamily="34" charset="0"/>
                        </a:rPr>
                        <a:t>Quantification of LIBS </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GB" sz="800" b="0" i="0" u="none" strike="noStrike">
                          <a:solidFill>
                            <a:srgbClr val="000000"/>
                          </a:solidFill>
                          <a:effectLst/>
                          <a:latin typeface="Calibri" panose="020F0502020204030204" pitchFamily="34" charset="0"/>
                        </a:rPr>
                        <a:t>Unknown</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val="3266906568"/>
                  </a:ext>
                </a:extLst>
              </a:tr>
              <a:tr h="185498">
                <a:tc>
                  <a:txBody>
                    <a:bodyPr/>
                    <a:lstStyle/>
                    <a:p>
                      <a:pPr algn="l" fontAlgn="t"/>
                      <a:r>
                        <a:rPr lang="en-GB" sz="800" b="0" i="0" u="none" strike="noStrike">
                          <a:solidFill>
                            <a:srgbClr val="000000"/>
                          </a:solidFill>
                          <a:effectLst/>
                          <a:latin typeface="Calibri" panose="020F0502020204030204" pitchFamily="34" charset="0"/>
                        </a:rPr>
                        <a:t>ISSP-UL</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800" b="0" i="0" u="none" strike="noStrike" dirty="0">
                          <a:solidFill>
                            <a:srgbClr val="000000"/>
                          </a:solidFill>
                          <a:effectLst/>
                          <a:latin typeface="Calibri" panose="020F0502020204030204" pitchFamily="34" charset="0"/>
                        </a:rPr>
                        <a:t>SP-C-5</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800" b="0" i="0" u="none" strike="noStrike">
                          <a:solidFill>
                            <a:srgbClr val="000000"/>
                          </a:solidFill>
                          <a:effectLst/>
                          <a:latin typeface="Calibri" panose="020F0502020204030204" pitchFamily="34" charset="0"/>
                        </a:rPr>
                        <a:t>T-permeation experiments in 316L into gas and water</a:t>
                      </a:r>
                    </a:p>
                  </a:txBody>
                  <a:tcPr marL="2618" marR="2618" marT="2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0" i="0" u="none" strike="noStrike" dirty="0">
                          <a:solidFill>
                            <a:srgbClr val="000000"/>
                          </a:solidFill>
                          <a:effectLst/>
                          <a:latin typeface="Calibri" panose="020F0502020204030204" pitchFamily="34" charset="0"/>
                        </a:rPr>
                        <a:t>Complete</a:t>
                      </a:r>
                    </a:p>
                  </a:txBody>
                  <a:tcPr marL="2618" marR="2618" marT="2618" marB="0">
                    <a:lnL w="6350" cap="flat" cmpd="sng" algn="ctr">
                      <a:solidFill>
                        <a:srgbClr val="000000"/>
                      </a:solidFill>
                      <a:prstDash val="solid"/>
                      <a:round/>
                      <a:headEnd type="none" w="med" len="med"/>
                      <a:tailEnd type="none" w="med" len="med"/>
                    </a:lnL>
                    <a:lnR>
                      <a:noFill/>
                    </a:lnR>
                    <a:lnT>
                      <a:noFill/>
                    </a:lnT>
                    <a:lnB>
                      <a:noFill/>
                    </a:lnB>
                    <a:solidFill>
                      <a:srgbClr val="00B050"/>
                    </a:solidFill>
                  </a:tcPr>
                </a:tc>
                <a:extLst>
                  <a:ext uri="{0D108BD9-81ED-4DB2-BD59-A6C34878D82A}">
                    <a16:rowId xmlns:a16="http://schemas.microsoft.com/office/drawing/2014/main" val="2005884283"/>
                  </a:ext>
                </a:extLst>
              </a:tr>
            </a:tbl>
          </a:graphicData>
        </a:graphic>
      </p:graphicFrame>
    </p:spTree>
    <p:extLst>
      <p:ext uri="{BB962C8B-B14F-4D97-AF65-F5344CB8AC3E}">
        <p14:creationId xmlns:p14="http://schemas.microsoft.com/office/powerpoint/2010/main" val="333459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E3FC-A9D8-7C69-82A0-710BBA71812D}"/>
              </a:ext>
            </a:extLst>
          </p:cNvPr>
          <p:cNvSpPr>
            <a:spLocks noGrp="1"/>
          </p:cNvSpPr>
          <p:nvPr>
            <p:ph type="title"/>
          </p:nvPr>
        </p:nvSpPr>
        <p:spPr/>
        <p:txBody>
          <a:bodyPr/>
          <a:lstStyle/>
          <a:p>
            <a:r>
              <a:rPr lang="en-GB" sz="2800" b="1" dirty="0"/>
              <a:t>T retention Release from B layers</a:t>
            </a:r>
            <a:endParaRPr lang="en-GB" dirty="0"/>
          </a:p>
        </p:txBody>
      </p:sp>
      <p:sp>
        <p:nvSpPr>
          <p:cNvPr id="3" name="Footer Placeholder 2">
            <a:extLst>
              <a:ext uri="{FF2B5EF4-FFF2-40B4-BE49-F238E27FC236}">
                <a16:creationId xmlns:a16="http://schemas.microsoft.com/office/drawing/2014/main" id="{D2FA3C49-7BF0-BB12-0821-E726128D264D}"/>
              </a:ext>
            </a:extLst>
          </p:cNvPr>
          <p:cNvSpPr>
            <a:spLocks noGrp="1"/>
          </p:cNvSpPr>
          <p:nvPr>
            <p:ph type="ftr" sz="quarter" idx="11"/>
          </p:nvPr>
        </p:nvSpPr>
        <p:spPr/>
        <p:txBody>
          <a:bodyPr/>
          <a:lstStyle/>
          <a:p>
            <a:pPr algn="r"/>
            <a:r>
              <a:rPr lang="en-GB" dirty="0"/>
              <a:t> WPPWIE Project Meeting  | Zoom | 24.01.2022 | Page </a:t>
            </a:r>
            <a:fld id="{6A6D9FA1-99C7-4910-8E32-B85D378B0060}" type="slidenum">
              <a:rPr lang="en-GB" smtClean="0"/>
              <a:pPr algn="r"/>
              <a:t>20</a:t>
            </a:fld>
            <a:endParaRPr lang="en-GB" dirty="0"/>
          </a:p>
        </p:txBody>
      </p:sp>
      <p:pic>
        <p:nvPicPr>
          <p:cNvPr id="5" name="Picture 4">
            <a:extLst>
              <a:ext uri="{FF2B5EF4-FFF2-40B4-BE49-F238E27FC236}">
                <a16:creationId xmlns:a16="http://schemas.microsoft.com/office/drawing/2014/main" id="{7FC0F6F4-F220-BE2D-8805-17B777FBEF2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2618" y="975519"/>
            <a:ext cx="3564778" cy="3435846"/>
          </a:xfrm>
          <a:prstGeom prst="rect">
            <a:avLst/>
          </a:prstGeom>
        </p:spPr>
      </p:pic>
      <p:sp>
        <p:nvSpPr>
          <p:cNvPr id="6" name="TextBox 5">
            <a:extLst>
              <a:ext uri="{FF2B5EF4-FFF2-40B4-BE49-F238E27FC236}">
                <a16:creationId xmlns:a16="http://schemas.microsoft.com/office/drawing/2014/main" id="{D07BDB05-D5D3-7A4B-BD4B-2B0CE6CC5ACA}"/>
              </a:ext>
            </a:extLst>
          </p:cNvPr>
          <p:cNvSpPr txBox="1"/>
          <p:nvPr/>
        </p:nvSpPr>
        <p:spPr>
          <a:xfrm>
            <a:off x="107504" y="606187"/>
            <a:ext cx="8927444" cy="369332"/>
          </a:xfrm>
          <a:prstGeom prst="rect">
            <a:avLst/>
          </a:prstGeom>
          <a:noFill/>
        </p:spPr>
        <p:txBody>
          <a:bodyPr wrap="none" rtlCol="0">
            <a:spAutoFit/>
          </a:bodyPr>
          <a:lstStyle/>
          <a:p>
            <a:pPr marL="285750" indent="-285750">
              <a:buFont typeface="Wingdings" panose="05000000000000000000" pitchFamily="2" charset="2"/>
              <a:buChar char="v"/>
            </a:pPr>
            <a:r>
              <a:rPr lang="de-DE" b="1" dirty="0"/>
              <a:t>Ultimate goal: Scaling law for D/B like G. De Temmerman </a:t>
            </a:r>
            <a:r>
              <a:rPr lang="it-IT" b="1" dirty="0"/>
              <a:t>Nucl. Fusion 48 (2008) 075008</a:t>
            </a:r>
            <a:r>
              <a:rPr lang="de-DE" b="1" dirty="0"/>
              <a:t> </a:t>
            </a:r>
            <a:endParaRPr lang="en-GB" b="1" dirty="0"/>
          </a:p>
        </p:txBody>
      </p:sp>
      <p:pic>
        <p:nvPicPr>
          <p:cNvPr id="8" name="Picture 7">
            <a:extLst>
              <a:ext uri="{FF2B5EF4-FFF2-40B4-BE49-F238E27FC236}">
                <a16:creationId xmlns:a16="http://schemas.microsoft.com/office/drawing/2014/main" id="{EE8ADD94-EB63-CD5A-1632-C0A59B2007A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76836" y="1059582"/>
            <a:ext cx="4809216" cy="1361008"/>
          </a:xfrm>
          <a:prstGeom prst="rect">
            <a:avLst/>
          </a:prstGeom>
        </p:spPr>
      </p:pic>
      <p:sp>
        <p:nvSpPr>
          <p:cNvPr id="9" name="TextBox 8">
            <a:extLst>
              <a:ext uri="{FF2B5EF4-FFF2-40B4-BE49-F238E27FC236}">
                <a16:creationId xmlns:a16="http://schemas.microsoft.com/office/drawing/2014/main" id="{2D667965-FB66-9BCC-5EB9-7F428D236CF9}"/>
              </a:ext>
            </a:extLst>
          </p:cNvPr>
          <p:cNvSpPr txBox="1"/>
          <p:nvPr/>
        </p:nvSpPr>
        <p:spPr>
          <a:xfrm>
            <a:off x="3903794" y="3798649"/>
            <a:ext cx="5408853" cy="369332"/>
          </a:xfrm>
          <a:prstGeom prst="rect">
            <a:avLst/>
          </a:prstGeom>
          <a:noFill/>
        </p:spPr>
        <p:txBody>
          <a:bodyPr wrap="none" rtlCol="0">
            <a:spAutoFit/>
          </a:bodyPr>
          <a:lstStyle/>
          <a:p>
            <a:pPr marL="285750" indent="-285750">
              <a:buFont typeface="Wingdings" panose="05000000000000000000" pitchFamily="2" charset="2"/>
              <a:buChar char="Ø"/>
            </a:pPr>
            <a:r>
              <a:rPr lang="de-DE" dirty="0"/>
              <a:t>Need to co-deposit B and D not implant into B layers</a:t>
            </a:r>
            <a:endParaRPr lang="en-GB" dirty="0"/>
          </a:p>
        </p:txBody>
      </p:sp>
      <p:sp>
        <p:nvSpPr>
          <p:cNvPr id="10" name="TextBox 9">
            <a:extLst>
              <a:ext uri="{FF2B5EF4-FFF2-40B4-BE49-F238E27FC236}">
                <a16:creationId xmlns:a16="http://schemas.microsoft.com/office/drawing/2014/main" id="{D53DD56C-548C-7498-5727-69FF02373919}"/>
              </a:ext>
            </a:extLst>
          </p:cNvPr>
          <p:cNvSpPr txBox="1"/>
          <p:nvPr/>
        </p:nvSpPr>
        <p:spPr>
          <a:xfrm>
            <a:off x="3906458" y="4352647"/>
            <a:ext cx="4801314" cy="369332"/>
          </a:xfrm>
          <a:prstGeom prst="rect">
            <a:avLst/>
          </a:prstGeom>
          <a:noFill/>
        </p:spPr>
        <p:txBody>
          <a:bodyPr wrap="none" rtlCol="0">
            <a:spAutoFit/>
          </a:bodyPr>
          <a:lstStyle/>
          <a:p>
            <a:pPr marL="285750" indent="-285750">
              <a:buFont typeface="Wingdings" panose="05000000000000000000" pitchFamily="2" charset="2"/>
              <a:buChar char="Ø"/>
            </a:pPr>
            <a:r>
              <a:rPr lang="de-DE" dirty="0"/>
              <a:t>Vary temperature, deposition rate and energy</a:t>
            </a:r>
            <a:endParaRPr lang="en-GB" dirty="0"/>
          </a:p>
        </p:txBody>
      </p:sp>
      <p:sp>
        <p:nvSpPr>
          <p:cNvPr id="11" name="TextBox 10">
            <a:extLst>
              <a:ext uri="{FF2B5EF4-FFF2-40B4-BE49-F238E27FC236}">
                <a16:creationId xmlns:a16="http://schemas.microsoft.com/office/drawing/2014/main" id="{DF8D961C-7225-8B84-BD62-FC9980517B18}"/>
              </a:ext>
            </a:extLst>
          </p:cNvPr>
          <p:cNvSpPr txBox="1"/>
          <p:nvPr/>
        </p:nvSpPr>
        <p:spPr>
          <a:xfrm>
            <a:off x="3909106" y="2741429"/>
            <a:ext cx="5158112" cy="923330"/>
          </a:xfrm>
          <a:prstGeom prst="rect">
            <a:avLst/>
          </a:prstGeom>
          <a:noFill/>
        </p:spPr>
        <p:txBody>
          <a:bodyPr wrap="square" rtlCol="0">
            <a:spAutoFit/>
          </a:bodyPr>
          <a:lstStyle/>
          <a:p>
            <a:pPr marL="285750" indent="-285750">
              <a:buFont typeface="Wingdings" panose="05000000000000000000" pitchFamily="2" charset="2"/>
              <a:buChar char="v"/>
            </a:pPr>
            <a:r>
              <a:rPr lang="de-DE" dirty="0"/>
              <a:t>a-BD layers differ greatly depending on deposition parameters: </a:t>
            </a:r>
            <a:br>
              <a:rPr lang="de-DE" dirty="0"/>
            </a:br>
            <a:r>
              <a:rPr lang="de-DE" i="1" dirty="0"/>
              <a:t>A. Annen Thin Solid Films 300 (1997) p.101</a:t>
            </a:r>
            <a:endParaRPr lang="en-GB" i="1" dirty="0"/>
          </a:p>
        </p:txBody>
      </p:sp>
      <p:sp>
        <p:nvSpPr>
          <p:cNvPr id="12" name="TextBox 11">
            <a:extLst>
              <a:ext uri="{FF2B5EF4-FFF2-40B4-BE49-F238E27FC236}">
                <a16:creationId xmlns:a16="http://schemas.microsoft.com/office/drawing/2014/main" id="{9CBCD134-A85F-60E3-0366-6B3D92096C95}"/>
              </a:ext>
            </a:extLst>
          </p:cNvPr>
          <p:cNvSpPr txBox="1"/>
          <p:nvPr/>
        </p:nvSpPr>
        <p:spPr>
          <a:xfrm>
            <a:off x="2039127" y="2693442"/>
            <a:ext cx="1540999" cy="369332"/>
          </a:xfrm>
          <a:prstGeom prst="rect">
            <a:avLst/>
          </a:prstGeom>
          <a:noFill/>
        </p:spPr>
        <p:txBody>
          <a:bodyPr wrap="none" rtlCol="0">
            <a:spAutoFit/>
          </a:bodyPr>
          <a:lstStyle/>
          <a:p>
            <a:r>
              <a:rPr lang="de-DE" b="1" dirty="0">
                <a:solidFill>
                  <a:srgbClr val="FF0000"/>
                </a:solidFill>
              </a:rPr>
              <a:t>Example D/Be</a:t>
            </a:r>
            <a:endParaRPr lang="en-GB" b="1" dirty="0">
              <a:solidFill>
                <a:srgbClr val="FF0000"/>
              </a:solidFill>
            </a:endParaRPr>
          </a:p>
        </p:txBody>
      </p:sp>
    </p:spTree>
    <p:extLst>
      <p:ext uri="{BB962C8B-B14F-4D97-AF65-F5344CB8AC3E}">
        <p14:creationId xmlns:p14="http://schemas.microsoft.com/office/powerpoint/2010/main" val="165150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7242" y="1045338"/>
            <a:ext cx="5424877" cy="28931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B bulk sample (99.9% purity)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70C0"/>
                </a:solidFill>
                <a:effectLst/>
                <a:uLnTx/>
                <a:uFillTx/>
                <a:latin typeface="Calibri"/>
                <a:ea typeface="+mn-ea"/>
                <a:cs typeface="+mn-cs"/>
              </a:rPr>
              <a:t>XPS shows a chemical shift upon H</a:t>
            </a:r>
            <a:r>
              <a:rPr kumimoji="0" lang="en-US" sz="1600" b="0" i="0" u="none" strike="noStrike" kern="1200" cap="none" spc="0" normalizeH="0" baseline="-25000" noProof="0" dirty="0">
                <a:ln>
                  <a:noFill/>
                </a:ln>
                <a:solidFill>
                  <a:srgbClr val="0070C0"/>
                </a:solidFill>
                <a:effectLst/>
                <a:uLnTx/>
                <a:uFillTx/>
                <a:latin typeface="Calibri"/>
                <a:ea typeface="+mn-ea"/>
                <a:cs typeface="+mn-cs"/>
              </a:rPr>
              <a:t>2</a:t>
            </a:r>
            <a:r>
              <a:rPr kumimoji="0" lang="en-US" sz="1600" b="0" i="0" u="none" strike="noStrike" kern="1200" cap="none" spc="0" normalizeH="0" baseline="30000" noProof="0" dirty="0">
                <a:ln>
                  <a:noFill/>
                </a:ln>
                <a:solidFill>
                  <a:srgbClr val="0070C0"/>
                </a:solidFill>
                <a:effectLst/>
                <a:uLnTx/>
                <a:uFillTx/>
                <a:latin typeface="Calibri"/>
                <a:ea typeface="+mn-ea"/>
                <a:cs typeface="+mn-cs"/>
              </a:rPr>
              <a:t>+</a:t>
            </a:r>
            <a:r>
              <a:rPr kumimoji="0" lang="en-US" sz="1600" b="0" i="0" u="none" strike="noStrike" kern="1200" cap="none" spc="0" normalizeH="0" baseline="0" noProof="0" dirty="0">
                <a:ln>
                  <a:noFill/>
                </a:ln>
                <a:solidFill>
                  <a:srgbClr val="0070C0"/>
                </a:solidFill>
                <a:effectLst/>
                <a:uLnTx/>
                <a:uFillTx/>
                <a:latin typeface="Calibri"/>
                <a:ea typeface="+mn-ea"/>
                <a:cs typeface="+mn-cs"/>
              </a:rPr>
              <a:t> irradiation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70C0"/>
                </a:solidFill>
                <a:effectLst/>
                <a:uLnTx/>
                <a:uFillTx/>
                <a:latin typeface="Calibri"/>
                <a:ea typeface="+mn-ea"/>
                <a:cs typeface="+mn-cs"/>
              </a:rPr>
              <a:t>Reduction of chemical shift when annealing at 1023 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sng" strike="noStrike" kern="1200" cap="none" spc="0" normalizeH="0" baseline="0" noProof="0" dirty="0">
                <a:ln>
                  <a:noFill/>
                </a:ln>
                <a:solidFill>
                  <a:srgbClr val="0070C0"/>
                </a:solidFill>
                <a:effectLst/>
                <a:uLnTx/>
                <a:uFillTx/>
                <a:latin typeface="Calibri"/>
                <a:ea typeface="+mn-ea"/>
                <a:cs typeface="+mn-cs"/>
              </a:rPr>
              <a:t>Partial desorption of H ? H still retained in B at 1023 K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70C0"/>
                </a:solidFill>
                <a:effectLst/>
                <a:uLnTx/>
                <a:uFillTx/>
                <a:latin typeface="Calibri"/>
                <a:ea typeface="+mn-ea"/>
                <a:cs typeface="+mn-cs"/>
              </a:rPr>
              <a:t>D</a:t>
            </a:r>
            <a:r>
              <a:rPr kumimoji="0" lang="en-US" sz="1600" b="0" i="0" u="none" strike="noStrike" kern="1200" cap="none" spc="0" normalizeH="0" baseline="-25000" noProof="0" dirty="0">
                <a:ln>
                  <a:noFill/>
                </a:ln>
                <a:solidFill>
                  <a:srgbClr val="0070C0"/>
                </a:solidFill>
                <a:effectLst/>
                <a:uLnTx/>
                <a:uFillTx/>
                <a:latin typeface="Calibri"/>
                <a:ea typeface="+mn-ea"/>
                <a:cs typeface="+mn-cs"/>
              </a:rPr>
              <a:t>2</a:t>
            </a:r>
            <a:r>
              <a:rPr kumimoji="0" lang="en-US" sz="1600" b="0" i="0" u="none" strike="noStrike" kern="1200" cap="none" spc="0" normalizeH="0" baseline="30000" noProof="0" dirty="0">
                <a:ln>
                  <a:noFill/>
                </a:ln>
                <a:solidFill>
                  <a:srgbClr val="0070C0"/>
                </a:solidFill>
                <a:effectLst/>
                <a:uLnTx/>
                <a:uFillTx/>
                <a:latin typeface="Calibri"/>
                <a:ea typeface="+mn-ea"/>
                <a:cs typeface="+mn-cs"/>
              </a:rPr>
              <a:t>+</a:t>
            </a:r>
            <a:r>
              <a:rPr kumimoji="0" lang="en-US" sz="1600" b="0" i="0" u="none" strike="noStrike" kern="1200" cap="none" spc="0" normalizeH="0" baseline="0" noProof="0" dirty="0">
                <a:ln>
                  <a:noFill/>
                </a:ln>
                <a:solidFill>
                  <a:srgbClr val="0070C0"/>
                </a:solidFill>
                <a:effectLst/>
                <a:uLnTx/>
                <a:uFillTx/>
                <a:latin typeface="Calibri"/>
                <a:ea typeface="+mn-ea"/>
                <a:cs typeface="+mn-cs"/>
              </a:rPr>
              <a:t> irradiation on-going to beat the H</a:t>
            </a:r>
            <a:r>
              <a:rPr kumimoji="0" lang="en-US" sz="1600" b="0" i="0" u="none" strike="noStrike" kern="1200" cap="none" spc="0" normalizeH="0" baseline="-25000" noProof="0" dirty="0">
                <a:ln>
                  <a:noFill/>
                </a:ln>
                <a:solidFill>
                  <a:srgbClr val="0070C0"/>
                </a:solidFill>
                <a:effectLst/>
                <a:uLnTx/>
                <a:uFillTx/>
                <a:latin typeface="Calibri"/>
                <a:ea typeface="+mn-ea"/>
                <a:cs typeface="+mn-cs"/>
              </a:rPr>
              <a:t>2</a:t>
            </a:r>
            <a:r>
              <a:rPr kumimoji="0" lang="en-US" sz="1600" b="0" i="0" u="none" strike="noStrike" kern="1200" cap="none" spc="0" normalizeH="0" baseline="0" noProof="0" dirty="0">
                <a:ln>
                  <a:noFill/>
                </a:ln>
                <a:solidFill>
                  <a:srgbClr val="0070C0"/>
                </a:solidFill>
                <a:effectLst/>
                <a:uLnTx/>
                <a:uFillTx/>
                <a:latin typeface="Calibri"/>
                <a:ea typeface="+mn-ea"/>
                <a:cs typeface="+mn-cs"/>
              </a:rPr>
              <a:t> background for</a:t>
            </a:r>
            <a:br>
              <a:rPr kumimoji="0" lang="en-US" sz="1600" b="0" i="0" u="none" strike="noStrike" kern="1200" cap="none" spc="0" normalizeH="0" baseline="0" noProof="0" dirty="0">
                <a:ln>
                  <a:noFill/>
                </a:ln>
                <a:solidFill>
                  <a:srgbClr val="0070C0"/>
                </a:solidFill>
                <a:effectLst/>
                <a:uLnTx/>
                <a:uFillTx/>
                <a:latin typeface="Calibri"/>
                <a:ea typeface="+mn-ea"/>
                <a:cs typeface="+mn-cs"/>
              </a:rPr>
            </a:br>
            <a:r>
              <a:rPr kumimoji="0" lang="en-US" sz="1600" b="0" i="0" u="none" strike="noStrike" kern="1200" cap="none" spc="0" normalizeH="0" baseline="0" noProof="0" dirty="0">
                <a:ln>
                  <a:noFill/>
                </a:ln>
                <a:solidFill>
                  <a:srgbClr val="0070C0"/>
                </a:solidFill>
                <a:effectLst/>
                <a:uLnTx/>
                <a:uFillTx/>
                <a:latin typeface="Calibri"/>
                <a:ea typeface="+mn-ea"/>
                <a:cs typeface="+mn-cs"/>
              </a:rPr>
              <a:t>high temperature desorption (&gt; 1000 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m/z=26 (</a:t>
            </a:r>
            <a:r>
              <a:rPr kumimoji="0" lang="en-US" sz="1800" b="0" i="0" u="none" strike="noStrike" kern="1200" cap="none" spc="0" normalizeH="0" baseline="30000" noProof="0" dirty="0">
                <a:ln>
                  <a:noFill/>
                </a:ln>
                <a:solidFill>
                  <a:srgbClr val="0070C0"/>
                </a:solidFill>
                <a:effectLst/>
                <a:uLnTx/>
                <a:uFillTx/>
                <a:latin typeface="Calibri"/>
                <a:ea typeface="+mn-ea"/>
                <a:cs typeface="+mn-cs"/>
              </a:rPr>
              <a:t>10-11</a:t>
            </a:r>
            <a:r>
              <a:rPr kumimoji="0" lang="en-US" sz="1800" b="0" i="0" u="none" strike="noStrike" kern="1200" cap="none" spc="0" normalizeH="0" baseline="0" noProof="0" dirty="0">
                <a:ln>
                  <a:noFill/>
                </a:ln>
                <a:solidFill>
                  <a:srgbClr val="0070C0"/>
                </a:solidFill>
                <a:effectLst/>
                <a:uLnTx/>
                <a:uFillTx/>
                <a:latin typeface="Calibri"/>
                <a:ea typeface="+mn-ea"/>
                <a:cs typeface="+mn-cs"/>
              </a:rPr>
              <a:t>B</a:t>
            </a:r>
            <a:r>
              <a:rPr kumimoji="0" lang="en-US" sz="1800" b="0" i="0" u="none" strike="noStrike" kern="1200" cap="none" spc="0" normalizeH="0" baseline="-25000" noProof="0" dirty="0">
                <a:ln>
                  <a:noFill/>
                </a:ln>
                <a:solidFill>
                  <a:srgbClr val="0070C0"/>
                </a:solidFill>
                <a:effectLst/>
                <a:uLnTx/>
                <a:uFillTx/>
                <a:latin typeface="Calibri"/>
                <a:ea typeface="+mn-ea"/>
                <a:cs typeface="+mn-cs"/>
              </a:rPr>
              <a:t>2</a:t>
            </a:r>
            <a:r>
              <a:rPr kumimoji="0" lang="en-US" sz="1800" b="0" i="0" u="none" strike="noStrike" kern="1200" cap="none" spc="0" normalizeH="0" baseline="0" noProof="0" dirty="0">
                <a:ln>
                  <a:noFill/>
                </a:ln>
                <a:solidFill>
                  <a:srgbClr val="0070C0"/>
                </a:solidFill>
                <a:effectLst/>
                <a:uLnTx/>
                <a:uFillTx/>
                <a:latin typeface="Calibri"/>
                <a:ea typeface="+mn-ea"/>
                <a:cs typeface="+mn-cs"/>
              </a:rPr>
              <a:t>H</a:t>
            </a:r>
            <a:r>
              <a:rPr kumimoji="0" lang="en-US" sz="1800" b="0" i="0" u="none" strike="noStrike" kern="1200" cap="none" spc="0" normalizeH="0" baseline="-25000" noProof="0" dirty="0">
                <a:ln>
                  <a:noFill/>
                </a:ln>
                <a:solidFill>
                  <a:srgbClr val="0070C0"/>
                </a:solidFill>
                <a:effectLst/>
                <a:uLnTx/>
                <a:uFillTx/>
                <a:latin typeface="Calibri"/>
                <a:ea typeface="+mn-ea"/>
                <a:cs typeface="+mn-cs"/>
              </a:rPr>
              <a:t>5-6</a:t>
            </a:r>
            <a:r>
              <a:rPr kumimoji="0" lang="en-US" sz="1800" b="0" i="0" u="none" strike="noStrike" kern="1200" cap="none" spc="0" normalizeH="0" baseline="0" noProof="0" dirty="0">
                <a:ln>
                  <a:noFill/>
                </a:ln>
                <a:solidFill>
                  <a:srgbClr val="0070C0"/>
                </a:solidFill>
                <a:effectLst/>
                <a:uLnTx/>
                <a:uFillTx/>
                <a:latin typeface="Calibri"/>
                <a:ea typeface="+mn-ea"/>
                <a:cs typeface="+mn-cs"/>
              </a:rPr>
              <a:t>) should be most probable in QMS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70C0"/>
                </a:solidFill>
                <a:effectLst/>
                <a:uLnTx/>
                <a:uFillTx/>
                <a:latin typeface="Calibri"/>
                <a:ea typeface="+mn-ea"/>
                <a:cs typeface="+mn-cs"/>
              </a:rPr>
              <a:t>H</a:t>
            </a:r>
            <a:r>
              <a:rPr kumimoji="0" lang="en-US" sz="1600" b="0" i="0" u="none" strike="noStrike" kern="1200" cap="none" spc="0" normalizeH="0" baseline="-25000" noProof="0" dirty="0">
                <a:ln>
                  <a:noFill/>
                </a:ln>
                <a:solidFill>
                  <a:srgbClr val="0070C0"/>
                </a:solidFill>
                <a:effectLst/>
                <a:uLnTx/>
                <a:uFillTx/>
                <a:latin typeface="Calibri"/>
                <a:ea typeface="+mn-ea"/>
                <a:cs typeface="+mn-cs"/>
              </a:rPr>
              <a:t>2</a:t>
            </a:r>
            <a:r>
              <a:rPr kumimoji="0" lang="en-US" sz="1600" b="0" i="0" u="none" strike="noStrike" kern="1200" cap="none" spc="0" normalizeH="0" baseline="0" noProof="0" dirty="0">
                <a:ln>
                  <a:noFill/>
                </a:ln>
                <a:solidFill>
                  <a:srgbClr val="0070C0"/>
                </a:solidFill>
                <a:effectLst/>
                <a:uLnTx/>
                <a:uFillTx/>
                <a:latin typeface="Calibri"/>
                <a:ea typeface="+mn-ea"/>
                <a:cs typeface="+mn-cs"/>
              </a:rPr>
              <a:t> </a:t>
            </a:r>
            <a:r>
              <a:rPr kumimoji="0" lang="en-US" sz="1400" b="0" i="0" u="none" strike="noStrike" kern="1200" cap="none" spc="0" normalizeH="0" baseline="0" noProof="0" dirty="0">
                <a:ln>
                  <a:noFill/>
                </a:ln>
                <a:solidFill>
                  <a:srgbClr val="0070C0"/>
                </a:solidFill>
                <a:effectLst/>
                <a:uLnTx/>
                <a:uFillTx/>
                <a:latin typeface="Calibri"/>
                <a:ea typeface="+mn-ea"/>
                <a:cs typeface="+mn-cs"/>
              </a:rPr>
              <a:t>(m/z=2)</a:t>
            </a:r>
            <a:r>
              <a:rPr kumimoji="0" lang="en-US" sz="1600" b="0" i="0" u="none" strike="noStrike" kern="1200" cap="none" spc="0" normalizeH="0" baseline="0" noProof="0" dirty="0">
                <a:ln>
                  <a:noFill/>
                </a:ln>
                <a:solidFill>
                  <a:srgbClr val="0070C0"/>
                </a:solidFill>
                <a:effectLst/>
                <a:uLnTx/>
                <a:uFillTx/>
                <a:latin typeface="Calibri"/>
                <a:ea typeface="+mn-ea"/>
                <a:cs typeface="+mn-cs"/>
              </a:rPr>
              <a:t> desorption &lt; 1000 K without detection of m/z=26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70C0"/>
                </a:solidFill>
                <a:effectLst/>
                <a:uLnTx/>
                <a:uFillTx/>
                <a:latin typeface="Calibri"/>
                <a:ea typeface="+mn-ea"/>
                <a:cs typeface="+mn-cs"/>
              </a:rPr>
              <a:t>Higher-limit branching ratio (based on ionization cross-sections and flux) </a:t>
            </a:r>
            <a:r>
              <a:rPr kumimoji="0" lang="en-US" sz="1600" b="1" i="0" u="sng" strike="noStrike" kern="1200" cap="none" spc="0" normalizeH="0" baseline="0" noProof="0" dirty="0">
                <a:ln>
                  <a:noFill/>
                </a:ln>
                <a:solidFill>
                  <a:srgbClr val="0070C0"/>
                </a:solidFill>
                <a:effectLst/>
                <a:uLnTx/>
                <a:uFillTx/>
                <a:latin typeface="Calibri"/>
                <a:ea typeface="+mn-ea"/>
                <a:cs typeface="+mn-cs"/>
              </a:rPr>
              <a:t>for &lt; 1000 K: B</a:t>
            </a:r>
            <a:r>
              <a:rPr kumimoji="0" lang="en-US" sz="1600" b="1" i="0" u="none" strike="noStrike" kern="1200" cap="none" spc="0" normalizeH="0" baseline="-25000" noProof="0" dirty="0">
                <a:ln>
                  <a:noFill/>
                </a:ln>
                <a:solidFill>
                  <a:srgbClr val="0070C0"/>
                </a:solidFill>
                <a:effectLst/>
                <a:uLnTx/>
                <a:uFillTx/>
                <a:latin typeface="Calibri"/>
                <a:ea typeface="+mn-ea"/>
                <a:cs typeface="+mn-cs"/>
              </a:rPr>
              <a:t>2</a:t>
            </a:r>
            <a:r>
              <a:rPr kumimoji="0" lang="en-US" sz="1600" b="1" i="0" u="sng" strike="noStrike" kern="1200" cap="none" spc="0" normalizeH="0" baseline="0" noProof="0" dirty="0">
                <a:ln>
                  <a:noFill/>
                </a:ln>
                <a:solidFill>
                  <a:srgbClr val="0070C0"/>
                </a:solidFill>
                <a:effectLst/>
                <a:uLnTx/>
                <a:uFillTx/>
                <a:latin typeface="Calibri"/>
                <a:ea typeface="+mn-ea"/>
                <a:cs typeface="+mn-cs"/>
              </a:rPr>
              <a:t>H</a:t>
            </a:r>
            <a:r>
              <a:rPr kumimoji="0" lang="en-US" sz="1600" b="1" i="0" u="none" strike="noStrike" kern="1200" cap="none" spc="0" normalizeH="0" baseline="-25000" noProof="0" dirty="0">
                <a:ln>
                  <a:noFill/>
                </a:ln>
                <a:solidFill>
                  <a:srgbClr val="0070C0"/>
                </a:solidFill>
                <a:effectLst/>
                <a:uLnTx/>
                <a:uFillTx/>
                <a:latin typeface="Calibri"/>
                <a:ea typeface="+mn-ea"/>
                <a:cs typeface="+mn-cs"/>
              </a:rPr>
              <a:t>6</a:t>
            </a:r>
            <a:r>
              <a:rPr kumimoji="0" lang="en-US" sz="1600" b="1" i="0" u="sng" strike="noStrike" kern="1200" cap="none" spc="0" normalizeH="0" baseline="0" noProof="0" dirty="0">
                <a:ln>
                  <a:noFill/>
                </a:ln>
                <a:solidFill>
                  <a:srgbClr val="0070C0"/>
                </a:solidFill>
                <a:effectLst/>
                <a:uLnTx/>
                <a:uFillTx/>
                <a:latin typeface="Calibri"/>
                <a:ea typeface="+mn-ea"/>
                <a:cs typeface="+mn-cs"/>
              </a:rPr>
              <a:t> &lt; 5.10</a:t>
            </a:r>
            <a:r>
              <a:rPr kumimoji="0" lang="en-US" sz="1600" b="1" i="0" u="sng" strike="noStrike" kern="1200" cap="none" spc="0" normalizeH="0" baseline="30000" noProof="0" dirty="0">
                <a:ln>
                  <a:noFill/>
                </a:ln>
                <a:solidFill>
                  <a:srgbClr val="0070C0"/>
                </a:solidFill>
                <a:effectLst/>
                <a:uLnTx/>
                <a:uFillTx/>
                <a:latin typeface="Calibri"/>
                <a:ea typeface="+mn-ea"/>
                <a:cs typeface="+mn-cs"/>
              </a:rPr>
              <a:t>-4</a:t>
            </a:r>
            <a:r>
              <a:rPr kumimoji="0" lang="en-US" sz="1600" b="1" i="0" u="sng" strike="noStrike" kern="1200" cap="none" spc="0" normalizeH="0" baseline="0" noProof="0" dirty="0">
                <a:ln>
                  <a:noFill/>
                </a:ln>
                <a:solidFill>
                  <a:srgbClr val="0070C0"/>
                </a:solidFill>
                <a:effectLst/>
                <a:uLnTx/>
                <a:uFillTx/>
                <a:latin typeface="Calibri"/>
                <a:ea typeface="+mn-ea"/>
                <a:cs typeface="+mn-cs"/>
              </a:rPr>
              <a:t>*H</a:t>
            </a:r>
            <a:r>
              <a:rPr kumimoji="0" lang="en-US" sz="1600" b="1" i="0" u="none" strike="noStrike" kern="1200" cap="none" spc="0" normalizeH="0" baseline="-25000" noProof="0" dirty="0">
                <a:ln>
                  <a:noFill/>
                </a:ln>
                <a:solidFill>
                  <a:srgbClr val="0070C0"/>
                </a:solidFill>
                <a:effectLst/>
                <a:uLnTx/>
                <a:uFillTx/>
                <a:latin typeface="Calibri"/>
                <a:ea typeface="+mn-ea"/>
                <a:cs typeface="+mn-cs"/>
              </a:rPr>
              <a:t>2</a:t>
            </a:r>
            <a:r>
              <a:rPr kumimoji="0" lang="en-US" sz="1600" b="1" i="0" u="sng" strike="noStrike" kern="1200" cap="none" spc="0" normalizeH="0" baseline="0" noProof="0" dirty="0">
                <a:ln>
                  <a:noFill/>
                </a:ln>
                <a:solidFill>
                  <a:srgbClr val="0070C0"/>
                </a:solidFill>
                <a:effectLst/>
                <a:uLnTx/>
                <a:uFillTx/>
                <a:latin typeface="Calibri"/>
                <a:ea typeface="+mn-ea"/>
                <a:cs typeface="+mn-cs"/>
              </a:rPr>
              <a:t> </a:t>
            </a:r>
          </a:p>
        </p:txBody>
      </p:sp>
      <p:sp>
        <p:nvSpPr>
          <p:cNvPr id="2" name="Titel 1"/>
          <p:cNvSpPr>
            <a:spLocks noGrp="1"/>
          </p:cNvSpPr>
          <p:nvPr>
            <p:ph type="title"/>
          </p:nvPr>
        </p:nvSpPr>
        <p:spPr>
          <a:xfrm>
            <a:off x="10399" y="82253"/>
            <a:ext cx="8306017" cy="342900"/>
          </a:xfrm>
        </p:spPr>
        <p:txBody>
          <a:bodyPr/>
          <a:lstStyle/>
          <a:p>
            <a:r>
              <a:rPr lang="en-US" sz="1600" spc="-15" dirty="0">
                <a:solidFill>
                  <a:srgbClr val="000000"/>
                </a:solidFill>
                <a:effectLst/>
                <a:latin typeface="Calibri" panose="020F0502020204030204" pitchFamily="34" charset="0"/>
                <a:ea typeface="Times New Roman" panose="02020603050405020304" pitchFamily="18" charset="0"/>
              </a:rPr>
              <a:t>SP C.2 </a:t>
            </a:r>
            <a:r>
              <a:rPr lang="en-GB" sz="1600" spc="-15" dirty="0">
                <a:solidFill>
                  <a:srgbClr val="000000"/>
                </a:solidFill>
                <a:effectLst/>
                <a:latin typeface="Calibri" panose="020F0502020204030204" pitchFamily="34" charset="0"/>
                <a:ea typeface="Times New Roman" panose="02020603050405020304" pitchFamily="18" charset="0"/>
              </a:rPr>
              <a:t>Study the branching ratio of desorption products from B layers implanted with D ions </a:t>
            </a:r>
            <a:r>
              <a:rPr lang="en-US" sz="1600" spc="-15" dirty="0">
                <a:solidFill>
                  <a:srgbClr val="000000"/>
                </a:solidFill>
                <a:effectLst/>
                <a:latin typeface="Calibri" panose="020F0502020204030204" pitchFamily="34" charset="0"/>
                <a:ea typeface="Times New Roman" panose="02020603050405020304" pitchFamily="18" charset="0"/>
              </a:rPr>
              <a:t>: CEA</a:t>
            </a:r>
            <a:endParaRPr lang="de-DE" sz="11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483518"/>
            <a:ext cx="8928992" cy="561820"/>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Bisson</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Afonin</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Angot</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Minissale</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AMU</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Branching ratio of H/D desorption products from B-layers</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87908"/>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C.2.</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T-004-D001</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partially done (will be completed in December)</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none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Modelling</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none</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none</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886" y="2817416"/>
            <a:ext cx="2734064" cy="2050548"/>
          </a:xfrm>
          <a:prstGeom prst="rect">
            <a:avLst/>
          </a:prstGeom>
        </p:spPr>
      </p:pic>
      <p:pic>
        <p:nvPicPr>
          <p:cNvPr id="15" name="Picture 6" descr="A graph of a graph of energy&#10;&#10;Description automatically generated with medium confidenc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0886" y="747802"/>
            <a:ext cx="2650875" cy="2153220"/>
          </a:xfrm>
          <a:prstGeom prst="rect">
            <a:avLst/>
          </a:prstGeom>
          <a:noFill/>
          <a:ln>
            <a:noFill/>
          </a:ln>
        </p:spPr>
      </p:pic>
      <p:sp>
        <p:nvSpPr>
          <p:cNvPr id="7" name="ZoneTexte 6"/>
          <p:cNvSpPr txBox="1"/>
          <p:nvPr/>
        </p:nvSpPr>
        <p:spPr>
          <a:xfrm>
            <a:off x="2056305" y="2752342"/>
            <a:ext cx="372599" cy="33855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a:solidFill>
                  <a:srgbClr val="0070C0"/>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70C0"/>
                </a:solidFill>
                <a:effectLst/>
                <a:uLnTx/>
                <a:uFillTx/>
                <a:latin typeface="Calibri"/>
                <a:ea typeface="+mn-ea"/>
                <a:cs typeface="+mn-cs"/>
              </a:rPr>
              <a:t>+</a:t>
            </a:r>
          </a:p>
        </p:txBody>
      </p:sp>
    </p:spTree>
    <p:extLst>
      <p:ext uri="{BB962C8B-B14F-4D97-AF65-F5344CB8AC3E}">
        <p14:creationId xmlns:p14="http://schemas.microsoft.com/office/powerpoint/2010/main" val="925093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C.2 T retention release from B layers: DIFFER</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555526"/>
            <a:ext cx="4680520" cy="3594189"/>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of </a:t>
            </a:r>
            <a:r>
              <a:rPr kumimoji="0" lang="en-US"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boronization</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ITER will lead to B migration and co-deposition with D</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 to create in-situ deposited B layers and implant D</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Evaluation of D/B ratio in co-deposited boron</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Results:</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layers created using pulsed laser deposition</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 nm thick layers with low O content created</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Exposure to D plasma resulted in erosion of B films thus unable to evaluate D/B ratio</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suggests chemical erosion is important at low ion energies</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to create new layers to evaluate this effect further</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C.2.T-004-D002</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partially done</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Magnum-PSI (3 days) and </a:t>
            </a:r>
            <a:r>
              <a:rPr kumimoji="0" lang="en-US" sz="1000" b="0" i="1"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IB accelerator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 days)</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none</a:t>
            </a:r>
          </a:p>
        </p:txBody>
      </p:sp>
      <p:pic>
        <p:nvPicPr>
          <p:cNvPr id="13" name="Picture 12">
            <a:extLst>
              <a:ext uri="{FF2B5EF4-FFF2-40B4-BE49-F238E27FC236}">
                <a16:creationId xmlns:a16="http://schemas.microsoft.com/office/drawing/2014/main" id="{7DD6C27D-3229-37B0-7970-F7AC49E67673}"/>
              </a:ext>
            </a:extLst>
          </p:cNvPr>
          <p:cNvPicPr>
            <a:picLocks noChangeAspect="1"/>
          </p:cNvPicPr>
          <p:nvPr/>
        </p:nvPicPr>
        <p:blipFill>
          <a:blip r:embed="rId3"/>
          <a:stretch>
            <a:fillRect/>
          </a:stretch>
        </p:blipFill>
        <p:spPr>
          <a:xfrm>
            <a:off x="5868144" y="627534"/>
            <a:ext cx="2520279" cy="2041194"/>
          </a:xfrm>
          <a:prstGeom prst="rect">
            <a:avLst/>
          </a:prstGeom>
        </p:spPr>
      </p:pic>
      <p:pic>
        <p:nvPicPr>
          <p:cNvPr id="15" name="Picture 14">
            <a:extLst>
              <a:ext uri="{FF2B5EF4-FFF2-40B4-BE49-F238E27FC236}">
                <a16:creationId xmlns:a16="http://schemas.microsoft.com/office/drawing/2014/main" id="{19C8761B-B894-4E10-C89B-DCF7A8563D7B}"/>
              </a:ext>
            </a:extLst>
          </p:cNvPr>
          <p:cNvPicPr>
            <a:picLocks noChangeAspect="1"/>
          </p:cNvPicPr>
          <p:nvPr/>
        </p:nvPicPr>
        <p:blipFill>
          <a:blip r:embed="rId4"/>
          <a:stretch>
            <a:fillRect/>
          </a:stretch>
        </p:blipFill>
        <p:spPr>
          <a:xfrm>
            <a:off x="5868143" y="2665353"/>
            <a:ext cx="2520279" cy="2223212"/>
          </a:xfrm>
          <a:prstGeom prst="rect">
            <a:avLst/>
          </a:prstGeom>
        </p:spPr>
      </p:pic>
    </p:spTree>
    <p:extLst>
      <p:ext uri="{BB962C8B-B14F-4D97-AF65-F5344CB8AC3E}">
        <p14:creationId xmlns:p14="http://schemas.microsoft.com/office/powerpoint/2010/main" val="218831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FZJ</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460322"/>
            <a:ext cx="8928992" cy="561820"/>
          </a:xfrm>
          <a:prstGeom prst="rect">
            <a:avLst/>
          </a:prstGeom>
          <a:noFill/>
          <a:ln w="12700">
            <a:no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Gas driven permeation and hydrogen retention in boron coated steel or W</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Influence of boron coatings on the hydrogen permeation and retention on W or steel </a:t>
            </a:r>
          </a:p>
        </p:txBody>
      </p:sp>
      <p:sp>
        <p:nvSpPr>
          <p:cNvPr id="10" name="Textfeld 9"/>
          <p:cNvSpPr txBox="1"/>
          <p:nvPr/>
        </p:nvSpPr>
        <p:spPr>
          <a:xfrm>
            <a:off x="35496" y="2355726"/>
            <a:ext cx="497016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Permeation measurements: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One order of magnitude lower permeation flux compared to </a:t>
            </a:r>
            <a:r>
              <a:rPr kumimoji="0" lang="en-US" sz="1800" b="0" i="0" u="none" strike="noStrike" kern="1200" cap="none" spc="0" normalizeH="0" baseline="0" noProof="0" dirty="0" err="1">
                <a:ln>
                  <a:noFill/>
                </a:ln>
                <a:solidFill>
                  <a:srgbClr val="FF0000"/>
                </a:solidFill>
                <a:effectLst/>
                <a:uLnTx/>
                <a:uFillTx/>
                <a:latin typeface="Calibri"/>
                <a:ea typeface="+mn-ea"/>
                <a:cs typeface="+mn-cs"/>
              </a:rPr>
              <a:t>uncoat</a:t>
            </a:r>
            <a:r>
              <a:rPr kumimoji="0" lang="en-US" sz="1800" b="0" i="0" u="none" strike="noStrike" kern="1200" cap="none" spc="0" normalizeH="0" baseline="0" noProof="0" dirty="0">
                <a:ln>
                  <a:noFill/>
                </a:ln>
                <a:solidFill>
                  <a:srgbClr val="FF0000"/>
                </a:solidFill>
                <a:effectLst/>
                <a:uLnTx/>
                <a:uFillTx/>
                <a:latin typeface="Calibri"/>
                <a:ea typeface="+mn-ea"/>
                <a:cs typeface="+mn-cs"/>
              </a:rPr>
              <a:t>. 316L -&gt; low B permeability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Retention measurements (TDS):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Deuterium release at lower temperatures compared to uncoated W</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87908"/>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C.2.T-004-D004</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completed </a:t>
            </a:r>
            <a:endPar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e.g. Plasma device / accelerator # days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Modelling</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Code name</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if required</a:t>
            </a:r>
          </a:p>
        </p:txBody>
      </p:sp>
      <p:sp>
        <p:nvSpPr>
          <p:cNvPr id="8" name="Textfeld 7"/>
          <p:cNvSpPr txBox="1"/>
          <p:nvPr/>
        </p:nvSpPr>
        <p:spPr>
          <a:xfrm>
            <a:off x="107504" y="926939"/>
            <a:ext cx="4896544" cy="1500795"/>
          </a:xfrm>
          <a:prstGeom prst="rect">
            <a:avLst/>
          </a:prstGeom>
          <a:noFill/>
          <a:ln w="12700">
            <a:no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Samples</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Polished and annealed 316L-IG and W samples</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Coated with ~100 nm B by magnetron sputter deposition</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For permeation: B on 316L-IG, both sides/one side coated</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For retention: B on W, D Ion loaded (250 eV D ions, </a:t>
            </a:r>
            <a:r>
              <a:rPr kumimoji="0" lang="en-US" sz="135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fluence</a:t>
            </a: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4.2∙10</a:t>
            </a:r>
            <a:r>
              <a:rPr kumimoji="0" lang="en-US" sz="1350" b="0"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18</a:t>
            </a: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cm</a:t>
            </a:r>
            <a:r>
              <a:rPr kumimoji="0" lang="en-US" sz="1350" b="0"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-2</a:t>
            </a: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loaded uncoated W for comparison</a:t>
            </a:r>
          </a:p>
        </p:txBody>
      </p:sp>
      <p:sp>
        <p:nvSpPr>
          <p:cNvPr id="9" name="Textfeld 8"/>
          <p:cNvSpPr txBox="1"/>
          <p:nvPr/>
        </p:nvSpPr>
        <p:spPr>
          <a:xfrm>
            <a:off x="5084440" y="3522844"/>
            <a:ext cx="4059560" cy="1500795"/>
          </a:xfrm>
          <a:prstGeom prst="rect">
            <a:avLst/>
          </a:prstGeom>
          <a:noFill/>
          <a:ln w="12700">
            <a:no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Outlook</a:t>
            </a:r>
            <a:endPar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Permeation measurement of one side coated 316L-IG sample (ongoing)</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Further analysis of TDS data</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Next year: same measurements on mixed B layers, e.g. </a:t>
            </a:r>
            <a:r>
              <a:rPr kumimoji="0" lang="en-US" sz="135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B:D and B:W</a:t>
            </a:r>
            <a:endPar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544" y="1008180"/>
            <a:ext cx="4139952" cy="2553745"/>
          </a:xfrm>
          <a:prstGeom prst="rect">
            <a:avLst/>
          </a:prstGeom>
        </p:spPr>
      </p:pic>
    </p:spTree>
    <p:extLst>
      <p:ext uri="{BB962C8B-B14F-4D97-AF65-F5344CB8AC3E}">
        <p14:creationId xmlns:p14="http://schemas.microsoft.com/office/powerpoint/2010/main" val="70469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FA5F6-0E2B-FDC8-4EEF-C8BBFCAD2D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FC0ED-7061-1235-257E-47035B24CE61}"/>
              </a:ext>
            </a:extLst>
          </p:cNvPr>
          <p:cNvSpPr>
            <a:spLocks noGrp="1"/>
          </p:cNvSpPr>
          <p:nvPr>
            <p:ph type="title"/>
          </p:nvPr>
        </p:nvSpPr>
        <p:spPr/>
        <p:txBody>
          <a:bodyPr/>
          <a:lstStyle/>
          <a:p>
            <a:r>
              <a:rPr lang="de-DE" dirty="0"/>
              <a:t>SP-C3</a:t>
            </a:r>
            <a:endParaRPr lang="en-GB" dirty="0"/>
          </a:p>
        </p:txBody>
      </p:sp>
      <p:sp>
        <p:nvSpPr>
          <p:cNvPr id="3" name="Footer Placeholder 2">
            <a:extLst>
              <a:ext uri="{FF2B5EF4-FFF2-40B4-BE49-F238E27FC236}">
                <a16:creationId xmlns:a16="http://schemas.microsoft.com/office/drawing/2014/main" id="{3E246E81-4831-26EA-D613-53038E1A8E4F}"/>
              </a:ext>
            </a:extLst>
          </p:cNvPr>
          <p:cNvSpPr>
            <a:spLocks noGrp="1"/>
          </p:cNvSpPr>
          <p:nvPr>
            <p:ph type="ftr" sz="quarter" idx="11"/>
          </p:nvPr>
        </p:nvSpPr>
        <p:spPr/>
        <p:txBody>
          <a:bodyPr/>
          <a:lstStyle/>
          <a:p>
            <a:pPr algn="r"/>
            <a:r>
              <a:rPr lang="en-GB">
                <a:solidFill>
                  <a:srgbClr val="FF0000"/>
                </a:solidFill>
              </a:rPr>
              <a:t>YOUR NAME </a:t>
            </a:r>
            <a:r>
              <a:rPr lang="en-GB"/>
              <a:t>| WPPWIE Project Meeting  | Zoom | 24.01.2022 | Page </a:t>
            </a:r>
            <a:fld id="{6A6D9FA1-99C7-4910-8E32-B85D378B0060}" type="slidenum">
              <a:rPr lang="en-GB" smtClean="0"/>
              <a:pPr algn="r"/>
              <a:t>24</a:t>
            </a:fld>
            <a:endParaRPr lang="en-GB" dirty="0"/>
          </a:p>
        </p:txBody>
      </p:sp>
      <p:sp>
        <p:nvSpPr>
          <p:cNvPr id="5" name="TextBox 4">
            <a:extLst>
              <a:ext uri="{FF2B5EF4-FFF2-40B4-BE49-F238E27FC236}">
                <a16:creationId xmlns:a16="http://schemas.microsoft.com/office/drawing/2014/main" id="{A28BF7C2-89DB-212A-C603-BBB14FCE88A6}"/>
              </a:ext>
            </a:extLst>
          </p:cNvPr>
          <p:cNvSpPr txBox="1"/>
          <p:nvPr/>
        </p:nvSpPr>
        <p:spPr>
          <a:xfrm>
            <a:off x="1907704" y="1707654"/>
            <a:ext cx="4617118" cy="2062103"/>
          </a:xfrm>
          <a:prstGeom prst="rect">
            <a:avLst/>
          </a:prstGeom>
          <a:noFill/>
        </p:spPr>
        <p:txBody>
          <a:bodyPr wrap="square">
            <a:spAutoFit/>
          </a:bodyPr>
          <a:lstStyle/>
          <a:p>
            <a:r>
              <a:rPr lang="en-GB" sz="3200" b="1" dirty="0"/>
              <a:t>Influence of He, high-flux D and impurities on Hydrogen retention and transport</a:t>
            </a:r>
          </a:p>
        </p:txBody>
      </p:sp>
    </p:spTree>
    <p:extLst>
      <p:ext uri="{BB962C8B-B14F-4D97-AF65-F5344CB8AC3E}">
        <p14:creationId xmlns:p14="http://schemas.microsoft.com/office/powerpoint/2010/main" val="1889657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sl-SI" sz="2000" spc="-15" dirty="0">
                <a:solidFill>
                  <a:srgbClr val="000000"/>
                </a:solidFill>
                <a:effectLst/>
                <a:latin typeface="Calibri" panose="020F0502020204030204" pitchFamily="34" charset="0"/>
                <a:ea typeface="Times New Roman" panose="02020603050405020304" pitchFamily="18" charset="0"/>
              </a:rPr>
              <a:t>JSI</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555526"/>
            <a:ext cx="6264696" cy="1261243"/>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a:t>
            </a:r>
            <a:r>
              <a:rPr kumimoji="0" lang="sl-SI"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crystal </a:t>
            </a:r>
            <a:r>
              <a:rPr kumimoji="0" lang="en-GB"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 samples exposed to</a:t>
            </a:r>
            <a:r>
              <a:rPr kumimoji="0" lang="sl-SI"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MeV W ions to 0.3 </a:t>
            </a:r>
            <a:r>
              <a:rPr kumimoji="0" lang="en-US"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dpa</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1350 K</a:t>
            </a:r>
            <a:r>
              <a:rPr kumimoji="0" lang="sl-SI"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l-SI" altLang="en-US"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a:t>
            </a:r>
            <a:r>
              <a:rPr kumimoji="0" lang="sl-SI"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 plasma </a:t>
            </a:r>
            <a:r>
              <a:rPr kumimoji="0" lang="sl-SI" altLang="en-US" sz="13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sl-SI"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72h at 370K (MPG)</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endParaRPr kumimoji="0" lang="sl-SI"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sl-SI"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objective: lattice defects after high-temperature W+D exposure</a:t>
            </a:r>
            <a:endParaRPr kumimoji="0" lang="de-DE"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3000"/>
              </a:lnSpc>
              <a:spcBef>
                <a:spcPts val="0"/>
              </a:spcBef>
              <a:spcAft>
                <a:spcPts val="0"/>
              </a:spcAft>
              <a:buClrTx/>
              <a:buSzTx/>
              <a:tabLst/>
              <a:defRPr/>
            </a:pPr>
            <a:r>
              <a:rPr lang="de-DE" sz="1350" dirty="0">
                <a:solidFill>
                  <a:srgbClr val="FF0000"/>
                </a:solidFill>
                <a:latin typeface="Arial" panose="020B0604020202020204" pitchFamily="34" charset="0"/>
                <a:cs typeface="Arial" panose="020B0604020202020204" pitchFamily="34" charset="0"/>
              </a:rPr>
              <a:t>(Deliverable: a</a:t>
            </a:r>
            <a:r>
              <a:rPr lang="en-GB" sz="1350" dirty="0" err="1">
                <a:solidFill>
                  <a:srgbClr val="FF0000"/>
                </a:solidFill>
                <a:latin typeface="Arial" panose="020B0604020202020204" pitchFamily="34" charset="0"/>
                <a:cs typeface="Arial" panose="020B0604020202020204" pitchFamily="34" charset="0"/>
              </a:rPr>
              <a:t>nalysis</a:t>
            </a:r>
            <a:r>
              <a:rPr lang="en-GB" sz="1350" dirty="0">
                <a:solidFill>
                  <a:srgbClr val="FF0000"/>
                </a:solidFill>
                <a:latin typeface="Arial" panose="020B0604020202020204" pitchFamily="34" charset="0"/>
                <a:cs typeface="Arial" panose="020B0604020202020204" pitchFamily="34" charset="0"/>
              </a:rPr>
              <a:t> of void formation</a:t>
            </a:r>
            <a:r>
              <a:rPr lang="en-GB" sz="1400" dirty="0">
                <a:solidFill>
                  <a:srgbClr val="FF0000"/>
                </a:solidFill>
              </a:rPr>
              <a:t> </a:t>
            </a:r>
            <a:r>
              <a:rPr lang="de-DE" sz="1350" dirty="0">
                <a:solidFill>
                  <a:srgbClr val="FF0000"/>
                </a:solidFill>
                <a:latin typeface="Arial" panose="020B0604020202020204" pitchFamily="34" charset="0"/>
                <a:cs typeface="Arial" panose="020B0604020202020204" pitchFamily="34" charset="0"/>
              </a:rPr>
              <a:t>)</a:t>
            </a:r>
            <a:endPar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feld 9"/>
          <p:cNvSpPr txBox="1"/>
          <p:nvPr/>
        </p:nvSpPr>
        <p:spPr>
          <a:xfrm>
            <a:off x="378860" y="1796938"/>
            <a:ext cx="566220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l-SI" sz="18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sample</a:t>
            </a:r>
            <a:r>
              <a:rPr kumimoji="0" lang="sl-SI" sz="1800" b="0" i="0" u="none" strike="noStrike" kern="1200" cap="none" spc="0" normalizeH="0" baseline="0" noProof="0" dirty="0">
                <a:ln>
                  <a:noFill/>
                </a:ln>
                <a:solidFill>
                  <a:prstClr val="black"/>
                </a:solidFill>
                <a:effectLst/>
                <a:uLnTx/>
                <a:uFillTx/>
                <a:latin typeface="Calibri"/>
                <a:ea typeface="+mn-ea"/>
                <a:cs typeface="+mn-cs"/>
              </a:rPr>
              <a:t> is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single-crystal</a:t>
            </a:r>
            <a:r>
              <a:rPr kumimoji="0" lang="sl-SI" sz="1800" b="0" i="0" u="none" strike="noStrike" kern="1200" cap="none" spc="0" normalizeH="0" baseline="0" noProof="0" dirty="0">
                <a:ln>
                  <a:noFill/>
                </a:ln>
                <a:solidFill>
                  <a:prstClr val="black"/>
                </a:solidFill>
                <a:effectLst/>
                <a:uLnTx/>
                <a:uFillTx/>
                <a:latin typeface="Calibri"/>
                <a:ea typeface="+mn-ea"/>
                <a:cs typeface="+mn-cs"/>
              </a:rPr>
              <a:t> W&lt;111&gt;,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with</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additional</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few</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defects</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dislocation</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lines-marked</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with</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arrows</a:t>
            </a:r>
            <a:r>
              <a:rPr kumimoji="0" lang="sl-SI" sz="1800" b="0" i="0" u="none" strike="noStrike" kern="1200" cap="none" spc="0" normalizeH="0" baseline="0" noProof="0" dirty="0">
                <a:ln>
                  <a:noFill/>
                </a:ln>
                <a:solidFill>
                  <a:prstClr val="black"/>
                </a:solidFill>
                <a:effectLst/>
                <a:uLnTx/>
                <a:uFillTx/>
                <a:latin typeface="Calibri"/>
                <a:ea typeface="+mn-ea"/>
                <a:cs typeface="+mn-cs"/>
              </a:rPr>
              <a:t>)</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l-SI" sz="1800" b="0" i="0" u="none" strike="noStrike" kern="1200" cap="none" spc="0" normalizeH="0" baseline="0" noProof="0" dirty="0" err="1">
                <a:ln>
                  <a:noFill/>
                </a:ln>
                <a:solidFill>
                  <a:prstClr val="black"/>
                </a:solidFill>
                <a:effectLst/>
                <a:uLnTx/>
                <a:uFillTx/>
                <a:latin typeface="Calibri"/>
                <a:ea typeface="+mn-ea"/>
                <a:cs typeface="+mn-cs"/>
              </a:rPr>
              <a:t>Lamella</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for</a:t>
            </a:r>
            <a:r>
              <a:rPr kumimoji="0" lang="sl-SI" sz="1800" b="0" i="0" u="none" strike="noStrike" kern="1200" cap="none" spc="0" normalizeH="0" baseline="0" noProof="0" dirty="0">
                <a:ln>
                  <a:noFill/>
                </a:ln>
                <a:solidFill>
                  <a:prstClr val="black"/>
                </a:solidFill>
                <a:effectLst/>
                <a:uLnTx/>
                <a:uFillTx/>
                <a:latin typeface="Calibri"/>
                <a:ea typeface="+mn-ea"/>
                <a:cs typeface="+mn-cs"/>
              </a:rPr>
              <a:t> TEM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analysis</a:t>
            </a:r>
            <a:r>
              <a:rPr kumimoji="0" lang="sl-SI" sz="1800" b="0" i="0" u="none" strike="noStrike" kern="1200" cap="none" spc="0" normalizeH="0" baseline="0" noProof="0" dirty="0">
                <a:ln>
                  <a:noFill/>
                </a:ln>
                <a:solidFill>
                  <a:prstClr val="black"/>
                </a:solidFill>
                <a:effectLst/>
                <a:uLnTx/>
                <a:uFillTx/>
                <a:latin typeface="Calibri"/>
                <a:ea typeface="+mn-ea"/>
                <a:cs typeface="+mn-cs"/>
              </a:rPr>
              <a:t> is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prepared</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TEM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analysis</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until</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a:ln>
                  <a:noFill/>
                </a:ln>
                <a:solidFill>
                  <a:prstClr val="black"/>
                </a:solidFill>
                <a:effectLst/>
                <a:uLnTx/>
                <a:uFillTx/>
                <a:latin typeface="Calibri"/>
                <a:ea typeface="+mn-ea"/>
                <a:cs typeface="+mn-cs"/>
              </a:rPr>
              <a:t> end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of</a:t>
            </a:r>
            <a:r>
              <a:rPr kumimoji="0" lang="de-DE" sz="1800" b="0" i="0" u="none" strike="noStrike" kern="1200" cap="none" spc="0" normalizeH="0" baseline="0" noProof="0" dirty="0">
                <a:ln>
                  <a:noFill/>
                </a:ln>
                <a:solidFill>
                  <a:prstClr val="black"/>
                </a:solidFill>
                <a:effectLst/>
                <a:uLnTx/>
                <a:uFillTx/>
                <a:latin typeface="Calibri"/>
                <a:ea typeface="+mn-ea"/>
                <a:cs typeface="+mn-cs"/>
              </a:rPr>
              <a:t> 2024</a:t>
            </a:r>
          </a:p>
        </p:txBody>
      </p:sp>
      <p:sp>
        <p:nvSpPr>
          <p:cNvPr id="3" name="Textfeld 2">
            <a:extLst>
              <a:ext uri="{FF2B5EF4-FFF2-40B4-BE49-F238E27FC236}">
                <a16:creationId xmlns:a16="http://schemas.microsoft.com/office/drawing/2014/main" id="{1142B918-F0A4-F35B-CEFA-5C0C85F4D7D1}"/>
              </a:ext>
            </a:extLst>
          </p:cNvPr>
          <p:cNvSpPr txBox="1"/>
          <p:nvPr/>
        </p:nvSpPr>
        <p:spPr>
          <a:xfrm>
            <a:off x="12358" y="4515966"/>
            <a:ext cx="5040560" cy="614014"/>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.3-T004-D001</a:t>
            </a:r>
            <a:endParaRPr kumimoji="0" lang="sl-S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progress </a:t>
            </a:r>
            <a:endParaRPr kumimoji="0" lang="sl-SI"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a:t>
            </a:r>
            <a:r>
              <a:rPr kumimoji="0" lang="sl-S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EM </a:t>
            </a:r>
            <a:r>
              <a:rPr kumimoji="0" lang="sl-SI"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laboratory</a:t>
            </a:r>
            <a:r>
              <a:rPr kumimoji="0" lang="sl-S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(SEM, FIB, TEM) </a:t>
            </a:r>
            <a:r>
              <a:rPr kumimoji="0" lang="sl-SI"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a:t>
            </a:r>
            <a:r>
              <a:rPr kumimoji="0" lang="sl-S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l-SI"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sample</a:t>
            </a:r>
            <a:r>
              <a:rPr kumimoji="0" lang="sl-S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l-SI"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prep</a:t>
            </a:r>
            <a:r>
              <a:rPr kumimoji="0" lang="sl-S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l-SI"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facility</a:t>
            </a:r>
            <a:r>
              <a:rPr kumimoji="0" lang="sl-S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FBC06915-D8D7-47D9-AA75-96C3D7FE4F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517"/>
          <a:stretch/>
        </p:blipFill>
        <p:spPr>
          <a:xfrm>
            <a:off x="6372200" y="555526"/>
            <a:ext cx="1899680" cy="2520280"/>
          </a:xfrm>
          <a:prstGeom prst="rect">
            <a:avLst/>
          </a:prstGeom>
        </p:spPr>
      </p:pic>
      <p:sp>
        <p:nvSpPr>
          <p:cNvPr id="12" name="Arrow: Right 11">
            <a:extLst>
              <a:ext uri="{FF2B5EF4-FFF2-40B4-BE49-F238E27FC236}">
                <a16:creationId xmlns:a16="http://schemas.microsoft.com/office/drawing/2014/main" id="{28B54811-2FD0-49C2-ACCA-98899E73B36C}"/>
              </a:ext>
            </a:extLst>
          </p:cNvPr>
          <p:cNvSpPr/>
          <p:nvPr/>
        </p:nvSpPr>
        <p:spPr>
          <a:xfrm rot="7267069">
            <a:off x="6705325" y="2215655"/>
            <a:ext cx="208306" cy="54693"/>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Right 12">
            <a:extLst>
              <a:ext uri="{FF2B5EF4-FFF2-40B4-BE49-F238E27FC236}">
                <a16:creationId xmlns:a16="http://schemas.microsoft.com/office/drawing/2014/main" id="{7D1A3E80-ABCB-49DF-BCE8-80C322F1380F}"/>
              </a:ext>
            </a:extLst>
          </p:cNvPr>
          <p:cNvSpPr/>
          <p:nvPr/>
        </p:nvSpPr>
        <p:spPr>
          <a:xfrm rot="3789505">
            <a:off x="7001740" y="2438787"/>
            <a:ext cx="208306" cy="54693"/>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107504" y="2960518"/>
            <a:ext cx="607838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dirty="0">
                <a:ln>
                  <a:noFill/>
                </a:ln>
                <a:solidFill>
                  <a:prstClr val="black"/>
                </a:solidFill>
                <a:effectLst/>
                <a:uLnTx/>
                <a:uFillTx/>
                <a:latin typeface="Calibri"/>
                <a:ea typeface="+mn-ea"/>
                <a:cs typeface="+mn-cs"/>
              </a:rPr>
              <a:t>Image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description</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dirty="0">
                <a:ln>
                  <a:noFill/>
                </a:ln>
                <a:solidFill>
                  <a:prstClr val="black"/>
                </a:solidFill>
                <a:effectLst/>
                <a:uLnTx/>
                <a:uFillTx/>
                <a:latin typeface="Calibri"/>
                <a:ea typeface="+mn-ea"/>
                <a:cs typeface="+mn-cs"/>
              </a:rPr>
              <a:t>a)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low</a:t>
            </a:r>
            <a:r>
              <a:rPr kumimoji="0" lang="sl-SI" sz="1200" b="0" i="0" u="none" strike="noStrike" kern="1200" cap="none" spc="0" normalizeH="0" baseline="0" noProof="0" dirty="0">
                <a:ln>
                  <a:noFill/>
                </a:ln>
                <a:solidFill>
                  <a:prstClr val="black"/>
                </a:solidFill>
                <a:effectLst/>
                <a:uLnTx/>
                <a:uFillTx/>
                <a:latin typeface="Calibri"/>
                <a:ea typeface="+mn-ea"/>
                <a:cs typeface="+mn-cs"/>
              </a:rPr>
              <a:t>-mag SEM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micrograph</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of</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surface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of</a:t>
            </a:r>
            <a:r>
              <a:rPr kumimoji="0" lang="sl-SI" sz="1200" b="0" i="0" u="none" strike="noStrike" kern="1200" cap="none" spc="0" normalizeH="0" baseline="0" noProof="0" dirty="0">
                <a:ln>
                  <a:noFill/>
                </a:ln>
                <a:solidFill>
                  <a:prstClr val="black"/>
                </a:solidFill>
                <a:effectLst/>
                <a:uLnTx/>
                <a:uFillTx/>
                <a:latin typeface="Calibri"/>
                <a:ea typeface="+mn-ea"/>
                <a:cs typeface="+mn-cs"/>
              </a:rPr>
              <a:t> W-ion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irradiated</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single-crystal</a:t>
            </a:r>
            <a:r>
              <a:rPr kumimoji="0" lang="sl-SI" sz="1200" b="0" i="0" u="none" strike="noStrike" kern="1200" cap="none" spc="0" normalizeH="0" baseline="0" noProof="0" dirty="0">
                <a:ln>
                  <a:noFill/>
                </a:ln>
                <a:solidFill>
                  <a:prstClr val="black"/>
                </a:solidFill>
                <a:effectLst/>
                <a:uLnTx/>
                <a:uFillTx/>
                <a:latin typeface="Calibri"/>
                <a:ea typeface="+mn-ea"/>
                <a:cs typeface="+mn-cs"/>
              </a:rPr>
              <a:t> W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sample</a:t>
            </a:r>
            <a:r>
              <a:rPr kumimoji="0" lang="sl-SI" sz="1200" b="0" i="0" u="none" strike="noStrike" kern="1200" cap="none" spc="0" normalizeH="0" baseline="0" noProof="0" dirty="0">
                <a:ln>
                  <a:noFill/>
                </a:ln>
                <a:solidFill>
                  <a:prstClr val="black"/>
                </a:solidFill>
                <a:effectLst/>
                <a:uLnTx/>
                <a:uFillTx/>
                <a:latin typeface="Calibri"/>
                <a:ea typeface="+mn-ea"/>
                <a:cs typeface="+mn-cs"/>
              </a:rPr>
              <a:t> in W&lt;111&gt;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orientation</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mounted</a:t>
            </a:r>
            <a:r>
              <a:rPr kumimoji="0" lang="sl-SI" sz="1200" b="0" i="0" u="none" strike="noStrike" kern="1200" cap="none" spc="0" normalizeH="0" baseline="0" noProof="0" dirty="0">
                <a:ln>
                  <a:noFill/>
                </a:ln>
                <a:solidFill>
                  <a:prstClr val="black"/>
                </a:solidFill>
                <a:effectLst/>
                <a:uLnTx/>
                <a:uFillTx/>
                <a:latin typeface="Calibri"/>
                <a:ea typeface="+mn-ea"/>
                <a:cs typeface="+mn-cs"/>
              </a:rPr>
              <a:t> in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holder</a:t>
            </a:r>
            <a:r>
              <a:rPr kumimoji="0" lang="sl-SI" sz="1200" b="0" i="0" u="none" strike="noStrike" kern="1200" cap="none" spc="0" normalizeH="0" baseline="0" noProof="0" dirty="0">
                <a:ln>
                  <a:noFill/>
                </a:ln>
                <a:solidFill>
                  <a:prstClr val="black"/>
                </a:solidFill>
                <a:effectLst/>
                <a:uLnTx/>
                <a:uFillTx/>
                <a:latin typeface="Calibri"/>
                <a:ea typeface="+mn-ea"/>
                <a:cs typeface="+mn-cs"/>
              </a:rPr>
              <a:t>. Note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contrast</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change</a:t>
            </a:r>
            <a:r>
              <a:rPr kumimoji="0" lang="sl-SI" sz="1200" b="0" i="0" u="none" strike="noStrike" kern="1200" cap="none" spc="0" normalizeH="0" baseline="0" noProof="0" dirty="0">
                <a:ln>
                  <a:noFill/>
                </a:ln>
                <a:solidFill>
                  <a:prstClr val="black"/>
                </a:solidFill>
                <a:effectLst/>
                <a:uLnTx/>
                <a:uFillTx/>
                <a:latin typeface="Calibri"/>
                <a:ea typeface="+mn-ea"/>
                <a:cs typeface="+mn-cs"/>
              </a:rPr>
              <a:t> on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200" b="0" i="0" u="none" strike="noStrike" kern="1200" cap="none" spc="0" normalizeH="0" baseline="0" noProof="0" dirty="0">
                <a:ln>
                  <a:noFill/>
                </a:ln>
                <a:solidFill>
                  <a:prstClr val="black"/>
                </a:solidFill>
                <a:effectLst/>
                <a:uLnTx/>
                <a:uFillTx/>
                <a:latin typeface="Calibri"/>
                <a:ea typeface="+mn-ea"/>
                <a:cs typeface="+mn-cs"/>
              </a:rPr>
              <a:t> rim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of</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sample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marking</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exposed</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and</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shadowed</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regions</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dirty="0">
                <a:ln>
                  <a:noFill/>
                </a:ln>
                <a:solidFill>
                  <a:prstClr val="black"/>
                </a:solidFill>
                <a:effectLst/>
                <a:uLnTx/>
                <a:uFillTx/>
                <a:latin typeface="Calibri"/>
                <a:ea typeface="+mn-ea"/>
                <a:cs typeface="+mn-cs"/>
              </a:rPr>
              <a:t>b) Electron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backscattered</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channelling</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contrast</a:t>
            </a:r>
            <a:r>
              <a:rPr kumimoji="0" lang="sl-SI" sz="1200" b="0" i="0" u="none" strike="noStrike" kern="1200" cap="none" spc="0" normalizeH="0" baseline="0" noProof="0" dirty="0">
                <a:ln>
                  <a:noFill/>
                </a:ln>
                <a:solidFill>
                  <a:prstClr val="black"/>
                </a:solidFill>
                <a:effectLst/>
                <a:uLnTx/>
                <a:uFillTx/>
                <a:latin typeface="Calibri"/>
                <a:ea typeface="+mn-ea"/>
                <a:cs typeface="+mn-cs"/>
              </a:rPr>
              <a:t> image,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generated</a:t>
            </a:r>
            <a:r>
              <a:rPr kumimoji="0" lang="sl-SI" sz="1200" b="0" i="0" u="none" strike="noStrike" kern="1200" cap="none" spc="0" normalizeH="0" baseline="0" noProof="0" dirty="0">
                <a:ln>
                  <a:noFill/>
                </a:ln>
                <a:solidFill>
                  <a:prstClr val="black"/>
                </a:solidFill>
                <a:effectLst/>
                <a:uLnTx/>
                <a:uFillTx/>
                <a:latin typeface="Calibri"/>
                <a:ea typeface="+mn-ea"/>
                <a:cs typeface="+mn-cs"/>
              </a:rPr>
              <a:t> as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interaction</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of</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primary</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electron</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beam</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with</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crystal</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structure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of</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sample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The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characteristic</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pattern</a:t>
            </a:r>
            <a:r>
              <a:rPr kumimoji="0" lang="sl-SI" sz="1200" b="0" i="0" u="none" strike="noStrike" kern="1200" cap="none" spc="0" normalizeH="0" baseline="0" noProof="0" dirty="0">
                <a:ln>
                  <a:noFill/>
                </a:ln>
                <a:solidFill>
                  <a:prstClr val="black"/>
                </a:solidFill>
                <a:effectLst/>
                <a:uLnTx/>
                <a:uFillTx/>
                <a:latin typeface="Calibri"/>
                <a:ea typeface="+mn-ea"/>
                <a:cs typeface="+mn-cs"/>
              </a:rPr>
              <a:t> is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correlated</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by</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simulation</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for</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validation</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of</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surface</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quality</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defect</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identification</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and</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azimutal</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positioning</a:t>
            </a:r>
            <a:r>
              <a:rPr kumimoji="0" lang="sl-SI"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stretch>
            <a:fillRect/>
          </a:stretch>
        </p:blipFill>
        <p:spPr>
          <a:xfrm>
            <a:off x="6372200" y="3104552"/>
            <a:ext cx="1899680" cy="1467711"/>
          </a:xfrm>
          <a:prstGeom prst="rect">
            <a:avLst/>
          </a:prstGeom>
        </p:spPr>
      </p:pic>
      <p:sp>
        <p:nvSpPr>
          <p:cNvPr id="9" name="TextBox 8"/>
          <p:cNvSpPr txBox="1"/>
          <p:nvPr/>
        </p:nvSpPr>
        <p:spPr>
          <a:xfrm>
            <a:off x="7102069" y="3046665"/>
            <a:ext cx="125226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prstClr val="white"/>
                </a:solidFill>
                <a:effectLst/>
                <a:uLnTx/>
                <a:uFillTx/>
                <a:latin typeface="Calibri"/>
                <a:ea typeface="+mn-ea"/>
                <a:cs typeface="+mn-cs"/>
              </a:rPr>
              <a:t>SIM W&lt;111&gt;</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9267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1800" spc="-15" dirty="0">
                <a:solidFill>
                  <a:srgbClr val="000000"/>
                </a:solidFill>
                <a:effectLst/>
                <a:latin typeface="Calibri" panose="020F0502020204030204" pitchFamily="34" charset="0"/>
                <a:ea typeface="Times New Roman" panose="02020603050405020304" pitchFamily="18" charset="0"/>
              </a:rPr>
              <a:t>SP C.3 </a:t>
            </a:r>
            <a:r>
              <a:rPr lang="en-GB" sz="1800" spc="-15" dirty="0">
                <a:solidFill>
                  <a:srgbClr val="000000"/>
                </a:solidFill>
                <a:latin typeface="Calibri" panose="020F0502020204030204" pitchFamily="34" charset="0"/>
                <a:ea typeface="Times New Roman" panose="02020603050405020304" pitchFamily="18" charset="0"/>
              </a:rPr>
              <a:t>Influence of surface He pre-implantation on D retention in EUROFER</a:t>
            </a:r>
            <a:r>
              <a:rPr lang="en-US" sz="1800" spc="-15" dirty="0">
                <a:solidFill>
                  <a:srgbClr val="000000"/>
                </a:solidFill>
                <a:effectLst/>
                <a:latin typeface="Calibri" panose="020F0502020204030204" pitchFamily="34" charset="0"/>
                <a:ea typeface="Times New Roman" panose="02020603050405020304" pitchFamily="18" charset="0"/>
              </a:rPr>
              <a:t>: JSI</a:t>
            </a:r>
            <a:endParaRPr lang="de-DE" sz="12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3" y="555526"/>
            <a:ext cx="5184577" cy="1742400"/>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GB"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Surface He clusters/bubbles inhibited D uptake in tungsten (W) Will He implanted near the surface have the same effect in EUROFER?</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Irradiate EUROFER by 20 MeV W, 0.5 </a:t>
            </a:r>
            <a:r>
              <a:rPr kumimoji="0" lang="en-US" altLang="en-US" sz="1400" b="0" i="0" u="none" strike="noStrike" kern="1200" cap="none" spc="0" normalizeH="0" baseline="0" noProof="0" dirty="0" err="1">
                <a:ln>
                  <a:noFill/>
                </a:ln>
                <a:solidFill>
                  <a:prstClr val="black"/>
                </a:solidFill>
                <a:effectLst/>
                <a:uLnTx/>
                <a:uFillTx/>
                <a:latin typeface="Calibri"/>
                <a:ea typeface="+mn-ea"/>
                <a:cs typeface="+mn-cs"/>
              </a:rPr>
              <a:t>dpa</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 @ RT (MPG); </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Irradiate by 1 keV He ions @ RT (He cluster/bubbles);</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Expose to 100 eV/D ions at 370 K to study D uptake; </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endPar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feld 9"/>
          <p:cNvSpPr txBox="1"/>
          <p:nvPr/>
        </p:nvSpPr>
        <p:spPr>
          <a:xfrm>
            <a:off x="179512" y="2268617"/>
            <a:ext cx="4536504"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NRA: D depth profiles in He-irradiated samples and He-free reference sample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The effect of decreased D uptake is present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But less pronounced:</a:t>
            </a:r>
            <a:br>
              <a:rPr kumimoji="0" lang="en-US" altLang="en-US" sz="1800" b="0" i="0" u="none" strike="noStrike" kern="1200" cap="none" spc="0" normalizeH="0" baseline="0" noProof="0" dirty="0">
                <a:ln>
                  <a:noFill/>
                </a:ln>
                <a:solidFill>
                  <a:prstClr val="black"/>
                </a:solidFill>
                <a:effectLst/>
                <a:uLnTx/>
                <a:uFillTx/>
                <a:latin typeface="Calibri"/>
                <a:ea typeface="+mn-ea"/>
                <a:cs typeface="+mn-cs"/>
              </a:rPr>
            </a:b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Factor of 2 in EUROFER as compared to factor of 5 in 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C.3.T-004-D001/D002</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lang="en-US" sz="1000" i="1" dirty="0">
                <a:solidFill>
                  <a:srgbClr val="FF0000"/>
                </a:solidFill>
                <a:latin typeface="Arial" panose="020B0604020202020204" pitchFamily="34" charset="0"/>
                <a:cs typeface="Arial" panose="020B0604020202020204" pitchFamily="34" charset="0"/>
              </a:rPr>
              <a:t>completed</a:t>
            </a:r>
            <a:endPar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accelerator 8 days </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if required</a:t>
            </a:r>
          </a:p>
        </p:txBody>
      </p:sp>
      <p:pic>
        <p:nvPicPr>
          <p:cNvPr id="8" name="Picture 7">
            <a:extLst>
              <a:ext uri="{FF2B5EF4-FFF2-40B4-BE49-F238E27FC236}">
                <a16:creationId xmlns:a16="http://schemas.microsoft.com/office/drawing/2014/main" id="{53221CEC-A3DE-4B4D-8981-E73869B43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179" y="774124"/>
            <a:ext cx="4013317" cy="2402460"/>
          </a:xfrm>
          <a:prstGeom prst="rect">
            <a:avLst/>
          </a:prstGeom>
        </p:spPr>
      </p:pic>
      <p:sp>
        <p:nvSpPr>
          <p:cNvPr id="9" name="TextBox 8">
            <a:extLst>
              <a:ext uri="{FF2B5EF4-FFF2-40B4-BE49-F238E27FC236}">
                <a16:creationId xmlns:a16="http://schemas.microsoft.com/office/drawing/2014/main" id="{09155828-FDDD-45D4-ACA1-41DF46A8DD29}"/>
              </a:ext>
            </a:extLst>
          </p:cNvPr>
          <p:cNvSpPr txBox="1"/>
          <p:nvPr/>
        </p:nvSpPr>
        <p:spPr>
          <a:xfrm>
            <a:off x="4862112" y="3282977"/>
            <a:ext cx="417438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Still to do: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high fluence 5.5e21 He sample is under analysis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Microscopy analysis of the He layer </a:t>
            </a:r>
            <a:endParaRPr kumimoji="0" lang="en-SI"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57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06017" cy="342900"/>
          </a:xfrm>
        </p:spPr>
        <p:txBody>
          <a:bodyPr/>
          <a:lstStyle/>
          <a:p>
            <a:r>
              <a:rPr lang="en-US" sz="1800" spc="-15" dirty="0">
                <a:solidFill>
                  <a:srgbClr val="000000"/>
                </a:solidFill>
                <a:effectLst/>
                <a:latin typeface="Calibri" panose="020F0502020204030204" pitchFamily="34" charset="0"/>
                <a:ea typeface="Times New Roman" panose="02020603050405020304" pitchFamily="18" charset="0"/>
              </a:rPr>
              <a:t>SP C.3 </a:t>
            </a:r>
            <a:r>
              <a:rPr lang="en-GB" sz="1800" spc="-15" dirty="0">
                <a:solidFill>
                  <a:srgbClr val="000000"/>
                </a:solidFill>
                <a:latin typeface="Calibri" panose="020F0502020204030204" pitchFamily="34" charset="0"/>
                <a:ea typeface="Times New Roman" panose="02020603050405020304" pitchFamily="18" charset="0"/>
              </a:rPr>
              <a:t>Influence of surface He pre-implantation on D retention in EUROFER</a:t>
            </a:r>
            <a:r>
              <a:rPr lang="en-US" sz="1800" spc="-15" dirty="0">
                <a:solidFill>
                  <a:srgbClr val="000000"/>
                </a:solidFill>
                <a:effectLst/>
                <a:latin typeface="Calibri" panose="020F0502020204030204" pitchFamily="34" charset="0"/>
                <a:ea typeface="Times New Roman" panose="02020603050405020304" pitchFamily="18" charset="0"/>
              </a:rPr>
              <a:t>: JSI</a:t>
            </a:r>
            <a:endParaRPr lang="de-DE" sz="12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3" y="555526"/>
            <a:ext cx="5184577" cy="1742400"/>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GB"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Surface He clusters/bubbles inhibited D uptake in tungsten (W) Will He implanted near the surface have the same effect in EUROFER?</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Irradiate EUROFER by 20 MeV W, 0.5 </a:t>
            </a:r>
            <a:r>
              <a:rPr kumimoji="0" lang="en-US" altLang="en-US" sz="1400" b="0" i="0" u="none" strike="noStrike" kern="1200" cap="none" spc="0" normalizeH="0" baseline="0" noProof="0" dirty="0" err="1">
                <a:ln>
                  <a:noFill/>
                </a:ln>
                <a:solidFill>
                  <a:prstClr val="black"/>
                </a:solidFill>
                <a:effectLst/>
                <a:uLnTx/>
                <a:uFillTx/>
                <a:latin typeface="Calibri"/>
                <a:ea typeface="+mn-ea"/>
                <a:cs typeface="+mn-cs"/>
              </a:rPr>
              <a:t>dpa</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 @ RT (MPG); </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Irradiate by 1 keV He ions @ RT (He cluster/bubbles);</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Expose to 100 eV/D ions at 370 K to study D uptake; </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endPar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feld 9"/>
          <p:cNvSpPr txBox="1"/>
          <p:nvPr/>
        </p:nvSpPr>
        <p:spPr>
          <a:xfrm>
            <a:off x="179512" y="2268617"/>
            <a:ext cx="4716016"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altLang="en-US" sz="1800" b="0" i="0" u="none" strike="noStrike" kern="1200" cap="none" spc="0" normalizeH="0" baseline="0" noProof="0" dirty="0">
                <a:ln>
                  <a:noFill/>
                </a:ln>
                <a:solidFill>
                  <a:prstClr val="black"/>
                </a:solidFill>
                <a:effectLst/>
                <a:uLnTx/>
                <a:uFillTx/>
                <a:latin typeface="Calibri"/>
                <a:ea typeface="+mn-ea"/>
                <a:cs typeface="+mn-cs"/>
              </a:rPr>
              <a:t>NRA: D depth profiles in He-irradiated samples and He-free reference sample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altLang="en-US" sz="1800" b="0" i="0" u="none" strike="noStrike" kern="1200" cap="none" spc="0" normalizeH="0" baseline="0" noProof="0" dirty="0">
                <a:ln>
                  <a:noFill/>
                </a:ln>
                <a:solidFill>
                  <a:prstClr val="black"/>
                </a:solidFill>
                <a:effectLst/>
                <a:uLnTx/>
                <a:uFillTx/>
                <a:latin typeface="Calibri"/>
                <a:ea typeface="+mn-ea"/>
                <a:cs typeface="+mn-cs"/>
              </a:rPr>
              <a:t>The effect of decreased D uptake is present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altLang="en-US" sz="1800" b="0" i="0" u="none" strike="noStrike" kern="1200" cap="none" spc="0" normalizeH="0" baseline="0" noProof="0" dirty="0">
                <a:ln>
                  <a:noFill/>
                </a:ln>
                <a:solidFill>
                  <a:prstClr val="black"/>
                </a:solidFill>
                <a:effectLst/>
                <a:uLnTx/>
                <a:uFillTx/>
                <a:latin typeface="Calibri"/>
                <a:ea typeface="+mn-ea"/>
                <a:cs typeface="+mn-cs"/>
              </a:rPr>
              <a:t>The effect of He profile observed on the D uptake in line scans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altLang="en-US" sz="1800" b="1" i="0" u="none" strike="noStrike" kern="1200" cap="none" spc="0" normalizeH="0" baseline="0" noProof="0" dirty="0">
                <a:ln>
                  <a:noFill/>
                </a:ln>
                <a:solidFill>
                  <a:srgbClr val="FF0000"/>
                </a:solidFill>
                <a:effectLst/>
                <a:uLnTx/>
                <a:uFillTx/>
                <a:latin typeface="Calibri"/>
                <a:ea typeface="+mn-ea"/>
                <a:cs typeface="+mn-cs"/>
              </a:rPr>
              <a:t>Edge high amount of D are areas without 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C.3.T-004-D001</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lang="en-US" sz="1000" i="1" dirty="0">
                <a:solidFill>
                  <a:srgbClr val="FF0000"/>
                </a:solidFill>
                <a:latin typeface="Arial" panose="020B0604020202020204" pitchFamily="34" charset="0"/>
                <a:cs typeface="Arial" panose="020B0604020202020204" pitchFamily="34" charset="0"/>
              </a:rPr>
              <a:t>completed</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accelerator 8 days </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if required</a:t>
            </a:r>
          </a:p>
        </p:txBody>
      </p:sp>
      <p:sp>
        <p:nvSpPr>
          <p:cNvPr id="9" name="TextBox 8">
            <a:extLst>
              <a:ext uri="{FF2B5EF4-FFF2-40B4-BE49-F238E27FC236}">
                <a16:creationId xmlns:a16="http://schemas.microsoft.com/office/drawing/2014/main" id="{09155828-FDDD-45D4-ACA1-41DF46A8DD29}"/>
              </a:ext>
            </a:extLst>
          </p:cNvPr>
          <p:cNvSpPr txBox="1"/>
          <p:nvPr/>
        </p:nvSpPr>
        <p:spPr>
          <a:xfrm>
            <a:off x="5004048" y="3496439"/>
            <a:ext cx="471601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Still to do: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high fluence 5.5e21 He sample is under analysis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Microscopy analysis of the He layer </a:t>
            </a:r>
            <a:endParaRPr kumimoji="0" lang="en-SI"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A0DF54B-6B2A-4037-A1D6-AE72691F50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045518"/>
            <a:ext cx="3196981" cy="2504816"/>
          </a:xfrm>
          <a:prstGeom prst="rect">
            <a:avLst/>
          </a:prstGeom>
        </p:spPr>
      </p:pic>
      <p:sp>
        <p:nvSpPr>
          <p:cNvPr id="11" name="TextBox 10">
            <a:extLst>
              <a:ext uri="{FF2B5EF4-FFF2-40B4-BE49-F238E27FC236}">
                <a16:creationId xmlns:a16="http://schemas.microsoft.com/office/drawing/2014/main" id="{DD59142F-C370-404B-811A-F247E4F14DC0}"/>
              </a:ext>
            </a:extLst>
          </p:cNvPr>
          <p:cNvSpPr txBox="1"/>
          <p:nvPr/>
        </p:nvSpPr>
        <p:spPr>
          <a:xfrm>
            <a:off x="5292081" y="668095"/>
            <a:ext cx="3528392"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Scan along the samples – shows the influence of He profile</a:t>
            </a:r>
            <a:r>
              <a:rPr kumimoji="0" lang="sl-SI" sz="1200" b="0" i="0" u="none" strike="noStrike" kern="1200" cap="none" spc="0" normalizeH="0" baseline="0" noProof="0" dirty="0">
                <a:ln>
                  <a:noFill/>
                </a:ln>
                <a:solidFill>
                  <a:prstClr val="black"/>
                </a:solidFill>
                <a:effectLst/>
                <a:uLnTx/>
                <a:uFillTx/>
                <a:latin typeface="Calibri"/>
                <a:ea typeface="+mn-ea"/>
                <a:cs typeface="+mn-cs"/>
              </a:rPr>
              <a:t> od D </a:t>
            </a:r>
            <a:r>
              <a:rPr kumimoji="0" lang="sl-SI" sz="1200" b="0" i="0" u="none" strike="noStrike" kern="1200" cap="none" spc="0" normalizeH="0" baseline="0" noProof="0" dirty="0" err="1">
                <a:ln>
                  <a:noFill/>
                </a:ln>
                <a:solidFill>
                  <a:prstClr val="black"/>
                </a:solidFill>
                <a:effectLst/>
                <a:uLnTx/>
                <a:uFillTx/>
                <a:latin typeface="Calibri"/>
                <a:ea typeface="+mn-ea"/>
                <a:cs typeface="+mn-cs"/>
              </a:rPr>
              <a:t>uptake</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7E27C595-19C6-4C14-9318-B94BE1CD1898}"/>
              </a:ext>
            </a:extLst>
          </p:cNvPr>
          <p:cNvSpPr/>
          <p:nvPr/>
        </p:nvSpPr>
        <p:spPr>
          <a:xfrm>
            <a:off x="6012160" y="1059582"/>
            <a:ext cx="576064"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I"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8C9CDDAE-5CF2-DEEB-D6B2-497BF8D6F492}"/>
              </a:ext>
            </a:extLst>
          </p:cNvPr>
          <p:cNvSpPr/>
          <p:nvPr/>
        </p:nvSpPr>
        <p:spPr>
          <a:xfrm>
            <a:off x="6588224" y="1995686"/>
            <a:ext cx="288032" cy="5760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FE57602-CD55-3CEF-B3E4-FA5F1F1ACB69}"/>
              </a:ext>
            </a:extLst>
          </p:cNvPr>
          <p:cNvSpPr/>
          <p:nvPr/>
        </p:nvSpPr>
        <p:spPr>
          <a:xfrm>
            <a:off x="7102402" y="1604979"/>
            <a:ext cx="288032" cy="5760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2A36C99-2785-6570-DA5A-2827974A160E}"/>
              </a:ext>
            </a:extLst>
          </p:cNvPr>
          <p:cNvSpPr/>
          <p:nvPr/>
        </p:nvSpPr>
        <p:spPr>
          <a:xfrm>
            <a:off x="8172400" y="1243962"/>
            <a:ext cx="288032" cy="5760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9120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3D920-7EC6-6C36-7F84-1B7262DBD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C4B50-327B-C15C-4B05-D88B5D59DB44}"/>
              </a:ext>
            </a:extLst>
          </p:cNvPr>
          <p:cNvSpPr>
            <a:spLocks noGrp="1"/>
          </p:cNvSpPr>
          <p:nvPr>
            <p:ph type="title"/>
          </p:nvPr>
        </p:nvSpPr>
        <p:spPr/>
        <p:txBody>
          <a:bodyPr/>
          <a:lstStyle/>
          <a:p>
            <a:r>
              <a:rPr lang="de-DE" dirty="0"/>
              <a:t>SP-C4</a:t>
            </a:r>
            <a:endParaRPr lang="en-GB" dirty="0"/>
          </a:p>
        </p:txBody>
      </p:sp>
      <p:sp>
        <p:nvSpPr>
          <p:cNvPr id="3" name="Footer Placeholder 2">
            <a:extLst>
              <a:ext uri="{FF2B5EF4-FFF2-40B4-BE49-F238E27FC236}">
                <a16:creationId xmlns:a16="http://schemas.microsoft.com/office/drawing/2014/main" id="{2F753B00-FE28-AD10-1243-4B233F1F9F3F}"/>
              </a:ext>
            </a:extLst>
          </p:cNvPr>
          <p:cNvSpPr>
            <a:spLocks noGrp="1"/>
          </p:cNvSpPr>
          <p:nvPr>
            <p:ph type="ftr" sz="quarter" idx="11"/>
          </p:nvPr>
        </p:nvSpPr>
        <p:spPr/>
        <p:txBody>
          <a:bodyPr/>
          <a:lstStyle/>
          <a:p>
            <a:pPr algn="r"/>
            <a:r>
              <a:rPr lang="en-GB">
                <a:solidFill>
                  <a:srgbClr val="FF0000"/>
                </a:solidFill>
              </a:rPr>
              <a:t>YOUR NAME </a:t>
            </a:r>
            <a:r>
              <a:rPr lang="en-GB"/>
              <a:t>| WPPWIE Project Meeting  | Zoom | 24.01.2022 | Page </a:t>
            </a:r>
            <a:fld id="{6A6D9FA1-99C7-4910-8E32-B85D378B0060}" type="slidenum">
              <a:rPr lang="en-GB" smtClean="0"/>
              <a:pPr algn="r"/>
              <a:t>28</a:t>
            </a:fld>
            <a:endParaRPr lang="en-GB" dirty="0"/>
          </a:p>
        </p:txBody>
      </p:sp>
      <p:sp>
        <p:nvSpPr>
          <p:cNvPr id="5" name="TextBox 4">
            <a:extLst>
              <a:ext uri="{FF2B5EF4-FFF2-40B4-BE49-F238E27FC236}">
                <a16:creationId xmlns:a16="http://schemas.microsoft.com/office/drawing/2014/main" id="{FFC0B7D9-3C64-E23C-434B-D627737EB44D}"/>
              </a:ext>
            </a:extLst>
          </p:cNvPr>
          <p:cNvSpPr txBox="1"/>
          <p:nvPr/>
        </p:nvSpPr>
        <p:spPr>
          <a:xfrm>
            <a:off x="1907704" y="1707654"/>
            <a:ext cx="4617118" cy="1569660"/>
          </a:xfrm>
          <a:prstGeom prst="rect">
            <a:avLst/>
          </a:prstGeom>
          <a:noFill/>
        </p:spPr>
        <p:txBody>
          <a:bodyPr wrap="square">
            <a:spAutoFit/>
          </a:bodyPr>
          <a:lstStyle/>
          <a:p>
            <a:r>
              <a:rPr lang="en-GB" sz="3200" b="1" dirty="0"/>
              <a:t>Influence of n-damage on Hydrogen retention and transport</a:t>
            </a:r>
          </a:p>
        </p:txBody>
      </p:sp>
    </p:spTree>
    <p:extLst>
      <p:ext uri="{BB962C8B-B14F-4D97-AF65-F5344CB8AC3E}">
        <p14:creationId xmlns:p14="http://schemas.microsoft.com/office/powerpoint/2010/main" val="3781492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378026"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C.4 </a:t>
            </a:r>
            <a:r>
              <a:rPr lang="en-US" altLang="en-US" sz="2000" dirty="0"/>
              <a:t> Influence of n-damage on Hydrogen retention and transport</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Theodorou</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WPPWIE Project Reporting  | November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99942"/>
            <a:ext cx="5040560" cy="614014"/>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C.4</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.T-004-D001</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completed </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Tandem accelerator IPP</a:t>
            </a:r>
          </a:p>
        </p:txBody>
      </p:sp>
      <p:sp>
        <p:nvSpPr>
          <p:cNvPr id="9" name="Text Box 30"/>
          <p:cNvSpPr txBox="1">
            <a:spLocks noChangeArrowheads="1"/>
          </p:cNvSpPr>
          <p:nvPr/>
        </p:nvSpPr>
        <p:spPr bwMode="auto">
          <a:xfrm>
            <a:off x="107505" y="987574"/>
            <a:ext cx="468051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mn-cs"/>
              </a:rPr>
              <a:t>Task: </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Compare trap concentration for annealed EUROFER and </a:t>
            </a:r>
            <a:r>
              <a:rPr kumimoji="0" lang="en-US" altLang="en-US" sz="1400" b="0" i="0" u="none" strike="noStrike" kern="1200" cap="none" spc="0" normalizeH="0" baseline="0" noProof="0" dirty="0">
                <a:ln>
                  <a:noFill/>
                </a:ln>
                <a:solidFill>
                  <a:srgbClr val="0070C0"/>
                </a:solidFill>
                <a:effectLst/>
                <a:uLnTx/>
                <a:uFillTx/>
                <a:latin typeface="Calibri"/>
                <a:ea typeface="+mn-ea"/>
                <a:cs typeface="+mn-cs"/>
              </a:rPr>
              <a:t>EUROFER damaged at same high temperature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mn-cs"/>
              </a:rPr>
              <a:t>Experiment:</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 </a:t>
            </a:r>
          </a:p>
          <a:p>
            <a:pPr marL="92075" marR="0" lvl="0" indent="-920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400" b="0" i="0" u="none" strike="noStrike" kern="1200" cap="none" spc="0" normalizeH="0" baseline="0" noProof="0" dirty="0">
                <a:ln>
                  <a:noFill/>
                </a:ln>
                <a:solidFill>
                  <a:srgbClr val="0070C0"/>
                </a:solidFill>
                <a:effectLst/>
                <a:uLnTx/>
                <a:uFillTx/>
                <a:latin typeface="Calibri"/>
                <a:ea typeface="+mn-ea"/>
                <a:cs typeface="+mn-cs"/>
              </a:rPr>
              <a:t>20 MeV W-ion &amp; 0.5 MeV He-ion irradiation at high-T </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up to 0.6 </a:t>
            </a:r>
            <a:r>
              <a:rPr kumimoji="0" lang="en-US" altLang="en-US" sz="1400" b="0" i="0" u="none" strike="noStrike" kern="1200" cap="none" spc="0" normalizeH="0" baseline="0" noProof="0" dirty="0" err="1">
                <a:ln>
                  <a:noFill/>
                </a:ln>
                <a:solidFill>
                  <a:prstClr val="black"/>
                </a:solidFill>
                <a:effectLst/>
                <a:uLnTx/>
                <a:uFillTx/>
                <a:latin typeface="Calibri"/>
                <a:ea typeface="+mn-ea"/>
                <a:cs typeface="+mn-cs"/>
              </a:rPr>
              <a:t>dpa</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 and 0.6 at. % He &amp; </a:t>
            </a:r>
            <a:r>
              <a:rPr kumimoji="0" lang="en-US" altLang="en-US" sz="1400" b="0" i="0" u="none" strike="noStrike" kern="1200" cap="none" spc="0" normalizeH="0" baseline="0" noProof="0" dirty="0">
                <a:ln>
                  <a:noFill/>
                </a:ln>
                <a:solidFill>
                  <a:srgbClr val="0070C0"/>
                </a:solidFill>
                <a:effectLst/>
                <a:uLnTx/>
                <a:uFillTx/>
                <a:latin typeface="Calibri"/>
                <a:ea typeface="+mn-ea"/>
                <a:cs typeface="+mn-cs"/>
              </a:rPr>
              <a:t>D plasma </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exposure at 370 K </a:t>
            </a:r>
          </a:p>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alt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mn-cs"/>
              </a:rPr>
              <a:t>Results:</a:t>
            </a:r>
          </a:p>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Irradiation at </a:t>
            </a:r>
            <a:r>
              <a:rPr kumimoji="0" lang="en-US" altLang="en-US" sz="1400" b="0" i="0" u="none" strike="noStrike" kern="1200" cap="none" spc="0" normalizeH="0" baseline="0" noProof="0" dirty="0">
                <a:ln>
                  <a:noFill/>
                </a:ln>
                <a:solidFill>
                  <a:srgbClr val="0070C0"/>
                </a:solidFill>
                <a:effectLst/>
                <a:uLnTx/>
                <a:uFillTx/>
                <a:latin typeface="Calibri"/>
                <a:ea typeface="+mn-ea"/>
                <a:cs typeface="+mn-cs"/>
              </a:rPr>
              <a:t>high-T results in a lower trap concentration </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compared to irradiation at RT followed by annealing at the same T. </a:t>
            </a:r>
          </a:p>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sz="1400" b="0" i="0" u="none" strike="noStrike" kern="1200" cap="none" spc="0" normalizeH="0" baseline="0" noProof="0" dirty="0">
                <a:ln>
                  <a:noFill/>
                </a:ln>
                <a:solidFill>
                  <a:srgbClr val="0070C0"/>
                </a:solidFill>
                <a:effectLst/>
                <a:uLnTx/>
                <a:uFillTx/>
                <a:latin typeface="Calibri"/>
                <a:ea typeface="+mn-ea"/>
                <a:cs typeface="+mn-cs"/>
              </a:rPr>
              <a:t>presence of He </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atoms </a:t>
            </a:r>
            <a:r>
              <a:rPr kumimoji="0" lang="en-US" altLang="en-US" sz="1400" b="0" i="0" u="none" strike="noStrike" kern="1200" cap="none" spc="0" normalizeH="0" baseline="0" noProof="0" dirty="0">
                <a:ln>
                  <a:noFill/>
                </a:ln>
                <a:solidFill>
                  <a:srgbClr val="FF0000"/>
                </a:solidFill>
                <a:effectLst/>
                <a:uLnTx/>
                <a:uFillTx/>
                <a:latin typeface="Calibri"/>
                <a:ea typeface="+mn-ea"/>
                <a:cs typeface="+mn-cs"/>
              </a:rPr>
              <a:t>increases D retention </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compared to the only displacement damage case</a:t>
            </a:r>
          </a:p>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He-related trap sites can </a:t>
            </a:r>
            <a:r>
              <a:rPr kumimoji="0" lang="en-US" altLang="en-US" sz="1400" b="0" i="0" u="none" strike="noStrike" kern="1200" cap="none" spc="0" normalizeH="0" baseline="0" noProof="0" dirty="0">
                <a:ln>
                  <a:noFill/>
                </a:ln>
                <a:solidFill>
                  <a:srgbClr val="FF0000"/>
                </a:solidFill>
                <a:effectLst/>
                <a:uLnTx/>
                <a:uFillTx/>
                <a:latin typeface="Calibri"/>
                <a:ea typeface="+mn-ea"/>
                <a:cs typeface="+mn-cs"/>
              </a:rPr>
              <a:t>survive up to 770 K </a:t>
            </a:r>
          </a:p>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Post-irradiation </a:t>
            </a:r>
            <a:r>
              <a:rPr kumimoji="0" lang="en-US" altLang="en-US" sz="1400" b="0" i="0" u="none" strike="noStrike" kern="1200" cap="none" spc="0" normalizeH="0" baseline="0" noProof="0" dirty="0">
                <a:ln>
                  <a:noFill/>
                </a:ln>
                <a:solidFill>
                  <a:srgbClr val="0070C0"/>
                </a:solidFill>
                <a:effectLst/>
                <a:uLnTx/>
                <a:uFillTx/>
                <a:latin typeface="Calibri"/>
                <a:ea typeface="+mn-ea"/>
                <a:cs typeface="+mn-cs"/>
              </a:rPr>
              <a:t>cooling rate </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can </a:t>
            </a:r>
            <a:r>
              <a:rPr kumimoji="0" lang="en-US" altLang="en-US" sz="1400" b="0" i="0" u="none" strike="noStrike" kern="1200" cap="none" spc="0" normalizeH="0" baseline="0" noProof="0" dirty="0">
                <a:ln>
                  <a:noFill/>
                </a:ln>
                <a:solidFill>
                  <a:srgbClr val="FF0000"/>
                </a:solidFill>
                <a:effectLst/>
                <a:uLnTx/>
                <a:uFillTx/>
                <a:latin typeface="Calibri"/>
                <a:ea typeface="+mn-ea"/>
                <a:cs typeface="+mn-cs"/>
              </a:rPr>
              <a:t>affect trap concentration</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8" name="TextBox 7"/>
          <p:cNvSpPr txBox="1"/>
          <p:nvPr/>
        </p:nvSpPr>
        <p:spPr>
          <a:xfrm>
            <a:off x="121237" y="546234"/>
            <a:ext cx="84832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a:ea typeface="+mn-ea"/>
                <a:cs typeface="+mn-cs"/>
              </a:rPr>
              <a:t>Trap site generation by displacement damage in EUROFER at high temperatures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Object 4"/>
          <p:cNvGraphicFramePr>
            <a:graphicFrameLocks noChangeAspect="1"/>
          </p:cNvGraphicFramePr>
          <p:nvPr/>
        </p:nvGraphicFramePr>
        <p:xfrm>
          <a:off x="4682739" y="843558"/>
          <a:ext cx="5001829" cy="3816424"/>
        </p:xfrm>
        <a:graphic>
          <a:graphicData uri="http://schemas.openxmlformats.org/presentationml/2006/ole">
            <mc:AlternateContent xmlns:mc="http://schemas.openxmlformats.org/markup-compatibility/2006">
              <mc:Choice xmlns:v="urn:schemas-microsoft-com:vml" Requires="v">
                <p:oleObj name="Graph" r:id="rId3" imgW="4119315" imgH="3143274" progId="Origin95.Graph">
                  <p:embed/>
                </p:oleObj>
              </mc:Choice>
              <mc:Fallback>
                <p:oleObj name="Graph" r:id="rId3" imgW="4119315" imgH="3143274" progId="Origin95.Graph">
                  <p:embed/>
                  <p:pic>
                    <p:nvPicPr>
                      <p:cNvPr id="5" name="Object 4"/>
                      <p:cNvPicPr/>
                      <p:nvPr/>
                    </p:nvPicPr>
                    <p:blipFill>
                      <a:blip r:embed="rId4"/>
                      <a:stretch>
                        <a:fillRect/>
                      </a:stretch>
                    </p:blipFill>
                    <p:spPr>
                      <a:xfrm>
                        <a:off x="4682739" y="843558"/>
                        <a:ext cx="5001829" cy="3816424"/>
                      </a:xfrm>
                      <a:prstGeom prst="rect">
                        <a:avLst/>
                      </a:prstGeom>
                    </p:spPr>
                  </p:pic>
                </p:oleObj>
              </mc:Fallback>
            </mc:AlternateContent>
          </a:graphicData>
        </a:graphic>
      </p:graphicFrame>
    </p:spTree>
    <p:extLst>
      <p:ext uri="{BB962C8B-B14F-4D97-AF65-F5344CB8AC3E}">
        <p14:creationId xmlns:p14="http://schemas.microsoft.com/office/powerpoint/2010/main" val="137302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65BD-C9DD-41A3-51CF-4085D9C6E87B}"/>
              </a:ext>
            </a:extLst>
          </p:cNvPr>
          <p:cNvSpPr>
            <a:spLocks noGrp="1"/>
          </p:cNvSpPr>
          <p:nvPr>
            <p:ph type="title"/>
          </p:nvPr>
        </p:nvSpPr>
        <p:spPr/>
        <p:txBody>
          <a:bodyPr/>
          <a:lstStyle/>
          <a:p>
            <a:r>
              <a:rPr lang="de-DE" dirty="0"/>
              <a:t>SP-C1</a:t>
            </a:r>
            <a:endParaRPr lang="en-GB" dirty="0"/>
          </a:p>
        </p:txBody>
      </p:sp>
      <p:sp>
        <p:nvSpPr>
          <p:cNvPr id="3" name="Footer Placeholder 2">
            <a:extLst>
              <a:ext uri="{FF2B5EF4-FFF2-40B4-BE49-F238E27FC236}">
                <a16:creationId xmlns:a16="http://schemas.microsoft.com/office/drawing/2014/main" id="{4D57934D-6287-816C-9AA9-DA43D42C1D04}"/>
              </a:ext>
            </a:extLst>
          </p:cNvPr>
          <p:cNvSpPr>
            <a:spLocks noGrp="1"/>
          </p:cNvSpPr>
          <p:nvPr>
            <p:ph type="ftr" sz="quarter" idx="11"/>
          </p:nvPr>
        </p:nvSpPr>
        <p:spPr/>
        <p:txBody>
          <a:bodyPr/>
          <a:lstStyle/>
          <a:p>
            <a:pPr algn="r"/>
            <a:r>
              <a:rPr lang="en-GB" dirty="0"/>
              <a:t> WPPWIE Project Meeting  | Zoom | 24.01.2022 | Page </a:t>
            </a:r>
            <a:fld id="{6A6D9FA1-99C7-4910-8E32-B85D378B0060}" type="slidenum">
              <a:rPr lang="en-GB" smtClean="0"/>
              <a:pPr algn="r"/>
              <a:t>3</a:t>
            </a:fld>
            <a:endParaRPr lang="en-GB" dirty="0"/>
          </a:p>
        </p:txBody>
      </p:sp>
      <p:sp>
        <p:nvSpPr>
          <p:cNvPr id="5" name="TextBox 4">
            <a:extLst>
              <a:ext uri="{FF2B5EF4-FFF2-40B4-BE49-F238E27FC236}">
                <a16:creationId xmlns:a16="http://schemas.microsoft.com/office/drawing/2014/main" id="{EFCF6C52-AEC0-29BE-4E15-A0BC9753C4C1}"/>
              </a:ext>
            </a:extLst>
          </p:cNvPr>
          <p:cNvSpPr txBox="1"/>
          <p:nvPr/>
        </p:nvSpPr>
        <p:spPr>
          <a:xfrm>
            <a:off x="1907704" y="1707654"/>
            <a:ext cx="4617118" cy="1569660"/>
          </a:xfrm>
          <a:prstGeom prst="rect">
            <a:avLst/>
          </a:prstGeom>
          <a:noFill/>
        </p:spPr>
        <p:txBody>
          <a:bodyPr wrap="square">
            <a:spAutoFit/>
          </a:bodyPr>
          <a:lstStyle/>
          <a:p>
            <a:r>
              <a:rPr lang="en-GB" sz="3200" b="1" dirty="0"/>
              <a:t>Transport of Hydrogen through the first wall of fusion devices</a:t>
            </a:r>
          </a:p>
        </p:txBody>
      </p:sp>
    </p:spTree>
    <p:extLst>
      <p:ext uri="{BB962C8B-B14F-4D97-AF65-F5344CB8AC3E}">
        <p14:creationId xmlns:p14="http://schemas.microsoft.com/office/powerpoint/2010/main" val="1942760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7607-E8D3-A14A-CA6C-B7A5443ECB73}"/>
              </a:ext>
            </a:extLst>
          </p:cNvPr>
          <p:cNvSpPr>
            <a:spLocks noGrp="1"/>
          </p:cNvSpPr>
          <p:nvPr>
            <p:ph type="title"/>
          </p:nvPr>
        </p:nvSpPr>
        <p:spPr/>
        <p:txBody>
          <a:bodyPr/>
          <a:lstStyle/>
          <a:p>
            <a:r>
              <a:rPr lang="de-DE" sz="2400" dirty="0"/>
              <a:t>H uptake into cavities vs conventional traps</a:t>
            </a:r>
            <a:endParaRPr lang="en-GB" sz="2400" dirty="0"/>
          </a:p>
        </p:txBody>
      </p:sp>
      <p:sp>
        <p:nvSpPr>
          <p:cNvPr id="3" name="Footer Placeholder 2">
            <a:extLst>
              <a:ext uri="{FF2B5EF4-FFF2-40B4-BE49-F238E27FC236}">
                <a16:creationId xmlns:a16="http://schemas.microsoft.com/office/drawing/2014/main" id="{80EEAE97-0070-56B3-51C3-356D252849BC}"/>
              </a:ext>
            </a:extLst>
          </p:cNvPr>
          <p:cNvSpPr>
            <a:spLocks noGrp="1"/>
          </p:cNvSpPr>
          <p:nvPr>
            <p:ph type="ftr" sz="quarter" idx="11"/>
          </p:nvPr>
        </p:nvSpPr>
        <p:spPr/>
        <p:txBody>
          <a:bodyPr/>
          <a:lstStyle/>
          <a:p>
            <a:pPr algn="r"/>
            <a:r>
              <a:rPr lang="en-GB" dirty="0"/>
              <a:t>| WPPWIE Project Meeting  | Zoom | 24.01.2022 | Page </a:t>
            </a:r>
            <a:fld id="{6A6D9FA1-99C7-4910-8E32-B85D378B0060}" type="slidenum">
              <a:rPr lang="en-GB" smtClean="0"/>
              <a:pPr algn="r"/>
              <a:t>30</a:t>
            </a:fld>
            <a:endParaRPr lang="en-GB" dirty="0"/>
          </a:p>
        </p:txBody>
      </p:sp>
      <p:sp>
        <p:nvSpPr>
          <p:cNvPr id="4" name="TextBox 3">
            <a:extLst>
              <a:ext uri="{FF2B5EF4-FFF2-40B4-BE49-F238E27FC236}">
                <a16:creationId xmlns:a16="http://schemas.microsoft.com/office/drawing/2014/main" id="{5D422081-160F-2C8F-F244-6F1D0C0C0272}"/>
              </a:ext>
            </a:extLst>
          </p:cNvPr>
          <p:cNvSpPr txBox="1"/>
          <p:nvPr/>
        </p:nvSpPr>
        <p:spPr>
          <a:xfrm>
            <a:off x="35496" y="555526"/>
            <a:ext cx="4940776" cy="369332"/>
          </a:xfrm>
          <a:prstGeom prst="rect">
            <a:avLst/>
          </a:prstGeom>
          <a:noFill/>
        </p:spPr>
        <p:txBody>
          <a:bodyPr wrap="none" rtlCol="0">
            <a:spAutoFit/>
          </a:bodyPr>
          <a:lstStyle/>
          <a:p>
            <a:pPr marL="285750" indent="-285750">
              <a:buFont typeface="Wingdings" panose="05000000000000000000" pitchFamily="2" charset="2"/>
              <a:buChar char="v"/>
            </a:pPr>
            <a:r>
              <a:rPr lang="de-DE" i="1" dirty="0"/>
              <a:t>M. Zibrov and K. Schmid NME 32 (2022) 101219</a:t>
            </a:r>
            <a:endParaRPr lang="en-GB" i="1" dirty="0"/>
          </a:p>
        </p:txBody>
      </p:sp>
      <p:pic>
        <p:nvPicPr>
          <p:cNvPr id="6" name="Picture 5">
            <a:extLst>
              <a:ext uri="{FF2B5EF4-FFF2-40B4-BE49-F238E27FC236}">
                <a16:creationId xmlns:a16="http://schemas.microsoft.com/office/drawing/2014/main" id="{5E0153F7-610A-EE4D-A50A-9DBB225388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3568" y="856226"/>
            <a:ext cx="4858916" cy="4072485"/>
          </a:xfrm>
          <a:prstGeom prst="rect">
            <a:avLst/>
          </a:prstGeom>
        </p:spPr>
      </p:pic>
      <p:cxnSp>
        <p:nvCxnSpPr>
          <p:cNvPr id="8" name="Straight Arrow Connector 7">
            <a:extLst>
              <a:ext uri="{FF2B5EF4-FFF2-40B4-BE49-F238E27FC236}">
                <a16:creationId xmlns:a16="http://schemas.microsoft.com/office/drawing/2014/main" id="{AC60E39C-F095-FB9B-3D4A-13D40FB4F584}"/>
              </a:ext>
            </a:extLst>
          </p:cNvPr>
          <p:cNvCxnSpPr>
            <a:cxnSpLocks/>
          </p:cNvCxnSpPr>
          <p:nvPr/>
        </p:nvCxnSpPr>
        <p:spPr>
          <a:xfrm flipV="1">
            <a:off x="1115616" y="3337416"/>
            <a:ext cx="1152128" cy="1106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A0027EE-C40D-9FD3-8D8A-DF7961AF8300}"/>
              </a:ext>
            </a:extLst>
          </p:cNvPr>
          <p:cNvCxnSpPr/>
          <p:nvPr/>
        </p:nvCxnSpPr>
        <p:spPr>
          <a:xfrm>
            <a:off x="3231332" y="3939902"/>
            <a:ext cx="2636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60FFC5E-3FE3-3355-DF0E-80737959A2C9}"/>
              </a:ext>
            </a:extLst>
          </p:cNvPr>
          <p:cNvSpPr txBox="1"/>
          <p:nvPr/>
        </p:nvSpPr>
        <p:spPr>
          <a:xfrm>
            <a:off x="5868144" y="3639586"/>
            <a:ext cx="1217584" cy="523220"/>
          </a:xfrm>
          <a:prstGeom prst="rect">
            <a:avLst/>
          </a:prstGeom>
          <a:noFill/>
          <a:ln>
            <a:solidFill>
              <a:schemeClr val="bg1"/>
            </a:solidFill>
          </a:ln>
        </p:spPr>
        <p:txBody>
          <a:bodyPr wrap="square" rtlCol="0">
            <a:spAutoFit/>
          </a:bodyPr>
          <a:lstStyle/>
          <a:p>
            <a:r>
              <a:rPr lang="de-DE" sz="1400" dirty="0"/>
              <a:t>„normal filling direction“</a:t>
            </a:r>
            <a:endParaRPr lang="en-GB" sz="1400" dirty="0"/>
          </a:p>
        </p:txBody>
      </p:sp>
      <p:sp>
        <p:nvSpPr>
          <p:cNvPr id="12" name="TextBox 11">
            <a:extLst>
              <a:ext uri="{FF2B5EF4-FFF2-40B4-BE49-F238E27FC236}">
                <a16:creationId xmlns:a16="http://schemas.microsoft.com/office/drawing/2014/main" id="{964C45ED-0F38-24BE-9843-821033CAC99B}"/>
              </a:ext>
            </a:extLst>
          </p:cNvPr>
          <p:cNvSpPr txBox="1"/>
          <p:nvPr/>
        </p:nvSpPr>
        <p:spPr>
          <a:xfrm>
            <a:off x="2109814" y="2814196"/>
            <a:ext cx="1217584" cy="523220"/>
          </a:xfrm>
          <a:prstGeom prst="rect">
            <a:avLst/>
          </a:prstGeom>
          <a:noFill/>
          <a:ln>
            <a:solidFill>
              <a:schemeClr val="bg1"/>
            </a:solidFill>
          </a:ln>
        </p:spPr>
        <p:txBody>
          <a:bodyPr wrap="square" rtlCol="0">
            <a:spAutoFit/>
          </a:bodyPr>
          <a:lstStyle/>
          <a:p>
            <a:r>
              <a:rPr lang="de-DE" sz="1400" dirty="0"/>
              <a:t>„cavitiy filling direction“</a:t>
            </a:r>
            <a:endParaRPr lang="en-GB" sz="1400" dirty="0"/>
          </a:p>
        </p:txBody>
      </p:sp>
      <p:sp>
        <p:nvSpPr>
          <p:cNvPr id="14" name="TextBox 13">
            <a:extLst>
              <a:ext uri="{FF2B5EF4-FFF2-40B4-BE49-F238E27FC236}">
                <a16:creationId xmlns:a16="http://schemas.microsoft.com/office/drawing/2014/main" id="{0972F7B4-0A07-8B0F-2CFE-CEC3758601F2}"/>
              </a:ext>
            </a:extLst>
          </p:cNvPr>
          <p:cNvSpPr txBox="1"/>
          <p:nvPr/>
        </p:nvSpPr>
        <p:spPr>
          <a:xfrm>
            <a:off x="5508104" y="1162595"/>
            <a:ext cx="2880320" cy="646331"/>
          </a:xfrm>
          <a:prstGeom prst="rect">
            <a:avLst/>
          </a:prstGeom>
          <a:noFill/>
        </p:spPr>
        <p:txBody>
          <a:bodyPr wrap="square" rtlCol="0">
            <a:spAutoFit/>
          </a:bodyPr>
          <a:lstStyle/>
          <a:p>
            <a:pPr marL="285750" indent="-285750">
              <a:buFont typeface="Wingdings" panose="05000000000000000000" pitchFamily="2" charset="2"/>
              <a:buChar char="v"/>
            </a:pPr>
            <a:r>
              <a:rPr lang="de-DE" dirty="0"/>
              <a:t>Pressure builds up in cavities over time </a:t>
            </a:r>
            <a:endParaRPr lang="en-GB" dirty="0"/>
          </a:p>
        </p:txBody>
      </p:sp>
      <p:sp>
        <p:nvSpPr>
          <p:cNvPr id="15" name="TextBox 14">
            <a:extLst>
              <a:ext uri="{FF2B5EF4-FFF2-40B4-BE49-F238E27FC236}">
                <a16:creationId xmlns:a16="http://schemas.microsoft.com/office/drawing/2014/main" id="{A2161931-22BD-A808-6A93-48E627ED9938}"/>
              </a:ext>
            </a:extLst>
          </p:cNvPr>
          <p:cNvSpPr txBox="1"/>
          <p:nvPr/>
        </p:nvSpPr>
        <p:spPr>
          <a:xfrm>
            <a:off x="5508104" y="2439954"/>
            <a:ext cx="2880320" cy="646331"/>
          </a:xfrm>
          <a:prstGeom prst="rect">
            <a:avLst/>
          </a:prstGeom>
          <a:noFill/>
        </p:spPr>
        <p:txBody>
          <a:bodyPr wrap="square" rtlCol="0">
            <a:spAutoFit/>
          </a:bodyPr>
          <a:lstStyle/>
          <a:p>
            <a:pPr marL="285750" indent="-285750">
              <a:buFont typeface="Wingdings" panose="05000000000000000000" pitchFamily="2" charset="2"/>
              <a:buChar char="v"/>
            </a:pPr>
            <a:r>
              <a:rPr lang="de-DE" dirty="0"/>
              <a:t>Conventional traps have fixed fill level</a:t>
            </a:r>
            <a:endParaRPr lang="en-GB" dirty="0"/>
          </a:p>
        </p:txBody>
      </p:sp>
      <p:sp>
        <p:nvSpPr>
          <p:cNvPr id="5" name="TextBox 4">
            <a:extLst>
              <a:ext uri="{FF2B5EF4-FFF2-40B4-BE49-F238E27FC236}">
                <a16:creationId xmlns:a16="http://schemas.microsoft.com/office/drawing/2014/main" id="{71C1B783-972A-42E7-B498-657C4C7B46F1}"/>
              </a:ext>
            </a:extLst>
          </p:cNvPr>
          <p:cNvSpPr txBox="1"/>
          <p:nvPr/>
        </p:nvSpPr>
        <p:spPr>
          <a:xfrm>
            <a:off x="5542484" y="4258444"/>
            <a:ext cx="3352200" cy="369332"/>
          </a:xfrm>
          <a:prstGeom prst="rect">
            <a:avLst/>
          </a:prstGeom>
          <a:noFill/>
        </p:spPr>
        <p:txBody>
          <a:bodyPr wrap="none" rtlCol="0">
            <a:spAutoFit/>
          </a:bodyPr>
          <a:lstStyle/>
          <a:p>
            <a:pPr marL="285750" indent="-285750">
              <a:buFont typeface="Wingdings" panose="05000000000000000000" pitchFamily="2" charset="2"/>
              <a:buChar char="v"/>
            </a:pPr>
            <a:r>
              <a:rPr lang="de-DE" dirty="0"/>
              <a:t>Difference goes away at high T</a:t>
            </a:r>
            <a:endParaRPr lang="en-GB" dirty="0"/>
          </a:p>
        </p:txBody>
      </p:sp>
    </p:spTree>
    <p:extLst>
      <p:ext uri="{BB962C8B-B14F-4D97-AF65-F5344CB8AC3E}">
        <p14:creationId xmlns:p14="http://schemas.microsoft.com/office/powerpoint/2010/main" val="2992097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All Thick Graph" descr="Project Path: D:\Datashare\D_loading\Comparison_DSC001_006.opju&#10;PE Folder: /Comparison_DSC001_006/Folder1/&#10;Short Name: CGAW4">
            <a:extLst>
              <a:ext uri="{FF2B5EF4-FFF2-40B4-BE49-F238E27FC236}">
                <a16:creationId xmlns:a16="http://schemas.microsoft.com/office/drawing/2014/main" id="{C47EC302-A031-42E5-9B79-1DD17AA37CF1}"/>
              </a:ext>
            </a:extLst>
          </p:cNvPr>
          <p:cNvGraphicFramePr>
            <a:graphicFrameLocks noChangeAspect="1"/>
          </p:cNvGraphicFramePr>
          <p:nvPr/>
        </p:nvGraphicFramePr>
        <p:xfrm>
          <a:off x="4860000" y="1080000"/>
          <a:ext cx="3724682" cy="2850822"/>
        </p:xfrm>
        <a:graphic>
          <a:graphicData uri="http://schemas.openxmlformats.org/presentationml/2006/ole">
            <mc:AlternateContent xmlns:mc="http://schemas.openxmlformats.org/markup-compatibility/2006">
              <mc:Choice xmlns:v="urn:schemas-microsoft-com:vml" Requires="v">
                <p:oleObj name="Graph" r:id="rId3" imgW="3920718" imgH="3000865" progId="Origin95.Graph">
                  <p:embed/>
                </p:oleObj>
              </mc:Choice>
              <mc:Fallback>
                <p:oleObj name="Graph" r:id="rId3" imgW="3920718" imgH="3000865" progId="Origin95.Graph">
                  <p:embed/>
                  <p:pic>
                    <p:nvPicPr>
                      <p:cNvPr id="12" name="All Thick Graph" descr="Project Path: D:\Datashare\D_loading\Comparison_DSC001_006.opju&#10;PE Folder: /Comparison_DSC001_006/Folder1/&#10;Short Name: CGAW4">
                        <a:extLst>
                          <a:ext uri="{FF2B5EF4-FFF2-40B4-BE49-F238E27FC236}">
                            <a16:creationId xmlns:a16="http://schemas.microsoft.com/office/drawing/2014/main" id="{C47EC302-A031-42E5-9B79-1DD17AA37CF1}"/>
                          </a:ext>
                        </a:extLst>
                      </p:cNvPr>
                      <p:cNvPicPr/>
                      <p:nvPr/>
                    </p:nvPicPr>
                    <p:blipFill>
                      <a:blip r:embed="rId4"/>
                      <a:stretch>
                        <a:fillRect/>
                      </a:stretch>
                    </p:blipFill>
                    <p:spPr>
                      <a:xfrm>
                        <a:off x="4860000" y="1080000"/>
                        <a:ext cx="3724682" cy="2850822"/>
                      </a:xfrm>
                      <a:prstGeom prst="rect">
                        <a:avLst/>
                      </a:prstGeom>
                      <a:solidFill>
                        <a:schemeClr val="bg1"/>
                      </a:solidFill>
                    </p:spPr>
                  </p:pic>
                </p:oleObj>
              </mc:Fallback>
            </mc:AlternateContent>
          </a:graphicData>
        </a:graphic>
      </p:graphicFrame>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MPG</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555526"/>
            <a:ext cx="8928992" cy="561820"/>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 uptake in point defects in W was studied in the past</a:t>
            </a:r>
          </a:p>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Here: D uptake in nm-sized cavities in W single crystals</a:t>
            </a:r>
          </a:p>
        </p:txBody>
      </p:sp>
      <p:sp>
        <p:nvSpPr>
          <p:cNvPr id="10" name="Textfeld 9"/>
          <p:cNvSpPr txBox="1"/>
          <p:nvPr/>
        </p:nvSpPr>
        <p:spPr>
          <a:xfrm>
            <a:off x="179512" y="1059582"/>
            <a:ext cx="5328592"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err="1">
                <a:ln>
                  <a:noFill/>
                </a:ln>
                <a:solidFill>
                  <a:srgbClr val="FF0000"/>
                </a:solidFill>
                <a:effectLst/>
                <a:uLnTx/>
                <a:uFillTx/>
                <a:latin typeface="Calibri"/>
                <a:ea typeface="+mn-ea"/>
                <a:cs typeface="+mn-cs"/>
              </a:rPr>
              <a:t>Cavities</a:t>
            </a:r>
            <a:r>
              <a:rPr kumimoji="0" lang="de-DE" sz="1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produced</a:t>
            </a:r>
            <a:r>
              <a:rPr kumimoji="0" lang="de-DE" sz="1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by</a:t>
            </a:r>
            <a:r>
              <a:rPr kumimoji="0" lang="de-DE" sz="1800" b="0" i="0" u="none" strike="noStrike" kern="1200" cap="none" spc="0" normalizeH="0" baseline="0" noProof="0" dirty="0">
                <a:ln>
                  <a:noFill/>
                </a:ln>
                <a:solidFill>
                  <a:srgbClr val="FF0000"/>
                </a:solidFill>
                <a:effectLst/>
                <a:uLnTx/>
                <a:uFillTx/>
                <a:latin typeface="Calibri"/>
                <a:ea typeface="+mn-ea"/>
                <a:cs typeface="+mn-cs"/>
              </a:rPr>
              <a:t> 20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MeV</a:t>
            </a:r>
            <a:br>
              <a:rPr kumimoji="0" lang="de-DE" sz="1800" b="0" i="0" u="none" strike="noStrike" kern="1200" cap="none" spc="0" normalizeH="0" baseline="0" noProof="0" dirty="0">
                <a:ln>
                  <a:noFill/>
                </a:ln>
                <a:solidFill>
                  <a:srgbClr val="FF0000"/>
                </a:solidFill>
                <a:effectLst/>
                <a:uLnTx/>
                <a:uFillTx/>
                <a:latin typeface="Calibri"/>
                <a:ea typeface="+mn-ea"/>
                <a:cs typeface="+mn-cs"/>
              </a:rPr>
            </a:br>
            <a:r>
              <a:rPr kumimoji="0" lang="de-DE" sz="1800" b="0" i="0" u="none" strike="noStrike" kern="1200" cap="none" spc="0" normalizeH="0" baseline="0" noProof="0" dirty="0">
                <a:ln>
                  <a:noFill/>
                </a:ln>
                <a:solidFill>
                  <a:srgbClr val="FF0000"/>
                </a:solidFill>
                <a:effectLst/>
                <a:uLnTx/>
                <a:uFillTx/>
                <a:latin typeface="Calibri"/>
                <a:ea typeface="+mn-ea"/>
                <a:cs typeface="+mn-cs"/>
              </a:rPr>
              <a:t>W-irradiation at 1350 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srgbClr val="FF0000"/>
                </a:solidFill>
                <a:effectLst/>
                <a:uLnTx/>
                <a:uFillTx/>
                <a:latin typeface="Calibri"/>
                <a:ea typeface="+mn-ea"/>
                <a:cs typeface="+mn-cs"/>
              </a:rPr>
              <a:t>D Plasma +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Nuclear</a:t>
            </a:r>
            <a:r>
              <a:rPr kumimoji="0" lang="de-DE" sz="1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Reaction</a:t>
            </a:r>
            <a:r>
              <a:rPr kumimoji="0" lang="de-DE" sz="1800" b="0" i="0" u="none" strike="noStrike" kern="1200" cap="none" spc="0" normalizeH="0" baseline="0" noProof="0" dirty="0">
                <a:ln>
                  <a:noFill/>
                </a:ln>
                <a:solidFill>
                  <a:srgbClr val="FF0000"/>
                </a:solidFill>
                <a:effectLst/>
                <a:uLnTx/>
                <a:uFillTx/>
                <a:latin typeface="Calibri"/>
                <a:ea typeface="+mn-ea"/>
                <a:cs typeface="+mn-cs"/>
              </a:rPr>
              <a:t> Analysis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for</a:t>
            </a:r>
            <a:r>
              <a:rPr kumimoji="0" lang="de-DE" sz="1800" b="0" i="0" u="none" strike="noStrike" kern="1200" cap="none" spc="0" normalizeH="0" baseline="0" noProof="0" dirty="0">
                <a:ln>
                  <a:noFill/>
                </a:ln>
                <a:solidFill>
                  <a:srgbClr val="FF0000"/>
                </a:solidFill>
                <a:effectLst/>
                <a:uLnTx/>
                <a:uFillTx/>
                <a:latin typeface="Calibri"/>
                <a:ea typeface="+mn-ea"/>
                <a:cs typeface="+mn-cs"/>
              </a:rPr>
              <a:t>:</a:t>
            </a:r>
            <a:br>
              <a:rPr kumimoji="0" lang="de-DE" sz="1800" b="0" i="0" u="none" strike="noStrike" kern="1200" cap="none" spc="0" normalizeH="0" baseline="0" noProof="0" dirty="0">
                <a:ln>
                  <a:noFill/>
                </a:ln>
                <a:solidFill>
                  <a:srgbClr val="FF0000"/>
                </a:solidFill>
                <a:effectLst/>
                <a:uLnTx/>
                <a:uFillTx/>
                <a:latin typeface="Calibri"/>
                <a:ea typeface="+mn-ea"/>
                <a:cs typeface="+mn-cs"/>
              </a:rPr>
            </a:br>
            <a:r>
              <a:rPr kumimoji="0" lang="de-DE" sz="1800" b="0" i="0" u="none" strike="noStrike" kern="1200" cap="none" spc="0" normalizeH="0" baseline="0" noProof="0" dirty="0">
                <a:ln>
                  <a:noFill/>
                </a:ln>
                <a:solidFill>
                  <a:srgbClr val="FF0000"/>
                </a:solidFill>
                <a:effectLst/>
                <a:uLnTx/>
                <a:uFillTx/>
                <a:latin typeface="Calibri"/>
                <a:ea typeface="+mn-ea"/>
                <a:cs typeface="+mn-cs"/>
              </a:rPr>
              <a:t>- Different D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fluences</a:t>
            </a:r>
            <a:br>
              <a:rPr kumimoji="0" lang="de-DE" sz="1800" b="0" i="0" u="none" strike="noStrike" kern="1200" cap="none" spc="0" normalizeH="0" baseline="0" noProof="0" dirty="0">
                <a:ln>
                  <a:noFill/>
                </a:ln>
                <a:solidFill>
                  <a:srgbClr val="FF0000"/>
                </a:solidFill>
                <a:effectLst/>
                <a:uLnTx/>
                <a:uFillTx/>
                <a:latin typeface="Calibri"/>
                <a:ea typeface="+mn-ea"/>
                <a:cs typeface="+mn-cs"/>
              </a:rPr>
            </a:br>
            <a:r>
              <a:rPr kumimoji="0" lang="de-DE" sz="1800" b="0" i="0" u="none" strike="noStrike" kern="1200" cap="none" spc="0" normalizeH="0" baseline="0" noProof="0" dirty="0">
                <a:ln>
                  <a:noFill/>
                </a:ln>
                <a:solidFill>
                  <a:srgbClr val="FF0000"/>
                </a:solidFill>
                <a:effectLst/>
                <a:uLnTx/>
                <a:uFillTx/>
                <a:latin typeface="Calibri"/>
                <a:ea typeface="+mn-ea"/>
                <a:cs typeface="+mn-cs"/>
              </a:rPr>
              <a:t>- After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waiting</a:t>
            </a:r>
            <a:r>
              <a:rPr kumimoji="0" lang="de-DE" sz="1800" b="0" i="0" u="none" strike="noStrike" kern="1200" cap="none" spc="0" normalizeH="0" baseline="0" noProof="0" dirty="0">
                <a:ln>
                  <a:noFill/>
                </a:ln>
                <a:solidFill>
                  <a:srgbClr val="FF0000"/>
                </a:solidFill>
                <a:effectLst/>
                <a:uLnTx/>
                <a:uFillTx/>
                <a:latin typeface="Calibri"/>
                <a:ea typeface="+mn-ea"/>
                <a:cs typeface="+mn-cs"/>
              </a:rPr>
              <a:t> time/outgassing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1800" b="0" i="0" u="none" strike="noStrike" kern="1200" cap="none" spc="0" normalizeH="0" baseline="0" noProof="0" dirty="0">
                <a:ln>
                  <a:noFill/>
                </a:ln>
                <a:solidFill>
                  <a:srgbClr val="FF0000"/>
                </a:solidFill>
                <a:effectLst/>
                <a:uLnTx/>
                <a:uFillTx/>
                <a:latin typeface="Calibri"/>
                <a:ea typeface="+mn-ea"/>
                <a:cs typeface="+mn-cs"/>
              </a:rPr>
              <a:t>D-uptake starts at surface then into depth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1800" b="0" i="0" u="none" strike="noStrike" kern="1200" cap="none" spc="0" normalizeH="0" baseline="0" noProof="0" dirty="0" err="1">
                <a:ln>
                  <a:noFill/>
                </a:ln>
                <a:solidFill>
                  <a:srgbClr val="FF0000"/>
                </a:solidFill>
                <a:effectLst/>
                <a:uLnTx/>
                <a:uFillTx/>
                <a:latin typeface="Calibri"/>
                <a:ea typeface="+mn-ea"/>
                <a:cs typeface="+mn-cs"/>
              </a:rPr>
              <a:t>No</a:t>
            </a:r>
            <a:r>
              <a:rPr kumimoji="0" lang="de-DE" sz="1800" b="0" i="0" u="none" strike="noStrike" kern="1200" cap="none" spc="0" normalizeH="0" baseline="0" noProof="0" dirty="0">
                <a:ln>
                  <a:noFill/>
                </a:ln>
                <a:solidFill>
                  <a:srgbClr val="FF0000"/>
                </a:solidFill>
                <a:effectLst/>
                <a:uLnTx/>
                <a:uFillTx/>
                <a:latin typeface="Calibri"/>
                <a:ea typeface="+mn-ea"/>
                <a:cs typeface="+mn-cs"/>
              </a:rPr>
              <a:t> D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loss</a:t>
            </a:r>
            <a:r>
              <a:rPr kumimoji="0" lang="de-DE" sz="1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during</a:t>
            </a:r>
            <a:r>
              <a:rPr kumimoji="0" lang="de-DE" sz="1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storage</a:t>
            </a:r>
            <a:r>
              <a:rPr kumimoji="0" lang="de-DE" sz="1800" b="0" i="0" u="none" strike="noStrike" kern="1200" cap="none" spc="0" normalizeH="0" baseline="0" noProof="0" dirty="0">
                <a:ln>
                  <a:noFill/>
                </a:ln>
                <a:solidFill>
                  <a:srgbClr val="FF0000"/>
                </a:solidFill>
                <a:effectLst/>
                <a:uLnTx/>
                <a:uFillTx/>
                <a:latin typeface="Calibri"/>
                <a:ea typeface="+mn-ea"/>
                <a:cs typeface="+mn-cs"/>
              </a:rPr>
              <a:t> in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desiccator</a:t>
            </a:r>
            <a:endParaRPr kumimoji="0" lang="de-DE" sz="18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1800" b="0" i="0" u="none" strike="noStrike" kern="1200" cap="none" spc="0" normalizeH="0" baseline="0" noProof="0" dirty="0">
                <a:ln>
                  <a:noFill/>
                </a:ln>
                <a:solidFill>
                  <a:srgbClr val="FF0000"/>
                </a:solidFill>
                <a:effectLst/>
                <a:uLnTx/>
                <a:uFillTx/>
                <a:latin typeface="Calibri"/>
                <a:ea typeface="+mn-ea"/>
                <a:cs typeface="+mn-cs"/>
              </a:rPr>
              <a:t>D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uptake</a:t>
            </a:r>
            <a:r>
              <a:rPr kumimoji="0" lang="de-DE" sz="1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differs</a:t>
            </a:r>
            <a:r>
              <a:rPr kumimoji="0" lang="de-DE" sz="1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between</a:t>
            </a:r>
            <a:r>
              <a:rPr kumimoji="0" lang="de-DE" sz="1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continuous</a:t>
            </a:r>
            <a:r>
              <a:rPr kumimoji="0" lang="de-DE" sz="1800" b="0" i="0" u="none" strike="noStrike" kern="1200" cap="none" spc="0" normalizeH="0" baseline="0" noProof="0" dirty="0">
                <a:ln>
                  <a:noFill/>
                </a:ln>
                <a:solidFill>
                  <a:srgbClr val="FF0000"/>
                </a:solidFill>
                <a:effectLst/>
                <a:uLnTx/>
                <a:uFillTx/>
                <a:latin typeface="Calibri"/>
                <a:ea typeface="+mn-ea"/>
                <a:cs typeface="+mn-cs"/>
              </a:rPr>
              <a:t> and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interrupted</a:t>
            </a:r>
            <a:r>
              <a:rPr kumimoji="0" lang="de-DE" sz="1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loading</a:t>
            </a:r>
            <a:endParaRPr kumimoji="0" lang="de-DE" sz="18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de-DE" sz="18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srgbClr val="FF0000"/>
                </a:solidFill>
                <a:effectLst/>
                <a:uLnTx/>
                <a:uFillTx/>
                <a:latin typeface="Calibri"/>
                <a:ea typeface="+mn-ea"/>
                <a:cs typeface="+mn-cs"/>
              </a:rPr>
              <a:t>Next: TDS, More </a:t>
            </a:r>
            <a:r>
              <a:rPr kumimoji="0" lang="de-DE" sz="1800" b="0" i="0" u="none" strike="noStrike" kern="1200" cap="none" spc="0" normalizeH="0" baseline="0" noProof="0" dirty="0" err="1">
                <a:ln>
                  <a:noFill/>
                </a:ln>
                <a:solidFill>
                  <a:srgbClr val="FF0000"/>
                </a:solidFill>
                <a:effectLst/>
                <a:uLnTx/>
                <a:uFillTx/>
                <a:latin typeface="Calibri"/>
                <a:ea typeface="+mn-ea"/>
                <a:cs typeface="+mn-cs"/>
              </a:rPr>
              <a:t>fluences</a:t>
            </a:r>
            <a:r>
              <a:rPr kumimoji="0" lang="de-DE" sz="1800" b="0" i="0" u="none" strike="noStrike" kern="1200" cap="none" spc="0" normalizeH="0" baseline="0" noProof="0" dirty="0">
                <a:ln>
                  <a:noFill/>
                </a:ln>
                <a:solidFill>
                  <a:srgbClr val="FF0000"/>
                </a:solidFill>
                <a:effectLst/>
                <a:uLnTx/>
                <a:uFillTx/>
                <a:latin typeface="Calibri"/>
                <a:ea typeface="+mn-ea"/>
                <a:cs typeface="+mn-cs"/>
              </a:rPr>
              <a:t>; Isotope Exchange (2025)</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C.4.T-T004-D001</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 progress</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7 accelerator days so far</a:t>
            </a:r>
            <a:b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if required</a:t>
            </a:r>
          </a:p>
        </p:txBody>
      </p:sp>
      <p:pic>
        <p:nvPicPr>
          <p:cNvPr id="13" name="Legende">
            <a:extLst>
              <a:ext uri="{FF2B5EF4-FFF2-40B4-BE49-F238E27FC236}">
                <a16:creationId xmlns:a16="http://schemas.microsoft.com/office/drawing/2014/main" id="{324423DA-E462-4BFB-8195-C11C0E5E5307}"/>
              </a:ext>
            </a:extLst>
          </p:cNvPr>
          <p:cNvPicPr>
            <a:picLocks noChangeAspect="1"/>
          </p:cNvPicPr>
          <p:nvPr/>
        </p:nvPicPr>
        <p:blipFill>
          <a:blip r:embed="rId5"/>
          <a:stretch>
            <a:fillRect/>
          </a:stretch>
        </p:blipFill>
        <p:spPr>
          <a:xfrm>
            <a:off x="7092280" y="1445123"/>
            <a:ext cx="1801548" cy="1039699"/>
          </a:xfrm>
          <a:prstGeom prst="rect">
            <a:avLst/>
          </a:prstGeom>
        </p:spPr>
      </p:pic>
      <p:sp>
        <p:nvSpPr>
          <p:cNvPr id="14" name="Textfeld 13">
            <a:extLst>
              <a:ext uri="{FF2B5EF4-FFF2-40B4-BE49-F238E27FC236}">
                <a16:creationId xmlns:a16="http://schemas.microsoft.com/office/drawing/2014/main" id="{CAB6B4D5-8E79-454D-A1C6-1FCDA33D9920}"/>
              </a:ext>
            </a:extLst>
          </p:cNvPr>
          <p:cNvSpPr txBox="1"/>
          <p:nvPr/>
        </p:nvSpPr>
        <p:spPr>
          <a:xfrm>
            <a:off x="5651026" y="4108122"/>
            <a:ext cx="3394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prstClr val="black"/>
                </a:solidFill>
                <a:effectLst/>
                <a:uLnTx/>
                <a:uFillTx/>
                <a:latin typeface="Calibri"/>
                <a:ea typeface="+mn-ea"/>
                <a:cs typeface="+mn-cs"/>
              </a:rPr>
              <a:t>Damaging</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Temperature</a:t>
            </a:r>
            <a:r>
              <a:rPr kumimoji="0" lang="de-DE" sz="1800" b="1" i="0" u="none" strike="noStrike" kern="1200" cap="none" spc="0" normalizeH="0" baseline="0" noProof="0" dirty="0">
                <a:ln>
                  <a:noFill/>
                </a:ln>
                <a:solidFill>
                  <a:prstClr val="black"/>
                </a:solidFill>
                <a:effectLst/>
                <a:uLnTx/>
                <a:uFillTx/>
                <a:latin typeface="Calibri"/>
                <a:ea typeface="+mn-ea"/>
                <a:cs typeface="+mn-cs"/>
              </a:rPr>
              <a:t>: 1350 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D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Loading</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Temperature</a:t>
            </a:r>
            <a:r>
              <a:rPr kumimoji="0" lang="de-DE" sz="1800" b="1" i="0" u="none" strike="noStrike" kern="1200" cap="none" spc="0" normalizeH="0" baseline="0" noProof="0" dirty="0">
                <a:ln>
                  <a:noFill/>
                </a:ln>
                <a:solidFill>
                  <a:prstClr val="black"/>
                </a:solidFill>
                <a:effectLst/>
                <a:uLnTx/>
                <a:uFillTx/>
                <a:latin typeface="Calibri"/>
                <a:ea typeface="+mn-ea"/>
                <a:cs typeface="+mn-cs"/>
              </a:rPr>
              <a:t>: 370 K</a:t>
            </a:r>
          </a:p>
        </p:txBody>
      </p:sp>
      <p:cxnSp>
        <p:nvCxnSpPr>
          <p:cNvPr id="7" name="Straight Arrow Connector 6">
            <a:extLst>
              <a:ext uri="{FF2B5EF4-FFF2-40B4-BE49-F238E27FC236}">
                <a16:creationId xmlns:a16="http://schemas.microsoft.com/office/drawing/2014/main" id="{AA63EA87-6EDE-18A4-332A-C085404820AC}"/>
              </a:ext>
            </a:extLst>
          </p:cNvPr>
          <p:cNvCxnSpPr>
            <a:cxnSpLocks/>
            <a:endCxn id="8" idx="2"/>
          </p:cNvCxnSpPr>
          <p:nvPr/>
        </p:nvCxnSpPr>
        <p:spPr>
          <a:xfrm flipV="1">
            <a:off x="5292080" y="962505"/>
            <a:ext cx="2318512" cy="2473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38F9D16-A172-89CB-4821-88168F99382E}"/>
              </a:ext>
            </a:extLst>
          </p:cNvPr>
          <p:cNvSpPr txBox="1"/>
          <p:nvPr/>
        </p:nvSpPr>
        <p:spPr>
          <a:xfrm>
            <a:off x="6256695" y="593173"/>
            <a:ext cx="2707793" cy="369332"/>
          </a:xfrm>
          <a:prstGeom prst="rect">
            <a:avLst/>
          </a:prstGeom>
          <a:noFill/>
        </p:spPr>
        <p:txBody>
          <a:bodyPr wrap="none" rtlCol="0">
            <a:spAutoFit/>
          </a:bodyPr>
          <a:lstStyle/>
          <a:p>
            <a:r>
              <a:rPr lang="de-DE" dirty="0"/>
              <a:t>„observed filling direction“</a:t>
            </a:r>
            <a:endParaRPr lang="en-GB" dirty="0"/>
          </a:p>
        </p:txBody>
      </p:sp>
      <p:cxnSp>
        <p:nvCxnSpPr>
          <p:cNvPr id="15" name="Straight Arrow Connector 14">
            <a:extLst>
              <a:ext uri="{FF2B5EF4-FFF2-40B4-BE49-F238E27FC236}">
                <a16:creationId xmlns:a16="http://schemas.microsoft.com/office/drawing/2014/main" id="{5CB68C5A-7942-C4E7-3213-6A7F6EB94C33}"/>
              </a:ext>
            </a:extLst>
          </p:cNvPr>
          <p:cNvCxnSpPr/>
          <p:nvPr/>
        </p:nvCxnSpPr>
        <p:spPr>
          <a:xfrm>
            <a:off x="5292080" y="2849945"/>
            <a:ext cx="2160240"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B268EAD-C277-C159-270D-457E02B24D8E}"/>
              </a:ext>
            </a:extLst>
          </p:cNvPr>
          <p:cNvSpPr txBox="1"/>
          <p:nvPr/>
        </p:nvSpPr>
        <p:spPr>
          <a:xfrm>
            <a:off x="7439106" y="2587338"/>
            <a:ext cx="1217584" cy="523220"/>
          </a:xfrm>
          <a:prstGeom prst="rect">
            <a:avLst/>
          </a:prstGeom>
          <a:noFill/>
          <a:ln>
            <a:solidFill>
              <a:schemeClr val="bg1"/>
            </a:solidFill>
          </a:ln>
        </p:spPr>
        <p:txBody>
          <a:bodyPr wrap="square" rtlCol="0">
            <a:spAutoFit/>
          </a:bodyPr>
          <a:lstStyle/>
          <a:p>
            <a:r>
              <a:rPr lang="de-DE" sz="1400" dirty="0"/>
              <a:t>„normal filling direction“</a:t>
            </a:r>
            <a:endParaRPr lang="en-GB" sz="1400" dirty="0"/>
          </a:p>
        </p:txBody>
      </p:sp>
    </p:spTree>
    <p:extLst>
      <p:ext uri="{BB962C8B-B14F-4D97-AF65-F5344CB8AC3E}">
        <p14:creationId xmlns:p14="http://schemas.microsoft.com/office/powerpoint/2010/main" val="398174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74091-1797-2D3C-3A8B-5C3EBA3F0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CF736-329D-11F5-DB85-57196C17CCE4}"/>
              </a:ext>
            </a:extLst>
          </p:cNvPr>
          <p:cNvSpPr>
            <a:spLocks noGrp="1"/>
          </p:cNvSpPr>
          <p:nvPr>
            <p:ph type="title"/>
          </p:nvPr>
        </p:nvSpPr>
        <p:spPr/>
        <p:txBody>
          <a:bodyPr/>
          <a:lstStyle/>
          <a:p>
            <a:r>
              <a:rPr lang="de-DE" dirty="0"/>
              <a:t>SP-C5</a:t>
            </a:r>
            <a:endParaRPr lang="en-GB" dirty="0"/>
          </a:p>
        </p:txBody>
      </p:sp>
      <p:sp>
        <p:nvSpPr>
          <p:cNvPr id="3" name="Footer Placeholder 2">
            <a:extLst>
              <a:ext uri="{FF2B5EF4-FFF2-40B4-BE49-F238E27FC236}">
                <a16:creationId xmlns:a16="http://schemas.microsoft.com/office/drawing/2014/main" id="{D964FF9D-6CAA-BE88-7B6D-B12F0A80C871}"/>
              </a:ext>
            </a:extLst>
          </p:cNvPr>
          <p:cNvSpPr>
            <a:spLocks noGrp="1"/>
          </p:cNvSpPr>
          <p:nvPr>
            <p:ph type="ftr" sz="quarter" idx="11"/>
          </p:nvPr>
        </p:nvSpPr>
        <p:spPr/>
        <p:txBody>
          <a:bodyPr/>
          <a:lstStyle/>
          <a:p>
            <a:pPr algn="r"/>
            <a:r>
              <a:rPr lang="en-GB">
                <a:solidFill>
                  <a:srgbClr val="FF0000"/>
                </a:solidFill>
              </a:rPr>
              <a:t>YOUR NAME </a:t>
            </a:r>
            <a:r>
              <a:rPr lang="en-GB"/>
              <a:t>| WPPWIE Project Meeting  | Zoom | 24.01.2022 | Page </a:t>
            </a:r>
            <a:fld id="{6A6D9FA1-99C7-4910-8E32-B85D378B0060}" type="slidenum">
              <a:rPr lang="en-GB" smtClean="0"/>
              <a:pPr algn="r"/>
              <a:t>32</a:t>
            </a:fld>
            <a:endParaRPr lang="en-GB" dirty="0"/>
          </a:p>
        </p:txBody>
      </p:sp>
      <p:sp>
        <p:nvSpPr>
          <p:cNvPr id="5" name="TextBox 4">
            <a:extLst>
              <a:ext uri="{FF2B5EF4-FFF2-40B4-BE49-F238E27FC236}">
                <a16:creationId xmlns:a16="http://schemas.microsoft.com/office/drawing/2014/main" id="{50F910F5-7D8D-F3CE-AC21-7095E684C5A6}"/>
              </a:ext>
            </a:extLst>
          </p:cNvPr>
          <p:cNvSpPr txBox="1"/>
          <p:nvPr/>
        </p:nvSpPr>
        <p:spPr>
          <a:xfrm>
            <a:off x="1907704" y="1707654"/>
            <a:ext cx="4617118" cy="1077218"/>
          </a:xfrm>
          <a:prstGeom prst="rect">
            <a:avLst/>
          </a:prstGeom>
          <a:noFill/>
        </p:spPr>
        <p:txBody>
          <a:bodyPr wrap="square">
            <a:spAutoFit/>
          </a:bodyPr>
          <a:lstStyle/>
          <a:p>
            <a:r>
              <a:rPr lang="en-GB" sz="3200" b="1" dirty="0"/>
              <a:t>T-permeation experiments in 316L</a:t>
            </a:r>
          </a:p>
        </p:txBody>
      </p:sp>
    </p:spTree>
    <p:extLst>
      <p:ext uri="{BB962C8B-B14F-4D97-AF65-F5344CB8AC3E}">
        <p14:creationId xmlns:p14="http://schemas.microsoft.com/office/powerpoint/2010/main" val="1009643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F2A3B5-6E5E-1D45-6C44-13C6F0B120C8}"/>
              </a:ext>
            </a:extLst>
          </p:cNvPr>
          <p:cNvGrpSpPr/>
          <p:nvPr/>
        </p:nvGrpSpPr>
        <p:grpSpPr>
          <a:xfrm>
            <a:off x="4997787" y="873200"/>
            <a:ext cx="4147567" cy="3042478"/>
            <a:chOff x="4997787" y="873200"/>
            <a:chExt cx="4147567" cy="3042478"/>
          </a:xfrm>
        </p:grpSpPr>
        <p:graphicFrame>
          <p:nvGraphicFramePr>
            <p:cNvPr id="7" name="Chart 6">
              <a:extLst>
                <a:ext uri="{FF2B5EF4-FFF2-40B4-BE49-F238E27FC236}">
                  <a16:creationId xmlns:a16="http://schemas.microsoft.com/office/drawing/2014/main" id="{5232CA83-DE9D-3D17-416F-3EABE3ADC3DB}"/>
                </a:ext>
              </a:extLst>
            </p:cNvPr>
            <p:cNvGraphicFramePr>
              <a:graphicFrameLocks/>
            </p:cNvGraphicFramePr>
            <p:nvPr>
              <p:extLst>
                <p:ext uri="{D42A27DB-BD31-4B8C-83A1-F6EECF244321}">
                  <p14:modId xmlns:p14="http://schemas.microsoft.com/office/powerpoint/2010/main" val="341139282"/>
                </p:ext>
              </p:extLst>
            </p:nvPr>
          </p:nvGraphicFramePr>
          <p:xfrm>
            <a:off x="4997787" y="873200"/>
            <a:ext cx="4147567" cy="304247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E726B2A4-72B1-30AA-DCD0-69126B822EED}"/>
                </a:ext>
              </a:extLst>
            </p:cNvPr>
            <p:cNvCxnSpPr>
              <a:cxnSpLocks/>
            </p:cNvCxnSpPr>
            <p:nvPr/>
          </p:nvCxnSpPr>
          <p:spPr>
            <a:xfrm>
              <a:off x="5479368" y="3342202"/>
              <a:ext cx="2080627" cy="8283"/>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38B8F581-655F-0B03-02BC-651166CD2309}"/>
                </a:ext>
              </a:extLst>
            </p:cNvPr>
            <p:cNvCxnSpPr>
              <a:cxnSpLocks/>
            </p:cNvCxnSpPr>
            <p:nvPr/>
          </p:nvCxnSpPr>
          <p:spPr>
            <a:xfrm flipV="1">
              <a:off x="7593123" y="1225911"/>
              <a:ext cx="715010" cy="2157704"/>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9146217C-5B71-5440-7B42-F99A1632056C}"/>
                </a:ext>
              </a:extLst>
            </p:cNvPr>
            <p:cNvCxnSpPr>
              <a:cxnSpLocks/>
            </p:cNvCxnSpPr>
            <p:nvPr/>
          </p:nvCxnSpPr>
          <p:spPr>
            <a:xfrm>
              <a:off x="5479368" y="1766309"/>
              <a:ext cx="1930863" cy="828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AB9233-4A90-CCDC-A96E-01DDE35EAF55}"/>
                </a:ext>
              </a:extLst>
            </p:cNvPr>
            <p:cNvCxnSpPr>
              <a:cxnSpLocks/>
            </p:cNvCxnSpPr>
            <p:nvPr/>
          </p:nvCxnSpPr>
          <p:spPr>
            <a:xfrm>
              <a:off x="7385383" y="1749743"/>
              <a:ext cx="1008111" cy="161194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a:xfrm>
            <a:off x="-61610" y="82253"/>
            <a:ext cx="8306017"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lv-LV" sz="2000" spc="-15" dirty="0" err="1">
                <a:solidFill>
                  <a:srgbClr val="000000"/>
                </a:solidFill>
                <a:effectLst/>
                <a:latin typeface="Calibri" panose="020F0502020204030204" pitchFamily="34" charset="0"/>
                <a:ea typeface="Times New Roman" panose="02020603050405020304" pitchFamily="18" charset="0"/>
              </a:rPr>
              <a:t>UoL</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7696" y="504180"/>
            <a:ext cx="9126303" cy="542521"/>
          </a:xfrm>
          <a:prstGeom prst="rect">
            <a:avLst/>
          </a:prstGeom>
          <a:noFill/>
          <a:ln w="12700">
            <a:no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Difference</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between</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tritium</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diffusion</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through</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SS316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stainless</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steel</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gas</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gas</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water</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water</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gas</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water</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interfaces</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has</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been</a:t>
            </a:r>
            <a:r>
              <a:rPr kumimoji="0" lang="lv-LV"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assessed</a:t>
            </a: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feld 9"/>
          <p:cNvSpPr txBox="1"/>
          <p:nvPr/>
        </p:nvSpPr>
        <p:spPr>
          <a:xfrm>
            <a:off x="14590" y="1043874"/>
            <a:ext cx="5197676" cy="355481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3 different methods have been tested for tritium diffusion – gas permeation (HT), water permeation (HTO) and loading/outgassing</a:t>
            </a:r>
            <a:endParaRPr kumimoji="0" lang="en-GB" sz="15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For both permeation experiments results for gas/gas and water/water interfaces have been tested</a:t>
            </a:r>
            <a:r>
              <a:rPr kumimoji="0" lang="lv-LV" sz="1500" b="0" i="0" u="none" strike="noStrike" kern="1200" cap="none" spc="0" normalizeH="0" baseline="0" noProof="0" dirty="0">
                <a:ln>
                  <a:noFill/>
                </a:ln>
                <a:solidFill>
                  <a:prstClr val="black"/>
                </a:solidFill>
                <a:effectLst/>
                <a:uLnTx/>
                <a:uFillTx/>
                <a:latin typeface="Calibri"/>
                <a:ea typeface="+mn-ea"/>
                <a:cs typeface="+mn-cs"/>
              </a:rPr>
              <a:t> </a:t>
            </a:r>
            <a:r>
              <a:rPr kumimoji="0" lang="lv-LV" sz="1500" b="0" i="0" u="none" strike="noStrike" kern="1200" cap="none" spc="0" normalizeH="0" baseline="0" noProof="0" dirty="0" err="1">
                <a:ln>
                  <a:noFill/>
                </a:ln>
                <a:solidFill>
                  <a:prstClr val="black"/>
                </a:solidFill>
                <a:effectLst/>
                <a:uLnTx/>
                <a:uFillTx/>
                <a:latin typeface="Calibri"/>
                <a:ea typeface="+mn-ea"/>
                <a:cs typeface="+mn-cs"/>
              </a:rPr>
              <a:t>up</a:t>
            </a:r>
            <a:r>
              <a:rPr kumimoji="0" lang="lv-LV" sz="1500" b="0" i="0" u="none" strike="noStrike" kern="1200" cap="none" spc="0" normalizeH="0" baseline="0" noProof="0" dirty="0">
                <a:ln>
                  <a:noFill/>
                </a:ln>
                <a:solidFill>
                  <a:prstClr val="black"/>
                </a:solidFill>
                <a:effectLst/>
                <a:uLnTx/>
                <a:uFillTx/>
                <a:latin typeface="Calibri"/>
                <a:ea typeface="+mn-ea"/>
                <a:cs typeface="+mn-cs"/>
              </a:rPr>
              <a:t> to </a:t>
            </a:r>
            <a:r>
              <a:rPr kumimoji="0" lang="lv-LV" sz="1500" b="0" i="0" u="none" strike="noStrike" kern="1200" cap="none" spc="0" normalizeH="0" baseline="0" noProof="0" dirty="0" err="1">
                <a:ln>
                  <a:noFill/>
                </a:ln>
                <a:solidFill>
                  <a:prstClr val="black"/>
                </a:solidFill>
                <a:effectLst/>
                <a:uLnTx/>
                <a:uFillTx/>
                <a:latin typeface="Calibri"/>
                <a:ea typeface="+mn-ea"/>
                <a:cs typeface="+mn-cs"/>
              </a:rPr>
              <a:t>now</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r>
              <a:rPr kumimoji="0" lang="lv-LV" sz="1500" b="0" i="0" u="none" strike="noStrike" kern="1200" cap="none" spc="0" normalizeH="0" baseline="0" noProof="0" dirty="0" err="1">
                <a:ln>
                  <a:noFill/>
                </a:ln>
                <a:solidFill>
                  <a:prstClr val="black"/>
                </a:solidFill>
                <a:effectLst/>
                <a:uLnTx/>
                <a:uFillTx/>
                <a:latin typeface="Calibri"/>
                <a:ea typeface="+mn-ea"/>
                <a:cs typeface="+mn-cs"/>
              </a:rPr>
              <a:t>but</a:t>
            </a:r>
            <a:r>
              <a:rPr kumimoji="0" lang="lv-LV" sz="1500" b="0" i="0" u="none" strike="noStrike" kern="1200" cap="none" spc="0" normalizeH="0" baseline="0" noProof="0" dirty="0">
                <a:ln>
                  <a:noFill/>
                </a:ln>
                <a:solidFill>
                  <a:prstClr val="black"/>
                </a:solidFill>
                <a:effectLst/>
                <a:uLnTx/>
                <a:uFillTx/>
                <a:latin typeface="Calibri"/>
                <a:ea typeface="+mn-ea"/>
                <a:cs typeface="+mn-cs"/>
              </a:rPr>
              <a:t> </a:t>
            </a:r>
            <a:r>
              <a:rPr kumimoji="0" lang="lv-LV" sz="1500" b="0" i="0" u="none" strike="noStrike" kern="1200" cap="none" spc="0" normalizeH="0" baseline="0" noProof="0" dirty="0" err="1">
                <a:ln>
                  <a:noFill/>
                </a:ln>
                <a:solidFill>
                  <a:prstClr val="black"/>
                </a:solidFill>
                <a:effectLst/>
                <a:uLnTx/>
                <a:uFillTx/>
                <a:latin typeface="Calibri"/>
                <a:ea typeface="+mn-ea"/>
                <a:cs typeface="+mn-cs"/>
              </a:rPr>
              <a:t>they</a:t>
            </a:r>
            <a:r>
              <a:rPr kumimoji="0" lang="lv-LV" sz="1500" b="0" i="0" u="none" strike="noStrike" kern="1200" cap="none" spc="0" normalizeH="0" baseline="0" noProof="0" dirty="0">
                <a:ln>
                  <a:noFill/>
                </a:ln>
                <a:solidFill>
                  <a:prstClr val="black"/>
                </a:solidFill>
                <a:effectLst/>
                <a:uLnTx/>
                <a:uFillTx/>
                <a:latin typeface="Calibri"/>
                <a:ea typeface="+mn-ea"/>
                <a:cs typeface="+mn-cs"/>
              </a:rPr>
              <a:t> </a:t>
            </a:r>
            <a:r>
              <a:rPr kumimoji="0" lang="lv-LV" sz="1500" b="0" i="0" u="none" strike="noStrike" kern="1200" cap="none" spc="0" normalizeH="0" baseline="0" noProof="0" dirty="0" err="1">
                <a:ln>
                  <a:noFill/>
                </a:ln>
                <a:solidFill>
                  <a:prstClr val="black"/>
                </a:solidFill>
                <a:effectLst/>
                <a:uLnTx/>
                <a:uFillTx/>
                <a:latin typeface="Calibri"/>
                <a:ea typeface="+mn-ea"/>
                <a:cs typeface="+mn-cs"/>
              </a:rPr>
              <a:t>are</a:t>
            </a:r>
            <a:r>
              <a:rPr kumimoji="0" lang="lv-LV" sz="1500" b="0" i="0" u="none" strike="noStrike" kern="1200" cap="none" spc="0" normalizeH="0" baseline="0" noProof="0" dirty="0">
                <a:ln>
                  <a:noFill/>
                </a:ln>
                <a:solidFill>
                  <a:prstClr val="black"/>
                </a:solidFill>
                <a:effectLst/>
                <a:uLnTx/>
                <a:uFillTx/>
                <a:latin typeface="Calibri"/>
                <a:ea typeface="+mn-ea"/>
                <a:cs typeface="+mn-cs"/>
              </a:rPr>
              <a:t> </a:t>
            </a:r>
            <a:r>
              <a:rPr kumimoji="0" lang="en-GB" sz="1500" b="0" i="0" u="none" strike="noStrike" kern="1200" cap="none" spc="0" normalizeH="0" baseline="0" noProof="0" dirty="0">
                <a:ln>
                  <a:noFill/>
                </a:ln>
                <a:solidFill>
                  <a:prstClr val="black"/>
                </a:solidFill>
                <a:effectLst/>
                <a:uLnTx/>
                <a:uFillTx/>
                <a:latin typeface="Calibri"/>
                <a:ea typeface="+mn-ea"/>
                <a:cs typeface="+mn-cs"/>
              </a:rPr>
              <a:t>difficult to compare before </a:t>
            </a:r>
            <a:r>
              <a:rPr kumimoji="0" lang="lv-LV" sz="1500" b="0" i="0" u="none" strike="noStrike" kern="1200" cap="none" spc="0" normalizeH="0" baseline="0" noProof="0" dirty="0" err="1">
                <a:ln>
                  <a:noFill/>
                </a:ln>
                <a:solidFill>
                  <a:prstClr val="black"/>
                </a:solidFill>
                <a:effectLst/>
                <a:uLnTx/>
                <a:uFillTx/>
                <a:latin typeface="Calibri"/>
                <a:ea typeface="+mn-ea"/>
                <a:cs typeface="+mn-cs"/>
              </a:rPr>
              <a:t>full</a:t>
            </a:r>
            <a:r>
              <a:rPr kumimoji="0" lang="lv-LV" sz="1500" b="0" i="0" u="none" strike="noStrike" kern="1200" cap="none" spc="0" normalizeH="0" baseline="0" noProof="0" dirty="0">
                <a:ln>
                  <a:noFill/>
                </a:ln>
                <a:solidFill>
                  <a:prstClr val="black"/>
                </a:solidFill>
                <a:effectLst/>
                <a:uLnTx/>
                <a:uFillTx/>
                <a:latin typeface="Calibri"/>
                <a:ea typeface="+mn-ea"/>
                <a:cs typeface="+mn-cs"/>
              </a:rPr>
              <a:t> </a:t>
            </a:r>
            <a:r>
              <a:rPr kumimoji="0" lang="lv-LV" sz="1500" b="0" i="0" u="none" strike="noStrike" kern="1200" cap="none" spc="0" normalizeH="0" baseline="0" noProof="0" dirty="0" err="1">
                <a:ln>
                  <a:noFill/>
                </a:ln>
                <a:solidFill>
                  <a:prstClr val="black"/>
                </a:solidFill>
                <a:effectLst/>
                <a:uLnTx/>
                <a:uFillTx/>
                <a:latin typeface="Calibri"/>
                <a:ea typeface="+mn-ea"/>
                <a:cs typeface="+mn-cs"/>
              </a:rPr>
              <a:t>evaluation</a:t>
            </a:r>
            <a:r>
              <a:rPr kumimoji="0" lang="lv-LV" sz="1500" b="0" i="0" u="none" strike="noStrike" kern="1200" cap="none" spc="0" normalizeH="0" baseline="0" noProof="0" dirty="0">
                <a:ln>
                  <a:noFill/>
                </a:ln>
                <a:solidFill>
                  <a:prstClr val="black"/>
                </a:solidFill>
                <a:effectLst/>
                <a:uLnTx/>
                <a:uFillTx/>
                <a:latin typeface="Calibri"/>
                <a:ea typeface="+mn-ea"/>
                <a:cs typeface="+mn-cs"/>
              </a:rPr>
              <a:t> </a:t>
            </a:r>
            <a:r>
              <a:rPr kumimoji="0" lang="lv-LV" sz="1500" b="0" i="0" u="none" strike="noStrike" kern="1200" cap="none" spc="0" normalizeH="0" baseline="0" noProof="0" dirty="0" err="1">
                <a:ln>
                  <a:noFill/>
                </a:ln>
                <a:solidFill>
                  <a:prstClr val="black"/>
                </a:solidFill>
                <a:effectLst/>
                <a:uLnTx/>
                <a:uFillTx/>
                <a:latin typeface="Calibri"/>
                <a:ea typeface="+mn-ea"/>
                <a:cs typeface="+mn-cs"/>
              </a:rPr>
              <a:t>and</a:t>
            </a:r>
            <a:r>
              <a:rPr kumimoji="0" lang="lv-LV" sz="1500" b="0" i="0" u="none" strike="noStrike" kern="1200" cap="none" spc="0" normalizeH="0" baseline="0" noProof="0" dirty="0">
                <a:ln>
                  <a:noFill/>
                </a:ln>
                <a:solidFill>
                  <a:prstClr val="black"/>
                </a:solidFill>
                <a:effectLst/>
                <a:uLnTx/>
                <a:uFillTx/>
                <a:latin typeface="Calibri"/>
                <a:ea typeface="+mn-ea"/>
                <a:cs typeface="+mn-cs"/>
              </a:rPr>
              <a:t> </a:t>
            </a:r>
            <a:r>
              <a:rPr kumimoji="0" lang="lv-LV" sz="1500" b="0" i="0" u="none" strike="noStrike" kern="1200" cap="none" spc="0" normalizeH="0" baseline="0" noProof="0" dirty="0" err="1">
                <a:ln>
                  <a:noFill/>
                </a:ln>
                <a:solidFill>
                  <a:prstClr val="black"/>
                </a:solidFill>
                <a:effectLst/>
                <a:uLnTx/>
                <a:uFillTx/>
                <a:latin typeface="Calibri"/>
                <a:ea typeface="+mn-ea"/>
                <a:cs typeface="+mn-cs"/>
              </a:rPr>
              <a:t>calculations</a:t>
            </a:r>
            <a:endParaRPr kumimoji="0" lang="en-GB" sz="15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For HT permeation results show that tritium is oxidized during permeation and arrives at the permeated side as HTO</a:t>
            </a:r>
            <a:endParaRPr kumimoji="0" lang="en-GB" sz="15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Loading experiments indicate that T permeates through a H pre-loaded sample of 0.025 mm thickness within 21-26 days</a:t>
            </a:r>
            <a:endParaRPr kumimoji="0" lang="en-GB" sz="15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Due to lack of time only a few data points have been collected as of now in the region of interest (26+ days), more will be available by the end of the year</a:t>
            </a:r>
            <a:endParaRPr kumimoji="0" lang="en-GB" sz="15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87587"/>
            <a:ext cx="5040560" cy="773610"/>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C.5.T-004-D001</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completed / </a:t>
            </a:r>
            <a:r>
              <a:rPr kumimoji="0" lang="en-US" sz="1000" b="0" i="1"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partially done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in progress / delayed / cancelled</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lv-LV"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University</a:t>
            </a:r>
            <a:r>
              <a:rPr kumimoji="0" lang="lv-LV"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v-LV"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lv-LV"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Latvia</a:t>
            </a:r>
            <a:endPar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if required</a:t>
            </a:r>
          </a:p>
        </p:txBody>
      </p:sp>
      <p:sp>
        <p:nvSpPr>
          <p:cNvPr id="22" name="TextBox 21">
            <a:extLst>
              <a:ext uri="{FF2B5EF4-FFF2-40B4-BE49-F238E27FC236}">
                <a16:creationId xmlns:a16="http://schemas.microsoft.com/office/drawing/2014/main" id="{E6C3A82A-D0A8-AF91-819D-C8D9559F6E53}"/>
              </a:ext>
            </a:extLst>
          </p:cNvPr>
          <p:cNvSpPr txBox="1"/>
          <p:nvPr/>
        </p:nvSpPr>
        <p:spPr>
          <a:xfrm>
            <a:off x="5180165" y="3907447"/>
            <a:ext cx="3995936" cy="122341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Loaded tritium concentration decrease in sample (air atmosphere) and tritium increase in water (water atmosphere)</a:t>
            </a:r>
            <a:r>
              <a:rPr kumimoji="0" lang="lv-LV" sz="1050" b="0" i="0" u="none" strike="noStrike" kern="1200" cap="none" spc="0" normalizeH="0" baseline="0" noProof="0" dirty="0">
                <a:ln>
                  <a:noFill/>
                </a:ln>
                <a:solidFill>
                  <a:prstClr val="black"/>
                </a:solidFill>
                <a:effectLst/>
                <a:uLnTx/>
                <a:uFillTx/>
                <a:latin typeface="Calibri"/>
                <a:ea typeface="+mn-ea"/>
                <a:cs typeface="+mn-cs"/>
              </a:rPr>
              <a:t> </a:t>
            </a:r>
            <a:r>
              <a:rPr kumimoji="0" lang="lv-LV" sz="1050" b="0" i="0" u="none" strike="noStrike" kern="1200" cap="none" spc="0" normalizeH="0" baseline="0" noProof="0" dirty="0" err="1">
                <a:ln>
                  <a:noFill/>
                </a:ln>
                <a:solidFill>
                  <a:prstClr val="black"/>
                </a:solidFill>
                <a:effectLst/>
                <a:uLnTx/>
                <a:uFillTx/>
                <a:latin typeface="Calibri"/>
                <a:ea typeface="+mn-ea"/>
                <a:cs typeface="+mn-cs"/>
              </a:rPr>
              <a:t>for</a:t>
            </a:r>
            <a:r>
              <a:rPr kumimoji="0" lang="lv-LV" sz="1050" b="0" i="0" u="none" strike="noStrike" kern="1200" cap="none" spc="0" normalizeH="0" baseline="0" noProof="0" dirty="0">
                <a:ln>
                  <a:noFill/>
                </a:ln>
                <a:solidFill>
                  <a:prstClr val="black"/>
                </a:solidFill>
                <a:effectLst/>
                <a:uLnTx/>
                <a:uFillTx/>
                <a:latin typeface="Calibri"/>
                <a:ea typeface="+mn-ea"/>
                <a:cs typeface="+mn-cs"/>
              </a:rPr>
              <a:t> 0.025 mm SS316L </a:t>
            </a:r>
            <a:r>
              <a:rPr kumimoji="0" lang="lv-LV" sz="1050" b="0" i="0" u="none" strike="noStrike" kern="1200" cap="none" spc="0" normalizeH="0" baseline="0" noProof="0" dirty="0" err="1">
                <a:ln>
                  <a:noFill/>
                </a:ln>
                <a:solidFill>
                  <a:prstClr val="black"/>
                </a:solidFill>
                <a:effectLst/>
                <a:uLnTx/>
                <a:uFillTx/>
                <a:latin typeface="Calibri"/>
                <a:ea typeface="+mn-ea"/>
                <a:cs typeface="+mn-cs"/>
              </a:rPr>
              <a:t>stainless</a:t>
            </a:r>
            <a:r>
              <a:rPr kumimoji="0" lang="lv-LV" sz="1050" b="0" i="0" u="none" strike="noStrike" kern="1200" cap="none" spc="0" normalizeH="0" baseline="0" noProof="0" dirty="0">
                <a:ln>
                  <a:noFill/>
                </a:ln>
                <a:solidFill>
                  <a:prstClr val="black"/>
                </a:solidFill>
                <a:effectLst/>
                <a:uLnTx/>
                <a:uFillTx/>
                <a:latin typeface="Calibri"/>
                <a:ea typeface="+mn-ea"/>
                <a:cs typeface="+mn-cs"/>
              </a:rPr>
              <a:t> </a:t>
            </a:r>
            <a:r>
              <a:rPr kumimoji="0" lang="lv-LV" sz="1050" b="0" i="0" u="none" strike="noStrike" kern="1200" cap="none" spc="0" normalizeH="0" baseline="0" noProof="0" dirty="0" err="1">
                <a:ln>
                  <a:noFill/>
                </a:ln>
                <a:solidFill>
                  <a:prstClr val="black"/>
                </a:solidFill>
                <a:effectLst/>
                <a:uLnTx/>
                <a:uFillTx/>
                <a:latin typeface="Calibri"/>
                <a:ea typeface="+mn-ea"/>
                <a:cs typeface="+mn-cs"/>
              </a:rPr>
              <a:t>steel</a:t>
            </a:r>
            <a:r>
              <a:rPr kumimoji="0" lang="lv-LV" sz="1050" b="0" i="0" u="none" strike="noStrike" kern="1200" cap="none" spc="0" normalizeH="0" baseline="0" noProof="0" dirty="0">
                <a:ln>
                  <a:noFill/>
                </a:ln>
                <a:solidFill>
                  <a:prstClr val="black"/>
                </a:solidFill>
                <a:effectLst/>
                <a:uLnTx/>
                <a:uFillTx/>
                <a:latin typeface="Calibri"/>
                <a:ea typeface="+mn-ea"/>
                <a:cs typeface="+mn-cs"/>
              </a:rPr>
              <a:t>.</a:t>
            </a: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Results show similar flux for both, </a:t>
            </a:r>
            <a:r>
              <a:rPr kumimoji="0" lang="en-GB" sz="1050" b="0" i="0" u="sng" strike="noStrike" kern="1200" cap="none" spc="0" normalizeH="0" baseline="0" noProof="0" dirty="0">
                <a:ln>
                  <a:noFill/>
                </a:ln>
                <a:solidFill>
                  <a:srgbClr val="C00000"/>
                </a:solidFill>
                <a:effectLst/>
                <a:uLnTx/>
                <a:uFillTx/>
                <a:latin typeface="Calibri"/>
                <a:ea typeface="+mn-ea"/>
                <a:cs typeface="+mn-cs"/>
              </a:rPr>
              <a:t>but</a:t>
            </a:r>
            <a:r>
              <a:rPr kumimoji="0" lang="en-GB" sz="1050" b="0" i="0" u="none" strike="noStrike" kern="1200" cap="none" spc="0" normalizeH="0" baseline="0" noProof="0" dirty="0">
                <a:ln>
                  <a:noFill/>
                </a:ln>
                <a:solidFill>
                  <a:prstClr val="black"/>
                </a:solidFill>
                <a:effectLst/>
                <a:uLnTx/>
                <a:uFillTx/>
                <a:latin typeface="Calibri"/>
                <a:ea typeface="+mn-ea"/>
                <a:cs typeface="+mn-cs"/>
              </a:rPr>
              <a:t> there are not enough points in the region of interest </a:t>
            </a:r>
            <a:r>
              <a:rPr kumimoji="0" lang="lv-LV" sz="1050" b="0" i="0" u="none" strike="noStrike" kern="1200" cap="none" spc="0" normalizeH="0" baseline="0" noProof="0" dirty="0">
                <a:ln>
                  <a:noFill/>
                </a:ln>
                <a:solidFill>
                  <a:prstClr val="black"/>
                </a:solidFill>
                <a:effectLst/>
                <a:uLnTx/>
                <a:uFillTx/>
                <a:latin typeface="Calibri"/>
                <a:ea typeface="+mn-ea"/>
                <a:cs typeface="+mn-cs"/>
              </a:rPr>
              <a:t>to </a:t>
            </a:r>
            <a:r>
              <a:rPr kumimoji="0" lang="lv-LV" sz="1050" b="0" i="0" u="none" strike="noStrike" kern="1200" cap="none" spc="0" normalizeH="0" baseline="0" noProof="0" dirty="0" err="1">
                <a:ln>
                  <a:noFill/>
                </a:ln>
                <a:solidFill>
                  <a:prstClr val="black"/>
                </a:solidFill>
                <a:effectLst/>
                <a:uLnTx/>
                <a:uFillTx/>
                <a:latin typeface="Calibri"/>
                <a:ea typeface="+mn-ea"/>
                <a:cs typeface="+mn-cs"/>
              </a:rPr>
              <a:t>make</a:t>
            </a:r>
            <a:r>
              <a:rPr kumimoji="0" lang="lv-LV" sz="1050" b="0" i="0" u="none" strike="noStrike" kern="1200" cap="none" spc="0" normalizeH="0" baseline="0" noProof="0" dirty="0">
                <a:ln>
                  <a:noFill/>
                </a:ln>
                <a:solidFill>
                  <a:prstClr val="black"/>
                </a:solidFill>
                <a:effectLst/>
                <a:uLnTx/>
                <a:uFillTx/>
                <a:latin typeface="Calibri"/>
                <a:ea typeface="+mn-ea"/>
                <a:cs typeface="+mn-cs"/>
              </a:rPr>
              <a:t> </a:t>
            </a:r>
            <a:r>
              <a:rPr kumimoji="0" lang="lv-LV" sz="1050" b="0" i="0" u="none" strike="noStrike" kern="1200" cap="none" spc="0" normalizeH="0" baseline="0" noProof="0" dirty="0" err="1">
                <a:ln>
                  <a:noFill/>
                </a:ln>
                <a:solidFill>
                  <a:prstClr val="black"/>
                </a:solidFill>
                <a:effectLst/>
                <a:uLnTx/>
                <a:uFillTx/>
                <a:latin typeface="Calibri"/>
                <a:ea typeface="+mn-ea"/>
                <a:cs typeface="+mn-cs"/>
              </a:rPr>
              <a:t>any</a:t>
            </a:r>
            <a:r>
              <a:rPr kumimoji="0" lang="lv-LV" sz="1050" b="0" i="0" u="none" strike="noStrike" kern="1200" cap="none" spc="0" normalizeH="0" baseline="0" noProof="0" dirty="0">
                <a:ln>
                  <a:noFill/>
                </a:ln>
                <a:solidFill>
                  <a:prstClr val="black"/>
                </a:solidFill>
                <a:effectLst/>
                <a:uLnTx/>
                <a:uFillTx/>
                <a:latin typeface="Calibri"/>
                <a:ea typeface="+mn-ea"/>
                <a:cs typeface="+mn-cs"/>
              </a:rPr>
              <a:t> </a:t>
            </a:r>
            <a:r>
              <a:rPr kumimoji="0" lang="lv-LV" sz="1050" b="0" i="0" u="none" strike="noStrike" kern="1200" cap="none" spc="0" normalizeH="0" baseline="0" noProof="0" dirty="0" err="1">
                <a:ln>
                  <a:noFill/>
                </a:ln>
                <a:solidFill>
                  <a:prstClr val="black"/>
                </a:solidFill>
                <a:effectLst/>
                <a:uLnTx/>
                <a:uFillTx/>
                <a:latin typeface="Calibri"/>
                <a:ea typeface="+mn-ea"/>
                <a:cs typeface="+mn-cs"/>
              </a:rPr>
              <a:t>conclusions</a:t>
            </a:r>
            <a:r>
              <a:rPr kumimoji="0" lang="lv-LV" sz="1050" b="0" i="0" u="none" strike="noStrike" kern="1200" cap="none" spc="0" normalizeH="0" baseline="0" noProof="0" dirty="0">
                <a:ln>
                  <a:noFill/>
                </a:ln>
                <a:solidFill>
                  <a:prstClr val="black"/>
                </a:solidFill>
                <a:effectLst/>
                <a:uLnTx/>
                <a:uFillTx/>
                <a:latin typeface="Calibri"/>
                <a:ea typeface="+mn-ea"/>
                <a:cs typeface="+mn-cs"/>
              </a:rPr>
              <a:t> </a:t>
            </a:r>
            <a:r>
              <a:rPr kumimoji="0" lang="en-GB" sz="1050" b="0" i="0" u="none" strike="noStrike" kern="1200" cap="none" spc="0" normalizeH="0" baseline="0" noProof="0" dirty="0">
                <a:ln>
                  <a:noFill/>
                </a:ln>
                <a:solidFill>
                  <a:prstClr val="black"/>
                </a:solidFill>
                <a:effectLst/>
                <a:uLnTx/>
                <a:uFillTx/>
                <a:latin typeface="Calibri"/>
                <a:ea typeface="+mn-ea"/>
                <a:cs typeface="+mn-cs"/>
              </a:rPr>
              <a:t>and different aspects must </a:t>
            </a:r>
            <a:r>
              <a:rPr kumimoji="0" lang="lv-LV" sz="1050" b="0" i="0" u="none" strike="noStrike" kern="1200" cap="none" spc="0" normalizeH="0" baseline="0" noProof="0" dirty="0" err="1">
                <a:ln>
                  <a:noFill/>
                </a:ln>
                <a:solidFill>
                  <a:prstClr val="black"/>
                </a:solidFill>
                <a:effectLst/>
                <a:uLnTx/>
                <a:uFillTx/>
                <a:latin typeface="Calibri"/>
                <a:ea typeface="+mn-ea"/>
                <a:cs typeface="+mn-cs"/>
              </a:rPr>
              <a:t>also</a:t>
            </a:r>
            <a:r>
              <a:rPr kumimoji="0" lang="lv-LV" sz="1050" b="0" i="0" u="none" strike="noStrike" kern="1200" cap="none" spc="0" normalizeH="0" baseline="0" noProof="0" dirty="0">
                <a:ln>
                  <a:noFill/>
                </a:ln>
                <a:solidFill>
                  <a:prstClr val="black"/>
                </a:solidFill>
                <a:effectLst/>
                <a:uLnTx/>
                <a:uFillTx/>
                <a:latin typeface="Calibri"/>
                <a:ea typeface="+mn-ea"/>
                <a:cs typeface="+mn-cs"/>
              </a:rPr>
              <a:t> </a:t>
            </a:r>
            <a:r>
              <a:rPr kumimoji="0" lang="en-GB" sz="1050" b="0" i="0" u="none" strike="noStrike" kern="1200" cap="none" spc="0" normalizeH="0" baseline="0" noProof="0" dirty="0">
                <a:ln>
                  <a:noFill/>
                </a:ln>
                <a:solidFill>
                  <a:prstClr val="black"/>
                </a:solidFill>
                <a:effectLst/>
                <a:uLnTx/>
                <a:uFillTx/>
                <a:latin typeface="Calibri"/>
                <a:ea typeface="+mn-ea"/>
                <a:cs typeface="+mn-cs"/>
              </a:rPr>
              <a:t>be </a:t>
            </a:r>
            <a:r>
              <a:rPr kumimoji="0" lang="en-GB" sz="1050" b="0" i="0" u="none" strike="noStrike" kern="1200" cap="none" spc="0" normalizeH="0" baseline="0" noProof="0" dirty="0" err="1">
                <a:ln>
                  <a:noFill/>
                </a:ln>
                <a:solidFill>
                  <a:prstClr val="black"/>
                </a:solidFill>
                <a:effectLst/>
                <a:uLnTx/>
                <a:uFillTx/>
                <a:latin typeface="Calibri"/>
                <a:ea typeface="+mn-ea"/>
                <a:cs typeface="+mn-cs"/>
              </a:rPr>
              <a:t>tak</a:t>
            </a:r>
            <a:r>
              <a:rPr kumimoji="0" lang="lv-LV" sz="1050" b="0" i="0" u="none" strike="noStrike" kern="1200" cap="none" spc="0" normalizeH="0" baseline="0" noProof="0" dirty="0" err="1">
                <a:ln>
                  <a:noFill/>
                </a:ln>
                <a:solidFill>
                  <a:prstClr val="black"/>
                </a:solidFill>
                <a:effectLst/>
                <a:uLnTx/>
                <a:uFillTx/>
                <a:latin typeface="Calibri"/>
                <a:ea typeface="+mn-ea"/>
                <a:cs typeface="+mn-cs"/>
              </a:rPr>
              <a:t>en</a:t>
            </a:r>
            <a:r>
              <a:rPr kumimoji="0" lang="en-GB" sz="1050" b="0" i="0" u="none" strike="noStrike" kern="1200" cap="none" spc="0" normalizeH="0" baseline="0" noProof="0" dirty="0">
                <a:ln>
                  <a:noFill/>
                </a:ln>
                <a:solidFill>
                  <a:prstClr val="black"/>
                </a:solidFill>
                <a:effectLst/>
                <a:uLnTx/>
                <a:uFillTx/>
                <a:latin typeface="Calibri"/>
                <a:ea typeface="+mn-ea"/>
                <a:cs typeface="+mn-cs"/>
              </a:rPr>
              <a:t> into account like form of tritium (HT/HTO)</a:t>
            </a:r>
            <a:endParaRPr kumimoji="0" lang="en-GB" sz="105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51C3692-D3FA-4842-158C-0812248206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040" y="1333798"/>
            <a:ext cx="3909621" cy="2157769"/>
          </a:xfrm>
          <a:prstGeom prst="rect">
            <a:avLst/>
          </a:prstGeom>
        </p:spPr>
      </p:pic>
    </p:spTree>
    <p:extLst>
      <p:ext uri="{BB962C8B-B14F-4D97-AF65-F5344CB8AC3E}">
        <p14:creationId xmlns:p14="http://schemas.microsoft.com/office/powerpoint/2010/main" val="241554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FBED-C6DF-B00D-2C30-1880D2564A16}"/>
              </a:ext>
            </a:extLst>
          </p:cNvPr>
          <p:cNvSpPr>
            <a:spLocks noGrp="1"/>
          </p:cNvSpPr>
          <p:nvPr>
            <p:ph type="title"/>
          </p:nvPr>
        </p:nvSpPr>
        <p:spPr/>
        <p:txBody>
          <a:bodyPr/>
          <a:lstStyle/>
          <a:p>
            <a:r>
              <a:rPr lang="de-DE" dirty="0"/>
              <a:t>Planning</a:t>
            </a:r>
            <a:endParaRPr lang="en-GB" dirty="0"/>
          </a:p>
        </p:txBody>
      </p:sp>
      <p:sp>
        <p:nvSpPr>
          <p:cNvPr id="4" name="Footer Placeholder 3">
            <a:extLst>
              <a:ext uri="{FF2B5EF4-FFF2-40B4-BE49-F238E27FC236}">
                <a16:creationId xmlns:a16="http://schemas.microsoft.com/office/drawing/2014/main" id="{2DCC3E40-05FE-C65C-2A7A-DF6170196876}"/>
              </a:ext>
            </a:extLst>
          </p:cNvPr>
          <p:cNvSpPr>
            <a:spLocks noGrp="1"/>
          </p:cNvSpPr>
          <p:nvPr>
            <p:ph type="ftr" sz="quarter" idx="11"/>
          </p:nvPr>
        </p:nvSpPr>
        <p:spPr/>
        <p:txBody>
          <a:bodyPr/>
          <a:lstStyle/>
          <a:p>
            <a:pPr algn="r"/>
            <a:r>
              <a:rPr lang="en-GB" dirty="0"/>
              <a:t>WPPWIE Project Meeting  | Zoom | 24.01.2022 | Page </a:t>
            </a:r>
            <a:fld id="{6A6D9FA1-99C7-4910-8E32-B85D378B0060}" type="slidenum">
              <a:rPr lang="en-GB" smtClean="0"/>
              <a:pPr algn="r"/>
              <a:t>34</a:t>
            </a:fld>
            <a:endParaRPr lang="en-GB" dirty="0"/>
          </a:p>
        </p:txBody>
      </p:sp>
      <p:sp>
        <p:nvSpPr>
          <p:cNvPr id="5" name="TextBox 4">
            <a:extLst>
              <a:ext uri="{FF2B5EF4-FFF2-40B4-BE49-F238E27FC236}">
                <a16:creationId xmlns:a16="http://schemas.microsoft.com/office/drawing/2014/main" id="{ED2BB65E-3208-AA0F-50DD-C1CCB3F99853}"/>
              </a:ext>
            </a:extLst>
          </p:cNvPr>
          <p:cNvSpPr txBox="1"/>
          <p:nvPr/>
        </p:nvSpPr>
        <p:spPr>
          <a:xfrm>
            <a:off x="1349709" y="1419622"/>
            <a:ext cx="4721164" cy="523220"/>
          </a:xfrm>
          <a:prstGeom prst="rect">
            <a:avLst/>
          </a:prstGeom>
          <a:noFill/>
        </p:spPr>
        <p:txBody>
          <a:bodyPr wrap="none" rtlCol="0">
            <a:spAutoFit/>
          </a:bodyPr>
          <a:lstStyle/>
          <a:p>
            <a:r>
              <a:rPr lang="de-DE" sz="2800" b="1" dirty="0"/>
              <a:t>Plans for the 2025 programme</a:t>
            </a:r>
            <a:endParaRPr lang="en-GB" sz="2800" b="1" dirty="0"/>
          </a:p>
        </p:txBody>
      </p:sp>
      <p:sp>
        <p:nvSpPr>
          <p:cNvPr id="6" name="TextBox 5">
            <a:extLst>
              <a:ext uri="{FF2B5EF4-FFF2-40B4-BE49-F238E27FC236}">
                <a16:creationId xmlns:a16="http://schemas.microsoft.com/office/drawing/2014/main" id="{94862E71-4574-2AF8-B255-93258D15DC08}"/>
              </a:ext>
            </a:extLst>
          </p:cNvPr>
          <p:cNvSpPr txBox="1"/>
          <p:nvPr/>
        </p:nvSpPr>
        <p:spPr>
          <a:xfrm>
            <a:off x="2051720" y="2482374"/>
            <a:ext cx="4944687" cy="369332"/>
          </a:xfrm>
          <a:prstGeom prst="rect">
            <a:avLst/>
          </a:prstGeom>
          <a:noFill/>
        </p:spPr>
        <p:txBody>
          <a:bodyPr wrap="none" rtlCol="0">
            <a:spAutoFit/>
          </a:bodyPr>
          <a:lstStyle/>
          <a:p>
            <a:r>
              <a:rPr lang="de-DE" dirty="0"/>
              <a:t>This is not a complete list</a:t>
            </a:r>
            <a:r>
              <a:rPr lang="en-GB" dirty="0"/>
              <a:t> but introduces new tasks</a:t>
            </a:r>
            <a:endParaRPr lang="de-DE" dirty="0"/>
          </a:p>
        </p:txBody>
      </p:sp>
    </p:spTree>
    <p:extLst>
      <p:ext uri="{BB962C8B-B14F-4D97-AF65-F5344CB8AC3E}">
        <p14:creationId xmlns:p14="http://schemas.microsoft.com/office/powerpoint/2010/main" val="858950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505F3-0822-1A3D-B359-860767BCEE12}"/>
              </a:ext>
            </a:extLst>
          </p:cNvPr>
          <p:cNvSpPr>
            <a:spLocks noGrp="1"/>
          </p:cNvSpPr>
          <p:nvPr>
            <p:ph type="title"/>
          </p:nvPr>
        </p:nvSpPr>
        <p:spPr/>
        <p:txBody>
          <a:bodyPr/>
          <a:lstStyle/>
          <a:p>
            <a:r>
              <a:rPr lang="de-DE" dirty="0"/>
              <a:t>Retention in Cu and CuCrZr</a:t>
            </a:r>
            <a:endParaRPr lang="en-GB" dirty="0"/>
          </a:p>
        </p:txBody>
      </p:sp>
      <p:sp>
        <p:nvSpPr>
          <p:cNvPr id="4" name="Footer Placeholder 3">
            <a:extLst>
              <a:ext uri="{FF2B5EF4-FFF2-40B4-BE49-F238E27FC236}">
                <a16:creationId xmlns:a16="http://schemas.microsoft.com/office/drawing/2014/main" id="{FA875841-A8AF-51E9-80B3-AE9EE09A912E}"/>
              </a:ext>
            </a:extLst>
          </p:cNvPr>
          <p:cNvSpPr>
            <a:spLocks noGrp="1"/>
          </p:cNvSpPr>
          <p:nvPr>
            <p:ph type="ftr" sz="quarter" idx="11"/>
          </p:nvPr>
        </p:nvSpPr>
        <p:spPr/>
        <p:txBody>
          <a:bodyPr/>
          <a:lstStyle/>
          <a:p>
            <a:pPr algn="r"/>
            <a:r>
              <a:rPr lang="en-GB" dirty="0"/>
              <a:t>| WPPWIE Project Meeting  | Zoom | 24.01.2022 | Page </a:t>
            </a:r>
            <a:fld id="{6A6D9FA1-99C7-4910-8E32-B85D378B0060}" type="slidenum">
              <a:rPr lang="en-GB" smtClean="0"/>
              <a:pPr algn="r"/>
              <a:t>35</a:t>
            </a:fld>
            <a:endParaRPr lang="en-GB" dirty="0"/>
          </a:p>
        </p:txBody>
      </p:sp>
      <p:pic>
        <p:nvPicPr>
          <p:cNvPr id="7" name="Picture 6">
            <a:extLst>
              <a:ext uri="{FF2B5EF4-FFF2-40B4-BE49-F238E27FC236}">
                <a16:creationId xmlns:a16="http://schemas.microsoft.com/office/drawing/2014/main" id="{AA8E9D9C-49A2-31A3-C14C-F0D0A72CC0C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92080" y="555526"/>
            <a:ext cx="3453889" cy="3631786"/>
          </a:xfrm>
          <a:prstGeom prst="rect">
            <a:avLst/>
          </a:prstGeom>
        </p:spPr>
      </p:pic>
      <p:sp>
        <p:nvSpPr>
          <p:cNvPr id="8" name="TextBox 7">
            <a:extLst>
              <a:ext uri="{FF2B5EF4-FFF2-40B4-BE49-F238E27FC236}">
                <a16:creationId xmlns:a16="http://schemas.microsoft.com/office/drawing/2014/main" id="{F86DED4C-7883-D90E-F771-056BE6B511E0}"/>
              </a:ext>
            </a:extLst>
          </p:cNvPr>
          <p:cNvSpPr txBox="1"/>
          <p:nvPr/>
        </p:nvSpPr>
        <p:spPr>
          <a:xfrm>
            <a:off x="5277236" y="4206698"/>
            <a:ext cx="3866764" cy="276999"/>
          </a:xfrm>
          <a:prstGeom prst="rect">
            <a:avLst/>
          </a:prstGeom>
          <a:noFill/>
        </p:spPr>
        <p:txBody>
          <a:bodyPr wrap="none" rtlCol="0">
            <a:spAutoFit/>
          </a:bodyPr>
          <a:lstStyle/>
          <a:p>
            <a:r>
              <a:rPr lang="en-GB" sz="1200" i="1" dirty="0"/>
              <a:t>R. </a:t>
            </a:r>
            <a:r>
              <a:rPr lang="en-GB" sz="1200" i="1" dirty="0" err="1"/>
              <a:t>Delaporte</a:t>
            </a:r>
            <a:r>
              <a:rPr lang="en-GB" sz="1200" i="1" dirty="0"/>
              <a:t>-Mathurin et al, </a:t>
            </a:r>
            <a:r>
              <a:rPr lang="it-IT" sz="1200" i="1" dirty="0"/>
              <a:t>Nucl. Fusion 64 (2024) 026003</a:t>
            </a:r>
            <a:endParaRPr lang="en-GB" sz="1200" i="1" dirty="0"/>
          </a:p>
        </p:txBody>
      </p:sp>
      <p:sp>
        <p:nvSpPr>
          <p:cNvPr id="9" name="TextBox 8">
            <a:extLst>
              <a:ext uri="{FF2B5EF4-FFF2-40B4-BE49-F238E27FC236}">
                <a16:creationId xmlns:a16="http://schemas.microsoft.com/office/drawing/2014/main" id="{5D9C1E60-03EE-CAC7-DACD-6B072B8A8645}"/>
              </a:ext>
            </a:extLst>
          </p:cNvPr>
          <p:cNvSpPr txBox="1"/>
          <p:nvPr/>
        </p:nvSpPr>
        <p:spPr>
          <a:xfrm>
            <a:off x="107504" y="627534"/>
            <a:ext cx="4392488" cy="646331"/>
          </a:xfrm>
          <a:prstGeom prst="rect">
            <a:avLst/>
          </a:prstGeom>
          <a:noFill/>
        </p:spPr>
        <p:txBody>
          <a:bodyPr wrap="square" rtlCol="0">
            <a:spAutoFit/>
          </a:bodyPr>
          <a:lstStyle/>
          <a:p>
            <a:pPr marL="285750" indent="-285750">
              <a:buFont typeface="Wingdings" panose="05000000000000000000" pitchFamily="2" charset="2"/>
              <a:buChar char="v"/>
            </a:pPr>
            <a:r>
              <a:rPr lang="de-DE" dirty="0"/>
              <a:t>W-monoblock divertor concept is based on a Cu, CuCrZr heatsink</a:t>
            </a:r>
            <a:endParaRPr lang="en-GB" dirty="0"/>
          </a:p>
        </p:txBody>
      </p:sp>
      <p:sp>
        <p:nvSpPr>
          <p:cNvPr id="10" name="TextBox 9">
            <a:extLst>
              <a:ext uri="{FF2B5EF4-FFF2-40B4-BE49-F238E27FC236}">
                <a16:creationId xmlns:a16="http://schemas.microsoft.com/office/drawing/2014/main" id="{22455952-03B3-1377-A474-192D0497A45D}"/>
              </a:ext>
            </a:extLst>
          </p:cNvPr>
          <p:cNvSpPr txBox="1"/>
          <p:nvPr/>
        </p:nvSpPr>
        <p:spPr>
          <a:xfrm>
            <a:off x="107504" y="1492030"/>
            <a:ext cx="4032448" cy="646331"/>
          </a:xfrm>
          <a:prstGeom prst="rect">
            <a:avLst/>
          </a:prstGeom>
          <a:noFill/>
        </p:spPr>
        <p:txBody>
          <a:bodyPr wrap="square" rtlCol="0">
            <a:spAutoFit/>
          </a:bodyPr>
          <a:lstStyle/>
          <a:p>
            <a:pPr marL="285750" indent="-285750">
              <a:buFont typeface="Wingdings" panose="05000000000000000000" pitchFamily="2" charset="2"/>
              <a:buChar char="v"/>
            </a:pPr>
            <a:r>
              <a:rPr lang="de-DE" dirty="0"/>
              <a:t>Very little data is available on trapping in Cu or CuCrZr</a:t>
            </a:r>
            <a:endParaRPr lang="en-GB" dirty="0"/>
          </a:p>
        </p:txBody>
      </p:sp>
      <p:sp>
        <p:nvSpPr>
          <p:cNvPr id="11" name="TextBox 10">
            <a:extLst>
              <a:ext uri="{FF2B5EF4-FFF2-40B4-BE49-F238E27FC236}">
                <a16:creationId xmlns:a16="http://schemas.microsoft.com/office/drawing/2014/main" id="{2E622E1B-5C55-4795-6D2A-B449C35DB784}"/>
              </a:ext>
            </a:extLst>
          </p:cNvPr>
          <p:cNvSpPr txBox="1"/>
          <p:nvPr/>
        </p:nvSpPr>
        <p:spPr>
          <a:xfrm>
            <a:off x="107504" y="2497731"/>
            <a:ext cx="4032448" cy="646331"/>
          </a:xfrm>
          <a:prstGeom prst="rect">
            <a:avLst/>
          </a:prstGeom>
          <a:noFill/>
        </p:spPr>
        <p:txBody>
          <a:bodyPr wrap="square" rtlCol="0">
            <a:spAutoFit/>
          </a:bodyPr>
          <a:lstStyle/>
          <a:p>
            <a:pPr marL="285750" indent="-285750">
              <a:buFont typeface="Wingdings" panose="05000000000000000000" pitchFamily="2" charset="2"/>
              <a:buChar char="v"/>
            </a:pPr>
            <a:r>
              <a:rPr lang="de-DE" dirty="0"/>
              <a:t> </a:t>
            </a:r>
            <a:r>
              <a:rPr lang="de-DE" b="1" u="sng" dirty="0"/>
              <a:t>NO</a:t>
            </a:r>
            <a:r>
              <a:rPr lang="de-DE" dirty="0"/>
              <a:t> data is available on trapping in displacement damaged Cu or CuCrZr</a:t>
            </a:r>
            <a:endParaRPr lang="en-GB" dirty="0"/>
          </a:p>
        </p:txBody>
      </p:sp>
    </p:spTree>
    <p:extLst>
      <p:ext uri="{BB962C8B-B14F-4D97-AF65-F5344CB8AC3E}">
        <p14:creationId xmlns:p14="http://schemas.microsoft.com/office/powerpoint/2010/main" val="995845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D9042-2094-4CCA-5358-16341D7C0F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888F05-407B-6D2C-18AD-197211CEFDFD}"/>
              </a:ext>
            </a:extLst>
          </p:cNvPr>
          <p:cNvSpPr>
            <a:spLocks noGrp="1"/>
          </p:cNvSpPr>
          <p:nvPr>
            <p:ph type="title"/>
          </p:nvPr>
        </p:nvSpPr>
        <p:spPr/>
        <p:txBody>
          <a:bodyPr/>
          <a:lstStyle/>
          <a:p>
            <a:r>
              <a:rPr lang="de-DE" dirty="0"/>
              <a:t>Retention in Cu and CuCrZr</a:t>
            </a:r>
            <a:endParaRPr lang="en-GB" dirty="0"/>
          </a:p>
        </p:txBody>
      </p:sp>
      <p:sp>
        <p:nvSpPr>
          <p:cNvPr id="4" name="Footer Placeholder 3">
            <a:extLst>
              <a:ext uri="{FF2B5EF4-FFF2-40B4-BE49-F238E27FC236}">
                <a16:creationId xmlns:a16="http://schemas.microsoft.com/office/drawing/2014/main" id="{CC95FA6D-2117-B617-88BF-BF2B2549D989}"/>
              </a:ext>
            </a:extLst>
          </p:cNvPr>
          <p:cNvSpPr>
            <a:spLocks noGrp="1"/>
          </p:cNvSpPr>
          <p:nvPr>
            <p:ph type="ftr" sz="quarter" idx="11"/>
          </p:nvPr>
        </p:nvSpPr>
        <p:spPr/>
        <p:txBody>
          <a:bodyPr/>
          <a:lstStyle/>
          <a:p>
            <a:pPr algn="r"/>
            <a:r>
              <a:rPr lang="en-GB" dirty="0"/>
              <a:t>| WPPWIE Project Meeting  | Zoom | 24.01.2022 | Page </a:t>
            </a:r>
            <a:fld id="{6A6D9FA1-99C7-4910-8E32-B85D378B0060}" type="slidenum">
              <a:rPr lang="en-GB" smtClean="0"/>
              <a:pPr algn="r"/>
              <a:t>36</a:t>
            </a:fld>
            <a:endParaRPr lang="en-GB" dirty="0"/>
          </a:p>
        </p:txBody>
      </p:sp>
      <p:sp>
        <p:nvSpPr>
          <p:cNvPr id="2" name="TextBox 1">
            <a:extLst>
              <a:ext uri="{FF2B5EF4-FFF2-40B4-BE49-F238E27FC236}">
                <a16:creationId xmlns:a16="http://schemas.microsoft.com/office/drawing/2014/main" id="{A52D5BE4-D250-9A1C-41DD-C6A4C9DACCFC}"/>
              </a:ext>
            </a:extLst>
          </p:cNvPr>
          <p:cNvSpPr txBox="1"/>
          <p:nvPr/>
        </p:nvSpPr>
        <p:spPr>
          <a:xfrm>
            <a:off x="4932040" y="4587974"/>
            <a:ext cx="4107215" cy="276999"/>
          </a:xfrm>
          <a:prstGeom prst="rect">
            <a:avLst/>
          </a:prstGeom>
          <a:noFill/>
        </p:spPr>
        <p:txBody>
          <a:bodyPr wrap="none" rtlCol="0">
            <a:spAutoFit/>
          </a:bodyPr>
          <a:lstStyle/>
          <a:p>
            <a:r>
              <a:rPr lang="da-DK" sz="1200" i="1" dirty="0"/>
              <a:t>H.-D. Liu, et al, </a:t>
            </a:r>
            <a:r>
              <a:rPr lang="en-GB" sz="1200" i="1" dirty="0"/>
              <a:t>Nuclear Materials and Energy 23 (2020) 100755</a:t>
            </a:r>
          </a:p>
        </p:txBody>
      </p:sp>
      <p:pic>
        <p:nvPicPr>
          <p:cNvPr id="6" name="Picture 5">
            <a:extLst>
              <a:ext uri="{FF2B5EF4-FFF2-40B4-BE49-F238E27FC236}">
                <a16:creationId xmlns:a16="http://schemas.microsoft.com/office/drawing/2014/main" id="{661BD513-13F4-7266-7254-B09124DB91DF}"/>
              </a:ext>
            </a:extLst>
          </p:cNvPr>
          <p:cNvPicPr>
            <a:picLocks noChangeAspect="1"/>
          </p:cNvPicPr>
          <p:nvPr/>
        </p:nvPicPr>
        <p:blipFill>
          <a:blip r:embed="rId2">
            <a:clrChange>
              <a:clrFrom>
                <a:srgbClr val="FFFFFF"/>
              </a:clrFrom>
              <a:clrTo>
                <a:srgbClr val="FFFFFF">
                  <a:alpha val="0"/>
                </a:srgbClr>
              </a:clrTo>
            </a:clrChange>
          </a:blip>
          <a:srcRect b="19407"/>
          <a:stretch/>
        </p:blipFill>
        <p:spPr>
          <a:xfrm>
            <a:off x="5580112" y="555526"/>
            <a:ext cx="3359094" cy="1908953"/>
          </a:xfrm>
          <a:prstGeom prst="rect">
            <a:avLst/>
          </a:prstGeom>
        </p:spPr>
      </p:pic>
      <p:sp>
        <p:nvSpPr>
          <p:cNvPr id="12" name="TextBox 11">
            <a:extLst>
              <a:ext uri="{FF2B5EF4-FFF2-40B4-BE49-F238E27FC236}">
                <a16:creationId xmlns:a16="http://schemas.microsoft.com/office/drawing/2014/main" id="{0413C775-DBFB-A6A6-BC59-C46579663EA0}"/>
              </a:ext>
            </a:extLst>
          </p:cNvPr>
          <p:cNvSpPr txBox="1"/>
          <p:nvPr/>
        </p:nvSpPr>
        <p:spPr>
          <a:xfrm>
            <a:off x="8388424" y="771550"/>
            <a:ext cx="429926" cy="369332"/>
          </a:xfrm>
          <a:prstGeom prst="rect">
            <a:avLst/>
          </a:prstGeom>
          <a:solidFill>
            <a:schemeClr val="bg1"/>
          </a:solidFill>
        </p:spPr>
        <p:txBody>
          <a:bodyPr wrap="none" rtlCol="0">
            <a:spAutoFit/>
          </a:bodyPr>
          <a:lstStyle/>
          <a:p>
            <a:r>
              <a:rPr lang="de-DE" b="1" dirty="0"/>
              <a:t>Cu</a:t>
            </a:r>
            <a:endParaRPr lang="en-GB" b="1" dirty="0"/>
          </a:p>
        </p:txBody>
      </p:sp>
      <p:pic>
        <p:nvPicPr>
          <p:cNvPr id="14" name="Picture 13">
            <a:extLst>
              <a:ext uri="{FF2B5EF4-FFF2-40B4-BE49-F238E27FC236}">
                <a16:creationId xmlns:a16="http://schemas.microsoft.com/office/drawing/2014/main" id="{8FBF2E76-EF98-338B-0F13-4D339160FE0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1854" y="2291367"/>
            <a:ext cx="3568137" cy="2368800"/>
          </a:xfrm>
          <a:prstGeom prst="rect">
            <a:avLst/>
          </a:prstGeom>
        </p:spPr>
      </p:pic>
      <p:sp>
        <p:nvSpPr>
          <p:cNvPr id="15" name="TextBox 14">
            <a:extLst>
              <a:ext uri="{FF2B5EF4-FFF2-40B4-BE49-F238E27FC236}">
                <a16:creationId xmlns:a16="http://schemas.microsoft.com/office/drawing/2014/main" id="{E25B22B7-941D-DF69-75DF-E431EDFDBF38}"/>
              </a:ext>
            </a:extLst>
          </p:cNvPr>
          <p:cNvSpPr txBox="1"/>
          <p:nvPr/>
        </p:nvSpPr>
        <p:spPr>
          <a:xfrm>
            <a:off x="143508" y="679217"/>
            <a:ext cx="4032448" cy="923330"/>
          </a:xfrm>
          <a:prstGeom prst="rect">
            <a:avLst/>
          </a:prstGeom>
          <a:noFill/>
        </p:spPr>
        <p:txBody>
          <a:bodyPr wrap="square" rtlCol="0">
            <a:spAutoFit/>
          </a:bodyPr>
          <a:lstStyle/>
          <a:p>
            <a:pPr marL="285750" indent="-285750">
              <a:buFont typeface="Wingdings" panose="05000000000000000000" pitchFamily="2" charset="2"/>
              <a:buChar char="v"/>
            </a:pPr>
            <a:r>
              <a:rPr lang="de-DE" dirty="0"/>
              <a:t>Literature data on undamaged Cu and CuCrZr suggest release up to very high temperatures</a:t>
            </a:r>
            <a:endParaRPr lang="en-GB" dirty="0"/>
          </a:p>
        </p:txBody>
      </p:sp>
      <p:sp>
        <p:nvSpPr>
          <p:cNvPr id="16" name="TextBox 15">
            <a:extLst>
              <a:ext uri="{FF2B5EF4-FFF2-40B4-BE49-F238E27FC236}">
                <a16:creationId xmlns:a16="http://schemas.microsoft.com/office/drawing/2014/main" id="{1E231CED-9244-7F22-D33E-431DC9638AB7}"/>
              </a:ext>
            </a:extLst>
          </p:cNvPr>
          <p:cNvSpPr txBox="1"/>
          <p:nvPr/>
        </p:nvSpPr>
        <p:spPr>
          <a:xfrm>
            <a:off x="143508" y="1944673"/>
            <a:ext cx="3214085" cy="369332"/>
          </a:xfrm>
          <a:prstGeom prst="rect">
            <a:avLst/>
          </a:prstGeom>
          <a:noFill/>
        </p:spPr>
        <p:txBody>
          <a:bodyPr wrap="none" rtlCol="0">
            <a:spAutoFit/>
          </a:bodyPr>
          <a:lstStyle/>
          <a:p>
            <a:pPr marL="285750" indent="-285750">
              <a:buFont typeface="Wingdings" panose="05000000000000000000" pitchFamily="2" charset="2"/>
              <a:buChar char="v"/>
            </a:pPr>
            <a:r>
              <a:rPr lang="de-DE" dirty="0"/>
              <a:t>Retention in CuCrZr ~ 10 x Cu</a:t>
            </a:r>
            <a:endParaRPr lang="en-GB" dirty="0"/>
          </a:p>
        </p:txBody>
      </p:sp>
    </p:spTree>
    <p:extLst>
      <p:ext uri="{BB962C8B-B14F-4D97-AF65-F5344CB8AC3E}">
        <p14:creationId xmlns:p14="http://schemas.microsoft.com/office/powerpoint/2010/main" val="2902624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75227-686C-AD82-666A-116267A032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FC2F6F-D57F-7FC6-FD2B-DCD2EBE5520A}"/>
              </a:ext>
            </a:extLst>
          </p:cNvPr>
          <p:cNvSpPr>
            <a:spLocks noGrp="1"/>
          </p:cNvSpPr>
          <p:nvPr>
            <p:ph type="title"/>
          </p:nvPr>
        </p:nvSpPr>
        <p:spPr/>
        <p:txBody>
          <a:bodyPr/>
          <a:lstStyle/>
          <a:p>
            <a:r>
              <a:rPr lang="de-DE" dirty="0"/>
              <a:t>Retention in Cu and CuCrZr</a:t>
            </a:r>
            <a:endParaRPr lang="en-GB" dirty="0"/>
          </a:p>
        </p:txBody>
      </p:sp>
      <p:sp>
        <p:nvSpPr>
          <p:cNvPr id="4" name="Footer Placeholder 3">
            <a:extLst>
              <a:ext uri="{FF2B5EF4-FFF2-40B4-BE49-F238E27FC236}">
                <a16:creationId xmlns:a16="http://schemas.microsoft.com/office/drawing/2014/main" id="{83BCFA6D-AC4F-141E-A9EF-F2F7A9143BA3}"/>
              </a:ext>
            </a:extLst>
          </p:cNvPr>
          <p:cNvSpPr>
            <a:spLocks noGrp="1"/>
          </p:cNvSpPr>
          <p:nvPr>
            <p:ph type="ftr" sz="quarter" idx="11"/>
          </p:nvPr>
        </p:nvSpPr>
        <p:spPr/>
        <p:txBody>
          <a:bodyPr/>
          <a:lstStyle/>
          <a:p>
            <a:pPr algn="r"/>
            <a:r>
              <a:rPr lang="en-GB" dirty="0"/>
              <a:t>| WPPWIE Project Meeting  | Zoom | 24.01.2022 | Page </a:t>
            </a:r>
            <a:fld id="{6A6D9FA1-99C7-4910-8E32-B85D378B0060}" type="slidenum">
              <a:rPr lang="en-GB" smtClean="0"/>
              <a:pPr algn="r"/>
              <a:t>37</a:t>
            </a:fld>
            <a:endParaRPr lang="en-GB" dirty="0"/>
          </a:p>
        </p:txBody>
      </p:sp>
      <p:sp>
        <p:nvSpPr>
          <p:cNvPr id="3" name="TextBox 2">
            <a:extLst>
              <a:ext uri="{FF2B5EF4-FFF2-40B4-BE49-F238E27FC236}">
                <a16:creationId xmlns:a16="http://schemas.microsoft.com/office/drawing/2014/main" id="{C04EB01E-3C96-2160-1256-4B04E97A736E}"/>
              </a:ext>
            </a:extLst>
          </p:cNvPr>
          <p:cNvSpPr txBox="1"/>
          <p:nvPr/>
        </p:nvSpPr>
        <p:spPr>
          <a:xfrm>
            <a:off x="179512" y="627534"/>
            <a:ext cx="1739322" cy="369332"/>
          </a:xfrm>
          <a:prstGeom prst="rect">
            <a:avLst/>
          </a:prstGeom>
          <a:noFill/>
        </p:spPr>
        <p:txBody>
          <a:bodyPr wrap="none" rtlCol="0">
            <a:spAutoFit/>
          </a:bodyPr>
          <a:lstStyle/>
          <a:p>
            <a:pPr marL="285750" indent="-285750">
              <a:buFont typeface="Wingdings" panose="05000000000000000000" pitchFamily="2" charset="2"/>
              <a:buChar char="v"/>
            </a:pPr>
            <a:r>
              <a:rPr lang="de-DE" b="1" dirty="0"/>
              <a:t>Plan for 2025</a:t>
            </a:r>
            <a:endParaRPr lang="en-GB" b="1" dirty="0"/>
          </a:p>
        </p:txBody>
      </p:sp>
      <p:sp>
        <p:nvSpPr>
          <p:cNvPr id="7" name="TextBox 6">
            <a:extLst>
              <a:ext uri="{FF2B5EF4-FFF2-40B4-BE49-F238E27FC236}">
                <a16:creationId xmlns:a16="http://schemas.microsoft.com/office/drawing/2014/main" id="{AD6D3E63-87D9-DAFD-CC81-A470F175A07A}"/>
              </a:ext>
            </a:extLst>
          </p:cNvPr>
          <p:cNvSpPr txBox="1"/>
          <p:nvPr/>
        </p:nvSpPr>
        <p:spPr>
          <a:xfrm>
            <a:off x="667626" y="1030365"/>
            <a:ext cx="8292848" cy="369332"/>
          </a:xfrm>
          <a:prstGeom prst="rect">
            <a:avLst/>
          </a:prstGeom>
          <a:noFill/>
        </p:spPr>
        <p:txBody>
          <a:bodyPr wrap="none" rtlCol="0">
            <a:spAutoFit/>
          </a:bodyPr>
          <a:lstStyle/>
          <a:p>
            <a:pPr marL="285750" indent="-285750">
              <a:buFont typeface="Wingdings" panose="05000000000000000000" pitchFamily="2" charset="2"/>
              <a:buChar char="Ø"/>
            </a:pPr>
            <a:r>
              <a:rPr lang="de-DE" dirty="0"/>
              <a:t>Obtain TDS spectra of: Cu and CuCrZr both with and without displacement damage </a:t>
            </a:r>
            <a:endParaRPr lang="en-GB" dirty="0"/>
          </a:p>
        </p:txBody>
      </p:sp>
      <p:sp>
        <p:nvSpPr>
          <p:cNvPr id="8" name="TextBox 7">
            <a:extLst>
              <a:ext uri="{FF2B5EF4-FFF2-40B4-BE49-F238E27FC236}">
                <a16:creationId xmlns:a16="http://schemas.microsoft.com/office/drawing/2014/main" id="{19B0C2FB-FA7C-09A7-7D7B-5DE59DA19B29}"/>
              </a:ext>
            </a:extLst>
          </p:cNvPr>
          <p:cNvSpPr txBox="1"/>
          <p:nvPr/>
        </p:nvSpPr>
        <p:spPr>
          <a:xfrm>
            <a:off x="1475656" y="3374472"/>
            <a:ext cx="5950603" cy="369332"/>
          </a:xfrm>
          <a:prstGeom prst="rect">
            <a:avLst/>
          </a:prstGeom>
          <a:noFill/>
        </p:spPr>
        <p:txBody>
          <a:bodyPr wrap="none" rtlCol="0">
            <a:spAutoFit/>
          </a:bodyPr>
          <a:lstStyle/>
          <a:p>
            <a:pPr marL="285750" indent="-285750">
              <a:buFont typeface="Wingdings" panose="05000000000000000000" pitchFamily="2" charset="2"/>
              <a:buChar char="q"/>
            </a:pPr>
            <a:r>
              <a:rPr lang="de-DE" dirty="0"/>
              <a:t>DPA series from 0.01 to 1 dpa </a:t>
            </a:r>
            <a:r>
              <a:rPr lang="de-DE" dirty="0">
                <a:sym typeface="Wingdings" panose="05000000000000000000" pitchFamily="2" charset="2"/>
              </a:rPr>
              <a:t> search for trap saturation</a:t>
            </a:r>
            <a:endParaRPr lang="en-GB" dirty="0"/>
          </a:p>
        </p:txBody>
      </p:sp>
      <p:sp>
        <p:nvSpPr>
          <p:cNvPr id="9" name="TextBox 8">
            <a:extLst>
              <a:ext uri="{FF2B5EF4-FFF2-40B4-BE49-F238E27FC236}">
                <a16:creationId xmlns:a16="http://schemas.microsoft.com/office/drawing/2014/main" id="{F1121E2A-677E-25C8-D83C-680BA17B839D}"/>
              </a:ext>
            </a:extLst>
          </p:cNvPr>
          <p:cNvSpPr txBox="1"/>
          <p:nvPr/>
        </p:nvSpPr>
        <p:spPr>
          <a:xfrm>
            <a:off x="1547664" y="1527660"/>
            <a:ext cx="6357318" cy="1477328"/>
          </a:xfrm>
          <a:prstGeom prst="rect">
            <a:avLst/>
          </a:prstGeom>
          <a:noFill/>
        </p:spPr>
        <p:txBody>
          <a:bodyPr wrap="none" rtlCol="0">
            <a:spAutoFit/>
          </a:bodyPr>
          <a:lstStyle/>
          <a:p>
            <a:pPr marL="285750" indent="-285750">
              <a:buFont typeface="Wingdings" panose="05000000000000000000" pitchFamily="2" charset="2"/>
              <a:buChar char="q"/>
            </a:pPr>
            <a:r>
              <a:rPr lang="de-DE" dirty="0"/>
              <a:t>Loading of undamaged Cu and CuCrZr</a:t>
            </a:r>
            <a:r>
              <a:rPr lang="en-GB" dirty="0"/>
              <a:t>:</a:t>
            </a:r>
          </a:p>
          <a:p>
            <a:pPr lvl="1"/>
            <a:r>
              <a:rPr lang="en-GB" dirty="0"/>
              <a:t>Find reasonable loading parameters (temperature &amp; energy):</a:t>
            </a:r>
          </a:p>
          <a:p>
            <a:pPr lvl="1"/>
            <a:r>
              <a:rPr lang="en-GB" dirty="0"/>
              <a:t>	</a:t>
            </a:r>
            <a:r>
              <a:rPr lang="en-GB" dirty="0">
                <a:sym typeface="Wingdings" panose="05000000000000000000" pitchFamily="2" charset="2"/>
              </a:rPr>
              <a:t> </a:t>
            </a:r>
            <a:r>
              <a:rPr lang="en-GB" dirty="0"/>
              <a:t>No blistering </a:t>
            </a:r>
          </a:p>
          <a:p>
            <a:pPr lvl="1"/>
            <a:r>
              <a:rPr lang="en-GB" dirty="0">
                <a:sym typeface="Wingdings" panose="05000000000000000000" pitchFamily="2" charset="2"/>
              </a:rPr>
              <a:t>	 </a:t>
            </a:r>
            <a:r>
              <a:rPr lang="en-GB" dirty="0"/>
              <a:t>No excessive outgassing during cool down</a:t>
            </a:r>
            <a:endParaRPr lang="de-DE" dirty="0"/>
          </a:p>
          <a:p>
            <a:pPr lvl="1"/>
            <a:r>
              <a:rPr lang="de-DE" dirty="0"/>
              <a:t>	</a:t>
            </a:r>
            <a:r>
              <a:rPr lang="de-DE" dirty="0">
                <a:sym typeface="Wingdings" panose="05000000000000000000" pitchFamily="2" charset="2"/>
              </a:rPr>
              <a:t> No excessive sputtering (atom/gas/gentle plasma)</a:t>
            </a:r>
            <a:endParaRPr lang="en-GB" dirty="0"/>
          </a:p>
        </p:txBody>
      </p:sp>
      <p:sp>
        <p:nvSpPr>
          <p:cNvPr id="10" name="TextBox 9">
            <a:extLst>
              <a:ext uri="{FF2B5EF4-FFF2-40B4-BE49-F238E27FC236}">
                <a16:creationId xmlns:a16="http://schemas.microsoft.com/office/drawing/2014/main" id="{0E533E5A-E874-474F-8F26-96BBCA6370E9}"/>
              </a:ext>
            </a:extLst>
          </p:cNvPr>
          <p:cNvSpPr txBox="1"/>
          <p:nvPr/>
        </p:nvSpPr>
        <p:spPr>
          <a:xfrm>
            <a:off x="179512" y="4113135"/>
            <a:ext cx="4177106" cy="369332"/>
          </a:xfrm>
          <a:prstGeom prst="rect">
            <a:avLst/>
          </a:prstGeom>
          <a:noFill/>
        </p:spPr>
        <p:txBody>
          <a:bodyPr wrap="none" rtlCol="0">
            <a:spAutoFit/>
          </a:bodyPr>
          <a:lstStyle/>
          <a:p>
            <a:pPr marL="285750" indent="-285750">
              <a:buFont typeface="Wingdings" panose="05000000000000000000" pitchFamily="2" charset="2"/>
              <a:buChar char="v"/>
            </a:pPr>
            <a:r>
              <a:rPr lang="de-DE" dirty="0"/>
              <a:t>Planned joint effort by FZJ, JSI and MPG</a:t>
            </a:r>
            <a:endParaRPr lang="en-GB" dirty="0"/>
          </a:p>
        </p:txBody>
      </p:sp>
    </p:spTree>
    <p:extLst>
      <p:ext uri="{BB962C8B-B14F-4D97-AF65-F5344CB8AC3E}">
        <p14:creationId xmlns:p14="http://schemas.microsoft.com/office/powerpoint/2010/main" val="2314371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A17D-730A-E699-D577-D80CF472925C}"/>
              </a:ext>
            </a:extLst>
          </p:cNvPr>
          <p:cNvSpPr>
            <a:spLocks noGrp="1"/>
          </p:cNvSpPr>
          <p:nvPr>
            <p:ph type="title"/>
          </p:nvPr>
        </p:nvSpPr>
        <p:spPr/>
        <p:txBody>
          <a:bodyPr/>
          <a:lstStyle/>
          <a:p>
            <a:r>
              <a:rPr lang="de-DE" dirty="0"/>
              <a:t>B+D co-deposition</a:t>
            </a:r>
            <a:endParaRPr lang="en-GB" dirty="0"/>
          </a:p>
        </p:txBody>
      </p:sp>
      <p:sp>
        <p:nvSpPr>
          <p:cNvPr id="3" name="Footer Placeholder 2">
            <a:extLst>
              <a:ext uri="{FF2B5EF4-FFF2-40B4-BE49-F238E27FC236}">
                <a16:creationId xmlns:a16="http://schemas.microsoft.com/office/drawing/2014/main" id="{1576E236-1AFC-DFD3-D8F3-981388A46387}"/>
              </a:ext>
            </a:extLst>
          </p:cNvPr>
          <p:cNvSpPr>
            <a:spLocks noGrp="1"/>
          </p:cNvSpPr>
          <p:nvPr>
            <p:ph type="ftr" sz="quarter" idx="11"/>
          </p:nvPr>
        </p:nvSpPr>
        <p:spPr/>
        <p:txBody>
          <a:bodyPr/>
          <a:lstStyle/>
          <a:p>
            <a:pPr algn="r"/>
            <a:r>
              <a:rPr lang="en-GB" dirty="0"/>
              <a:t>WPPWIE Project Meeting  | Zoom | 24.01.2022 | Page </a:t>
            </a:r>
            <a:fld id="{6A6D9FA1-99C7-4910-8E32-B85D378B0060}" type="slidenum">
              <a:rPr lang="en-GB" smtClean="0"/>
              <a:pPr algn="r"/>
              <a:t>38</a:t>
            </a:fld>
            <a:endParaRPr lang="en-GB" dirty="0"/>
          </a:p>
        </p:txBody>
      </p:sp>
      <p:sp>
        <p:nvSpPr>
          <p:cNvPr id="4" name="TextBox 3">
            <a:extLst>
              <a:ext uri="{FF2B5EF4-FFF2-40B4-BE49-F238E27FC236}">
                <a16:creationId xmlns:a16="http://schemas.microsoft.com/office/drawing/2014/main" id="{46AF78D4-0D99-6E20-C808-A9481571A959}"/>
              </a:ext>
            </a:extLst>
          </p:cNvPr>
          <p:cNvSpPr txBox="1"/>
          <p:nvPr/>
        </p:nvSpPr>
        <p:spPr>
          <a:xfrm>
            <a:off x="107504" y="627534"/>
            <a:ext cx="7721537" cy="369332"/>
          </a:xfrm>
          <a:prstGeom prst="rect">
            <a:avLst/>
          </a:prstGeom>
          <a:noFill/>
        </p:spPr>
        <p:txBody>
          <a:bodyPr wrap="none" rtlCol="0">
            <a:spAutoFit/>
          </a:bodyPr>
          <a:lstStyle/>
          <a:p>
            <a:pPr marL="285750" indent="-285750">
              <a:buFont typeface="Wingdings" panose="05000000000000000000" pitchFamily="2" charset="2"/>
              <a:buChar char="v"/>
            </a:pPr>
            <a:r>
              <a:rPr lang="de-DE" dirty="0"/>
              <a:t>Ultimate goal is a scaling for the D/B ratio similar to what was available for Be</a:t>
            </a:r>
            <a:endParaRPr lang="en-GB" dirty="0"/>
          </a:p>
        </p:txBody>
      </p:sp>
      <p:sp>
        <p:nvSpPr>
          <p:cNvPr id="5" name="TextBox 4">
            <a:extLst>
              <a:ext uri="{FF2B5EF4-FFF2-40B4-BE49-F238E27FC236}">
                <a16:creationId xmlns:a16="http://schemas.microsoft.com/office/drawing/2014/main" id="{90300C51-592E-C96E-1160-6EAC46A93A22}"/>
              </a:ext>
            </a:extLst>
          </p:cNvPr>
          <p:cNvSpPr txBox="1"/>
          <p:nvPr/>
        </p:nvSpPr>
        <p:spPr>
          <a:xfrm>
            <a:off x="683568" y="1131590"/>
            <a:ext cx="7560840" cy="646331"/>
          </a:xfrm>
          <a:prstGeom prst="rect">
            <a:avLst/>
          </a:prstGeom>
          <a:noFill/>
        </p:spPr>
        <p:txBody>
          <a:bodyPr wrap="square" rtlCol="0">
            <a:spAutoFit/>
          </a:bodyPr>
          <a:lstStyle/>
          <a:p>
            <a:pPr marL="266700" indent="-266700"/>
            <a:r>
              <a:rPr lang="de-DE" dirty="0">
                <a:sym typeface="Wingdings" panose="05000000000000000000" pitchFamily="2" charset="2"/>
              </a:rPr>
              <a:t> </a:t>
            </a:r>
            <a:r>
              <a:rPr lang="de-DE" dirty="0"/>
              <a:t>For this we need co-deposited layer and no pre-deposited B layers that are then exposed to plasma</a:t>
            </a:r>
            <a:endParaRPr lang="en-GB" dirty="0"/>
          </a:p>
        </p:txBody>
      </p:sp>
      <p:sp>
        <p:nvSpPr>
          <p:cNvPr id="6" name="TextBox 5">
            <a:extLst>
              <a:ext uri="{FF2B5EF4-FFF2-40B4-BE49-F238E27FC236}">
                <a16:creationId xmlns:a16="http://schemas.microsoft.com/office/drawing/2014/main" id="{C10C59D3-5BC8-A37B-A12A-3C36AD61B7C7}"/>
              </a:ext>
            </a:extLst>
          </p:cNvPr>
          <p:cNvSpPr txBox="1"/>
          <p:nvPr/>
        </p:nvSpPr>
        <p:spPr>
          <a:xfrm>
            <a:off x="107504" y="1875477"/>
            <a:ext cx="5426294" cy="369332"/>
          </a:xfrm>
          <a:prstGeom prst="rect">
            <a:avLst/>
          </a:prstGeom>
          <a:noFill/>
        </p:spPr>
        <p:txBody>
          <a:bodyPr wrap="none" rtlCol="0">
            <a:spAutoFit/>
          </a:bodyPr>
          <a:lstStyle/>
          <a:p>
            <a:pPr marL="285750" indent="-285750">
              <a:buFont typeface="Wingdings" panose="05000000000000000000" pitchFamily="2" charset="2"/>
              <a:buChar char="v"/>
            </a:pPr>
            <a:r>
              <a:rPr lang="de-DE" dirty="0"/>
              <a:t>Co-deposit B and D in a linear plasma device varying:</a:t>
            </a:r>
            <a:endParaRPr lang="en-GB" dirty="0"/>
          </a:p>
        </p:txBody>
      </p:sp>
      <p:sp>
        <p:nvSpPr>
          <p:cNvPr id="7" name="TextBox 6">
            <a:extLst>
              <a:ext uri="{FF2B5EF4-FFF2-40B4-BE49-F238E27FC236}">
                <a16:creationId xmlns:a16="http://schemas.microsoft.com/office/drawing/2014/main" id="{72202195-FCBE-581D-F14B-072FA56A3A88}"/>
              </a:ext>
            </a:extLst>
          </p:cNvPr>
          <p:cNvSpPr txBox="1"/>
          <p:nvPr/>
        </p:nvSpPr>
        <p:spPr>
          <a:xfrm>
            <a:off x="899592" y="2235517"/>
            <a:ext cx="4309898" cy="1200329"/>
          </a:xfrm>
          <a:prstGeom prst="rect">
            <a:avLst/>
          </a:prstGeom>
          <a:noFill/>
        </p:spPr>
        <p:txBody>
          <a:bodyPr wrap="none" rtlCol="0">
            <a:spAutoFit/>
          </a:bodyPr>
          <a:lstStyle/>
          <a:p>
            <a:pPr marL="285750" indent="-285750">
              <a:buFont typeface="Wingdings" panose="05000000000000000000" pitchFamily="2" charset="2"/>
              <a:buChar char="Ø"/>
            </a:pPr>
            <a:r>
              <a:rPr lang="de-DE" dirty="0"/>
              <a:t>Deposition rate (vary upstream B source)</a:t>
            </a:r>
          </a:p>
          <a:p>
            <a:pPr marL="285750" indent="-285750">
              <a:buFont typeface="Wingdings" panose="05000000000000000000" pitchFamily="2" charset="2"/>
              <a:buChar char="Ø"/>
            </a:pPr>
            <a:r>
              <a:rPr lang="de-DE" dirty="0"/>
              <a:t>Temperature (heated catcher sample)</a:t>
            </a:r>
          </a:p>
          <a:p>
            <a:pPr marL="285750" indent="-285750">
              <a:buFont typeface="Wingdings" panose="05000000000000000000" pitchFamily="2" charset="2"/>
              <a:buChar char="Ø"/>
            </a:pPr>
            <a:r>
              <a:rPr lang="de-DE" dirty="0"/>
              <a:t>Particle energy (bias)</a:t>
            </a:r>
          </a:p>
          <a:p>
            <a:r>
              <a:rPr lang="de-DE" dirty="0">
                <a:sym typeface="Wingdings" panose="05000000000000000000" pitchFamily="2" charset="2"/>
              </a:rPr>
              <a:t> This produces very different layers</a:t>
            </a:r>
            <a:endParaRPr lang="en-GB" dirty="0"/>
          </a:p>
        </p:txBody>
      </p:sp>
      <p:sp>
        <p:nvSpPr>
          <p:cNvPr id="9" name="TextBox 8">
            <a:extLst>
              <a:ext uri="{FF2B5EF4-FFF2-40B4-BE49-F238E27FC236}">
                <a16:creationId xmlns:a16="http://schemas.microsoft.com/office/drawing/2014/main" id="{77A7BF4B-7806-E94F-7BEF-D85C5042A447}"/>
              </a:ext>
            </a:extLst>
          </p:cNvPr>
          <p:cNvSpPr txBox="1"/>
          <p:nvPr/>
        </p:nvSpPr>
        <p:spPr>
          <a:xfrm>
            <a:off x="899592" y="3617419"/>
            <a:ext cx="2376264" cy="369332"/>
          </a:xfrm>
          <a:prstGeom prst="rect">
            <a:avLst/>
          </a:prstGeom>
          <a:noFill/>
        </p:spPr>
        <p:txBody>
          <a:bodyPr wrap="square">
            <a:spAutoFit/>
          </a:bodyPr>
          <a:lstStyle/>
          <a:p>
            <a:pPr marL="285750" indent="-285750">
              <a:buFont typeface="Wingdings" panose="05000000000000000000" pitchFamily="2" charset="2"/>
              <a:buChar char="q"/>
            </a:pPr>
            <a:r>
              <a:rPr lang="de-DE" dirty="0"/>
              <a:t>upstream B source:</a:t>
            </a:r>
            <a:endParaRPr lang="en-GB" dirty="0"/>
          </a:p>
        </p:txBody>
      </p:sp>
      <p:sp>
        <p:nvSpPr>
          <p:cNvPr id="10" name="TextBox 9">
            <a:extLst>
              <a:ext uri="{FF2B5EF4-FFF2-40B4-BE49-F238E27FC236}">
                <a16:creationId xmlns:a16="http://schemas.microsoft.com/office/drawing/2014/main" id="{FCEBAC6A-1265-2930-C725-FC3292A24884}"/>
              </a:ext>
            </a:extLst>
          </p:cNvPr>
          <p:cNvSpPr txBox="1"/>
          <p:nvPr/>
        </p:nvSpPr>
        <p:spPr>
          <a:xfrm>
            <a:off x="1187624" y="3952676"/>
            <a:ext cx="7844904" cy="923330"/>
          </a:xfrm>
          <a:prstGeom prst="rect">
            <a:avLst/>
          </a:prstGeom>
          <a:noFill/>
        </p:spPr>
        <p:txBody>
          <a:bodyPr wrap="none" rtlCol="0">
            <a:spAutoFit/>
          </a:bodyPr>
          <a:lstStyle/>
          <a:p>
            <a:r>
              <a:rPr lang="de-DE" dirty="0"/>
              <a:t>Di-borane gas (</a:t>
            </a:r>
            <a:r>
              <a:rPr lang="de-DE" dirty="0">
                <a:sym typeface="Wingdings" panose="05000000000000000000" pitchFamily="2" charset="2"/>
              </a:rPr>
              <a:t> chalenging safety precautions nescessary)</a:t>
            </a:r>
          </a:p>
          <a:p>
            <a:r>
              <a:rPr lang="de-DE" dirty="0">
                <a:sym typeface="Wingdings" panose="05000000000000000000" pitchFamily="2" charset="2"/>
              </a:rPr>
              <a:t>Erode a junk of B by the plasma ( homogenity of depostion? May be a feature?)</a:t>
            </a:r>
          </a:p>
          <a:p>
            <a:r>
              <a:rPr lang="de-DE" dirty="0">
                <a:sym typeface="Wingdings" panose="05000000000000000000" pitchFamily="2" charset="2"/>
              </a:rPr>
              <a:t>...</a:t>
            </a:r>
            <a:endParaRPr lang="en-GB" dirty="0"/>
          </a:p>
        </p:txBody>
      </p:sp>
      <p:pic>
        <p:nvPicPr>
          <p:cNvPr id="11" name="Picture 10">
            <a:extLst>
              <a:ext uri="{FF2B5EF4-FFF2-40B4-BE49-F238E27FC236}">
                <a16:creationId xmlns:a16="http://schemas.microsoft.com/office/drawing/2014/main" id="{D9464E0D-E2E0-F616-0F61-FAF6CCF88A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84168" y="1415546"/>
            <a:ext cx="2808312" cy="2596364"/>
          </a:xfrm>
          <a:prstGeom prst="rect">
            <a:avLst/>
          </a:prstGeom>
        </p:spPr>
      </p:pic>
    </p:spTree>
    <p:extLst>
      <p:ext uri="{BB962C8B-B14F-4D97-AF65-F5344CB8AC3E}">
        <p14:creationId xmlns:p14="http://schemas.microsoft.com/office/powerpoint/2010/main" val="4224265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0CAD-78AA-1179-3BF8-C2891CA373EF}"/>
              </a:ext>
            </a:extLst>
          </p:cNvPr>
          <p:cNvSpPr>
            <a:spLocks noGrp="1"/>
          </p:cNvSpPr>
          <p:nvPr>
            <p:ph type="title"/>
          </p:nvPr>
        </p:nvSpPr>
        <p:spPr/>
        <p:txBody>
          <a:bodyPr/>
          <a:lstStyle/>
          <a:p>
            <a:r>
              <a:rPr lang="de-DE" dirty="0"/>
              <a:t>Permeation into water</a:t>
            </a:r>
            <a:endParaRPr lang="en-GB" dirty="0"/>
          </a:p>
        </p:txBody>
      </p:sp>
      <p:sp>
        <p:nvSpPr>
          <p:cNvPr id="3" name="Footer Placeholder 2">
            <a:extLst>
              <a:ext uri="{FF2B5EF4-FFF2-40B4-BE49-F238E27FC236}">
                <a16:creationId xmlns:a16="http://schemas.microsoft.com/office/drawing/2014/main" id="{E816389D-1326-F4A2-0A9F-A203CEEDEA5C}"/>
              </a:ext>
            </a:extLst>
          </p:cNvPr>
          <p:cNvSpPr>
            <a:spLocks noGrp="1"/>
          </p:cNvSpPr>
          <p:nvPr>
            <p:ph type="ftr" sz="quarter" idx="11"/>
          </p:nvPr>
        </p:nvSpPr>
        <p:spPr/>
        <p:txBody>
          <a:bodyPr/>
          <a:lstStyle/>
          <a:p>
            <a:pPr algn="r"/>
            <a:r>
              <a:rPr lang="en-GB" dirty="0"/>
              <a:t> WPPWIE Project Meeting  | Zoom | 24.01.2022 | Page </a:t>
            </a:r>
            <a:fld id="{6A6D9FA1-99C7-4910-8E32-B85D378B0060}" type="slidenum">
              <a:rPr lang="en-GB" smtClean="0"/>
              <a:pPr algn="r"/>
              <a:t>39</a:t>
            </a:fld>
            <a:endParaRPr lang="en-GB" dirty="0"/>
          </a:p>
        </p:txBody>
      </p:sp>
      <p:sp>
        <p:nvSpPr>
          <p:cNvPr id="4" name="TextBox 3">
            <a:extLst>
              <a:ext uri="{FF2B5EF4-FFF2-40B4-BE49-F238E27FC236}">
                <a16:creationId xmlns:a16="http://schemas.microsoft.com/office/drawing/2014/main" id="{17B489C2-6D29-6329-7455-EB8551F522AD}"/>
              </a:ext>
            </a:extLst>
          </p:cNvPr>
          <p:cNvSpPr txBox="1"/>
          <p:nvPr/>
        </p:nvSpPr>
        <p:spPr>
          <a:xfrm>
            <a:off x="179512" y="627534"/>
            <a:ext cx="5544615" cy="646331"/>
          </a:xfrm>
          <a:prstGeom prst="rect">
            <a:avLst/>
          </a:prstGeom>
          <a:noFill/>
        </p:spPr>
        <p:txBody>
          <a:bodyPr wrap="square" rtlCol="0">
            <a:spAutoFit/>
          </a:bodyPr>
          <a:lstStyle/>
          <a:p>
            <a:pPr marL="285750" indent="-285750">
              <a:buFont typeface="Wingdings" panose="05000000000000000000" pitchFamily="2" charset="2"/>
              <a:buChar char="v"/>
            </a:pPr>
            <a:r>
              <a:rPr lang="de-DE" dirty="0"/>
              <a:t>Bulk material not too important the question is the boundary condtion at the solid/water interface</a:t>
            </a:r>
            <a:endParaRPr lang="en-GB" dirty="0"/>
          </a:p>
        </p:txBody>
      </p:sp>
      <p:sp>
        <p:nvSpPr>
          <p:cNvPr id="5" name="TextBox 4">
            <a:extLst>
              <a:ext uri="{FF2B5EF4-FFF2-40B4-BE49-F238E27FC236}">
                <a16:creationId xmlns:a16="http://schemas.microsoft.com/office/drawing/2014/main" id="{DD28F0A9-4708-D55D-E1DE-ADC3B06FE1C6}"/>
              </a:ext>
            </a:extLst>
          </p:cNvPr>
          <p:cNvSpPr txBox="1"/>
          <p:nvPr/>
        </p:nvSpPr>
        <p:spPr>
          <a:xfrm>
            <a:off x="899592" y="1419622"/>
            <a:ext cx="7026282" cy="369332"/>
          </a:xfrm>
          <a:prstGeom prst="rect">
            <a:avLst/>
          </a:prstGeom>
          <a:noFill/>
        </p:spPr>
        <p:txBody>
          <a:bodyPr wrap="none" rtlCol="0">
            <a:spAutoFit/>
          </a:bodyPr>
          <a:lstStyle/>
          <a:p>
            <a:pPr marL="285750" indent="-285750">
              <a:buFont typeface="Wingdings" panose="05000000000000000000" pitchFamily="2" charset="2"/>
              <a:buChar char="Ø"/>
            </a:pPr>
            <a:r>
              <a:rPr lang="de-DE" dirty="0"/>
              <a:t>Focus should be on comparision of gas/gas vs. gas/water experiments</a:t>
            </a:r>
            <a:endParaRPr lang="en-GB" dirty="0"/>
          </a:p>
        </p:txBody>
      </p:sp>
    </p:spTree>
    <p:extLst>
      <p:ext uri="{BB962C8B-B14F-4D97-AF65-F5344CB8AC3E}">
        <p14:creationId xmlns:p14="http://schemas.microsoft.com/office/powerpoint/2010/main" val="351001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5C8D-E94C-9B55-3F5E-2658706DF9D7}"/>
              </a:ext>
            </a:extLst>
          </p:cNvPr>
          <p:cNvSpPr>
            <a:spLocks noGrp="1"/>
          </p:cNvSpPr>
          <p:nvPr>
            <p:ph type="title"/>
          </p:nvPr>
        </p:nvSpPr>
        <p:spPr/>
        <p:txBody>
          <a:bodyPr/>
          <a:lstStyle/>
          <a:p>
            <a:r>
              <a:rPr lang="de-DE" dirty="0"/>
              <a:t>Transport from Plasma to coolant</a:t>
            </a:r>
            <a:endParaRPr lang="en-GB" dirty="0"/>
          </a:p>
        </p:txBody>
      </p:sp>
      <p:sp>
        <p:nvSpPr>
          <p:cNvPr id="3" name="Footer Placeholder 2">
            <a:extLst>
              <a:ext uri="{FF2B5EF4-FFF2-40B4-BE49-F238E27FC236}">
                <a16:creationId xmlns:a16="http://schemas.microsoft.com/office/drawing/2014/main" id="{FEBD59E0-B442-A422-3615-980E9EC7921D}"/>
              </a:ext>
            </a:extLst>
          </p:cNvPr>
          <p:cNvSpPr>
            <a:spLocks noGrp="1"/>
          </p:cNvSpPr>
          <p:nvPr>
            <p:ph type="ftr" sz="quarter" idx="11"/>
          </p:nvPr>
        </p:nvSpPr>
        <p:spPr/>
        <p:txBody>
          <a:bodyPr/>
          <a:lstStyle/>
          <a:p>
            <a:pPr algn="r"/>
            <a:r>
              <a:rPr lang="en-GB" dirty="0"/>
              <a:t>WPPWIE Project Meeting  | Zoom | 24.01.2022 | Page </a:t>
            </a:r>
            <a:fld id="{6A6D9FA1-99C7-4910-8E32-B85D378B0060}" type="slidenum">
              <a:rPr lang="en-GB" smtClean="0"/>
              <a:pPr algn="r"/>
              <a:t>4</a:t>
            </a:fld>
            <a:endParaRPr lang="en-GB" dirty="0"/>
          </a:p>
        </p:txBody>
      </p:sp>
      <p:grpSp>
        <p:nvGrpSpPr>
          <p:cNvPr id="14" name="Group 13">
            <a:extLst>
              <a:ext uri="{FF2B5EF4-FFF2-40B4-BE49-F238E27FC236}">
                <a16:creationId xmlns:a16="http://schemas.microsoft.com/office/drawing/2014/main" id="{593CB3ED-489B-7DF4-FB77-B52CE1FB2691}"/>
              </a:ext>
            </a:extLst>
          </p:cNvPr>
          <p:cNvGrpSpPr/>
          <p:nvPr/>
        </p:nvGrpSpPr>
        <p:grpSpPr>
          <a:xfrm>
            <a:off x="1351360" y="1127750"/>
            <a:ext cx="2448272" cy="2520280"/>
            <a:chOff x="1907704" y="1491630"/>
            <a:chExt cx="2448272" cy="2520280"/>
          </a:xfrm>
        </p:grpSpPr>
        <p:sp>
          <p:nvSpPr>
            <p:cNvPr id="9" name="Rectangle 8">
              <a:extLst>
                <a:ext uri="{FF2B5EF4-FFF2-40B4-BE49-F238E27FC236}">
                  <a16:creationId xmlns:a16="http://schemas.microsoft.com/office/drawing/2014/main" id="{2D88926D-1A6E-0AF7-965D-C0759E470309}"/>
                </a:ext>
              </a:extLst>
            </p:cNvPr>
            <p:cNvSpPr/>
            <p:nvPr/>
          </p:nvSpPr>
          <p:spPr>
            <a:xfrm>
              <a:off x="3491880" y="1995686"/>
              <a:ext cx="864096" cy="1512168"/>
            </a:xfrm>
            <a:prstGeom prst="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463BD41-FA04-7041-61B6-FEE50BB45344}"/>
                </a:ext>
              </a:extLst>
            </p:cNvPr>
            <p:cNvSpPr/>
            <p:nvPr/>
          </p:nvSpPr>
          <p:spPr>
            <a:xfrm>
              <a:off x="1907704" y="1491630"/>
              <a:ext cx="1008112" cy="252028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3EF9AC5-A692-C80C-5884-EC38137A86A7}"/>
                </a:ext>
              </a:extLst>
            </p:cNvPr>
            <p:cNvSpPr/>
            <p:nvPr/>
          </p:nvSpPr>
          <p:spPr>
            <a:xfrm>
              <a:off x="2915816" y="1491630"/>
              <a:ext cx="1440160" cy="2520280"/>
            </a:xfrm>
            <a:custGeom>
              <a:avLst/>
              <a:gdLst>
                <a:gd name="connsiteX0" fmla="*/ 0 w 1440160"/>
                <a:gd name="connsiteY0" fmla="*/ 0 h 2520280"/>
                <a:gd name="connsiteX1" fmla="*/ 1440160 w 1440160"/>
                <a:gd name="connsiteY1" fmla="*/ 0 h 2520280"/>
                <a:gd name="connsiteX2" fmla="*/ 1440160 w 1440160"/>
                <a:gd name="connsiteY2" fmla="*/ 612068 h 2520280"/>
                <a:gd name="connsiteX3" fmla="*/ 792088 w 1440160"/>
                <a:gd name="connsiteY3" fmla="*/ 1260140 h 2520280"/>
                <a:gd name="connsiteX4" fmla="*/ 1440160 w 1440160"/>
                <a:gd name="connsiteY4" fmla="*/ 1908212 h 2520280"/>
                <a:gd name="connsiteX5" fmla="*/ 1440160 w 1440160"/>
                <a:gd name="connsiteY5" fmla="*/ 2520280 h 2520280"/>
                <a:gd name="connsiteX6" fmla="*/ 0 w 1440160"/>
                <a:gd name="connsiteY6" fmla="*/ 2520280 h 2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2520280">
                  <a:moveTo>
                    <a:pt x="0" y="0"/>
                  </a:moveTo>
                  <a:lnTo>
                    <a:pt x="1440160" y="0"/>
                  </a:lnTo>
                  <a:lnTo>
                    <a:pt x="1440160" y="612068"/>
                  </a:lnTo>
                  <a:cubicBezTo>
                    <a:pt x="1082240" y="612068"/>
                    <a:pt x="792088" y="902220"/>
                    <a:pt x="792088" y="1260140"/>
                  </a:cubicBezTo>
                  <a:cubicBezTo>
                    <a:pt x="792088" y="1618060"/>
                    <a:pt x="1082240" y="1908212"/>
                    <a:pt x="1440160" y="1908212"/>
                  </a:cubicBezTo>
                  <a:lnTo>
                    <a:pt x="1440160" y="2520280"/>
                  </a:lnTo>
                  <a:lnTo>
                    <a:pt x="0" y="252028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TextBox 9">
              <a:extLst>
                <a:ext uri="{FF2B5EF4-FFF2-40B4-BE49-F238E27FC236}">
                  <a16:creationId xmlns:a16="http://schemas.microsoft.com/office/drawing/2014/main" id="{F09C1983-73BF-DEB3-63C1-A5D5B97DA968}"/>
                </a:ext>
              </a:extLst>
            </p:cNvPr>
            <p:cNvSpPr txBox="1"/>
            <p:nvPr/>
          </p:nvSpPr>
          <p:spPr>
            <a:xfrm rot="16200000">
              <a:off x="3655436" y="2515175"/>
              <a:ext cx="926857" cy="369332"/>
            </a:xfrm>
            <a:prstGeom prst="rect">
              <a:avLst/>
            </a:prstGeom>
            <a:noFill/>
          </p:spPr>
          <p:txBody>
            <a:bodyPr wrap="none" rtlCol="0">
              <a:spAutoFit/>
            </a:bodyPr>
            <a:lstStyle/>
            <a:p>
              <a:r>
                <a:rPr lang="de-DE" b="1" dirty="0">
                  <a:solidFill>
                    <a:schemeClr val="bg1"/>
                  </a:solidFill>
                </a:rPr>
                <a:t>Coolant</a:t>
              </a:r>
              <a:endParaRPr lang="en-GB" b="1" dirty="0">
                <a:solidFill>
                  <a:schemeClr val="bg1"/>
                </a:solidFill>
              </a:endParaRPr>
            </a:p>
          </p:txBody>
        </p:sp>
        <p:sp>
          <p:nvSpPr>
            <p:cNvPr id="11" name="TextBox 10">
              <a:extLst>
                <a:ext uri="{FF2B5EF4-FFF2-40B4-BE49-F238E27FC236}">
                  <a16:creationId xmlns:a16="http://schemas.microsoft.com/office/drawing/2014/main" id="{3E0DF1A1-3D4A-E812-58EE-A647C33B5228}"/>
                </a:ext>
              </a:extLst>
            </p:cNvPr>
            <p:cNvSpPr txBox="1"/>
            <p:nvPr/>
          </p:nvSpPr>
          <p:spPr>
            <a:xfrm>
              <a:off x="3101390" y="1652780"/>
              <a:ext cx="1089850" cy="369332"/>
            </a:xfrm>
            <a:prstGeom prst="rect">
              <a:avLst/>
            </a:prstGeom>
            <a:noFill/>
          </p:spPr>
          <p:txBody>
            <a:bodyPr wrap="none" rtlCol="0">
              <a:spAutoFit/>
            </a:bodyPr>
            <a:lstStyle/>
            <a:p>
              <a:r>
                <a:rPr lang="de-DE" b="1" dirty="0"/>
                <a:t>Heat-sink</a:t>
              </a:r>
              <a:endParaRPr lang="en-GB" b="1" dirty="0"/>
            </a:p>
          </p:txBody>
        </p:sp>
        <p:sp>
          <p:nvSpPr>
            <p:cNvPr id="13" name="TextBox 12">
              <a:extLst>
                <a:ext uri="{FF2B5EF4-FFF2-40B4-BE49-F238E27FC236}">
                  <a16:creationId xmlns:a16="http://schemas.microsoft.com/office/drawing/2014/main" id="{E86056CA-CAF8-D01B-E2E1-642598691627}"/>
                </a:ext>
              </a:extLst>
            </p:cNvPr>
            <p:cNvSpPr txBox="1"/>
            <p:nvPr/>
          </p:nvSpPr>
          <p:spPr>
            <a:xfrm rot="16200000">
              <a:off x="1951931" y="2567103"/>
              <a:ext cx="798617" cy="369332"/>
            </a:xfrm>
            <a:prstGeom prst="rect">
              <a:avLst/>
            </a:prstGeom>
            <a:noFill/>
          </p:spPr>
          <p:txBody>
            <a:bodyPr wrap="none" rtlCol="0">
              <a:spAutoFit/>
            </a:bodyPr>
            <a:lstStyle/>
            <a:p>
              <a:r>
                <a:rPr lang="de-DE" b="1" dirty="0">
                  <a:solidFill>
                    <a:schemeClr val="bg1"/>
                  </a:solidFill>
                </a:rPr>
                <a:t>Armor</a:t>
              </a:r>
              <a:endParaRPr lang="en-GB" b="1" dirty="0">
                <a:solidFill>
                  <a:schemeClr val="bg1"/>
                </a:solidFill>
              </a:endParaRPr>
            </a:p>
          </p:txBody>
        </p:sp>
      </p:grpSp>
      <p:sp>
        <p:nvSpPr>
          <p:cNvPr id="15" name="Rectangle 14">
            <a:extLst>
              <a:ext uri="{FF2B5EF4-FFF2-40B4-BE49-F238E27FC236}">
                <a16:creationId xmlns:a16="http://schemas.microsoft.com/office/drawing/2014/main" id="{ADD212AD-5BB1-F1BD-54AD-0A0B8D119390}"/>
              </a:ext>
            </a:extLst>
          </p:cNvPr>
          <p:cNvSpPr/>
          <p:nvPr/>
        </p:nvSpPr>
        <p:spPr>
          <a:xfrm>
            <a:off x="199232" y="1127750"/>
            <a:ext cx="1152128" cy="2520280"/>
          </a:xfrm>
          <a:prstGeom prst="rect">
            <a:avLst/>
          </a:prstGeom>
          <a:gradFill flip="none" rotWithShape="1">
            <a:gsLst>
              <a:gs pos="0">
                <a:srgbClr val="E99FEB"/>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F4D7836-6785-036D-B51C-C51E8005B17A}"/>
              </a:ext>
            </a:extLst>
          </p:cNvPr>
          <p:cNvSpPr txBox="1"/>
          <p:nvPr/>
        </p:nvSpPr>
        <p:spPr>
          <a:xfrm rot="16200000">
            <a:off x="-589269" y="2181772"/>
            <a:ext cx="2155077" cy="369332"/>
          </a:xfrm>
          <a:prstGeom prst="rect">
            <a:avLst/>
          </a:prstGeom>
          <a:noFill/>
        </p:spPr>
        <p:txBody>
          <a:bodyPr wrap="none" rtlCol="0">
            <a:spAutoFit/>
          </a:bodyPr>
          <a:lstStyle/>
          <a:p>
            <a:r>
              <a:rPr lang="de-DE" b="1" dirty="0">
                <a:solidFill>
                  <a:srgbClr val="0070C0"/>
                </a:solidFill>
              </a:rPr>
              <a:t>Plasma/gas/neutrals</a:t>
            </a:r>
            <a:endParaRPr lang="en-GB" b="1" dirty="0">
              <a:solidFill>
                <a:srgbClr val="0070C0"/>
              </a:solidFill>
            </a:endParaRPr>
          </a:p>
        </p:txBody>
      </p:sp>
      <p:sp>
        <p:nvSpPr>
          <p:cNvPr id="17" name="TextBox 16">
            <a:extLst>
              <a:ext uri="{FF2B5EF4-FFF2-40B4-BE49-F238E27FC236}">
                <a16:creationId xmlns:a16="http://schemas.microsoft.com/office/drawing/2014/main" id="{DD0BC518-5ABB-2767-7CCF-EADE47A1DC3F}"/>
              </a:ext>
            </a:extLst>
          </p:cNvPr>
          <p:cNvSpPr txBox="1"/>
          <p:nvPr/>
        </p:nvSpPr>
        <p:spPr>
          <a:xfrm>
            <a:off x="0" y="623669"/>
            <a:ext cx="6557564" cy="369332"/>
          </a:xfrm>
          <a:prstGeom prst="rect">
            <a:avLst/>
          </a:prstGeom>
          <a:noFill/>
        </p:spPr>
        <p:txBody>
          <a:bodyPr wrap="none" rtlCol="0">
            <a:spAutoFit/>
          </a:bodyPr>
          <a:lstStyle/>
          <a:p>
            <a:pPr marL="285750" indent="-285750">
              <a:buFont typeface="Wingdings" panose="05000000000000000000" pitchFamily="2" charset="2"/>
              <a:buChar char="v"/>
            </a:pPr>
            <a:r>
              <a:rPr lang="de-DE" dirty="0"/>
              <a:t>Transition of different sources of D/T through different interfaces</a:t>
            </a:r>
            <a:endParaRPr lang="en-GB" dirty="0"/>
          </a:p>
        </p:txBody>
      </p:sp>
      <p:sp>
        <p:nvSpPr>
          <p:cNvPr id="18" name="TextBox 17">
            <a:extLst>
              <a:ext uri="{FF2B5EF4-FFF2-40B4-BE49-F238E27FC236}">
                <a16:creationId xmlns:a16="http://schemas.microsoft.com/office/drawing/2014/main" id="{FDA7B5D8-C681-3016-51C4-16E149B4B544}"/>
              </a:ext>
            </a:extLst>
          </p:cNvPr>
          <p:cNvSpPr txBox="1"/>
          <p:nvPr/>
        </p:nvSpPr>
        <p:spPr>
          <a:xfrm>
            <a:off x="4179542" y="871563"/>
            <a:ext cx="4561057" cy="2784737"/>
          </a:xfrm>
          <a:prstGeom prst="rect">
            <a:avLst/>
          </a:prstGeom>
          <a:noFill/>
        </p:spPr>
        <p:txBody>
          <a:bodyPr wrap="none" rtlCol="0">
            <a:spAutoFit/>
          </a:bodyPr>
          <a:lstStyle/>
          <a:p>
            <a:pPr marL="285750" indent="-285750">
              <a:lnSpc>
                <a:spcPct val="200000"/>
              </a:lnSpc>
              <a:buFont typeface="Wingdings" panose="05000000000000000000" pitchFamily="2" charset="2"/>
              <a:buChar char="q"/>
            </a:pPr>
            <a:r>
              <a:rPr lang="de-DE" b="1" dirty="0">
                <a:solidFill>
                  <a:srgbClr val="00B050"/>
                </a:solidFill>
              </a:rPr>
              <a:t>Ions/metal: Implantation source</a:t>
            </a:r>
          </a:p>
          <a:p>
            <a:pPr marL="285750" indent="-285750">
              <a:lnSpc>
                <a:spcPct val="200000"/>
              </a:lnSpc>
              <a:buFont typeface="Wingdings" panose="05000000000000000000" pitchFamily="2" charset="2"/>
              <a:buChar char="q"/>
            </a:pPr>
            <a:r>
              <a:rPr lang="de-DE" b="1" dirty="0">
                <a:solidFill>
                  <a:srgbClr val="00B050"/>
                </a:solidFill>
              </a:rPr>
              <a:t>Gas/metal: Sievert‘s law</a:t>
            </a:r>
          </a:p>
          <a:p>
            <a:pPr marL="285750" indent="-285750">
              <a:lnSpc>
                <a:spcPct val="200000"/>
              </a:lnSpc>
              <a:buFont typeface="Wingdings" panose="05000000000000000000" pitchFamily="2" charset="2"/>
              <a:buChar char="q"/>
            </a:pPr>
            <a:r>
              <a:rPr lang="de-DE" b="1" dirty="0">
                <a:solidFill>
                  <a:srgbClr val="FFC000"/>
                </a:solidFill>
              </a:rPr>
              <a:t>Atoms/metal: Complex energy landscape</a:t>
            </a:r>
          </a:p>
          <a:p>
            <a:pPr marL="285750" indent="-285750">
              <a:lnSpc>
                <a:spcPct val="200000"/>
              </a:lnSpc>
              <a:buFont typeface="Wingdings" panose="05000000000000000000" pitchFamily="2" charset="2"/>
              <a:buChar char="q"/>
            </a:pPr>
            <a:r>
              <a:rPr lang="de-DE" b="1" dirty="0">
                <a:solidFill>
                  <a:srgbClr val="00B050"/>
                </a:solidFill>
              </a:rPr>
              <a:t>Metal/metal: Thermodyn. Equil. </a:t>
            </a:r>
          </a:p>
          <a:p>
            <a:pPr marL="285750" indent="-285750">
              <a:lnSpc>
                <a:spcPct val="200000"/>
              </a:lnSpc>
              <a:buFont typeface="Wingdings" panose="05000000000000000000" pitchFamily="2" charset="2"/>
              <a:buChar char="q"/>
            </a:pPr>
            <a:r>
              <a:rPr lang="de-DE" b="1" dirty="0">
                <a:solidFill>
                  <a:srgbClr val="FF0000"/>
                </a:solidFill>
              </a:rPr>
              <a:t>Metal/water: Henry‘s law vs. Sievert‘s law?</a:t>
            </a:r>
            <a:endParaRPr lang="en-GB" b="1" dirty="0">
              <a:solidFill>
                <a:srgbClr val="FF0000"/>
              </a:solidFill>
            </a:endParaRPr>
          </a:p>
        </p:txBody>
      </p:sp>
      <p:sp>
        <p:nvSpPr>
          <p:cNvPr id="19" name="TextBox 18">
            <a:extLst>
              <a:ext uri="{FF2B5EF4-FFF2-40B4-BE49-F238E27FC236}">
                <a16:creationId xmlns:a16="http://schemas.microsoft.com/office/drawing/2014/main" id="{6F37233D-B1D2-8FA9-DF98-591CD0E28584}"/>
              </a:ext>
            </a:extLst>
          </p:cNvPr>
          <p:cNvSpPr txBox="1"/>
          <p:nvPr/>
        </p:nvSpPr>
        <p:spPr>
          <a:xfrm>
            <a:off x="1691680" y="3825084"/>
            <a:ext cx="5088381" cy="923330"/>
          </a:xfrm>
          <a:prstGeom prst="rect">
            <a:avLst/>
          </a:prstGeom>
          <a:noFill/>
        </p:spPr>
        <p:txBody>
          <a:bodyPr wrap="none" rtlCol="0">
            <a:spAutoFit/>
          </a:bodyPr>
          <a:lstStyle/>
          <a:p>
            <a:r>
              <a:rPr lang="de-DE" b="1" dirty="0">
                <a:solidFill>
                  <a:srgbClr val="00B050"/>
                </a:solidFill>
              </a:rPr>
              <a:t>Green model &amp; parameters available</a:t>
            </a:r>
          </a:p>
          <a:p>
            <a:r>
              <a:rPr lang="de-DE" b="1" dirty="0">
                <a:solidFill>
                  <a:srgbClr val="FFC000"/>
                </a:solidFill>
              </a:rPr>
              <a:t>Yellow model is there but parameters are „unclear“</a:t>
            </a:r>
          </a:p>
          <a:p>
            <a:r>
              <a:rPr lang="de-DE" b="1" dirty="0">
                <a:solidFill>
                  <a:srgbClr val="FF0000"/>
                </a:solidFill>
              </a:rPr>
              <a:t>Red: Not sure about model or parameters</a:t>
            </a:r>
            <a:endParaRPr lang="en-GB" b="1" dirty="0">
              <a:solidFill>
                <a:srgbClr val="FF0000"/>
              </a:solidFill>
            </a:endParaRPr>
          </a:p>
        </p:txBody>
      </p:sp>
    </p:spTree>
    <p:extLst>
      <p:ext uri="{BB962C8B-B14F-4D97-AF65-F5344CB8AC3E}">
        <p14:creationId xmlns:p14="http://schemas.microsoft.com/office/powerpoint/2010/main" val="102074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p:cNvGraphicFramePr>
            <a:graphicFrameLocks/>
          </p:cNvGraphicFramePr>
          <p:nvPr/>
        </p:nvGraphicFramePr>
        <p:xfrm>
          <a:off x="6269608" y="1288947"/>
          <a:ext cx="3054921" cy="3061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a:graphicFrameLocks/>
          </p:cNvGraphicFramePr>
          <p:nvPr/>
        </p:nvGraphicFramePr>
        <p:xfrm>
          <a:off x="3131840" y="1285261"/>
          <a:ext cx="3132520" cy="2982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a:graphicFrameLocks/>
          </p:cNvGraphicFramePr>
          <p:nvPr/>
        </p:nvGraphicFramePr>
        <p:xfrm>
          <a:off x="35497" y="1285261"/>
          <a:ext cx="3096343" cy="298293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el 1"/>
          <p:cNvSpPr>
            <a:spLocks noGrp="1"/>
          </p:cNvSpPr>
          <p:nvPr>
            <p:ph type="title"/>
          </p:nvPr>
        </p:nvSpPr>
        <p:spPr>
          <a:xfrm>
            <a:off x="-61609" y="82253"/>
            <a:ext cx="8306017" cy="342900"/>
          </a:xfrm>
        </p:spPr>
        <p:txBody>
          <a:bodyPr/>
          <a:lstStyle/>
          <a:p>
            <a:r>
              <a:rPr lang="en-US" sz="2000" spc="-15" dirty="0">
                <a:solidFill>
                  <a:srgbClr val="000000"/>
                </a:solidFill>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FF0000"/>
                </a:solidFill>
                <a:latin typeface="Calibri" panose="020F0502020204030204" pitchFamily="34" charset="0"/>
                <a:ea typeface="Times New Roman" panose="02020603050405020304" pitchFamily="18" charset="0"/>
              </a:rPr>
              <a:t>2023</a:t>
            </a:r>
            <a:endParaRPr lang="de-DE" sz="1400" dirty="0">
              <a:solidFill>
                <a:srgbClr val="FF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algn="r" defTabSz="914378"/>
            <a:r>
              <a:rPr lang="en-GB" dirty="0">
                <a:solidFill>
                  <a:prstClr val="black"/>
                </a:solidFill>
              </a:rPr>
              <a:t>| WPPWIE Project Reporting  | Nov 2024 | Page </a:t>
            </a:r>
            <a:fld id="{6A6D9FA1-99C7-4910-8E32-B85D378B0060}" type="slidenum">
              <a:rPr lang="en-GB">
                <a:solidFill>
                  <a:prstClr val="black"/>
                </a:solidFill>
              </a:rPr>
              <a:pPr algn="r" defTabSz="914378"/>
              <a:t>5</a:t>
            </a:fld>
            <a:endParaRPr lang="en-GB" dirty="0">
              <a:solidFill>
                <a:prstClr val="black"/>
              </a:solidFill>
            </a:endParaRPr>
          </a:p>
        </p:txBody>
      </p:sp>
      <p:sp>
        <p:nvSpPr>
          <p:cNvPr id="5" name="Textfeld 4"/>
          <p:cNvSpPr txBox="1"/>
          <p:nvPr/>
        </p:nvSpPr>
        <p:spPr>
          <a:xfrm>
            <a:off x="107504" y="555527"/>
            <a:ext cx="9217025" cy="777264"/>
          </a:xfrm>
          <a:prstGeom prst="rect">
            <a:avLst/>
          </a:prstGeom>
          <a:noFill/>
          <a:ln w="12700">
            <a:noFill/>
          </a:ln>
        </p:spPr>
        <p:txBody>
          <a:bodyPr wrap="square" rtlCol="0">
            <a:spAutoFit/>
          </a:bodyPr>
          <a:lstStyle/>
          <a:p>
            <a:pPr marL="214308" indent="-214308" defTabSz="914378">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Samples were coated with </a:t>
            </a:r>
            <a:r>
              <a:rPr lang="en-US" sz="1350" dirty="0" err="1">
                <a:solidFill>
                  <a:srgbClr val="FF0000"/>
                </a:solidFill>
                <a:latin typeface="Arial" panose="020B0604020202020204" pitchFamily="34" charset="0"/>
                <a:cs typeface="Arial" panose="020B0604020202020204" pitchFamily="34" charset="0"/>
              </a:rPr>
              <a:t>Pd</a:t>
            </a:r>
            <a:r>
              <a:rPr lang="en-US" sz="1350" dirty="0">
                <a:solidFill>
                  <a:srgbClr val="FF0000"/>
                </a:solidFill>
                <a:latin typeface="Arial" panose="020B0604020202020204" pitchFamily="34" charset="0"/>
                <a:cs typeface="Arial" panose="020B0604020202020204" pitchFamily="34" charset="0"/>
              </a:rPr>
              <a:t> by the team of M. Cekada (JSI) on both sides </a:t>
            </a:r>
            <a:r>
              <a:rPr lang="en-US" sz="1350" b="1" dirty="0">
                <a:solidFill>
                  <a:srgbClr val="FF0000"/>
                </a:solidFill>
                <a:latin typeface="Arial" panose="020B0604020202020204" pitchFamily="34" charset="0"/>
                <a:cs typeface="Arial" panose="020B0604020202020204" pitchFamily="34" charset="0"/>
              </a:rPr>
              <a:t>minimize surface effect</a:t>
            </a:r>
            <a:endParaRPr lang="en-US" sz="1350" dirty="0">
              <a:solidFill>
                <a:srgbClr val="FF0000"/>
              </a:solidFill>
              <a:latin typeface="Arial" panose="020B0604020202020204" pitchFamily="34" charset="0"/>
              <a:cs typeface="Arial" panose="020B0604020202020204" pitchFamily="34" charset="0"/>
            </a:endParaRPr>
          </a:p>
          <a:p>
            <a:pPr marL="214308" indent="-214308" defTabSz="914378">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All samples loaded with </a:t>
            </a:r>
            <a:r>
              <a:rPr lang="en-US" sz="1350" b="1" dirty="0">
                <a:solidFill>
                  <a:srgbClr val="0070C0"/>
                </a:solidFill>
                <a:latin typeface="Arial" panose="020B0604020202020204" pitchFamily="34" charset="0"/>
                <a:cs typeface="Arial" panose="020B0604020202020204" pitchFamily="34" charset="0"/>
              </a:rPr>
              <a:t>250 mbar</a:t>
            </a:r>
            <a:r>
              <a:rPr lang="en-US" sz="1350" dirty="0">
                <a:solidFill>
                  <a:srgbClr val="FF0000"/>
                </a:solidFill>
                <a:latin typeface="Arial" panose="020B0604020202020204" pitchFamily="34" charset="0"/>
                <a:cs typeface="Arial" panose="020B0604020202020204" pitchFamily="34" charset="0"/>
              </a:rPr>
              <a:t> of pure T</a:t>
            </a:r>
            <a:r>
              <a:rPr lang="en-US" sz="1350" baseline="-25000" dirty="0">
                <a:solidFill>
                  <a:srgbClr val="FF0000"/>
                </a:solidFill>
                <a:latin typeface="Arial" panose="020B0604020202020204" pitchFamily="34" charset="0"/>
                <a:cs typeface="Arial" panose="020B0604020202020204" pitchFamily="34" charset="0"/>
              </a:rPr>
              <a:t>2</a:t>
            </a:r>
            <a:r>
              <a:rPr lang="en-US" sz="1350" dirty="0">
                <a:solidFill>
                  <a:srgbClr val="FF0000"/>
                </a:solidFill>
                <a:latin typeface="Arial" panose="020B0604020202020204" pitchFamily="34" charset="0"/>
                <a:cs typeface="Arial" panose="020B0604020202020204" pitchFamily="34" charset="0"/>
              </a:rPr>
              <a:t> at 250°C  </a:t>
            </a:r>
          </a:p>
          <a:p>
            <a:pPr defTabSz="914378">
              <a:lnSpc>
                <a:spcPct val="113000"/>
              </a:lnSpc>
            </a:pPr>
            <a:r>
              <a:rPr lang="en-US" sz="1350" dirty="0">
                <a:solidFill>
                  <a:srgbClr val="FF0000"/>
                </a:solidFill>
                <a:latin typeface="Arial" panose="020B0604020202020204" pitchFamily="34" charset="0"/>
                <a:cs typeface="Arial" panose="020B0604020202020204" pitchFamily="34" charset="0"/>
              </a:rPr>
              <a:t>→ the upstream conditions are similar for red and blue (only air downstream), water is present downstream for yellow</a:t>
            </a:r>
          </a:p>
        </p:txBody>
      </p:sp>
      <p:graphicFrame>
        <p:nvGraphicFramePr>
          <p:cNvPr id="15" name="Tableau 14"/>
          <p:cNvGraphicFramePr>
            <a:graphicFrameLocks noGrp="1"/>
          </p:cNvGraphicFramePr>
          <p:nvPr/>
        </p:nvGraphicFramePr>
        <p:xfrm>
          <a:off x="35496" y="4309427"/>
          <a:ext cx="9108504" cy="640080"/>
        </p:xfrm>
        <a:graphic>
          <a:graphicData uri="http://schemas.openxmlformats.org/drawingml/2006/table">
            <a:tbl>
              <a:tblPr firstRow="1" bandRow="1">
                <a:tableStyleId>{5C22544A-7EE6-4342-B048-85BDC9FD1C3A}</a:tableStyleId>
              </a:tblPr>
              <a:tblGrid>
                <a:gridCol w="948236">
                  <a:extLst>
                    <a:ext uri="{9D8B030D-6E8A-4147-A177-3AD203B41FA5}">
                      <a16:colId xmlns:a16="http://schemas.microsoft.com/office/drawing/2014/main" val="2913763329"/>
                    </a:ext>
                  </a:extLst>
                </a:gridCol>
                <a:gridCol w="2357614">
                  <a:extLst>
                    <a:ext uri="{9D8B030D-6E8A-4147-A177-3AD203B41FA5}">
                      <a16:colId xmlns:a16="http://schemas.microsoft.com/office/drawing/2014/main" val="1449703435"/>
                    </a:ext>
                  </a:extLst>
                </a:gridCol>
                <a:gridCol w="3024501">
                  <a:extLst>
                    <a:ext uri="{9D8B030D-6E8A-4147-A177-3AD203B41FA5}">
                      <a16:colId xmlns:a16="http://schemas.microsoft.com/office/drawing/2014/main" val="3965221682"/>
                    </a:ext>
                  </a:extLst>
                </a:gridCol>
                <a:gridCol w="2778153">
                  <a:extLst>
                    <a:ext uri="{9D8B030D-6E8A-4147-A177-3AD203B41FA5}">
                      <a16:colId xmlns:a16="http://schemas.microsoft.com/office/drawing/2014/main" val="30024189"/>
                    </a:ext>
                  </a:extLst>
                </a:gridCol>
              </a:tblGrid>
              <a:tr h="640080">
                <a:tc>
                  <a:txBody>
                    <a:bodyPr/>
                    <a:lstStyle/>
                    <a:p>
                      <a:r>
                        <a:rPr lang="fr-FR" sz="1200" b="1" dirty="0">
                          <a:solidFill>
                            <a:schemeClr val="tx1"/>
                          </a:solidFill>
                          <a:latin typeface="+mn-lt"/>
                          <a:ea typeface="+mn-ea"/>
                          <a:cs typeface="+mn-cs"/>
                        </a:rPr>
                        <a:t>Permeation</a:t>
                      </a:r>
                      <a:r>
                        <a:rPr lang="fr-FR" sz="1200" dirty="0">
                          <a:solidFill>
                            <a:schemeClr val="tx1"/>
                          </a:solidFill>
                        </a:rPr>
                        <a:t> flux (Bq/</a:t>
                      </a:r>
                      <a:r>
                        <a:rPr lang="fr-FR" sz="1200" dirty="0" err="1">
                          <a:solidFill>
                            <a:schemeClr val="tx1"/>
                          </a:solidFill>
                        </a:rPr>
                        <a:t>day</a:t>
                      </a:r>
                      <a:r>
                        <a:rPr lang="fr-FR" sz="1200" dirty="0">
                          <a:solidFill>
                            <a:schemeClr val="tx1"/>
                          </a:solidFill>
                        </a:rPr>
                        <a:t>/cm²)</a:t>
                      </a:r>
                    </a:p>
                  </a:txBody>
                  <a:tcPr marL="36000" marR="36000" anchor="ctr">
                    <a:solidFill>
                      <a:schemeClr val="bg1">
                        <a:lumMod val="85000"/>
                      </a:schemeClr>
                    </a:solidFill>
                  </a:tcPr>
                </a:tc>
                <a:tc>
                  <a:txBody>
                    <a:bodyPr/>
                    <a:lstStyle/>
                    <a:p>
                      <a:pPr algn="ctr"/>
                      <a:r>
                        <a:rPr lang="fr-FR" sz="1100" dirty="0">
                          <a:solidFill>
                            <a:schemeClr val="tx1"/>
                          </a:solidFill>
                        </a:rPr>
                        <a:t>1.2 x 10</a:t>
                      </a:r>
                      <a:r>
                        <a:rPr lang="fr-FR" sz="1100" baseline="30000" dirty="0">
                          <a:solidFill>
                            <a:schemeClr val="tx1"/>
                          </a:solidFill>
                        </a:rPr>
                        <a:t>4</a:t>
                      </a:r>
                      <a:r>
                        <a:rPr lang="fr-FR" sz="1100" baseline="0" dirty="0">
                          <a:solidFill>
                            <a:schemeClr val="tx1"/>
                          </a:solidFill>
                        </a:rPr>
                        <a:t>     (</a:t>
                      </a:r>
                      <a:r>
                        <a:rPr lang="fr-FR" sz="1100" dirty="0">
                          <a:solidFill>
                            <a:schemeClr val="tx1"/>
                          </a:solidFill>
                        </a:rPr>
                        <a:t>IN WATER)</a:t>
                      </a:r>
                    </a:p>
                    <a:p>
                      <a:pPr algn="ctr"/>
                      <a:r>
                        <a:rPr lang="fr-FR" sz="1000" dirty="0" err="1">
                          <a:solidFill>
                            <a:schemeClr val="tx1"/>
                          </a:solidFill>
                        </a:rPr>
                        <a:t>measurement</a:t>
                      </a:r>
                      <a:r>
                        <a:rPr lang="fr-FR" sz="1000" baseline="0" dirty="0">
                          <a:solidFill>
                            <a:schemeClr val="tx1"/>
                          </a:solidFill>
                        </a:rPr>
                        <a:t> by scintillation </a:t>
                      </a:r>
                      <a:r>
                        <a:rPr lang="fr-FR" sz="1000" baseline="0" dirty="0" err="1">
                          <a:solidFill>
                            <a:schemeClr val="tx1"/>
                          </a:solidFill>
                        </a:rPr>
                        <a:t>counting</a:t>
                      </a:r>
                      <a:endParaRPr lang="fr-FR" sz="1100" baseline="0"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100" i="1" baseline="0" dirty="0">
                        <a:solidFill>
                          <a:schemeClr val="tx1"/>
                        </a:solidFill>
                      </a:endParaRP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i="1" dirty="0">
                          <a:solidFill>
                            <a:schemeClr val="tx1"/>
                          </a:solidFill>
                        </a:rPr>
                        <a:t>3.1</a:t>
                      </a:r>
                      <a:r>
                        <a:rPr lang="en-US" sz="1100" i="1" baseline="0" dirty="0">
                          <a:solidFill>
                            <a:schemeClr val="tx1"/>
                          </a:solidFill>
                        </a:rPr>
                        <a:t> x 10</a:t>
                      </a:r>
                      <a:r>
                        <a:rPr lang="en-US" sz="1100" i="1" baseline="30000" dirty="0">
                          <a:solidFill>
                            <a:schemeClr val="tx1"/>
                          </a:solidFill>
                        </a:rPr>
                        <a:t>6 </a:t>
                      </a:r>
                      <a:r>
                        <a:rPr lang="en-US" sz="1100" i="0" strike="noStrike" baseline="0" dirty="0">
                          <a:solidFill>
                            <a:schemeClr val="tx1"/>
                          </a:solidFill>
                        </a:rPr>
                        <a:t>          (</a:t>
                      </a:r>
                      <a:r>
                        <a:rPr lang="fr-FR" sz="1100" baseline="0" dirty="0">
                          <a:solidFill>
                            <a:schemeClr val="tx1"/>
                          </a:solidFill>
                        </a:rPr>
                        <a:t>UNDER AIR)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i="1" baseline="0" dirty="0">
                          <a:solidFill>
                            <a:schemeClr val="tx1"/>
                          </a:solidFill>
                        </a:rPr>
                        <a:t>Measurement by Liquid scintillation counting</a:t>
                      </a:r>
                    </a:p>
                  </a:txBody>
                  <a:tcPr>
                    <a:solidFill>
                      <a:schemeClr val="accent2"/>
                    </a:solidFill>
                  </a:tcPr>
                </a:tc>
                <a:tc>
                  <a:txBody>
                    <a:bodyPr/>
                    <a:lstStyle/>
                    <a:p>
                      <a:pPr algn="ctr"/>
                      <a:r>
                        <a:rPr lang="fr-FR" sz="1100" dirty="0">
                          <a:solidFill>
                            <a:schemeClr val="tx1"/>
                          </a:solidFill>
                        </a:rPr>
                        <a:t>4.3</a:t>
                      </a:r>
                      <a:r>
                        <a:rPr lang="fr-FR" sz="1100" baseline="0" dirty="0">
                          <a:solidFill>
                            <a:schemeClr val="tx1"/>
                          </a:solidFill>
                        </a:rPr>
                        <a:t> x 10</a:t>
                      </a:r>
                      <a:r>
                        <a:rPr lang="fr-FR" sz="1100" baseline="30000" dirty="0">
                          <a:solidFill>
                            <a:schemeClr val="tx1"/>
                          </a:solidFill>
                        </a:rPr>
                        <a:t>3</a:t>
                      </a:r>
                      <a:r>
                        <a:rPr lang="fr-FR" sz="1100" baseline="0" dirty="0">
                          <a:solidFill>
                            <a:schemeClr val="tx1"/>
                          </a:solidFill>
                        </a:rPr>
                        <a:t>       (UNDER AIR)</a:t>
                      </a:r>
                    </a:p>
                    <a:p>
                      <a:pPr algn="ctr"/>
                      <a:r>
                        <a:rPr lang="fr-FR" sz="1100" baseline="0" dirty="0" err="1">
                          <a:solidFill>
                            <a:schemeClr val="tx1"/>
                          </a:solidFill>
                        </a:rPr>
                        <a:t>measurement</a:t>
                      </a:r>
                      <a:r>
                        <a:rPr lang="fr-FR" sz="1100" baseline="0" dirty="0">
                          <a:solidFill>
                            <a:schemeClr val="tx1"/>
                          </a:solidFill>
                        </a:rPr>
                        <a:t> by </a:t>
                      </a:r>
                      <a:r>
                        <a:rPr lang="fr-FR" sz="1100" baseline="0" dirty="0" err="1">
                          <a:solidFill>
                            <a:schemeClr val="tx1"/>
                          </a:solidFill>
                        </a:rPr>
                        <a:t>Ionization</a:t>
                      </a:r>
                      <a:r>
                        <a:rPr lang="fr-FR" sz="1100" baseline="0" dirty="0">
                          <a:solidFill>
                            <a:schemeClr val="tx1"/>
                          </a:solidFill>
                        </a:rPr>
                        <a:t> </a:t>
                      </a:r>
                      <a:r>
                        <a:rPr lang="fr-FR" sz="1100" baseline="0" dirty="0" err="1">
                          <a:solidFill>
                            <a:schemeClr val="tx1"/>
                          </a:solidFill>
                        </a:rPr>
                        <a:t>chamber</a:t>
                      </a:r>
                      <a:endParaRPr lang="fr-FR" sz="1100" baseline="0" dirty="0">
                        <a:solidFill>
                          <a:schemeClr val="tx1"/>
                        </a:solidFill>
                      </a:endParaRPr>
                    </a:p>
                  </a:txBody>
                  <a:tcPr>
                    <a:solidFill>
                      <a:schemeClr val="tx2">
                        <a:lumMod val="40000"/>
                        <a:lumOff val="60000"/>
                      </a:schemeClr>
                    </a:solidFill>
                  </a:tcPr>
                </a:tc>
                <a:extLst>
                  <a:ext uri="{0D108BD9-81ED-4DB2-BD59-A6C34878D82A}">
                    <a16:rowId xmlns:a16="http://schemas.microsoft.com/office/drawing/2014/main" val="932460996"/>
                  </a:ext>
                </a:extLst>
              </a:tr>
            </a:tbl>
          </a:graphicData>
        </a:graphic>
      </p:graphicFrame>
      <p:sp>
        <p:nvSpPr>
          <p:cNvPr id="3" name="Rectangle 2"/>
          <p:cNvSpPr/>
          <p:nvPr/>
        </p:nvSpPr>
        <p:spPr>
          <a:xfrm>
            <a:off x="3126591" y="1264614"/>
            <a:ext cx="2664512" cy="276999"/>
          </a:xfrm>
          <a:prstGeom prst="rect">
            <a:avLst/>
          </a:prstGeom>
        </p:spPr>
        <p:txBody>
          <a:bodyPr wrap="none">
            <a:spAutoFit/>
          </a:bodyPr>
          <a:lstStyle/>
          <a:p>
            <a:pPr defTabSz="914378"/>
            <a:r>
              <a:rPr lang="en-US" sz="1200" dirty="0">
                <a:solidFill>
                  <a:srgbClr val="FF0000"/>
                </a:solidFill>
                <a:latin typeface="Arial" panose="020B0604020202020204" pitchFamily="34" charset="0"/>
                <a:cs typeface="Arial" panose="020B0604020202020204" pitchFamily="34" charset="0"/>
              </a:rPr>
              <a:t>! High level !  </a:t>
            </a:r>
            <a:r>
              <a:rPr lang="en-US" sz="1200" dirty="0">
                <a:solidFill>
                  <a:srgbClr val="FF0000"/>
                </a:solidFill>
                <a:latin typeface="Arial" panose="020B0604020202020204" pitchFamily="34" charset="0"/>
                <a:cs typeface="Arial" panose="020B0604020202020204" pitchFamily="34" charset="0"/>
                <a:sym typeface="Wingdings" panose="05000000000000000000" pitchFamily="2" charset="2"/>
              </a:rPr>
              <a:t> but surface defects</a:t>
            </a:r>
            <a:r>
              <a:rPr lang="en-US" sz="1200" dirty="0">
                <a:solidFill>
                  <a:srgbClr val="FF0000"/>
                </a:solidFill>
                <a:latin typeface="Arial" panose="020B0604020202020204" pitchFamily="34" charset="0"/>
                <a:cs typeface="Arial" panose="020B0604020202020204" pitchFamily="34" charset="0"/>
              </a:rPr>
              <a:t> </a:t>
            </a:r>
            <a:endParaRPr lang="fr-FR" sz="1200" dirty="0">
              <a:solidFill>
                <a:prstClr val="black"/>
              </a:solidFill>
              <a:latin typeface="Calibri"/>
            </a:endParaRPr>
          </a:p>
        </p:txBody>
      </p:sp>
    </p:spTree>
    <p:extLst>
      <p:ext uri="{BB962C8B-B14F-4D97-AF65-F5344CB8AC3E}">
        <p14:creationId xmlns:p14="http://schemas.microsoft.com/office/powerpoint/2010/main" val="341928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a:graphicFrameLocks/>
          </p:cNvGraphicFramePr>
          <p:nvPr/>
        </p:nvGraphicFramePr>
        <p:xfrm>
          <a:off x="35497" y="1275607"/>
          <a:ext cx="3096344" cy="3075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nvGraphicFramePr>
        <p:xfrm>
          <a:off x="3131841" y="1275607"/>
          <a:ext cx="3168352" cy="30751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phique 12"/>
          <p:cNvGraphicFramePr>
            <a:graphicFrameLocks/>
          </p:cNvGraphicFramePr>
          <p:nvPr/>
        </p:nvGraphicFramePr>
        <p:xfrm>
          <a:off x="6264360" y="1275606"/>
          <a:ext cx="3096000" cy="307440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el 1"/>
          <p:cNvSpPr>
            <a:spLocks noGrp="1"/>
          </p:cNvSpPr>
          <p:nvPr>
            <p:ph type="title"/>
          </p:nvPr>
        </p:nvSpPr>
        <p:spPr>
          <a:xfrm>
            <a:off x="-61609" y="82253"/>
            <a:ext cx="8306017" cy="342900"/>
          </a:xfrm>
        </p:spPr>
        <p:txBody>
          <a:bodyPr/>
          <a:lstStyle/>
          <a:p>
            <a:r>
              <a:rPr lang="en-US" sz="2000" spc="-15" dirty="0">
                <a:solidFill>
                  <a:srgbClr val="000000"/>
                </a:solidFill>
                <a:latin typeface="Calibri" panose="020F0502020204030204" pitchFamily="34" charset="0"/>
                <a:ea typeface="Times New Roman" panose="02020603050405020304" pitchFamily="18" charset="0"/>
              </a:rPr>
              <a:t>SP C.1 Transport of Hydrogen through the first wall of fusion devices: 2024</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algn="r" defTabSz="914378"/>
            <a:r>
              <a:rPr lang="en-GB" dirty="0">
                <a:solidFill>
                  <a:prstClr val="black"/>
                </a:solidFill>
              </a:rPr>
              <a:t>| WPPWIE Project Reporting  | Nov 2024 | Page </a:t>
            </a:r>
            <a:fld id="{6A6D9FA1-99C7-4910-8E32-B85D378B0060}" type="slidenum">
              <a:rPr lang="en-GB">
                <a:solidFill>
                  <a:prstClr val="black"/>
                </a:solidFill>
              </a:rPr>
              <a:pPr algn="r" defTabSz="914378"/>
              <a:t>6</a:t>
            </a:fld>
            <a:endParaRPr lang="en-GB" dirty="0">
              <a:solidFill>
                <a:prstClr val="black"/>
              </a:solidFill>
            </a:endParaRPr>
          </a:p>
        </p:txBody>
      </p:sp>
      <p:sp>
        <p:nvSpPr>
          <p:cNvPr id="5" name="Textfeld 4"/>
          <p:cNvSpPr txBox="1"/>
          <p:nvPr/>
        </p:nvSpPr>
        <p:spPr>
          <a:xfrm>
            <a:off x="107505" y="555527"/>
            <a:ext cx="8928992" cy="777264"/>
          </a:xfrm>
          <a:prstGeom prst="rect">
            <a:avLst/>
          </a:prstGeom>
          <a:noFill/>
          <a:ln w="12700">
            <a:noFill/>
          </a:ln>
        </p:spPr>
        <p:txBody>
          <a:bodyPr wrap="square" rtlCol="0">
            <a:spAutoFit/>
          </a:bodyPr>
          <a:lstStyle/>
          <a:p>
            <a:pPr marL="214308" indent="-214308" defTabSz="914378">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Samples were coated with </a:t>
            </a:r>
            <a:r>
              <a:rPr lang="en-US" sz="1350" dirty="0" err="1">
                <a:solidFill>
                  <a:srgbClr val="FF0000"/>
                </a:solidFill>
                <a:latin typeface="Arial" panose="020B0604020202020204" pitchFamily="34" charset="0"/>
                <a:cs typeface="Arial" panose="020B0604020202020204" pitchFamily="34" charset="0"/>
              </a:rPr>
              <a:t>Pd</a:t>
            </a:r>
            <a:r>
              <a:rPr lang="en-US" sz="1350" dirty="0">
                <a:solidFill>
                  <a:srgbClr val="FF0000"/>
                </a:solidFill>
                <a:latin typeface="Arial" panose="020B0604020202020204" pitchFamily="34" charset="0"/>
                <a:cs typeface="Arial" panose="020B0604020202020204" pitchFamily="34" charset="0"/>
              </a:rPr>
              <a:t> by the team of M. Cekada (JSI) on both sides to </a:t>
            </a:r>
            <a:r>
              <a:rPr lang="en-US" sz="1350" b="1" dirty="0">
                <a:solidFill>
                  <a:srgbClr val="FF0000"/>
                </a:solidFill>
                <a:latin typeface="Arial" panose="020B0604020202020204" pitchFamily="34" charset="0"/>
                <a:cs typeface="Arial" panose="020B0604020202020204" pitchFamily="34" charset="0"/>
              </a:rPr>
              <a:t>minimize surface effect</a:t>
            </a:r>
          </a:p>
          <a:p>
            <a:pPr marL="214308" indent="-214308" defTabSz="914378">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All samples were loaded with </a:t>
            </a:r>
            <a:r>
              <a:rPr lang="en-US" sz="1350" b="1" dirty="0">
                <a:solidFill>
                  <a:srgbClr val="0070C0"/>
                </a:solidFill>
                <a:latin typeface="Arial" panose="020B0604020202020204" pitchFamily="34" charset="0"/>
                <a:cs typeface="Arial" panose="020B0604020202020204" pitchFamily="34" charset="0"/>
              </a:rPr>
              <a:t>50 mbar</a:t>
            </a:r>
            <a:r>
              <a:rPr lang="en-US" sz="1350" dirty="0">
                <a:solidFill>
                  <a:srgbClr val="FF0000"/>
                </a:solidFill>
                <a:latin typeface="Arial" panose="020B0604020202020204" pitchFamily="34" charset="0"/>
                <a:cs typeface="Arial" panose="020B0604020202020204" pitchFamily="34" charset="0"/>
              </a:rPr>
              <a:t> of pure T</a:t>
            </a:r>
            <a:r>
              <a:rPr lang="en-US" sz="1350" baseline="-25000" dirty="0">
                <a:solidFill>
                  <a:srgbClr val="FF0000"/>
                </a:solidFill>
                <a:latin typeface="Arial" panose="020B0604020202020204" pitchFamily="34" charset="0"/>
                <a:cs typeface="Arial" panose="020B0604020202020204" pitchFamily="34" charset="0"/>
              </a:rPr>
              <a:t>2</a:t>
            </a:r>
            <a:r>
              <a:rPr lang="en-US" sz="1350" dirty="0">
                <a:solidFill>
                  <a:srgbClr val="FF0000"/>
                </a:solidFill>
                <a:latin typeface="Arial" panose="020B0604020202020204" pitchFamily="34" charset="0"/>
                <a:cs typeface="Arial" panose="020B0604020202020204" pitchFamily="34" charset="0"/>
              </a:rPr>
              <a:t> at 250°C </a:t>
            </a:r>
            <a:br>
              <a:rPr lang="en-US" sz="1350" dirty="0">
                <a:solidFill>
                  <a:srgbClr val="FF0000"/>
                </a:solidFill>
                <a:latin typeface="Arial" panose="020B0604020202020204" pitchFamily="34" charset="0"/>
                <a:cs typeface="Arial" panose="020B0604020202020204" pitchFamily="34" charset="0"/>
              </a:rPr>
            </a:br>
            <a:r>
              <a:rPr lang="en-US" sz="1350" dirty="0">
                <a:solidFill>
                  <a:srgbClr val="FF0000"/>
                </a:solidFill>
                <a:latin typeface="Arial" panose="020B0604020202020204" pitchFamily="34" charset="0"/>
                <a:cs typeface="Arial" panose="020B0604020202020204" pitchFamily="34" charset="0"/>
              </a:rPr>
              <a:t>→ the upstream conditions are similar (only air)</a:t>
            </a:r>
          </a:p>
        </p:txBody>
      </p:sp>
      <p:graphicFrame>
        <p:nvGraphicFramePr>
          <p:cNvPr id="15" name="Tableau 14"/>
          <p:cNvGraphicFramePr>
            <a:graphicFrameLocks noGrp="1"/>
          </p:cNvGraphicFramePr>
          <p:nvPr/>
        </p:nvGraphicFramePr>
        <p:xfrm>
          <a:off x="35496" y="4268192"/>
          <a:ext cx="9108504" cy="77724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913763329"/>
                    </a:ext>
                  </a:extLst>
                </a:gridCol>
                <a:gridCol w="2232248">
                  <a:extLst>
                    <a:ext uri="{9D8B030D-6E8A-4147-A177-3AD203B41FA5}">
                      <a16:colId xmlns:a16="http://schemas.microsoft.com/office/drawing/2014/main" val="1449703435"/>
                    </a:ext>
                  </a:extLst>
                </a:gridCol>
                <a:gridCol w="3089991">
                  <a:extLst>
                    <a:ext uri="{9D8B030D-6E8A-4147-A177-3AD203B41FA5}">
                      <a16:colId xmlns:a16="http://schemas.microsoft.com/office/drawing/2014/main" val="3965221682"/>
                    </a:ext>
                  </a:extLst>
                </a:gridCol>
                <a:gridCol w="2778153">
                  <a:extLst>
                    <a:ext uri="{9D8B030D-6E8A-4147-A177-3AD203B41FA5}">
                      <a16:colId xmlns:a16="http://schemas.microsoft.com/office/drawing/2014/main" val="30024189"/>
                    </a:ext>
                  </a:extLst>
                </a:gridCol>
              </a:tblGrid>
              <a:tr h="777240">
                <a:tc>
                  <a:txBody>
                    <a:bodyPr/>
                    <a:lstStyle/>
                    <a:p>
                      <a:r>
                        <a:rPr lang="fr-FR" sz="1200" b="1" dirty="0">
                          <a:solidFill>
                            <a:schemeClr val="tx1"/>
                          </a:solidFill>
                          <a:latin typeface="+mn-lt"/>
                          <a:ea typeface="+mn-ea"/>
                          <a:cs typeface="+mn-cs"/>
                        </a:rPr>
                        <a:t>Permeation</a:t>
                      </a:r>
                      <a:r>
                        <a:rPr lang="fr-FR" sz="1200" dirty="0">
                          <a:solidFill>
                            <a:schemeClr val="tx1"/>
                          </a:solidFill>
                        </a:rPr>
                        <a:t> flux (Bq/</a:t>
                      </a:r>
                      <a:r>
                        <a:rPr lang="fr-FR" sz="1200" dirty="0" err="1">
                          <a:solidFill>
                            <a:schemeClr val="tx1"/>
                          </a:solidFill>
                        </a:rPr>
                        <a:t>day</a:t>
                      </a:r>
                      <a:r>
                        <a:rPr lang="fr-FR" sz="1200" dirty="0">
                          <a:solidFill>
                            <a:schemeClr val="tx1"/>
                          </a:solidFill>
                        </a:rPr>
                        <a:t>/cm²)</a:t>
                      </a:r>
                    </a:p>
                  </a:txBody>
                  <a:tcPr marL="36000" marR="36000">
                    <a:solidFill>
                      <a:schemeClr val="bg1">
                        <a:lumMod val="8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i="1" dirty="0">
                          <a:solidFill>
                            <a:schemeClr val="tx1"/>
                          </a:solidFill>
                        </a:rPr>
                        <a:t>1.6</a:t>
                      </a:r>
                      <a:r>
                        <a:rPr lang="en-US" sz="1100" i="1" baseline="0" dirty="0">
                          <a:solidFill>
                            <a:schemeClr val="tx1"/>
                          </a:solidFill>
                        </a:rPr>
                        <a:t> x 10</a:t>
                      </a:r>
                      <a:r>
                        <a:rPr lang="en-US" sz="1100" i="1" baseline="30000" dirty="0">
                          <a:solidFill>
                            <a:schemeClr val="tx1"/>
                          </a:solidFill>
                        </a:rPr>
                        <a:t>6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i="1" baseline="0" dirty="0">
                          <a:solidFill>
                            <a:schemeClr val="tx1"/>
                          </a:solidFill>
                        </a:rPr>
                        <a:t>Under ambient Air – Measurement by Liquid scintillation counting</a:t>
                      </a:r>
                    </a:p>
                  </a:txBody>
                  <a:tcPr anchor="ctr">
                    <a:solidFill>
                      <a:srgbClr val="FFC000"/>
                    </a:solidFill>
                  </a:tcPr>
                </a:tc>
                <a:tc>
                  <a:txBody>
                    <a:bodyPr/>
                    <a:lstStyle/>
                    <a:p>
                      <a:pPr algn="ctr"/>
                      <a:r>
                        <a:rPr lang="en-US" sz="1100" i="1" dirty="0">
                          <a:solidFill>
                            <a:schemeClr val="tx1"/>
                          </a:solidFill>
                        </a:rPr>
                        <a:t>1.6</a:t>
                      </a:r>
                      <a:r>
                        <a:rPr lang="en-US" sz="1100" i="1" baseline="0" dirty="0">
                          <a:solidFill>
                            <a:schemeClr val="tx1"/>
                          </a:solidFill>
                        </a:rPr>
                        <a:t> x 10</a:t>
                      </a:r>
                      <a:r>
                        <a:rPr lang="en-US" sz="1100" i="1" baseline="30000" dirty="0">
                          <a:solidFill>
                            <a:schemeClr val="tx1"/>
                          </a:solidFill>
                        </a:rPr>
                        <a:t>6</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i="1" baseline="0" dirty="0">
                          <a:solidFill>
                            <a:schemeClr val="tx1"/>
                          </a:solidFill>
                        </a:rPr>
                        <a:t>Under ambient Air – Measurement by Liquid scintillation counting</a:t>
                      </a:r>
                    </a:p>
                  </a:txBody>
                  <a:tcPr>
                    <a:solidFill>
                      <a:schemeClr val="accent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i="1" baseline="0" dirty="0">
                          <a:solidFill>
                            <a:schemeClr val="tx1"/>
                          </a:solidFill>
                        </a:rPr>
                        <a:t>1.8 x 10</a:t>
                      </a:r>
                      <a:r>
                        <a:rPr lang="en-US" sz="1100" i="1" baseline="30000" dirty="0">
                          <a:solidFill>
                            <a:schemeClr val="tx1"/>
                          </a:solidFill>
                        </a:rPr>
                        <a:t>5</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i="1" baseline="0" dirty="0">
                          <a:solidFill>
                            <a:schemeClr val="tx1"/>
                          </a:solidFill>
                        </a:rPr>
                        <a:t>Under ambient Air – Measurement by Liquid scintillation counting</a:t>
                      </a:r>
                    </a:p>
                  </a:txBody>
                  <a:tcPr>
                    <a:solidFill>
                      <a:schemeClr val="tx2">
                        <a:lumMod val="40000"/>
                        <a:lumOff val="60000"/>
                      </a:schemeClr>
                    </a:solidFill>
                  </a:tcPr>
                </a:tc>
                <a:extLst>
                  <a:ext uri="{0D108BD9-81ED-4DB2-BD59-A6C34878D82A}">
                    <a16:rowId xmlns:a16="http://schemas.microsoft.com/office/drawing/2014/main" val="932460996"/>
                  </a:ext>
                </a:extLst>
              </a:tr>
            </a:tbl>
          </a:graphicData>
        </a:graphic>
      </p:graphicFrame>
    </p:spTree>
    <p:extLst>
      <p:ext uri="{BB962C8B-B14F-4D97-AF65-F5344CB8AC3E}">
        <p14:creationId xmlns:p14="http://schemas.microsoft.com/office/powerpoint/2010/main" val="180785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9170114" cy="342900"/>
          </a:xfrm>
        </p:spPr>
        <p:txBody>
          <a:bodyPr/>
          <a:lstStyle/>
          <a:p>
            <a:r>
              <a:rPr lang="en-US" sz="2000" spc="-15" dirty="0">
                <a:solidFill>
                  <a:srgbClr val="000000"/>
                </a:solidFill>
                <a:latin typeface="Calibri" panose="020F0502020204030204" pitchFamily="34" charset="0"/>
                <a:ea typeface="Times New Roman" panose="02020603050405020304" pitchFamily="18" charset="0"/>
              </a:rPr>
              <a:t>SP C.1 Permeation (D,T) through Liquid/Solid interfaces with interface characterization</a:t>
            </a:r>
            <a:endParaRPr lang="de-DE" sz="1400" dirty="0">
              <a:solidFill>
                <a:srgbClr val="000000"/>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feld 9"/>
          <p:cNvSpPr txBox="1"/>
          <p:nvPr/>
        </p:nvSpPr>
        <p:spPr>
          <a:xfrm>
            <a:off x="66476" y="1335415"/>
            <a:ext cx="5729659"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400" b="0" i="0" u="none" strike="noStrike" kern="1200" cap="none" spc="0" normalizeH="0" baseline="0" noProof="0" dirty="0">
                <a:ln>
                  <a:noFill/>
                </a:ln>
                <a:solidFill>
                  <a:srgbClr val="FF0000"/>
                </a:solidFill>
                <a:effectLst/>
                <a:uLnTx/>
                <a:uFillTx/>
                <a:latin typeface="Calibri"/>
                <a:ea typeface="+mn-ea"/>
                <a:cs typeface="+mn-cs"/>
              </a:rPr>
              <a:t>Task A: </a:t>
            </a:r>
            <a:r>
              <a:rPr kumimoji="0" lang="en-US" sz="1400" b="0" i="0" u="none" strike="noStrike" kern="1200" cap="none" spc="0" normalizeH="0" baseline="0" noProof="0" dirty="0">
                <a:ln>
                  <a:noFill/>
                </a:ln>
                <a:solidFill>
                  <a:prstClr val="black"/>
                </a:solidFill>
                <a:effectLst/>
                <a:uLnTx/>
                <a:uFillTx/>
                <a:latin typeface="Calibri"/>
                <a:ea typeface="+mn-ea"/>
                <a:cs typeface="+mn-cs"/>
              </a:rPr>
              <a:t>all samples were loaded with 50 mbar of pure T</a:t>
            </a:r>
            <a:r>
              <a:rPr kumimoji="0" lang="en-US" sz="1400" b="0" i="0" u="none" strike="noStrike" kern="1200" cap="none" spc="0" normalizeH="0" baseline="-25000" noProof="0" dirty="0">
                <a:ln>
                  <a:noFill/>
                </a:ln>
                <a:solidFill>
                  <a:prstClr val="black"/>
                </a:solidFill>
                <a:effectLst/>
                <a:uLnTx/>
                <a:uFillTx/>
                <a:latin typeface="Calibri"/>
                <a:ea typeface="+mn-ea"/>
                <a:cs typeface="+mn-cs"/>
              </a:rPr>
              <a:t>2</a:t>
            </a:r>
            <a:r>
              <a:rPr kumimoji="0" lang="en-US" sz="1400" b="0" i="0" u="none" strike="noStrike" kern="1200" cap="none" spc="0" normalizeH="0" baseline="0" noProof="0" dirty="0">
                <a:ln>
                  <a:noFill/>
                </a:ln>
                <a:solidFill>
                  <a:prstClr val="black"/>
                </a:solidFill>
                <a:effectLst/>
                <a:uLnTx/>
                <a:uFillTx/>
                <a:latin typeface="Calibri"/>
                <a:ea typeface="+mn-ea"/>
                <a:cs typeface="+mn-cs"/>
              </a:rPr>
              <a:t> at 150°C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Pd</a:t>
            </a:r>
            <a:r>
              <a:rPr kumimoji="0" lang="en-US" sz="1400" b="0" i="0" u="none" strike="noStrike" kern="1200" cap="none" spc="0" normalizeH="0" baseline="0" noProof="0" dirty="0">
                <a:ln>
                  <a:noFill/>
                </a:ln>
                <a:solidFill>
                  <a:prstClr val="black"/>
                </a:solidFill>
                <a:effectLst/>
                <a:uLnTx/>
                <a:uFillTx/>
                <a:latin typeface="Calibri"/>
                <a:ea typeface="+mn-ea"/>
                <a:cs typeface="+mn-cs"/>
              </a:rPr>
              <a:t> deposition courtesy of M.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Cekada</a:t>
            </a:r>
            <a:r>
              <a:rPr kumimoji="0" lang="en-US" sz="1400" b="0" i="0" u="none" strike="noStrike" kern="1200" cap="none" spc="0" normalizeH="0" baseline="0" noProof="0" dirty="0">
                <a:ln>
                  <a:noFill/>
                </a:ln>
                <a:solidFill>
                  <a:prstClr val="black"/>
                </a:solidFill>
                <a:effectLst/>
                <a:uLnTx/>
                <a:uFillTx/>
                <a:latin typeface="Calibri"/>
                <a:ea typeface="+mn-ea"/>
                <a:cs typeface="+mn-cs"/>
              </a:rPr>
              <a:t>, JSI) to compare with 250 mbar in 2023 (similar upstream conditions)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Decreasing the driving force of permeation from 250 to 50 mbar in the 2024 campaign induced </a:t>
            </a:r>
            <a:r>
              <a:rPr kumimoji="0" lang="en-US" sz="1400" b="0" i="0" u="none" strike="noStrike" kern="1200" cap="none" spc="0" normalizeH="0" baseline="0" noProof="0" dirty="0">
                <a:ln>
                  <a:noFill/>
                </a:ln>
                <a:solidFill>
                  <a:srgbClr val="FF0000"/>
                </a:solidFill>
                <a:effectLst/>
                <a:uLnTx/>
                <a:uFillTx/>
                <a:latin typeface="Calibri"/>
                <a:ea typeface="+mn-ea"/>
                <a:cs typeface="+mn-cs"/>
              </a:rPr>
              <a:t>an increase </a:t>
            </a:r>
            <a:r>
              <a:rPr kumimoji="0" lang="en-US" sz="1400" b="0" i="0" u="none" strike="noStrike" kern="1200" cap="none" spc="0" normalizeH="0" baseline="0" noProof="0" dirty="0">
                <a:ln>
                  <a:noFill/>
                </a:ln>
                <a:solidFill>
                  <a:prstClr val="black"/>
                </a:solidFill>
                <a:effectLst/>
                <a:uLnTx/>
                <a:uFillTx/>
                <a:latin typeface="Calibri"/>
                <a:ea typeface="+mn-ea"/>
                <a:cs typeface="+mn-cs"/>
              </a:rPr>
              <a:t>in permeation flux: from 4.3x10</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 to 1.8x10</a:t>
            </a:r>
            <a:r>
              <a:rPr kumimoji="0" lang="en-US" sz="1400" b="0" i="0" u="none" strike="noStrike" kern="1200" cap="none" spc="0" normalizeH="0" baseline="30000" noProof="0" dirty="0">
                <a:ln>
                  <a:noFill/>
                </a:ln>
                <a:solidFill>
                  <a:prstClr val="black"/>
                </a:solidFill>
                <a:effectLst/>
                <a:uLnTx/>
                <a:uFillTx/>
                <a:latin typeface="Calibri"/>
                <a:ea typeface="+mn-ea"/>
                <a:cs typeface="+mn-cs"/>
              </a:rPr>
              <a:t>5</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Bq</a:t>
            </a:r>
            <a:r>
              <a:rPr kumimoji="0" lang="en-US" sz="1400" b="0" i="0" u="none" strike="noStrike" kern="1200" cap="none" spc="0" normalizeH="0" baseline="0" noProof="0" dirty="0">
                <a:ln>
                  <a:noFill/>
                </a:ln>
                <a:solidFill>
                  <a:prstClr val="black"/>
                </a:solidFill>
                <a:effectLst/>
                <a:uLnTx/>
                <a:uFillTx/>
                <a:latin typeface="Calibri"/>
                <a:ea typeface="+mn-ea"/>
                <a:cs typeface="+mn-cs"/>
              </a:rPr>
              <a:t>/day/cm</a:t>
            </a:r>
            <a:r>
              <a:rPr kumimoji="0" lang="en-US" sz="1400" b="0" i="0" u="none" strike="noStrike" kern="1200" cap="none" spc="0" normalizeH="0" baseline="30000" noProof="0" dirty="0">
                <a:ln>
                  <a:noFill/>
                </a:ln>
                <a:solidFill>
                  <a:prstClr val="black"/>
                </a:solidFill>
                <a:effectLst/>
                <a:uLnTx/>
                <a:uFillTx/>
                <a:latin typeface="Calibri"/>
                <a:ea typeface="+mn-ea"/>
                <a:cs typeface="+mn-cs"/>
              </a:rPr>
              <a:t>2</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Not expected : defects in bulk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linked with surface treatment?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Detailed analysis under way…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de-DE" sz="18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400" b="0" i="0" u="none" strike="noStrike" kern="1200" cap="none" spc="0" normalizeH="0" baseline="0" noProof="0" dirty="0">
                <a:ln>
                  <a:noFill/>
                </a:ln>
                <a:solidFill>
                  <a:srgbClr val="FF0000"/>
                </a:solidFill>
                <a:effectLst/>
                <a:uLnTx/>
                <a:uFillTx/>
                <a:latin typeface="Calibri"/>
                <a:ea typeface="+mn-ea"/>
                <a:cs typeface="+mn-cs"/>
              </a:rPr>
              <a:t>Task B: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autoradiography</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surface</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measured</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r>
              <a:rPr kumimoji="0" lang="de-DE" sz="1400" b="0" i="0" u="none" strike="noStrike" kern="1200" cap="none" spc="0" normalizeH="0" baseline="0" noProof="0" dirty="0" err="1">
                <a:ln>
                  <a:noFill/>
                </a:ln>
                <a:solidFill>
                  <a:srgbClr val="FF0000"/>
                </a:solidFill>
                <a:effectLst/>
                <a:uLnTx/>
                <a:uFillTx/>
                <a:latin typeface="Calibri"/>
                <a:ea typeface="+mn-ea"/>
                <a:cs typeface="+mn-cs"/>
              </a:rPr>
              <a:t>performed</a:t>
            </a:r>
            <a:r>
              <a:rPr kumimoji="0" lang="de-DE" sz="1400" b="0" i="0" u="none" strike="noStrike" kern="1200" cap="none" spc="0" normalizeH="0" baseline="0" noProof="0" dirty="0">
                <a:ln>
                  <a:noFill/>
                </a:ln>
                <a:solidFill>
                  <a:srgbClr val="FF0000"/>
                </a:solidFill>
                <a:effectLst/>
                <a:uLnTx/>
                <a:uFillTx/>
                <a:latin typeface="Calibri"/>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FF0000"/>
                </a:solidFill>
                <a:effectLst/>
                <a:uLnTx/>
                <a:uFillTx/>
                <a:latin typeface="Calibri"/>
                <a:ea typeface="+mn-ea"/>
                <a:cs typeface="+mn-cs"/>
              </a:rPr>
              <a:t>EuN2 </a:t>
            </a:r>
            <a:r>
              <a:rPr kumimoji="0" lang="de-DE" sz="1200" b="0"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 2.1</a:t>
            </a:r>
            <a:r>
              <a:rPr kumimoji="0" lang="de-DE"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±0.3 </a:t>
            </a:r>
            <a:r>
              <a:rPr kumimoji="0" lang="de-DE" sz="12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MBq</a:t>
            </a:r>
            <a:endParaRPr kumimoji="0" lang="de-DE"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FF0000"/>
                </a:solidFill>
                <a:effectLst/>
                <a:uLnTx/>
                <a:uFillTx/>
                <a:latin typeface="Calibri"/>
                <a:ea typeface="+mn-ea"/>
                <a:cs typeface="+mn-cs"/>
              </a:rPr>
              <a:t>EuN3 </a:t>
            </a:r>
            <a:r>
              <a:rPr kumimoji="0" lang="de-DE" sz="1200" b="0"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 2.3</a:t>
            </a:r>
            <a:r>
              <a:rPr kumimoji="0" lang="de-DE"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±0.3 </a:t>
            </a:r>
            <a:r>
              <a:rPr kumimoji="0" lang="de-DE" sz="12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MBq</a:t>
            </a:r>
            <a:endParaRPr kumimoji="0" lang="de-DE"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de-DE" sz="1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201862"/>
            <a:ext cx="5040560" cy="787908"/>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C.1</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.T-004-D001</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partially done / in progress </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e.g. Plasma device / accelerator # days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Modelling</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Code name</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WP or TSVV: </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if required</a:t>
            </a:r>
          </a:p>
        </p:txBody>
      </p:sp>
      <p:sp>
        <p:nvSpPr>
          <p:cNvPr id="7" name="ZoneTexte 6"/>
          <p:cNvSpPr txBox="1"/>
          <p:nvPr/>
        </p:nvSpPr>
        <p:spPr>
          <a:xfrm rot="16200000">
            <a:off x="4311445" y="1589770"/>
            <a:ext cx="35283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Permeation</a:t>
            </a:r>
            <a:r>
              <a:rPr kumimoji="0" lang="fr-FR" sz="1400" b="0" i="0" u="none" strike="noStrike" kern="1200" cap="none" spc="0" normalizeH="0" baseline="0" noProof="0" dirty="0">
                <a:ln>
                  <a:noFill/>
                </a:ln>
                <a:solidFill>
                  <a:prstClr val="black"/>
                </a:solidFill>
                <a:effectLst/>
                <a:uLnTx/>
                <a:uFillTx/>
                <a:latin typeface="Calibri"/>
                <a:ea typeface="+mn-ea"/>
                <a:cs typeface="+mn-cs"/>
              </a:rPr>
              <a:t> flux (Bq/</a:t>
            </a:r>
            <a:r>
              <a:rPr kumimoji="0" lang="fr-FR" sz="1400" b="0" i="0" u="none" strike="noStrike" kern="1200" cap="none" spc="0" normalizeH="0" baseline="0" noProof="0" dirty="0" err="1">
                <a:ln>
                  <a:noFill/>
                </a:ln>
                <a:solidFill>
                  <a:prstClr val="black"/>
                </a:solidFill>
                <a:effectLst/>
                <a:uLnTx/>
                <a:uFillTx/>
                <a:latin typeface="Calibri"/>
                <a:ea typeface="+mn-ea"/>
                <a:cs typeface="+mn-cs"/>
              </a:rPr>
              <a:t>day</a:t>
            </a:r>
            <a:r>
              <a:rPr kumimoji="0" lang="fr-FR" sz="1400" b="0" i="0" u="none" strike="noStrike" kern="1200" cap="none" spc="0" normalizeH="0" baseline="0" noProof="0" dirty="0">
                <a:ln>
                  <a:noFill/>
                </a:ln>
                <a:solidFill>
                  <a:prstClr val="black"/>
                </a:solidFill>
                <a:effectLst/>
                <a:uLnTx/>
                <a:uFillTx/>
                <a:latin typeface="Calibri"/>
                <a:ea typeface="+mn-ea"/>
                <a:cs typeface="+mn-cs"/>
              </a:rPr>
              <a:t>/m</a:t>
            </a:r>
            <a:r>
              <a:rPr kumimoji="0" lang="fr-FR" sz="1400" b="0" i="0" u="none" strike="noStrike" kern="1200" cap="none" spc="0" normalizeH="0" baseline="30000" noProof="0" dirty="0">
                <a:ln>
                  <a:noFill/>
                </a:ln>
                <a:solidFill>
                  <a:prstClr val="black"/>
                </a:solidFill>
                <a:effectLst/>
                <a:uLnTx/>
                <a:uFillTx/>
                <a:latin typeface="Calibri"/>
                <a:ea typeface="+mn-ea"/>
                <a:cs typeface="+mn-cs"/>
              </a:rPr>
              <a:t>2</a:t>
            </a:r>
            <a:r>
              <a:rPr kumimoji="0" lang="fr-FR"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ZoneTexte 12"/>
          <p:cNvSpPr txBox="1"/>
          <p:nvPr/>
        </p:nvSpPr>
        <p:spPr>
          <a:xfrm>
            <a:off x="6508952" y="3524174"/>
            <a:ext cx="25995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Activity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measured</a:t>
            </a:r>
            <a:r>
              <a:rPr kumimoji="0" lang="fr-FR" sz="1200" b="0" i="0" u="none" strike="noStrike" kern="1200" cap="none" spc="0" normalizeH="0" baseline="0" noProof="0" dirty="0">
                <a:ln>
                  <a:noFill/>
                </a:ln>
                <a:solidFill>
                  <a:prstClr val="black"/>
                </a:solidFill>
                <a:effectLst/>
                <a:uLnTx/>
                <a:uFillTx/>
                <a:latin typeface="Calibri"/>
                <a:ea typeface="+mn-ea"/>
                <a:cs typeface="+mn-cs"/>
              </a:rPr>
              <a:t> in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downstream</a:t>
            </a:r>
            <a:r>
              <a:rPr kumimoji="0" lang="fr-FR" sz="1200" b="0" i="0" u="none" strike="noStrike" kern="1200" cap="none" spc="0" normalizeH="0" baseline="0" noProof="0" dirty="0">
                <a:ln>
                  <a:noFill/>
                </a:ln>
                <a:solidFill>
                  <a:prstClr val="black"/>
                </a:solidFill>
                <a:effectLst/>
                <a:uLnTx/>
                <a:uFillTx/>
                <a:latin typeface="Calibri"/>
                <a:ea typeface="+mn-ea"/>
                <a:cs typeface="+mn-cs"/>
              </a:rPr>
              <a:t> air for Pd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coated</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Eurofer</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4" name="Graphique 13"/>
          <p:cNvGraphicFramePr>
            <a:graphicFrameLocks/>
          </p:cNvGraphicFramePr>
          <p:nvPr/>
        </p:nvGraphicFramePr>
        <p:xfrm>
          <a:off x="6241434" y="1101792"/>
          <a:ext cx="2880320" cy="2441868"/>
        </p:xfrm>
        <a:graphic>
          <a:graphicData uri="http://schemas.openxmlformats.org/drawingml/2006/chart">
            <c:chart xmlns:c="http://schemas.openxmlformats.org/drawingml/2006/chart" xmlns:r="http://schemas.openxmlformats.org/officeDocument/2006/relationships" r:id="rId3"/>
          </a:graphicData>
        </a:graphic>
      </p:graphicFrame>
      <p:pic>
        <p:nvPicPr>
          <p:cNvPr id="16" name="Imag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7694" y="2933674"/>
            <a:ext cx="507144" cy="472169"/>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5600" y="2463439"/>
            <a:ext cx="519238" cy="442314"/>
          </a:xfrm>
          <a:prstGeom prst="rect">
            <a:avLst/>
          </a:prstGeom>
        </p:spPr>
      </p:pic>
      <p:sp>
        <p:nvSpPr>
          <p:cNvPr id="18" name="Rectangle 17"/>
          <p:cNvSpPr/>
          <p:nvPr/>
        </p:nvSpPr>
        <p:spPr>
          <a:xfrm>
            <a:off x="4474142" y="2427734"/>
            <a:ext cx="1429831"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Defect observed on “red-cell”  membrane after experiment 2023</a:t>
            </a:r>
            <a:endParaRPr kumimoji="0" lang="fr-FR" sz="900" b="0" i="1"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4474142" y="2903346"/>
            <a:ext cx="1543835"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Defect observed on “blue-cell”  membrane before experiment 2024</a:t>
            </a:r>
            <a:endParaRPr kumimoji="0" lang="fr-FR" sz="900" b="0" i="1" u="none" strike="noStrike" kern="1200" cap="none" spc="0" normalizeH="0" baseline="0" noProof="0" dirty="0">
              <a:ln>
                <a:noFill/>
              </a:ln>
              <a:solidFill>
                <a:prstClr val="black"/>
              </a:solidFill>
              <a:effectLst/>
              <a:uLnTx/>
              <a:uFillTx/>
              <a:latin typeface="Calibri"/>
              <a:ea typeface="+mn-ea"/>
              <a:cs typeface="+mn-cs"/>
            </a:endParaRPr>
          </a:p>
        </p:txBody>
      </p:sp>
      <p:cxnSp>
        <p:nvCxnSpPr>
          <p:cNvPr id="20" name="Connecteur droit avec flèche 19"/>
          <p:cNvCxnSpPr/>
          <p:nvPr/>
        </p:nvCxnSpPr>
        <p:spPr>
          <a:xfrm flipH="1">
            <a:off x="4257443" y="2609754"/>
            <a:ext cx="2857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5">
            <a:extLst>
              <a:ext uri="{FF2B5EF4-FFF2-40B4-BE49-F238E27FC236}">
                <a16:creationId xmlns:a16="http://schemas.microsoft.com/office/drawing/2014/main" id="{44A2ABBD-0974-800F-1A0D-B559765FDFA9}"/>
              </a:ext>
            </a:extLst>
          </p:cNvPr>
          <p:cNvSpPr/>
          <p:nvPr/>
        </p:nvSpPr>
        <p:spPr>
          <a:xfrm>
            <a:off x="5788856" y="4078412"/>
            <a:ext cx="1642934" cy="723360"/>
          </a:xfrm>
          <a:prstGeom prst="roundRect">
            <a:avLst>
              <a:gd name="adj" fmla="val 7019"/>
            </a:avLst>
          </a:prstGeom>
          <a:blipFill dpi="0" rotWithShape="1">
            <a:blip r:embed="rId6" cstate="email">
              <a:extLst>
                <a:ext uri="{28A0092B-C50C-407E-A947-70E740481C1C}">
                  <a14:useLocalDpi xmlns:a14="http://schemas.microsoft.com/office/drawing/2010/main"/>
                </a:ext>
              </a:extLst>
            </a:blip>
            <a:srcRect/>
            <a:stretch>
              <a:fillRect l="-7708" t="1284" r="-16486" b="-142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3" name="Connecteur droit avec flèche 22"/>
          <p:cNvCxnSpPr/>
          <p:nvPr/>
        </p:nvCxnSpPr>
        <p:spPr>
          <a:xfrm flipH="1">
            <a:off x="4287087" y="3122558"/>
            <a:ext cx="2857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Accolade fermante 23"/>
          <p:cNvSpPr/>
          <p:nvPr/>
        </p:nvSpPr>
        <p:spPr>
          <a:xfrm>
            <a:off x="2267744" y="3817061"/>
            <a:ext cx="150650" cy="334597"/>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ZoneTexte 24"/>
          <p:cNvSpPr txBox="1"/>
          <p:nvPr/>
        </p:nvSpPr>
        <p:spPr>
          <a:xfrm>
            <a:off x="2386564" y="3845859"/>
            <a:ext cx="39419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 full dissolution on one to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assess</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bulk</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activity</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under</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way</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feld 4"/>
          <p:cNvSpPr txBox="1"/>
          <p:nvPr/>
        </p:nvSpPr>
        <p:spPr>
          <a:xfrm>
            <a:off x="107504" y="531235"/>
            <a:ext cx="9145016" cy="744371"/>
          </a:xfrm>
          <a:prstGeom prst="rect">
            <a:avLst/>
          </a:prstGeom>
          <a:noFill/>
          <a:ln w="12700">
            <a:noFill/>
          </a:ln>
        </p:spPr>
        <p:txBody>
          <a:bodyPr wrap="square" rtlCol="0">
            <a:spAutoFit/>
          </a:bodyPr>
          <a:lstStyle/>
          <a:p>
            <a:pPr marL="214313" marR="0" lvl="0" indent="-214313" algn="l" defTabSz="914400" rtl="0" eaLnBrk="1" fontAlgn="auto" latinLnBrk="0" hangingPunct="1">
              <a:lnSpc>
                <a:spcPct val="113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Goals:</a:t>
            </a:r>
          </a:p>
          <a:p>
            <a:pPr marL="685800" marR="0" lvl="1" indent="-228600" algn="l" defTabSz="914400" rtl="0" eaLnBrk="1" fontAlgn="auto" latinLnBrk="0" hangingPunct="1">
              <a:lnSpc>
                <a:spcPct val="113000"/>
              </a:lnSpc>
              <a:spcBef>
                <a:spcPts val="0"/>
              </a:spcBef>
              <a:spcAft>
                <a:spcPts val="0"/>
              </a:spcAft>
              <a:buClrTx/>
              <a:buSzTx/>
              <a:buFont typeface="+mj-lt"/>
              <a:buAutoNum type="alphaUcPeriod"/>
              <a:tabLst/>
              <a:defRPr/>
            </a:pP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Compare </a:t>
            </a:r>
            <a:r>
              <a:rPr kumimoji="0" lang="en-US" sz="1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Pd</a:t>
            </a: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coated with natural oxide EUROFER sample at different T-pressure (promising from 2023 campaign)</a:t>
            </a:r>
          </a:p>
          <a:p>
            <a:pPr marL="685800" marR="0" lvl="1" indent="-228600" algn="l" defTabSz="914400" rtl="0" eaLnBrk="1" fontAlgn="auto" latinLnBrk="0" hangingPunct="1">
              <a:lnSpc>
                <a:spcPct val="113000"/>
              </a:lnSpc>
              <a:spcBef>
                <a:spcPts val="0"/>
              </a:spcBef>
              <a:spcAft>
                <a:spcPts val="0"/>
              </a:spcAft>
              <a:buClrTx/>
              <a:buSzTx/>
              <a:buFont typeface="+mj-lt"/>
              <a:buAutoNum type="alphaUcPeriod"/>
              <a:tabLst/>
              <a:defRPr/>
            </a:pP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Load a EUROFER sample with H using the same procedure as with T and characterize surface state</a:t>
            </a:r>
          </a:p>
        </p:txBody>
      </p:sp>
      <p:sp>
        <p:nvSpPr>
          <p:cNvPr id="26" name="ZoneTexte 25"/>
          <p:cNvSpPr txBox="1"/>
          <p:nvPr/>
        </p:nvSpPr>
        <p:spPr>
          <a:xfrm>
            <a:off x="7425270" y="4212833"/>
            <a:ext cx="176718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 </a:t>
            </a:r>
            <a:r>
              <a:rPr kumimoji="0" lang="fr-FR" sz="900" b="0" i="0" u="none" strike="noStrike" kern="1200" cap="none" spc="0" normalizeH="0" baseline="0" noProof="0" dirty="0" err="1">
                <a:ln>
                  <a:noFill/>
                </a:ln>
                <a:solidFill>
                  <a:prstClr val="black"/>
                </a:solidFill>
                <a:effectLst/>
                <a:uLnTx/>
                <a:uFillTx/>
                <a:latin typeface="Calibri"/>
                <a:ea typeface="+mn-ea"/>
                <a:cs typeface="+mn-cs"/>
              </a:rPr>
              <a:t>Blank</a:t>
            </a:r>
            <a:r>
              <a:rPr kumimoji="0" lang="fr-FR" sz="900" b="0" i="0" u="none" strike="noStrike" kern="1200" cap="none" spc="0" normalizeH="0" baseline="0" noProof="0" dirty="0">
                <a:ln>
                  <a:noFill/>
                </a:ln>
                <a:solidFill>
                  <a:prstClr val="black"/>
                </a:solidFill>
                <a:effectLst/>
                <a:uLnTx/>
                <a:uFillTx/>
                <a:latin typeface="Calibri"/>
                <a:ea typeface="+mn-ea"/>
                <a:cs typeface="+mn-cs"/>
              </a:rPr>
              <a:t> WAPITI » </a:t>
            </a:r>
            <a:r>
              <a:rPr kumimoji="0" lang="fr-FR" sz="900" b="0" i="0" u="none" strike="noStrike" kern="1200" cap="none" spc="0" normalizeH="0" baseline="0" noProof="0" dirty="0" err="1">
                <a:ln>
                  <a:noFill/>
                </a:ln>
                <a:solidFill>
                  <a:prstClr val="black"/>
                </a:solidFill>
                <a:effectLst/>
                <a:uLnTx/>
                <a:uFillTx/>
                <a:latin typeface="Calibri"/>
                <a:ea typeface="+mn-ea"/>
                <a:cs typeface="+mn-cs"/>
              </a:rPr>
              <a:t>Eurofer</a:t>
            </a:r>
            <a:r>
              <a:rPr kumimoji="0" lang="fr-FR" sz="900" b="0" i="0" u="none" strike="noStrike" kern="1200" cap="none" spc="0" normalizeH="0" baseline="0" noProof="0" dirty="0">
                <a:ln>
                  <a:noFill/>
                </a:ln>
                <a:solidFill>
                  <a:prstClr val="black"/>
                </a:solidFill>
                <a:effectLst/>
                <a:uLnTx/>
                <a:uFillTx/>
                <a:latin typeface="Calibri"/>
                <a:ea typeface="+mn-ea"/>
                <a:cs typeface="+mn-cs"/>
              </a:rPr>
              <a:t> </a:t>
            </a:r>
            <a:r>
              <a:rPr kumimoji="0" lang="fr-FR" sz="900" b="0" i="0" u="none" strike="noStrike" kern="1200" cap="none" spc="0" normalizeH="0" baseline="0" noProof="0" dirty="0" err="1">
                <a:ln>
                  <a:noFill/>
                </a:ln>
                <a:solidFill>
                  <a:prstClr val="black"/>
                </a:solidFill>
                <a:effectLst/>
                <a:uLnTx/>
                <a:uFillTx/>
                <a:latin typeface="Calibri"/>
                <a:ea typeface="+mn-ea"/>
                <a:cs typeface="+mn-cs"/>
              </a:rPr>
              <a:t>samples</a:t>
            </a:r>
            <a:r>
              <a:rPr kumimoji="0" lang="fr-FR" sz="900" b="0" i="0" u="none" strike="noStrike" kern="1200" cap="none" spc="0" normalizeH="0" baseline="0" noProof="0" dirty="0">
                <a:ln>
                  <a:noFill/>
                </a:ln>
                <a:solidFill>
                  <a:prstClr val="black"/>
                </a:solidFill>
                <a:effectLst/>
                <a:uLnTx/>
                <a:uFillTx/>
                <a:latin typeface="Calibri"/>
                <a:ea typeface="+mn-ea"/>
                <a:cs typeface="+mn-cs"/>
              </a:rPr>
              <a:t> </a:t>
            </a:r>
            <a:r>
              <a:rPr kumimoji="0" lang="fr-FR" sz="900" b="0" i="0" u="none" strike="noStrike" kern="1200" cap="none" spc="0" normalizeH="0" baseline="0" noProof="0" dirty="0" err="1">
                <a:ln>
                  <a:noFill/>
                </a:ln>
                <a:solidFill>
                  <a:prstClr val="black"/>
                </a:solidFill>
                <a:effectLst/>
                <a:uLnTx/>
                <a:uFillTx/>
                <a:latin typeface="Calibri"/>
                <a:ea typeface="+mn-ea"/>
                <a:cs typeface="+mn-cs"/>
              </a:rPr>
              <a:t>autoradiography</a:t>
            </a:r>
            <a:r>
              <a:rPr kumimoji="0" lang="fr-FR" sz="900" b="0" i="0" u="none" strike="noStrike" kern="1200" cap="none" spc="0" normalizeH="0" baseline="0" noProof="0" dirty="0">
                <a:ln>
                  <a:noFill/>
                </a:ln>
                <a:solidFill>
                  <a:prstClr val="black"/>
                </a:solidFill>
                <a:effectLst/>
                <a:uLnTx/>
                <a:uFillTx/>
                <a:latin typeface="Calibri"/>
                <a:ea typeface="+mn-ea"/>
                <a:cs typeface="+mn-cs"/>
              </a:rPr>
              <a:t> image </a:t>
            </a:r>
            <a:r>
              <a:rPr kumimoji="0" lang="fr-FR" sz="900" b="0" i="0" u="none" strike="noStrike" kern="1200" cap="none" spc="0" normalizeH="0" baseline="0" noProof="0" dirty="0" err="1">
                <a:ln>
                  <a:noFill/>
                </a:ln>
                <a:solidFill>
                  <a:prstClr val="black"/>
                </a:solidFill>
                <a:effectLst/>
                <a:uLnTx/>
                <a:uFillTx/>
                <a:latin typeface="Calibri"/>
                <a:ea typeface="+mn-ea"/>
                <a:cs typeface="+mn-cs"/>
              </a:rPr>
              <a:t>showing</a:t>
            </a:r>
            <a:r>
              <a:rPr kumimoji="0" lang="fr-FR" sz="900" b="0" i="0" u="none" strike="noStrike" kern="1200" cap="none" spc="0" normalizeH="0" baseline="0" noProof="0" dirty="0">
                <a:ln>
                  <a:noFill/>
                </a:ln>
                <a:solidFill>
                  <a:prstClr val="black"/>
                </a:solidFill>
                <a:effectLst/>
                <a:uLnTx/>
                <a:uFillTx/>
                <a:latin typeface="Calibri"/>
                <a:ea typeface="+mn-ea"/>
                <a:cs typeface="+mn-cs"/>
              </a:rPr>
              <a:t> the background T contamination</a:t>
            </a:r>
          </a:p>
        </p:txBody>
      </p:sp>
    </p:spTree>
    <p:extLst>
      <p:ext uri="{BB962C8B-B14F-4D97-AF65-F5344CB8AC3E}">
        <p14:creationId xmlns:p14="http://schemas.microsoft.com/office/powerpoint/2010/main" val="234416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EC77125-41D7-921E-6E16-770A199061F4}"/>
              </a:ext>
            </a:extLst>
          </p:cNvPr>
          <p:cNvSpPr/>
          <p:nvPr/>
        </p:nvSpPr>
        <p:spPr>
          <a:xfrm>
            <a:off x="0" y="915567"/>
            <a:ext cx="9144000" cy="619752"/>
          </a:xfrm>
          <a:prstGeom prst="rect">
            <a:avLst/>
          </a:prstGeom>
          <a:solidFill>
            <a:srgbClr val="0000FF">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a:xfrm>
            <a:off x="-61610" y="82253"/>
            <a:ext cx="8594050"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0000FF"/>
                </a:solidFill>
                <a:effectLst/>
                <a:latin typeface="Calibri" panose="020F0502020204030204" pitchFamily="34" charset="0"/>
                <a:ea typeface="Times New Roman" panose="02020603050405020304" pitchFamily="18" charset="0"/>
              </a:rPr>
              <a:t>CEA/AMU</a:t>
            </a:r>
            <a:endParaRPr lang="de-DE" sz="1400" dirty="0">
              <a:solidFill>
                <a:srgbClr val="0000FF"/>
              </a:solidFill>
              <a:latin typeface="Calibri" panose="020F0502020204030204" pitchFamily="34" charset="0"/>
              <a:ea typeface="SimSun" panose="02010600030101010101" pitchFamily="2" charset="-122"/>
            </a:endParaRPr>
          </a:p>
        </p:txBody>
      </p:sp>
      <p:sp>
        <p:nvSpPr>
          <p:cNvPr id="4" name="Fußzeilenplatzhalt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07504" y="555526"/>
            <a:ext cx="8424936" cy="324512"/>
          </a:xfrm>
          <a:prstGeom prst="rect">
            <a:avLst/>
          </a:prstGeom>
          <a:noFill/>
          <a:ln w="12700">
            <a:no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Task</a:t>
            </a: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 : </a:t>
            </a:r>
            <a:r>
              <a:rPr kumimoji="0" lang="en-US" sz="1400" b="1" i="0" u="none" strike="noStrike" kern="1200" cap="none" spc="0" normalizeH="0" baseline="0" noProof="0" dirty="0">
                <a:ln>
                  <a:noFill/>
                </a:ln>
                <a:solidFill>
                  <a:prstClr val="black">
                    <a:lumMod val="50000"/>
                    <a:lumOff val="50000"/>
                  </a:prstClr>
                </a:solidFill>
                <a:effectLst/>
                <a:uLnTx/>
                <a:uFillTx/>
                <a:latin typeface="Helvetica" pitchFamily="2" charset="0"/>
                <a:ea typeface="+mn-ea"/>
                <a:cs typeface="+mn-cs"/>
              </a:rPr>
              <a:t>Kinetic of H transport across W/Cu and modeling distortions in Cu at the W/Cu  interface</a:t>
            </a:r>
          </a:p>
        </p:txBody>
      </p:sp>
      <p:sp>
        <p:nvSpPr>
          <p:cNvPr id="3" name="Textfeld 2">
            <a:extLst>
              <a:ext uri="{FF2B5EF4-FFF2-40B4-BE49-F238E27FC236}">
                <a16:creationId xmlns:a16="http://schemas.microsoft.com/office/drawing/2014/main" id="{1142B918-F0A4-F35B-CEFA-5C0C85F4D7D1}"/>
              </a:ext>
            </a:extLst>
          </p:cNvPr>
          <p:cNvSpPr txBox="1"/>
          <p:nvPr/>
        </p:nvSpPr>
        <p:spPr>
          <a:xfrm>
            <a:off x="107504" y="4474892"/>
            <a:ext cx="5040560" cy="599716"/>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 1.- T-004-D001 W/Cu interface – 0D model – misfit defects</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000"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completed</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Modelling:</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Quantum Espresso, LAMMPS, Python</a:t>
            </a:r>
          </a:p>
        </p:txBody>
      </p:sp>
      <p:sp>
        <p:nvSpPr>
          <p:cNvPr id="8" name="ZoneTexte 7">
            <a:extLst>
              <a:ext uri="{FF2B5EF4-FFF2-40B4-BE49-F238E27FC236}">
                <a16:creationId xmlns:a16="http://schemas.microsoft.com/office/drawing/2014/main" id="{E47F5CD6-3D9F-18DC-CCA6-B7F06320125C}"/>
              </a:ext>
            </a:extLst>
          </p:cNvPr>
          <p:cNvSpPr txBox="1"/>
          <p:nvPr/>
        </p:nvSpPr>
        <p:spPr>
          <a:xfrm>
            <a:off x="107504" y="915566"/>
            <a:ext cx="4968552" cy="322589"/>
          </a:xfrm>
          <a:prstGeom prst="rect">
            <a:avLst/>
          </a:prstGeom>
          <a:noFill/>
        </p:spPr>
        <p:txBody>
          <a:bodyPr wrap="square">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Deliverable</a:t>
            </a: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 : </a:t>
            </a:r>
            <a:r>
              <a:rPr kumimoji="0" lang="en-US" sz="1400" b="1" i="0" u="none" strike="noStrike" kern="1200" cap="none" spc="0" normalizeH="0" baseline="0" noProof="0" dirty="0">
                <a:ln>
                  <a:noFill/>
                </a:ln>
                <a:solidFill>
                  <a:srgbClr val="0000FF"/>
                </a:solidFill>
                <a:effectLst/>
                <a:uLnTx/>
                <a:uFillTx/>
                <a:latin typeface="Helvetica" pitchFamily="2" charset="0"/>
                <a:ea typeface="+mn-ea"/>
                <a:cs typeface="+mn-cs"/>
              </a:rPr>
              <a:t>D1</a:t>
            </a: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 -</a:t>
            </a: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 </a:t>
            </a: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0D kinetic model of the interface. </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11" name="ZoneTexte 10">
            <a:extLst>
              <a:ext uri="{FF2B5EF4-FFF2-40B4-BE49-F238E27FC236}">
                <a16:creationId xmlns:a16="http://schemas.microsoft.com/office/drawing/2014/main" id="{7C7667E1-117E-4737-E231-F05015342F42}"/>
              </a:ext>
            </a:extLst>
          </p:cNvPr>
          <p:cNvSpPr txBox="1"/>
          <p:nvPr/>
        </p:nvSpPr>
        <p:spPr>
          <a:xfrm>
            <a:off x="1187624" y="1191669"/>
            <a:ext cx="648072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Helvetica" pitchFamily="2" charset="0"/>
                <a:ea typeface="+mn-ea"/>
                <a:cs typeface="+mn-cs"/>
              </a:rPr>
              <a:t>D2</a:t>
            </a: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 - Identification misfit defects by MD at the W/Cu interface with EAM potential</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48F83010-0E0F-89AA-E323-C15C328D3AF1}"/>
              </a:ext>
            </a:extLst>
          </p:cNvPr>
          <p:cNvSpPr txBox="1"/>
          <p:nvPr/>
        </p:nvSpPr>
        <p:spPr>
          <a:xfrm>
            <a:off x="107504" y="1563638"/>
            <a:ext cx="6178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0000FF"/>
                </a:solidFill>
                <a:effectLst/>
                <a:uLnTx/>
                <a:uFillTx/>
                <a:latin typeface="Helvetica" pitchFamily="2" charset="0"/>
                <a:ea typeface="+mn-ea"/>
                <a:cs typeface="+mn-cs"/>
              </a:rPr>
              <a:t>D1</a:t>
            </a: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3E4B015A-64EB-627B-51F0-0DAC35A33AC8}"/>
              </a:ext>
            </a:extLst>
          </p:cNvPr>
          <p:cNvSpPr txBox="1"/>
          <p:nvPr/>
        </p:nvSpPr>
        <p:spPr>
          <a:xfrm>
            <a:off x="523878" y="1586849"/>
            <a:ext cx="512824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diffusion coefficient of H in Cu (benchmark)</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ZoneTexte 17">
            <a:extLst>
              <a:ext uri="{FF2B5EF4-FFF2-40B4-BE49-F238E27FC236}">
                <a16:creationId xmlns:a16="http://schemas.microsoft.com/office/drawing/2014/main" id="{0074A6BB-9A83-025C-0988-C6A69272A918}"/>
              </a:ext>
            </a:extLst>
          </p:cNvPr>
          <p:cNvSpPr txBox="1"/>
          <p:nvPr/>
        </p:nvSpPr>
        <p:spPr>
          <a:xfrm>
            <a:off x="523879" y="1797208"/>
            <a:ext cx="469619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diffusion coefficient of H // and ⊥ to the W/Cu interface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ZoneTexte 18">
            <a:extLst>
              <a:ext uri="{FF2B5EF4-FFF2-40B4-BE49-F238E27FC236}">
                <a16:creationId xmlns:a16="http://schemas.microsoft.com/office/drawing/2014/main" id="{2DBC6723-2B62-2AAD-98CB-3F27E7CFB537}"/>
              </a:ext>
            </a:extLst>
          </p:cNvPr>
          <p:cNvSpPr txBox="1"/>
          <p:nvPr/>
        </p:nvSpPr>
        <p:spPr>
          <a:xfrm>
            <a:off x="523878" y="2015431"/>
            <a:ext cx="419213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0D kinetic model of 17 differential equations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ZoneTexte 19">
            <a:extLst>
              <a:ext uri="{FF2B5EF4-FFF2-40B4-BE49-F238E27FC236}">
                <a16:creationId xmlns:a16="http://schemas.microsoft.com/office/drawing/2014/main" id="{97F0510B-F085-8C90-6C62-0687012738B4}"/>
              </a:ext>
            </a:extLst>
          </p:cNvPr>
          <p:cNvSpPr txBox="1"/>
          <p:nvPr/>
        </p:nvSpPr>
        <p:spPr>
          <a:xfrm>
            <a:off x="531714" y="2231455"/>
            <a:ext cx="526442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a reduced kinetic model is proposed - only two equations with activation barriers 1.01eV (W ➔ Cu) and 0.85 eV (Cu ➔ 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ZoneTexte 21">
            <a:extLst>
              <a:ext uri="{FF2B5EF4-FFF2-40B4-BE49-F238E27FC236}">
                <a16:creationId xmlns:a16="http://schemas.microsoft.com/office/drawing/2014/main" id="{2CA23694-1D23-39FB-1DAF-0126F22A5AB6}"/>
              </a:ext>
            </a:extLst>
          </p:cNvPr>
          <p:cNvSpPr txBox="1"/>
          <p:nvPr/>
        </p:nvSpPr>
        <p:spPr>
          <a:xfrm>
            <a:off x="107504" y="2768029"/>
            <a:ext cx="6178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0000FF"/>
                </a:solidFill>
                <a:effectLst/>
                <a:uLnTx/>
                <a:uFillTx/>
                <a:latin typeface="Helvetica" pitchFamily="2" charset="0"/>
                <a:ea typeface="+mn-ea"/>
                <a:cs typeface="+mn-cs"/>
              </a:rPr>
              <a:t>D2</a:t>
            </a: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ZoneTexte 22">
            <a:extLst>
              <a:ext uri="{FF2B5EF4-FFF2-40B4-BE49-F238E27FC236}">
                <a16:creationId xmlns:a16="http://schemas.microsoft.com/office/drawing/2014/main" id="{FADBFA56-9100-88E8-6B8F-D8C4A37BC291}"/>
              </a:ext>
            </a:extLst>
          </p:cNvPr>
          <p:cNvSpPr txBox="1"/>
          <p:nvPr/>
        </p:nvSpPr>
        <p:spPr>
          <a:xfrm>
            <a:off x="523879" y="2793154"/>
            <a:ext cx="318402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no W/Cu potential available/shared</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ZoneTexte 23">
            <a:extLst>
              <a:ext uri="{FF2B5EF4-FFF2-40B4-BE49-F238E27FC236}">
                <a16:creationId xmlns:a16="http://schemas.microsoft.com/office/drawing/2014/main" id="{4E548BE4-2F71-0659-86AB-758C0DAB7FD0}"/>
              </a:ext>
            </a:extLst>
          </p:cNvPr>
          <p:cNvSpPr txBox="1"/>
          <p:nvPr/>
        </p:nvSpPr>
        <p:spPr>
          <a:xfrm>
            <a:off x="523879" y="3003513"/>
            <a:ext cx="49122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Cu modelling only with fixing one side of the box to the geometry of the interface.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ZoneTexte 24">
            <a:extLst>
              <a:ext uri="{FF2B5EF4-FFF2-40B4-BE49-F238E27FC236}">
                <a16:creationId xmlns:a16="http://schemas.microsoft.com/office/drawing/2014/main" id="{1663BDC2-C98C-023F-263D-BA86FB8117B5}"/>
              </a:ext>
            </a:extLst>
          </p:cNvPr>
          <p:cNvSpPr txBox="1"/>
          <p:nvPr/>
        </p:nvSpPr>
        <p:spPr>
          <a:xfrm>
            <a:off x="523878" y="3372970"/>
            <a:ext cx="57763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MD reproduces the hcp reconstruction (found in DFT 2023) of Cu close to the interface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ZoneTexte 25">
            <a:extLst>
              <a:ext uri="{FF2B5EF4-FFF2-40B4-BE49-F238E27FC236}">
                <a16:creationId xmlns:a16="http://schemas.microsoft.com/office/drawing/2014/main" id="{552BFC6C-93FF-C75B-50F2-37C0081F0629}"/>
              </a:ext>
            </a:extLst>
          </p:cNvPr>
          <p:cNvSpPr txBox="1"/>
          <p:nvPr/>
        </p:nvSpPr>
        <p:spPr>
          <a:xfrm>
            <a:off x="531714" y="3804931"/>
            <a:ext cx="533643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N,P,T (1ns) followed N,V,E (100ns) simulations shows hcp does not survive to high temperature. </a:t>
            </a:r>
            <a:r>
              <a:rPr kumimoji="0" lang="en-US" sz="1200" b="0" i="0" u="none" strike="noStrike" kern="1200" cap="none" spc="0" normalizeH="0" baseline="0" noProof="0" dirty="0" err="1">
                <a:ln>
                  <a:noFill/>
                </a:ln>
                <a:solidFill>
                  <a:prstClr val="black"/>
                </a:solidFill>
                <a:effectLst/>
                <a:uLnTx/>
                <a:uFillTx/>
                <a:latin typeface="Helvetica" pitchFamily="2" charset="0"/>
                <a:ea typeface="+mn-ea"/>
                <a:cs typeface="+mn-cs"/>
              </a:rPr>
              <a:t>Fcc</a:t>
            </a: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propagates with defects up to the interface.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ZoneTexte 26">
            <a:extLst>
              <a:ext uri="{FF2B5EF4-FFF2-40B4-BE49-F238E27FC236}">
                <a16:creationId xmlns:a16="http://schemas.microsoft.com/office/drawing/2014/main" id="{10663E23-C3F0-0EDD-5F04-77EEF1388BB3}"/>
              </a:ext>
            </a:extLst>
          </p:cNvPr>
          <p:cNvSpPr txBox="1"/>
          <p:nvPr/>
        </p:nvSpPr>
        <p:spPr>
          <a:xfrm>
            <a:off x="539549" y="4238967"/>
            <a:ext cx="533643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High concentration of defects at the interface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2298ED0-0F0C-C259-8464-E7A926BE8AF6}"/>
              </a:ext>
            </a:extLst>
          </p:cNvPr>
          <p:cNvSpPr txBox="1"/>
          <p:nvPr/>
        </p:nvSpPr>
        <p:spPr>
          <a:xfrm>
            <a:off x="6152530" y="4334877"/>
            <a:ext cx="29566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Helvetica" pitchFamily="2" charset="0"/>
                <a:ea typeface="+mn-ea"/>
                <a:cs typeface="+mn-cs"/>
              </a:rPr>
              <a:t>Figure 1 : </a:t>
            </a:r>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Inverse of the characteristic time or jump frequency vs 1/T</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Image 8" descr="Une image contenant texte, capture d’écran, ligne, Tracé&#10;&#10;Description générée automatiquement">
            <a:extLst>
              <a:ext uri="{FF2B5EF4-FFF2-40B4-BE49-F238E27FC236}">
                <a16:creationId xmlns:a16="http://schemas.microsoft.com/office/drawing/2014/main" id="{CACDC9A7-BAAD-C435-902E-E2FA38FAC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623" y="1572043"/>
            <a:ext cx="3053865" cy="2808663"/>
          </a:xfrm>
          <a:prstGeom prst="rect">
            <a:avLst/>
          </a:prstGeom>
        </p:spPr>
      </p:pic>
    </p:spTree>
    <p:extLst>
      <p:ext uri="{BB962C8B-B14F-4D97-AF65-F5344CB8AC3E}">
        <p14:creationId xmlns:p14="http://schemas.microsoft.com/office/powerpoint/2010/main" val="50969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41313-098B-3800-641B-0BD72543EF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A810FF-D86F-346B-AF7C-49D79AD0C7B8}"/>
              </a:ext>
            </a:extLst>
          </p:cNvPr>
          <p:cNvSpPr>
            <a:spLocks noGrp="1"/>
          </p:cNvSpPr>
          <p:nvPr>
            <p:ph type="title"/>
          </p:nvPr>
        </p:nvSpPr>
        <p:spPr>
          <a:xfrm>
            <a:off x="-61610" y="82253"/>
            <a:ext cx="8594050" cy="342900"/>
          </a:xfr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0000FF"/>
                </a:solidFill>
                <a:effectLst/>
                <a:latin typeface="Calibri" panose="020F0502020204030204" pitchFamily="34" charset="0"/>
                <a:ea typeface="Times New Roman" panose="02020603050405020304" pitchFamily="18" charset="0"/>
              </a:rPr>
              <a:t>CEA/AMU</a:t>
            </a:r>
            <a:endParaRPr lang="de-DE" sz="1400" dirty="0">
              <a:solidFill>
                <a:srgbClr val="0000FF"/>
              </a:solidFill>
              <a:latin typeface="Calibri" panose="020F0502020204030204" pitchFamily="34" charset="0"/>
              <a:ea typeface="SimSun" panose="02010600030101010101" pitchFamily="2" charset="-122"/>
            </a:endParaRPr>
          </a:p>
        </p:txBody>
      </p:sp>
      <p:sp>
        <p:nvSpPr>
          <p:cNvPr id="4" name="Fußzeilenplatzhalter 3">
            <a:extLst>
              <a:ext uri="{FF2B5EF4-FFF2-40B4-BE49-F238E27FC236}">
                <a16:creationId xmlns:a16="http://schemas.microsoft.com/office/drawing/2014/main" id="{04EAA7A5-9B03-4A28-59DD-AB48CFBE24A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WPPWIE Project Reporting  | Nov 2024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a:extLst>
              <a:ext uri="{FF2B5EF4-FFF2-40B4-BE49-F238E27FC236}">
                <a16:creationId xmlns:a16="http://schemas.microsoft.com/office/drawing/2014/main" id="{16E6AD77-BBFB-8D9F-20CC-2E39CD12974D}"/>
              </a:ext>
            </a:extLst>
          </p:cNvPr>
          <p:cNvSpPr txBox="1"/>
          <p:nvPr/>
        </p:nvSpPr>
        <p:spPr>
          <a:xfrm>
            <a:off x="107504" y="601154"/>
            <a:ext cx="8424936" cy="324512"/>
          </a:xfrm>
          <a:prstGeom prst="rect">
            <a:avLst/>
          </a:prstGeom>
          <a:noFill/>
          <a:ln w="12700">
            <a:no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Task</a:t>
            </a: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 : </a:t>
            </a:r>
            <a:r>
              <a:rPr kumimoji="0" lang="en-US" sz="1400" b="1" i="0" u="none" strike="noStrike" kern="1200" cap="none" spc="0" normalizeH="0" baseline="0" noProof="0" dirty="0">
                <a:ln>
                  <a:noFill/>
                </a:ln>
                <a:solidFill>
                  <a:prstClr val="black">
                    <a:lumMod val="50000"/>
                    <a:lumOff val="50000"/>
                  </a:prstClr>
                </a:solidFill>
                <a:effectLst/>
                <a:uLnTx/>
                <a:uFillTx/>
                <a:latin typeface="Helvetica" pitchFamily="2" charset="0"/>
                <a:ea typeface="+mn-ea"/>
                <a:cs typeface="+mn-cs"/>
              </a:rPr>
              <a:t>Kinetic of H transport across W/Cu and modeling distortions in Cu at the W/Cu  interface</a:t>
            </a:r>
          </a:p>
        </p:txBody>
      </p:sp>
      <p:sp>
        <p:nvSpPr>
          <p:cNvPr id="3" name="Textfeld 2">
            <a:extLst>
              <a:ext uri="{FF2B5EF4-FFF2-40B4-BE49-F238E27FC236}">
                <a16:creationId xmlns:a16="http://schemas.microsoft.com/office/drawing/2014/main" id="{F0819CB2-ED71-49D9-8CCA-257E04BDC6F6}"/>
              </a:ext>
            </a:extLst>
          </p:cNvPr>
          <p:cNvSpPr txBox="1"/>
          <p:nvPr/>
        </p:nvSpPr>
        <p:spPr>
          <a:xfrm>
            <a:off x="107504" y="4474892"/>
            <a:ext cx="5040560" cy="599716"/>
          </a:xfrm>
          <a:prstGeom prst="rect">
            <a:avLst/>
          </a:prstGeom>
          <a:solidFill>
            <a:srgbClr val="E3E3E3"/>
          </a:solidFill>
          <a:ln w="12700">
            <a:solidFill>
              <a:schemeClr val="tx1"/>
            </a:solidFill>
          </a:ln>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PWIE-SP C.1. </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T-004-D001 </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Status</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completed</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Modelling:</a:t>
            </a:r>
            <a:r>
              <a:rPr kumimoji="0" lang="en-US" sz="1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Quantum Espresso, LAMMPS, Python</a:t>
            </a:r>
          </a:p>
        </p:txBody>
      </p:sp>
      <p:sp>
        <p:nvSpPr>
          <p:cNvPr id="8" name="ZoneTexte 7">
            <a:extLst>
              <a:ext uri="{FF2B5EF4-FFF2-40B4-BE49-F238E27FC236}">
                <a16:creationId xmlns:a16="http://schemas.microsoft.com/office/drawing/2014/main" id="{4CFB8204-D27F-7798-3292-2B4CD9F0125E}"/>
              </a:ext>
            </a:extLst>
          </p:cNvPr>
          <p:cNvSpPr txBox="1"/>
          <p:nvPr/>
        </p:nvSpPr>
        <p:spPr>
          <a:xfrm>
            <a:off x="107504" y="915566"/>
            <a:ext cx="4968552" cy="322589"/>
          </a:xfrm>
          <a:prstGeom prst="rect">
            <a:avLst/>
          </a:prstGeom>
          <a:noFill/>
        </p:spPr>
        <p:txBody>
          <a:bodyPr wrap="square">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Deliverable</a:t>
            </a: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 : </a:t>
            </a:r>
            <a:r>
              <a:rPr kumimoji="0" lang="en-US" sz="1400" b="1" i="0" u="none" strike="noStrike" kern="1200" cap="none" spc="0" normalizeH="0" baseline="0" noProof="0" dirty="0">
                <a:ln>
                  <a:noFill/>
                </a:ln>
                <a:solidFill>
                  <a:srgbClr val="0000FF"/>
                </a:solidFill>
                <a:effectLst/>
                <a:uLnTx/>
                <a:uFillTx/>
                <a:latin typeface="Helvetica" pitchFamily="2" charset="0"/>
                <a:ea typeface="+mn-ea"/>
                <a:cs typeface="+mn-cs"/>
              </a:rPr>
              <a:t>D1</a:t>
            </a: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 -</a:t>
            </a: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 </a:t>
            </a: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0D kinetic model of the interface. </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11" name="ZoneTexte 10">
            <a:extLst>
              <a:ext uri="{FF2B5EF4-FFF2-40B4-BE49-F238E27FC236}">
                <a16:creationId xmlns:a16="http://schemas.microsoft.com/office/drawing/2014/main" id="{0284DD98-B1D4-1371-8E90-ED1A222CE311}"/>
              </a:ext>
            </a:extLst>
          </p:cNvPr>
          <p:cNvSpPr txBox="1"/>
          <p:nvPr/>
        </p:nvSpPr>
        <p:spPr>
          <a:xfrm>
            <a:off x="1187624" y="1191669"/>
            <a:ext cx="648072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Helvetica" pitchFamily="2" charset="0"/>
                <a:ea typeface="+mn-ea"/>
                <a:cs typeface="+mn-cs"/>
              </a:rPr>
              <a:t>D2</a:t>
            </a: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 - Identification misfit defects by MD at the W/Cu interface with EAM potential</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ZoneTexte 21">
            <a:extLst>
              <a:ext uri="{FF2B5EF4-FFF2-40B4-BE49-F238E27FC236}">
                <a16:creationId xmlns:a16="http://schemas.microsoft.com/office/drawing/2014/main" id="{84AD59FF-5499-C99E-2D26-E438B0F9F4A6}"/>
              </a:ext>
            </a:extLst>
          </p:cNvPr>
          <p:cNvSpPr txBox="1"/>
          <p:nvPr/>
        </p:nvSpPr>
        <p:spPr>
          <a:xfrm>
            <a:off x="195185" y="1908357"/>
            <a:ext cx="6178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D2’:</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ZoneTexte 22">
            <a:extLst>
              <a:ext uri="{FF2B5EF4-FFF2-40B4-BE49-F238E27FC236}">
                <a16:creationId xmlns:a16="http://schemas.microsoft.com/office/drawing/2014/main" id="{B81B37E6-B06C-ADC4-E4C1-5647D2824550}"/>
              </a:ext>
            </a:extLst>
          </p:cNvPr>
          <p:cNvSpPr txBox="1"/>
          <p:nvPr/>
        </p:nvSpPr>
        <p:spPr>
          <a:xfrm>
            <a:off x="611560" y="1933482"/>
            <a:ext cx="453650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=&gt; We have to build our own W-Cu potential – ML SNAP</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ZoneTexte 23">
            <a:extLst>
              <a:ext uri="{FF2B5EF4-FFF2-40B4-BE49-F238E27FC236}">
                <a16:creationId xmlns:a16="http://schemas.microsoft.com/office/drawing/2014/main" id="{FC86BFF4-52F1-84F4-4997-73C726893E76}"/>
              </a:ext>
            </a:extLst>
          </p:cNvPr>
          <p:cNvSpPr txBox="1"/>
          <p:nvPr/>
        </p:nvSpPr>
        <p:spPr>
          <a:xfrm>
            <a:off x="611560" y="2139702"/>
            <a:ext cx="532859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We started to build two training sets, 1033 conf for Cu, 3927 confs for 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C4B910FA-043E-5AB7-FEFE-157BF4D23661}"/>
              </a:ext>
            </a:extLst>
          </p:cNvPr>
          <p:cNvSpPr txBox="1"/>
          <p:nvPr/>
        </p:nvSpPr>
        <p:spPr>
          <a:xfrm>
            <a:off x="611560" y="2394074"/>
            <a:ext cx="532859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First trials for building </a:t>
            </a:r>
            <a:r>
              <a:rPr kumimoji="0" lang="en-US" sz="1200" b="0" i="1" u="none" strike="noStrike" kern="1200" cap="none" spc="0" normalizeH="0" baseline="0" noProof="0" dirty="0">
                <a:ln>
                  <a:noFill/>
                </a:ln>
                <a:solidFill>
                  <a:prstClr val="black"/>
                </a:solidFill>
                <a:effectLst/>
                <a:uLnTx/>
                <a:uFillTx/>
                <a:latin typeface="Helvetica" pitchFamily="2" charset="0"/>
                <a:ea typeface="+mn-ea"/>
                <a:cs typeface="+mn-cs"/>
              </a:rPr>
              <a:t>W-only </a:t>
            </a: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and </a:t>
            </a:r>
            <a:r>
              <a:rPr kumimoji="0" lang="en-US" sz="1200" b="0" i="1" u="none" strike="noStrike" kern="1200" cap="none" spc="0" normalizeH="0" baseline="0" noProof="0" dirty="0">
                <a:ln>
                  <a:noFill/>
                </a:ln>
                <a:solidFill>
                  <a:prstClr val="black"/>
                </a:solidFill>
                <a:effectLst/>
                <a:uLnTx/>
                <a:uFillTx/>
                <a:latin typeface="Helvetica" pitchFamily="2" charset="0"/>
                <a:ea typeface="+mn-ea"/>
                <a:cs typeface="+mn-cs"/>
              </a:rPr>
              <a:t>Cu-only </a:t>
            </a: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potentials based on 1/3 of the training sets were done (SNAP potential).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C87A3FD3-074C-3CC9-9331-D77B9AEB01F4}"/>
              </a:ext>
            </a:extLst>
          </p:cNvPr>
          <p:cNvSpPr txBox="1"/>
          <p:nvPr/>
        </p:nvSpPr>
        <p:spPr>
          <a:xfrm>
            <a:off x="207984" y="2975469"/>
            <a:ext cx="30678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Helvetica" pitchFamily="2" charset="0"/>
                <a:ea typeface="+mn-ea"/>
                <a:cs typeface="+mn-cs"/>
              </a:rPr>
              <a:t>Proposal for the next year</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C8D32720-D5C1-AC3C-A0B8-6942CA38903A}"/>
              </a:ext>
            </a:extLst>
          </p:cNvPr>
          <p:cNvSpPr txBox="1"/>
          <p:nvPr/>
        </p:nvSpPr>
        <p:spPr>
          <a:xfrm>
            <a:off x="611560" y="3289775"/>
            <a:ext cx="318402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Computing the full Cu and W training sets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A3029584-285C-DF31-EC19-35FCC19B06D8}"/>
              </a:ext>
            </a:extLst>
          </p:cNvPr>
          <p:cNvSpPr txBox="1"/>
          <p:nvPr/>
        </p:nvSpPr>
        <p:spPr>
          <a:xfrm>
            <a:off x="611560" y="3495995"/>
            <a:ext cx="532859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Building W-only and Cu only ML-SNAP potential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ZoneTexte 11">
            <a:extLst>
              <a:ext uri="{FF2B5EF4-FFF2-40B4-BE49-F238E27FC236}">
                <a16:creationId xmlns:a16="http://schemas.microsoft.com/office/drawing/2014/main" id="{CDDDBD98-F87F-AF6D-BE1C-4B9A9A3C5F18}"/>
              </a:ext>
            </a:extLst>
          </p:cNvPr>
          <p:cNvSpPr txBox="1"/>
          <p:nvPr/>
        </p:nvSpPr>
        <p:spPr>
          <a:xfrm>
            <a:off x="611560" y="3750367"/>
            <a:ext cx="331236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Building a training set for the W/Cu interface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C6DFE9A2-FA59-25A1-187D-EF434E46618F}"/>
              </a:ext>
            </a:extLst>
          </p:cNvPr>
          <p:cNvSpPr txBox="1"/>
          <p:nvPr/>
        </p:nvSpPr>
        <p:spPr>
          <a:xfrm>
            <a:off x="611560" y="4004977"/>
            <a:ext cx="331236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itchFamily="2" charset="0"/>
                <a:ea typeface="+mn-ea"/>
                <a:cs typeface="+mn-cs"/>
              </a:rPr>
              <a:t>• First attempt of ML SNAP W/Cu potential </a:t>
            </a: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371DAA1A-5E1C-CA3B-0312-F294C867B312}"/>
              </a:ext>
            </a:extLst>
          </p:cNvPr>
          <p:cNvSpPr/>
          <p:nvPr/>
        </p:nvSpPr>
        <p:spPr>
          <a:xfrm>
            <a:off x="0" y="915567"/>
            <a:ext cx="9144000" cy="619752"/>
          </a:xfrm>
          <a:prstGeom prst="rect">
            <a:avLst/>
          </a:prstGeom>
          <a:solidFill>
            <a:srgbClr val="0000FF">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Image 20" descr="Une image contenant conteneur, boîte&#10;&#10;Description générée automatiquement">
            <a:extLst>
              <a:ext uri="{FF2B5EF4-FFF2-40B4-BE49-F238E27FC236}">
                <a16:creationId xmlns:a16="http://schemas.microsoft.com/office/drawing/2014/main" id="{E533A3AC-316B-F247-805C-0C131CDFF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588" y="1674600"/>
            <a:ext cx="2554184" cy="2629711"/>
          </a:xfrm>
          <a:prstGeom prst="rect">
            <a:avLst/>
          </a:prstGeom>
        </p:spPr>
      </p:pic>
      <p:sp>
        <p:nvSpPr>
          <p:cNvPr id="13" name="ZoneTexte 12">
            <a:extLst>
              <a:ext uri="{FF2B5EF4-FFF2-40B4-BE49-F238E27FC236}">
                <a16:creationId xmlns:a16="http://schemas.microsoft.com/office/drawing/2014/main" id="{6679D367-A868-4AD3-0A1D-8B6899724364}"/>
              </a:ext>
            </a:extLst>
          </p:cNvPr>
          <p:cNvSpPr txBox="1"/>
          <p:nvPr/>
        </p:nvSpPr>
        <p:spPr>
          <a:xfrm>
            <a:off x="5751161" y="4310476"/>
            <a:ext cx="2956611"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Helvetica" pitchFamily="2" charset="0"/>
                <a:ea typeface="+mn-ea"/>
                <a:cs typeface="+mn-cs"/>
              </a:rPr>
              <a:t>Figure 2 : </a:t>
            </a:r>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Cu simulation box. Bottom Cu layer fixed at the geometry of the interface. On top of it, hcp structure, then </a:t>
            </a:r>
            <a:r>
              <a:rPr kumimoji="0" lang="en-US" sz="900" b="0" i="0" u="none" strike="noStrike" kern="1200" cap="none" spc="0" normalizeH="0" baseline="0" noProof="0" dirty="0" err="1">
                <a:ln>
                  <a:noFill/>
                </a:ln>
                <a:solidFill>
                  <a:prstClr val="black"/>
                </a:solidFill>
                <a:effectLst/>
                <a:uLnTx/>
                <a:uFillTx/>
                <a:latin typeface="Helvetica" pitchFamily="2" charset="0"/>
                <a:ea typeface="+mn-ea"/>
                <a:cs typeface="+mn-cs"/>
              </a:rPr>
              <a:t>fcc</a:t>
            </a:r>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7248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820</TotalTime>
  <Words>6296</Words>
  <Application>Microsoft Office PowerPoint</Application>
  <PresentationFormat>On-screen Show (16:9)</PresentationFormat>
  <Paragraphs>636</Paragraphs>
  <Slides>39</Slides>
  <Notes>23</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39</vt:i4>
      </vt:variant>
    </vt:vector>
  </HeadingPairs>
  <TitlesOfParts>
    <vt:vector size="51" baseType="lpstr">
      <vt:lpstr>Arial</vt:lpstr>
      <vt:lpstr>Calibri</vt:lpstr>
      <vt:lpstr>Cambria Math</vt:lpstr>
      <vt:lpstr>Helvetica</vt:lpstr>
      <vt:lpstr>Symbol</vt:lpstr>
      <vt:lpstr>Wingdings</vt:lpstr>
      <vt:lpstr>Office</vt:lpstr>
      <vt:lpstr>1_Office</vt:lpstr>
      <vt:lpstr>Default Design</vt:lpstr>
      <vt:lpstr>2_Office</vt:lpstr>
      <vt:lpstr>EUROfusion.1line_5_3_2019</vt:lpstr>
      <vt:lpstr>Graph</vt:lpstr>
      <vt:lpstr>Report on the of 2024 tasks within SP-C</vt:lpstr>
      <vt:lpstr>Tasks in 2024</vt:lpstr>
      <vt:lpstr>SP-C1</vt:lpstr>
      <vt:lpstr>Transport from Plasma to coolant</vt:lpstr>
      <vt:lpstr>SP C.1 Transport of Hydrogen through the first wall of fusion devices: 2023</vt:lpstr>
      <vt:lpstr>SP C.1 Transport of Hydrogen through the first wall of fusion devices: 2024</vt:lpstr>
      <vt:lpstr>SP C.1 Permeation (D,T) through Liquid/Solid interfaces with interface characterization</vt:lpstr>
      <vt:lpstr>SP C.1 Transport of Hydrogen through the first wall of fusion devices: CEA/AMU</vt:lpstr>
      <vt:lpstr>SP C.1 Transport of Hydrogen through the first wall of fusion devices: CEA/AMU</vt:lpstr>
      <vt:lpstr>H-transport through HPM</vt:lpstr>
      <vt:lpstr>SP C.1 Transport of Hydrogen through the first wall of fusion devices: IPP-MPG</vt:lpstr>
      <vt:lpstr>Near surface energy landscape</vt:lpstr>
      <vt:lpstr>PowerPoint Presentation</vt:lpstr>
      <vt:lpstr>SP C.1 Transport of Hydrogen through the first wall of fusion devices: CEA</vt:lpstr>
      <vt:lpstr>SP C.1 Transport of Hydrogen through the first wall of fusion devices: JSI</vt:lpstr>
      <vt:lpstr>SP C.1 Transport of Hydrogen through the first wall of fusion devices: IPPLM</vt:lpstr>
      <vt:lpstr>SP C.1 Transport of Hydrogen through the first wall of fusion devices: VR</vt:lpstr>
      <vt:lpstr>SP C.1 Transport of Hydrogen through the first wall of fusion devices: ÖAW</vt:lpstr>
      <vt:lpstr>SP-C2</vt:lpstr>
      <vt:lpstr>T retention Release from B layers</vt:lpstr>
      <vt:lpstr>SP C.2 Study the branching ratio of desorption products from B layers implanted with D ions : CEA</vt:lpstr>
      <vt:lpstr>SP C.2 T retention release from B layers: DIFFER</vt:lpstr>
      <vt:lpstr>SP C.1 Transport of Hydrogen through the first wall of fusion devices: FZJ</vt:lpstr>
      <vt:lpstr>SP-C3</vt:lpstr>
      <vt:lpstr>SP C.1 Transport of Hydrogen through the first wall of fusion devices: JSI</vt:lpstr>
      <vt:lpstr>SP C.3 Influence of surface He pre-implantation on D retention in EUROFER: JSI</vt:lpstr>
      <vt:lpstr>SP C.3 Influence of surface He pre-implantation on D retention in EUROFER: JSI</vt:lpstr>
      <vt:lpstr>SP-C4</vt:lpstr>
      <vt:lpstr>SP C.4  Influence of n-damage on Hydrogen retention and transport</vt:lpstr>
      <vt:lpstr>H uptake into cavities vs conventional traps</vt:lpstr>
      <vt:lpstr>SP C.1 Transport of Hydrogen through the first wall of fusion devices: MPG</vt:lpstr>
      <vt:lpstr>SP-C5</vt:lpstr>
      <vt:lpstr>SP C.1 Transport of Hydrogen through the first wall of fusion devices: UoL</vt:lpstr>
      <vt:lpstr>Planning</vt:lpstr>
      <vt:lpstr>Retention in Cu and CuCrZr</vt:lpstr>
      <vt:lpstr>Retention in Cu and CuCrZr</vt:lpstr>
      <vt:lpstr>Retention in Cu and CuCrZr</vt:lpstr>
      <vt:lpstr>B+D co-deposition</vt:lpstr>
      <vt:lpstr>Permeation into water</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Brezinse</dc:creator>
  <cp:lastModifiedBy>MadMax</cp:lastModifiedBy>
  <cp:revision>307</cp:revision>
  <cp:lastPrinted>2014-10-16T14:51:28Z</cp:lastPrinted>
  <dcterms:created xsi:type="dcterms:W3CDTF">2020-10-16T13:52:18Z</dcterms:created>
  <dcterms:modified xsi:type="dcterms:W3CDTF">2024-11-28T10:17:53Z</dcterms:modified>
</cp:coreProperties>
</file>